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9" r:id="rId2"/>
    <p:sldId id="260" r:id="rId3"/>
    <p:sldId id="270" r:id="rId4"/>
    <p:sldId id="258" r:id="rId5"/>
    <p:sldId id="261" r:id="rId6"/>
    <p:sldId id="257" r:id="rId7"/>
    <p:sldId id="272" r:id="rId8"/>
    <p:sldId id="273" r:id="rId9"/>
    <p:sldId id="274" r:id="rId10"/>
    <p:sldId id="275" r:id="rId11"/>
  </p:sldIdLst>
  <p:sldSz cx="9144000" cy="6858000" type="screen4x3"/>
  <p:notesSz cx="6669088" cy="9775825"/>
  <p:defaultTex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405"/>
    <a:srgbClr val="A6004E"/>
    <a:srgbClr val="CA006C"/>
    <a:srgbClr val="DEB408"/>
    <a:srgbClr val="6E298D"/>
    <a:srgbClr val="008AA2"/>
    <a:srgbClr val="C7FFE6"/>
    <a:srgbClr val="333736"/>
    <a:srgbClr val="E7F3CE"/>
    <a:srgbClr val="53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8521" autoAdjust="0"/>
  </p:normalViewPr>
  <p:slideViewPr>
    <p:cSldViewPr snapToGrid="0" snapToObjects="1">
      <p:cViewPr varScale="1">
        <p:scale>
          <a:sx n="20" d="100"/>
          <a:sy n="20" d="100"/>
        </p:scale>
        <p:origin x="282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778250" y="0"/>
            <a:ext cx="2889250" cy="4889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1A02355-FE80-5442-8603-3BBF46F08D35}" type="datetime1">
              <a:rPr lang="en-US"/>
              <a:pPr>
                <a:defRPr/>
              </a:pPr>
              <a:t>5/23/2014</a:t>
            </a:fld>
            <a:endParaRPr lang="en-US"/>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643438"/>
            <a:ext cx="5335588" cy="4398962"/>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C58469-6D05-1841-8F5E-958A72FB4B70}" type="slidenum">
              <a:rPr lang="en-US"/>
              <a:pPr>
                <a:defRPr/>
              </a:pPr>
              <a:t>‹#›</a:t>
            </a:fld>
            <a:endParaRPr lang="en-US"/>
          </a:p>
        </p:txBody>
      </p:sp>
    </p:spTree>
    <p:extLst>
      <p:ext uri="{BB962C8B-B14F-4D97-AF65-F5344CB8AC3E}">
        <p14:creationId xmlns:p14="http://schemas.microsoft.com/office/powerpoint/2010/main" val="3141407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dirty="0">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1</a:t>
            </a:fld>
            <a:endParaRPr lang="en-US" sz="1200"/>
          </a:p>
        </p:txBody>
      </p:sp>
    </p:spTree>
    <p:extLst>
      <p:ext uri="{BB962C8B-B14F-4D97-AF65-F5344CB8AC3E}">
        <p14:creationId xmlns:p14="http://schemas.microsoft.com/office/powerpoint/2010/main" val="214402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10</a:t>
            </a:fld>
            <a:endParaRPr lang="en-US" sz="1200"/>
          </a:p>
        </p:txBody>
      </p:sp>
    </p:spTree>
    <p:extLst>
      <p:ext uri="{BB962C8B-B14F-4D97-AF65-F5344CB8AC3E}">
        <p14:creationId xmlns:p14="http://schemas.microsoft.com/office/powerpoint/2010/main" val="188710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85000" lnSpcReduction="20000"/>
          </a:bodyPr>
          <a:lstStyle/>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An overall satisfaction rate of 86% from students about their courses is an outstanding achievement across the sector.  However, HEPI</a:t>
            </a:r>
            <a:r>
              <a:rPr lang="en-GB" sz="1200" kern="1200" baseline="0" dirty="0" smtClean="0">
                <a:solidFill>
                  <a:schemeClr val="tx1"/>
                </a:solidFill>
                <a:effectLst/>
                <a:latin typeface="+mn-lt"/>
                <a:ea typeface="MS PGothic" pitchFamily="34" charset="-128"/>
                <a:cs typeface="MS PGothic" charset="0"/>
              </a:rPr>
              <a:t> and HEA’s work does throw up some important challenges for us all.</a:t>
            </a:r>
          </a:p>
          <a:p>
            <a:pPr marL="171450" indent="-171450">
              <a:buFont typeface="Arial" panose="020B0604020202020204" pitchFamily="34" charset="0"/>
              <a:buChar char="•"/>
            </a:pPr>
            <a:endParaRPr lang="en-GB" sz="1200" kern="1200" baseline="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a:t>
            </a:r>
            <a:r>
              <a:rPr lang="en-GB" sz="1200" kern="1200" baseline="0" dirty="0" smtClean="0">
                <a:solidFill>
                  <a:schemeClr val="tx1"/>
                </a:solidFill>
                <a:effectLst/>
                <a:latin typeface="+mn-lt"/>
                <a:ea typeface="MS PGothic" pitchFamily="34" charset="-128"/>
                <a:cs typeface="MS PGothic" charset="0"/>
              </a:rPr>
              <a:t> </a:t>
            </a:r>
            <a:r>
              <a:rPr lang="en-GB" sz="1200" kern="1200" dirty="0" smtClean="0">
                <a:solidFill>
                  <a:schemeClr val="tx1"/>
                </a:solidFill>
                <a:effectLst/>
                <a:latin typeface="+mn-lt"/>
                <a:ea typeface="MS PGothic" pitchFamily="34" charset="-128"/>
                <a:cs typeface="MS PGothic" charset="0"/>
              </a:rPr>
              <a:t>reduced perception of value for money in the new fee regime is a serious issue that deserves proper consideration, especially when 48% of students would prioritise directing investment into reducing fees - higher than any other area for investment including contact hours, class size or facilities.</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There is an associated issue </a:t>
            </a:r>
            <a:r>
              <a:rPr lang="en-GB" sz="1200" b="0" kern="1200" dirty="0" smtClean="0">
                <a:solidFill>
                  <a:schemeClr val="tx1"/>
                </a:solidFill>
                <a:effectLst/>
                <a:latin typeface="+mn-lt"/>
                <a:ea typeface="MS PGothic" pitchFamily="34" charset="-128"/>
                <a:cs typeface="MS PGothic" charset="0"/>
              </a:rPr>
              <a:t>about</a:t>
            </a:r>
            <a:r>
              <a:rPr lang="en-GB" sz="1200" b="0" kern="1200" baseline="0" dirty="0" smtClean="0">
                <a:solidFill>
                  <a:schemeClr val="tx1"/>
                </a:solidFill>
                <a:effectLst/>
                <a:latin typeface="+mn-lt"/>
                <a:ea typeface="MS PGothic" pitchFamily="34" charset="-128"/>
                <a:cs typeface="MS PGothic" charset="0"/>
              </a:rPr>
              <a:t> the </a:t>
            </a:r>
            <a:r>
              <a:rPr lang="en-GB" sz="1200" b="0" kern="1200" dirty="0" smtClean="0">
                <a:solidFill>
                  <a:schemeClr val="tx1"/>
                </a:solidFill>
                <a:effectLst/>
                <a:latin typeface="+mn-lt"/>
                <a:ea typeface="MS PGothic" pitchFamily="34" charset="-128"/>
                <a:cs typeface="MS PGothic" charset="0"/>
              </a:rPr>
              <a:t>lack of transparency in our £9,000 fee system.</a:t>
            </a:r>
          </a:p>
          <a:p>
            <a:pPr marL="171450" indent="-171450">
              <a:buFont typeface="Arial" panose="020B0604020202020204" pitchFamily="34" charset="0"/>
              <a:buChar char="•"/>
            </a:pPr>
            <a:endParaRPr lang="en-GB" sz="1200" b="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b="0" kern="1200" dirty="0" smtClean="0">
                <a:solidFill>
                  <a:schemeClr val="tx1"/>
                </a:solidFill>
                <a:effectLst/>
                <a:latin typeface="+mn-lt"/>
                <a:ea typeface="MS PGothic" pitchFamily="34" charset="-128"/>
                <a:cs typeface="MS PGothic" charset="0"/>
              </a:rPr>
              <a:t>It is not surprising that students have a</a:t>
            </a:r>
            <a:r>
              <a:rPr lang="en-GB" sz="1200" kern="1200" dirty="0" smtClean="0">
                <a:solidFill>
                  <a:schemeClr val="tx1"/>
                </a:solidFill>
                <a:effectLst/>
                <a:latin typeface="+mn-lt"/>
                <a:ea typeface="MS PGothic" pitchFamily="34" charset="-128"/>
                <a:cs typeface="MS PGothic" charset="0"/>
              </a:rPr>
              <a:t>n issue with value for money when they think they are paying an inflated sticker price of £9,000.  But this is not a real reflection of the balance of private and public contribution to the cost of their degree.</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 Government is actually paying for about 50% of the cost of higher education - including a 45% subsidy on all fee loans.  This means that the 'average' graduate will actually contribute less than £5,000 over their lifetime, per year of study, against a £9,000 headline fee.</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This is a confusing system and we should not be surprised that students are questioning value for money when the system is so opaque.  University Alliance has been focussing on this issue as part of our </a:t>
            </a:r>
            <a:r>
              <a:rPr lang="en-GB" sz="1200" kern="1200" dirty="0" err="1" smtClean="0">
                <a:solidFill>
                  <a:schemeClr val="tx1"/>
                </a:solidFill>
                <a:effectLst/>
                <a:latin typeface="+mn-lt"/>
                <a:ea typeface="MS PGothic" pitchFamily="34" charset="-128"/>
                <a:cs typeface="MS PGothic" charset="0"/>
              </a:rPr>
              <a:t>Uni_funding</a:t>
            </a:r>
            <a:r>
              <a:rPr lang="en-GB" sz="1200" kern="1200" dirty="0" smtClean="0">
                <a:solidFill>
                  <a:schemeClr val="tx1"/>
                </a:solidFill>
                <a:effectLst/>
                <a:latin typeface="+mn-lt"/>
                <a:ea typeface="MS PGothic" pitchFamily="34" charset="-128"/>
                <a:cs typeface="MS PGothic" charset="0"/>
              </a:rPr>
              <a:t> work and we will be launching a set of</a:t>
            </a:r>
            <a:r>
              <a:rPr lang="en-GB" sz="1200" kern="1200" baseline="0" dirty="0" smtClean="0">
                <a:solidFill>
                  <a:schemeClr val="tx1"/>
                </a:solidFill>
                <a:effectLst/>
                <a:latin typeface="+mn-lt"/>
                <a:ea typeface="MS PGothic" pitchFamily="34" charset="-128"/>
                <a:cs typeface="MS PGothic" charset="0"/>
              </a:rPr>
              <a:t> proposals in June.</a:t>
            </a: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However, I am going to focus on a second challenge for the remainder of my</a:t>
            </a:r>
            <a:r>
              <a:rPr lang="en-GB" sz="1200" kern="1200" baseline="0" dirty="0" smtClean="0">
                <a:solidFill>
                  <a:schemeClr val="tx1"/>
                </a:solidFill>
                <a:effectLst/>
                <a:latin typeface="+mn-lt"/>
                <a:ea typeface="MS PGothic" pitchFamily="34" charset="-128"/>
                <a:cs typeface="MS PGothic" charset="0"/>
              </a:rPr>
              <a:t> time today – quality.  The HEPI-HEA work provides a snapshot of the student academic experience over the past year.  I want to now project forward and consider the challenges our system is likely to face given the considerable pace of change we now face.  Indeed this is the topic of a University Alliance report being launched today – How do we ensure quality in an expanding system?</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2</a:t>
            </a:fld>
            <a:endParaRPr lang="en-US" sz="1200"/>
          </a:p>
        </p:txBody>
      </p:sp>
    </p:spTree>
    <p:extLst>
      <p:ext uri="{BB962C8B-B14F-4D97-AF65-F5344CB8AC3E}">
        <p14:creationId xmlns:p14="http://schemas.microsoft.com/office/powerpoint/2010/main" val="182808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85000" lnSpcReduction="20000"/>
          </a:bodyPr>
          <a:lstStyle/>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An overall satisfaction rate of 86% from students about their courses is an outstanding achievement across the sector.  However, HEPI</a:t>
            </a:r>
            <a:r>
              <a:rPr lang="en-GB" sz="1200" kern="1200" baseline="0" dirty="0" smtClean="0">
                <a:solidFill>
                  <a:schemeClr val="tx1"/>
                </a:solidFill>
                <a:effectLst/>
                <a:latin typeface="+mn-lt"/>
                <a:ea typeface="MS PGothic" pitchFamily="34" charset="-128"/>
                <a:cs typeface="MS PGothic" charset="0"/>
              </a:rPr>
              <a:t> and HEA’s work does throw up some important challenges for us all.</a:t>
            </a:r>
          </a:p>
          <a:p>
            <a:pPr marL="171450" indent="-171450">
              <a:buFont typeface="Arial" panose="020B0604020202020204" pitchFamily="34" charset="0"/>
              <a:buChar char="•"/>
            </a:pPr>
            <a:endParaRPr lang="en-GB" sz="1200" kern="1200" baseline="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a:t>
            </a:r>
            <a:r>
              <a:rPr lang="en-GB" sz="1200" kern="1200" baseline="0" dirty="0" smtClean="0">
                <a:solidFill>
                  <a:schemeClr val="tx1"/>
                </a:solidFill>
                <a:effectLst/>
                <a:latin typeface="+mn-lt"/>
                <a:ea typeface="MS PGothic" pitchFamily="34" charset="-128"/>
                <a:cs typeface="MS PGothic" charset="0"/>
              </a:rPr>
              <a:t> </a:t>
            </a:r>
            <a:r>
              <a:rPr lang="en-GB" sz="1200" kern="1200" dirty="0" smtClean="0">
                <a:solidFill>
                  <a:schemeClr val="tx1"/>
                </a:solidFill>
                <a:effectLst/>
                <a:latin typeface="+mn-lt"/>
                <a:ea typeface="MS PGothic" pitchFamily="34" charset="-128"/>
                <a:cs typeface="MS PGothic" charset="0"/>
              </a:rPr>
              <a:t>reduced perception of value for money in the new fee regime is a serious issue that deserves proper consideration, especially when 48% of students would prioritise directing investment into reducing fees - higher than any other area for investment including contact hours, class size or facilities.</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There is an associated issue </a:t>
            </a:r>
            <a:r>
              <a:rPr lang="en-GB" sz="1200" b="0" kern="1200" dirty="0" smtClean="0">
                <a:solidFill>
                  <a:schemeClr val="tx1"/>
                </a:solidFill>
                <a:effectLst/>
                <a:latin typeface="+mn-lt"/>
                <a:ea typeface="MS PGothic" pitchFamily="34" charset="-128"/>
                <a:cs typeface="MS PGothic" charset="0"/>
              </a:rPr>
              <a:t>about</a:t>
            </a:r>
            <a:r>
              <a:rPr lang="en-GB" sz="1200" b="0" kern="1200" baseline="0" dirty="0" smtClean="0">
                <a:solidFill>
                  <a:schemeClr val="tx1"/>
                </a:solidFill>
                <a:effectLst/>
                <a:latin typeface="+mn-lt"/>
                <a:ea typeface="MS PGothic" pitchFamily="34" charset="-128"/>
                <a:cs typeface="MS PGothic" charset="0"/>
              </a:rPr>
              <a:t> the </a:t>
            </a:r>
            <a:r>
              <a:rPr lang="en-GB" sz="1200" b="0" kern="1200" dirty="0" smtClean="0">
                <a:solidFill>
                  <a:schemeClr val="tx1"/>
                </a:solidFill>
                <a:effectLst/>
                <a:latin typeface="+mn-lt"/>
                <a:ea typeface="MS PGothic" pitchFamily="34" charset="-128"/>
                <a:cs typeface="MS PGothic" charset="0"/>
              </a:rPr>
              <a:t>lack of transparency in our £9,000 fee system.</a:t>
            </a:r>
          </a:p>
          <a:p>
            <a:pPr marL="171450" indent="-171450">
              <a:buFont typeface="Arial" panose="020B0604020202020204" pitchFamily="34" charset="0"/>
              <a:buChar char="•"/>
            </a:pPr>
            <a:endParaRPr lang="en-GB" sz="1200" b="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b="0" kern="1200" dirty="0" smtClean="0">
                <a:solidFill>
                  <a:schemeClr val="tx1"/>
                </a:solidFill>
                <a:effectLst/>
                <a:latin typeface="+mn-lt"/>
                <a:ea typeface="MS PGothic" pitchFamily="34" charset="-128"/>
                <a:cs typeface="MS PGothic" charset="0"/>
              </a:rPr>
              <a:t>It is not surprising that students have a</a:t>
            </a:r>
            <a:r>
              <a:rPr lang="en-GB" sz="1200" kern="1200" dirty="0" smtClean="0">
                <a:solidFill>
                  <a:schemeClr val="tx1"/>
                </a:solidFill>
                <a:effectLst/>
                <a:latin typeface="+mn-lt"/>
                <a:ea typeface="MS PGothic" pitchFamily="34" charset="-128"/>
                <a:cs typeface="MS PGothic" charset="0"/>
              </a:rPr>
              <a:t>n issue with value for money when they think they are paying an inflated sticker price of £9,000.  But this is not a real reflection of the balance of private and public contribution to the cost of their degree.</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The Government is actually paying for about 50% of the cost of higher education - including a 45% subsidy on all fee loans.  This means that the 'average' graduate will actually contribute less than £5,000 over their lifetime, per year of study, against a £9,000 headline fee.</a:t>
            </a: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This is a confusing system and we should not be surprised that students are questioning value for money when the system is so opaque.  University Alliance has been focussing on this issue as part of our </a:t>
            </a:r>
            <a:r>
              <a:rPr lang="en-GB" sz="1200" kern="1200" dirty="0" err="1" smtClean="0">
                <a:solidFill>
                  <a:schemeClr val="tx1"/>
                </a:solidFill>
                <a:effectLst/>
                <a:latin typeface="+mn-lt"/>
                <a:ea typeface="MS PGothic" pitchFamily="34" charset="-128"/>
                <a:cs typeface="MS PGothic" charset="0"/>
              </a:rPr>
              <a:t>Uni_funding</a:t>
            </a:r>
            <a:r>
              <a:rPr lang="en-GB" sz="1200" kern="1200" dirty="0" smtClean="0">
                <a:solidFill>
                  <a:schemeClr val="tx1"/>
                </a:solidFill>
                <a:effectLst/>
                <a:latin typeface="+mn-lt"/>
                <a:ea typeface="MS PGothic" pitchFamily="34" charset="-128"/>
                <a:cs typeface="MS PGothic" charset="0"/>
              </a:rPr>
              <a:t> work and we will be launching a set of</a:t>
            </a:r>
            <a:r>
              <a:rPr lang="en-GB" sz="1200" kern="1200" baseline="0" dirty="0" smtClean="0">
                <a:solidFill>
                  <a:schemeClr val="tx1"/>
                </a:solidFill>
                <a:effectLst/>
                <a:latin typeface="+mn-lt"/>
                <a:ea typeface="MS PGothic" pitchFamily="34" charset="-128"/>
                <a:cs typeface="MS PGothic" charset="0"/>
              </a:rPr>
              <a:t> proposals in June.</a:t>
            </a: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endParaRPr lang="en-GB"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S PGothic" pitchFamily="34" charset="-128"/>
                <a:cs typeface="MS PGothic" charset="0"/>
              </a:rPr>
              <a:t>However, I am going to focus on a second challenge for the remainder of my</a:t>
            </a:r>
            <a:r>
              <a:rPr lang="en-GB" sz="1200" kern="1200" baseline="0" dirty="0" smtClean="0">
                <a:solidFill>
                  <a:schemeClr val="tx1"/>
                </a:solidFill>
                <a:effectLst/>
                <a:latin typeface="+mn-lt"/>
                <a:ea typeface="MS PGothic" pitchFamily="34" charset="-128"/>
                <a:cs typeface="MS PGothic" charset="0"/>
              </a:rPr>
              <a:t> time today – quality.  The HEPI-HEA work provides a snapshot of the student academic experience over the past year.  I want to now project forward and consider the challenges our system is likely to face given the considerable pace of change we now face.  Indeed this is the topic of a University Alliance report being launched today – How do we ensure quality in an expanding system?</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3</a:t>
            </a:fld>
            <a:endParaRPr lang="en-US" sz="1200"/>
          </a:p>
        </p:txBody>
      </p:sp>
    </p:spTree>
    <p:extLst>
      <p:ext uri="{BB962C8B-B14F-4D97-AF65-F5344CB8AC3E}">
        <p14:creationId xmlns:p14="http://schemas.microsoft.com/office/powerpoint/2010/main" val="192629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dirty="0" smtClean="0">
                <a:latin typeface="Calibri" charset="0"/>
                <a:ea typeface="MS PGothic" charset="0"/>
              </a:rPr>
              <a:t>https://www.youtube.com/watch?v=ELBRIJdVcLI</a:t>
            </a:r>
          </a:p>
          <a:p>
            <a:endParaRPr lang="en-GB" dirty="0" smtClean="0">
              <a:latin typeface="Calibri" charset="0"/>
              <a:ea typeface="MS PGothic" charset="0"/>
            </a:endParaRPr>
          </a:p>
          <a:p>
            <a:r>
              <a:rPr lang="en-GB" dirty="0" smtClean="0">
                <a:latin typeface="Calibri" charset="0"/>
                <a:ea typeface="MS PGothic" charset="0"/>
              </a:rPr>
              <a:t>These videos are taking from a project University Alliance undertook  based on a series of in depth interviews with students.  The clear message they gave us was</a:t>
            </a:r>
            <a:r>
              <a:rPr lang="en-GB" baseline="0" dirty="0" smtClean="0">
                <a:latin typeface="Calibri" charset="0"/>
                <a:ea typeface="MS PGothic" charset="0"/>
              </a:rPr>
              <a:t> about the depth and breadth of experience available at university and the importance of students being able to shape their own experience, built through taking advantage of the myriad of opportunities on offer.</a:t>
            </a:r>
          </a:p>
          <a:p>
            <a:endParaRPr lang="en-GB" baseline="0" dirty="0" smtClean="0">
              <a:latin typeface="Calibri" charset="0"/>
              <a:ea typeface="MS PGothic" charset="0"/>
            </a:endParaRPr>
          </a:p>
          <a:p>
            <a:r>
              <a:rPr lang="en-GB" baseline="0" dirty="0" smtClean="0">
                <a:latin typeface="Calibri" charset="0"/>
                <a:ea typeface="MS PGothic" charset="0"/>
              </a:rPr>
              <a:t>When we came to look at the issue of quality once more we felt that this was an important starting point – the point being that quality cannot be reduced to a single indicator and that there will never be a “one size fits all” definition of quality.</a:t>
            </a:r>
            <a:endParaRPr lang="en-GB" dirty="0" smtClean="0">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4</a:t>
            </a:fld>
            <a:endParaRPr lang="en-US" sz="1200"/>
          </a:p>
        </p:txBody>
      </p:sp>
    </p:spTree>
    <p:extLst>
      <p:ext uri="{BB962C8B-B14F-4D97-AF65-F5344CB8AC3E}">
        <p14:creationId xmlns:p14="http://schemas.microsoft.com/office/powerpoint/2010/main" val="152061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sz="1200" kern="1200" dirty="0" smtClean="0">
                <a:solidFill>
                  <a:schemeClr val="tx1"/>
                </a:solidFill>
                <a:effectLst/>
                <a:latin typeface="+mn-lt"/>
                <a:ea typeface="MS PGothic" pitchFamily="34" charset="-128"/>
                <a:cs typeface="MS PGothic" charset="0"/>
              </a:rPr>
              <a:t>A second starting point for our report was to set out</a:t>
            </a:r>
            <a:r>
              <a:rPr lang="en-GB" sz="1200" kern="1200" baseline="0" dirty="0" smtClean="0">
                <a:solidFill>
                  <a:schemeClr val="tx1"/>
                </a:solidFill>
                <a:effectLst/>
                <a:latin typeface="+mn-lt"/>
                <a:ea typeface="MS PGothic" pitchFamily="34" charset="-128"/>
                <a:cs typeface="MS PGothic" charset="0"/>
              </a:rPr>
              <a:t> the existing drivers and protection for quality already in the system – as you can see there are many.</a:t>
            </a:r>
          </a:p>
          <a:p>
            <a:endParaRPr lang="en-GB" sz="1200" kern="1200" baseline="0" dirty="0" smtClean="0">
              <a:solidFill>
                <a:schemeClr val="tx1"/>
              </a:solidFill>
              <a:effectLst/>
              <a:latin typeface="+mn-lt"/>
              <a:ea typeface="MS PGothic" pitchFamily="34" charset="-128"/>
              <a:cs typeface="MS PGothic" charset="0"/>
            </a:endParaRPr>
          </a:p>
          <a:p>
            <a:r>
              <a:rPr lang="en-GB" sz="1200" kern="1200" baseline="0" dirty="0" smtClean="0">
                <a:solidFill>
                  <a:schemeClr val="tx1"/>
                </a:solidFill>
                <a:effectLst/>
                <a:latin typeface="+mn-lt"/>
                <a:ea typeface="MS PGothic" pitchFamily="34" charset="-128"/>
                <a:cs typeface="MS PGothic" charset="0"/>
              </a:rPr>
              <a:t>Within this I would highlight a couple of key principles to hold onto as we face change in the system.  I would highlight the following:</a:t>
            </a:r>
          </a:p>
          <a:p>
            <a:endParaRPr lang="en-GB" sz="1200" kern="1200" baseline="0" dirty="0" smtClean="0">
              <a:solidFill>
                <a:schemeClr val="tx1"/>
              </a:solidFill>
              <a:effectLst/>
              <a:latin typeface="+mn-lt"/>
              <a:ea typeface="MS PGothic" pitchFamily="34" charset="-128"/>
              <a:cs typeface="MS PGothic" charset="0"/>
            </a:endParaRPr>
          </a:p>
          <a:p>
            <a:pPr marL="342900" indent="-342900">
              <a:buFont typeface="Arial" panose="020B0604020202020204" pitchFamily="34" charset="0"/>
              <a:buChar char="•"/>
            </a:pPr>
            <a:r>
              <a:rPr lang="en-GB" sz="1200" dirty="0" smtClean="0">
                <a:solidFill>
                  <a:schemeClr val="bg1"/>
                </a:solidFill>
              </a:rPr>
              <a:t>High thresholds for degree-awarding powers and university title</a:t>
            </a:r>
          </a:p>
          <a:p>
            <a:pPr marL="342900" indent="-342900">
              <a:buFont typeface="Arial" panose="020B0604020202020204" pitchFamily="34" charset="0"/>
              <a:buChar char="•"/>
            </a:pPr>
            <a:r>
              <a:rPr lang="en-GB" sz="1200" dirty="0" smtClean="0">
                <a:solidFill>
                  <a:schemeClr val="bg1"/>
                </a:solidFill>
              </a:rPr>
              <a:t>Non-interference of the Government in what is taught and who is admitted</a:t>
            </a:r>
          </a:p>
          <a:p>
            <a:pPr marL="342900" indent="-342900">
              <a:buFont typeface="Arial" panose="020B0604020202020204" pitchFamily="34" charset="0"/>
              <a:buChar char="•"/>
            </a:pPr>
            <a:r>
              <a:rPr lang="en-GB" sz="1200" dirty="0" smtClean="0">
                <a:solidFill>
                  <a:schemeClr val="bg1"/>
                </a:solidFill>
              </a:rPr>
              <a:t>All HE providers developing and signing up to agreed descriptions of quality and standards</a:t>
            </a:r>
          </a:p>
          <a:p>
            <a:pPr marL="342900" indent="-342900">
              <a:buFont typeface="Arial" panose="020B0604020202020204" pitchFamily="34" charset="0"/>
              <a:buChar char="•"/>
            </a:pPr>
            <a:r>
              <a:rPr lang="en-GB" sz="1200" dirty="0" smtClean="0">
                <a:solidFill>
                  <a:schemeClr val="bg1"/>
                </a:solidFill>
              </a:rPr>
              <a:t>External checks that all HE providers are keeping to these</a:t>
            </a:r>
          </a:p>
          <a:p>
            <a:pPr marL="342900" indent="-342900">
              <a:buFont typeface="Arial" panose="020B0604020202020204" pitchFamily="34" charset="0"/>
              <a:buChar char="•"/>
            </a:pPr>
            <a:r>
              <a:rPr lang="en-GB" sz="1200" dirty="0" smtClean="0">
                <a:solidFill>
                  <a:schemeClr val="bg1"/>
                </a:solidFill>
              </a:rPr>
              <a:t>Excellent public information </a:t>
            </a:r>
          </a:p>
          <a:p>
            <a:pPr marL="342900" indent="-342900">
              <a:buFont typeface="Arial" panose="020B0604020202020204" pitchFamily="34" charset="0"/>
              <a:buChar char="•"/>
            </a:pPr>
            <a:r>
              <a:rPr lang="en-GB" sz="1200" dirty="0" smtClean="0">
                <a:solidFill>
                  <a:schemeClr val="bg1"/>
                </a:solidFill>
              </a:rPr>
              <a:t>Funding by retention</a:t>
            </a:r>
          </a:p>
          <a:p>
            <a:endParaRPr lang="en-GB" sz="1200" kern="1200" baseline="0" dirty="0" smtClean="0">
              <a:solidFill>
                <a:schemeClr val="tx1"/>
              </a:solidFill>
              <a:effectLst/>
              <a:latin typeface="+mn-lt"/>
              <a:ea typeface="MS PGothic" pitchFamily="34" charset="-128"/>
              <a:cs typeface="MS PGothic" charset="0"/>
            </a:endParaRPr>
          </a:p>
          <a:p>
            <a:endParaRPr lang="en-GB" sz="1200" kern="1200" baseline="0" dirty="0" smtClean="0">
              <a:solidFill>
                <a:schemeClr val="tx1"/>
              </a:solidFill>
              <a:effectLst/>
              <a:latin typeface="+mn-lt"/>
              <a:ea typeface="MS PGothic" pitchFamily="34" charset="-128"/>
              <a:cs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5</a:t>
            </a:fld>
            <a:endParaRPr lang="en-US" sz="1200"/>
          </a:p>
        </p:txBody>
      </p:sp>
    </p:spTree>
    <p:extLst>
      <p:ext uri="{BB962C8B-B14F-4D97-AF65-F5344CB8AC3E}">
        <p14:creationId xmlns:p14="http://schemas.microsoft.com/office/powerpoint/2010/main" val="337494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dirty="0" smtClean="0">
                <a:latin typeface="Calibri" charset="0"/>
                <a:ea typeface="MS PGothic" charset="0"/>
              </a:rPr>
              <a:t>So now we have set out our baselines</a:t>
            </a:r>
            <a:r>
              <a:rPr lang="en-GB" baseline="0" dirty="0" smtClean="0">
                <a:latin typeface="Calibri" charset="0"/>
                <a:ea typeface="MS PGothic" charset="0"/>
              </a:rPr>
              <a:t> let us take a moment just to appreciate the scale of change that the sector is currently facing.</a:t>
            </a:r>
          </a:p>
          <a:p>
            <a:endParaRPr lang="en-GB" baseline="0" dirty="0" smtClean="0">
              <a:latin typeface="Calibri" charset="0"/>
              <a:ea typeface="MS PGothic" charset="0"/>
            </a:endParaRPr>
          </a:p>
          <a:p>
            <a:r>
              <a:rPr lang="en-GB" baseline="0" dirty="0" smtClean="0">
                <a:latin typeface="Calibri" charset="0"/>
                <a:ea typeface="MS PGothic" charset="0"/>
              </a:rPr>
              <a:t>Which leads me onto the central question of our report: how do we ensure quality in this changing, expanding system?  We believe that there are four key areas to focus on:</a:t>
            </a:r>
          </a:p>
          <a:p>
            <a:endParaRPr lang="en-GB" baseline="0" dirty="0" smtClean="0">
              <a:latin typeface="Calibri" charset="0"/>
              <a:ea typeface="MS PGothic" charset="0"/>
            </a:endParaRPr>
          </a:p>
          <a:p>
            <a:pPr marL="171450" indent="-171450">
              <a:buFont typeface="Arial" panose="020B0604020202020204" pitchFamily="34" charset="0"/>
              <a:buChar char="•"/>
            </a:pPr>
            <a:r>
              <a:rPr lang="en-GB" baseline="0" dirty="0" smtClean="0">
                <a:latin typeface="Calibri" charset="0"/>
                <a:ea typeface="MS PGothic" charset="0"/>
              </a:rPr>
              <a:t>Regulation</a:t>
            </a:r>
          </a:p>
          <a:p>
            <a:pPr marL="171450" indent="-171450">
              <a:buFont typeface="Arial" panose="020B0604020202020204" pitchFamily="34" charset="0"/>
              <a:buChar char="•"/>
            </a:pPr>
            <a:r>
              <a:rPr lang="en-GB" baseline="0" dirty="0" smtClean="0">
                <a:latin typeface="Calibri" charset="0"/>
                <a:ea typeface="MS PGothic" charset="0"/>
              </a:rPr>
              <a:t>Managing risk</a:t>
            </a:r>
          </a:p>
          <a:p>
            <a:pPr marL="171450" indent="-171450">
              <a:buFont typeface="Arial" panose="020B0604020202020204" pitchFamily="34" charset="0"/>
              <a:buChar char="•"/>
            </a:pPr>
            <a:r>
              <a:rPr lang="en-GB" baseline="0" dirty="0" smtClean="0">
                <a:latin typeface="Calibri" charset="0"/>
                <a:ea typeface="MS PGothic" charset="0"/>
              </a:rPr>
              <a:t>Ensuring parity for all students, wherever they study</a:t>
            </a:r>
          </a:p>
          <a:p>
            <a:pPr marL="171450" indent="-171450">
              <a:buFont typeface="Arial" panose="020B0604020202020204" pitchFamily="34" charset="0"/>
              <a:buChar char="•"/>
            </a:pPr>
            <a:r>
              <a:rPr lang="en-GB" baseline="0" dirty="0" smtClean="0">
                <a:latin typeface="Calibri" charset="0"/>
                <a:ea typeface="MS PGothic" charset="0"/>
              </a:rPr>
              <a:t>Recruitment, retention and student success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6</a:t>
            </a:fld>
            <a:endParaRPr lang="en-US" sz="1200"/>
          </a:p>
        </p:txBody>
      </p:sp>
    </p:spTree>
    <p:extLst>
      <p:ext uri="{BB962C8B-B14F-4D97-AF65-F5344CB8AC3E}">
        <p14:creationId xmlns:p14="http://schemas.microsoft.com/office/powerpoint/2010/main" val="259803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buFont typeface="Arial" panose="020B0604020202020204" pitchFamily="34" charset="0"/>
              <a:buNone/>
            </a:pPr>
            <a:r>
              <a:rPr lang="en-GB" sz="1400" dirty="0" smtClean="0">
                <a:solidFill>
                  <a:schemeClr val="tx1"/>
                </a:solidFill>
              </a:rPr>
              <a:t>Regulation:</a:t>
            </a:r>
            <a:r>
              <a:rPr lang="en-GB" sz="1400" baseline="0" dirty="0" smtClean="0">
                <a:solidFill>
                  <a:schemeClr val="tx1"/>
                </a:solidFill>
              </a:rPr>
              <a:t> </a:t>
            </a:r>
            <a:endParaRPr lang="en-GB" sz="1400" dirty="0" smtClean="0">
              <a:solidFill>
                <a:schemeClr val="tx1"/>
              </a:solidFill>
            </a:endParaRPr>
          </a:p>
          <a:p>
            <a:pPr marL="342900" indent="-342900">
              <a:buFont typeface="Arial" panose="020B0604020202020204" pitchFamily="34" charset="0"/>
              <a:buChar char="•"/>
            </a:pPr>
            <a:r>
              <a:rPr lang="en-GB" sz="1400" dirty="0" smtClean="0">
                <a:solidFill>
                  <a:schemeClr val="tx1"/>
                </a:solidFill>
              </a:rPr>
              <a:t>Balanced approach – external accountability and self-regulation</a:t>
            </a:r>
          </a:p>
          <a:p>
            <a:pPr marL="342900" indent="-342900">
              <a:buFont typeface="Arial" panose="020B0604020202020204" pitchFamily="34" charset="0"/>
              <a:buChar char="•"/>
            </a:pPr>
            <a:r>
              <a:rPr lang="en-GB" sz="1400" dirty="0" smtClean="0">
                <a:solidFill>
                  <a:schemeClr val="tx1"/>
                </a:solidFill>
              </a:rPr>
              <a:t>Single regulatory body</a:t>
            </a:r>
          </a:p>
          <a:p>
            <a:pPr marL="342900" indent="-342900">
              <a:buFont typeface="Arial" panose="020B0604020202020204" pitchFamily="34" charset="0"/>
              <a:buChar char="•"/>
            </a:pPr>
            <a:r>
              <a:rPr lang="en-GB" sz="1400" dirty="0" smtClean="0">
                <a:solidFill>
                  <a:schemeClr val="tx1"/>
                </a:solidFill>
              </a:rPr>
              <a:t>Powers, resources and procedures to do the work</a:t>
            </a:r>
          </a:p>
          <a:p>
            <a:pPr marL="342900" indent="-342900">
              <a:buFont typeface="Arial" panose="020B0604020202020204" pitchFamily="34" charset="0"/>
              <a:buChar char="•"/>
            </a:pPr>
            <a:endParaRPr lang="en-GB" sz="1400" dirty="0" smtClean="0">
              <a:solidFill>
                <a:schemeClr val="tx1"/>
              </a:solidFill>
            </a:endParaRPr>
          </a:p>
          <a:p>
            <a:pPr>
              <a:buFontTx/>
              <a:buNone/>
            </a:pPr>
            <a:r>
              <a:rPr lang="en-US" altLang="en-US" sz="1400" dirty="0" smtClean="0">
                <a:solidFill>
                  <a:schemeClr val="tx1"/>
                </a:solidFill>
                <a:ea typeface="ＭＳ Ｐゴシック" pitchFamily="34" charset="-128"/>
              </a:rPr>
              <a:t>Managing risk:</a:t>
            </a:r>
          </a:p>
          <a:p>
            <a:pPr marL="342900" indent="-342900">
              <a:buFont typeface="Arial" panose="020B0604020202020204" pitchFamily="34" charset="0"/>
              <a:buChar char="•"/>
            </a:pPr>
            <a:r>
              <a:rPr lang="en-GB" sz="1400" dirty="0" smtClean="0">
                <a:solidFill>
                  <a:schemeClr val="tx1"/>
                </a:solidFill>
              </a:rPr>
              <a:t>Risk-based quality assurance system</a:t>
            </a:r>
          </a:p>
          <a:p>
            <a:pPr marL="342900" indent="-342900">
              <a:buFont typeface="Arial" panose="020B0604020202020204" pitchFamily="34" charset="0"/>
              <a:buChar char="•"/>
            </a:pPr>
            <a:r>
              <a:rPr lang="en-GB" sz="1400" dirty="0" smtClean="0">
                <a:solidFill>
                  <a:schemeClr val="tx1"/>
                </a:solidFill>
              </a:rPr>
              <a:t>Collaborative provision</a:t>
            </a:r>
          </a:p>
          <a:p>
            <a:pPr marL="342900" indent="-342900">
              <a:buFont typeface="Arial" panose="020B0604020202020204" pitchFamily="34" charset="0"/>
              <a:buChar char="•"/>
            </a:pPr>
            <a:r>
              <a:rPr lang="en-GB" sz="1400" dirty="0" smtClean="0">
                <a:solidFill>
                  <a:schemeClr val="tx1"/>
                </a:solidFill>
              </a:rPr>
              <a:t>Institutional and programme failure</a:t>
            </a:r>
          </a:p>
          <a:p>
            <a:pPr marL="342900" indent="-342900">
              <a:buFont typeface="Arial" panose="020B0604020202020204" pitchFamily="34" charset="0"/>
              <a:buChar char="•"/>
            </a:pPr>
            <a:endParaRPr lang="en-GB" sz="1400" dirty="0" smtClean="0">
              <a:solidFill>
                <a:schemeClr val="tx1"/>
              </a:solidFill>
            </a:endParaRPr>
          </a:p>
          <a:p>
            <a:pPr marL="0" indent="0">
              <a:buFont typeface="Arial" panose="020B0604020202020204" pitchFamily="34" charset="0"/>
              <a:buNone/>
            </a:pPr>
            <a:r>
              <a:rPr lang="en-GB" sz="1400" dirty="0" smtClean="0">
                <a:solidFill>
                  <a:schemeClr val="tx1"/>
                </a:solidFill>
              </a:rPr>
              <a:t>Parity</a:t>
            </a:r>
            <a:r>
              <a:rPr lang="en-GB" sz="1400" baseline="0" dirty="0" smtClean="0">
                <a:solidFill>
                  <a:schemeClr val="tx1"/>
                </a:solidFill>
              </a:rPr>
              <a:t> for all students</a:t>
            </a:r>
            <a:endParaRPr lang="en-US" altLang="en-US" sz="1400" dirty="0" smtClean="0">
              <a:solidFill>
                <a:schemeClr val="tx1"/>
              </a:solidFill>
              <a:ea typeface="ＭＳ Ｐゴシック" pitchFamily="34" charset="-128"/>
            </a:endParaRPr>
          </a:p>
          <a:p>
            <a:pPr marL="342900" indent="-342900">
              <a:buFont typeface="Arial" panose="020B0604020202020204" pitchFamily="34" charset="0"/>
              <a:buChar char="•"/>
            </a:pPr>
            <a:r>
              <a:rPr lang="en-GB" sz="1200" dirty="0" smtClean="0">
                <a:solidFill>
                  <a:schemeClr val="tx1"/>
                </a:solidFill>
              </a:rPr>
              <a:t>Access to information</a:t>
            </a:r>
          </a:p>
          <a:p>
            <a:pPr marL="342900" indent="-342900">
              <a:buFont typeface="Arial" panose="020B0604020202020204" pitchFamily="34" charset="0"/>
              <a:buChar char="•"/>
            </a:pPr>
            <a:r>
              <a:rPr lang="en-GB" sz="1200" dirty="0" smtClean="0">
                <a:solidFill>
                  <a:schemeClr val="tx1"/>
                </a:solidFill>
              </a:rPr>
              <a:t>Access to independent complaints procedure - OIA</a:t>
            </a:r>
          </a:p>
          <a:p>
            <a:endParaRPr lang="en-US" altLang="en-US" dirty="0" smtClean="0">
              <a:solidFill>
                <a:schemeClr val="tx1"/>
              </a:solidFill>
              <a:ea typeface="ＭＳ Ｐゴシック" pitchFamily="34" charset="-128"/>
            </a:endParaRPr>
          </a:p>
          <a:p>
            <a:r>
              <a:rPr lang="en-US" altLang="en-US" dirty="0" smtClean="0">
                <a:solidFill>
                  <a:schemeClr val="tx1"/>
                </a:solidFill>
                <a:ea typeface="ＭＳ Ｐゴシック" pitchFamily="34" charset="-128"/>
              </a:rPr>
              <a:t>Student</a:t>
            </a:r>
            <a:r>
              <a:rPr lang="en-US" altLang="en-US" baseline="0" dirty="0" smtClean="0">
                <a:solidFill>
                  <a:schemeClr val="tx1"/>
                </a:solidFill>
                <a:ea typeface="ＭＳ Ｐゴシック" pitchFamily="34" charset="-128"/>
              </a:rPr>
              <a:t> success</a:t>
            </a:r>
          </a:p>
          <a:p>
            <a:pPr marL="342900" indent="-342900">
              <a:buFont typeface="Arial" panose="020B0604020202020204" pitchFamily="34" charset="0"/>
              <a:buChar char="•"/>
            </a:pPr>
            <a:r>
              <a:rPr lang="en-GB" sz="1200" dirty="0" smtClean="0">
                <a:solidFill>
                  <a:schemeClr val="tx1"/>
                </a:solidFill>
              </a:rPr>
              <a:t>Minimum entry requirements remain a blunt instrument</a:t>
            </a:r>
          </a:p>
          <a:p>
            <a:pPr marL="342900" indent="-342900">
              <a:buFont typeface="Arial" panose="020B0604020202020204" pitchFamily="34" charset="0"/>
              <a:buChar char="•"/>
            </a:pPr>
            <a:r>
              <a:rPr lang="en-GB" sz="1200" dirty="0" smtClean="0">
                <a:solidFill>
                  <a:schemeClr val="tx1"/>
                </a:solidFill>
              </a:rPr>
              <a:t>Funding on the basis of retention</a:t>
            </a:r>
          </a:p>
          <a:p>
            <a:pPr marL="342900" indent="-342900">
              <a:buFont typeface="Arial" panose="020B0604020202020204" pitchFamily="34" charset="0"/>
              <a:buChar char="•"/>
            </a:pPr>
            <a:r>
              <a:rPr lang="en-GB" sz="1200" dirty="0" smtClean="0">
                <a:solidFill>
                  <a:schemeClr val="tx1"/>
                </a:solidFill>
              </a:rPr>
              <a:t>Supportive funding environment</a:t>
            </a:r>
          </a:p>
          <a:p>
            <a:endParaRPr lang="en-US" altLang="en-US" dirty="0"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2C747B-85FC-4821-945B-50030B5AE0A2}"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836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indent="0">
              <a:buFont typeface="Arial" panose="020B0604020202020204" pitchFamily="34" charset="0"/>
              <a:buNone/>
            </a:pPr>
            <a:endParaRPr lang="en-GB" sz="1200" kern="1200" baseline="0" dirty="0" smtClean="0">
              <a:solidFill>
                <a:schemeClr val="tx1"/>
              </a:solidFill>
              <a:effectLst/>
              <a:latin typeface="+mn-lt"/>
              <a:ea typeface="MS PGothic" pitchFamily="34" charset="-128"/>
              <a:cs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71FD7A-409C-844C-A444-D2F3CD4376C5}" type="slidenum">
              <a:rPr lang="en-US" sz="1200"/>
              <a:pPr eaLnBrk="1" hangingPunct="1"/>
              <a:t>8</a:t>
            </a:fld>
            <a:endParaRPr lang="en-US" sz="1200"/>
          </a:p>
        </p:txBody>
      </p:sp>
    </p:spTree>
    <p:extLst>
      <p:ext uri="{BB962C8B-B14F-4D97-AF65-F5344CB8AC3E}">
        <p14:creationId xmlns:p14="http://schemas.microsoft.com/office/powerpoint/2010/main" val="402244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A6A382-4031-4FE8-9C95-473A6064D314}"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39770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E7532D7-654F-8446-8D42-8FE3462351AF}" type="datetime1">
              <a:rPr lang="en-US"/>
              <a:pPr>
                <a:defRPr/>
              </a:pPr>
              <a:t>5/23/2014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B06BF78-0A9F-0D47-9A44-8CBF2DC2DA6A}" type="slidenum">
              <a:rPr lang="en-US"/>
              <a:pPr>
                <a:defRPr/>
              </a:pPr>
              <a:t>‹#›</a:t>
            </a:fld>
            <a:endParaRPr lang="en-US"/>
          </a:p>
        </p:txBody>
      </p:sp>
    </p:spTree>
    <p:extLst>
      <p:ext uri="{BB962C8B-B14F-4D97-AF65-F5344CB8AC3E}">
        <p14:creationId xmlns:p14="http://schemas.microsoft.com/office/powerpoint/2010/main" val="148903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6E802C4-DDC4-4445-9728-57BCC5670F23}" type="datetime1">
              <a:rPr lang="en-US"/>
              <a:pPr>
                <a:defRPr/>
              </a:pPr>
              <a:t>5/23/2014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97C7CF6-994A-594D-9965-5C1BA31E888D}" type="slidenum">
              <a:rPr lang="en-US"/>
              <a:pPr>
                <a:defRPr/>
              </a:pPr>
              <a:t>‹#›</a:t>
            </a:fld>
            <a:endParaRPr lang="en-US"/>
          </a:p>
        </p:txBody>
      </p:sp>
    </p:spTree>
    <p:extLst>
      <p:ext uri="{BB962C8B-B14F-4D97-AF65-F5344CB8AC3E}">
        <p14:creationId xmlns:p14="http://schemas.microsoft.com/office/powerpoint/2010/main" val="367732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E66B4E1-578F-7C41-86EE-AF59918BD902}" type="datetime1">
              <a:rPr lang="en-US"/>
              <a:pPr>
                <a:defRPr/>
              </a:pPr>
              <a:t>5/23/2014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6F4F87-16F8-3347-8D7D-D03DF71B4537}" type="slidenum">
              <a:rPr lang="en-US"/>
              <a:pPr>
                <a:defRPr/>
              </a:pPr>
              <a:t>‹#›</a:t>
            </a:fld>
            <a:endParaRPr lang="en-US"/>
          </a:p>
        </p:txBody>
      </p:sp>
    </p:spTree>
    <p:extLst>
      <p:ext uri="{BB962C8B-B14F-4D97-AF65-F5344CB8AC3E}">
        <p14:creationId xmlns:p14="http://schemas.microsoft.com/office/powerpoint/2010/main" val="16666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B67BA29-2B98-DB4A-B1A2-66C3E38E03FB}" type="datetime1">
              <a:rPr lang="en-US"/>
              <a:pPr>
                <a:defRPr/>
              </a:pPr>
              <a:t>5/23/2014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269740-102B-EB4B-B92E-C638768882BB}" type="slidenum">
              <a:rPr lang="en-US"/>
              <a:pPr>
                <a:defRPr/>
              </a:pPr>
              <a:t>‹#›</a:t>
            </a:fld>
            <a:endParaRPr lang="en-US"/>
          </a:p>
        </p:txBody>
      </p:sp>
    </p:spTree>
    <p:extLst>
      <p:ext uri="{BB962C8B-B14F-4D97-AF65-F5344CB8AC3E}">
        <p14:creationId xmlns:p14="http://schemas.microsoft.com/office/powerpoint/2010/main" val="58565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680A6C5-EE15-2F47-B926-146C757C01A5}" type="datetime1">
              <a:rPr lang="en-US"/>
              <a:pPr>
                <a:defRPr/>
              </a:pPr>
              <a:t>5/23/2014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8657A71-E5B6-CB42-97F9-5991927FF469}" type="slidenum">
              <a:rPr lang="en-US"/>
              <a:pPr>
                <a:defRPr/>
              </a:pPr>
              <a:t>‹#›</a:t>
            </a:fld>
            <a:endParaRPr lang="en-US"/>
          </a:p>
        </p:txBody>
      </p:sp>
    </p:spTree>
    <p:extLst>
      <p:ext uri="{BB962C8B-B14F-4D97-AF65-F5344CB8AC3E}">
        <p14:creationId xmlns:p14="http://schemas.microsoft.com/office/powerpoint/2010/main" val="400468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A1F50A7-1C72-A646-9D65-2BE690956729}" type="datetime1">
              <a:rPr lang="en-US"/>
              <a:pPr>
                <a:defRPr/>
              </a:pPr>
              <a:t>5/23/2014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2D80406-7B85-9049-AAB5-80227117A2BE}" type="slidenum">
              <a:rPr lang="en-US"/>
              <a:pPr>
                <a:defRPr/>
              </a:pPr>
              <a:t>‹#›</a:t>
            </a:fld>
            <a:endParaRPr lang="en-US"/>
          </a:p>
        </p:txBody>
      </p:sp>
    </p:spTree>
    <p:extLst>
      <p:ext uri="{BB962C8B-B14F-4D97-AF65-F5344CB8AC3E}">
        <p14:creationId xmlns:p14="http://schemas.microsoft.com/office/powerpoint/2010/main" val="176972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760876B-3390-CC47-8ED6-6FD4E67A34DA}" type="datetime1">
              <a:rPr lang="en-US"/>
              <a:pPr>
                <a:defRPr/>
              </a:pPr>
              <a:t>5/23/2014</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2CC2B6-1A3C-C646-9BB5-9BBE986BF64A}" type="slidenum">
              <a:rPr lang="en-US"/>
              <a:pPr>
                <a:defRPr/>
              </a:pPr>
              <a:t>‹#›</a:t>
            </a:fld>
            <a:endParaRPr lang="en-US"/>
          </a:p>
        </p:txBody>
      </p:sp>
    </p:spTree>
    <p:extLst>
      <p:ext uri="{BB962C8B-B14F-4D97-AF65-F5344CB8AC3E}">
        <p14:creationId xmlns:p14="http://schemas.microsoft.com/office/powerpoint/2010/main" val="394584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37D9CF3-8AD0-5B46-B3BA-0D48F1015729}" type="datetime1">
              <a:rPr lang="en-US"/>
              <a:pPr>
                <a:defRPr/>
              </a:pPr>
              <a:t>5/23/2014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0B56981-5DFB-F248-B3AA-A7B941C54B61}" type="slidenum">
              <a:rPr lang="en-US"/>
              <a:pPr>
                <a:defRPr/>
              </a:pPr>
              <a:t>‹#›</a:t>
            </a:fld>
            <a:endParaRPr lang="en-US"/>
          </a:p>
        </p:txBody>
      </p:sp>
    </p:spTree>
    <p:extLst>
      <p:ext uri="{BB962C8B-B14F-4D97-AF65-F5344CB8AC3E}">
        <p14:creationId xmlns:p14="http://schemas.microsoft.com/office/powerpoint/2010/main" val="165662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10CD7E0-9A46-2643-B4FB-7A970217F55F}" type="datetime1">
              <a:rPr lang="en-US"/>
              <a:pPr>
                <a:defRPr/>
              </a:pPr>
              <a:t>5/23/2014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EFDC09F-768C-FE43-B393-167813A90A77}" type="slidenum">
              <a:rPr lang="en-US"/>
              <a:pPr>
                <a:defRPr/>
              </a:pPr>
              <a:t>‹#›</a:t>
            </a:fld>
            <a:endParaRPr lang="en-US"/>
          </a:p>
        </p:txBody>
      </p:sp>
    </p:spTree>
    <p:extLst>
      <p:ext uri="{BB962C8B-B14F-4D97-AF65-F5344CB8AC3E}">
        <p14:creationId xmlns:p14="http://schemas.microsoft.com/office/powerpoint/2010/main" val="42191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AB16430-145A-564D-BDA5-35F8AF8CC5FA}" type="datetime1">
              <a:rPr lang="en-US"/>
              <a:pPr>
                <a:defRPr/>
              </a:pPr>
              <a:t>5/23/2014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B245EA-BB55-5C43-81C2-28B20D32E827}" type="slidenum">
              <a:rPr lang="en-US"/>
              <a:pPr>
                <a:defRPr/>
              </a:pPr>
              <a:t>‹#›</a:t>
            </a:fld>
            <a:endParaRPr lang="en-US"/>
          </a:p>
        </p:txBody>
      </p:sp>
    </p:spTree>
    <p:extLst>
      <p:ext uri="{BB962C8B-B14F-4D97-AF65-F5344CB8AC3E}">
        <p14:creationId xmlns:p14="http://schemas.microsoft.com/office/powerpoint/2010/main" val="315394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4CE0DC7-E0C3-E54D-B66B-3BB84C16B7B0}" type="datetime1">
              <a:rPr lang="en-US"/>
              <a:pPr>
                <a:defRPr/>
              </a:pPr>
              <a:t>5/23/2014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A8202D6-BB65-4742-AB6D-6CCB2A74B786}" type="slidenum">
              <a:rPr lang="en-US"/>
              <a:pPr>
                <a:defRPr/>
              </a:pPr>
              <a:t>‹#›</a:t>
            </a:fld>
            <a:endParaRPr lang="en-US"/>
          </a:p>
        </p:txBody>
      </p:sp>
    </p:spTree>
    <p:extLst>
      <p:ext uri="{BB962C8B-B14F-4D97-AF65-F5344CB8AC3E}">
        <p14:creationId xmlns:p14="http://schemas.microsoft.com/office/powerpoint/2010/main" val="80663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6C8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3" descr="UABrandWhiteonClea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32700" y="5591175"/>
            <a:ext cx="140017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https://www.youtube.com/embed/ELBRIJdVcLI" TargetMode="External"/><Relationship Id="rId1" Type="http://schemas.openxmlformats.org/officeDocument/2006/relationships/video" Target="NULL" TargetMode="Externa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15888"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5888" y="-3143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11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dirty="0" smtClean="0">
                <a:solidFill>
                  <a:schemeClr val="bg1"/>
                </a:solidFill>
                <a:latin typeface="Rockwell" charset="0"/>
                <a:ea typeface="ヒラギノ角ゴ ProN W3" charset="0"/>
                <a:cs typeface="ヒラギノ角ゴ ProN W3" charset="0"/>
              </a:rPr>
              <a:t>The student academic experience: how do we respond to the challenge?</a:t>
            </a:r>
            <a:endParaRPr lang="en-US" sz="3600" dirty="0">
              <a:solidFill>
                <a:schemeClr val="bg1"/>
              </a:solidFill>
              <a:latin typeface="Rockwell" charset="0"/>
              <a:ea typeface="ヒラギノ角ゴ ProN W3" charset="0"/>
              <a:cs typeface="ヒラギノ角ゴ ProN W3" charset="0"/>
            </a:endParaRPr>
          </a:p>
        </p:txBody>
      </p:sp>
      <p:sp>
        <p:nvSpPr>
          <p:cNvPr id="14343" name="Rectangle 1"/>
          <p:cNvSpPr>
            <a:spLocks noChangeArrowheads="1"/>
          </p:cNvSpPr>
          <p:nvPr/>
        </p:nvSpPr>
        <p:spPr bwMode="auto">
          <a:xfrm>
            <a:off x="104775" y="5481638"/>
            <a:ext cx="6797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FFFFFF"/>
                </a:solidFill>
                <a:latin typeface="Rockwell" charset="0"/>
                <a:ea typeface="ヒラギノ角ゴ ProN W3" charset="0"/>
                <a:cs typeface="ヒラギノ角ゴ ProN W3" charset="0"/>
              </a:rPr>
              <a:t>Libby Hackett, Chief Executive</a:t>
            </a:r>
            <a:endParaRPr lang="en-US" sz="2800" dirty="0">
              <a:solidFill>
                <a:srgbClr val="FFFFFF"/>
              </a:solidFill>
              <a:latin typeface="Rockwell" charset="0"/>
              <a:ea typeface="ヒラギノ角ゴ ProN W3" charset="0"/>
              <a:cs typeface="ヒラギノ角ゴ ProN W3" charset="0"/>
            </a:endParaRPr>
          </a:p>
          <a:p>
            <a:r>
              <a:rPr lang="en-US" sz="2800" dirty="0" smtClean="0">
                <a:solidFill>
                  <a:srgbClr val="FFFFFF"/>
                </a:solidFill>
                <a:latin typeface="Rockwell" charset="0"/>
              </a:rPr>
              <a:t>University Alliance</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703" y="1679139"/>
            <a:ext cx="7655494" cy="267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42001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15888"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6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dirty="0" smtClean="0">
                <a:solidFill>
                  <a:schemeClr val="bg1"/>
                </a:solidFill>
                <a:latin typeface="Rockwell" charset="0"/>
                <a:ea typeface="ヒラギノ角ゴ ProN W3" charset="0"/>
                <a:cs typeface="ヒラギノ角ゴ ProN W3" charset="0"/>
              </a:rPr>
              <a:t>Thank you</a:t>
            </a:r>
            <a:endParaRPr lang="en-US" sz="3600" dirty="0">
              <a:solidFill>
                <a:schemeClr val="bg1"/>
              </a:solidFill>
              <a:latin typeface="Rockwell" charset="0"/>
              <a:ea typeface="ヒラギノ角ゴ ProN W3" charset="0"/>
              <a:cs typeface="ヒラギノ角ゴ ProN W3" charset="0"/>
            </a:endParaRPr>
          </a:p>
        </p:txBody>
      </p:sp>
      <p:sp>
        <p:nvSpPr>
          <p:cNvPr id="14343" name="Rectangle 1"/>
          <p:cNvSpPr>
            <a:spLocks noChangeArrowheads="1"/>
          </p:cNvSpPr>
          <p:nvPr/>
        </p:nvSpPr>
        <p:spPr bwMode="auto">
          <a:xfrm>
            <a:off x="4168774" y="2070318"/>
            <a:ext cx="49752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800" dirty="0" smtClean="0">
                <a:solidFill>
                  <a:srgbClr val="FFFFFF"/>
                </a:solidFill>
                <a:latin typeface="Rockwell" charset="0"/>
                <a:ea typeface="ヒラギノ角ゴ ProN W3" charset="0"/>
                <a:cs typeface="ヒラギノ角ゴ ProN W3" charset="0"/>
              </a:rPr>
              <a:t>www.unialliance.ac.uk</a:t>
            </a:r>
          </a:p>
          <a:p>
            <a:pPr algn="r"/>
            <a:endParaRPr lang="en-US" sz="2800" dirty="0">
              <a:solidFill>
                <a:srgbClr val="FFFFFF"/>
              </a:solidFill>
              <a:latin typeface="Rockwell" charset="0"/>
              <a:ea typeface="ヒラギノ角ゴ ProN W3" charset="0"/>
              <a:cs typeface="ヒラギノ角ゴ ProN W3" charset="0"/>
            </a:endParaRPr>
          </a:p>
          <a:p>
            <a:pPr algn="r"/>
            <a:r>
              <a:rPr lang="en-US" sz="2800" dirty="0" smtClean="0">
                <a:solidFill>
                  <a:srgbClr val="FFFFFF"/>
                </a:solidFill>
                <a:latin typeface="Rockwell" charset="0"/>
                <a:ea typeface="ヒラギノ角ゴ ProN W3" charset="0"/>
                <a:cs typeface="ヒラギノ角ゴ ProN W3" charset="0"/>
              </a:rPr>
              <a:t>@</a:t>
            </a:r>
            <a:r>
              <a:rPr lang="en-US" sz="2800" dirty="0" err="1" smtClean="0">
                <a:solidFill>
                  <a:srgbClr val="FFFFFF"/>
                </a:solidFill>
                <a:latin typeface="Rockwell" charset="0"/>
                <a:ea typeface="ヒラギノ角ゴ ProN W3" charset="0"/>
                <a:cs typeface="ヒラギノ角ゴ ProN W3" charset="0"/>
              </a:rPr>
              <a:t>unialliance</a:t>
            </a:r>
            <a:endParaRPr lang="en-US" sz="2800" dirty="0" smtClean="0">
              <a:solidFill>
                <a:srgbClr val="FFFFFF"/>
              </a:solidFill>
              <a:latin typeface="Rockwell" charset="0"/>
              <a:ea typeface="ヒラギノ角ゴ ProN W3" charset="0"/>
              <a:cs typeface="ヒラギノ角ゴ ProN W3" charset="0"/>
            </a:endParaRPr>
          </a:p>
          <a:p>
            <a:pPr algn="r"/>
            <a:endParaRPr lang="en-US" sz="2800" dirty="0" smtClean="0">
              <a:solidFill>
                <a:srgbClr val="FFFFFF"/>
              </a:solidFill>
              <a:latin typeface="Rockwell" charset="0"/>
              <a:ea typeface="ヒラギノ角ゴ ProN W3" charset="0"/>
              <a:cs typeface="ヒラギノ角ゴ ProN W3" charset="0"/>
            </a:endParaRPr>
          </a:p>
          <a:p>
            <a:pPr algn="r"/>
            <a:r>
              <a:rPr lang="en-US" sz="2800" dirty="0" smtClean="0">
                <a:solidFill>
                  <a:srgbClr val="FFFFFF"/>
                </a:solidFill>
                <a:latin typeface="Rockwell" charset="0"/>
                <a:ea typeface="ヒラギノ角ゴ ProN W3" charset="0"/>
                <a:cs typeface="ヒラギノ角ゴ ProN W3" charset="0"/>
              </a:rPr>
              <a:t>libby@unialliance.ac.uk</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37" y="961698"/>
            <a:ext cx="3362456" cy="4781550"/>
          </a:xfrm>
          <a:prstGeom prst="rect">
            <a:avLst/>
          </a:prstGeom>
        </p:spPr>
      </p:pic>
    </p:spTree>
    <p:extLst>
      <p:ext uri="{BB962C8B-B14F-4D97-AF65-F5344CB8AC3E}">
        <p14:creationId xmlns:p14="http://schemas.microsoft.com/office/powerpoint/2010/main" val="7520077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69244"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9244" y="-3143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11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3600" dirty="0" smtClean="0">
                <a:solidFill>
                  <a:schemeClr val="bg1"/>
                </a:solidFill>
                <a:latin typeface="Rockwell" charset="0"/>
                <a:ea typeface="ヒラギノ角ゴ ProN W3" charset="0"/>
                <a:cs typeface="ヒラギノ角ゴ ProN W3" charset="0"/>
              </a:rPr>
              <a:t>2014 </a:t>
            </a:r>
            <a:r>
              <a:rPr lang="en-GB" sz="3600" dirty="0">
                <a:solidFill>
                  <a:schemeClr val="bg1"/>
                </a:solidFill>
                <a:latin typeface="Rockwell" charset="0"/>
                <a:ea typeface="ヒラギノ角ゴ ProN W3" charset="0"/>
                <a:cs typeface="ヒラギノ角ゴ ProN W3" charset="0"/>
              </a:rPr>
              <a:t>Student Academic Experience Survey </a:t>
            </a:r>
            <a:r>
              <a:rPr lang="en-GB" sz="3600" dirty="0" smtClean="0">
                <a:solidFill>
                  <a:schemeClr val="bg1"/>
                </a:solidFill>
                <a:latin typeface="Rockwell" charset="0"/>
                <a:ea typeface="ヒラギノ角ゴ ProN W3" charset="0"/>
                <a:cs typeface="ヒラギノ角ゴ ProN W3" charset="0"/>
              </a:rPr>
              <a:t>report – some figures</a:t>
            </a:r>
            <a:endParaRPr lang="en-US" sz="3600" dirty="0">
              <a:solidFill>
                <a:schemeClr val="bg1"/>
              </a:solidFill>
              <a:latin typeface="Rockwell" charset="0"/>
              <a:ea typeface="ヒラギノ角ゴ ProN W3" charset="0"/>
              <a:cs typeface="ヒラギノ角ゴ ProN W3" charset="0"/>
            </a:endParaRPr>
          </a:p>
        </p:txBody>
      </p:sp>
      <p:sp>
        <p:nvSpPr>
          <p:cNvPr id="2" name="Rectangle 1"/>
          <p:cNvSpPr/>
          <p:nvPr/>
        </p:nvSpPr>
        <p:spPr>
          <a:xfrm>
            <a:off x="685800" y="1742519"/>
            <a:ext cx="4572000" cy="2308324"/>
          </a:xfrm>
          <a:prstGeom prst="rect">
            <a:avLst/>
          </a:prstGeom>
        </p:spPr>
        <p:txBody>
          <a:bodyPr>
            <a:spAutoFit/>
          </a:bodyPr>
          <a:lstStyle/>
          <a:p>
            <a:r>
              <a:rPr lang="en-GB" dirty="0" smtClean="0"/>
              <a:t>​</a:t>
            </a:r>
            <a:r>
              <a:rPr lang="en-GB" dirty="0"/>
              <a:t/>
            </a:r>
            <a:br>
              <a:rPr lang="en-GB" dirty="0"/>
            </a:br>
            <a:endParaRPr lang="en-GB" dirty="0"/>
          </a:p>
          <a:p>
            <a:r>
              <a:rPr lang="en-GB" dirty="0"/>
              <a:t/>
            </a:r>
            <a:br>
              <a:rPr lang="en-GB" dirty="0"/>
            </a:br>
            <a:endParaRPr lang="en-GB" dirty="0"/>
          </a:p>
          <a:p>
            <a:r>
              <a:rPr lang="en-GB" dirty="0"/>
              <a:t/>
            </a:r>
            <a:br>
              <a:rPr lang="en-GB" dirty="0"/>
            </a:br>
            <a:endParaRPr lang="en-GB" dirty="0"/>
          </a:p>
          <a:p>
            <a:r>
              <a:rPr lang="en-GB" dirty="0"/>
              <a:t/>
            </a:r>
            <a:br>
              <a:rPr lang="en-GB" dirty="0"/>
            </a:br>
            <a:endParaRPr lang="en-GB" dirty="0"/>
          </a:p>
        </p:txBody>
      </p:sp>
      <p:sp>
        <p:nvSpPr>
          <p:cNvPr id="3" name="Rectangle 2"/>
          <p:cNvSpPr/>
          <p:nvPr/>
        </p:nvSpPr>
        <p:spPr>
          <a:xfrm>
            <a:off x="819191" y="2077730"/>
            <a:ext cx="7214466" cy="2492990"/>
          </a:xfrm>
          <a:prstGeom prst="rect">
            <a:avLst/>
          </a:prstGeom>
        </p:spPr>
        <p:txBody>
          <a:bodyPr wrap="square">
            <a:spAutoFit/>
          </a:bodyPr>
          <a:lstStyle/>
          <a:p>
            <a:r>
              <a:rPr lang="en-GB" sz="3600" dirty="0" smtClean="0">
                <a:solidFill>
                  <a:schemeClr val="bg1"/>
                </a:solidFill>
              </a:rPr>
              <a:t>86% </a:t>
            </a:r>
            <a:r>
              <a:rPr lang="en-GB" sz="2400" dirty="0" smtClean="0">
                <a:solidFill>
                  <a:schemeClr val="bg1"/>
                </a:solidFill>
              </a:rPr>
              <a:t>overall satisfaction rate</a:t>
            </a:r>
          </a:p>
          <a:p>
            <a:endParaRPr lang="en-GB" sz="2400" dirty="0" smtClean="0">
              <a:solidFill>
                <a:schemeClr val="bg1"/>
              </a:solidFill>
            </a:endParaRPr>
          </a:p>
          <a:p>
            <a:r>
              <a:rPr lang="en-GB" sz="3600" dirty="0" smtClean="0">
                <a:solidFill>
                  <a:srgbClr val="BAC405"/>
                </a:solidFill>
              </a:rPr>
              <a:t>52.1%	</a:t>
            </a:r>
            <a:r>
              <a:rPr lang="en-GB" sz="3600" dirty="0" smtClean="0">
                <a:solidFill>
                  <a:srgbClr val="BAC405"/>
                </a:solidFill>
                <a:sym typeface="Wingdings" panose="05000000000000000000" pitchFamily="2" charset="2"/>
              </a:rPr>
              <a:t></a:t>
            </a:r>
            <a:r>
              <a:rPr lang="en-GB" sz="3600" dirty="0" smtClean="0">
                <a:solidFill>
                  <a:srgbClr val="BAC405"/>
                </a:solidFill>
              </a:rPr>
              <a:t>	 36.3% </a:t>
            </a:r>
            <a:r>
              <a:rPr lang="en-GB" sz="2400" dirty="0" smtClean="0">
                <a:solidFill>
                  <a:srgbClr val="BAC405"/>
                </a:solidFill>
              </a:rPr>
              <a:t>value for money</a:t>
            </a:r>
          </a:p>
          <a:p>
            <a:endParaRPr lang="en-GB" sz="2400" dirty="0" smtClean="0">
              <a:solidFill>
                <a:schemeClr val="bg1"/>
              </a:solidFill>
            </a:endParaRPr>
          </a:p>
          <a:p>
            <a:r>
              <a:rPr lang="en-GB" sz="3600" dirty="0" smtClean="0">
                <a:solidFill>
                  <a:srgbClr val="DEB408"/>
                </a:solidFill>
              </a:rPr>
              <a:t>48</a:t>
            </a:r>
            <a:r>
              <a:rPr lang="en-GB" sz="3600" dirty="0">
                <a:solidFill>
                  <a:srgbClr val="DEB408"/>
                </a:solidFill>
              </a:rPr>
              <a:t>% </a:t>
            </a:r>
            <a:r>
              <a:rPr lang="en-GB" sz="3600" dirty="0" smtClean="0">
                <a:solidFill>
                  <a:srgbClr val="DEB408"/>
                </a:solidFill>
              </a:rPr>
              <a:t> </a:t>
            </a:r>
            <a:r>
              <a:rPr lang="en-GB" sz="2400" dirty="0" smtClean="0">
                <a:solidFill>
                  <a:srgbClr val="DEB408"/>
                </a:solidFill>
              </a:rPr>
              <a:t>would redirect </a:t>
            </a:r>
            <a:r>
              <a:rPr lang="en-GB" sz="2400" dirty="0">
                <a:solidFill>
                  <a:srgbClr val="DEB408"/>
                </a:solidFill>
              </a:rPr>
              <a:t>investment into reducing </a:t>
            </a:r>
            <a:r>
              <a:rPr lang="en-GB" sz="2400" dirty="0" smtClean="0">
                <a:solidFill>
                  <a:srgbClr val="DEB408"/>
                </a:solidFill>
              </a:rPr>
              <a:t>fees</a:t>
            </a:r>
            <a:endParaRPr lang="en-GB" sz="2400" dirty="0">
              <a:solidFill>
                <a:srgbClr val="DEB408"/>
              </a:solidFill>
            </a:endParaRPr>
          </a:p>
        </p:txBody>
      </p:sp>
    </p:spTree>
    <p:extLst>
      <p:ext uri="{BB962C8B-B14F-4D97-AF65-F5344CB8AC3E}">
        <p14:creationId xmlns:p14="http://schemas.microsoft.com/office/powerpoint/2010/main" val="4353060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69244"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9244" y="-3143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14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4400" dirty="0" smtClean="0">
                <a:solidFill>
                  <a:schemeClr val="bg1"/>
                </a:solidFill>
                <a:latin typeface="Rockwell" charset="0"/>
                <a:ea typeface="ヒラギノ角ゴ ProN W3" charset="0"/>
                <a:cs typeface="ヒラギノ角ゴ ProN W3" charset="0"/>
              </a:rPr>
              <a:t>What I’m going to say: responding to the challenge…</a:t>
            </a:r>
            <a:endParaRPr lang="en-US" sz="4400" dirty="0">
              <a:solidFill>
                <a:schemeClr val="bg1"/>
              </a:solidFill>
              <a:latin typeface="Rockwell" charset="0"/>
              <a:ea typeface="ヒラギノ角ゴ ProN W3" charset="0"/>
              <a:cs typeface="ヒラギノ角ゴ ProN W3" charset="0"/>
            </a:endParaRPr>
          </a:p>
        </p:txBody>
      </p:sp>
      <p:sp>
        <p:nvSpPr>
          <p:cNvPr id="2" name="Rectangle 1"/>
          <p:cNvSpPr/>
          <p:nvPr/>
        </p:nvSpPr>
        <p:spPr>
          <a:xfrm>
            <a:off x="685800" y="1742519"/>
            <a:ext cx="4572000" cy="2308324"/>
          </a:xfrm>
          <a:prstGeom prst="rect">
            <a:avLst/>
          </a:prstGeom>
        </p:spPr>
        <p:txBody>
          <a:bodyPr>
            <a:spAutoFit/>
          </a:bodyPr>
          <a:lstStyle/>
          <a:p>
            <a:r>
              <a:rPr lang="en-GB" dirty="0" smtClean="0"/>
              <a:t>​</a:t>
            </a:r>
            <a:r>
              <a:rPr lang="en-GB" dirty="0"/>
              <a:t/>
            </a:r>
            <a:br>
              <a:rPr lang="en-GB" dirty="0"/>
            </a:br>
            <a:endParaRPr lang="en-GB" dirty="0"/>
          </a:p>
          <a:p>
            <a:r>
              <a:rPr lang="en-GB" dirty="0"/>
              <a:t/>
            </a:r>
            <a:br>
              <a:rPr lang="en-GB" dirty="0"/>
            </a:br>
            <a:endParaRPr lang="en-GB" dirty="0"/>
          </a:p>
          <a:p>
            <a:r>
              <a:rPr lang="en-GB" dirty="0"/>
              <a:t/>
            </a:r>
            <a:br>
              <a:rPr lang="en-GB" dirty="0"/>
            </a:br>
            <a:endParaRPr lang="en-GB" dirty="0"/>
          </a:p>
          <a:p>
            <a:r>
              <a:rPr lang="en-GB" dirty="0"/>
              <a:t/>
            </a:r>
            <a:br>
              <a:rPr lang="en-GB" dirty="0"/>
            </a:br>
            <a:endParaRPr lang="en-GB" dirty="0"/>
          </a:p>
        </p:txBody>
      </p:sp>
      <p:sp>
        <p:nvSpPr>
          <p:cNvPr id="3" name="Rectangle 2"/>
          <p:cNvSpPr/>
          <p:nvPr/>
        </p:nvSpPr>
        <p:spPr>
          <a:xfrm>
            <a:off x="819191" y="2077730"/>
            <a:ext cx="7214466" cy="3416320"/>
          </a:xfrm>
          <a:prstGeom prst="rect">
            <a:avLst/>
          </a:prstGeom>
        </p:spPr>
        <p:txBody>
          <a:bodyPr wrap="square">
            <a:spAutoFit/>
          </a:bodyPr>
          <a:lstStyle/>
          <a:p>
            <a:pPr marL="571500" indent="-571500">
              <a:buFont typeface="Arial" panose="020B0604020202020204" pitchFamily="34" charset="0"/>
              <a:buChar char="•"/>
            </a:pPr>
            <a:r>
              <a:rPr lang="en-GB" sz="3600" dirty="0" smtClean="0">
                <a:solidFill>
                  <a:srgbClr val="BAC405"/>
                </a:solidFill>
              </a:rPr>
              <a:t>Let’s hear from the students</a:t>
            </a:r>
          </a:p>
          <a:p>
            <a:endParaRPr lang="en-GB" sz="3600" dirty="0">
              <a:solidFill>
                <a:srgbClr val="BAC405"/>
              </a:solidFill>
            </a:endParaRPr>
          </a:p>
          <a:p>
            <a:pPr marL="571500" indent="-571500">
              <a:buFont typeface="Arial" panose="020B0604020202020204" pitchFamily="34" charset="0"/>
              <a:buChar char="•"/>
            </a:pPr>
            <a:r>
              <a:rPr lang="en-GB" sz="3600" dirty="0" smtClean="0">
                <a:solidFill>
                  <a:srgbClr val="BAC405"/>
                </a:solidFill>
              </a:rPr>
              <a:t>Quality will keep rising up the agenda</a:t>
            </a:r>
          </a:p>
          <a:p>
            <a:endParaRPr lang="en-GB" sz="3600" dirty="0">
              <a:solidFill>
                <a:srgbClr val="BAC405"/>
              </a:solidFill>
            </a:endParaRPr>
          </a:p>
          <a:p>
            <a:pPr marL="571500" indent="-571500">
              <a:buFont typeface="Arial" panose="020B0604020202020204" pitchFamily="34" charset="0"/>
              <a:buChar char="•"/>
            </a:pPr>
            <a:r>
              <a:rPr lang="en-GB" sz="3600" dirty="0" smtClean="0">
                <a:solidFill>
                  <a:srgbClr val="BAC405"/>
                </a:solidFill>
              </a:rPr>
              <a:t>Value for money</a:t>
            </a:r>
          </a:p>
        </p:txBody>
      </p:sp>
    </p:spTree>
    <p:extLst>
      <p:ext uri="{BB962C8B-B14F-4D97-AF65-F5344CB8AC3E}">
        <p14:creationId xmlns:p14="http://schemas.microsoft.com/office/powerpoint/2010/main" val="46009488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5">
            <a:extLst>
              <a:ext uri="{28A0092B-C50C-407E-A947-70E740481C1C}">
                <a14:useLocalDpi xmlns:a14="http://schemas.microsoft.com/office/drawing/2010/main" val="0"/>
              </a:ext>
            </a:extLst>
          </a:blip>
          <a:srcRect b="85889"/>
          <a:stretch>
            <a:fillRect/>
          </a:stretch>
        </p:blipFill>
        <p:spPr bwMode="auto">
          <a:xfrm>
            <a:off x="-115888"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5888" y="-3143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11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dirty="0" smtClean="0">
                <a:solidFill>
                  <a:schemeClr val="bg1"/>
                </a:solidFill>
                <a:latin typeface="Rockwell" charset="0"/>
                <a:ea typeface="ヒラギノ角ゴ ProN W3" charset="0"/>
                <a:cs typeface="ヒラギノ角ゴ ProN W3" charset="0"/>
              </a:rPr>
              <a:t>Breadth and depth of university experience – more than just a degree</a:t>
            </a:r>
            <a:endParaRPr lang="en-US" sz="3600" dirty="0">
              <a:solidFill>
                <a:schemeClr val="bg1"/>
              </a:solidFill>
              <a:latin typeface="Rockwell" charset="0"/>
              <a:ea typeface="ヒラギノ角ゴ ProN W3" charset="0"/>
              <a:cs typeface="ヒラギノ角ゴ ProN W3" charset="0"/>
            </a:endParaRPr>
          </a:p>
        </p:txBody>
      </p:sp>
      <p:pic>
        <p:nvPicPr>
          <p:cNvPr id="2" name="ELBRIJdVcLI"/>
          <p:cNvPicPr>
            <a:picLocks noRot="1"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1050822" y="1547014"/>
            <a:ext cx="6721578" cy="3780887"/>
          </a:xfrm>
          <a:prstGeom prst="rect">
            <a:avLst/>
          </a:prstGeom>
        </p:spPr>
      </p:pic>
    </p:spTree>
    <p:extLst>
      <p:ext uri="{BB962C8B-B14F-4D97-AF65-F5344CB8AC3E}">
        <p14:creationId xmlns:p14="http://schemas.microsoft.com/office/powerpoint/2010/main" val="41269923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69244"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9244" y="-3016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11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3600" dirty="0" smtClean="0">
                <a:solidFill>
                  <a:schemeClr val="bg1"/>
                </a:solidFill>
                <a:latin typeface="Rockwell" charset="0"/>
                <a:ea typeface="ヒラギノ角ゴ ProN W3" charset="0"/>
                <a:cs typeface="ヒラギノ角ゴ ProN W3" charset="0"/>
              </a:rPr>
              <a:t>How is quality currently secured? </a:t>
            </a:r>
          </a:p>
          <a:p>
            <a:pPr eaLnBrk="1" hangingPunct="1"/>
            <a:r>
              <a:rPr lang="en-GB" sz="3600" dirty="0" smtClean="0">
                <a:solidFill>
                  <a:schemeClr val="bg1"/>
                </a:solidFill>
                <a:latin typeface="Rockwell" charset="0"/>
                <a:ea typeface="ヒラギノ角ゴ ProN W3" charset="0"/>
                <a:cs typeface="ヒラギノ角ゴ ProN W3" charset="0"/>
              </a:rPr>
              <a:t>More safeguards than ever before</a:t>
            </a:r>
            <a:endParaRPr lang="en-US" sz="3600" dirty="0">
              <a:solidFill>
                <a:schemeClr val="bg1"/>
              </a:solidFill>
              <a:latin typeface="Rockwell" charset="0"/>
              <a:ea typeface="ヒラギノ角ゴ ProN W3" charset="0"/>
              <a:cs typeface="ヒラギノ角ゴ ProN W3" charset="0"/>
            </a:endParaRPr>
          </a:p>
        </p:txBody>
      </p:sp>
      <p:sp>
        <p:nvSpPr>
          <p:cNvPr id="2" name="Rectangle 1"/>
          <p:cNvSpPr/>
          <p:nvPr/>
        </p:nvSpPr>
        <p:spPr>
          <a:xfrm>
            <a:off x="685800" y="1742519"/>
            <a:ext cx="4572000" cy="2308324"/>
          </a:xfrm>
          <a:prstGeom prst="rect">
            <a:avLst/>
          </a:prstGeom>
        </p:spPr>
        <p:txBody>
          <a:bodyPr>
            <a:spAutoFit/>
          </a:bodyPr>
          <a:lstStyle/>
          <a:p>
            <a:r>
              <a:rPr lang="en-GB" dirty="0" smtClean="0"/>
              <a:t>​</a:t>
            </a:r>
            <a:r>
              <a:rPr lang="en-GB" dirty="0"/>
              <a:t/>
            </a:r>
            <a:br>
              <a:rPr lang="en-GB" dirty="0"/>
            </a:br>
            <a:endParaRPr lang="en-GB" dirty="0"/>
          </a:p>
          <a:p>
            <a:r>
              <a:rPr lang="en-GB" dirty="0"/>
              <a:t/>
            </a:r>
            <a:br>
              <a:rPr lang="en-GB" dirty="0"/>
            </a:br>
            <a:endParaRPr lang="en-GB" dirty="0"/>
          </a:p>
          <a:p>
            <a:r>
              <a:rPr lang="en-GB" dirty="0"/>
              <a:t/>
            </a:r>
            <a:br>
              <a:rPr lang="en-GB" dirty="0"/>
            </a:br>
            <a:endParaRPr lang="en-GB" dirty="0"/>
          </a:p>
          <a:p>
            <a:r>
              <a:rPr lang="en-GB" dirty="0"/>
              <a:t/>
            </a:r>
            <a:br>
              <a:rPr lang="en-GB" dirty="0"/>
            </a:br>
            <a:endParaRPr lang="en-GB" dirty="0"/>
          </a:p>
        </p:txBody>
      </p:sp>
      <p:sp>
        <p:nvSpPr>
          <p:cNvPr id="3" name="Rectangle 2"/>
          <p:cNvSpPr/>
          <p:nvPr/>
        </p:nvSpPr>
        <p:spPr>
          <a:xfrm>
            <a:off x="685800" y="1615044"/>
            <a:ext cx="7935686" cy="3785652"/>
          </a:xfrm>
          <a:prstGeom prst="rect">
            <a:avLst/>
          </a:prstGeom>
        </p:spPr>
        <p:txBody>
          <a:bodyPr wrap="square" numCol="2">
            <a:spAutoFit/>
          </a:bodyPr>
          <a:lstStyle/>
          <a:p>
            <a:r>
              <a:rPr lang="en-GB" sz="2000" dirty="0">
                <a:solidFill>
                  <a:schemeClr val="bg1"/>
                </a:solidFill>
              </a:rPr>
              <a:t>Statutory </a:t>
            </a:r>
            <a:r>
              <a:rPr lang="en-GB" sz="2000" dirty="0" smtClean="0">
                <a:solidFill>
                  <a:schemeClr val="bg1"/>
                </a:solidFill>
              </a:rPr>
              <a:t>protection “university”</a:t>
            </a:r>
            <a:endParaRPr lang="en-GB" sz="2000" dirty="0">
              <a:solidFill>
                <a:schemeClr val="bg1"/>
              </a:solidFill>
            </a:endParaRPr>
          </a:p>
          <a:p>
            <a:r>
              <a:rPr lang="en-GB" sz="2000" dirty="0">
                <a:solidFill>
                  <a:schemeClr val="bg1"/>
                </a:solidFill>
              </a:rPr>
              <a:t>Key Information Sets</a:t>
            </a:r>
          </a:p>
          <a:p>
            <a:r>
              <a:rPr lang="en-GB" sz="2000" dirty="0" err="1">
                <a:solidFill>
                  <a:schemeClr val="bg1"/>
                </a:solidFill>
              </a:rPr>
              <a:t>Unistats</a:t>
            </a:r>
            <a:r>
              <a:rPr lang="en-GB" sz="2000" dirty="0">
                <a:solidFill>
                  <a:schemeClr val="bg1"/>
                </a:solidFill>
              </a:rPr>
              <a:t> </a:t>
            </a:r>
          </a:p>
          <a:p>
            <a:r>
              <a:rPr lang="en-GB" sz="2000" dirty="0">
                <a:solidFill>
                  <a:schemeClr val="bg1"/>
                </a:solidFill>
              </a:rPr>
              <a:t>Internal validation</a:t>
            </a:r>
          </a:p>
          <a:p>
            <a:r>
              <a:rPr lang="en-GB" sz="2000" dirty="0">
                <a:solidFill>
                  <a:schemeClr val="bg1"/>
                </a:solidFill>
              </a:rPr>
              <a:t>Subject benchmarks</a:t>
            </a:r>
          </a:p>
          <a:p>
            <a:r>
              <a:rPr lang="en-GB" sz="2000" dirty="0">
                <a:solidFill>
                  <a:schemeClr val="bg1"/>
                </a:solidFill>
              </a:rPr>
              <a:t>Framework of </a:t>
            </a:r>
            <a:r>
              <a:rPr lang="en-GB" sz="2000" dirty="0" smtClean="0">
                <a:solidFill>
                  <a:schemeClr val="bg1"/>
                </a:solidFill>
              </a:rPr>
              <a:t>HE Qualifications</a:t>
            </a:r>
            <a:endParaRPr lang="en-GB" sz="2000" dirty="0">
              <a:solidFill>
                <a:schemeClr val="bg1"/>
              </a:solidFill>
            </a:endParaRPr>
          </a:p>
          <a:p>
            <a:r>
              <a:rPr lang="en-GB" sz="2000" dirty="0">
                <a:solidFill>
                  <a:schemeClr val="bg1"/>
                </a:solidFill>
              </a:rPr>
              <a:t>UK Quality Code</a:t>
            </a:r>
          </a:p>
          <a:p>
            <a:r>
              <a:rPr lang="en-GB" sz="2000" dirty="0">
                <a:solidFill>
                  <a:schemeClr val="bg1"/>
                </a:solidFill>
              </a:rPr>
              <a:t>Collaborative </a:t>
            </a:r>
            <a:r>
              <a:rPr lang="en-GB" sz="2000" dirty="0" smtClean="0">
                <a:solidFill>
                  <a:schemeClr val="bg1"/>
                </a:solidFill>
              </a:rPr>
              <a:t>approach</a:t>
            </a:r>
          </a:p>
          <a:p>
            <a:r>
              <a:rPr lang="en-GB" sz="2000" dirty="0" smtClean="0">
                <a:solidFill>
                  <a:schemeClr val="bg1"/>
                </a:solidFill>
              </a:rPr>
              <a:t>Shared responsibility</a:t>
            </a:r>
            <a:endParaRPr lang="en-GB" sz="2000" dirty="0">
              <a:solidFill>
                <a:schemeClr val="bg1"/>
              </a:solidFill>
            </a:endParaRPr>
          </a:p>
          <a:p>
            <a:r>
              <a:rPr lang="en-GB" sz="2000" dirty="0">
                <a:solidFill>
                  <a:schemeClr val="bg1"/>
                </a:solidFill>
              </a:rPr>
              <a:t>External examiners</a:t>
            </a:r>
          </a:p>
          <a:p>
            <a:r>
              <a:rPr lang="en-GB" sz="2000" dirty="0">
                <a:solidFill>
                  <a:schemeClr val="bg1"/>
                </a:solidFill>
              </a:rPr>
              <a:t>Internal student </a:t>
            </a:r>
            <a:r>
              <a:rPr lang="en-GB" sz="2000" dirty="0" smtClean="0">
                <a:solidFill>
                  <a:schemeClr val="bg1"/>
                </a:solidFill>
              </a:rPr>
              <a:t>questionnaires</a:t>
            </a:r>
            <a:endParaRPr lang="en-GB" sz="2000" dirty="0">
              <a:solidFill>
                <a:schemeClr val="bg1"/>
              </a:solidFill>
            </a:endParaRPr>
          </a:p>
          <a:p>
            <a:r>
              <a:rPr lang="en-GB" sz="2000" dirty="0">
                <a:solidFill>
                  <a:schemeClr val="bg1"/>
                </a:solidFill>
              </a:rPr>
              <a:t>National Student Survey</a:t>
            </a:r>
          </a:p>
          <a:p>
            <a:r>
              <a:rPr lang="en-GB" sz="2000" dirty="0">
                <a:solidFill>
                  <a:schemeClr val="bg1"/>
                </a:solidFill>
              </a:rPr>
              <a:t>League tables</a:t>
            </a:r>
          </a:p>
          <a:p>
            <a:r>
              <a:rPr lang="en-GB" sz="2000" dirty="0">
                <a:solidFill>
                  <a:schemeClr val="bg1"/>
                </a:solidFill>
              </a:rPr>
              <a:t>SLC funding in three instalments</a:t>
            </a:r>
          </a:p>
          <a:p>
            <a:r>
              <a:rPr lang="en-GB" sz="2000" dirty="0" smtClean="0">
                <a:solidFill>
                  <a:schemeClr val="bg1"/>
                </a:solidFill>
              </a:rPr>
              <a:t>CUC </a:t>
            </a:r>
            <a:r>
              <a:rPr lang="en-GB" sz="2000" dirty="0">
                <a:solidFill>
                  <a:schemeClr val="bg1"/>
                </a:solidFill>
              </a:rPr>
              <a:t>Code of Practice</a:t>
            </a:r>
          </a:p>
          <a:p>
            <a:r>
              <a:rPr lang="en-GB" sz="2000" dirty="0">
                <a:solidFill>
                  <a:schemeClr val="bg1"/>
                </a:solidFill>
              </a:rPr>
              <a:t>QAA review every six years</a:t>
            </a:r>
          </a:p>
          <a:p>
            <a:r>
              <a:rPr lang="en-GB" sz="2000" dirty="0">
                <a:solidFill>
                  <a:schemeClr val="bg1"/>
                </a:solidFill>
              </a:rPr>
              <a:t>QAA themed reviews</a:t>
            </a:r>
          </a:p>
          <a:p>
            <a:r>
              <a:rPr lang="en-GB" sz="2000" dirty="0">
                <a:solidFill>
                  <a:schemeClr val="bg1"/>
                </a:solidFill>
              </a:rPr>
              <a:t>Student engagement</a:t>
            </a:r>
          </a:p>
          <a:p>
            <a:r>
              <a:rPr lang="en-GB" sz="2000" dirty="0" smtClean="0">
                <a:solidFill>
                  <a:schemeClr val="bg1"/>
                </a:solidFill>
              </a:rPr>
              <a:t>PSRBs</a:t>
            </a:r>
            <a:endParaRPr lang="en-GB" sz="2000" dirty="0">
              <a:solidFill>
                <a:schemeClr val="bg1"/>
              </a:solidFill>
            </a:endParaRPr>
          </a:p>
          <a:p>
            <a:r>
              <a:rPr lang="en-GB" sz="2000" dirty="0">
                <a:solidFill>
                  <a:schemeClr val="bg1"/>
                </a:solidFill>
              </a:rPr>
              <a:t>Internal complaints procedure</a:t>
            </a:r>
          </a:p>
          <a:p>
            <a:r>
              <a:rPr lang="en-GB" sz="2000" dirty="0" smtClean="0">
                <a:solidFill>
                  <a:schemeClr val="bg1"/>
                </a:solidFill>
              </a:rPr>
              <a:t>OIA</a:t>
            </a:r>
            <a:endParaRPr lang="en-GB" sz="2000" dirty="0">
              <a:solidFill>
                <a:schemeClr val="bg1"/>
              </a:solidFill>
            </a:endParaRPr>
          </a:p>
          <a:p>
            <a:r>
              <a:rPr lang="en-GB" sz="2000" dirty="0">
                <a:solidFill>
                  <a:schemeClr val="bg1"/>
                </a:solidFill>
              </a:rPr>
              <a:t>Cause for concern procedure</a:t>
            </a:r>
          </a:p>
          <a:p>
            <a:r>
              <a:rPr lang="en-GB" sz="2000" dirty="0">
                <a:solidFill>
                  <a:schemeClr val="bg1"/>
                </a:solidFill>
              </a:rPr>
              <a:t>European qualifications framework </a:t>
            </a:r>
          </a:p>
        </p:txBody>
      </p:sp>
    </p:spTree>
    <p:extLst>
      <p:ext uri="{BB962C8B-B14F-4D97-AF65-F5344CB8AC3E}">
        <p14:creationId xmlns:p14="http://schemas.microsoft.com/office/powerpoint/2010/main" val="264635646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15888"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5888" y="-3016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66737" y="0"/>
            <a:ext cx="8485188" cy="6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dirty="0" smtClean="0">
                <a:solidFill>
                  <a:schemeClr val="bg1"/>
                </a:solidFill>
                <a:latin typeface="Rockwell" charset="0"/>
                <a:ea typeface="ヒラギノ角ゴ ProN W3" charset="0"/>
                <a:cs typeface="ヒラギノ角ゴ ProN W3" charset="0"/>
              </a:rPr>
              <a:t>Change in numbers</a:t>
            </a:r>
            <a:endParaRPr lang="en-US" sz="3600" dirty="0">
              <a:solidFill>
                <a:schemeClr val="bg1"/>
              </a:solidFill>
              <a:latin typeface="Rockwell" charset="0"/>
              <a:ea typeface="ヒラギノ角ゴ ProN W3" charset="0"/>
              <a:cs typeface="ヒラギノ角ゴ ProN W3"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85" y="954205"/>
            <a:ext cx="6488619" cy="463697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ea typeface="ＭＳ Ｐゴシック" pitchFamily="34" charset="-128"/>
            </a:endParaRPr>
          </a:p>
        </p:txBody>
      </p:sp>
      <p:sp>
        <p:nvSpPr>
          <p:cNvPr id="5123" name="Content Placeholder 2"/>
          <p:cNvSpPr>
            <a:spLocks noGrp="1"/>
          </p:cNvSpPr>
          <p:nvPr>
            <p:ph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pic>
        <p:nvPicPr>
          <p:cNvPr id="5124" name="Picture 4" descr="CENTRAL CAMPUS-N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704850"/>
            <a:ext cx="9258300" cy="758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15875" y="-164748"/>
            <a:ext cx="91281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dirty="0" smtClean="0">
                <a:solidFill>
                  <a:schemeClr val="bg1"/>
                </a:solidFill>
                <a:latin typeface="Rockwell" pitchFamily="18" charset="0"/>
              </a:rPr>
              <a:t>Managing quality in an expanding system:</a:t>
            </a:r>
            <a:endParaRPr lang="en-GB" altLang="en-US" sz="2800" dirty="0">
              <a:solidFill>
                <a:schemeClr val="bg1"/>
              </a:solidFill>
              <a:latin typeface="Rockwell" pitchFamily="18" charset="0"/>
            </a:endParaRPr>
          </a:p>
          <a:p>
            <a:pPr marL="457200" indent="-457200" eaLnBrk="1" hangingPunct="1">
              <a:buFont typeface="Arial" panose="020B0604020202020204" pitchFamily="34" charset="0"/>
              <a:buChar char="•"/>
            </a:pPr>
            <a:endParaRPr lang="en-GB" altLang="en-US" sz="2800" dirty="0" smtClean="0">
              <a:solidFill>
                <a:schemeClr val="bg1"/>
              </a:solidFill>
              <a:latin typeface="Rockwell" pitchFamily="18" charset="0"/>
            </a:endParaRPr>
          </a:p>
          <a:p>
            <a:pPr eaLnBrk="1" hangingPunct="1"/>
            <a:r>
              <a:rPr lang="en-GB" altLang="en-US" sz="2800" dirty="0" smtClean="0">
                <a:solidFill>
                  <a:schemeClr val="bg1"/>
                </a:solidFill>
                <a:latin typeface="Rockwell" pitchFamily="18" charset="0"/>
              </a:rPr>
              <a:t>		</a:t>
            </a:r>
            <a:r>
              <a:rPr lang="en-GB" altLang="en-US" sz="2800" dirty="0" smtClean="0">
                <a:solidFill>
                  <a:srgbClr val="BAC405"/>
                </a:solidFill>
                <a:latin typeface="Rockwell" pitchFamily="18" charset="0"/>
              </a:rPr>
              <a:t>Regulation					Parity for all students		</a:t>
            </a:r>
          </a:p>
          <a:p>
            <a:pPr marL="457200" indent="-457200" eaLnBrk="1" hangingPunct="1">
              <a:buFont typeface="Arial" panose="020B0604020202020204" pitchFamily="34" charset="0"/>
              <a:buChar char="•"/>
            </a:pPr>
            <a:endParaRPr lang="en-GB" altLang="en-US" sz="2800" dirty="0" smtClean="0">
              <a:solidFill>
                <a:srgbClr val="BAC405"/>
              </a:solidFill>
              <a:latin typeface="Rockwell" pitchFamily="18" charset="0"/>
            </a:endParaRPr>
          </a:p>
          <a:p>
            <a:pPr eaLnBrk="1" hangingPunct="1"/>
            <a:r>
              <a:rPr lang="en-GB" altLang="en-US" sz="2800" dirty="0" smtClean="0">
                <a:solidFill>
                  <a:srgbClr val="BAC405"/>
                </a:solidFill>
                <a:latin typeface="Rockwell" pitchFamily="18" charset="0"/>
              </a:rPr>
              <a:t>					Managing risk			Student success</a:t>
            </a:r>
          </a:p>
        </p:txBody>
      </p:sp>
    </p:spTree>
    <p:extLst>
      <p:ext uri="{BB962C8B-B14F-4D97-AF65-F5344CB8AC3E}">
        <p14:creationId xmlns:p14="http://schemas.microsoft.com/office/powerpoint/2010/main" val="244019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91" tIns="32146" rIns="64291" bIns="32146" numCol="1" anchor="t" anchorCtr="0" compatLnSpc="1">
            <a:prstTxWarp prst="textNoShape">
              <a:avLst/>
            </a:prstTxWarp>
          </a:bodyPr>
          <a:lstStyle/>
          <a:p>
            <a:endParaRPr lang="en-US">
              <a:latin typeface="Calibri" charset="0"/>
              <a:ea typeface="MS PGothic" charset="0"/>
            </a:endParaRPr>
          </a:p>
        </p:txBody>
      </p:sp>
      <p:sp>
        <p:nvSpPr>
          <p:cNvPr id="16387" name="Subtitle 2"/>
          <p:cNvSpPr>
            <a:spLocks noGrp="1"/>
          </p:cNvSpPr>
          <p:nvPr>
            <p:ph type="subTitle" idx="1"/>
          </p:nvPr>
        </p:nvSpPr>
        <p:spPr bwMode="auto">
          <a:extLst/>
        </p:spPr>
        <p:txBody>
          <a:bodyPr vert="horz" wrap="square" lIns="64291" tIns="32146" rIns="64291" bIns="32146" numCol="1" anchor="t" anchorCtr="0" compatLnSpc="1">
            <a:prstTxWarp prst="textNoShape">
              <a:avLst/>
            </a:prstTxWarp>
          </a:bodyPr>
          <a:lstStyle/>
          <a:p>
            <a:pPr>
              <a:buFont typeface="Arial" pitchFamily="34" charset="0"/>
              <a:buNone/>
              <a:defRPr/>
            </a:pPr>
            <a:endParaRPr lang="en-US" altLang="en-US" smtClean="0">
              <a:cs typeface="ＭＳ Ｐゴシック" charset="-128"/>
            </a:endParaRPr>
          </a:p>
        </p:txBody>
      </p:sp>
      <p:pic>
        <p:nvPicPr>
          <p:cNvPr id="14339" name="Picture 4" descr="Cover_NEW.jpg"/>
          <p:cNvPicPr>
            <a:picLocks noChangeAspect="1"/>
          </p:cNvPicPr>
          <p:nvPr/>
        </p:nvPicPr>
        <p:blipFill>
          <a:blip r:embed="rId3">
            <a:extLst>
              <a:ext uri="{28A0092B-C50C-407E-A947-70E740481C1C}">
                <a14:useLocalDpi xmlns:a14="http://schemas.microsoft.com/office/drawing/2010/main" val="0"/>
              </a:ext>
            </a:extLst>
          </a:blip>
          <a:srcRect b="85889"/>
          <a:stretch>
            <a:fillRect/>
          </a:stretch>
        </p:blipFill>
        <p:spPr bwMode="auto">
          <a:xfrm>
            <a:off x="-169244" y="-314325"/>
            <a:ext cx="9464676"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9244" y="-314325"/>
            <a:ext cx="9464676" cy="7277100"/>
          </a:xfrm>
          <a:prstGeom prst="rect">
            <a:avLst/>
          </a:prstGeom>
          <a:solidFill>
            <a:srgbClr val="A60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1" name="Picture 7" descr="UABrandWhiteonCle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591175"/>
            <a:ext cx="14192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234228" y="-83127"/>
            <a:ext cx="8485188" cy="74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4400" dirty="0" smtClean="0">
                <a:solidFill>
                  <a:schemeClr val="bg1"/>
                </a:solidFill>
                <a:latin typeface="Rockwell" charset="0"/>
                <a:ea typeface="ヒラギノ角ゴ ProN W3" charset="0"/>
                <a:cs typeface="ヒラギノ角ゴ ProN W3" charset="0"/>
              </a:rPr>
              <a:t>Value for money / Transparency</a:t>
            </a:r>
            <a:endParaRPr lang="en-US" sz="4400" dirty="0">
              <a:solidFill>
                <a:schemeClr val="bg1"/>
              </a:solidFill>
              <a:latin typeface="Rockwell" charset="0"/>
              <a:ea typeface="ヒラギノ角ゴ ProN W3" charset="0"/>
              <a:cs typeface="ヒラギノ角ゴ ProN W3" charset="0"/>
            </a:endParaRPr>
          </a:p>
        </p:txBody>
      </p:sp>
      <p:sp>
        <p:nvSpPr>
          <p:cNvPr id="2" name="Rectangle 1"/>
          <p:cNvSpPr/>
          <p:nvPr/>
        </p:nvSpPr>
        <p:spPr>
          <a:xfrm>
            <a:off x="685800" y="1742519"/>
            <a:ext cx="4572000" cy="2308324"/>
          </a:xfrm>
          <a:prstGeom prst="rect">
            <a:avLst/>
          </a:prstGeom>
        </p:spPr>
        <p:txBody>
          <a:bodyPr>
            <a:spAutoFit/>
          </a:bodyPr>
          <a:lstStyle/>
          <a:p>
            <a:r>
              <a:rPr lang="en-GB" dirty="0" smtClean="0"/>
              <a:t>​</a:t>
            </a:r>
            <a:r>
              <a:rPr lang="en-GB" dirty="0"/>
              <a:t/>
            </a:r>
            <a:br>
              <a:rPr lang="en-GB" dirty="0"/>
            </a:br>
            <a:endParaRPr lang="en-GB" dirty="0"/>
          </a:p>
          <a:p>
            <a:r>
              <a:rPr lang="en-GB" dirty="0"/>
              <a:t/>
            </a:r>
            <a:br>
              <a:rPr lang="en-GB" dirty="0"/>
            </a:br>
            <a:endParaRPr lang="en-GB" dirty="0"/>
          </a:p>
          <a:p>
            <a:r>
              <a:rPr lang="en-GB" dirty="0"/>
              <a:t/>
            </a:r>
            <a:br>
              <a:rPr lang="en-GB" dirty="0"/>
            </a:br>
            <a:endParaRPr lang="en-GB" dirty="0"/>
          </a:p>
          <a:p>
            <a:r>
              <a:rPr lang="en-GB" dirty="0"/>
              <a:t/>
            </a:r>
            <a:br>
              <a:rPr lang="en-GB" dirty="0"/>
            </a:br>
            <a:endParaRPr lang="en-GB" dirty="0"/>
          </a:p>
        </p:txBody>
      </p:sp>
      <p:sp>
        <p:nvSpPr>
          <p:cNvPr id="3" name="Rectangle 2"/>
          <p:cNvSpPr/>
          <p:nvPr/>
        </p:nvSpPr>
        <p:spPr>
          <a:xfrm>
            <a:off x="11668" y="782042"/>
            <a:ext cx="8493991" cy="6740307"/>
          </a:xfrm>
          <a:prstGeom prst="rect">
            <a:avLst/>
          </a:prstGeom>
        </p:spPr>
        <p:txBody>
          <a:bodyPr wrap="square">
            <a:spAutoFit/>
          </a:bodyPr>
          <a:lstStyle/>
          <a:p>
            <a:pPr lvl="4"/>
            <a:r>
              <a:rPr lang="en-GB" sz="3600" dirty="0" smtClean="0">
                <a:solidFill>
                  <a:srgbClr val="BAC405"/>
                </a:solidFill>
              </a:rPr>
              <a:t>£9,000 fee</a:t>
            </a:r>
          </a:p>
          <a:p>
            <a:endParaRPr lang="en-GB" sz="3600" dirty="0" smtClean="0">
              <a:solidFill>
                <a:srgbClr val="BAC405"/>
              </a:solidFill>
            </a:endParaRPr>
          </a:p>
          <a:p>
            <a:endParaRPr lang="en-GB" sz="3600" dirty="0">
              <a:solidFill>
                <a:srgbClr val="BAC405"/>
              </a:solidFill>
            </a:endParaRPr>
          </a:p>
          <a:p>
            <a:r>
              <a:rPr lang="en-GB" sz="3600" dirty="0" smtClean="0">
                <a:solidFill>
                  <a:srgbClr val="BAC405"/>
                </a:solidFill>
              </a:rPr>
              <a:t>	But a 45% RAB subsidy</a:t>
            </a:r>
          </a:p>
          <a:p>
            <a:pPr marL="1943100" lvl="3" indent="-571500">
              <a:buFont typeface="Arial" panose="020B0604020202020204" pitchFamily="34" charset="0"/>
              <a:buChar char="•"/>
            </a:pPr>
            <a:endParaRPr lang="en-GB" sz="3600" dirty="0" smtClean="0">
              <a:solidFill>
                <a:srgbClr val="BAC405"/>
              </a:solidFill>
            </a:endParaRPr>
          </a:p>
          <a:p>
            <a:pPr marL="1943100" lvl="3" indent="-571500">
              <a:buFont typeface="Arial" panose="020B0604020202020204" pitchFamily="34" charset="0"/>
              <a:buChar char="•"/>
            </a:pPr>
            <a:endParaRPr lang="en-GB" sz="3600" dirty="0">
              <a:solidFill>
                <a:srgbClr val="BAC405"/>
              </a:solidFill>
            </a:endParaRPr>
          </a:p>
          <a:p>
            <a:pPr lvl="2"/>
            <a:r>
              <a:rPr lang="en-GB" sz="3600" dirty="0" smtClean="0">
                <a:solidFill>
                  <a:srgbClr val="BAC405"/>
                </a:solidFill>
              </a:rPr>
              <a:t>	50:50 share of investment overall</a:t>
            </a:r>
          </a:p>
          <a:p>
            <a:pPr lvl="5"/>
            <a:endParaRPr lang="en-GB" sz="3600" dirty="0">
              <a:solidFill>
                <a:srgbClr val="BAC405"/>
              </a:solidFill>
            </a:endParaRPr>
          </a:p>
          <a:p>
            <a:pPr lvl="5"/>
            <a:endParaRPr lang="en-GB" sz="3600" dirty="0" smtClean="0">
              <a:solidFill>
                <a:srgbClr val="BAC405"/>
              </a:solidFill>
            </a:endParaRPr>
          </a:p>
          <a:p>
            <a:r>
              <a:rPr lang="en-GB" sz="3600" dirty="0" smtClean="0">
                <a:solidFill>
                  <a:srgbClr val="BAC405"/>
                </a:solidFill>
              </a:rPr>
              <a:t>	£5,000 average graduate contribution</a:t>
            </a:r>
            <a:endParaRPr lang="en-GB" sz="3600" dirty="0">
              <a:solidFill>
                <a:srgbClr val="BAC405"/>
              </a:solidFill>
            </a:endParaRPr>
          </a:p>
          <a:p>
            <a:endParaRPr lang="en-GB" sz="3600" dirty="0">
              <a:solidFill>
                <a:srgbClr val="BAC405"/>
              </a:solidFill>
            </a:endParaRPr>
          </a:p>
          <a:p>
            <a:endParaRPr lang="en-GB" sz="3600" dirty="0" smtClean="0">
              <a:solidFill>
                <a:srgbClr val="BAC405"/>
              </a:solidFill>
            </a:endParaRPr>
          </a:p>
        </p:txBody>
      </p:sp>
      <p:pic>
        <p:nvPicPr>
          <p:cNvPr id="1026" name="Picture 2" descr="C:\Users\User\AppData\Local\Microsoft\Windows\Temporary Internet Files\Content.IE5\34GU3HI5\MP90042222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406" y="1118416"/>
            <a:ext cx="1955906" cy="293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782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33338"/>
            <a:ext cx="9185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Box 2"/>
          <p:cNvSpPr txBox="1">
            <a:spLocks noChangeArrowheads="1"/>
          </p:cNvSpPr>
          <p:nvPr/>
        </p:nvSpPr>
        <p:spPr bwMode="auto">
          <a:xfrm>
            <a:off x="190500" y="33338"/>
            <a:ext cx="6240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3600" dirty="0" smtClean="0">
                <a:solidFill>
                  <a:schemeClr val="accent3">
                    <a:lumMod val="20000"/>
                    <a:lumOff val="80000"/>
                  </a:schemeClr>
                </a:solidFill>
                <a:latin typeface="Rockwell" pitchFamily="18" charset="0"/>
              </a:rPr>
              <a:t>Australia</a:t>
            </a:r>
            <a:endParaRPr lang="en-GB" altLang="en-US" sz="3600" dirty="0">
              <a:solidFill>
                <a:schemeClr val="accent3">
                  <a:lumMod val="20000"/>
                  <a:lumOff val="80000"/>
                </a:schemeClr>
              </a:solidFill>
              <a:latin typeface="Rockwell" pitchFamily="18" charset="0"/>
            </a:endParaRPr>
          </a:p>
        </p:txBody>
      </p:sp>
      <p:sp>
        <p:nvSpPr>
          <p:cNvPr id="6" name="TextBox 3"/>
          <p:cNvSpPr txBox="1">
            <a:spLocks noChangeArrowheads="1"/>
          </p:cNvSpPr>
          <p:nvPr/>
        </p:nvSpPr>
        <p:spPr bwMode="auto">
          <a:xfrm>
            <a:off x="1163085" y="4308536"/>
            <a:ext cx="6776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3600" dirty="0" smtClean="0">
                <a:solidFill>
                  <a:schemeClr val="accent3">
                    <a:lumMod val="20000"/>
                    <a:lumOff val="80000"/>
                  </a:schemeClr>
                </a:solidFill>
                <a:latin typeface="Rockwell" pitchFamily="18" charset="0"/>
              </a:rPr>
              <a:t>HEPI report: Clear water</a:t>
            </a:r>
            <a:endParaRPr lang="en-GB" altLang="en-US" sz="3600" dirty="0">
              <a:solidFill>
                <a:schemeClr val="accent3">
                  <a:lumMod val="20000"/>
                  <a:lumOff val="80000"/>
                </a:schemeClr>
              </a:solidFill>
              <a:latin typeface="Rockwell" pitchFamily="18" charset="0"/>
            </a:endParaRPr>
          </a:p>
        </p:txBody>
      </p:sp>
      <p:sp>
        <p:nvSpPr>
          <p:cNvPr id="7" name="TextBox 3"/>
          <p:cNvSpPr txBox="1">
            <a:spLocks noChangeArrowheads="1"/>
          </p:cNvSpPr>
          <p:nvPr/>
        </p:nvSpPr>
        <p:spPr bwMode="auto">
          <a:xfrm>
            <a:off x="5321758" y="5542143"/>
            <a:ext cx="2978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3600" dirty="0" err="1" smtClean="0">
                <a:solidFill>
                  <a:schemeClr val="accent3">
                    <a:lumMod val="20000"/>
                    <a:lumOff val="80000"/>
                  </a:schemeClr>
                </a:solidFill>
                <a:latin typeface="Rockwell" pitchFamily="18" charset="0"/>
              </a:rPr>
              <a:t>Uni_funding</a:t>
            </a:r>
            <a:endParaRPr lang="en-GB" altLang="en-US" sz="3600" dirty="0">
              <a:solidFill>
                <a:schemeClr val="accent3">
                  <a:lumMod val="20000"/>
                  <a:lumOff val="80000"/>
                </a:schemeClr>
              </a:solidFill>
              <a:latin typeface="Rockwell" pitchFamily="18" charset="0"/>
            </a:endParaRPr>
          </a:p>
        </p:txBody>
      </p:sp>
    </p:spTree>
    <p:extLst>
      <p:ext uri="{BB962C8B-B14F-4D97-AF65-F5344CB8AC3E}">
        <p14:creationId xmlns:p14="http://schemas.microsoft.com/office/powerpoint/2010/main" val="411597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3 powerpoint template - USE THIS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 powerpoint template - USE THIS ONE!</Template>
  <TotalTime>232</TotalTime>
  <Words>924</Words>
  <Application>Microsoft Office PowerPoint</Application>
  <PresentationFormat>On-screen Show (4:3)</PresentationFormat>
  <Paragraphs>160</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MS PGothic</vt:lpstr>
      <vt:lpstr>Arial</vt:lpstr>
      <vt:lpstr>Calibri</vt:lpstr>
      <vt:lpstr>Rockwell</vt:lpstr>
      <vt:lpstr>Wingdings</vt:lpstr>
      <vt:lpstr>ヒラギノ角ゴ ProN W3</vt:lpstr>
      <vt:lpstr>2013 powerpoint template - USE THIS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Shutt</dc:creator>
  <cp:lastModifiedBy>Sarah Isles</cp:lastModifiedBy>
  <cp:revision>52</cp:revision>
  <cp:lastPrinted>2014-05-20T18:02:58Z</cp:lastPrinted>
  <dcterms:created xsi:type="dcterms:W3CDTF">2014-05-20T13:22:44Z</dcterms:created>
  <dcterms:modified xsi:type="dcterms:W3CDTF">2014-05-23T13:30:56Z</dcterms:modified>
</cp:coreProperties>
</file>