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8" r:id="rId6"/>
    <p:sldId id="261" r:id="rId7"/>
    <p:sldId id="269" r:id="rId8"/>
    <p:sldId id="270" r:id="rId9"/>
    <p:sldId id="265" r:id="rId10"/>
    <p:sldId id="267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bsaman\Local%20Settings\Temporary%20Internet%20Files\Content.Outlook\5QGR1VAP\Numbers%20for%20V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727142379429899"/>
          <c:y val="9.0976831537802949E-2"/>
          <c:w val="0.80836442741954562"/>
          <c:h val="0.7473308382423377"/>
        </c:manualLayout>
      </c:layout>
      <c:scatterChart>
        <c:scatterStyle val="lineMarker"/>
        <c:ser>
          <c:idx val="0"/>
          <c:order val="0"/>
          <c:tx>
            <c:strRef>
              <c:f>Sheet1!$B$39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Sheet1!$C$38:$AI$38</c:f>
              <c:numCache>
                <c:formatCode>General</c:formatCode>
                <c:ptCount val="33"/>
                <c:pt idx="0">
                  <c:v>2.71</c:v>
                </c:pt>
                <c:pt idx="1">
                  <c:v>2.9729999999999985</c:v>
                </c:pt>
                <c:pt idx="2">
                  <c:v>3.4630000000000001</c:v>
                </c:pt>
                <c:pt idx="3">
                  <c:v>3.423</c:v>
                </c:pt>
                <c:pt idx="4">
                  <c:v>3.8659999999999997</c:v>
                </c:pt>
                <c:pt idx="5">
                  <c:v>4.0960000000000001</c:v>
                </c:pt>
                <c:pt idx="6">
                  <c:v>3.5119999999999987</c:v>
                </c:pt>
                <c:pt idx="7">
                  <c:v>3.8659999999999997</c:v>
                </c:pt>
                <c:pt idx="8">
                  <c:v>3.6719999999999997</c:v>
                </c:pt>
                <c:pt idx="9">
                  <c:v>3.7450000000000001</c:v>
                </c:pt>
                <c:pt idx="10">
                  <c:v>3.7640000000000002</c:v>
                </c:pt>
                <c:pt idx="11">
                  <c:v>3.6640000000000001</c:v>
                </c:pt>
                <c:pt idx="12">
                  <c:v>3.7029999999999998</c:v>
                </c:pt>
                <c:pt idx="13">
                  <c:v>3.8459999999999988</c:v>
                </c:pt>
                <c:pt idx="14">
                  <c:v>3.8709999999999987</c:v>
                </c:pt>
                <c:pt idx="15">
                  <c:v>3.84</c:v>
                </c:pt>
                <c:pt idx="16">
                  <c:v>3.7709999999999999</c:v>
                </c:pt>
                <c:pt idx="17">
                  <c:v>3.8239999999999998</c:v>
                </c:pt>
                <c:pt idx="18">
                  <c:v>3.86</c:v>
                </c:pt>
                <c:pt idx="19">
                  <c:v>3.9219999999999997</c:v>
                </c:pt>
                <c:pt idx="20">
                  <c:v>4.1539999999999973</c:v>
                </c:pt>
                <c:pt idx="21">
                  <c:v>4.2290000000000001</c:v>
                </c:pt>
                <c:pt idx="22">
                  <c:v>4.1669999999999972</c:v>
                </c:pt>
                <c:pt idx="23">
                  <c:v>4.2439999999999998</c:v>
                </c:pt>
                <c:pt idx="24">
                  <c:v>4.2480000000000002</c:v>
                </c:pt>
                <c:pt idx="25">
                  <c:v>4.2759999999999998</c:v>
                </c:pt>
                <c:pt idx="26">
                  <c:v>4.2850000000000001</c:v>
                </c:pt>
                <c:pt idx="27">
                  <c:v>4.2239999999999975</c:v>
                </c:pt>
                <c:pt idx="28">
                  <c:v>4.4560000000000004</c:v>
                </c:pt>
                <c:pt idx="29">
                  <c:v>4.4980000000000002</c:v>
                </c:pt>
                <c:pt idx="30">
                  <c:v>4.4800000000000004</c:v>
                </c:pt>
                <c:pt idx="31">
                  <c:v>4.4480000000000004</c:v>
                </c:pt>
                <c:pt idx="32">
                  <c:v>4.577</c:v>
                </c:pt>
              </c:numCache>
            </c:numRef>
          </c:xVal>
          <c:yVal>
            <c:numRef>
              <c:f>Sheet1!$C$39:$AI$39</c:f>
              <c:numCache>
                <c:formatCode>General</c:formatCode>
                <c:ptCount val="33"/>
                <c:pt idx="0">
                  <c:v>1.23</c:v>
                </c:pt>
                <c:pt idx="1">
                  <c:v>1.5189999999999992</c:v>
                </c:pt>
                <c:pt idx="2">
                  <c:v>1.462</c:v>
                </c:pt>
                <c:pt idx="3">
                  <c:v>1.5189999999999992</c:v>
                </c:pt>
                <c:pt idx="4">
                  <c:v>1.7160000000000006</c:v>
                </c:pt>
                <c:pt idx="5">
                  <c:v>1.7480000000000007</c:v>
                </c:pt>
                <c:pt idx="6">
                  <c:v>1.7709999999999999</c:v>
                </c:pt>
                <c:pt idx="7">
                  <c:v>1.806</c:v>
                </c:pt>
                <c:pt idx="8">
                  <c:v>1.82</c:v>
                </c:pt>
                <c:pt idx="9">
                  <c:v>1.82</c:v>
                </c:pt>
                <c:pt idx="10">
                  <c:v>1.82</c:v>
                </c:pt>
                <c:pt idx="11">
                  <c:v>1.857</c:v>
                </c:pt>
                <c:pt idx="12">
                  <c:v>1.845</c:v>
                </c:pt>
                <c:pt idx="13">
                  <c:v>1.857</c:v>
                </c:pt>
                <c:pt idx="14">
                  <c:v>1.845</c:v>
                </c:pt>
                <c:pt idx="15">
                  <c:v>1.9079999999999986</c:v>
                </c:pt>
                <c:pt idx="16">
                  <c:v>1.954</c:v>
                </c:pt>
                <c:pt idx="17">
                  <c:v>1.964</c:v>
                </c:pt>
                <c:pt idx="18">
                  <c:v>2</c:v>
                </c:pt>
                <c:pt idx="19">
                  <c:v>2.0859999999999999</c:v>
                </c:pt>
                <c:pt idx="20">
                  <c:v>2.0859999999999999</c:v>
                </c:pt>
                <c:pt idx="21">
                  <c:v>2.0209999999999999</c:v>
                </c:pt>
                <c:pt idx="22">
                  <c:v>2.1819999999999999</c:v>
                </c:pt>
                <c:pt idx="23">
                  <c:v>2.17</c:v>
                </c:pt>
                <c:pt idx="24">
                  <c:v>2.17</c:v>
                </c:pt>
                <c:pt idx="25">
                  <c:v>2.1549999999999998</c:v>
                </c:pt>
                <c:pt idx="26">
                  <c:v>2.1459999999999999</c:v>
                </c:pt>
                <c:pt idx="27">
                  <c:v>2.2280000000000002</c:v>
                </c:pt>
                <c:pt idx="28">
                  <c:v>2.27</c:v>
                </c:pt>
                <c:pt idx="29">
                  <c:v>2.2599999999999998</c:v>
                </c:pt>
                <c:pt idx="30">
                  <c:v>2.2149999999999999</c:v>
                </c:pt>
                <c:pt idx="31">
                  <c:v>2.3029999999999986</c:v>
                </c:pt>
                <c:pt idx="32">
                  <c:v>2.3439999999999999</c:v>
                </c:pt>
              </c:numCache>
            </c:numRef>
          </c:yVal>
        </c:ser>
        <c:ser>
          <c:idx val="1"/>
          <c:order val="1"/>
          <c:tx>
            <c:v>B=1</c:v>
          </c:tx>
          <c:spPr>
            <a:ln w="28575">
              <a:solidFill>
                <a:schemeClr val="bg1"/>
              </a:solidFill>
              <a:prstDash val="sysDash"/>
            </a:ln>
          </c:spPr>
          <c:marker>
            <c:spPr>
              <a:solidFill>
                <a:sysClr val="window" lastClr="FFFFFF"/>
              </a:solidFill>
              <a:ln>
                <a:solidFill>
                  <a:schemeClr val="bg1"/>
                </a:solidFill>
              </a:ln>
            </c:spPr>
          </c:marker>
          <c:trendline>
            <c:trendlineType val="linear"/>
          </c:trendline>
          <c:trendline>
            <c:spPr>
              <a:ln>
                <a:prstDash val="sysDot"/>
              </a:ln>
            </c:spPr>
            <c:trendlineType val="linear"/>
          </c:trendline>
          <c:trendline>
            <c:spPr>
              <a:ln>
                <a:solidFill>
                  <a:schemeClr val="bg1"/>
                </a:solidFill>
                <a:prstDash val="sysDash"/>
              </a:ln>
            </c:spPr>
            <c:trendlineType val="linear"/>
          </c:trendline>
          <c:xVal>
            <c:numRef>
              <c:f>Sheet1!$D$84:$O$84</c:f>
              <c:numCache>
                <c:formatCode>General</c:formatCode>
                <c:ptCount val="12"/>
                <c:pt idx="0">
                  <c:v>2.6989700043360192</c:v>
                </c:pt>
                <c:pt idx="1">
                  <c:v>3.6532125137753435</c:v>
                </c:pt>
                <c:pt idx="2">
                  <c:v>3.9294189257142915</c:v>
                </c:pt>
                <c:pt idx="3">
                  <c:v>4.0969100130080545</c:v>
                </c:pt>
                <c:pt idx="4">
                  <c:v>4.2174839442139058</c:v>
                </c:pt>
                <c:pt idx="5">
                  <c:v>4.3117538610557506</c:v>
                </c:pt>
                <c:pt idx="6">
                  <c:v>4.389166084364537</c:v>
                </c:pt>
                <c:pt idx="7">
                  <c:v>4.4548448600085058</c:v>
                </c:pt>
                <c:pt idx="8">
                  <c:v>4.5118833609788744</c:v>
                </c:pt>
                <c:pt idx="9">
                  <c:v>4.5772389622688392</c:v>
                </c:pt>
              </c:numCache>
            </c:numRef>
          </c:xVal>
          <c:yVal>
            <c:numRef>
              <c:f>Sheet1!$D$85:$O$85</c:f>
              <c:numCache>
                <c:formatCode>General</c:formatCode>
                <c:ptCount val="12"/>
                <c:pt idx="0">
                  <c:v>1.230448921378275</c:v>
                </c:pt>
                <c:pt idx="1">
                  <c:v>2.1846914308175998</c:v>
                </c:pt>
                <c:pt idx="2">
                  <c:v>2.46089784275655</c:v>
                </c:pt>
                <c:pt idx="3">
                  <c:v>2.6283889300503116</c:v>
                </c:pt>
                <c:pt idx="4">
                  <c:v>2.7489628612561612</c:v>
                </c:pt>
                <c:pt idx="5">
                  <c:v>2.8432327780980091</c:v>
                </c:pt>
                <c:pt idx="6">
                  <c:v>2.9206450014067862</c:v>
                </c:pt>
                <c:pt idx="7">
                  <c:v>2.9863237770507651</c:v>
                </c:pt>
                <c:pt idx="8">
                  <c:v>3.0433622780211302</c:v>
                </c:pt>
                <c:pt idx="9">
                  <c:v>3.1087178793110959</c:v>
                </c:pt>
              </c:numCache>
            </c:numRef>
          </c:yVal>
        </c:ser>
        <c:axId val="44148992"/>
        <c:axId val="44155264"/>
      </c:scatterChart>
      <c:valAx>
        <c:axId val="44148992"/>
        <c:scaling>
          <c:orientation val="minMax"/>
          <c:min val="2.5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log</a:t>
                </a:r>
                <a:r>
                  <a:rPr lang="en-GB" sz="1600" baseline="0"/>
                  <a:t> (authors)</a:t>
                </a:r>
                <a:endParaRPr lang="en-GB" sz="1600"/>
              </a:p>
            </c:rich>
          </c:tx>
          <c:layout/>
        </c:title>
        <c:numFmt formatCode="General" sourceLinked="1"/>
        <c:tickLblPos val="nextTo"/>
        <c:crossAx val="44155264"/>
        <c:crosses val="autoZero"/>
        <c:crossBetween val="midCat"/>
      </c:valAx>
      <c:valAx>
        <c:axId val="44155264"/>
        <c:scaling>
          <c:orientation val="minMax"/>
          <c:min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GB" sz="1400"/>
                  <a:t>log</a:t>
                </a:r>
                <a:r>
                  <a:rPr lang="en-GB" sz="1400" baseline="0"/>
                  <a:t> (competencies)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7.2072072072072099E-3"/>
              <c:y val="0.47693319306910981"/>
            </c:manualLayout>
          </c:layout>
        </c:title>
        <c:numFmt formatCode="General" sourceLinked="1"/>
        <c:tickLblPos val="nextTo"/>
        <c:crossAx val="44148992"/>
        <c:crosses val="autoZero"/>
        <c:crossBetween val="midCat"/>
      </c:valAx>
      <c:spPr>
        <a:solidFill>
          <a:sysClr val="window" lastClr="FFFFFF"/>
        </a:solidFill>
        <a:ln>
          <a:solidFill>
            <a:schemeClr val="bg1"/>
          </a:solidFill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0.82523</cdr:x>
      <cdr:y>0.17802</cdr:y>
    </cdr:from>
    <cdr:to>
      <cdr:x>0.89099</cdr:x>
      <cdr:y>0.2291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24900" y="1095375"/>
          <a:ext cx="69532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0.84066</cdr:x>
      <cdr:y>0.16873</cdr:y>
    </cdr:from>
    <cdr:to>
      <cdr:x>0.91904</cdr:x>
      <cdr:y>0.21517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35978" y="1038197"/>
          <a:ext cx="814507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b = 1</a:t>
          </a:r>
        </a:p>
      </cdr:txBody>
    </cdr:sp>
  </cdr:relSizeAnchor>
  <cdr:relSizeAnchor xmlns:cdr="http://schemas.openxmlformats.org/drawingml/2006/chartDrawing">
    <cdr:from>
      <cdr:x>0.84692</cdr:x>
      <cdr:y>0.39783</cdr:y>
    </cdr:from>
    <cdr:to>
      <cdr:x>0.92392</cdr:x>
      <cdr:y>0.43808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801033" y="2447933"/>
          <a:ext cx="800167" cy="247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>
            <a:latin typeface="+mn-lt"/>
            <a:ea typeface="+mn-ea"/>
            <a:cs typeface="+mn-cs"/>
          </a:endParaRPr>
        </a:p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0.84505</cdr:x>
      <cdr:y>0.41641</cdr:y>
    </cdr:from>
    <cdr:to>
      <cdr:x>0.91261</cdr:x>
      <cdr:y>0.45975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934450" y="2562225"/>
          <a:ext cx="7143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02/12/2010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22B7-5392-46E7-AC29-2E35F22FF7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02/12/2010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3035-66A1-4EC7-93C3-17F5978F96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02/12/2010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02/12/2010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FA4F9B-9381-4935-8DDE-F9B5FBBA2E10}" type="datetimeFigureOut">
              <a:rPr lang="en-GB" smtClean="0"/>
              <a:pPr/>
              <a:t>30/11/2010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96B117-6965-4F02-80EE-E5D6D2BAB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imgres?imgurl=http://www.asia.ru/images/target/photo/50437144/Espresso_Coffee_Machine.jpg&amp;imgrefurl=http://www.asia.ru/en/ProductInfo/1257035.html&amp;h=567&amp;w=446&amp;sz=64&amp;tbnid=caMS6gj1fPsWRM:&amp;tbnh=134&amp;tbnw=105&amp;prev=/images?q=picture+of+espresso+coffee+machine&amp;zoom=1&amp;q=picture+of+espresso+coffee+machine&amp;usg=__Gd4qZYIEgoTGbNDJZnbyk15vlBU=&amp;sa=X&amp;ei=4qzmTOjaAYW5hAfY6eXmDA&amp;ved=0CDEQ9QEw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 research and education becomes more interdisciplinary, how should resources be organised and allocated?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57301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Professor Paul Wellings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Vice-Chancellor, Lancaster University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512" y="5805264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HEPI : Research Excellence: competition or collaboration in today’s globalised HE sector? </a:t>
            </a:r>
            <a:endParaRPr kumimoji="0" lang="en-GB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94928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Thursday 2 December 2010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WHAT TO DO – NATIONAL LEVEL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980728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HEFCE Research Funding should continue to target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excellence wherever it is found</a:t>
            </a:r>
          </a:p>
          <a:p>
            <a:pPr>
              <a:buFont typeface="Arial" pitchFamily="34" charset="0"/>
              <a:buChar char="-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DTCs should be encouraged to allocate a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proportion of studentships to interdisciplinary work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Research Councils should monitor emergent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   interdisciplinary research streams and invest in some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   areas</a:t>
            </a:r>
          </a:p>
          <a:p>
            <a:pPr>
              <a:buFont typeface="Arial" pitchFamily="34" charset="0"/>
              <a:buChar char="-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Thematic research investments should reward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inter-institutional collaboration and engagement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with end users</a:t>
            </a:r>
          </a:p>
          <a:p>
            <a:pPr>
              <a:buFont typeface="Arial" pitchFamily="34" charset="0"/>
              <a:buChar char="-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Programme autonomy and governance should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reflect the complexity of interdisciplinary research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WHAT TO DO – UNIVERSITY LEVEL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4482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Time of ideas to grow to maturity</a:t>
            </a:r>
          </a:p>
          <a:p>
            <a:pPr>
              <a:buFont typeface="Arial" pitchFamily="34" charset="0"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Openness in debate and criticism</a:t>
            </a:r>
          </a:p>
          <a:p>
            <a:pPr>
              <a:buFont typeface="Arial" pitchFamily="34" charset="0"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Hospitality towards novelty</a:t>
            </a:r>
          </a:p>
          <a:p>
            <a:pPr>
              <a:buFont typeface="Arial" pitchFamily="34" charset="0"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Respect for specialist expertise</a:t>
            </a:r>
          </a:p>
          <a:p>
            <a:pPr>
              <a:buFont typeface="Arial" pitchFamily="34" charset="0"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Flexibility toward interdisciplinary opportunities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g;base64,/9j/4AAQSkZJRgABAQAAAQABAAD/2wBDAAkGBwgHBgkIBwgKCgkLDRYPDQwMDRsUFRAWIB0iIiAdHx8kKDQsJCYxJx8fLT0tMTU3Ojo6Iys/RD84QzQ5Ojf/2wBDAQoKCg0MDRoPDxo3JR8lNzc3Nzc3Nzc3Nzc3Nzc3Nzc3Nzc3Nzc3Nzc3Nzc3Nzc3Nzc3Nzc3Nzc3Nzc3Nzc3Nzf/wAARCABeAEkDASIAAhEBAxEB/8QAHAAAAgIDAQEAAAAAAAAAAAAABQcGCAADBAEC/8QARBAAAQMDAQUFAwQPCQAAAAAAAQIDBAAFEQYSEyExQQdRYXGRIqGxFDKBkggWJUJSY3JzssHC0dLh8BUXJDZigoOTov/EABgBAQEBAQEAAAAAAAAAAAAAAAIBAAME/8QAIBEAAwEAAgIDAQEAAAAAAAAAAAECERIhAzETMlFBIv/aAAwDAQACEQMRAD8AZd215pqz3J223G5IYltbO22tCgBkAj2sY5Eda4f7xLS+9u4EiK+MZ2hKa4/QVg0q+3q3JZ1q1IQgky4iFHHVSSpJ9wTQHQMB2TeQ1CU6qQtpad0DgrAweB4d3LwpzKbBbpLUPtOqi581cIeclr+Otyb86ocZEIf8yD+ulw6zcIqih5uS0QOTgUn41yuwrnOUExWJTys8kNlX6q6fEv08/wAtfg0je3BzlRP+1H761r1EpsZVIjHyda/jqst1tzrUx1ExxLk1SiVtNp2yD1yRw9M1rhQG0Sktz1PwwsfOVFKvdkH0oOMOyer2WZGr4wJ3s6G3gZO8cQB67VZE1pEmoWuC81LbQrZUthtRSFc8bXLqOtV91JYxp52LsTkyd+yp0KS3sADgAeZznPuqSdmTTaoUx9RStRcCEpzkgAZJx5qHpUUpkq3K0bruuY7EqDHciOKXMlIjN7K0ZClHGSNrOB1qWbVKK0MG4dpNijlOUQYz01ae4kbCfeRTewO6pSx4Px06nWJj7IllTarFOb4KBeaKvqEftVE+x5zGuoGTxJWPPKDTE+yCi77SER8JJLE1OSByCkLHxxSx7L1bjXlrH44J9RirBabzCzuK8UOBr6HKsoCKt64cP2wKD0pxppDiglKcq2O8gchk93dQx1ZlXGKmBcp05WFJyhlQcSD0AGCc0Z7RAlGp5yE9HVfGu7sxfS3dpbKjjeMcB34Nd/JWHCF/nQJ2iPL/ALRjsLbSypiEw2ptPJBIKiB5ZFArU0tCjJ2k8EZAB44/oUX12sP6ouJPEB/Y+ohIo9bNCxHYyHY132yttO2kISsJJGehFCV/TVSmew32JTXXtUuyHlbZdY+T5VklKeKxj6lPilN2J2KNDm3x3G9eiSBFQ6RjhjKiB0PH08zTZo17OsejmuUCLc4L8Geyh+M+gocbWOCh/XXpSWmaClaJ1VDvaXVSbIzJQtb/AALjCdofPHUf6h9IFPKop2p/5Cu/5tP6aa0vGal0GYF9tVwbSuHcIzoUOADgB9DxrtXIZQnaU62AOpWAKqZaC3ItyGQ/IZdbdWSppYA2SE4yPMHB865rw49G3YbnyXkqJB21Yx76XDrQ8+8JJ2kLYOq5xakNLCnVY2FhWfSo8zc37LLaktNuIeAyjeJwD9HMj0rjir2HErPPIJz1rdqmSzJlMlpYVstJCvA1a7DPT4mTX1S7c7cpDiHH5T60LTkBSXMpUV4HIEez6129nouB1CybcguJCkh9AWEgoJAPMjP8qAQX0sPJLzQeYyC40r74dcHofGnB2Z2liza3uUWOreMGOh1hxXNTalJUg+hoz7FfUtE+7MIL0EX/AOUJCXH7kp3ZHRJSnHw6VOKB2A/dK7D8a3+gKOVL+xY+qMqI9qwUrQlzQgEqUGwAPzialxpG9oM+e/qC4R5j7yW23CllsKIQhGOBA5Zwc558a0TrN5K4oU29+TuFMfO8KdlWxy599FrDGl3i9tmVGXKQlW08GmwAlAGCTgdB9OeuamelOzGXLZRMnhbUd32hggOLB8TyqfydMWtFkXao1vDaVpwAh1STtDOFEg5JHOnpzb66IrqqJabVoWZIiRITMsJYShQZQHATx7s55ZpNzp8icUmW6XCnkSAMelO77ToC9Ox7Hcp0mQ0yvb3icIUTknnx4e0aHO9lGnnm/wDDzZ7LnQlSFj02RR5fw0tL2J9pSQjhuzk8ikE01Oyq5b69QxJWC4YIjNKxgkNuA7J7yAQf93gKXmrtPPaYvTltfdS7hCXEOBOztJPI46HgaJaLuSrfIjykkAxJSHD+QvCVe/Z9KqfYrWzpZDTx+7V6B/DZP/g1IaC2Ntv5dOkN8d+GlZ7xs8PjRqjXsULJPDyqJoj2G43pW9ZgSpbagFlSUrUkjOM/z7vCpRLVsRXlfgoUfdSIh6qTbErgrBaG+20yW0bZSeAyU5GeAHX91aUyW8aHhM+bwoGTi4RjtAHecATz4Go41rFiSENIkxVp2Bl9bgQSru2Dj41F55vdznMy4s9bT8J7baSw2Q2VDkcqAC+o5440PJ4+Sw51SY5Ho7TowptCj3qSDQ9DCGnQkIQPEJAritGpW7hE2nghmU37LzIWF7tXdkZH7q0s32LILjkZ5EgoOyd2cgKHTPIU6QuUiY7eCPt78oTP7VAdCRok65PxpynA0uKvghQBJyO8eJ9K7dbxp90vkuXcXt7PcVhDDeFFKRwSkBJOEgdT5nia42LFItkJc5T60SQ2SG2wDjwJ45qz7LVJzhZfTi2kPLjMZ3bbSQnKsnA4DieJo/Sv7L5ji7spLy1KU7G5qPHgQaaFS/ZfE9k0y2flEV5jaKd4hSNodMjGarrq3Sd6skxapsNxcYq9mUyCpsjxP3vkcfTVkK8wKieCqUypb8kxVbSkOFkn2XWzkeR7j4VrRcEvOhLC1lZPABJzVm7zpCx3dCxJt7KHV832UBDn1gOP05oA72TaeW2EJeuDZA4qS8n2vEjZx7qfNA4MQTl6uiCUG5TMA4xvlED31oVcJbo9uXIUPF1Rp1v9iFqWsqbvM9IJ5KQ2r9Qr1jsQs6SN9d7gsdyUtp/ZNR0hcRQ6fWpM0lROFDzJOaY2ndL3O/srVHQlqPtkfKXuAP5I5n4eNTi0dl2lrY4HBFelODkqS8VD0GB7qmMdhqMwhiO2htpsbKEIGAkdwFbl+Bfi16wBpbSMWwEvb1ciWU7O9UNkJHUJT095qR1lZQb06JJLE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6953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ttp://www.loveofcoffee.net/wp-content/uploads/2010/03/HLF_Barista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5040560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WHEN ALL ELSE FAILS : 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501008"/>
            <a:ext cx="2843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Ration the number of locations offering really good coffee in order to increase connectivity and the sharing of ideas.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0212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34076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INTERDISCIPLINARY RESEARCH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63691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An old idea rediscovered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Use of methods from many traditional disciplines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Often an attempt to address an important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    thematic problem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48478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THE AGE OF MASS INNOVATION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492896"/>
            <a:ext cx="72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“. . . . . Innovators are those people who know 99% that everybody knows and therefore we are able to create the 1% that nobody knows.  If you don’t know the 99%, or cannot get access to it, you will not have the foundation to create the new 1% . . . . .”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 smtClean="0">
                <a:latin typeface="Arial" pitchFamily="34" charset="0"/>
                <a:cs typeface="Arial" pitchFamily="34" charset="0"/>
              </a:rPr>
              <a:t>Thomas Friedman (2008)</a:t>
            </a:r>
          </a:p>
          <a:p>
            <a:pPr algn="r"/>
            <a:r>
              <a:rPr lang="en-GB" dirty="0" smtClean="0">
                <a:latin typeface="Arial" pitchFamily="34" charset="0"/>
                <a:cs typeface="Arial" pitchFamily="34" charset="0"/>
              </a:rPr>
              <a:t>Hot, Flat and Crowded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83671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WHAT IS NEEDED?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Pooling and Connectivity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Rapid Access to Information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External Advice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Greater Programme Level Autonomy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Accessible Funding Streams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52728" cy="706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NATIONAL RESEARCH PATTERNS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 l="16141" t="16228" r="19473" b="8115"/>
          <a:stretch>
            <a:fillRect/>
          </a:stretch>
        </p:blipFill>
        <p:spPr bwMode="auto">
          <a:xfrm>
            <a:off x="4686300" y="1196752"/>
            <a:ext cx="4457700" cy="419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 l="16202" t="16714" r="19447" b="8086"/>
          <a:stretch>
            <a:fillRect/>
          </a:stretch>
        </p:blipFill>
        <p:spPr bwMode="auto">
          <a:xfrm>
            <a:off x="251520" y="1196752"/>
            <a:ext cx="4470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331640" y="5589240"/>
            <a:ext cx="17303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United Kingdom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444208" y="5517232"/>
            <a:ext cx="7350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Japan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616530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(based on data from Elsevier)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33265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UNIVERSITY RESEARCH PATTERNS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51520" y="1628800"/>
            <a:ext cx="3888432" cy="3600400"/>
            <a:chOff x="559292" y="1038225"/>
            <a:chExt cx="5931660" cy="5819775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292" y="1038225"/>
              <a:ext cx="5810250" cy="58197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27313" y="1056068"/>
              <a:ext cx="463639" cy="592428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marL="88900" indent="-88900"/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27984" y="1628800"/>
            <a:ext cx="4104456" cy="3672408"/>
            <a:chOff x="1571223" y="1211487"/>
            <a:chExt cx="5293216" cy="49244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677205" y="1211487"/>
              <a:ext cx="5187234" cy="4924425"/>
              <a:chOff x="1677205" y="1211487"/>
              <a:chExt cx="5187234" cy="4924425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77205" y="1211487"/>
                <a:ext cx="4991100" cy="492442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6336406" y="1236372"/>
                <a:ext cx="528033" cy="5409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88900" indent="-88900"/>
                <a:endParaRPr lang="en-US"/>
              </a:p>
            </p:txBody>
          </p:sp>
        </p:grp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571223" y="1300766"/>
              <a:ext cx="167425" cy="137804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marL="88900" indent="-88900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59632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UNIVERSITY A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UNIVERSITY B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616530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(based on data from Elsevier)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12687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Global 2007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12687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Global 2007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483768" y="1052736"/>
            <a:ext cx="5718175" cy="5427663"/>
            <a:chOff x="1481070" y="1032040"/>
            <a:chExt cx="5718220" cy="5426711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481070" y="1032040"/>
              <a:ext cx="5718220" cy="5426711"/>
              <a:chOff x="1481070" y="1032040"/>
              <a:chExt cx="5718220" cy="542671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1070" y="1032040"/>
                <a:ext cx="5653960" cy="542671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6903076" y="1133341"/>
                <a:ext cx="296214" cy="27045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88900" indent="-88900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0249" y="6198447"/>
              <a:ext cx="1571637" cy="165071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62033" y="3228755"/>
              <a:ext cx="200027" cy="135231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</p:pic>
      </p:grp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971600" y="2132856"/>
            <a:ext cx="1908175" cy="2035175"/>
          </a:xfrm>
          <a:prstGeom prst="wedgeRoundRectCallout">
            <a:avLst>
              <a:gd name="adj1" fmla="val 95921"/>
              <a:gd name="adj2" fmla="val 21764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88900" indent="-88900" algn="ctr"/>
            <a:endParaRPr lang="fr-FR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115616" y="2132856"/>
            <a:ext cx="16049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Font typeface="Times" pitchFamily="18" charset="0"/>
              <a:buNone/>
            </a:pPr>
            <a:r>
              <a:rPr lang="en-US" altLang="ja-JP" sz="1600" b="1" dirty="0" smtClean="0">
                <a:ea typeface="MS PGothic" pitchFamily="34" charset="-128"/>
              </a:rPr>
              <a:t>Competencies </a:t>
            </a:r>
            <a:r>
              <a:rPr lang="en-US" altLang="ja-JP" sz="1600" b="1" dirty="0">
                <a:ea typeface="MS PGothic" pitchFamily="34" charset="-128"/>
              </a:rPr>
              <a:t>to potentially  investigate further</a:t>
            </a:r>
          </a:p>
          <a:p>
            <a:pPr marL="225425" lvl="1" indent="-223838" algn="l">
              <a:lnSpc>
                <a:spcPct val="100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altLang="ja-JP" sz="1600" dirty="0">
                <a:ea typeface="MS PGothic" pitchFamily="34" charset="-128"/>
              </a:rPr>
              <a:t>Relatively high growth</a:t>
            </a:r>
          </a:p>
          <a:p>
            <a:pPr marL="225425" lvl="1" indent="-223838" algn="l">
              <a:lnSpc>
                <a:spcPct val="100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altLang="ja-JP" sz="1600" dirty="0">
                <a:ea typeface="MS PGothic" pitchFamily="34" charset="-128"/>
              </a:rPr>
              <a:t>Lower relative market share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University A’s Research Portfolio : Comparing Growth and Market Share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RUSSELL GROUP &amp; 1994 GROUP 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8367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COMPETENCIES – Evidence for negative </a:t>
            </a:r>
            <a:r>
              <a:rPr lang="en-GB" dirty="0" err="1" smtClean="0"/>
              <a:t>allometry</a:t>
            </a:r>
            <a:endParaRPr lang="en-GB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23529" y="1268760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IMPLICATIONS FROM INSTITUTIONAL </a:t>
            </a:r>
          </a:p>
          <a:p>
            <a:pPr algn="ct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DATA AND SCALING DATA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The national picture is the sum of a variable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    landscape of institutional contributions</a:t>
            </a:r>
          </a:p>
          <a:p>
            <a:pPr>
              <a:buFont typeface="Arial" pitchFamily="34" charset="0"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Within institutions, priorities appear to be aligned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 with global positions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Between institutions, bigger doesn’t generate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proportionately more competencies</a:t>
            </a:r>
          </a:p>
          <a:p>
            <a:pPr>
              <a:buFont typeface="Arial" pitchFamily="34" charset="0"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Connectivity important</a:t>
            </a:r>
          </a:p>
          <a:p>
            <a:pPr>
              <a:buFont typeface="Arial" pitchFamily="34" charset="0"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Lots of evidence for inter-institutional collaboration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</TotalTime>
  <Words>441</Words>
  <Application>Microsoft Office PowerPoint</Application>
  <PresentationFormat>On-screen Show (4:3)</PresentationFormat>
  <Paragraphs>94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Slide 2</vt:lpstr>
      <vt:lpstr>Slide 3</vt:lpstr>
      <vt:lpstr>Slide 4</vt:lpstr>
      <vt:lpstr>NATIONAL RESEARCH PATTERNS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Lancaster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bsaman</dc:creator>
  <cp:lastModifiedBy> </cp:lastModifiedBy>
  <cp:revision>39</cp:revision>
  <dcterms:created xsi:type="dcterms:W3CDTF">2010-11-19T15:16:23Z</dcterms:created>
  <dcterms:modified xsi:type="dcterms:W3CDTF">2010-11-30T09:17:13Z</dcterms:modified>
</cp:coreProperties>
</file>