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76" r:id="rId4"/>
    <p:sldId id="258" r:id="rId5"/>
    <p:sldId id="259" r:id="rId6"/>
    <p:sldId id="260" r:id="rId7"/>
    <p:sldId id="266" r:id="rId8"/>
    <p:sldId id="261" r:id="rId9"/>
    <p:sldId id="281" r:id="rId10"/>
    <p:sldId id="282" r:id="rId11"/>
    <p:sldId id="265" r:id="rId12"/>
    <p:sldId id="267" r:id="rId13"/>
    <p:sldId id="277" r:id="rId14"/>
    <p:sldId id="268" r:id="rId15"/>
    <p:sldId id="280" r:id="rId16"/>
    <p:sldId id="269" r:id="rId17"/>
    <p:sldId id="278" r:id="rId18"/>
    <p:sldId id="279" r:id="rId19"/>
    <p:sldId id="283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905" autoAdjust="0"/>
    <p:restoredTop sz="94681" autoAdjust="0"/>
  </p:normalViewPr>
  <p:slideViewPr>
    <p:cSldViewPr>
      <p:cViewPr varScale="1">
        <p:scale>
          <a:sx n="102" d="100"/>
          <a:sy n="10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5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\John%20Files\Documents\Analysis\HEPI\Returns%20conference\KS5%20HE%20participation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\John%20Files\Documents\Analysis\HEPI\Returns%20conference\KS5%20HE%20participatio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clustered"/>
        <c:ser>
          <c:idx val="0"/>
          <c:order val="0"/>
          <c:tx>
            <c:v>HE</c:v>
          </c:tx>
          <c:cat>
            <c:strRef>
              <c:f>Sheet2!$M$12:$M$16</c:f>
              <c:strCache>
                <c:ptCount val="5"/>
                <c:pt idx="0">
                  <c:v>&gt;= 3 A levels</c:v>
                </c:pt>
                <c:pt idx="1">
                  <c:v>Int Bac</c:v>
                </c:pt>
                <c:pt idx="2">
                  <c:v>2 A levels</c:v>
                </c:pt>
                <c:pt idx="3">
                  <c:v>BTEC Dip</c:v>
                </c:pt>
                <c:pt idx="4">
                  <c:v>BTEC Cert</c:v>
                </c:pt>
              </c:strCache>
            </c:strRef>
          </c:cat>
          <c:val>
            <c:numRef>
              <c:f>Sheet2!$N$12:$N$16</c:f>
              <c:numCache>
                <c:formatCode>0%</c:formatCode>
                <c:ptCount val="5"/>
                <c:pt idx="0">
                  <c:v>0.75374210711881851</c:v>
                </c:pt>
                <c:pt idx="1">
                  <c:v>5.4168402833424207E-3</c:v>
                </c:pt>
                <c:pt idx="2">
                  <c:v>0.12897849290041349</c:v>
                </c:pt>
                <c:pt idx="3">
                  <c:v>8.7310490720856504E-2</c:v>
                </c:pt>
                <c:pt idx="4">
                  <c:v>2.455206897656978E-2</c:v>
                </c:pt>
              </c:numCache>
            </c:numRef>
          </c:val>
        </c:ser>
        <c:ser>
          <c:idx val="1"/>
          <c:order val="1"/>
          <c:tx>
            <c:v>Not HE</c:v>
          </c:tx>
          <c:cat>
            <c:strRef>
              <c:f>Sheet2!$M$12:$M$16</c:f>
              <c:strCache>
                <c:ptCount val="5"/>
                <c:pt idx="0">
                  <c:v>&gt;= 3 A levels</c:v>
                </c:pt>
                <c:pt idx="1">
                  <c:v>Int Bac</c:v>
                </c:pt>
                <c:pt idx="2">
                  <c:v>2 A levels</c:v>
                </c:pt>
                <c:pt idx="3">
                  <c:v>BTEC Dip</c:v>
                </c:pt>
                <c:pt idx="4">
                  <c:v>BTEC Cert</c:v>
                </c:pt>
              </c:strCache>
            </c:strRef>
          </c:cat>
          <c:val>
            <c:numRef>
              <c:f>Sheet2!$O$12:$O$16</c:f>
              <c:numCache>
                <c:formatCode>0%</c:formatCode>
                <c:ptCount val="5"/>
                <c:pt idx="0">
                  <c:v>0.38337445435566558</c:v>
                </c:pt>
                <c:pt idx="1">
                  <c:v>2.7519453406718557E-3</c:v>
                </c:pt>
                <c:pt idx="2">
                  <c:v>0.22537483393433291</c:v>
                </c:pt>
                <c:pt idx="3">
                  <c:v>0.27585879673562363</c:v>
                </c:pt>
                <c:pt idx="4">
                  <c:v>0.11263996963370658</c:v>
                </c:pt>
              </c:numCache>
            </c:numRef>
          </c:val>
        </c:ser>
        <c:axId val="36380672"/>
        <c:axId val="36382208"/>
      </c:barChart>
      <c:catAx>
        <c:axId val="363806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aseline="0">
                <a:latin typeface="Verdana" pitchFamily="34" charset="0"/>
              </a:defRPr>
            </a:pPr>
            <a:endParaRPr lang="en-US"/>
          </a:p>
        </c:txPr>
        <c:crossAx val="36382208"/>
        <c:crosses val="autoZero"/>
        <c:auto val="1"/>
        <c:lblAlgn val="ctr"/>
        <c:lblOffset val="300"/>
      </c:catAx>
      <c:valAx>
        <c:axId val="36382208"/>
        <c:scaling>
          <c:orientation val="minMax"/>
          <c:max val="0.8"/>
          <c:min val="0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000" baseline="0">
                <a:latin typeface="Verdana" pitchFamily="34" charset="0"/>
              </a:defRPr>
            </a:pPr>
            <a:endParaRPr lang="en-US"/>
          </a:p>
        </c:txPr>
        <c:crossAx val="36380672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2000" baseline="0">
              <a:latin typeface="Verdana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barChart>
        <c:barDir val="col"/>
        <c:grouping val="clustered"/>
        <c:ser>
          <c:idx val="0"/>
          <c:order val="0"/>
          <c:tx>
            <c:v>HE</c:v>
          </c:tx>
          <c:cat>
            <c:numRef>
              <c:f>Sheet1!$N$3:$N$15</c:f>
              <c:numCache>
                <c:formatCode>0</c:formatCode>
                <c:ptCount val="13"/>
                <c:pt idx="0">
                  <c:v>120</c:v>
                </c:pt>
                <c:pt idx="1">
                  <c:v>140</c:v>
                </c:pt>
                <c:pt idx="2">
                  <c:v>160</c:v>
                </c:pt>
                <c:pt idx="3">
                  <c:v>180</c:v>
                </c:pt>
                <c:pt idx="4">
                  <c:v>200</c:v>
                </c:pt>
                <c:pt idx="5">
                  <c:v>220</c:v>
                </c:pt>
                <c:pt idx="6">
                  <c:v>240</c:v>
                </c:pt>
                <c:pt idx="7">
                  <c:v>260</c:v>
                </c:pt>
                <c:pt idx="8">
                  <c:v>280</c:v>
                </c:pt>
                <c:pt idx="9">
                  <c:v>300</c:v>
                </c:pt>
                <c:pt idx="10">
                  <c:v>320</c:v>
                </c:pt>
                <c:pt idx="11">
                  <c:v>340</c:v>
                </c:pt>
                <c:pt idx="12">
                  <c:v>360</c:v>
                </c:pt>
              </c:numCache>
            </c:numRef>
          </c:cat>
          <c:val>
            <c:numRef>
              <c:f>Sheet1!$O$3:$O$15</c:f>
              <c:numCache>
                <c:formatCode>0%</c:formatCode>
                <c:ptCount val="13"/>
                <c:pt idx="0">
                  <c:v>1.346196993493382E-3</c:v>
                </c:pt>
                <c:pt idx="1">
                  <c:v>6.7309849674669032E-3</c:v>
                </c:pt>
                <c:pt idx="2">
                  <c:v>1.5801788518862797E-2</c:v>
                </c:pt>
                <c:pt idx="3">
                  <c:v>3.0000961569281077E-2</c:v>
                </c:pt>
                <c:pt idx="4">
                  <c:v>4.3815506907272692E-2</c:v>
                </c:pt>
                <c:pt idx="5">
                  <c:v>5.8142889195166497E-2</c:v>
                </c:pt>
                <c:pt idx="6">
                  <c:v>7.048302830218918E-2</c:v>
                </c:pt>
                <c:pt idx="7">
                  <c:v>8.0066668803487367E-2</c:v>
                </c:pt>
                <c:pt idx="8">
                  <c:v>8.3207795121638548E-2</c:v>
                </c:pt>
                <c:pt idx="9">
                  <c:v>8.5002724446296363E-2</c:v>
                </c:pt>
                <c:pt idx="10">
                  <c:v>8.3560370524696476E-2</c:v>
                </c:pt>
                <c:pt idx="11">
                  <c:v>7.6637071701016093E-2</c:v>
                </c:pt>
                <c:pt idx="12">
                  <c:v>0.11894612006795098</c:v>
                </c:pt>
              </c:numCache>
            </c:numRef>
          </c:val>
        </c:ser>
        <c:ser>
          <c:idx val="1"/>
          <c:order val="1"/>
          <c:tx>
            <c:v>Not HE</c:v>
          </c:tx>
          <c:cat>
            <c:numRef>
              <c:f>Sheet1!$N$3:$N$15</c:f>
              <c:numCache>
                <c:formatCode>0</c:formatCode>
                <c:ptCount val="13"/>
                <c:pt idx="0">
                  <c:v>120</c:v>
                </c:pt>
                <c:pt idx="1">
                  <c:v>140</c:v>
                </c:pt>
                <c:pt idx="2">
                  <c:v>160</c:v>
                </c:pt>
                <c:pt idx="3">
                  <c:v>180</c:v>
                </c:pt>
                <c:pt idx="4">
                  <c:v>200</c:v>
                </c:pt>
                <c:pt idx="5">
                  <c:v>220</c:v>
                </c:pt>
                <c:pt idx="6">
                  <c:v>240</c:v>
                </c:pt>
                <c:pt idx="7">
                  <c:v>260</c:v>
                </c:pt>
                <c:pt idx="8">
                  <c:v>280</c:v>
                </c:pt>
                <c:pt idx="9">
                  <c:v>300</c:v>
                </c:pt>
                <c:pt idx="10">
                  <c:v>320</c:v>
                </c:pt>
                <c:pt idx="11">
                  <c:v>340</c:v>
                </c:pt>
                <c:pt idx="12">
                  <c:v>360</c:v>
                </c:pt>
              </c:numCache>
            </c:numRef>
          </c:cat>
          <c:val>
            <c:numRef>
              <c:f>Sheet1!$P$3:$P$15</c:f>
              <c:numCache>
                <c:formatCode>0%</c:formatCode>
                <c:ptCount val="13"/>
                <c:pt idx="0">
                  <c:v>4.6498386790662363E-3</c:v>
                </c:pt>
                <c:pt idx="1">
                  <c:v>1.603719870943254E-2</c:v>
                </c:pt>
                <c:pt idx="2">
                  <c:v>2.8088821408236847E-2</c:v>
                </c:pt>
                <c:pt idx="3">
                  <c:v>3.7862972100967958E-2</c:v>
                </c:pt>
                <c:pt idx="4">
                  <c:v>4.6213702789903208E-2</c:v>
                </c:pt>
                <c:pt idx="5">
                  <c:v>4.8870753463655311E-2</c:v>
                </c:pt>
                <c:pt idx="6">
                  <c:v>4.7067754792180706E-2</c:v>
                </c:pt>
                <c:pt idx="7">
                  <c:v>4.1089390776238383E-2</c:v>
                </c:pt>
                <c:pt idx="8">
                  <c:v>3.4256974758018602E-2</c:v>
                </c:pt>
                <c:pt idx="9">
                  <c:v>2.7614348073638283E-2</c:v>
                </c:pt>
                <c:pt idx="10">
                  <c:v>2.1256405390017077E-2</c:v>
                </c:pt>
                <c:pt idx="11">
                  <c:v>1.5183146707155063E-2</c:v>
                </c:pt>
                <c:pt idx="12">
                  <c:v>1.5183146707155063E-2</c:v>
                </c:pt>
              </c:numCache>
            </c:numRef>
          </c:val>
        </c:ser>
        <c:axId val="36411264"/>
        <c:axId val="36429824"/>
      </c:barChart>
      <c:catAx>
        <c:axId val="364112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 b="0" i="0" baseline="0">
                    <a:latin typeface="Verdana" pitchFamily="34" charset="0"/>
                  </a:defRPr>
                </a:pPr>
                <a:r>
                  <a:rPr lang="en-GB" sz="2000" b="0" i="0" baseline="0">
                    <a:latin typeface="Verdana" pitchFamily="34" charset="0"/>
                  </a:rPr>
                  <a:t>Tariff Points</a:t>
                </a:r>
              </a:p>
            </c:rich>
          </c:tx>
          <c:layout>
            <c:manualLayout>
              <c:xMode val="edge"/>
              <c:yMode val="edge"/>
              <c:x val="0.44055846141033805"/>
              <c:y val="0.94732489159858291"/>
            </c:manualLayout>
          </c:layout>
        </c:title>
        <c:numFmt formatCode="0" sourceLinked="1"/>
        <c:tickLblPos val="nextTo"/>
        <c:txPr>
          <a:bodyPr/>
          <a:lstStyle/>
          <a:p>
            <a:pPr>
              <a:defRPr sz="2000" baseline="0">
                <a:latin typeface="Verdana" pitchFamily="34" charset="0"/>
              </a:defRPr>
            </a:pPr>
            <a:endParaRPr lang="en-US"/>
          </a:p>
        </c:txPr>
        <c:crossAx val="36429824"/>
        <c:crosses val="autoZero"/>
        <c:auto val="1"/>
        <c:lblAlgn val="ctr"/>
        <c:lblOffset val="100"/>
        <c:tickLblSkip val="2"/>
      </c:catAx>
      <c:valAx>
        <c:axId val="36429824"/>
        <c:scaling>
          <c:orientation val="minMax"/>
          <c:max val="0.12000000000000002"/>
          <c:min val="0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000" baseline="0">
                <a:latin typeface="Verdana" pitchFamily="34" charset="0"/>
              </a:defRPr>
            </a:pPr>
            <a:endParaRPr lang="en-US"/>
          </a:p>
        </c:txPr>
        <c:crossAx val="36411264"/>
        <c:crosses val="autoZero"/>
        <c:crossBetween val="between"/>
        <c:majorUnit val="4.0000000000000022E-2"/>
      </c:valAx>
    </c:plotArea>
    <c:legend>
      <c:legendPos val="r"/>
      <c:layout/>
      <c:txPr>
        <a:bodyPr/>
        <a:lstStyle/>
        <a:p>
          <a:pPr>
            <a:defRPr sz="2000" baseline="0">
              <a:latin typeface="Verdana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50237-62A9-48D2-A1CB-946396048498}" type="datetimeFigureOut">
              <a:rPr lang="en-GB" smtClean="0"/>
              <a:t>19/06/2012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48242-C4BF-430C-9616-B3356FE2645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9400D-2C71-42C1-8ACC-CEDCA8A4F634}" type="datetimeFigureOut">
              <a:rPr lang="en-GB" smtClean="0"/>
              <a:t>19/06/2012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87155-0FC9-4B1A-8BF9-2B77AA3BB09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87155-0FC9-4B1A-8BF9-2B77AA3BB097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D946-64F5-4098-9F15-7E4B6ED49E94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166E-C2F6-4A73-B365-20E293EFF8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D946-64F5-4098-9F15-7E4B6ED49E94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166E-C2F6-4A73-B365-20E293EFF8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D946-64F5-4098-9F15-7E4B6ED49E94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166E-C2F6-4A73-B365-20E293EFF8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D946-64F5-4098-9F15-7E4B6ED49E94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166E-C2F6-4A73-B365-20E293EFF8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D946-64F5-4098-9F15-7E4B6ED49E94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166E-C2F6-4A73-B365-20E293EFF8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D946-64F5-4098-9F15-7E4B6ED49E94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166E-C2F6-4A73-B365-20E293EFF8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D946-64F5-4098-9F15-7E4B6ED49E94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166E-C2F6-4A73-B365-20E293EFF8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D946-64F5-4098-9F15-7E4B6ED49E94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166E-C2F6-4A73-B365-20E293EFF8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D946-64F5-4098-9F15-7E4B6ED49E94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166E-C2F6-4A73-B365-20E293EFF8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D946-64F5-4098-9F15-7E4B6ED49E94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166E-C2F6-4A73-B365-20E293EFF8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D946-64F5-4098-9F15-7E4B6ED49E94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166E-C2F6-4A73-B365-20E293EFF8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8D946-64F5-4098-9F15-7E4B6ED49E94}" type="datetimeFigureOut">
              <a:rPr lang="en-GB" smtClean="0"/>
              <a:pPr/>
              <a:t>19/06/2012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B166E-C2F6-4A73-B365-20E293EFF8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 fontScale="90000"/>
          </a:bodyPr>
          <a:lstStyle/>
          <a:p>
            <a:r>
              <a:rPr lang="en-GB" dirty="0"/>
              <a:t>Returns to higher education –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some </a:t>
            </a:r>
            <a:r>
              <a:rPr lang="en-GB" dirty="0"/>
              <a:t>doubts and alternative views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40760" cy="1296144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John Thompson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78621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Earnings differentials for male and female graduates compared to </a:t>
            </a:r>
            <a:br>
              <a:rPr lang="en-GB" dirty="0" smtClean="0"/>
            </a:br>
            <a:r>
              <a:rPr lang="en-GB" b="1" dirty="0" smtClean="0"/>
              <a:t>ALL</a:t>
            </a:r>
            <a:r>
              <a:rPr lang="en-GB" dirty="0" smtClean="0"/>
              <a:t> non-graduates </a:t>
            </a:r>
            <a:r>
              <a:rPr lang="en-GB" dirty="0" smtClean="0"/>
              <a:t>with 2+ A-levels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560" y="2636912"/>
          <a:ext cx="7632848" cy="3264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en-GB" sz="32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Men</a:t>
                      </a:r>
                      <a:endParaRPr lang="en-GB" sz="3200" b="0" i="0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43%</a:t>
                      </a:r>
                      <a:endParaRPr lang="en-GB" sz="3200" b="0" i="0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en-GB" sz="32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Women</a:t>
                      </a:r>
                      <a:endParaRPr lang="en-GB" sz="3200" b="0" i="0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15%</a:t>
                      </a:r>
                      <a:endParaRPr lang="en-GB" sz="3200" b="0" i="0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en-GB" sz="32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Women - Men</a:t>
                      </a:r>
                      <a:endParaRPr lang="en-GB" sz="3200" b="0" i="0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-28%</a:t>
                      </a:r>
                      <a:endParaRPr lang="en-GB" sz="3200" b="0" i="0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6091">
                <a:tc gridSpan="2">
                  <a:txBody>
                    <a:bodyPr/>
                    <a:lstStyle/>
                    <a:p>
                      <a:endParaRPr lang="en-GB" sz="18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Derived from data presented in Walker and </a:t>
                      </a:r>
                      <a:r>
                        <a:rPr lang="en-GB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Zhub</a:t>
                      </a:r>
                      <a:r>
                        <a:rPr lang="en-GB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(2011), ‘Differences by degree’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3200" b="0" i="0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choice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1800000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Whether to study</a:t>
            </a:r>
          </a:p>
          <a:p>
            <a:pPr marL="1800000"/>
            <a:endParaRPr lang="en-GB" dirty="0"/>
          </a:p>
          <a:p>
            <a:pPr marL="1800000"/>
            <a:r>
              <a:rPr lang="en-GB" b="1" dirty="0" smtClean="0"/>
              <a:t>What to study</a:t>
            </a:r>
          </a:p>
          <a:p>
            <a:pPr marL="1800000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marL="1800000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Where to study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choice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1800000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Whether to study</a:t>
            </a:r>
          </a:p>
          <a:p>
            <a:pPr marL="1800000"/>
            <a:endParaRPr lang="en-GB" dirty="0"/>
          </a:p>
          <a:p>
            <a:pPr marL="1800000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to study</a:t>
            </a:r>
          </a:p>
          <a:p>
            <a:pPr marL="1800000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marL="1800000"/>
            <a:r>
              <a:rPr lang="en-GB" b="1" dirty="0" smtClean="0"/>
              <a:t>Where to study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2016224"/>
          </a:xfrm>
        </p:spPr>
        <p:txBody>
          <a:bodyPr/>
          <a:lstStyle/>
          <a:p>
            <a:r>
              <a:rPr lang="en-GB" b="1" dirty="0" err="1" smtClean="0"/>
              <a:t>Mis</a:t>
            </a:r>
            <a:r>
              <a:rPr lang="en-GB" b="1" dirty="0" smtClean="0"/>
              <a:t>-selling?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352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808312"/>
          </a:xfrm>
        </p:spPr>
        <p:txBody>
          <a:bodyPr/>
          <a:lstStyle/>
          <a:p>
            <a:r>
              <a:rPr lang="en-GB" b="1" dirty="0" smtClean="0"/>
              <a:t>Policy development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05264"/>
            <a:ext cx="298376" cy="320899"/>
          </a:xfrm>
        </p:spPr>
        <p:txBody>
          <a:bodyPr>
            <a:normAutofit fontScale="55000" lnSpcReduction="20000"/>
          </a:bodyPr>
          <a:lstStyle/>
          <a:p>
            <a:endParaRPr lang="en-GB" dirty="0" smtClean="0"/>
          </a:p>
          <a:p>
            <a:pPr marL="180000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1800000"/>
            <a:r>
              <a:rPr lang="en-GB" dirty="0" smtClean="0"/>
              <a:t>How many places should be funded?</a:t>
            </a:r>
          </a:p>
          <a:p>
            <a:pPr marL="1800000"/>
            <a:endParaRPr lang="en-GB" dirty="0"/>
          </a:p>
          <a:p>
            <a:pPr marL="1800000"/>
            <a:r>
              <a:rPr lang="en-GB" dirty="0" smtClean="0"/>
              <a:t>Share paid from the public purse?</a:t>
            </a:r>
          </a:p>
          <a:p>
            <a:pPr marL="1800000"/>
            <a:endParaRPr lang="en-GB" dirty="0"/>
          </a:p>
          <a:p>
            <a:pPr marL="1800000"/>
            <a:r>
              <a:rPr lang="en-GB" dirty="0" smtClean="0"/>
              <a:t>Subject subsidy?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returns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1800000"/>
            <a:r>
              <a:rPr lang="en-GB" b="1" dirty="0" smtClean="0"/>
              <a:t>Productivity versus sorting</a:t>
            </a:r>
          </a:p>
          <a:p>
            <a:pPr marL="1800000"/>
            <a:endParaRPr lang="en-GB" dirty="0"/>
          </a:p>
          <a:p>
            <a:pPr marL="1800000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Impact on others</a:t>
            </a:r>
          </a:p>
          <a:p>
            <a:pPr marL="1800000">
              <a:buNone/>
            </a:pPr>
            <a:endParaRPr lang="en-GB" dirty="0"/>
          </a:p>
          <a:p>
            <a:pPr marL="1800000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Who is affected?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returns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1800000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Productivity versus sorting</a:t>
            </a:r>
          </a:p>
          <a:p>
            <a:pPr marL="1800000"/>
            <a:endParaRPr lang="en-GB" dirty="0"/>
          </a:p>
          <a:p>
            <a:pPr marL="1800000"/>
            <a:r>
              <a:rPr lang="en-GB" b="1" dirty="0" smtClean="0"/>
              <a:t>Impact on others</a:t>
            </a:r>
          </a:p>
          <a:p>
            <a:pPr marL="1800000">
              <a:buNone/>
            </a:pPr>
            <a:endParaRPr lang="en-GB" dirty="0"/>
          </a:p>
          <a:p>
            <a:pPr marL="1800000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Who is affected?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returns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1800000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Productivity versus sorting</a:t>
            </a:r>
          </a:p>
          <a:p>
            <a:pPr marL="1800000"/>
            <a:endParaRPr lang="en-GB" dirty="0"/>
          </a:p>
          <a:p>
            <a:pPr marL="1800000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Impact on others</a:t>
            </a:r>
          </a:p>
          <a:p>
            <a:pPr marL="1800000">
              <a:buNone/>
            </a:pPr>
            <a:endParaRPr lang="en-GB" dirty="0"/>
          </a:p>
          <a:p>
            <a:pPr marL="1800000"/>
            <a:r>
              <a:rPr lang="en-GB" b="1" dirty="0" smtClean="0"/>
              <a:t>Who is affected?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3384376"/>
          </a:xfrm>
        </p:spPr>
        <p:txBody>
          <a:bodyPr/>
          <a:lstStyle/>
          <a:p>
            <a:r>
              <a:rPr lang="en-GB" dirty="0" smtClean="0"/>
              <a:t>From estimates to policy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choice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1800000"/>
            <a:r>
              <a:rPr lang="en-GB" b="1" dirty="0" smtClean="0"/>
              <a:t>Whether to study</a:t>
            </a:r>
          </a:p>
          <a:p>
            <a:pPr marL="1800000"/>
            <a:endParaRPr lang="en-GB" dirty="0"/>
          </a:p>
          <a:p>
            <a:pPr marL="1800000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to study</a:t>
            </a:r>
          </a:p>
          <a:p>
            <a:pPr marL="1800000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marL="1800000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Where to study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3384376"/>
          </a:xfrm>
        </p:spPr>
        <p:txBody>
          <a:bodyPr/>
          <a:lstStyle/>
          <a:p>
            <a:r>
              <a:rPr lang="en-GB" b="1" dirty="0" smtClean="0"/>
              <a:t>The cost of student loans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catch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“You must agree to repay your loan with the regulations </a:t>
            </a:r>
            <a:r>
              <a:rPr lang="en-GB" b="1" dirty="0" smtClean="0"/>
              <a:t>at the time the repayments are due </a:t>
            </a:r>
            <a:r>
              <a:rPr lang="en-GB" dirty="0" smtClean="0"/>
              <a:t>and as they are amended”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3384376"/>
          </a:xfrm>
        </p:spPr>
        <p:txBody>
          <a:bodyPr/>
          <a:lstStyle/>
          <a:p>
            <a:r>
              <a:rPr lang="en-GB" dirty="0" smtClean="0"/>
              <a:t>What should be done?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Those estimating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Set out all assumptions</a:t>
            </a:r>
          </a:p>
          <a:p>
            <a:r>
              <a:rPr lang="en-GB" dirty="0" smtClean="0"/>
              <a:t>Range estimates covering different scenarios</a:t>
            </a:r>
          </a:p>
          <a:p>
            <a:r>
              <a:rPr lang="en-GB" dirty="0" smtClean="0"/>
              <a:t>Detailed descriptions</a:t>
            </a:r>
          </a:p>
          <a:p>
            <a:r>
              <a:rPr lang="en-GB" dirty="0" smtClean="0"/>
              <a:t>Data extracts and intermediate datasets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Pundits, politicians, policy makers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When advising prospective students:-</a:t>
            </a:r>
          </a:p>
          <a:p>
            <a:r>
              <a:rPr lang="en-GB" dirty="0" smtClean="0"/>
              <a:t>Be circumspect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In policy discussions:-</a:t>
            </a:r>
          </a:p>
          <a:p>
            <a:r>
              <a:rPr lang="en-GB" dirty="0" smtClean="0"/>
              <a:t>Do not treat approximate and uncertain estimates as hard facts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go to university?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“Universities transform lives - the typical graduate earns £31,000 a year as against £19,000 a year for a non-graduate. “  </a:t>
            </a:r>
            <a:r>
              <a:rPr lang="en-GB" dirty="0" err="1" smtClean="0"/>
              <a:t>Willetts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“on average, graduates tend to earn substantially more than people with A-levels who did not go to university. Projected over a working lifetime, the difference is something like £100,000” –  </a:t>
            </a:r>
            <a:r>
              <a:rPr lang="en-GB" dirty="0" err="1" smtClean="0"/>
              <a:t>Directgov</a:t>
            </a: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Population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lvl="0"/>
            <a:r>
              <a:rPr lang="en-GB" dirty="0"/>
              <a:t>Students at English state schools and colleges </a:t>
            </a:r>
          </a:p>
          <a:p>
            <a:endParaRPr lang="en-GB" dirty="0" smtClean="0"/>
          </a:p>
          <a:p>
            <a:pPr lvl="0"/>
            <a:r>
              <a:rPr lang="en-GB" dirty="0"/>
              <a:t>At least two A-levels or equivalents </a:t>
            </a:r>
          </a:p>
          <a:p>
            <a:endParaRPr lang="en-GB" dirty="0" smtClean="0"/>
          </a:p>
          <a:p>
            <a:pPr lvl="0"/>
            <a:r>
              <a:rPr lang="en-GB" dirty="0"/>
              <a:t>At key stage 5 in 2008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323529" y="390525"/>
          <a:ext cx="8496944" cy="5774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179513" y="398269"/>
          <a:ext cx="8712968" cy="5911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choice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1800000"/>
            <a:r>
              <a:rPr lang="en-GB" b="1" dirty="0" smtClean="0"/>
              <a:t>Whether to study</a:t>
            </a:r>
          </a:p>
          <a:p>
            <a:pPr marL="1800000"/>
            <a:endParaRPr lang="en-GB" dirty="0"/>
          </a:p>
          <a:p>
            <a:pPr marL="1800000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to study</a:t>
            </a:r>
          </a:p>
          <a:p>
            <a:pPr marL="1800000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marL="1800000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Where to study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choice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1800000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Whether to study</a:t>
            </a:r>
          </a:p>
          <a:p>
            <a:pPr marL="1800000"/>
            <a:endParaRPr lang="en-GB" dirty="0"/>
          </a:p>
          <a:p>
            <a:pPr marL="1800000"/>
            <a:r>
              <a:rPr lang="en-GB" b="1" dirty="0" smtClean="0"/>
              <a:t>What to study</a:t>
            </a:r>
          </a:p>
          <a:p>
            <a:pPr marL="1800000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marL="1800000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Where to study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78621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Earnings differentials for male and female graduates compared to </a:t>
            </a:r>
            <a:br>
              <a:rPr lang="en-GB" dirty="0" smtClean="0"/>
            </a:br>
            <a:r>
              <a:rPr lang="en-GB" dirty="0" smtClean="0"/>
              <a:t>non-graduates with 2+ A-levels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560" y="2636912"/>
          <a:ext cx="7632848" cy="3264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en-GB" sz="32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Men</a:t>
                      </a:r>
                      <a:endParaRPr lang="en-GB" sz="3200" b="0" i="0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22%</a:t>
                      </a:r>
                      <a:endParaRPr lang="en-GB" sz="3200" b="0" i="0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en-GB" sz="32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Women</a:t>
                      </a:r>
                      <a:endParaRPr lang="en-GB" sz="3200" b="0" i="0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36%</a:t>
                      </a:r>
                      <a:endParaRPr lang="en-GB" sz="3200" b="0" i="0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en-GB" sz="32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Women - Men</a:t>
                      </a:r>
                      <a:endParaRPr lang="en-GB" sz="3200" b="0" i="0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14%</a:t>
                      </a:r>
                      <a:endParaRPr lang="en-GB" sz="3200" b="0" i="0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6091">
                <a:tc gridSpan="2">
                  <a:txBody>
                    <a:bodyPr/>
                    <a:lstStyle/>
                    <a:p>
                      <a:endParaRPr lang="en-GB" sz="18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Derived from data presented in Walker and </a:t>
                      </a:r>
                      <a:r>
                        <a:rPr lang="en-GB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Zhub</a:t>
                      </a:r>
                      <a:r>
                        <a:rPr lang="en-GB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(2011), ‘Differences by degree’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3200" b="0" i="0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370</Words>
  <Application>Microsoft Office PowerPoint</Application>
  <PresentationFormat>On-screen Show (4:3)</PresentationFormat>
  <Paragraphs>118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Returns to higher education –  some doubts and alternative views   </vt:lpstr>
      <vt:lpstr>Student choice</vt:lpstr>
      <vt:lpstr>Why go to university?</vt:lpstr>
      <vt:lpstr>Population</vt:lpstr>
      <vt:lpstr>Slide 5</vt:lpstr>
      <vt:lpstr>Slide 6</vt:lpstr>
      <vt:lpstr>Student choice</vt:lpstr>
      <vt:lpstr>Student choice</vt:lpstr>
      <vt:lpstr>Earnings differentials for male and female graduates compared to  non-graduates with 2+ A-levels</vt:lpstr>
      <vt:lpstr>Earnings differentials for male and female graduates compared to  ALL non-graduates with 2+ A-levels</vt:lpstr>
      <vt:lpstr>Student choice</vt:lpstr>
      <vt:lpstr>Student choice</vt:lpstr>
      <vt:lpstr>Mis-selling?</vt:lpstr>
      <vt:lpstr>Policy development</vt:lpstr>
      <vt:lpstr>Policy development</vt:lpstr>
      <vt:lpstr>Social returns</vt:lpstr>
      <vt:lpstr>Social returns</vt:lpstr>
      <vt:lpstr>Social returns</vt:lpstr>
      <vt:lpstr>From estimates to policy</vt:lpstr>
      <vt:lpstr>The cost of student loans</vt:lpstr>
      <vt:lpstr>The catch</vt:lpstr>
      <vt:lpstr>What should be done?</vt:lpstr>
      <vt:lpstr>Those estimating</vt:lpstr>
      <vt:lpstr>Pundits, politicians, policy makers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Returns to higher education –  some doubts and alternative views</dc:title>
  <dc:creator>John</dc:creator>
  <cp:lastModifiedBy>John</cp:lastModifiedBy>
  <cp:revision>42</cp:revision>
  <dcterms:created xsi:type="dcterms:W3CDTF">2012-05-15T10:33:43Z</dcterms:created>
  <dcterms:modified xsi:type="dcterms:W3CDTF">2012-06-19T12:32:55Z</dcterms:modified>
</cp:coreProperties>
</file>