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01" r:id="rId3"/>
    <p:sldId id="269" r:id="rId4"/>
    <p:sldId id="302" r:id="rId5"/>
    <p:sldId id="261" r:id="rId6"/>
    <p:sldId id="298" r:id="rId7"/>
    <p:sldId id="303" r:id="rId8"/>
    <p:sldId id="305" r:id="rId9"/>
    <p:sldId id="266" r:id="rId10"/>
    <p:sldId id="274" r:id="rId11"/>
    <p:sldId id="300" r:id="rId12"/>
    <p:sldId id="286" r:id="rId13"/>
    <p:sldId id="312" r:id="rId14"/>
    <p:sldId id="287" r:id="rId15"/>
    <p:sldId id="288" r:id="rId16"/>
    <p:sldId id="308" r:id="rId17"/>
    <p:sldId id="313" r:id="rId18"/>
    <p:sldId id="290" r:id="rId19"/>
    <p:sldId id="292" r:id="rId20"/>
    <p:sldId id="294" r:id="rId21"/>
    <p:sldId id="293" r:id="rId22"/>
    <p:sldId id="295" r:id="rId23"/>
    <p:sldId id="304" r:id="rId24"/>
    <p:sldId id="306" r:id="rId25"/>
    <p:sldId id="307" r:id="rId26"/>
    <p:sldId id="310" r:id="rId27"/>
    <p:sldId id="31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D15DA-19C6-4DAC-8484-C244C0480E8B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5FCBD-7887-4094-B126-68EEE363D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813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D86E-9A11-49DC-B243-AE72F3CFDBE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r>
              <a:rPr lang="en-US" baseline="0" dirty="0" smtClean="0"/>
              <a:t> of the world increasing</a:t>
            </a:r>
          </a:p>
          <a:p>
            <a:r>
              <a:rPr lang="en-US" baseline="0" dirty="0" smtClean="0"/>
              <a:t>Show some 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FCBD-7887-4094-B126-68EEE363D31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840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get benefit to </a:t>
            </a:r>
            <a:r>
              <a:rPr lang="en-US" dirty="0" err="1" smtClean="0"/>
              <a:t>uk</a:t>
            </a:r>
            <a:r>
              <a:rPr lang="en-US" dirty="0" smtClean="0"/>
              <a:t> of this investment</a:t>
            </a:r>
            <a:r>
              <a:rPr lang="en-US" baseline="0" dirty="0" smtClean="0"/>
              <a:t> …not loose it to overseas countries that are parent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FCBD-7887-4094-B126-68EEE363D31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775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C0C2-639D-49FD-897B-CF49F9D6675B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87B5-8EFB-43CC-8A22-A66234978A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C0C2-639D-49FD-897B-CF49F9D6675B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December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EC0C2-639D-49FD-897B-CF49F9D6675B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6387B5-8EFB-43CC-8A22-A66234978A0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EC0C2-639D-49FD-897B-CF49F9D6675B}" type="datetimeFigureOut">
              <a:rPr lang="en-GB" smtClean="0"/>
              <a:pPr/>
              <a:t>05/12/2012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6387B5-8EFB-43CC-8A22-A66234978A0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EC0C2-639D-49FD-897B-CF49F9D6675B}" type="datetimeFigureOut">
              <a:rPr lang="en-GB" smtClean="0"/>
              <a:pPr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87B5-8EFB-43CC-8A22-A66234978A0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UK_IRC_RGB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308456" y="116632"/>
            <a:ext cx="1730023" cy="864096"/>
          </a:xfrm>
          <a:prstGeom prst="rect">
            <a:avLst/>
          </a:prstGeom>
        </p:spPr>
      </p:pic>
      <p:pic>
        <p:nvPicPr>
          <p:cNvPr id="8" name="Picture 7" descr="CIHE Master Logo RGB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23528" y="260649"/>
            <a:ext cx="1944216" cy="65351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he.co.uk/enhancingvalu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tiff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933056"/>
            <a:ext cx="7056784" cy="100811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9" descr="C:\Users\Sally\Dropbox\CIHE\Taskforce\Enhancing Value\UK_IRC MASTER WH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160240" cy="754539"/>
          </a:xfrm>
          <a:prstGeom prst="rect">
            <a:avLst/>
          </a:prstGeom>
          <a:noFill/>
        </p:spPr>
      </p:pic>
      <p:pic>
        <p:nvPicPr>
          <p:cNvPr id="7" name="Picture 6" descr="CIHE Master Logo_white-01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5416"/>
            <a:ext cx="3084984" cy="231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55576" y="220486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Enhancing Value Task Force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96008" y="4085456"/>
            <a:ext cx="70567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 the Most out of UK Research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537321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Professor Shirley Pearce</a:t>
            </a:r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December,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895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report, landscape 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 ‘funding gap’ compared to international competitors</a:t>
            </a:r>
          </a:p>
          <a:p>
            <a:endParaRPr lang="en-US" dirty="0"/>
          </a:p>
          <a:p>
            <a:r>
              <a:rPr lang="en-US" dirty="0" smtClean="0"/>
              <a:t>R&amp;D is concentrated in the large firms and their supply chains and subsidiaries</a:t>
            </a:r>
          </a:p>
          <a:p>
            <a:endParaRPr lang="en-US" dirty="0"/>
          </a:p>
          <a:p>
            <a:r>
              <a:rPr lang="en-US" dirty="0" smtClean="0"/>
              <a:t>UK innovation system is ‘open’ and vulnerable.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20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96944" cy="864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impact of this expenditure?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06531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Not a simple question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Rate of Return/Return on investment ROI ok for some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pharma</a:t>
            </a:r>
            <a:r>
              <a:rPr lang="en-US" dirty="0" smtClean="0"/>
              <a:t> (10-25% over 10-25yrs) but too simple generally…..heroic!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 smtClean="0"/>
              <a:t>Exploitation of research dependent on businesses having absorptive capacity and investment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 smtClean="0"/>
              <a:t>Classic systems problem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 smtClean="0"/>
              <a:t>How do we measure ‘pathways to impact’ and what parts can we influence most?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2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808224" cy="482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</p:spPr>
        <p:txBody>
          <a:bodyPr/>
          <a:lstStyle/>
          <a:p>
            <a:r>
              <a:rPr lang="en-US" dirty="0" smtClean="0"/>
              <a:t>Pathways to impact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996226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Taken from Task Force Report: </a:t>
            </a:r>
            <a:r>
              <a:rPr lang="en-GB" sz="1000" i="1" dirty="0" smtClean="0">
                <a:solidFill>
                  <a:schemeClr val="bg1"/>
                </a:solidFill>
              </a:rPr>
              <a:t>Enhancing Impact, The Value of Public Sector R&amp;D</a:t>
            </a:r>
            <a:r>
              <a:rPr lang="en-GB" sz="1000" dirty="0" smtClean="0">
                <a:solidFill>
                  <a:schemeClr val="bg1"/>
                </a:solidFill>
              </a:rPr>
              <a:t>, by Alan Hughes and Ben Martin</a:t>
            </a:r>
          </a:p>
          <a:p>
            <a:endParaRPr lang="en-GB" sz="1000" dirty="0" smtClean="0">
              <a:solidFill>
                <a:schemeClr val="bg1"/>
              </a:solidFill>
            </a:endParaRPr>
          </a:p>
          <a:p>
            <a:r>
              <a:rPr lang="en-GB" sz="1000" dirty="0" smtClean="0">
                <a:solidFill>
                  <a:schemeClr val="bg1"/>
                </a:solidFill>
              </a:rPr>
              <a:t>Source: Adapted from Hughes, A., </a:t>
            </a:r>
            <a:r>
              <a:rPr lang="en-GB" sz="1000" dirty="0" err="1" smtClean="0">
                <a:solidFill>
                  <a:schemeClr val="bg1"/>
                </a:solidFill>
              </a:rPr>
              <a:t>Ulrichsen</a:t>
            </a:r>
            <a:r>
              <a:rPr lang="en-GB" sz="1000" dirty="0" smtClean="0">
                <a:solidFill>
                  <a:schemeClr val="bg1"/>
                </a:solidFill>
              </a:rPr>
              <a:t>, T., and Moore, B. (2010) ‘Synergies and Trade Offs between Research, Teaching and Knowledge Exchange’, A Report to HEFCE by PACEC and Centre for Business Research, University of Cambridge, http://www.cbr.cam.ac.uk/pdf/SynergiesFullReport.pdf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8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400" b="1" dirty="0" smtClean="0"/>
              <a:t>Constraints on Interactions: Businesses and Academics engaged with private sector only (% of respondents)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94" y="2060575"/>
            <a:ext cx="7785012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3568" y="616530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Taken from Task Force Report: </a:t>
            </a:r>
            <a:r>
              <a:rPr lang="en-GB" sz="1000" i="1" dirty="0" smtClean="0">
                <a:solidFill>
                  <a:schemeClr val="bg1"/>
                </a:solidFill>
              </a:rPr>
              <a:t>Enhancing Impact, The Value of Public Sector R&amp;D</a:t>
            </a:r>
            <a:r>
              <a:rPr lang="en-GB" sz="1000" dirty="0" smtClean="0">
                <a:solidFill>
                  <a:schemeClr val="bg1"/>
                </a:solidFill>
              </a:rPr>
              <a:t>, by Alan Hughes and Ben Martin</a:t>
            </a:r>
          </a:p>
          <a:p>
            <a:endParaRPr lang="en-GB" sz="1000" dirty="0" smtClean="0">
              <a:solidFill>
                <a:schemeClr val="bg1"/>
              </a:solidFill>
            </a:endParaRPr>
          </a:p>
          <a:p>
            <a:r>
              <a:rPr lang="en-GB" sz="1000" dirty="0" smtClean="0">
                <a:solidFill>
                  <a:schemeClr val="bg1"/>
                </a:solidFill>
              </a:rPr>
              <a:t>Source: Hughes and </a:t>
            </a:r>
            <a:r>
              <a:rPr lang="en-GB" sz="1000" dirty="0" err="1" smtClean="0">
                <a:solidFill>
                  <a:schemeClr val="bg1"/>
                </a:solidFill>
              </a:rPr>
              <a:t>Kitson</a:t>
            </a:r>
            <a:r>
              <a:rPr lang="en-GB" sz="1000" dirty="0" smtClean="0">
                <a:solidFill>
                  <a:schemeClr val="bg1"/>
                </a:solidFill>
              </a:rPr>
              <a:t> (2012)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2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Universities </a:t>
            </a:r>
            <a:r>
              <a:rPr lang="en-US" i="1" dirty="0" smtClean="0"/>
              <a:t>are</a:t>
            </a:r>
            <a:r>
              <a:rPr lang="en-US" dirty="0" smtClean="0"/>
              <a:t> doing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Income from industry growing</a:t>
            </a:r>
          </a:p>
          <a:p>
            <a:r>
              <a:rPr lang="en-US" dirty="0" smtClean="0"/>
              <a:t>KTP scheme successful</a:t>
            </a:r>
          </a:p>
          <a:p>
            <a:r>
              <a:rPr lang="en-US" dirty="0" smtClean="0"/>
              <a:t>Partnerships growing</a:t>
            </a:r>
          </a:p>
          <a:p>
            <a:r>
              <a:rPr lang="en-US" dirty="0" smtClean="0"/>
              <a:t>Spin </a:t>
            </a:r>
            <a:r>
              <a:rPr lang="en-US" dirty="0"/>
              <a:t>outs growing…….(basic research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Relationships matter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industry does experience frustration with HE…</a:t>
            </a:r>
          </a:p>
          <a:p>
            <a:pPr marL="114300" indent="0">
              <a:buNone/>
            </a:pPr>
            <a:r>
              <a:rPr lang="en-US" dirty="0" smtClean="0"/>
              <a:t>   And vice versa?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75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comments….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University rules and regulations e.g. confidentiality</a:t>
            </a:r>
          </a:p>
          <a:p>
            <a:r>
              <a:rPr lang="en-US" dirty="0" smtClean="0"/>
              <a:t>IP……</a:t>
            </a:r>
          </a:p>
          <a:p>
            <a:r>
              <a:rPr lang="en-US" dirty="0" smtClean="0"/>
              <a:t>Technology Transfer Office rules</a:t>
            </a:r>
          </a:p>
          <a:p>
            <a:r>
              <a:rPr lang="en-US" dirty="0" smtClean="0"/>
              <a:t>Promotion criteria</a:t>
            </a:r>
          </a:p>
          <a:p>
            <a:r>
              <a:rPr lang="en-US" dirty="0" smtClean="0"/>
              <a:t>Industry is source of ideas not just university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But businesses need to change too…</a:t>
            </a:r>
          </a:p>
          <a:p>
            <a:r>
              <a:rPr lang="en-US" dirty="0" smtClean="0"/>
              <a:t>Investment in interaction with universities</a:t>
            </a:r>
          </a:p>
          <a:p>
            <a:endParaRPr lang="en-US" dirty="0"/>
          </a:p>
          <a:p>
            <a:r>
              <a:rPr lang="en-US" dirty="0" smtClean="0"/>
              <a:t>Management of the relationship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3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variations?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 different industry sectors have different needs and are the innovation pathways in  different?</a:t>
            </a:r>
          </a:p>
          <a:p>
            <a:endParaRPr lang="en-US" dirty="0"/>
          </a:p>
          <a:p>
            <a:r>
              <a:rPr lang="en-US" dirty="0" smtClean="0"/>
              <a:t>Understand the heterogeneity…….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52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400" b="1" dirty="0" smtClean="0"/>
              <a:t>Users of Universities as a Source of Knowledge rating them as highly important by industrial sector 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135" y="2060575"/>
            <a:ext cx="778973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Taken from Task Force Report: </a:t>
            </a:r>
            <a:r>
              <a:rPr lang="en-GB" sz="1000" i="1" dirty="0" smtClean="0">
                <a:solidFill>
                  <a:schemeClr val="bg1"/>
                </a:solidFill>
              </a:rPr>
              <a:t>Enhancing Impact, The Value of Public Sector R&amp;D</a:t>
            </a:r>
            <a:r>
              <a:rPr lang="en-GB" sz="1000" dirty="0" smtClean="0">
                <a:solidFill>
                  <a:schemeClr val="bg1"/>
                </a:solidFill>
              </a:rPr>
              <a:t>, by Alan Hughes and Ben Martin</a:t>
            </a:r>
          </a:p>
          <a:p>
            <a:endParaRPr lang="en-GB" sz="1000" dirty="0" smtClean="0">
              <a:solidFill>
                <a:schemeClr val="bg1"/>
              </a:solidFill>
            </a:endParaRPr>
          </a:p>
          <a:p>
            <a:r>
              <a:rPr lang="en-GB" sz="1000" dirty="0" smtClean="0">
                <a:solidFill>
                  <a:schemeClr val="bg1"/>
                </a:solidFill>
              </a:rPr>
              <a:t>Source: Cosh and Hughes (2010)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507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368152"/>
          </a:xfrm>
        </p:spPr>
        <p:txBody>
          <a:bodyPr/>
          <a:lstStyle/>
          <a:p>
            <a:r>
              <a:rPr lang="en-US" dirty="0" smtClean="0"/>
              <a:t>Can we improve our understanding of differences between sectors?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CDIT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Pharmaceuticals and Biotech 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The research team carried out 71 interviews with top-level sources from both large and small firms, universities, government/regulators and charities.</a:t>
            </a:r>
          </a:p>
        </p:txBody>
      </p:sp>
    </p:spTree>
    <p:extLst>
      <p:ext uri="{BB962C8B-B14F-4D97-AF65-F5344CB8AC3E}">
        <p14:creationId xmlns:p14="http://schemas.microsoft.com/office/powerpoint/2010/main" xmlns="" val="16702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2088"/>
          </a:xfrm>
        </p:spPr>
        <p:txBody>
          <a:bodyPr/>
          <a:lstStyle/>
          <a:p>
            <a:r>
              <a:rPr lang="en-US" sz="2400" b="1" dirty="0" smtClean="0"/>
              <a:t>The Research and Development Process: </a:t>
            </a:r>
            <a:r>
              <a:rPr lang="en-US" sz="2400" b="1" dirty="0" err="1" smtClean="0"/>
              <a:t>Pharma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6659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6309321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Taken from Task Force report: </a:t>
            </a:r>
            <a:r>
              <a:rPr lang="en-US" sz="1000" i="1" dirty="0" smtClean="0">
                <a:solidFill>
                  <a:schemeClr val="bg1"/>
                </a:solidFill>
              </a:rPr>
              <a:t>Enhancing Collaboration, Creating Value</a:t>
            </a:r>
            <a:r>
              <a:rPr lang="en-US" sz="1000" dirty="0" smtClean="0">
                <a:solidFill>
                  <a:schemeClr val="bg1"/>
                </a:solidFill>
              </a:rPr>
              <a:t>, By Andrea Mina and Jocelyn </a:t>
            </a:r>
            <a:r>
              <a:rPr lang="en-US" sz="1000" dirty="0" err="1" smtClean="0">
                <a:solidFill>
                  <a:schemeClr val="bg1"/>
                </a:solidFill>
              </a:rPr>
              <a:t>Probert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Source: </a:t>
            </a:r>
            <a:r>
              <a:rPr lang="en-US" sz="1000" dirty="0" err="1" smtClean="0">
                <a:solidFill>
                  <a:schemeClr val="bg1"/>
                </a:solidFill>
              </a:rPr>
              <a:t>PhRMA</a:t>
            </a:r>
            <a:r>
              <a:rPr lang="en-US" sz="1000" dirty="0" smtClean="0">
                <a:solidFill>
                  <a:schemeClr val="bg1"/>
                </a:solidFill>
              </a:rPr>
              <a:t> (2011</a:t>
            </a:r>
            <a:r>
              <a:rPr lang="en-US" sz="1000" i="1" dirty="0" smtClean="0">
                <a:solidFill>
                  <a:schemeClr val="bg1"/>
                </a:solidFill>
              </a:rPr>
              <a:t>)</a:t>
            </a:r>
            <a:endParaRPr lang="en-GB" sz="1000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914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Task Force Executive Group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6923112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Steering Group Co-chairs:</a:t>
            </a:r>
          </a:p>
          <a:p>
            <a:pPr>
              <a:buNone/>
            </a:pPr>
            <a:r>
              <a:rPr lang="en-GB" sz="1600" dirty="0" smtClean="0">
                <a:solidFill>
                  <a:schemeClr val="bg1"/>
                </a:solidFill>
              </a:rPr>
              <a:t>Mr David </a:t>
            </a:r>
            <a:r>
              <a:rPr lang="en-GB" sz="1600" dirty="0" err="1" smtClean="0">
                <a:solidFill>
                  <a:schemeClr val="bg1"/>
                </a:solidFill>
              </a:rPr>
              <a:t>Eyton</a:t>
            </a:r>
            <a:r>
              <a:rPr lang="en-GB" sz="1600" dirty="0" smtClean="0">
                <a:solidFill>
                  <a:schemeClr val="bg1"/>
                </a:solidFill>
              </a:rPr>
              <a:t>, Head of Technology, BP</a:t>
            </a:r>
          </a:p>
          <a:p>
            <a:pPr>
              <a:spcAft>
                <a:spcPts val="1200"/>
              </a:spcAft>
              <a:buNone/>
            </a:pPr>
            <a:r>
              <a:rPr lang="en-GB" sz="1600" dirty="0" smtClean="0">
                <a:solidFill>
                  <a:schemeClr val="bg1"/>
                </a:solidFill>
              </a:rPr>
              <a:t>Professor Shirley Pearce, Former Vice-Chancellor, Loughborough University</a:t>
            </a:r>
          </a:p>
          <a:p>
            <a:pPr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Working </a:t>
            </a:r>
            <a:r>
              <a:rPr lang="en-GB" sz="1600" b="1" dirty="0">
                <a:solidFill>
                  <a:schemeClr val="bg1"/>
                </a:solidFill>
              </a:rPr>
              <a:t>Group Co-chairs</a:t>
            </a:r>
            <a:r>
              <a:rPr lang="en-GB" sz="1600" b="1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GB" sz="1600" dirty="0" smtClean="0">
                <a:solidFill>
                  <a:schemeClr val="bg1"/>
                </a:solidFill>
              </a:rPr>
              <a:t>Professor Michael </a:t>
            </a:r>
            <a:r>
              <a:rPr lang="en-GB" sz="1600" dirty="0" err="1" smtClean="0">
                <a:solidFill>
                  <a:schemeClr val="bg1"/>
                </a:solidFill>
              </a:rPr>
              <a:t>Caine</a:t>
            </a:r>
            <a:r>
              <a:rPr lang="en-GB" sz="1600" dirty="0" smtClean="0">
                <a:solidFill>
                  <a:schemeClr val="bg1"/>
                </a:solidFill>
              </a:rPr>
              <a:t>, Associate Dean (Enterprise), Loughborough University</a:t>
            </a:r>
          </a:p>
          <a:p>
            <a:pPr>
              <a:spcAft>
                <a:spcPts val="1200"/>
              </a:spcAft>
              <a:buNone/>
            </a:pPr>
            <a:r>
              <a:rPr lang="en-GB" sz="1600" dirty="0" smtClean="0">
                <a:solidFill>
                  <a:schemeClr val="bg1"/>
                </a:solidFill>
              </a:rPr>
              <a:t>Dr Robert Sorrell, VP Public Partnerships, BP</a:t>
            </a:r>
          </a:p>
          <a:p>
            <a:pPr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Strategic </a:t>
            </a:r>
            <a:r>
              <a:rPr lang="en-GB" sz="1600" b="1" dirty="0">
                <a:solidFill>
                  <a:schemeClr val="bg1"/>
                </a:solidFill>
              </a:rPr>
              <a:t>Partners:</a:t>
            </a:r>
          </a:p>
          <a:p>
            <a:pPr>
              <a:buNone/>
            </a:pPr>
            <a:r>
              <a:rPr lang="en-GB" sz="1600" dirty="0">
                <a:solidFill>
                  <a:schemeClr val="bg1"/>
                </a:solidFill>
              </a:rPr>
              <a:t>Dr David Docherty, Chief Executive, CIHE</a:t>
            </a:r>
          </a:p>
          <a:p>
            <a:pPr>
              <a:spcAft>
                <a:spcPts val="1200"/>
              </a:spcAft>
              <a:buNone/>
            </a:pPr>
            <a:r>
              <a:rPr lang="en-GB" sz="1600" dirty="0">
                <a:solidFill>
                  <a:schemeClr val="bg1"/>
                </a:solidFill>
              </a:rPr>
              <a:t>Professor Alan Hughes, Director, CBR and UK~IRC</a:t>
            </a:r>
          </a:p>
          <a:p>
            <a:pPr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Assisted </a:t>
            </a:r>
            <a:r>
              <a:rPr lang="en-GB" sz="1600" b="1" dirty="0">
                <a:solidFill>
                  <a:schemeClr val="bg1"/>
                </a:solidFill>
              </a:rPr>
              <a:t>By:</a:t>
            </a:r>
          </a:p>
          <a:p>
            <a:pPr>
              <a:buNone/>
            </a:pPr>
            <a:r>
              <a:rPr lang="en-GB" sz="1600" dirty="0">
                <a:solidFill>
                  <a:schemeClr val="bg1"/>
                </a:solidFill>
              </a:rPr>
              <a:t>Sally Devine, Task Force Coordinator, CIHE</a:t>
            </a:r>
          </a:p>
          <a:p>
            <a:pPr>
              <a:buNone/>
            </a:pPr>
            <a:r>
              <a:rPr lang="en-GB" sz="1600" dirty="0">
                <a:solidFill>
                  <a:schemeClr val="bg1"/>
                </a:solidFill>
              </a:rPr>
              <a:t>Christopher </a:t>
            </a:r>
            <a:r>
              <a:rPr lang="en-GB" sz="1600" dirty="0" err="1">
                <a:solidFill>
                  <a:schemeClr val="bg1"/>
                </a:solidFill>
              </a:rPr>
              <a:t>Ganje</a:t>
            </a:r>
            <a:r>
              <a:rPr lang="en-GB" sz="1600" dirty="0">
                <a:solidFill>
                  <a:schemeClr val="bg1"/>
                </a:solidFill>
              </a:rPr>
              <a:t>, Policy Advisor, BP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2120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hlinkClick r:id="rId2"/>
              </a:rPr>
              <a:t>www.cihe.co.uk/enhancingvalue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0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/>
          <a:lstStyle/>
          <a:p>
            <a:r>
              <a:rPr lang="en-US" sz="2400" b="1" dirty="0" smtClean="0"/>
              <a:t>Sites of Innovation in the Creative Industries</a:t>
            </a:r>
            <a:endParaRPr lang="en-GB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697871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971749" y="5013176"/>
            <a:ext cx="19207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Taken from Task Force report: </a:t>
            </a:r>
            <a:r>
              <a:rPr lang="en-US" sz="1000" i="1" dirty="0" smtClean="0">
                <a:solidFill>
                  <a:schemeClr val="bg1"/>
                </a:solidFill>
              </a:rPr>
              <a:t>Enhancing Collaboration, Creating Value</a:t>
            </a:r>
            <a:r>
              <a:rPr lang="en-US" sz="1000" dirty="0" smtClean="0">
                <a:solidFill>
                  <a:schemeClr val="bg1"/>
                </a:solidFill>
              </a:rPr>
              <a:t>, By Andrea Mina and Jocelyn </a:t>
            </a:r>
            <a:r>
              <a:rPr lang="en-US" sz="1000" dirty="0" err="1" smtClean="0">
                <a:solidFill>
                  <a:schemeClr val="bg1"/>
                </a:solidFill>
              </a:rPr>
              <a:t>Probert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i="1" dirty="0" smtClean="0">
              <a:solidFill>
                <a:schemeClr val="bg1"/>
              </a:solidFill>
            </a:endParaRPr>
          </a:p>
          <a:p>
            <a:r>
              <a:rPr lang="en-US" sz="1000" i="1" dirty="0" smtClean="0">
                <a:solidFill>
                  <a:schemeClr val="bg1"/>
                </a:solidFill>
              </a:rPr>
              <a:t>Source: Miles &amp; Green (2008)</a:t>
            </a:r>
            <a:endParaRPr lang="en-GB" sz="1000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Final report out 10</a:t>
            </a:r>
            <a:r>
              <a:rPr lang="en-US" baseline="30000" dirty="0" smtClean="0"/>
              <a:t>th</a:t>
            </a:r>
            <a:r>
              <a:rPr lang="en-US" dirty="0" smtClean="0"/>
              <a:t> December</a:t>
            </a:r>
          </a:p>
          <a:p>
            <a:r>
              <a:rPr lang="en-US" dirty="0" smtClean="0"/>
              <a:t>Small number of recommendations focusing on:</a:t>
            </a:r>
          </a:p>
          <a:p>
            <a:r>
              <a:rPr lang="en-US" dirty="0" smtClean="0"/>
              <a:t>Maintaining quality of research base</a:t>
            </a:r>
          </a:p>
          <a:p>
            <a:r>
              <a:rPr lang="en-US" dirty="0" smtClean="0"/>
              <a:t>Keeping large multinationals here in UK for R&amp;D</a:t>
            </a:r>
          </a:p>
          <a:p>
            <a:r>
              <a:rPr lang="en-US" dirty="0" smtClean="0"/>
              <a:t>Understanding sector differences</a:t>
            </a:r>
          </a:p>
          <a:p>
            <a:r>
              <a:rPr lang="en-US" dirty="0" smtClean="0"/>
              <a:t>Strengthening university business interactions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29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Supported by</a:t>
            </a:r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3568" y="1700808"/>
          <a:ext cx="1772496" cy="2088232"/>
        </p:xfrm>
        <a:graphic>
          <a:graphicData uri="http://schemas.openxmlformats.org/presentationml/2006/ole">
            <p:oleObj spid="_x0000_s1036" name="Artwork" r:id="rId3" imgW="7197461" imgH="8482540" progId="">
              <p:embed/>
            </p:oleObj>
          </a:graphicData>
        </a:graphic>
      </p:graphicFrame>
      <p:pic>
        <p:nvPicPr>
          <p:cNvPr id="1027" name="Picture 3" descr="C:\Users\Sally\Dropbox\Design\Indesign\Projects SubmissionsMisc\Task Forces\Enhancing Research\Logos\TSB_Logo_Gr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3744416" cy="744480"/>
          </a:xfrm>
          <a:prstGeom prst="rect">
            <a:avLst/>
          </a:prstGeom>
          <a:noFill/>
        </p:spPr>
      </p:pic>
      <p:pic>
        <p:nvPicPr>
          <p:cNvPr id="1028" name="Picture 4" descr="C:\Users\Sally\Dropbox\Design\Indesign\Projects SubmissionsMisc\Task Forces\Enhancing Research\Logos\HEFCE logo CMYK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096344" cy="1042083"/>
          </a:xfrm>
          <a:prstGeom prst="rect">
            <a:avLst/>
          </a:prstGeom>
          <a:noFill/>
        </p:spPr>
      </p:pic>
      <p:pic>
        <p:nvPicPr>
          <p:cNvPr id="1031" name="Picture 7" descr="C:\Users\Sally\Dropbox\Design\Indesign\Projects SubmissionsMisc\Task Forces\Enhancing Research\Logos\EPSRC logos_sponsorship only\EPSRC logos_sponsorship only\EPSRC_logo_sponsor_r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348880"/>
            <a:ext cx="2525920" cy="1008112"/>
          </a:xfrm>
          <a:prstGeom prst="rect">
            <a:avLst/>
          </a:prstGeom>
          <a:noFill/>
        </p:spPr>
      </p:pic>
      <p:pic>
        <p:nvPicPr>
          <p:cNvPr id="1032" name="Picture 8" descr="C:\Users\Sally\Dropbox\cihe\Taskforce\Enhancing Value\Reports\2012\Cisco_Vector_eps_Logos307\Cisco_Vector_eps_Logos\Cisco_Logo_CMYK_TM_1in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348880"/>
            <a:ext cx="1512168" cy="97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/>
              <a:t>Business R&amp;D by size class of firms, 2009 (as a % of total BERD)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085137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5576" y="6165305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Taken from Task Force Report: </a:t>
            </a:r>
            <a:r>
              <a:rPr lang="en-GB" sz="1000" i="1" dirty="0" smtClean="0">
                <a:solidFill>
                  <a:schemeClr val="bg1"/>
                </a:solidFill>
              </a:rPr>
              <a:t>The UK R&amp;D Landscape</a:t>
            </a:r>
            <a:r>
              <a:rPr lang="en-GB" sz="1000" dirty="0" smtClean="0">
                <a:solidFill>
                  <a:schemeClr val="bg1"/>
                </a:solidFill>
              </a:rPr>
              <a:t>, by Alan Hughes and Andrea Mina</a:t>
            </a:r>
          </a:p>
          <a:p>
            <a:endParaRPr lang="en-GB" sz="1000" dirty="0" smtClean="0">
              <a:solidFill>
                <a:schemeClr val="bg1"/>
              </a:solidFill>
            </a:endParaRPr>
          </a:p>
          <a:p>
            <a:r>
              <a:rPr lang="en-GB" sz="1000" dirty="0" smtClean="0">
                <a:solidFill>
                  <a:schemeClr val="bg1"/>
                </a:solidFill>
              </a:rPr>
              <a:t>Data source: OECD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14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compare with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Cosh</a:t>
            </a:r>
            <a:r>
              <a:rPr lang="en-US" dirty="0" smtClean="0"/>
              <a:t> and Hughes 2010 survey 3,500 UK and USA businesses in 2004/5</a:t>
            </a:r>
          </a:p>
          <a:p>
            <a:endParaRPr lang="en-US" dirty="0"/>
          </a:p>
          <a:p>
            <a:r>
              <a:rPr lang="en-US" dirty="0" smtClean="0"/>
              <a:t>What sources of knowledge do you use for innovation?</a:t>
            </a:r>
          </a:p>
          <a:p>
            <a:endParaRPr lang="en-US" dirty="0"/>
          </a:p>
          <a:p>
            <a:r>
              <a:rPr lang="en-US" dirty="0" smtClean="0"/>
              <a:t>How do you value universities as sources of knowledge?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74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400" b="1" dirty="0" smtClean="0"/>
              <a:t>Frequency of Use by Sources of Knowledge UK and US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slide each please of exhibit 12 and 13 from second report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70674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6021289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Taken from Task Force Report: </a:t>
            </a:r>
            <a:r>
              <a:rPr lang="en-GB" sz="1000" i="1" dirty="0" smtClean="0">
                <a:solidFill>
                  <a:schemeClr val="bg1"/>
                </a:solidFill>
              </a:rPr>
              <a:t>Enhancing Impact, The Value of Public Sector R&amp;D</a:t>
            </a:r>
            <a:r>
              <a:rPr lang="en-GB" sz="1000" dirty="0" smtClean="0">
                <a:solidFill>
                  <a:schemeClr val="bg1"/>
                </a:solidFill>
              </a:rPr>
              <a:t>, by Alan Hughes and Ben Martin</a:t>
            </a:r>
          </a:p>
          <a:p>
            <a:endParaRPr lang="en-GB" sz="1000" dirty="0" smtClean="0">
              <a:solidFill>
                <a:schemeClr val="bg1"/>
              </a:solidFill>
            </a:endParaRPr>
          </a:p>
          <a:p>
            <a:r>
              <a:rPr lang="en-GB" sz="1000" dirty="0" smtClean="0">
                <a:solidFill>
                  <a:schemeClr val="bg1"/>
                </a:solidFill>
              </a:rPr>
              <a:t>Source: Cosh and Hughes (2010)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11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706090"/>
          </a:xfrm>
        </p:spPr>
        <p:txBody>
          <a:bodyPr/>
          <a:lstStyle/>
          <a:p>
            <a:r>
              <a:rPr lang="en-GB" sz="1800" b="1" dirty="0">
                <a:solidFill>
                  <a:schemeClr val="bg1"/>
                </a:solidFill>
              </a:rPr>
              <a:t>Business-funded R&amp;D in the higher education and government sectors, 1999 and 2009 </a:t>
            </a:r>
            <a:r>
              <a:rPr lang="en-GB" sz="1800" b="1" i="1" dirty="0">
                <a:solidFill>
                  <a:schemeClr val="bg1"/>
                </a:solidFill>
              </a:rPr>
              <a:t>(as a % of R&amp;D performed in these sectors (combined))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088078" cy="40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15616" y="6093297"/>
            <a:ext cx="5400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Taken from Task Force Report: </a:t>
            </a:r>
            <a:r>
              <a:rPr lang="en-GB" sz="1000" i="1" dirty="0" smtClean="0">
                <a:solidFill>
                  <a:schemeClr val="bg1"/>
                </a:solidFill>
              </a:rPr>
              <a:t>The UK R&amp;D Landscape</a:t>
            </a:r>
            <a:r>
              <a:rPr lang="en-GB" sz="1000" dirty="0" smtClean="0">
                <a:solidFill>
                  <a:schemeClr val="bg1"/>
                </a:solidFill>
              </a:rPr>
              <a:t>, by Alan Hughes and Andrea Mina</a:t>
            </a:r>
          </a:p>
          <a:p>
            <a:endParaRPr lang="en-GB" sz="1000" dirty="0" smtClean="0">
              <a:solidFill>
                <a:schemeClr val="bg1"/>
              </a:solidFill>
            </a:endParaRPr>
          </a:p>
          <a:p>
            <a:r>
              <a:rPr lang="en-GB" sz="1000" dirty="0" smtClean="0">
                <a:solidFill>
                  <a:schemeClr val="bg1"/>
                </a:solidFill>
              </a:rPr>
              <a:t>Source: OECD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82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200800" cy="364902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Funding </a:t>
            </a:r>
            <a:r>
              <a:rPr lang="en-GB" sz="2400" b="1" dirty="0">
                <a:solidFill>
                  <a:schemeClr val="bg1"/>
                </a:solidFill>
              </a:rPr>
              <a:t>of GERD (latest available year</a:t>
            </a:r>
            <a:r>
              <a:rPr lang="en-GB" sz="2400" b="1" dirty="0" smtClean="0">
                <a:solidFill>
                  <a:schemeClr val="bg1"/>
                </a:solidFill>
              </a:rPr>
              <a:t>)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596049" cy="399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99592" y="5873115"/>
            <a:ext cx="52565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Taken from Task Force Report: </a:t>
            </a:r>
            <a:r>
              <a:rPr lang="en-GB" sz="1000" i="1" dirty="0" smtClean="0">
                <a:solidFill>
                  <a:schemeClr val="bg1"/>
                </a:solidFill>
              </a:rPr>
              <a:t>The UK R&amp;D Landscape</a:t>
            </a:r>
            <a:r>
              <a:rPr lang="en-GB" sz="1000" dirty="0" smtClean="0">
                <a:solidFill>
                  <a:schemeClr val="bg1"/>
                </a:solidFill>
              </a:rPr>
              <a:t>, by Alan Hughes and Andrea Mina</a:t>
            </a:r>
          </a:p>
          <a:p>
            <a:endParaRPr lang="en-GB" sz="1000" dirty="0" smtClean="0">
              <a:solidFill>
                <a:schemeClr val="bg1"/>
              </a:solidFill>
            </a:endParaRPr>
          </a:p>
          <a:p>
            <a:r>
              <a:rPr lang="en-GB" sz="1000" dirty="0" smtClean="0">
                <a:solidFill>
                  <a:schemeClr val="bg1"/>
                </a:solidFill>
              </a:rPr>
              <a:t>Source: OECD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155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The Task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25922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The group set out to: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Place UK public and private sector research in an EU and global context.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Explore the similarities and synergies between public and private sector research.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Isolate the characteristics of different sectors and explore appropriate </a:t>
            </a:r>
            <a:r>
              <a:rPr lang="en-GB" sz="1800" dirty="0" err="1" smtClean="0">
                <a:solidFill>
                  <a:schemeClr val="bg1"/>
                </a:solidFill>
              </a:rPr>
              <a:t>sectoral</a:t>
            </a:r>
            <a:r>
              <a:rPr lang="en-GB" sz="1800" dirty="0" smtClean="0">
                <a:solidFill>
                  <a:schemeClr val="bg1"/>
                </a:solidFill>
              </a:rPr>
              <a:t> systems of innovation.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 smtClean="0">
                <a:solidFill>
                  <a:schemeClr val="bg1"/>
                </a:solidFill>
              </a:rPr>
              <a:t>Identify and prioritise a small set of key actions for change that will enhance the value of publicly-funded research and collaboration with business. </a:t>
            </a:r>
          </a:p>
        </p:txBody>
      </p:sp>
      <p:pic>
        <p:nvPicPr>
          <p:cNvPr id="4" name="Picture 3" descr="220212 r&amp;d landscape report revised3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322988"/>
            <a:ext cx="1656184" cy="2343710"/>
          </a:xfrm>
          <a:prstGeom prst="rect">
            <a:avLst/>
          </a:prstGeom>
        </p:spPr>
      </p:pic>
      <p:pic>
        <p:nvPicPr>
          <p:cNvPr id="5" name="Picture 4" descr="Impact Report - Full Version-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322988"/>
            <a:ext cx="1664820" cy="2355930"/>
          </a:xfrm>
          <a:prstGeom prst="rect">
            <a:avLst/>
          </a:prstGeom>
        </p:spPr>
      </p:pic>
      <p:pic>
        <p:nvPicPr>
          <p:cNvPr id="6" name="Picture 5" descr="Report 3 Enhancing Collaboration Final 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322988"/>
            <a:ext cx="1658065" cy="2346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UK Compare</a:t>
            </a:r>
            <a:r>
              <a:rPr lang="en-US" dirty="0" smtClean="0"/>
              <a:t>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£26.4bn invested in UK R&amp;D </a:t>
            </a:r>
            <a:r>
              <a:rPr lang="en-US" dirty="0"/>
              <a:t> </a:t>
            </a:r>
            <a:r>
              <a:rPr lang="en-US" dirty="0" smtClean="0"/>
              <a:t>in 2009……  </a:t>
            </a:r>
          </a:p>
          <a:p>
            <a:r>
              <a:rPr lang="en-US" dirty="0" smtClean="0"/>
              <a:t>Has that changed over time and what are other countries doing?</a:t>
            </a:r>
          </a:p>
          <a:p>
            <a:r>
              <a:rPr lang="en-US" dirty="0" smtClean="0"/>
              <a:t>Where does it come from?</a:t>
            </a:r>
          </a:p>
        </p:txBody>
      </p:sp>
    </p:spTree>
    <p:extLst>
      <p:ext uri="{BB962C8B-B14F-4D97-AF65-F5344CB8AC3E}">
        <p14:creationId xmlns:p14="http://schemas.microsoft.com/office/powerpoint/2010/main" xmlns="" val="42290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432048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bg1"/>
                </a:solidFill>
              </a:rPr>
              <a:t>GERD</a:t>
            </a:r>
            <a:r>
              <a:rPr lang="en-GB" sz="1800" b="1" dirty="0">
                <a:solidFill>
                  <a:schemeClr val="bg1"/>
                </a:solidFill>
              </a:rPr>
              <a:t>: gross domestic expenditure on R&amp;D, 1999 and 2009 (as % of GDP)</a:t>
            </a:r>
            <a:r>
              <a:rPr lang="en-GB" sz="1800" dirty="0">
                <a:solidFill>
                  <a:schemeClr val="bg1"/>
                </a:solidFill>
              </a:rPr>
              <a:t/>
            </a:r>
            <a:br>
              <a:rPr lang="en-GB" sz="1800" dirty="0">
                <a:solidFill>
                  <a:schemeClr val="bg1"/>
                </a:solidFill>
              </a:rPr>
            </a:b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72294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71600" y="5877272"/>
            <a:ext cx="48077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Taken from Task Force Report: </a:t>
            </a:r>
            <a:r>
              <a:rPr lang="en-GB" sz="1000" i="1" dirty="0" smtClean="0">
                <a:solidFill>
                  <a:schemeClr val="bg1"/>
                </a:solidFill>
              </a:rPr>
              <a:t>The UK R&amp;D Landscape</a:t>
            </a:r>
            <a:r>
              <a:rPr lang="en-GB" sz="1000" dirty="0" smtClean="0">
                <a:solidFill>
                  <a:schemeClr val="bg1"/>
                </a:solidFill>
              </a:rPr>
              <a:t>, by Alan Hughes and Andrea Mina</a:t>
            </a:r>
          </a:p>
          <a:p>
            <a:endParaRPr lang="en-GB" sz="1000" dirty="0" smtClean="0">
              <a:solidFill>
                <a:schemeClr val="bg1"/>
              </a:solidFill>
            </a:endParaRPr>
          </a:p>
          <a:p>
            <a:r>
              <a:rPr lang="en-GB" sz="1000" dirty="0" smtClean="0">
                <a:solidFill>
                  <a:schemeClr val="bg1"/>
                </a:solidFill>
              </a:rPr>
              <a:t>Source</a:t>
            </a:r>
            <a:r>
              <a:rPr lang="en-GB" sz="1000" dirty="0">
                <a:solidFill>
                  <a:schemeClr val="bg1"/>
                </a:solidFill>
              </a:rPr>
              <a:t>: OECD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04056"/>
          </a:xfrm>
        </p:spPr>
        <p:txBody>
          <a:bodyPr/>
          <a:lstStyle/>
          <a:p>
            <a:r>
              <a:rPr lang="en-GB" sz="1800" b="1" dirty="0">
                <a:solidFill>
                  <a:schemeClr val="bg1"/>
                </a:solidFill>
              </a:rPr>
              <a:t>R&amp;D funds from abroad, 2009 </a:t>
            </a:r>
            <a:r>
              <a:rPr lang="en-GB" sz="1800" b="1" i="1" dirty="0">
                <a:solidFill>
                  <a:schemeClr val="bg1"/>
                </a:solidFill>
              </a:rPr>
              <a:t>(as a % of business enterprise R&amp;D)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7702855" cy="41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7584" y="609329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Taken from Task Force Report:</a:t>
            </a:r>
            <a:r>
              <a:rPr lang="en-GB" sz="1000" i="1" dirty="0" smtClean="0">
                <a:solidFill>
                  <a:schemeClr val="bg1"/>
                </a:solidFill>
              </a:rPr>
              <a:t> The UK R&amp;D Landscape</a:t>
            </a:r>
            <a:r>
              <a:rPr lang="en-GB" sz="1000" dirty="0" smtClean="0">
                <a:solidFill>
                  <a:schemeClr val="bg1"/>
                </a:solidFill>
              </a:rPr>
              <a:t>, by Alan Hughes and Andrea Mina</a:t>
            </a:r>
          </a:p>
          <a:p>
            <a:endParaRPr lang="en-GB" sz="1000" dirty="0" smtClean="0">
              <a:solidFill>
                <a:schemeClr val="bg1"/>
              </a:solidFill>
            </a:endParaRPr>
          </a:p>
          <a:p>
            <a:r>
              <a:rPr lang="en-GB" sz="1000" dirty="0" smtClean="0">
                <a:solidFill>
                  <a:schemeClr val="bg1"/>
                </a:solidFill>
              </a:rPr>
              <a:t>Source: OECD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07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firms matters…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34% of R&amp;D (BERD) contributed by the 10 largest firms </a:t>
            </a:r>
          </a:p>
          <a:p>
            <a:endParaRPr lang="en-US" dirty="0"/>
          </a:p>
          <a:p>
            <a:r>
              <a:rPr lang="en-US" dirty="0" smtClean="0"/>
              <a:t>Only 3.5% contributed by </a:t>
            </a:r>
            <a:r>
              <a:rPr lang="en-US" i="1" dirty="0" smtClean="0"/>
              <a:t>independent</a:t>
            </a:r>
            <a:r>
              <a:rPr lang="en-US" dirty="0" smtClean="0"/>
              <a:t> small and medium sized firms (not subsidiaries)</a:t>
            </a:r>
          </a:p>
          <a:p>
            <a:endParaRPr lang="en-US" dirty="0"/>
          </a:p>
          <a:p>
            <a:r>
              <a:rPr lang="en-US" dirty="0" smtClean="0"/>
              <a:t>So, major corporations and their supply chains are important parts of the innovation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62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multinationals matter to 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do we keep them here?</a:t>
            </a:r>
          </a:p>
          <a:p>
            <a:endParaRPr lang="en-US" dirty="0"/>
          </a:p>
          <a:p>
            <a:r>
              <a:rPr lang="en-US" dirty="0" smtClean="0"/>
              <a:t>How do we compare with other countries in terms of government incentives and should we do more?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45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34082"/>
          </a:xfrm>
        </p:spPr>
        <p:txBody>
          <a:bodyPr/>
          <a:lstStyle/>
          <a:p>
            <a:r>
              <a:rPr lang="en-GB" sz="1800" b="1" dirty="0">
                <a:solidFill>
                  <a:schemeClr val="bg1"/>
                </a:solidFill>
              </a:rPr>
              <a:t>Direct government funding of business R&amp;D and tax incentives for R&amp;D, 2009 </a:t>
            </a:r>
            <a:r>
              <a:rPr lang="en-GB" sz="1800" b="1" i="1" dirty="0">
                <a:solidFill>
                  <a:schemeClr val="bg1"/>
                </a:solidFill>
              </a:rPr>
              <a:t>(as a % of GDP)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643192" cy="391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3568" y="594928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Taken from Task Force Report: </a:t>
            </a:r>
            <a:r>
              <a:rPr lang="en-GB" sz="1000" i="1" dirty="0" smtClean="0">
                <a:solidFill>
                  <a:schemeClr val="bg1"/>
                </a:solidFill>
              </a:rPr>
              <a:t>The UK R&amp;D Landscape</a:t>
            </a:r>
            <a:r>
              <a:rPr lang="en-GB" sz="1000" dirty="0" smtClean="0">
                <a:solidFill>
                  <a:schemeClr val="bg1"/>
                </a:solidFill>
              </a:rPr>
              <a:t>, by Alan Hughes and Andrea Mina</a:t>
            </a:r>
          </a:p>
          <a:p>
            <a:endParaRPr lang="en-GB" sz="1000" dirty="0" smtClean="0">
              <a:solidFill>
                <a:schemeClr val="bg1"/>
              </a:solidFill>
            </a:endParaRPr>
          </a:p>
          <a:p>
            <a:r>
              <a:rPr lang="en-GB" sz="1000" dirty="0" smtClean="0">
                <a:solidFill>
                  <a:schemeClr val="bg1"/>
                </a:solidFill>
              </a:rPr>
              <a:t>Source: OECD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1151</Words>
  <Application>Microsoft Office PowerPoint</Application>
  <PresentationFormat>On-screen Show (4:3)</PresentationFormat>
  <Paragraphs>154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Artwork</vt:lpstr>
      <vt:lpstr>Slide 1</vt:lpstr>
      <vt:lpstr>Task Force Executive Group</vt:lpstr>
      <vt:lpstr>The Task</vt:lpstr>
      <vt:lpstr>How does UK Compare…?</vt:lpstr>
      <vt:lpstr>GERD: gross domestic expenditure on R&amp;D, 1999 and 2009 (as % of GDP) </vt:lpstr>
      <vt:lpstr>R&amp;D funds from abroad, 2009 (as a % of business enterprise R&amp;D)</vt:lpstr>
      <vt:lpstr>Size of firms matters…</vt:lpstr>
      <vt:lpstr>Large multinationals matter to us…</vt:lpstr>
      <vt:lpstr>Direct government funding of business R&amp;D and tax incentives for R&amp;D, 2009 (as a % of GDP)</vt:lpstr>
      <vt:lpstr>First report, landscape summary:</vt:lpstr>
      <vt:lpstr>What is the impact of this expenditure?</vt:lpstr>
      <vt:lpstr>Pathways to impact</vt:lpstr>
      <vt:lpstr>Constraints on Interactions: Businesses and Academics engaged with private sector only (% of respondents)</vt:lpstr>
      <vt:lpstr>Universities are doing more</vt:lpstr>
      <vt:lpstr>Industry comments….</vt:lpstr>
      <vt:lpstr>Sector variations?</vt:lpstr>
      <vt:lpstr>Users of Universities as a Source of Knowledge rating them as highly important by industrial sector  </vt:lpstr>
      <vt:lpstr>Can we improve our understanding of differences between sectors?</vt:lpstr>
      <vt:lpstr>The Research and Development Process: Pharma</vt:lpstr>
      <vt:lpstr>Sites of Innovation in the Creative Industries</vt:lpstr>
      <vt:lpstr>Recommendations:</vt:lpstr>
      <vt:lpstr>Supported by</vt:lpstr>
      <vt:lpstr>Business R&amp;D by size class of firms, 2009 (as a % of total BERD)</vt:lpstr>
      <vt:lpstr>How do we compare with USA</vt:lpstr>
      <vt:lpstr>Frequency of Use by Sources of Knowledge UK and US</vt:lpstr>
      <vt:lpstr>Business-funded R&amp;D in the higher education and government sectors, 1999 and 2009 (as a % of R&amp;D performed in these sectors (combined))</vt:lpstr>
      <vt:lpstr>Funding of GERD (latest available year)</vt:lpstr>
    </vt:vector>
  </TitlesOfParts>
  <Company>Council for Industry &amp; Higher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Value Task Force</dc:title>
  <dc:creator>Sally Devine</dc:creator>
  <cp:lastModifiedBy>av</cp:lastModifiedBy>
  <cp:revision>58</cp:revision>
  <dcterms:created xsi:type="dcterms:W3CDTF">2012-11-29T10:48:10Z</dcterms:created>
  <dcterms:modified xsi:type="dcterms:W3CDTF">2012-12-05T13:46:18Z</dcterms:modified>
</cp:coreProperties>
</file>