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75" r:id="rId3"/>
    <p:sldId id="258" r:id="rId4"/>
    <p:sldId id="259" r:id="rId5"/>
    <p:sldId id="265" r:id="rId6"/>
    <p:sldId id="260" r:id="rId7"/>
    <p:sldId id="293" r:id="rId8"/>
    <p:sldId id="277" r:id="rId9"/>
    <p:sldId id="301" r:id="rId10"/>
    <p:sldId id="300" r:id="rId11"/>
    <p:sldId id="302" r:id="rId12"/>
    <p:sldId id="303" r:id="rId13"/>
    <p:sldId id="304" r:id="rId14"/>
    <p:sldId id="278" r:id="rId15"/>
    <p:sldId id="282" r:id="rId16"/>
    <p:sldId id="305" r:id="rId17"/>
    <p:sldId id="306" r:id="rId18"/>
    <p:sldId id="307" r:id="rId19"/>
    <p:sldId id="308" r:id="rId20"/>
    <p:sldId id="294" r:id="rId21"/>
    <p:sldId id="299" r:id="rId22"/>
    <p:sldId id="285" r:id="rId23"/>
    <p:sldId id="289" r:id="rId24"/>
    <p:sldId id="298" r:id="rId25"/>
    <p:sldId id="290" r:id="rId26"/>
    <p:sldId id="291" r:id="rId27"/>
    <p:sldId id="31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Brian%20Fender\My%20Documents\EU%20Framework%20Chart%20in%20Microsoft%20Office%20PowerPoint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explosion val="5"/>
          <c:dPt>
            <c:idx val="6"/>
            <c:explosion val="16"/>
          </c:dPt>
          <c:dLbls>
            <c:showVal val="1"/>
            <c:showLeaderLines val="1"/>
          </c:dLbls>
          <c:cat>
            <c:strRef>
              <c:f>Sheet1!$A$2:$A$8</c:f>
              <c:strCache>
                <c:ptCount val="7"/>
                <c:pt idx="0">
                  <c:v>1984-1988</c:v>
                </c:pt>
                <c:pt idx="1">
                  <c:v>1987-1991</c:v>
                </c:pt>
                <c:pt idx="2">
                  <c:v>1990-1994</c:v>
                </c:pt>
                <c:pt idx="3">
                  <c:v>1994-1998</c:v>
                </c:pt>
                <c:pt idx="4">
                  <c:v>1998-2002</c:v>
                </c:pt>
                <c:pt idx="5">
                  <c:v>2002-2006</c:v>
                </c:pt>
                <c:pt idx="6">
                  <c:v>2007-2013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3.75</c:v>
                </c:pt>
                <c:pt idx="1">
                  <c:v>5.4</c:v>
                </c:pt>
                <c:pt idx="2">
                  <c:v>6.6</c:v>
                </c:pt>
                <c:pt idx="3">
                  <c:v>13.2</c:v>
                </c:pt>
                <c:pt idx="4">
                  <c:v>15</c:v>
                </c:pt>
                <c:pt idx="5">
                  <c:v>17.899999999999999</c:v>
                </c:pt>
                <c:pt idx="6">
                  <c:v>50.5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8CCB6-16FD-4E10-AF33-3C985A9F02E7}" type="datetimeFigureOut">
              <a:rPr lang="en-GB" smtClean="0"/>
              <a:pPr/>
              <a:t>06/12/2012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9E45D-10B1-4948-9B46-97FE383BA8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5636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72037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59329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21934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9pPr>
          </a:lstStyle>
          <a:p>
            <a:pPr eaLnBrk="1" hangingPunct="1"/>
            <a:fld id="{646538E0-A6AC-4CF1-BADD-9B9E9AA4F836}" type="slidenum">
              <a:rPr lang="en-GB" smtClean="0"/>
              <a:pPr eaLnBrk="1" hangingPunct="1"/>
              <a:t>12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8FBD-38F1-4C21-906D-2AE7C6D50AC3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54808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467903-058C-4FB1-BE3D-F750EAAE188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64E71D-FE08-4A39-9851-5364F8C4235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802481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27423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091857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4900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211852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5593DF-C1B6-4CF1-A454-F686A021D47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851121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389031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783EAB-1422-49F0-928C-6C4A8145F5B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845F9D-4DE7-48C4-B1C3-BE98F4A1729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6E5990-BCE9-4618-8541-116EF3FEDDC6}" type="slidenum">
              <a:rPr lang="en-US"/>
              <a:pPr/>
              <a:t>25</a:t>
            </a:fld>
            <a:endParaRPr lang="en-US"/>
          </a:p>
        </p:txBody>
      </p:sp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58364187-B8B4-4441-82E4-F2AF729D7815}" type="slidenum">
              <a:rPr lang="en-GB" sz="1200">
                <a:ea typeface="ヒラギノ角ゴ Pro W3" pitchFamily="-110" charset="-128"/>
              </a:rPr>
              <a:pPr algn="r"/>
              <a:t>25</a:t>
            </a:fld>
            <a:endParaRPr lang="en-GB" sz="1200">
              <a:ea typeface="ヒラギノ角ゴ Pro W3" pitchFamily="-110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5736-8166-433C-B53A-03C1E4EC99A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84747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9E45D-10B1-4948-9B46-97FE383BA8EE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85915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1pPr>
            <a:lvl2pPr marL="742883" indent="-285724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2pPr>
            <a:lvl3pPr marL="1142898" indent="-22858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3pPr>
            <a:lvl4pPr marL="1600057" indent="-22858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4pPr>
            <a:lvl5pPr marL="2057217" indent="-22858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5pPr>
            <a:lvl6pPr marL="2514376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6pPr>
            <a:lvl7pPr marL="2971535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7pPr>
            <a:lvl8pPr marL="3428695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8pPr>
            <a:lvl9pPr marL="3885854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9pPr>
          </a:lstStyle>
          <a:p>
            <a:pPr eaLnBrk="1" hangingPunct="1"/>
            <a:fld id="{65FED43C-E52D-4FF0-84A0-EE2E898C47C6}" type="slidenum">
              <a:rPr lang="en-GB" smtClean="0"/>
              <a:pPr eaLnBrk="1" hangingPunct="1"/>
              <a:t>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7B063-DD19-4268-BB29-96A9F787C5B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335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1pPr>
            <a:lvl2pPr marL="742883" indent="-285724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2pPr>
            <a:lvl3pPr marL="1142898" indent="-22858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3pPr>
            <a:lvl4pPr marL="1600057" indent="-22858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4pPr>
            <a:lvl5pPr marL="2057217" indent="-22858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5pPr>
            <a:lvl6pPr marL="2514376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6pPr>
            <a:lvl7pPr marL="2971535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7pPr>
            <a:lvl8pPr marL="3428695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8pPr>
            <a:lvl9pPr marL="3885854" indent="-2285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9pPr>
          </a:lstStyle>
          <a:p>
            <a:pPr eaLnBrk="1" hangingPunct="1"/>
            <a:fld id="{65FED43C-E52D-4FF0-84A0-EE2E898C47C6}" type="slidenum">
              <a:rPr lang="en-GB" smtClean="0"/>
              <a:pPr eaLnBrk="1" hangingPunct="1"/>
              <a:t>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5736-8166-433C-B53A-03C1E4EC99A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7B063-DD19-4268-BB29-96A9F787C5B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34771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75736-8166-433C-B53A-03C1E4EC99A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83" indent="-28572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898" indent="-22858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57" indent="-22858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17" indent="-22858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376" indent="-2285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35" indent="-2285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695" indent="-2285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854" indent="-2285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9BD7A5-CB61-4AD7-829A-72072D6C472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F93F0C-17D3-47C6-93AE-561EDB86D049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87F817-E8CA-4EB2-B290-28B5057ED868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2323A7-8FE6-4865-B42B-F7424482DF8F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F8E96B-D861-4780-A881-086A8E3F14CC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13714-542B-4091-BBEA-FAA199CAEFB4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714D3E-DC6E-4A12-AD55-28FF7E1B876F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F6DF4-2C5D-4A66-937F-4C660C3027E4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355615-EDCA-4B66-9F08-5F1F41F4515B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F6B79-340C-4D3D-9C6E-A0674748E56B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7C46E-2FBF-44D1-B5D3-A68968741CCC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557993-E0A4-49D8-BA19-6050A953194B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DC31278-3991-48A5-A5CA-E77B38FF158D}" type="datetime1">
              <a:rPr lang="en-GB" smtClean="0"/>
              <a:pPr/>
              <a:t>06/12/2012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GB" smtClean="0"/>
              <a:t>BF Institute of Knowledge Transfer Dec12</a:t>
            </a:r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16A2C14-7D4B-4933-9A32-156907721BE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Excel_Chart3.xls"/><Relationship Id="rId5" Type="http://schemas.openxmlformats.org/officeDocument/2006/relationships/oleObject" Target="../embeddings/Microsoft_Office_Excel_Chart2.xls"/><Relationship Id="rId4" Type="http://schemas.openxmlformats.org/officeDocument/2006/relationships/oleObject" Target="../embeddings/Microsoft_Office_Excel_Chart1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anghairanking.com/ARWU-2012-Press-Release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Creating Collaborative Advantage</a:t>
            </a:r>
            <a:br>
              <a:rPr lang="en-GB" dirty="0" smtClean="0"/>
            </a:br>
            <a:r>
              <a:rPr lang="en-GB" sz="3600" dirty="0" smtClean="0"/>
              <a:t>Effective university and industry partnerships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Brian Fender</a:t>
            </a:r>
          </a:p>
          <a:p>
            <a:r>
              <a:rPr lang="en-GB" dirty="0" smtClean="0"/>
              <a:t>Institute of Knowledge Transfer</a:t>
            </a:r>
          </a:p>
          <a:p>
            <a:r>
              <a:rPr lang="en-GB" dirty="0" smtClean="0"/>
              <a:t>December 5</a:t>
            </a:r>
            <a:r>
              <a:rPr lang="en-GB" baseline="30000" dirty="0" smtClean="0"/>
              <a:t>th</a:t>
            </a:r>
            <a:r>
              <a:rPr lang="en-GB" dirty="0" smtClean="0"/>
              <a:t> 2012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9947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Triple Helix interactions </a:t>
            </a:r>
            <a:br>
              <a:rPr lang="en-GB" dirty="0" smtClean="0"/>
            </a:br>
            <a:r>
              <a:rPr lang="en-GB" dirty="0" smtClean="0"/>
              <a:t>requires  facilitators and agencies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sz="3600" dirty="0" smtClean="0"/>
              <a:t>Applied </a:t>
            </a:r>
            <a:r>
              <a:rPr lang="en-GB" sz="3600" dirty="0"/>
              <a:t>research Institutes</a:t>
            </a:r>
          </a:p>
          <a:p>
            <a:pPr lvl="1"/>
            <a:r>
              <a:rPr lang="en-GB" sz="3400" dirty="0" smtClean="0"/>
              <a:t>Fraunhofer-Gesellschaft </a:t>
            </a:r>
            <a:r>
              <a:rPr lang="en-GB" sz="3400" dirty="0"/>
              <a:t>(Germany</a:t>
            </a:r>
            <a:r>
              <a:rPr lang="en-GB" sz="3400" dirty="0" smtClean="0"/>
              <a:t>); </a:t>
            </a:r>
            <a:r>
              <a:rPr lang="en-GB" sz="3400" dirty="0"/>
              <a:t>NTO (Netherlands); A*(Singapore); </a:t>
            </a:r>
            <a:endParaRPr lang="en-GB" sz="3400" dirty="0" smtClean="0"/>
          </a:p>
          <a:p>
            <a:pPr lvl="1"/>
            <a:r>
              <a:rPr lang="en-GB" sz="3400" dirty="0" smtClean="0"/>
              <a:t>AIRTO </a:t>
            </a:r>
            <a:r>
              <a:rPr lang="en-GB" sz="3400" dirty="0"/>
              <a:t>(UK</a:t>
            </a:r>
            <a:r>
              <a:rPr lang="en-GB" sz="3400" dirty="0" smtClean="0"/>
              <a:t>)</a:t>
            </a:r>
          </a:p>
          <a:p>
            <a:r>
              <a:rPr lang="en-GB" sz="3600" dirty="0"/>
              <a:t>Thematic </a:t>
            </a:r>
            <a:r>
              <a:rPr lang="en-GB" sz="3600" dirty="0" smtClean="0"/>
              <a:t>Clusters</a:t>
            </a:r>
          </a:p>
          <a:p>
            <a:pPr lvl="1"/>
            <a:r>
              <a:rPr lang="en-GB" sz="3600" dirty="0" smtClean="0"/>
              <a:t>Silicon valley </a:t>
            </a:r>
            <a:endParaRPr lang="en-GB" sz="3600" dirty="0"/>
          </a:p>
          <a:p>
            <a:pPr lvl="1"/>
            <a:r>
              <a:rPr lang="en-GB" sz="3600" dirty="0" smtClean="0"/>
              <a:t>Science Parks</a:t>
            </a:r>
          </a:p>
          <a:p>
            <a:pPr lvl="2"/>
            <a:r>
              <a:rPr lang="en-GB" sz="3600" dirty="0" smtClean="0"/>
              <a:t> Stevenage –GSK et al;  European Marine Institute</a:t>
            </a:r>
          </a:p>
          <a:p>
            <a:pPr lvl="1"/>
            <a:r>
              <a:rPr lang="en-GB" sz="3600" dirty="0" smtClean="0"/>
              <a:t>Tech City</a:t>
            </a:r>
          </a:p>
          <a:p>
            <a:r>
              <a:rPr lang="en-GB" sz="3600" dirty="0" smtClean="0"/>
              <a:t>Government </a:t>
            </a:r>
            <a:r>
              <a:rPr lang="en-GB" sz="3600" dirty="0"/>
              <a:t>induced collaborations</a:t>
            </a:r>
          </a:p>
          <a:p>
            <a:pPr lvl="1"/>
            <a:r>
              <a:rPr lang="en-GB" sz="3600" dirty="0"/>
              <a:t> KTPs; </a:t>
            </a:r>
            <a:r>
              <a:rPr lang="en-GB" sz="3600" dirty="0" smtClean="0"/>
              <a:t>Catapults, Catalyst programmes</a:t>
            </a:r>
            <a:endParaRPr lang="en-GB" sz="3600" dirty="0"/>
          </a:p>
          <a:p>
            <a:r>
              <a:rPr lang="en-GB" sz="3600" dirty="0" smtClean="0"/>
              <a:t>Intermediate companies</a:t>
            </a:r>
          </a:p>
          <a:p>
            <a:pPr lvl="1"/>
            <a:r>
              <a:rPr lang="en-GB" sz="3600" dirty="0" smtClean="0"/>
              <a:t>Biotechnology companies; university KT companies; spin-outs</a:t>
            </a:r>
          </a:p>
          <a:p>
            <a:r>
              <a:rPr lang="en-GB" sz="3600" dirty="0" smtClean="0"/>
              <a:t>Patent Offices</a:t>
            </a:r>
          </a:p>
          <a:p>
            <a:pPr lvl="1"/>
            <a:r>
              <a:rPr lang="en-GB" sz="3600" dirty="0" smtClean="0"/>
              <a:t>IP law firms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2856"/>
            <a:ext cx="280831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3769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BTG 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Formed in 1981 as British Technology Group from an early life as the National Research Development Corporation with a role of commercialising publicly funded R&amp;D. </a:t>
            </a:r>
          </a:p>
          <a:p>
            <a:r>
              <a:rPr lang="en-GB" dirty="0" smtClean="0"/>
              <a:t>   Successes Cephalosporin, MRI, and pyrethrins. </a:t>
            </a:r>
          </a:p>
          <a:p>
            <a:r>
              <a:rPr lang="en-GB" dirty="0" smtClean="0"/>
              <a:t>   Privatised in 1992; floated on stock market       </a:t>
            </a:r>
          </a:p>
          <a:p>
            <a:r>
              <a:rPr lang="en-GB" dirty="0"/>
              <a:t> </a:t>
            </a:r>
            <a:r>
              <a:rPr lang="en-GB" dirty="0" smtClean="0"/>
              <a:t>  1995</a:t>
            </a:r>
          </a:p>
          <a:p>
            <a:r>
              <a:rPr lang="en-GB" dirty="0" smtClean="0"/>
              <a:t>   Facilitated collaboration between universities and industry through development and licensing of IPR</a:t>
            </a:r>
          </a:p>
          <a:p>
            <a:r>
              <a:rPr lang="en-GB" dirty="0" smtClean="0"/>
              <a:t>Inadequate business model migrated from general commercialisation of IPR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biotechnology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specialised pharmaceutical company. Cap £1.1b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1907703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29098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 </a:t>
            </a:r>
            <a:r>
              <a:rPr lang="en-GB" sz="4000" dirty="0" smtClean="0"/>
              <a:t>Interacting Players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GB" sz="2400" dirty="0" smtClean="0"/>
              <a:t>Independent -</a:t>
            </a:r>
          </a:p>
          <a:p>
            <a:pPr>
              <a:buFont typeface="Wingdings 2" pitchFamily="18" charset="2"/>
              <a:buNone/>
            </a:pPr>
            <a:r>
              <a:rPr lang="en-GB" sz="2400" dirty="0" smtClean="0"/>
              <a:t>Increasingly</a:t>
            </a:r>
          </a:p>
          <a:p>
            <a:pPr>
              <a:buFont typeface="Wingdings 2" pitchFamily="18" charset="2"/>
              <a:buNone/>
            </a:pPr>
            <a:r>
              <a:rPr lang="en-GB" sz="2400" dirty="0" smtClean="0"/>
              <a:t>Interacting</a:t>
            </a:r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r>
              <a:rPr lang="en-GB" sz="1800" dirty="0" smtClean="0"/>
              <a:t>Chesbrough</a:t>
            </a:r>
          </a:p>
          <a:p>
            <a:pPr>
              <a:buFont typeface="Wingdings 2" pitchFamily="18" charset="2"/>
              <a:buNone/>
            </a:pPr>
            <a:r>
              <a:rPr lang="en-GB" sz="1800" dirty="0" smtClean="0"/>
              <a:t>‘Open Innovation’</a:t>
            </a:r>
          </a:p>
          <a:p>
            <a:pPr>
              <a:buFont typeface="Wingdings 2" pitchFamily="18" charset="2"/>
              <a:buNone/>
            </a:pPr>
            <a:r>
              <a:rPr lang="en-GB" sz="1800" dirty="0" smtClean="0"/>
              <a:t>Etzkowitz</a:t>
            </a:r>
          </a:p>
          <a:p>
            <a:pPr>
              <a:buFont typeface="Wingdings 2" pitchFamily="18" charset="2"/>
              <a:buNone/>
            </a:pPr>
            <a:r>
              <a:rPr lang="en-GB" sz="1800" dirty="0" smtClean="0"/>
              <a:t>‘Triple Helix</a:t>
            </a:r>
            <a:r>
              <a:rPr lang="en-GB" sz="2400" dirty="0" smtClean="0"/>
              <a:t>’</a:t>
            </a:r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  <a:p>
            <a:pPr>
              <a:buFont typeface="Wingdings 2" pitchFamily="18" charset="2"/>
              <a:buNone/>
            </a:pPr>
            <a:endParaRPr lang="en-GB" sz="2400" dirty="0" smtClean="0"/>
          </a:p>
        </p:txBody>
      </p:sp>
      <p:sp>
        <p:nvSpPr>
          <p:cNvPr id="5130" name="Footer Placeholder 1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9pPr>
          </a:lstStyle>
          <a:p>
            <a:pPr eaLnBrk="1" hangingPunct="1"/>
            <a:r>
              <a:rPr lang="en-GB" smtClean="0"/>
              <a:t>BF Institute of Knowledge Transfer Dec12</a:t>
            </a:r>
            <a:endParaRPr lang="en-GB" dirty="0" smtClean="0"/>
          </a:p>
        </p:txBody>
      </p:sp>
      <p:sp>
        <p:nvSpPr>
          <p:cNvPr id="4" name="Oval 3"/>
          <p:cNvSpPr/>
          <p:nvPr/>
        </p:nvSpPr>
        <p:spPr>
          <a:xfrm>
            <a:off x="698500" y="2928938"/>
            <a:ext cx="4587875" cy="169148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srgbClr val="FF0000"/>
                </a:solidFill>
              </a:rPr>
              <a:t>Universities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srgbClr val="FF0000"/>
                </a:solidFill>
              </a:rPr>
              <a:t>Research Institutes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srgbClr val="FF0000"/>
                </a:solidFill>
              </a:rPr>
              <a:t>Hospitals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429125" y="2214563"/>
            <a:ext cx="4319338" cy="357187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 smtClean="0"/>
              <a:t>Social and Economic Markets</a:t>
            </a:r>
            <a:endParaRPr lang="en-GB" sz="3200" dirty="0"/>
          </a:p>
        </p:txBody>
      </p:sp>
      <p:sp>
        <p:nvSpPr>
          <p:cNvPr id="7" name="Oval 6"/>
          <p:cNvSpPr/>
          <p:nvPr/>
        </p:nvSpPr>
        <p:spPr>
          <a:xfrm>
            <a:off x="3143249" y="3454400"/>
            <a:ext cx="2143125" cy="2332038"/>
          </a:xfrm>
          <a:prstGeom prst="ellipse">
            <a:avLst/>
          </a:prstGeom>
          <a:solidFill>
            <a:srgbClr val="4EA9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/>
              <a:t>Intermediates 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/>
              <a:t>Facilitators</a:t>
            </a:r>
          </a:p>
        </p:txBody>
      </p:sp>
      <p:sp>
        <p:nvSpPr>
          <p:cNvPr id="8" name="Oval 7"/>
          <p:cNvSpPr/>
          <p:nvPr/>
        </p:nvSpPr>
        <p:spPr>
          <a:xfrm>
            <a:off x="2992437" y="1857375"/>
            <a:ext cx="2875707" cy="18573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128" name="TextBox 8"/>
          <p:cNvSpPr txBox="1">
            <a:spLocks noChangeArrowheads="1"/>
          </p:cNvSpPr>
          <p:nvPr/>
        </p:nvSpPr>
        <p:spPr bwMode="auto">
          <a:xfrm flipH="1">
            <a:off x="3419872" y="2500313"/>
            <a:ext cx="18665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9pPr>
          </a:lstStyle>
          <a:p>
            <a:pPr eaLnBrk="1" hangingPunct="1"/>
            <a:r>
              <a:rPr lang="en-GB" sz="2000" dirty="0">
                <a:latin typeface="Constantia" pitchFamily="18" charset="0"/>
              </a:rPr>
              <a:t>Government</a:t>
            </a:r>
          </a:p>
          <a:p>
            <a:pPr eaLnBrk="1" hangingPunct="1"/>
            <a:r>
              <a:rPr lang="en-GB" dirty="0">
                <a:latin typeface="Constantia" pitchFamily="18" charset="0"/>
              </a:rPr>
              <a:t>Policy </a:t>
            </a:r>
            <a:r>
              <a:rPr lang="en-GB" dirty="0" smtClean="0">
                <a:latin typeface="Constantia" pitchFamily="18" charset="0"/>
              </a:rPr>
              <a:t>&amp; Funding</a:t>
            </a:r>
            <a:endParaRPr lang="en-GB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410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Drivers for Innovation &amp;</a:t>
            </a:r>
            <a:br>
              <a:rPr lang="en-GB" dirty="0" smtClean="0"/>
            </a:br>
            <a:r>
              <a:rPr lang="en-GB" dirty="0" smtClean="0"/>
              <a:t>Knowledge Transfer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Global challenges</a:t>
            </a:r>
          </a:p>
          <a:p>
            <a:r>
              <a:rPr lang="en-GB" dirty="0" smtClean="0"/>
              <a:t>Global competition; job creation</a:t>
            </a:r>
          </a:p>
          <a:p>
            <a:r>
              <a:rPr lang="en-GB" i="1" dirty="0" smtClean="0"/>
              <a:t>Knowledge </a:t>
            </a:r>
            <a:r>
              <a:rPr lang="en-GB" i="1" dirty="0"/>
              <a:t>creators desire to be </a:t>
            </a:r>
            <a:r>
              <a:rPr lang="en-GB" i="1" dirty="0" smtClean="0"/>
              <a:t>useful</a:t>
            </a:r>
          </a:p>
          <a:p>
            <a:r>
              <a:rPr lang="en-GB" dirty="0"/>
              <a:t>Open </a:t>
            </a:r>
            <a:r>
              <a:rPr lang="en-GB" dirty="0" smtClean="0"/>
              <a:t>Innovation</a:t>
            </a:r>
          </a:p>
          <a:p>
            <a:r>
              <a:rPr lang="en-GB" dirty="0" smtClean="0"/>
              <a:t>Explosion in digital </a:t>
            </a:r>
            <a:r>
              <a:rPr lang="en-GB" dirty="0"/>
              <a:t>Information and </a:t>
            </a:r>
            <a:r>
              <a:rPr lang="en-GB" dirty="0" smtClean="0"/>
              <a:t>communication</a:t>
            </a:r>
          </a:p>
          <a:p>
            <a:r>
              <a:rPr lang="en-GB" dirty="0"/>
              <a:t>Vibrant innovation environment</a:t>
            </a:r>
          </a:p>
          <a:p>
            <a:r>
              <a:rPr lang="en-GB" dirty="0" smtClean="0"/>
              <a:t>Knowledge Transfer/Exchange processes</a:t>
            </a:r>
          </a:p>
          <a:p>
            <a:pPr lvl="1"/>
            <a:r>
              <a:rPr lang="en-GB" dirty="0" smtClean="0"/>
              <a:t>IPR based</a:t>
            </a:r>
          </a:p>
          <a:p>
            <a:pPr lvl="1"/>
            <a:r>
              <a:rPr lang="en-GB" dirty="0" smtClean="0"/>
              <a:t>People based</a:t>
            </a:r>
          </a:p>
          <a:p>
            <a:pPr lvl="2"/>
            <a:r>
              <a:rPr lang="en-GB" dirty="0" smtClean="0"/>
              <a:t>research collaboration and contracts; consultancy,; tailored CPD; Knowledge Transfer Partnerships</a:t>
            </a:r>
          </a:p>
          <a:p>
            <a:r>
              <a:rPr lang="en-GB" dirty="0" smtClean="0"/>
              <a:t>Strategic Partnerships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62458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Framework Funding Billion Euros  </a:t>
            </a:r>
            <a:br>
              <a:rPr lang="en-GB" dirty="0" smtClean="0"/>
            </a:br>
            <a:r>
              <a:rPr lang="en-GB" dirty="0" smtClean="0"/>
              <a:t>1984-8 to 2006-13</a:t>
            </a:r>
            <a:endParaRPr lang="en-US" dirty="0"/>
          </a:p>
        </p:txBody>
      </p:sp>
      <p:graphicFrame>
        <p:nvGraphicFramePr>
          <p:cNvPr id="30724" name="Content Placeholder 3"/>
          <p:cNvGraphicFramePr>
            <a:graphicFrameLocks noGrp="1"/>
          </p:cNvGraphicFramePr>
          <p:nvPr>
            <p:ph idx="1"/>
          </p:nvPr>
        </p:nvGraphicFramePr>
        <p:xfrm>
          <a:off x="439738" y="1527175"/>
          <a:ext cx="8228012" cy="4572000"/>
        </p:xfrm>
        <a:graphic>
          <a:graphicData uri="http://schemas.openxmlformats.org/presentationml/2006/ole">
            <p:oleObj spid="_x0000_s2155" r:id="rId4" imgW="8327858" imgH="4627265" progId="Excel.Chart.8">
              <p:embed/>
            </p:oleObj>
          </a:graphicData>
        </a:graphic>
      </p:graphicFrame>
      <p:sp>
        <p:nvSpPr>
          <p:cNvPr id="3072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mtClean="0">
                <a:solidFill>
                  <a:srgbClr val="FFFFFF"/>
                </a:solidFill>
              </a:rPr>
              <a:t>BF Institute of Knowledge Transfer Dec12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30725" name="Content Placeholder 3"/>
          <p:cNvGraphicFramePr>
            <a:graphicFrameLocks/>
          </p:cNvGraphicFramePr>
          <p:nvPr/>
        </p:nvGraphicFramePr>
        <p:xfrm>
          <a:off x="417513" y="1506538"/>
          <a:ext cx="8331200" cy="4627562"/>
        </p:xfrm>
        <a:graphic>
          <a:graphicData uri="http://schemas.openxmlformats.org/presentationml/2006/ole">
            <p:oleObj spid="_x0000_s2156" r:id="rId5" imgW="8333954" imgH="4627265" progId="Excel.Chart.8">
              <p:embed/>
            </p:oleObj>
          </a:graphicData>
        </a:graphic>
      </p:graphicFrame>
      <p:graphicFrame>
        <p:nvGraphicFramePr>
          <p:cNvPr id="30726" name="Content Placeholder 3"/>
          <p:cNvGraphicFramePr>
            <a:graphicFrameLocks/>
          </p:cNvGraphicFramePr>
          <p:nvPr/>
        </p:nvGraphicFramePr>
        <p:xfrm>
          <a:off x="569913" y="1658938"/>
          <a:ext cx="8331200" cy="4627562"/>
        </p:xfrm>
        <a:graphic>
          <a:graphicData uri="http://schemas.openxmlformats.org/presentationml/2006/ole">
            <p:oleObj spid="_x0000_s2157" r:id="rId6" imgW="8333954" imgH="4627265" progId="Excel.Chart.8">
              <p:embed/>
            </p:oleObj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1475656" y="1844824"/>
          <a:ext cx="619268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xmlns="" val="184189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Universities World Ranking</a:t>
            </a:r>
            <a:br>
              <a:rPr lang="en-GB" dirty="0" smtClean="0"/>
            </a:br>
            <a:r>
              <a:rPr lang="en-GB" sz="2700" dirty="0" smtClean="0"/>
              <a:t>a UK strength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dirty="0" smtClean="0"/>
              <a:t>Top 30 universities	   					       	</a:t>
            </a:r>
            <a:r>
              <a:rPr lang="en-GB" dirty="0" smtClean="0">
                <a:solidFill>
                  <a:srgbClr val="FF0000"/>
                </a:solidFill>
              </a:rPr>
              <a:t> 	                 </a:t>
            </a:r>
            <a:r>
              <a:rPr lang="en-GB" u="sng" dirty="0" smtClean="0">
                <a:solidFill>
                  <a:srgbClr val="FF0000"/>
                </a:solidFill>
              </a:rPr>
              <a:t>THE</a:t>
            </a:r>
            <a:r>
              <a:rPr lang="en-GB" dirty="0" smtClean="0"/>
              <a:t>	   </a:t>
            </a:r>
            <a:r>
              <a:rPr lang="en-GB" u="sng" dirty="0" smtClean="0">
                <a:solidFill>
                  <a:srgbClr val="FF0000"/>
                </a:solidFill>
                <a:hlinkClick r:id="rId3"/>
              </a:rPr>
              <a:t>Shanghai </a:t>
            </a:r>
            <a:r>
              <a:rPr lang="en-GB" u="sng" dirty="0">
                <a:solidFill>
                  <a:srgbClr val="FF0000"/>
                </a:solidFill>
                <a:hlinkClick r:id="rId3"/>
              </a:rPr>
              <a:t>Jiao Tong </a:t>
            </a:r>
            <a:endParaRPr lang="en-GB" u="sng" dirty="0" smtClean="0">
              <a:solidFill>
                <a:srgbClr val="FF0000"/>
              </a:solidFill>
              <a:hlinkClick r:id="rId3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sz="2400" dirty="0" smtClean="0"/>
              <a:t>     US				20 (1)		22(1)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sz="2400" dirty="0" smtClean="0"/>
              <a:t>     UK				 4 (2)		 4 (5)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sz="2400" dirty="0" smtClean="0"/>
              <a:t>     Canada			 2 (21)	 	1 (26)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sz="2400" dirty="0" smtClean="0"/>
              <a:t>     Switzerland		 	 1 (12)		1 (23)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sz="2400" dirty="0" smtClean="0"/>
              <a:t>     Japan			 1 (27)	 	2 (21)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sz="2400" dirty="0" smtClean="0"/>
              <a:t>     Australia			 1 (28)		 -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sz="2400" dirty="0" smtClean="0"/>
              <a:t>     Singapore			 1 (29)		-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sz="2400" dirty="0" smtClean="0"/>
              <a:t>     100 Europe			33(UK 11)	33 (10)</a:t>
            </a:r>
            <a:r>
              <a:rPr lang="en-GB" sz="2800" dirty="0" smtClean="0"/>
              <a:t>			</a:t>
            </a:r>
            <a:endParaRPr lang="en-GB" dirty="0" smtClean="0"/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mtClean="0">
                <a:solidFill>
                  <a:srgbClr val="FFFFFF"/>
                </a:solidFill>
              </a:rPr>
              <a:t>BF Institute of Knowledge Transfer Dec12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407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Knowledge Transfer/Exchange Income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34802"/>
            <a:ext cx="7992888" cy="479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94528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R&amp;D as percentage of GDP; no. researchers pm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700" dirty="0" smtClean="0"/>
              <a:t>2012 World Bank statistics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 smtClean="0"/>
              <a:t>Country	            	        %		Trend	        Researchers    Trend</a:t>
            </a:r>
          </a:p>
          <a:p>
            <a:pPr marL="0" indent="0">
              <a:buNone/>
            </a:pPr>
            <a:r>
              <a:rPr lang="en-GB" sz="1800" dirty="0" smtClean="0"/>
              <a:t>Israel</a:t>
            </a:r>
            <a:r>
              <a:rPr lang="en-GB" sz="1800" dirty="0"/>
              <a:t>	     </a:t>
            </a:r>
            <a:r>
              <a:rPr lang="en-GB" sz="1800" dirty="0" smtClean="0"/>
              <a:t> 	       4.27</a:t>
            </a:r>
            <a:r>
              <a:rPr lang="en-GB" sz="1800" dirty="0"/>
              <a:t>	</a:t>
            </a:r>
            <a:r>
              <a:rPr lang="en-GB" sz="1800" dirty="0" smtClean="0"/>
              <a:t>	down		  na	  na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Finland	                     3.84		level		7647	level</a:t>
            </a:r>
          </a:p>
          <a:p>
            <a:pPr marL="0" indent="0">
              <a:buNone/>
            </a:pPr>
            <a:r>
              <a:rPr lang="en-GB" sz="1800" dirty="0"/>
              <a:t>Sweden	    </a:t>
            </a:r>
            <a:r>
              <a:rPr lang="en-GB" sz="1800" dirty="0" smtClean="0"/>
              <a:t>                 3.62</a:t>
            </a:r>
            <a:r>
              <a:rPr lang="en-GB" sz="1800" dirty="0"/>
              <a:t>	</a:t>
            </a:r>
            <a:r>
              <a:rPr lang="en-GB" sz="1800" dirty="0" smtClean="0"/>
              <a:t>	level		5018	level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Japan	   </a:t>
            </a:r>
            <a:r>
              <a:rPr lang="en-GB" sz="1800" dirty="0" smtClean="0"/>
              <a:t>                  3.45</a:t>
            </a:r>
            <a:r>
              <a:rPr lang="en-GB" sz="1800" dirty="0"/>
              <a:t>	</a:t>
            </a:r>
            <a:r>
              <a:rPr lang="en-GB" sz="1800" dirty="0" smtClean="0"/>
              <a:t>	level		5189	down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Korea Rep</a:t>
            </a:r>
            <a:r>
              <a:rPr lang="en-GB" sz="1800" dirty="0" smtClean="0"/>
              <a:t>.                    3.36</a:t>
            </a:r>
            <a:r>
              <a:rPr lang="en-GB" sz="1800" dirty="0"/>
              <a:t>	 </a:t>
            </a:r>
            <a:r>
              <a:rPr lang="en-GB" sz="1800" dirty="0" smtClean="0"/>
              <a:t>	  up		4947	  up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Germany</a:t>
            </a:r>
            <a:r>
              <a:rPr lang="en-GB" sz="1800" dirty="0"/>
              <a:t>	  </a:t>
            </a:r>
            <a:r>
              <a:rPr lang="en-GB" sz="1800" dirty="0" smtClean="0"/>
              <a:t> 	       2.82</a:t>
            </a:r>
            <a:r>
              <a:rPr lang="en-GB" sz="1800" dirty="0"/>
              <a:t>	  </a:t>
            </a:r>
            <a:r>
              <a:rPr lang="en-GB" sz="1800" dirty="0" smtClean="0"/>
              <a:t>               up	               3780	  up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US</a:t>
            </a:r>
            <a:r>
              <a:rPr lang="en-GB" sz="1800" dirty="0"/>
              <a:t>		 </a:t>
            </a:r>
            <a:r>
              <a:rPr lang="en-GB" sz="1800" dirty="0" smtClean="0"/>
              <a:t>      2.79   	  up		4673	   -</a:t>
            </a:r>
          </a:p>
          <a:p>
            <a:pPr marL="0" indent="0">
              <a:buNone/>
            </a:pPr>
            <a:r>
              <a:rPr lang="en-GB" sz="1800" dirty="0" smtClean="0"/>
              <a:t>France	                     2.23	                up		3690	  up</a:t>
            </a:r>
          </a:p>
          <a:p>
            <a:pPr marL="0" indent="0">
              <a:buNone/>
            </a:pPr>
            <a:r>
              <a:rPr lang="en-GB" sz="1800" dirty="0" smtClean="0"/>
              <a:t>Canada		      1.95		  up		4335	   -</a:t>
            </a:r>
          </a:p>
          <a:p>
            <a:pPr marL="0" indent="0">
              <a:buNone/>
            </a:pPr>
            <a:r>
              <a:rPr lang="en-GB" sz="1800" dirty="0"/>
              <a:t>UK		</a:t>
            </a:r>
            <a:r>
              <a:rPr lang="en-GB" sz="1800" dirty="0" smtClean="0"/>
              <a:t>      1.82</a:t>
            </a:r>
            <a:r>
              <a:rPr lang="en-GB" sz="1800" dirty="0"/>
              <a:t>	</a:t>
            </a:r>
            <a:r>
              <a:rPr lang="en-GB" sz="1800" dirty="0" smtClean="0"/>
              <a:t>              level		3794	down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Netherlands                 1.80	              level		2818	down</a:t>
            </a:r>
          </a:p>
          <a:p>
            <a:pPr marL="0" indent="0">
              <a:buNone/>
            </a:pPr>
            <a:r>
              <a:rPr lang="en-GB" sz="1800" dirty="0" smtClean="0"/>
              <a:t>China		      1.47		  up		1199	  up</a:t>
            </a:r>
            <a:endParaRPr lang="en-GB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20877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UK R&amp;D Strengths and Weaknesses</a:t>
            </a:r>
            <a:br>
              <a:rPr lang="en-GB" dirty="0" smtClean="0"/>
            </a:br>
            <a:r>
              <a:rPr lang="en-GB" sz="3100" dirty="0" smtClean="0"/>
              <a:t>European Context (millions euros); Top 1000 companies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Sector		         Total Euro R&amp;D 	       UK R&amp;D	             %</a:t>
            </a:r>
          </a:p>
          <a:p>
            <a:pPr marL="0" indent="0">
              <a:buNone/>
            </a:pPr>
            <a:endParaRPr lang="en-GB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Oil and gas			2529		1355		53.6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Food Processing		2097		1021   	            48.6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Pharmaceuticals	                     20966		8060		38.4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Support Services	 	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smtClean="0">
                <a:solidFill>
                  <a:srgbClr val="00B050"/>
                </a:solidFill>
              </a:rPr>
              <a:t>983		  350		35.6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Banks				5486		1843		33.6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Media				1847		  528		28.6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Fixed&amp;Mob comms		4569		1308		28.6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Biotechnology			1496		 387		25.9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Software			4441		1035	            23.3</a:t>
            </a:r>
          </a:p>
          <a:p>
            <a:pPr marL="0" indent="0">
              <a:buNone/>
            </a:pPr>
            <a:r>
              <a:rPr lang="en-GB" dirty="0" smtClean="0">
                <a:latin typeface="Calibri" pitchFamily="34" charset="0"/>
              </a:rPr>
              <a:t>Aerospace </a:t>
            </a:r>
            <a:r>
              <a:rPr lang="en-GB" dirty="0">
                <a:latin typeface="Calibri" pitchFamily="34" charset="0"/>
              </a:rPr>
              <a:t>&amp; defence		8295		</a:t>
            </a:r>
            <a:r>
              <a:rPr lang="en-GB" dirty="0" smtClean="0">
                <a:latin typeface="Calibri" pitchFamily="34" charset="0"/>
              </a:rPr>
              <a:t>1154</a:t>
            </a:r>
            <a:r>
              <a:rPr lang="en-GB" dirty="0">
                <a:latin typeface="Calibri" pitchFamily="34" charset="0"/>
              </a:rPr>
              <a:t>		18.6</a:t>
            </a:r>
          </a:p>
          <a:p>
            <a:pPr marL="0" indent="0">
              <a:buNone/>
            </a:pPr>
            <a:r>
              <a:rPr lang="en-GB" dirty="0" smtClean="0"/>
              <a:t>						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8780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itchFamily="34" charset="0"/>
              </a:rPr>
              <a:t>UK R&amp;D Strengths and Weaknesses</a:t>
            </a:r>
            <a:br>
              <a:rPr lang="en-GB" dirty="0">
                <a:latin typeface="Calibri" pitchFamily="34" charset="0"/>
              </a:rPr>
            </a:br>
            <a:r>
              <a:rPr lang="en-GB" sz="2700" dirty="0">
                <a:latin typeface="Calibri" pitchFamily="34" charset="0"/>
              </a:rPr>
              <a:t>European Context (millions euros); Top 1000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8000" dirty="0" smtClean="0"/>
              <a:t>Sector        	     Total </a:t>
            </a:r>
            <a:r>
              <a:rPr lang="en-GB" sz="8000" dirty="0"/>
              <a:t>Euro </a:t>
            </a:r>
            <a:r>
              <a:rPr lang="en-GB" sz="8000" dirty="0" smtClean="0"/>
              <a:t>R&amp;D            UK R&amp;D             %</a:t>
            </a:r>
          </a:p>
          <a:p>
            <a:pPr marL="0" indent="0">
              <a:buNone/>
            </a:pPr>
            <a:endParaRPr lang="en-GB" sz="8000" dirty="0" smtClean="0"/>
          </a:p>
          <a:p>
            <a:pPr marL="0" indent="0">
              <a:buNone/>
            </a:pPr>
            <a:r>
              <a:rPr lang="en-GB" sz="8000" dirty="0" smtClean="0"/>
              <a:t>Household goods		1377		   212		15.4</a:t>
            </a:r>
          </a:p>
          <a:p>
            <a:pPr marL="0" indent="0">
              <a:buNone/>
            </a:pPr>
            <a:r>
              <a:rPr lang="en-GB" sz="8000" dirty="0" smtClean="0"/>
              <a:t>General Industries	1756		   252		14.4</a:t>
            </a:r>
          </a:p>
          <a:p>
            <a:pPr marL="0" indent="0">
              <a:buNone/>
            </a:pPr>
            <a:r>
              <a:rPr lang="en-GB" sz="8000" dirty="0" smtClean="0"/>
              <a:t>Computer Services	1066		   148		13.9</a:t>
            </a:r>
          </a:p>
          <a:p>
            <a:pPr marL="0" indent="0">
              <a:buNone/>
            </a:pPr>
            <a:r>
              <a:rPr lang="en-GB" sz="8000" dirty="0" smtClean="0">
                <a:solidFill>
                  <a:srgbClr val="FF0000"/>
                </a:solidFill>
              </a:rPr>
              <a:t>Health Care &amp; Equip.	2157		   123		  5.7</a:t>
            </a:r>
          </a:p>
          <a:p>
            <a:pPr marL="0" indent="0">
              <a:buNone/>
            </a:pPr>
            <a:r>
              <a:rPr lang="en-GB" sz="8000" dirty="0" smtClean="0">
                <a:solidFill>
                  <a:srgbClr val="FF0000"/>
                </a:solidFill>
              </a:rPr>
              <a:t>Electricity		1728		    82		  4.7</a:t>
            </a:r>
          </a:p>
          <a:p>
            <a:pPr marL="0" indent="0">
              <a:buNone/>
            </a:pPr>
            <a:r>
              <a:rPr lang="en-GB" sz="8000" dirty="0" smtClean="0">
                <a:solidFill>
                  <a:srgbClr val="FF0000"/>
                </a:solidFill>
              </a:rPr>
              <a:t>Industrial Machinery	4345		   197	               4.5</a:t>
            </a:r>
          </a:p>
          <a:p>
            <a:pPr marL="0" indent="0">
              <a:buNone/>
            </a:pPr>
            <a:r>
              <a:rPr lang="en-GB" sz="8000" dirty="0" smtClean="0">
                <a:solidFill>
                  <a:srgbClr val="FF0000"/>
                </a:solidFill>
              </a:rPr>
              <a:t>Leisure Goods		1966		     62	               3.1</a:t>
            </a:r>
          </a:p>
          <a:p>
            <a:pPr marL="0" indent="0">
              <a:buNone/>
            </a:pPr>
            <a:r>
              <a:rPr lang="en-GB" sz="8000" dirty="0" smtClean="0">
                <a:solidFill>
                  <a:srgbClr val="FF0000"/>
                </a:solidFill>
              </a:rPr>
              <a:t>Chemicals		7607		   202	               2.7</a:t>
            </a:r>
          </a:p>
          <a:p>
            <a:pPr marL="0" indent="0">
              <a:buNone/>
            </a:pPr>
            <a:r>
              <a:rPr lang="en-GB" sz="8000" dirty="0" smtClean="0">
                <a:solidFill>
                  <a:srgbClr val="FF0000"/>
                </a:solidFill>
              </a:rPr>
              <a:t>Construction &amp; Materials 	1405	                  33	               2.3</a:t>
            </a:r>
          </a:p>
          <a:p>
            <a:pPr marL="0" indent="0">
              <a:buNone/>
            </a:pPr>
            <a:r>
              <a:rPr lang="en-GB" sz="8000" dirty="0">
                <a:solidFill>
                  <a:srgbClr val="FF0000"/>
                </a:solidFill>
              </a:rPr>
              <a:t>Commercial </a:t>
            </a:r>
            <a:r>
              <a:rPr lang="en-GB" sz="8000" dirty="0" smtClean="0">
                <a:solidFill>
                  <a:srgbClr val="FF0000"/>
                </a:solidFill>
              </a:rPr>
              <a:t>Vehicles</a:t>
            </a:r>
            <a:r>
              <a:rPr lang="en-GB" sz="8000" dirty="0">
                <a:solidFill>
                  <a:srgbClr val="FF0000"/>
                </a:solidFill>
              </a:rPr>
              <a:t>	2708		     41	             </a:t>
            </a:r>
            <a:r>
              <a:rPr lang="en-GB" sz="8000" dirty="0" smtClean="0">
                <a:solidFill>
                  <a:srgbClr val="FF0000"/>
                </a:solidFill>
              </a:rPr>
              <a:t>  1.5</a:t>
            </a:r>
          </a:p>
          <a:p>
            <a:pPr marL="0" indent="0">
              <a:buNone/>
            </a:pPr>
            <a:r>
              <a:rPr lang="en-GB" sz="8000" dirty="0" smtClean="0">
                <a:solidFill>
                  <a:srgbClr val="FF0000"/>
                </a:solidFill>
              </a:rPr>
              <a:t>Automobiles &amp; P             30197		   162	               0.5</a:t>
            </a:r>
            <a:endParaRPr lang="en-GB" sz="8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0823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3600" dirty="0" smtClean="0"/>
              <a:t>Innovation</a:t>
            </a:r>
          </a:p>
          <a:p>
            <a:pPr marL="0" indent="0" algn="ctr">
              <a:buNone/>
            </a:pPr>
            <a:r>
              <a:rPr lang="en-GB" sz="3600" dirty="0" smtClean="0"/>
              <a:t>Knowledge Transfer</a:t>
            </a:r>
          </a:p>
          <a:p>
            <a:pPr marL="0" indent="0" algn="ctr">
              <a:buNone/>
            </a:pPr>
            <a:r>
              <a:rPr lang="en-GB" sz="3600" dirty="0" smtClean="0"/>
              <a:t>Autonomy</a:t>
            </a:r>
          </a:p>
          <a:p>
            <a:pPr marL="0" indent="0" algn="ctr">
              <a:buNone/>
            </a:pPr>
            <a:r>
              <a:rPr lang="en-GB" sz="3600" dirty="0" smtClean="0"/>
              <a:t>Strategy</a:t>
            </a:r>
          </a:p>
          <a:p>
            <a:pPr marL="0" indent="0" algn="ctr">
              <a:buNone/>
            </a:pPr>
            <a:r>
              <a:rPr lang="en-GB" sz="3600" dirty="0" smtClean="0"/>
              <a:t>Facilitation</a:t>
            </a:r>
          </a:p>
          <a:p>
            <a:pPr marL="0" indent="0" algn="ctr">
              <a:buNone/>
            </a:pPr>
            <a:r>
              <a:rPr lang="en-GB" sz="3600" dirty="0" smtClean="0"/>
              <a:t>Individuals</a:t>
            </a:r>
          </a:p>
          <a:p>
            <a:pPr marL="0" indent="0" algn="ctr">
              <a:buNone/>
            </a:pPr>
            <a:r>
              <a:rPr lang="en-GB" sz="3600" dirty="0" smtClean="0"/>
              <a:t>Communication</a:t>
            </a: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01569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Country Participation in Framework programmes 2007-11(March)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300" dirty="0" smtClean="0"/>
              <a:t>				</a:t>
            </a:r>
            <a:r>
              <a:rPr lang="en-US" sz="2600" b="1" dirty="0" smtClean="0"/>
              <a:t>Country 	Euros b		Euros per head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/>
              <a:t>	</a:t>
            </a:r>
            <a:r>
              <a:rPr lang="en-US" sz="2600" dirty="0" smtClean="0"/>
              <a:t>			</a:t>
            </a:r>
            <a:r>
              <a:rPr lang="en-US" sz="3100" dirty="0" smtClean="0"/>
              <a:t>Germany 	3.205		   39.4	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/>
              <a:t>	</a:t>
            </a:r>
            <a:r>
              <a:rPr lang="en-US" sz="3100" dirty="0" smtClean="0"/>
              <a:t>			UK		2.897		   45.9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/>
              <a:t>	</a:t>
            </a:r>
            <a:r>
              <a:rPr lang="en-US" sz="3100" dirty="0" smtClean="0"/>
              <a:t>			France		2.373		   36.2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/>
              <a:t>	</a:t>
            </a:r>
            <a:r>
              <a:rPr lang="en-US" sz="3100" dirty="0" smtClean="0"/>
              <a:t>			Italy		1.616		   26.4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dirty="0"/>
              <a:t>	</a:t>
            </a:r>
            <a:r>
              <a:rPr lang="en-US" sz="3100" dirty="0" smtClean="0"/>
              <a:t>			Spain		1.279		   27.1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 smtClean="0"/>
          </a:p>
          <a:p>
            <a:pPr marL="274320" indent="-274320">
              <a:buNone/>
              <a:defRPr/>
            </a:pPr>
            <a:r>
              <a:rPr lang="en-US" sz="2400" dirty="0" smtClean="0"/>
              <a:t>Maire </a:t>
            </a:r>
            <a:r>
              <a:rPr lang="en-GB" sz="2400" dirty="0" smtClean="0"/>
              <a:t>Geoghegan-Quin</a:t>
            </a:r>
            <a:r>
              <a:rPr lang="en-US" sz="2600" dirty="0" smtClean="0"/>
              <a:t>	</a:t>
            </a:r>
            <a:r>
              <a:rPr lang="en-US" sz="3100" i="1" dirty="0" smtClean="0"/>
              <a:t>Netherlands	1.331		   79.5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i="1" dirty="0"/>
              <a:t>	</a:t>
            </a:r>
            <a:r>
              <a:rPr lang="en-US" sz="3100" dirty="0" smtClean="0"/>
              <a:t>EU Commissioner</a:t>
            </a:r>
            <a:r>
              <a:rPr lang="en-US" sz="3100" i="1" dirty="0" smtClean="0"/>
              <a:t>	Sweden		0.797		   87.5</a:t>
            </a:r>
          </a:p>
          <a:p>
            <a:pPr marL="274320" indent="-274320">
              <a:buNone/>
              <a:defRPr/>
            </a:pPr>
            <a:r>
              <a:rPr lang="en-US" sz="3100" i="1" dirty="0"/>
              <a:t>	</a:t>
            </a:r>
            <a:r>
              <a:rPr lang="en-US" sz="3100" dirty="0" smtClean="0"/>
              <a:t>for Innovation &amp;    </a:t>
            </a:r>
            <a:r>
              <a:rPr lang="en-US" sz="3100" i="1" dirty="0" smtClean="0"/>
              <a:t>	Greece		0.496		   46.0</a:t>
            </a:r>
            <a:r>
              <a:rPr lang="en-US" sz="3100" i="1" dirty="0"/>
              <a:t>	</a:t>
            </a:r>
            <a:r>
              <a:rPr lang="en-US" sz="3100" i="1" dirty="0" smtClean="0"/>
              <a:t>	</a:t>
            </a:r>
            <a:r>
              <a:rPr lang="en-US" sz="3100" dirty="0"/>
              <a:t> Research </a:t>
            </a:r>
            <a:r>
              <a:rPr lang="en-US" sz="3100" i="1" dirty="0" smtClean="0"/>
              <a:t>		Finland		0.451		   85.7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i="1" dirty="0"/>
              <a:t>	</a:t>
            </a:r>
            <a:r>
              <a:rPr lang="en-US" sz="3100" i="1" dirty="0" smtClean="0"/>
              <a:t>			Ireland		0.264		   56.0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100" i="1" dirty="0"/>
              <a:t>	</a:t>
            </a:r>
            <a:r>
              <a:rPr lang="en-US" sz="3100" i="1" dirty="0" smtClean="0"/>
              <a:t>			Latvia		0.015</a:t>
            </a:r>
            <a:r>
              <a:rPr lang="en-US" sz="3100" dirty="0" smtClean="0"/>
              <a:t>		     6.8</a:t>
            </a:r>
            <a:endParaRPr lang="en-US" sz="3100" dirty="0"/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mtClean="0">
                <a:solidFill>
                  <a:srgbClr val="FFFFFF"/>
                </a:solidFill>
              </a:rPr>
              <a:t>BF Institute of Knowledge Transfer Dec12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13588"/>
            <a:ext cx="2520280" cy="2171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6973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Consequences  of FP7 2012 for</a:t>
            </a:r>
            <a:br>
              <a:rPr lang="en-GB" sz="3600" dirty="0" smtClean="0"/>
            </a:br>
            <a:r>
              <a:rPr lang="en-GB" sz="3600" dirty="0" smtClean="0"/>
              <a:t>European economy and employment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dirty="0" smtClean="0"/>
              <a:t>A. Fougeyrollas, P. Le Mouel and P Zagame</a:t>
            </a:r>
            <a:endParaRPr lang="en-GB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Impacts </a:t>
            </a:r>
            <a:r>
              <a:rPr lang="en-GB" b="1" dirty="0"/>
              <a:t>from a one-off shock induced by the </a:t>
            </a:r>
            <a:r>
              <a:rPr lang="en-GB" b="1" dirty="0" smtClean="0"/>
              <a:t> FP7 call</a:t>
            </a:r>
            <a:endParaRPr lang="en-GB" b="1" dirty="0"/>
          </a:p>
          <a:p>
            <a:r>
              <a:rPr lang="en-GB" dirty="0" smtClean="0"/>
              <a:t>EU </a:t>
            </a:r>
            <a:r>
              <a:rPr lang="en-GB" dirty="0"/>
              <a:t>investment in research and innovation (€ billions) 7</a:t>
            </a:r>
          </a:p>
          <a:p>
            <a:r>
              <a:rPr lang="en-GB" dirty="0"/>
              <a:t>Total public and private investment in research and</a:t>
            </a:r>
          </a:p>
          <a:p>
            <a:r>
              <a:rPr lang="en-GB" dirty="0"/>
              <a:t>innovation (€ billions)</a:t>
            </a:r>
          </a:p>
          <a:p>
            <a:r>
              <a:rPr lang="en-GB" dirty="0"/>
              <a:t>12.18</a:t>
            </a:r>
          </a:p>
          <a:p>
            <a:r>
              <a:rPr lang="en-GB" dirty="0"/>
              <a:t>Jobs creation – short term 174000</a:t>
            </a:r>
          </a:p>
          <a:p>
            <a:r>
              <a:rPr lang="en-GB" dirty="0"/>
              <a:t>Cumulative Job creations after 15 years </a:t>
            </a:r>
            <a:r>
              <a:rPr lang="en-GB" dirty="0" smtClean="0"/>
              <a:t>449000</a:t>
            </a:r>
            <a:endParaRPr lang="en-GB" dirty="0"/>
          </a:p>
          <a:p>
            <a:r>
              <a:rPr lang="en-GB" dirty="0"/>
              <a:t>Cumulative GDP growth (€ billions) after 15 years 79.4</a:t>
            </a:r>
          </a:p>
          <a:p>
            <a:r>
              <a:rPr lang="en-GB" dirty="0"/>
              <a:t>Multiplier effect of 2012 investment in research 6.5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79588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Government Initiatives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UK Research and Investment Partnerships</a:t>
            </a:r>
          </a:p>
          <a:p>
            <a:pPr lvl="1"/>
            <a:r>
              <a:rPr lang="en-GB" dirty="0" smtClean="0"/>
              <a:t>£300m with 2x co-funding </a:t>
            </a:r>
          </a:p>
          <a:p>
            <a:pPr lvl="2"/>
            <a:r>
              <a:rPr lang="en-GB" dirty="0" smtClean="0"/>
              <a:t>Enhance research facilities of HEIs; encourage strategic partnerships between HEIs and others; stimulate additional investment In HE research; strengthen the contribution of the research base to economic growth</a:t>
            </a:r>
          </a:p>
          <a:p>
            <a:r>
              <a:rPr lang="en-GB" dirty="0" smtClean="0"/>
              <a:t>Catapult scheme</a:t>
            </a:r>
          </a:p>
          <a:p>
            <a:pPr lvl="1"/>
            <a:r>
              <a:rPr lang="en-GB" dirty="0" smtClean="0"/>
              <a:t>£200m centres of excellence to ‘bridge the gap between business academia, research and government’</a:t>
            </a:r>
          </a:p>
          <a:p>
            <a:pPr lvl="2"/>
            <a:r>
              <a:rPr lang="en-GB" dirty="0" smtClean="0"/>
              <a:t>High value manufacturing; cell therapy; off-shore renewable energy; satellite applications; connected digital economy; future cities and transport systems.</a:t>
            </a:r>
          </a:p>
          <a:p>
            <a:r>
              <a:rPr lang="en-GB" dirty="0" smtClean="0"/>
              <a:t>University Challenge Seed Fund</a:t>
            </a:r>
          </a:p>
          <a:p>
            <a:r>
              <a:rPr lang="en-GB" dirty="0" smtClean="0"/>
              <a:t>Knowledge Transfer Partnerships 1975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regularly reviewed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71943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28625" y="-387424"/>
            <a:ext cx="8229600" cy="208823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i="1" dirty="0" smtClean="0"/>
              <a:t/>
            </a:r>
            <a:br>
              <a:rPr lang="en-GB" sz="2800" i="1" dirty="0" smtClean="0"/>
            </a:br>
            <a:r>
              <a:rPr lang="en-GB" sz="2800" i="1" dirty="0" smtClean="0"/>
              <a:t>Challenges to Management</a:t>
            </a:r>
            <a:br>
              <a:rPr lang="en-GB" sz="2800" i="1" dirty="0" smtClean="0"/>
            </a:br>
            <a:r>
              <a:rPr lang="en-GB" sz="2800" i="1" dirty="0" smtClean="0"/>
              <a:t>‘Modern Management has reached the limits of improvement‘ -Hamel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…..Ensure that the work of management serves a higher purpose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Reduce fear and increase trust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De-structure and disaggregate the organisation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Reinvent strategy making as an emergent democratic process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Create internal markets for ideas, talent and resources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Expand and exploit diversity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Develop holistic performance measures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400" b="1" i="1" dirty="0" smtClean="0"/>
              <a:t>Stay very close to customers and stakeholders….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BF Institute of Knowledge Transfer Dec12</a:t>
            </a:r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2276872"/>
            <a:ext cx="1763687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77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B9899"/>
                </a:solidFill>
              </a:rPr>
              <a:t>Think Diversity; Think Footballers</a:t>
            </a:r>
            <a:endParaRPr lang="en-US" dirty="0" smtClean="0">
              <a:solidFill>
                <a:srgbClr val="7B9899"/>
              </a:solidFill>
            </a:endParaRPr>
          </a:p>
        </p:txBody>
      </p:sp>
      <p:pic>
        <p:nvPicPr>
          <p:cNvPr id="15364" name="Picture 2" descr="C:\Documents and Settings\Brian Fender\My Documents\My Pictures\stanley-matthews-football-3334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95537" y="1557338"/>
            <a:ext cx="3312367" cy="2028825"/>
          </a:xfrm>
        </p:spPr>
      </p:pic>
      <p:sp>
        <p:nvSpPr>
          <p:cNvPr id="15363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mtClean="0">
                <a:solidFill>
                  <a:srgbClr val="FFFFFF"/>
                </a:solidFill>
              </a:rPr>
              <a:t>BF Institute of Knowledge Transfer Dec12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5365" name="Picture 3" descr="C:\Documents and Settings\Brian Fender\My Documents\My Pictures\200px-Bobby_Charlton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24001"/>
            <a:ext cx="2520280" cy="29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4" descr="C:\Documents and Settings\Brian Fender\My Documents\My Pictures\George1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16313"/>
            <a:ext cx="2592287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5" descr="C:\Documents and Settings\Brian Fender\My Documents\My Pictures\Wayne_Rooney_3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716338"/>
            <a:ext cx="2520280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Content Placeholder 3" descr="C:\Documents and Settings\Brian Fender\My Documents\My Pictures\230px-Michel_Platini_201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51893"/>
            <a:ext cx="2448272" cy="2518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Documents and Settings\Brian Fender\My Documents\My Pictures\johann creuf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419474" y="1523999"/>
            <a:ext cx="2232646" cy="2625725"/>
          </a:xfrm>
          <a:prstGeom prst="rect">
            <a:avLst/>
          </a:prstGeom>
        </p:spPr>
      </p:pic>
      <p:pic>
        <p:nvPicPr>
          <p:cNvPr id="4098" name="Picture 2" descr="http://purpleopurple.com/biography/short-biography/Pel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5" y="2836861"/>
            <a:ext cx="2664295" cy="1960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749552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US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People for University – Industry Collaboration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3300" dirty="0"/>
              <a:t>Core competencies</a:t>
            </a:r>
            <a:endParaRPr lang="en-US" sz="33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7978775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endParaRPr lang="en-GB" sz="3300" dirty="0" smtClean="0"/>
          </a:p>
          <a:p>
            <a:pPr>
              <a:lnSpc>
                <a:spcPct val="80000"/>
              </a:lnSpc>
            </a:pPr>
            <a:r>
              <a:rPr lang="en-GB" sz="3300" dirty="0" smtClean="0"/>
              <a:t>   Good </a:t>
            </a:r>
            <a:r>
              <a:rPr lang="en-GB" sz="3300" dirty="0"/>
              <a:t>communication and interpersonal skills</a:t>
            </a:r>
          </a:p>
          <a:p>
            <a:pPr>
              <a:lnSpc>
                <a:spcPct val="80000"/>
              </a:lnSpc>
            </a:pPr>
            <a:r>
              <a:rPr lang="en-GB" sz="3300" i="1" dirty="0" smtClean="0"/>
              <a:t>   Management </a:t>
            </a:r>
            <a:r>
              <a:rPr lang="en-GB" sz="3300" i="1" dirty="0"/>
              <a:t>skills</a:t>
            </a:r>
          </a:p>
          <a:p>
            <a:pPr>
              <a:lnSpc>
                <a:spcPct val="80000"/>
              </a:lnSpc>
            </a:pPr>
            <a:r>
              <a:rPr lang="en-GB" sz="3300" dirty="0" smtClean="0"/>
              <a:t>   Commercial </a:t>
            </a:r>
            <a:r>
              <a:rPr lang="en-GB" sz="3300" dirty="0"/>
              <a:t>awareness</a:t>
            </a:r>
          </a:p>
          <a:p>
            <a:pPr lvl="1">
              <a:lnSpc>
                <a:spcPct val="80000"/>
              </a:lnSpc>
            </a:pPr>
            <a:r>
              <a:rPr lang="en-GB" sz="3300" b="1" dirty="0" smtClean="0"/>
              <a:t>  New </a:t>
            </a:r>
            <a:r>
              <a:rPr lang="en-GB" sz="3300" b="1" dirty="0"/>
              <a:t>business development skills</a:t>
            </a:r>
          </a:p>
          <a:p>
            <a:pPr lvl="1">
              <a:lnSpc>
                <a:spcPct val="80000"/>
              </a:lnSpc>
            </a:pPr>
            <a:r>
              <a:rPr lang="en-GB" sz="3300" b="1" dirty="0" smtClean="0"/>
              <a:t>  Negotiating </a:t>
            </a:r>
            <a:r>
              <a:rPr lang="en-GB" sz="3300" b="1" dirty="0"/>
              <a:t>skills</a:t>
            </a:r>
          </a:p>
          <a:p>
            <a:pPr lvl="1">
              <a:lnSpc>
                <a:spcPct val="80000"/>
              </a:lnSpc>
            </a:pPr>
            <a:r>
              <a:rPr lang="en-GB" sz="3300" b="1" dirty="0" smtClean="0"/>
              <a:t>  Understanding </a:t>
            </a:r>
            <a:r>
              <a:rPr lang="en-GB" sz="3300" b="1" dirty="0"/>
              <a:t>of IP and licensing</a:t>
            </a:r>
          </a:p>
          <a:p>
            <a:pPr lvl="1">
              <a:lnSpc>
                <a:spcPct val="80000"/>
              </a:lnSpc>
            </a:pPr>
            <a:r>
              <a:rPr lang="en-GB" sz="3300" dirty="0" smtClean="0"/>
              <a:t>  Discipline/industry </a:t>
            </a:r>
            <a:r>
              <a:rPr lang="en-GB" sz="3300" dirty="0"/>
              <a:t>specific knowledge</a:t>
            </a:r>
          </a:p>
          <a:p>
            <a:pPr lvl="1">
              <a:lnSpc>
                <a:spcPct val="80000"/>
              </a:lnSpc>
            </a:pPr>
            <a:r>
              <a:rPr lang="en-GB" sz="3300" b="1" i="1" dirty="0" smtClean="0"/>
              <a:t>  Understanding </a:t>
            </a:r>
            <a:r>
              <a:rPr lang="en-GB" sz="3300" b="1" i="1" dirty="0"/>
              <a:t>business (and innovative) model </a:t>
            </a:r>
            <a:r>
              <a:rPr lang="en-GB" sz="3300" b="1" i="1" dirty="0" smtClean="0"/>
              <a:t>   options</a:t>
            </a:r>
            <a:endParaRPr lang="en-GB" sz="3300" b="1" i="1" dirty="0"/>
          </a:p>
          <a:p>
            <a:pPr>
              <a:lnSpc>
                <a:spcPct val="80000"/>
              </a:lnSpc>
            </a:pPr>
            <a:r>
              <a:rPr lang="en-GB" sz="3300" i="1" dirty="0" smtClean="0"/>
              <a:t>  Personal </a:t>
            </a:r>
            <a:r>
              <a:rPr lang="en-GB" sz="3300" i="1" dirty="0"/>
              <a:t>CPD plan</a:t>
            </a:r>
          </a:p>
          <a:p>
            <a:pPr>
              <a:lnSpc>
                <a:spcPct val="80000"/>
              </a:lnSpc>
            </a:pPr>
            <a:r>
              <a:rPr lang="en-GB" sz="3300" dirty="0" smtClean="0"/>
              <a:t>  Personal </a:t>
            </a:r>
            <a:r>
              <a:rPr lang="en-GB" sz="3300" dirty="0"/>
              <a:t>Networking - </a:t>
            </a:r>
            <a:r>
              <a:rPr lang="en-GB" sz="3300" i="1" dirty="0"/>
              <a:t>use of social network skills</a:t>
            </a:r>
          </a:p>
          <a:p>
            <a:pPr>
              <a:lnSpc>
                <a:spcPct val="80000"/>
              </a:lnSpc>
            </a:pPr>
            <a:r>
              <a:rPr lang="en-GB" sz="3300" b="1" i="1" dirty="0" smtClean="0"/>
              <a:t>  Creation </a:t>
            </a:r>
            <a:r>
              <a:rPr lang="en-GB" sz="3300" b="1" i="1" dirty="0"/>
              <a:t>of Networks to build collaboration</a:t>
            </a:r>
          </a:p>
          <a:p>
            <a:pPr>
              <a:lnSpc>
                <a:spcPct val="80000"/>
              </a:lnSpc>
            </a:pPr>
            <a:r>
              <a:rPr lang="en-GB" sz="1500" b="1" dirty="0" smtClean="0"/>
              <a:t> Includes </a:t>
            </a:r>
            <a:r>
              <a:rPr lang="en-GB" sz="1500" dirty="0" smtClean="0"/>
              <a:t>Key </a:t>
            </a:r>
            <a:r>
              <a:rPr lang="en-GB" sz="1500" dirty="0"/>
              <a:t>elements </a:t>
            </a:r>
            <a:r>
              <a:rPr lang="en-GB" sz="1600" dirty="0"/>
              <a:t>of Education programme for Certified Trans- national TT professionals EC report August 2007</a:t>
            </a:r>
          </a:p>
          <a:p>
            <a:pPr>
              <a:lnSpc>
                <a:spcPct val="80000"/>
              </a:lnSpc>
            </a:pPr>
            <a:endParaRPr lang="en-US" sz="1600" b="1" dirty="0"/>
          </a:p>
        </p:txBody>
      </p:sp>
      <p:sp>
        <p:nvSpPr>
          <p:cNvPr id="11268" name="Footer Placeholder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GB" sz="1400" dirty="0">
              <a:ea typeface="ヒラギノ角ゴ Pro W3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54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University – Industry Collaboration</a:t>
            </a:r>
            <a:br>
              <a:rPr lang="en-GB" dirty="0" smtClean="0"/>
            </a:br>
            <a:r>
              <a:rPr lang="en-GB" dirty="0" smtClean="0"/>
              <a:t>Communication Essentials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Databases of research and CPD activity</a:t>
            </a:r>
          </a:p>
          <a:p>
            <a:r>
              <a:rPr lang="en-GB" dirty="0" smtClean="0"/>
              <a:t>Easily navigated web site – backed by social media</a:t>
            </a:r>
          </a:p>
          <a:p>
            <a:r>
              <a:rPr lang="en-GB" dirty="0" smtClean="0"/>
              <a:t>Single contact point for new callers</a:t>
            </a:r>
          </a:p>
          <a:p>
            <a:r>
              <a:rPr lang="en-GB" dirty="0" smtClean="0"/>
              <a:t>Opportunities for face to face as well as e communication</a:t>
            </a:r>
          </a:p>
          <a:p>
            <a:r>
              <a:rPr lang="en-GB" dirty="0" smtClean="0"/>
              <a:t>Stories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US"/>
          </a:p>
        </p:txBody>
      </p:sp>
      <p:pic>
        <p:nvPicPr>
          <p:cNvPr id="4098" name="Picture 2" descr="C:\Users\Brian\AppData\Local\Microsoft\Windows\Temporary Internet Files\Content.IE5\FXIK6Y3F\MC9003908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581128"/>
            <a:ext cx="230425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81237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4800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540968"/>
            <a:ext cx="8229600" cy="58377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Innovation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828800"/>
            <a:ext cx="8229600" cy="4135438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Knowledge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+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b="1" dirty="0" smtClean="0"/>
              <a:t>SKILL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+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        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+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b="1" dirty="0" smtClean="0"/>
              <a:t>CREATIVITY</a:t>
            </a:r>
          </a:p>
          <a:p>
            <a:pPr algn="ctr" eaLnBrk="1" hangingPunct="1">
              <a:buFont typeface="Wingdings" pitchFamily="2" charset="2"/>
              <a:buNone/>
            </a:pPr>
            <a:endParaRPr lang="en-GB" b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Outcome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9pPr>
          </a:lstStyle>
          <a:p>
            <a:pPr eaLnBrk="1" hangingPunct="1"/>
            <a:r>
              <a:rPr lang="en-GB" smtClean="0"/>
              <a:t>BF Institute of Knowledge Transfer Dec12</a:t>
            </a:r>
            <a:endParaRPr lang="en-GB" dirty="0" smtClean="0"/>
          </a:p>
        </p:txBody>
      </p:sp>
      <p:sp>
        <p:nvSpPr>
          <p:cNvPr id="9" name="Oval 8"/>
          <p:cNvSpPr/>
          <p:nvPr/>
        </p:nvSpPr>
        <p:spPr>
          <a:xfrm>
            <a:off x="3571875" y="3140967"/>
            <a:ext cx="1785938" cy="107384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rgbClr val="FF0000"/>
                </a:solidFill>
              </a:rPr>
              <a:t>Problem</a:t>
            </a:r>
          </a:p>
        </p:txBody>
      </p:sp>
      <p:sp>
        <p:nvSpPr>
          <p:cNvPr id="16" name="5-Point Star 15"/>
          <p:cNvSpPr/>
          <p:nvPr/>
        </p:nvSpPr>
        <p:spPr>
          <a:xfrm>
            <a:off x="4286250" y="4214813"/>
            <a:ext cx="785813" cy="35718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697535" y="472514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87824" y="2643188"/>
            <a:ext cx="2952328" cy="24702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500687" y="3347957"/>
            <a:ext cx="1303561" cy="297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04248" y="314096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The innovation environment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xmlns="" val="32568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Outcomes        Benefit</a:t>
            </a:r>
            <a:br>
              <a:rPr lang="en-GB" dirty="0" smtClean="0"/>
            </a:br>
            <a:r>
              <a:rPr lang="en-GB" sz="4000" i="1" dirty="0" smtClean="0"/>
              <a:t>The territory of knowledge transfer</a:t>
            </a:r>
            <a:endParaRPr lang="en-GB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998" y="2060848"/>
            <a:ext cx="8229600" cy="42898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Outcomes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2400" dirty="0" smtClean="0"/>
              <a:t>Development;      Use in a new field;     Feed entrepreneurs</a:t>
            </a:r>
            <a:endParaRPr lang="en-GB" sz="2400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Benefit (Impact)</a:t>
            </a:r>
          </a:p>
          <a:p>
            <a:pPr marL="0" indent="0" algn="ctr">
              <a:buNone/>
            </a:pPr>
            <a:r>
              <a:rPr lang="en-GB" sz="2400" dirty="0" smtClean="0"/>
              <a:t>Economic or social</a:t>
            </a:r>
            <a:endParaRPr lang="en-GB" sz="2400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 dirty="0"/>
          </a:p>
        </p:txBody>
      </p:sp>
      <p:sp>
        <p:nvSpPr>
          <p:cNvPr id="4" name="Down Arrow 3"/>
          <p:cNvSpPr/>
          <p:nvPr/>
        </p:nvSpPr>
        <p:spPr>
          <a:xfrm>
            <a:off x="3563888" y="2601156"/>
            <a:ext cx="2088232" cy="6838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Down Arrow 4"/>
          <p:cNvSpPr/>
          <p:nvPr/>
        </p:nvSpPr>
        <p:spPr>
          <a:xfrm>
            <a:off x="3419872" y="4149080"/>
            <a:ext cx="2304256" cy="720080"/>
          </a:xfrm>
          <a:prstGeom prst="downArrow">
            <a:avLst>
              <a:gd name="adj1" fmla="val 50000"/>
              <a:gd name="adj2" fmla="val 56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79712" y="2601156"/>
            <a:ext cx="1704522" cy="1029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608004" y="2204864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512057" y="2516324"/>
            <a:ext cx="1146195" cy="1114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979712" y="3933056"/>
            <a:ext cx="223224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608004" y="3933056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148064" y="3933056"/>
            <a:ext cx="165618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2831972" y="836712"/>
            <a:ext cx="947939" cy="576064"/>
          </a:xfrm>
          <a:prstGeom prst="rightArrow">
            <a:avLst>
              <a:gd name="adj1" fmla="val 50000"/>
              <a:gd name="adj2" fmla="val 4804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8440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332656"/>
            <a:ext cx="8229600" cy="1008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Innovation and Improvement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828800"/>
            <a:ext cx="8229600" cy="4135438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Outcome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+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b="1" dirty="0" smtClean="0"/>
              <a:t>SKILL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+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        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+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GB" b="1" dirty="0" smtClean="0"/>
              <a:t>CREATIVITY</a:t>
            </a:r>
          </a:p>
          <a:p>
            <a:pPr algn="ctr" eaLnBrk="1" hangingPunct="1">
              <a:buFont typeface="Wingdings" pitchFamily="2" charset="2"/>
              <a:buNone/>
            </a:pPr>
            <a:endParaRPr lang="en-GB" b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GB" dirty="0" smtClean="0"/>
              <a:t>Benefit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110" charset="-128"/>
              </a:defRPr>
            </a:lvl9pPr>
          </a:lstStyle>
          <a:p>
            <a:pPr eaLnBrk="1" hangingPunct="1"/>
            <a:r>
              <a:rPr lang="en-GB" smtClean="0"/>
              <a:t>BF Institute of Knowledge Transfer Dec12</a:t>
            </a:r>
            <a:endParaRPr lang="en-GB" dirty="0" smtClean="0"/>
          </a:p>
        </p:txBody>
      </p:sp>
      <p:sp>
        <p:nvSpPr>
          <p:cNvPr id="9" name="Oval 8"/>
          <p:cNvSpPr/>
          <p:nvPr/>
        </p:nvSpPr>
        <p:spPr>
          <a:xfrm>
            <a:off x="3571875" y="3140967"/>
            <a:ext cx="1785938" cy="107384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rgbClr val="FF0000"/>
                </a:solidFill>
              </a:rPr>
              <a:t>Problem</a:t>
            </a:r>
          </a:p>
        </p:txBody>
      </p:sp>
      <p:sp>
        <p:nvSpPr>
          <p:cNvPr id="16" name="5-Point Star 15"/>
          <p:cNvSpPr/>
          <p:nvPr/>
        </p:nvSpPr>
        <p:spPr>
          <a:xfrm>
            <a:off x="4286250" y="4214813"/>
            <a:ext cx="785813" cy="35718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697535" y="472514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87824" y="2643188"/>
            <a:ext cx="2952328" cy="24702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500687" y="3347957"/>
            <a:ext cx="1303561" cy="297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04248" y="314096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The innovation environment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xmlns="" val="60103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Industry meets Universities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None/>
            </a:pPr>
            <a:r>
              <a:rPr lang="en-GB" dirty="0" smtClean="0"/>
              <a:t>      Research                </a:t>
            </a:r>
            <a:r>
              <a:rPr lang="en-GB" dirty="0"/>
              <a:t>  </a:t>
            </a:r>
            <a:r>
              <a:rPr lang="en-GB" dirty="0" smtClean="0"/>
              <a:t>Teaching/Training/Service</a:t>
            </a:r>
            <a:endParaRPr lang="en-GB" dirty="0"/>
          </a:p>
          <a:p>
            <a:pPr lvl="2">
              <a:buNone/>
            </a:pPr>
            <a:r>
              <a:rPr lang="en-GB" dirty="0" smtClean="0"/>
              <a:t> 																  	</a:t>
            </a:r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endParaRPr lang="en-GB" dirty="0"/>
          </a:p>
          <a:p>
            <a:pPr lvl="2">
              <a:buNone/>
            </a:pPr>
            <a:r>
              <a:rPr lang="en-GB" dirty="0" smtClean="0"/>
              <a:t>Economy </a:t>
            </a:r>
            <a:r>
              <a:rPr lang="en-GB" dirty="0" smtClean="0">
                <a:sym typeface="Wingdings" pitchFamily="2" charset="2"/>
              </a:rPr>
              <a:t></a:t>
            </a:r>
            <a:r>
              <a:rPr lang="en-GB" dirty="0" smtClean="0"/>
              <a:t>  Knowledge Transfer  </a:t>
            </a:r>
            <a:r>
              <a:rPr lang="en-GB" dirty="0" smtClean="0">
                <a:sym typeface="Wingdings" pitchFamily="2" charset="2"/>
              </a:rPr>
              <a:t> Society</a:t>
            </a:r>
            <a:endParaRPr lang="en-GB" dirty="0" smtClean="0"/>
          </a:p>
          <a:p>
            <a:pPr lvl="2">
              <a:buNone/>
            </a:pPr>
            <a:endParaRPr lang="en-GB" dirty="0"/>
          </a:p>
          <a:p>
            <a:pPr lvl="2">
              <a:buNone/>
            </a:pPr>
            <a:endParaRPr lang="en-GB" dirty="0"/>
          </a:p>
          <a:p>
            <a:pPr lvl="2">
              <a:buNone/>
            </a:pPr>
            <a:r>
              <a:rPr lang="en-GB" dirty="0" smtClean="0"/>
              <a:t>          </a:t>
            </a:r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Markets, Industry              Public Funding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US" dirty="0"/>
          </a:p>
        </p:txBody>
      </p:sp>
      <p:sp>
        <p:nvSpPr>
          <p:cNvPr id="5" name="Flowchart: Merge 4"/>
          <p:cNvSpPr/>
          <p:nvPr/>
        </p:nvSpPr>
        <p:spPr>
          <a:xfrm>
            <a:off x="2843808" y="1916832"/>
            <a:ext cx="3384376" cy="1656184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6" name="Flowchart: Extract 5"/>
          <p:cNvSpPr/>
          <p:nvPr/>
        </p:nvSpPr>
        <p:spPr>
          <a:xfrm>
            <a:off x="2987824" y="4005064"/>
            <a:ext cx="3096344" cy="1656184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Facilitators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8140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9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Elements of a strong KT strategy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for Universities and Research Institutes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534"/>
            <a:ext cx="8229600" cy="4580816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GB" sz="7200" dirty="0"/>
              <a:t>Alignment with mission and </a:t>
            </a:r>
            <a:r>
              <a:rPr lang="en-GB" sz="7200" dirty="0" smtClean="0"/>
              <a:t>vision and widely communicated</a:t>
            </a:r>
            <a:endParaRPr lang="en-GB" sz="7200" dirty="0"/>
          </a:p>
          <a:p>
            <a:pPr lvl="0"/>
            <a:r>
              <a:rPr lang="en-GB" sz="7200" dirty="0"/>
              <a:t>Strong engagement of the senior management </a:t>
            </a:r>
            <a:r>
              <a:rPr lang="en-GB" sz="7200" dirty="0" smtClean="0"/>
              <a:t>team</a:t>
            </a:r>
            <a:endParaRPr lang="en-GB" sz="7200" dirty="0"/>
          </a:p>
          <a:p>
            <a:pPr lvl="0"/>
            <a:r>
              <a:rPr lang="en-GB" sz="7200" dirty="0"/>
              <a:t>Interaction with the University </a:t>
            </a:r>
            <a:r>
              <a:rPr lang="en-GB" sz="7200" dirty="0" smtClean="0"/>
              <a:t>Council or Governing Body</a:t>
            </a:r>
            <a:endParaRPr lang="en-GB" sz="7200" dirty="0"/>
          </a:p>
          <a:p>
            <a:pPr lvl="0"/>
            <a:r>
              <a:rPr lang="en-GB" sz="7200" dirty="0"/>
              <a:t>The relation of KT to research and teaching </a:t>
            </a:r>
            <a:r>
              <a:rPr lang="en-GB" sz="7200" dirty="0" smtClean="0"/>
              <a:t>or service activities</a:t>
            </a:r>
          </a:p>
          <a:p>
            <a:r>
              <a:rPr lang="en-GB" sz="7200" dirty="0"/>
              <a:t>Inclusion of KT in the budgetary planning process</a:t>
            </a:r>
          </a:p>
          <a:p>
            <a:pPr lvl="0"/>
            <a:r>
              <a:rPr lang="en-GB" sz="7200" dirty="0" smtClean="0"/>
              <a:t>A </a:t>
            </a:r>
            <a:r>
              <a:rPr lang="en-GB" sz="7200" dirty="0"/>
              <a:t>portfolio of policies which refer to</a:t>
            </a:r>
            <a:r>
              <a:rPr lang="en-GB" sz="7200" dirty="0" smtClean="0"/>
              <a:t>:</a:t>
            </a:r>
          </a:p>
          <a:p>
            <a:pPr lvl="1"/>
            <a:r>
              <a:rPr lang="en-GB" sz="7200" dirty="0" smtClean="0"/>
              <a:t>faculty / staff engagement </a:t>
            </a:r>
            <a:r>
              <a:rPr lang="en-GB" sz="7200" dirty="0"/>
              <a:t>in consultancy and start-up companies.</a:t>
            </a:r>
          </a:p>
          <a:p>
            <a:pPr lvl="1"/>
            <a:r>
              <a:rPr lang="en-GB" sz="7200" dirty="0"/>
              <a:t>rewards and incentives to participate in KT including reference to promotion criteria.</a:t>
            </a:r>
          </a:p>
          <a:p>
            <a:pPr lvl="1"/>
            <a:r>
              <a:rPr lang="en-GB" sz="7200" dirty="0"/>
              <a:t>start-up companies, investment and exit strategies.</a:t>
            </a:r>
          </a:p>
          <a:p>
            <a:pPr lvl="1"/>
            <a:r>
              <a:rPr lang="en-GB" sz="7200" dirty="0"/>
              <a:t>ethical matters relating to engagement with outside bodies.</a:t>
            </a:r>
          </a:p>
          <a:p>
            <a:r>
              <a:rPr lang="en-GB" sz="7200" dirty="0"/>
              <a:t>The role of entrepreneurship education and the support of entrepreneurs </a:t>
            </a:r>
            <a:endParaRPr lang="en-GB" sz="7200" dirty="0" smtClean="0"/>
          </a:p>
          <a:p>
            <a:pPr lvl="0"/>
            <a:r>
              <a:rPr lang="en-GB" sz="7200" dirty="0" smtClean="0"/>
              <a:t>The </a:t>
            </a:r>
            <a:r>
              <a:rPr lang="en-GB" sz="7200" dirty="0"/>
              <a:t>structure and organisation of the knowledge transfer office(s)</a:t>
            </a:r>
          </a:p>
          <a:p>
            <a:pPr lvl="0"/>
            <a:r>
              <a:rPr lang="en-GB" sz="7200" dirty="0"/>
              <a:t>The relationship between a central </a:t>
            </a:r>
            <a:r>
              <a:rPr lang="en-GB" sz="7200" dirty="0" smtClean="0"/>
              <a:t>KT </a:t>
            </a:r>
            <a:r>
              <a:rPr lang="en-GB" sz="7200" dirty="0"/>
              <a:t>office and individual </a:t>
            </a:r>
            <a:r>
              <a:rPr lang="en-GB" sz="7200" dirty="0" smtClean="0"/>
              <a:t>faculties/divisions</a:t>
            </a:r>
            <a:endParaRPr lang="en-GB" sz="7200" dirty="0"/>
          </a:p>
          <a:p>
            <a:pPr lvl="0"/>
            <a:r>
              <a:rPr lang="en-GB" sz="7200" dirty="0"/>
              <a:t>Monitoring of performance indicators</a:t>
            </a:r>
          </a:p>
          <a:p>
            <a:pPr lvl="0"/>
            <a:r>
              <a:rPr lang="en-GB" sz="7200" dirty="0"/>
              <a:t>Targets for future performance</a:t>
            </a:r>
          </a:p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7237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Industry meets Universities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Teaching/Training/Service   Knowledge Transfer </a:t>
            </a:r>
            <a:r>
              <a:rPr lang="en-GB" dirty="0" smtClean="0">
                <a:sym typeface="Wingdings" pitchFamily="2" charset="2"/>
              </a:rPr>
              <a:t></a:t>
            </a:r>
            <a:endParaRPr lang="en-GB" dirty="0" smtClean="0"/>
          </a:p>
          <a:p>
            <a:pPr lvl="2">
              <a:buNone/>
            </a:pPr>
            <a:endParaRPr lang="en-GB" dirty="0"/>
          </a:p>
          <a:p>
            <a:pPr lvl="2">
              <a:buNone/>
            </a:pPr>
            <a:endParaRPr lang="en-GB" dirty="0" smtClean="0"/>
          </a:p>
          <a:p>
            <a:pPr lvl="2">
              <a:buNone/>
            </a:pPr>
            <a:r>
              <a:rPr lang="en-GB" dirty="0" smtClean="0"/>
              <a:t>			     </a:t>
            </a:r>
          </a:p>
          <a:p>
            <a:pPr lvl="2">
              <a:buNone/>
            </a:pPr>
            <a:r>
              <a:rPr lang="en-GB" dirty="0" smtClean="0"/>
              <a:t>                     Research</a:t>
            </a:r>
            <a:endParaRPr lang="en-GB" dirty="0"/>
          </a:p>
          <a:p>
            <a:pPr lvl="2">
              <a:buNone/>
            </a:pPr>
            <a:r>
              <a:rPr lang="en-GB" dirty="0" smtClean="0"/>
              <a:t> </a:t>
            </a:r>
          </a:p>
          <a:p>
            <a:pPr lvl="2">
              <a:buNone/>
            </a:pPr>
            <a:r>
              <a:rPr lang="en-GB" dirty="0" smtClean="0"/>
              <a:t> </a:t>
            </a:r>
          </a:p>
          <a:p>
            <a:pPr lvl="2">
              <a:buNone/>
            </a:pPr>
            <a:r>
              <a:rPr lang="en-GB" dirty="0" smtClean="0"/>
              <a:t>              </a:t>
            </a:r>
          </a:p>
          <a:p>
            <a:pPr lvl="2">
              <a:buNone/>
            </a:pPr>
            <a:r>
              <a:rPr lang="en-GB" dirty="0" smtClean="0"/>
              <a:t>Markets, Industry                Public Funding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BF Institute of Knowledge Transfer Dec12</a:t>
            </a:r>
            <a:endParaRPr lang="en-US" dirty="0"/>
          </a:p>
        </p:txBody>
      </p:sp>
      <p:sp>
        <p:nvSpPr>
          <p:cNvPr id="5" name="Flowchart: Merge 4"/>
          <p:cNvSpPr/>
          <p:nvPr/>
        </p:nvSpPr>
        <p:spPr>
          <a:xfrm>
            <a:off x="2843808" y="2348880"/>
            <a:ext cx="3384376" cy="1368152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6" name="Flowchart: Extract 5"/>
          <p:cNvSpPr/>
          <p:nvPr/>
        </p:nvSpPr>
        <p:spPr>
          <a:xfrm>
            <a:off x="2994682" y="4077072"/>
            <a:ext cx="3096344" cy="1368152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Facilitators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0464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Conceptualising Innovation</a:t>
            </a:r>
          </a:p>
        </p:txBody>
      </p:sp>
      <p:pic>
        <p:nvPicPr>
          <p:cNvPr id="13315" name="Content Placeholder 3" descr="http://innovate.typepad.com/innovation/WindowsLiveWriter/UKGetsaTasteofOpenInnovation_145FC/clip_image001_2.jpg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2222500"/>
            <a:ext cx="5040560" cy="3181350"/>
          </a:xfr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BF Institute of Knowledge Transfer Dec12</a:t>
            </a:r>
            <a:endParaRPr lang="en-GB" dirty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63" y="1500188"/>
            <a:ext cx="2919809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34083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2934</TotalTime>
  <Words>1038</Words>
  <Application>Microsoft Office PowerPoint</Application>
  <PresentationFormat>On-screen Show (4:3)</PresentationFormat>
  <Paragraphs>328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Solstice</vt:lpstr>
      <vt:lpstr>Microsoft Office Excel Chart</vt:lpstr>
      <vt:lpstr>Creating Collaborative Advantage Effective university and industry partnerships</vt:lpstr>
      <vt:lpstr>Key words</vt:lpstr>
      <vt:lpstr> Innovation</vt:lpstr>
      <vt:lpstr>Outcomes        Benefit The territory of knowledge transfer</vt:lpstr>
      <vt:lpstr> Innovation and Improvement</vt:lpstr>
      <vt:lpstr>How Industry meets Universities (1)</vt:lpstr>
      <vt:lpstr>Elements of a strong KT strategy for Universities and Research Institutes</vt:lpstr>
      <vt:lpstr>How Industry meets Universities (2)</vt:lpstr>
      <vt:lpstr>Conceptualising Innovation</vt:lpstr>
      <vt:lpstr>Triple Helix interactions  requires  facilitators and agencies</vt:lpstr>
      <vt:lpstr>BTG Story</vt:lpstr>
      <vt:lpstr> Interacting Players</vt:lpstr>
      <vt:lpstr>Drivers for Innovation &amp; Knowledge Transfer</vt:lpstr>
      <vt:lpstr>Framework Funding Billion Euros   1984-8 to 2006-13</vt:lpstr>
      <vt:lpstr>Universities World Ranking a UK strength</vt:lpstr>
      <vt:lpstr>Knowledge Transfer/Exchange Income</vt:lpstr>
      <vt:lpstr>R&amp;D as percentage of GDP; no. researchers pm 2012 World Bank statistics</vt:lpstr>
      <vt:lpstr>UK R&amp;D Strengths and Weaknesses European Context (millions euros); Top 1000 companies</vt:lpstr>
      <vt:lpstr>UK R&amp;D Strengths and Weaknesses European Context (millions euros); Top 1000 companies</vt:lpstr>
      <vt:lpstr>Country Participation in Framework programmes 2007-11(March)</vt:lpstr>
      <vt:lpstr>Consequences  of FP7 2012 for European economy and employment A. Fougeyrollas, P. Le Mouel and P Zagame</vt:lpstr>
      <vt:lpstr>UK Government Initiatives</vt:lpstr>
      <vt:lpstr>  Challenges to Management ‘Modern Management has reached the limits of improvement‘ -Hamel </vt:lpstr>
      <vt:lpstr>Think Diversity; Think Footballers</vt:lpstr>
      <vt:lpstr>People for University – Industry Collaboration Core competencies</vt:lpstr>
      <vt:lpstr>University – Industry Collaboration Communication Essentials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Collaborative Advantage Effective university and industry partnerships</dc:title>
  <dc:creator>Brian</dc:creator>
  <cp:lastModifiedBy> </cp:lastModifiedBy>
  <cp:revision>86</cp:revision>
  <dcterms:created xsi:type="dcterms:W3CDTF">2012-11-11T16:16:32Z</dcterms:created>
  <dcterms:modified xsi:type="dcterms:W3CDTF">2012-12-06T09:26:41Z</dcterms:modified>
</cp:coreProperties>
</file>