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61" r:id="rId3"/>
    <p:sldId id="269" r:id="rId4"/>
    <p:sldId id="265" r:id="rId5"/>
    <p:sldId id="275" r:id="rId6"/>
    <p:sldId id="267" r:id="rId7"/>
    <p:sldId id="263" r:id="rId8"/>
    <p:sldId id="264" r:id="rId9"/>
    <p:sldId id="268" r:id="rId10"/>
    <p:sldId id="259" r:id="rId11"/>
    <p:sldId id="257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FB3F58-8093-47C1-AD90-48CCB6264DE1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CE7C3E3-39D0-43B8-B57B-07D901FAB4E8}">
      <dgm:prSet phldrT="[Text]" custT="1"/>
      <dgm:spPr/>
      <dgm:t>
        <a:bodyPr/>
        <a:lstStyle/>
        <a:p>
          <a:r>
            <a:rPr lang="en-GB" sz="1400" b="1" dirty="0" smtClean="0"/>
            <a:t>Research</a:t>
          </a:r>
          <a:endParaRPr lang="en-GB" sz="1400" b="1" dirty="0"/>
        </a:p>
      </dgm:t>
    </dgm:pt>
    <dgm:pt modelId="{D1DEB2CB-61F6-4B57-963A-8480BE634C2B}" type="parTrans" cxnId="{8921BDD7-B92E-4E2F-8B2D-428872024754}">
      <dgm:prSet/>
      <dgm:spPr/>
      <dgm:t>
        <a:bodyPr/>
        <a:lstStyle/>
        <a:p>
          <a:endParaRPr lang="en-GB" sz="1400" b="1"/>
        </a:p>
      </dgm:t>
    </dgm:pt>
    <dgm:pt modelId="{78C189B8-3D82-4FA8-81C5-215259ECA6D4}" type="sibTrans" cxnId="{8921BDD7-B92E-4E2F-8B2D-428872024754}">
      <dgm:prSet custT="1"/>
      <dgm:spPr/>
      <dgm:t>
        <a:bodyPr/>
        <a:lstStyle/>
        <a:p>
          <a:endParaRPr lang="en-GB" sz="1400" b="1"/>
        </a:p>
      </dgm:t>
    </dgm:pt>
    <dgm:pt modelId="{198A2D3B-5900-4AF5-96AE-C77DA8BA0753}">
      <dgm:prSet phldrT="[Text]" custT="1"/>
      <dgm:spPr/>
      <dgm:t>
        <a:bodyPr/>
        <a:lstStyle/>
        <a:p>
          <a:r>
            <a:rPr lang="en-GB" sz="1400" b="1" dirty="0" smtClean="0"/>
            <a:t>Release</a:t>
          </a:r>
          <a:endParaRPr lang="en-GB" sz="1400" b="1" dirty="0"/>
        </a:p>
      </dgm:t>
    </dgm:pt>
    <dgm:pt modelId="{83E61E7B-88DE-4D0C-800F-53DCB1CE2AC4}" type="parTrans" cxnId="{AFB8F0A1-1E46-4800-93FB-E6E224E72BFB}">
      <dgm:prSet/>
      <dgm:spPr/>
      <dgm:t>
        <a:bodyPr/>
        <a:lstStyle/>
        <a:p>
          <a:endParaRPr lang="en-GB" sz="1400" b="1"/>
        </a:p>
      </dgm:t>
    </dgm:pt>
    <dgm:pt modelId="{7B94E834-C562-4CE8-B0E4-FF4E7340B518}" type="sibTrans" cxnId="{AFB8F0A1-1E46-4800-93FB-E6E224E72BFB}">
      <dgm:prSet custT="1"/>
      <dgm:spPr/>
      <dgm:t>
        <a:bodyPr/>
        <a:lstStyle/>
        <a:p>
          <a:endParaRPr lang="en-GB" sz="1400" b="1"/>
        </a:p>
      </dgm:t>
    </dgm:pt>
    <dgm:pt modelId="{D7F61271-892F-43B0-A37B-64706BA3CE66}">
      <dgm:prSet phldrT="[Text]" custT="1"/>
      <dgm:spPr/>
      <dgm:t>
        <a:bodyPr/>
        <a:lstStyle/>
        <a:p>
          <a:r>
            <a:rPr lang="en-GB" sz="1400" b="1" dirty="0" smtClean="0"/>
            <a:t>Support</a:t>
          </a:r>
          <a:endParaRPr lang="en-GB" sz="1400" b="1" dirty="0"/>
        </a:p>
      </dgm:t>
    </dgm:pt>
    <dgm:pt modelId="{B9F4ED76-78FD-4299-90B8-A36C7ED1E5B7}" type="parTrans" cxnId="{3CD162C6-B9B6-48FC-8E82-73CFA08FE854}">
      <dgm:prSet/>
      <dgm:spPr/>
      <dgm:t>
        <a:bodyPr/>
        <a:lstStyle/>
        <a:p>
          <a:endParaRPr lang="en-GB" sz="1400" b="1"/>
        </a:p>
      </dgm:t>
    </dgm:pt>
    <dgm:pt modelId="{36C7B54B-2BCB-4398-8ADD-0ED77EF0B944}" type="sibTrans" cxnId="{3CD162C6-B9B6-48FC-8E82-73CFA08FE854}">
      <dgm:prSet custT="1"/>
      <dgm:spPr/>
      <dgm:t>
        <a:bodyPr/>
        <a:lstStyle/>
        <a:p>
          <a:endParaRPr lang="en-GB" sz="1400" b="1"/>
        </a:p>
      </dgm:t>
    </dgm:pt>
    <dgm:pt modelId="{F6E1B972-A526-4F30-B657-1DA1CE21F666}">
      <dgm:prSet phldrT="[Text]" custT="1"/>
      <dgm:spPr/>
      <dgm:t>
        <a:bodyPr/>
        <a:lstStyle/>
        <a:p>
          <a:r>
            <a:rPr lang="en-GB" sz="1400" b="1" dirty="0" smtClean="0"/>
            <a:t>Upgrade</a:t>
          </a:r>
          <a:endParaRPr lang="en-GB" sz="1400" b="1" dirty="0"/>
        </a:p>
      </dgm:t>
    </dgm:pt>
    <dgm:pt modelId="{95CD18F1-64D0-4AD2-9571-56C6FE46AAFD}" type="parTrans" cxnId="{C3603E7E-4011-412F-905F-1514CD03A099}">
      <dgm:prSet/>
      <dgm:spPr/>
      <dgm:t>
        <a:bodyPr/>
        <a:lstStyle/>
        <a:p>
          <a:endParaRPr lang="en-GB" sz="1400" b="1"/>
        </a:p>
      </dgm:t>
    </dgm:pt>
    <dgm:pt modelId="{54E36619-78DB-4DD8-A4E3-652B2CFB6F2E}" type="sibTrans" cxnId="{C3603E7E-4011-412F-905F-1514CD03A099}">
      <dgm:prSet custT="1"/>
      <dgm:spPr/>
      <dgm:t>
        <a:bodyPr/>
        <a:lstStyle/>
        <a:p>
          <a:endParaRPr lang="en-GB" sz="1400" b="1"/>
        </a:p>
      </dgm:t>
    </dgm:pt>
    <dgm:pt modelId="{79607AFA-1A6A-4783-9F6B-25F4DDFA42C5}">
      <dgm:prSet phldrT="[Text]" custT="1"/>
      <dgm:spPr/>
      <dgm:t>
        <a:bodyPr/>
        <a:lstStyle/>
        <a:p>
          <a:r>
            <a:rPr lang="en-GB" sz="1400" b="1" dirty="0" smtClean="0"/>
            <a:t>Development</a:t>
          </a:r>
          <a:endParaRPr lang="en-GB" sz="1400" b="1" dirty="0"/>
        </a:p>
      </dgm:t>
    </dgm:pt>
    <dgm:pt modelId="{A9125BAE-B335-4F8F-A7DA-3D28D0FC51CF}" type="parTrans" cxnId="{90B139E8-919A-4903-AFD5-49D520F2CC36}">
      <dgm:prSet/>
      <dgm:spPr/>
      <dgm:t>
        <a:bodyPr/>
        <a:lstStyle/>
        <a:p>
          <a:endParaRPr lang="en-GB" sz="1400" b="1"/>
        </a:p>
      </dgm:t>
    </dgm:pt>
    <dgm:pt modelId="{E36CCACE-8F07-4A5D-A5C4-30B96CB95DF8}" type="sibTrans" cxnId="{90B139E8-919A-4903-AFD5-49D520F2CC36}">
      <dgm:prSet custT="1"/>
      <dgm:spPr/>
      <dgm:t>
        <a:bodyPr/>
        <a:lstStyle/>
        <a:p>
          <a:endParaRPr lang="en-GB" sz="1400" b="1"/>
        </a:p>
      </dgm:t>
    </dgm:pt>
    <dgm:pt modelId="{FDC3D1E1-6B3C-4152-B205-C7C30A84B2D6}" type="pres">
      <dgm:prSet presAssocID="{14FB3F58-8093-47C1-AD90-48CCB6264DE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C4DFFD9-C21C-4AA7-81A7-6421CBBCA640}" type="pres">
      <dgm:prSet presAssocID="{5CE7C3E3-39D0-43B8-B57B-07D901FAB4E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EDC08A-5BBC-4A2A-999D-CB399EC2F912}" type="pres">
      <dgm:prSet presAssocID="{78C189B8-3D82-4FA8-81C5-215259ECA6D4}" presName="sibTrans" presStyleLbl="sibTrans2D1" presStyleIdx="0" presStyleCnt="5"/>
      <dgm:spPr/>
      <dgm:t>
        <a:bodyPr/>
        <a:lstStyle/>
        <a:p>
          <a:endParaRPr lang="en-GB"/>
        </a:p>
      </dgm:t>
    </dgm:pt>
    <dgm:pt modelId="{98633655-72CB-4968-8267-B4F34CFF4E7A}" type="pres">
      <dgm:prSet presAssocID="{78C189B8-3D82-4FA8-81C5-215259ECA6D4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6919D7B1-EF60-40BF-9AF9-A6F36369A105}" type="pres">
      <dgm:prSet presAssocID="{79607AFA-1A6A-4783-9F6B-25F4DDFA42C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2E555A-D60E-432A-B735-211C611ECC4C}" type="pres">
      <dgm:prSet presAssocID="{E36CCACE-8F07-4A5D-A5C4-30B96CB95DF8}" presName="sibTrans" presStyleLbl="sibTrans2D1" presStyleIdx="1" presStyleCnt="5"/>
      <dgm:spPr/>
      <dgm:t>
        <a:bodyPr/>
        <a:lstStyle/>
        <a:p>
          <a:endParaRPr lang="en-GB"/>
        </a:p>
      </dgm:t>
    </dgm:pt>
    <dgm:pt modelId="{C4ABFF5A-EC78-4D3E-8D28-4CB65FA47E73}" type="pres">
      <dgm:prSet presAssocID="{E36CCACE-8F07-4A5D-A5C4-30B96CB95DF8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81A57FA6-2E32-4F14-BD2B-55E3F99DB5CD}" type="pres">
      <dgm:prSet presAssocID="{198A2D3B-5900-4AF5-96AE-C77DA8BA075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E30D73-65BB-412A-AA50-1CCEC9FDE311}" type="pres">
      <dgm:prSet presAssocID="{7B94E834-C562-4CE8-B0E4-FF4E7340B518}" presName="sibTrans" presStyleLbl="sibTrans2D1" presStyleIdx="2" presStyleCnt="5"/>
      <dgm:spPr/>
      <dgm:t>
        <a:bodyPr/>
        <a:lstStyle/>
        <a:p>
          <a:endParaRPr lang="en-GB"/>
        </a:p>
      </dgm:t>
    </dgm:pt>
    <dgm:pt modelId="{7BC8F89E-4501-485C-85F6-90FFEAFC8107}" type="pres">
      <dgm:prSet presAssocID="{7B94E834-C562-4CE8-B0E4-FF4E7340B518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E240A2F4-44AF-4D41-83CA-091BF5F108B7}" type="pres">
      <dgm:prSet presAssocID="{D7F61271-892F-43B0-A37B-64706BA3CE6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2D6C25-D15A-4AD4-98B5-C5ED888F0F2E}" type="pres">
      <dgm:prSet presAssocID="{36C7B54B-2BCB-4398-8ADD-0ED77EF0B944}" presName="sibTrans" presStyleLbl="sibTrans2D1" presStyleIdx="3" presStyleCnt="5"/>
      <dgm:spPr/>
      <dgm:t>
        <a:bodyPr/>
        <a:lstStyle/>
        <a:p>
          <a:endParaRPr lang="en-GB"/>
        </a:p>
      </dgm:t>
    </dgm:pt>
    <dgm:pt modelId="{39B9B362-2110-46F1-9E44-4817059DF8A0}" type="pres">
      <dgm:prSet presAssocID="{36C7B54B-2BCB-4398-8ADD-0ED77EF0B944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E8E91ADD-2047-40E0-8A03-4D2A05974E6D}" type="pres">
      <dgm:prSet presAssocID="{F6E1B972-A526-4F30-B657-1DA1CE21F66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FB7B01-3239-42A1-BDD4-51945753FB15}" type="pres">
      <dgm:prSet presAssocID="{54E36619-78DB-4DD8-A4E3-652B2CFB6F2E}" presName="sibTrans" presStyleLbl="sibTrans2D1" presStyleIdx="4" presStyleCnt="5"/>
      <dgm:spPr/>
      <dgm:t>
        <a:bodyPr/>
        <a:lstStyle/>
        <a:p>
          <a:endParaRPr lang="en-GB"/>
        </a:p>
      </dgm:t>
    </dgm:pt>
    <dgm:pt modelId="{A0F3B49A-CC60-45C6-958A-2D094E082B4E}" type="pres">
      <dgm:prSet presAssocID="{54E36619-78DB-4DD8-A4E3-652B2CFB6F2E}" presName="connectorText" presStyleLbl="sibTrans2D1" presStyleIdx="4" presStyleCnt="5"/>
      <dgm:spPr/>
      <dgm:t>
        <a:bodyPr/>
        <a:lstStyle/>
        <a:p>
          <a:endParaRPr lang="en-GB"/>
        </a:p>
      </dgm:t>
    </dgm:pt>
  </dgm:ptLst>
  <dgm:cxnLst>
    <dgm:cxn modelId="{1B4934F3-B42F-4E9D-B3B1-B70B3D7571BC}" type="presOf" srcId="{36C7B54B-2BCB-4398-8ADD-0ED77EF0B944}" destId="{39B9B362-2110-46F1-9E44-4817059DF8A0}" srcOrd="1" destOrd="0" presId="urn:microsoft.com/office/officeart/2005/8/layout/cycle2"/>
    <dgm:cxn modelId="{F636B790-DD46-4615-91E7-DB5B6B737E50}" type="presOf" srcId="{198A2D3B-5900-4AF5-96AE-C77DA8BA0753}" destId="{81A57FA6-2E32-4F14-BD2B-55E3F99DB5CD}" srcOrd="0" destOrd="0" presId="urn:microsoft.com/office/officeart/2005/8/layout/cycle2"/>
    <dgm:cxn modelId="{AFB8F0A1-1E46-4800-93FB-E6E224E72BFB}" srcId="{14FB3F58-8093-47C1-AD90-48CCB6264DE1}" destId="{198A2D3B-5900-4AF5-96AE-C77DA8BA0753}" srcOrd="2" destOrd="0" parTransId="{83E61E7B-88DE-4D0C-800F-53DCB1CE2AC4}" sibTransId="{7B94E834-C562-4CE8-B0E4-FF4E7340B518}"/>
    <dgm:cxn modelId="{AD3EA9C0-29A6-408A-A643-25B8EA54569E}" type="presOf" srcId="{54E36619-78DB-4DD8-A4E3-652B2CFB6F2E}" destId="{17FB7B01-3239-42A1-BDD4-51945753FB15}" srcOrd="0" destOrd="0" presId="urn:microsoft.com/office/officeart/2005/8/layout/cycle2"/>
    <dgm:cxn modelId="{3332D702-F1CF-42D3-B7C7-840FEED23832}" type="presOf" srcId="{78C189B8-3D82-4FA8-81C5-215259ECA6D4}" destId="{98633655-72CB-4968-8267-B4F34CFF4E7A}" srcOrd="1" destOrd="0" presId="urn:microsoft.com/office/officeart/2005/8/layout/cycle2"/>
    <dgm:cxn modelId="{21EBED98-10C3-4BE2-95C0-BEAB68191F8D}" type="presOf" srcId="{5CE7C3E3-39D0-43B8-B57B-07D901FAB4E8}" destId="{4C4DFFD9-C21C-4AA7-81A7-6421CBBCA640}" srcOrd="0" destOrd="0" presId="urn:microsoft.com/office/officeart/2005/8/layout/cycle2"/>
    <dgm:cxn modelId="{998A10F3-75BC-4B86-8EBA-757FECF7DFD3}" type="presOf" srcId="{D7F61271-892F-43B0-A37B-64706BA3CE66}" destId="{E240A2F4-44AF-4D41-83CA-091BF5F108B7}" srcOrd="0" destOrd="0" presId="urn:microsoft.com/office/officeart/2005/8/layout/cycle2"/>
    <dgm:cxn modelId="{3CD162C6-B9B6-48FC-8E82-73CFA08FE854}" srcId="{14FB3F58-8093-47C1-AD90-48CCB6264DE1}" destId="{D7F61271-892F-43B0-A37B-64706BA3CE66}" srcOrd="3" destOrd="0" parTransId="{B9F4ED76-78FD-4299-90B8-A36C7ED1E5B7}" sibTransId="{36C7B54B-2BCB-4398-8ADD-0ED77EF0B944}"/>
    <dgm:cxn modelId="{9ECCD8A6-D1CB-435C-9BF0-03079C8E5669}" type="presOf" srcId="{E36CCACE-8F07-4A5D-A5C4-30B96CB95DF8}" destId="{6E2E555A-D60E-432A-B735-211C611ECC4C}" srcOrd="0" destOrd="0" presId="urn:microsoft.com/office/officeart/2005/8/layout/cycle2"/>
    <dgm:cxn modelId="{90B139E8-919A-4903-AFD5-49D520F2CC36}" srcId="{14FB3F58-8093-47C1-AD90-48CCB6264DE1}" destId="{79607AFA-1A6A-4783-9F6B-25F4DDFA42C5}" srcOrd="1" destOrd="0" parTransId="{A9125BAE-B335-4F8F-A7DA-3D28D0FC51CF}" sibTransId="{E36CCACE-8F07-4A5D-A5C4-30B96CB95DF8}"/>
    <dgm:cxn modelId="{1DC64E82-2429-470E-8487-D2B805D0129E}" type="presOf" srcId="{78C189B8-3D82-4FA8-81C5-215259ECA6D4}" destId="{1FEDC08A-5BBC-4A2A-999D-CB399EC2F912}" srcOrd="0" destOrd="0" presId="urn:microsoft.com/office/officeart/2005/8/layout/cycle2"/>
    <dgm:cxn modelId="{2CDB6024-CB19-468A-85B3-FBF6B5E2B67D}" type="presOf" srcId="{36C7B54B-2BCB-4398-8ADD-0ED77EF0B944}" destId="{D92D6C25-D15A-4AD4-98B5-C5ED888F0F2E}" srcOrd="0" destOrd="0" presId="urn:microsoft.com/office/officeart/2005/8/layout/cycle2"/>
    <dgm:cxn modelId="{03644456-A01B-49A5-A30D-BC286DF630BB}" type="presOf" srcId="{14FB3F58-8093-47C1-AD90-48CCB6264DE1}" destId="{FDC3D1E1-6B3C-4152-B205-C7C30A84B2D6}" srcOrd="0" destOrd="0" presId="urn:microsoft.com/office/officeart/2005/8/layout/cycle2"/>
    <dgm:cxn modelId="{7772D90E-30A8-4951-A452-E6CCE24897D8}" type="presOf" srcId="{F6E1B972-A526-4F30-B657-1DA1CE21F666}" destId="{E8E91ADD-2047-40E0-8A03-4D2A05974E6D}" srcOrd="0" destOrd="0" presId="urn:microsoft.com/office/officeart/2005/8/layout/cycle2"/>
    <dgm:cxn modelId="{C3603E7E-4011-412F-905F-1514CD03A099}" srcId="{14FB3F58-8093-47C1-AD90-48CCB6264DE1}" destId="{F6E1B972-A526-4F30-B657-1DA1CE21F666}" srcOrd="4" destOrd="0" parTransId="{95CD18F1-64D0-4AD2-9571-56C6FE46AAFD}" sibTransId="{54E36619-78DB-4DD8-A4E3-652B2CFB6F2E}"/>
    <dgm:cxn modelId="{2533E8F2-7870-4BBB-9B97-85A304AA52CA}" type="presOf" srcId="{7B94E834-C562-4CE8-B0E4-FF4E7340B518}" destId="{68E30D73-65BB-412A-AA50-1CCEC9FDE311}" srcOrd="0" destOrd="0" presId="urn:microsoft.com/office/officeart/2005/8/layout/cycle2"/>
    <dgm:cxn modelId="{D288759B-5A83-45A1-9DBA-ACBDB6C7103A}" type="presOf" srcId="{E36CCACE-8F07-4A5D-A5C4-30B96CB95DF8}" destId="{C4ABFF5A-EC78-4D3E-8D28-4CB65FA47E73}" srcOrd="1" destOrd="0" presId="urn:microsoft.com/office/officeart/2005/8/layout/cycle2"/>
    <dgm:cxn modelId="{A6CE9512-8820-4156-90CF-686208E4E6CF}" type="presOf" srcId="{79607AFA-1A6A-4783-9F6B-25F4DDFA42C5}" destId="{6919D7B1-EF60-40BF-9AF9-A6F36369A105}" srcOrd="0" destOrd="0" presId="urn:microsoft.com/office/officeart/2005/8/layout/cycle2"/>
    <dgm:cxn modelId="{8921BDD7-B92E-4E2F-8B2D-428872024754}" srcId="{14FB3F58-8093-47C1-AD90-48CCB6264DE1}" destId="{5CE7C3E3-39D0-43B8-B57B-07D901FAB4E8}" srcOrd="0" destOrd="0" parTransId="{D1DEB2CB-61F6-4B57-963A-8480BE634C2B}" sibTransId="{78C189B8-3D82-4FA8-81C5-215259ECA6D4}"/>
    <dgm:cxn modelId="{0EEB7A62-216D-49DE-A026-2F73708441D1}" type="presOf" srcId="{54E36619-78DB-4DD8-A4E3-652B2CFB6F2E}" destId="{A0F3B49A-CC60-45C6-958A-2D094E082B4E}" srcOrd="1" destOrd="0" presId="urn:microsoft.com/office/officeart/2005/8/layout/cycle2"/>
    <dgm:cxn modelId="{82D57777-CBE7-41A2-8B74-D36559C13743}" type="presOf" srcId="{7B94E834-C562-4CE8-B0E4-FF4E7340B518}" destId="{7BC8F89E-4501-485C-85F6-90FFEAFC8107}" srcOrd="1" destOrd="0" presId="urn:microsoft.com/office/officeart/2005/8/layout/cycle2"/>
    <dgm:cxn modelId="{64838FA2-EFF6-42D8-A8C8-67D85FFFB3B6}" type="presParOf" srcId="{FDC3D1E1-6B3C-4152-B205-C7C30A84B2D6}" destId="{4C4DFFD9-C21C-4AA7-81A7-6421CBBCA640}" srcOrd="0" destOrd="0" presId="urn:microsoft.com/office/officeart/2005/8/layout/cycle2"/>
    <dgm:cxn modelId="{48E034E4-3433-4102-B21F-5FEF4B4C79F2}" type="presParOf" srcId="{FDC3D1E1-6B3C-4152-B205-C7C30A84B2D6}" destId="{1FEDC08A-5BBC-4A2A-999D-CB399EC2F912}" srcOrd="1" destOrd="0" presId="urn:microsoft.com/office/officeart/2005/8/layout/cycle2"/>
    <dgm:cxn modelId="{1B40E9A0-3C51-4331-941B-5E2445B8FE6D}" type="presParOf" srcId="{1FEDC08A-5BBC-4A2A-999D-CB399EC2F912}" destId="{98633655-72CB-4968-8267-B4F34CFF4E7A}" srcOrd="0" destOrd="0" presId="urn:microsoft.com/office/officeart/2005/8/layout/cycle2"/>
    <dgm:cxn modelId="{1BE2240F-8895-480D-857B-65FBA6E89EBA}" type="presParOf" srcId="{FDC3D1E1-6B3C-4152-B205-C7C30A84B2D6}" destId="{6919D7B1-EF60-40BF-9AF9-A6F36369A105}" srcOrd="2" destOrd="0" presId="urn:microsoft.com/office/officeart/2005/8/layout/cycle2"/>
    <dgm:cxn modelId="{B8BD54AF-123F-47C4-8A82-A6715AF60394}" type="presParOf" srcId="{FDC3D1E1-6B3C-4152-B205-C7C30A84B2D6}" destId="{6E2E555A-D60E-432A-B735-211C611ECC4C}" srcOrd="3" destOrd="0" presId="urn:microsoft.com/office/officeart/2005/8/layout/cycle2"/>
    <dgm:cxn modelId="{8EB152D8-2C43-4481-8422-7A6BE42B583C}" type="presParOf" srcId="{6E2E555A-D60E-432A-B735-211C611ECC4C}" destId="{C4ABFF5A-EC78-4D3E-8D28-4CB65FA47E73}" srcOrd="0" destOrd="0" presId="urn:microsoft.com/office/officeart/2005/8/layout/cycle2"/>
    <dgm:cxn modelId="{205AE268-E463-48DB-B561-B567C6C23179}" type="presParOf" srcId="{FDC3D1E1-6B3C-4152-B205-C7C30A84B2D6}" destId="{81A57FA6-2E32-4F14-BD2B-55E3F99DB5CD}" srcOrd="4" destOrd="0" presId="urn:microsoft.com/office/officeart/2005/8/layout/cycle2"/>
    <dgm:cxn modelId="{20DC035B-185A-4757-B95A-D267EBFC19D5}" type="presParOf" srcId="{FDC3D1E1-6B3C-4152-B205-C7C30A84B2D6}" destId="{68E30D73-65BB-412A-AA50-1CCEC9FDE311}" srcOrd="5" destOrd="0" presId="urn:microsoft.com/office/officeart/2005/8/layout/cycle2"/>
    <dgm:cxn modelId="{49BC6FC5-85C9-44D4-8445-F8690DA07519}" type="presParOf" srcId="{68E30D73-65BB-412A-AA50-1CCEC9FDE311}" destId="{7BC8F89E-4501-485C-85F6-90FFEAFC8107}" srcOrd="0" destOrd="0" presId="urn:microsoft.com/office/officeart/2005/8/layout/cycle2"/>
    <dgm:cxn modelId="{9444DB80-7C22-45ED-BC69-B7336B1D662A}" type="presParOf" srcId="{FDC3D1E1-6B3C-4152-B205-C7C30A84B2D6}" destId="{E240A2F4-44AF-4D41-83CA-091BF5F108B7}" srcOrd="6" destOrd="0" presId="urn:microsoft.com/office/officeart/2005/8/layout/cycle2"/>
    <dgm:cxn modelId="{27D358B4-E017-456A-9365-91773CE55629}" type="presParOf" srcId="{FDC3D1E1-6B3C-4152-B205-C7C30A84B2D6}" destId="{D92D6C25-D15A-4AD4-98B5-C5ED888F0F2E}" srcOrd="7" destOrd="0" presId="urn:microsoft.com/office/officeart/2005/8/layout/cycle2"/>
    <dgm:cxn modelId="{C5785573-97B3-4CEE-B84A-021D3A0EF305}" type="presParOf" srcId="{D92D6C25-D15A-4AD4-98B5-C5ED888F0F2E}" destId="{39B9B362-2110-46F1-9E44-4817059DF8A0}" srcOrd="0" destOrd="0" presId="urn:microsoft.com/office/officeart/2005/8/layout/cycle2"/>
    <dgm:cxn modelId="{84B2E07B-1DC7-4CF7-BC43-2F060228FAA5}" type="presParOf" srcId="{FDC3D1E1-6B3C-4152-B205-C7C30A84B2D6}" destId="{E8E91ADD-2047-40E0-8A03-4D2A05974E6D}" srcOrd="8" destOrd="0" presId="urn:microsoft.com/office/officeart/2005/8/layout/cycle2"/>
    <dgm:cxn modelId="{510B9C73-FCEC-4945-8901-2F51E6190306}" type="presParOf" srcId="{FDC3D1E1-6B3C-4152-B205-C7C30A84B2D6}" destId="{17FB7B01-3239-42A1-BDD4-51945753FB15}" srcOrd="9" destOrd="0" presId="urn:microsoft.com/office/officeart/2005/8/layout/cycle2"/>
    <dgm:cxn modelId="{A3FD3300-129E-4C3E-96B5-BC0AEBA75126}" type="presParOf" srcId="{17FB7B01-3239-42A1-BDD4-51945753FB15}" destId="{A0F3B49A-CC60-45C6-958A-2D094E082B4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DFFD9-C21C-4AA7-81A7-6421CBBCA640}">
      <dsp:nvSpPr>
        <dsp:cNvPr id="0" name=""/>
        <dsp:cNvSpPr/>
      </dsp:nvSpPr>
      <dsp:spPr>
        <a:xfrm>
          <a:off x="3041687" y="1435"/>
          <a:ext cx="1621480" cy="162148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Research</a:t>
          </a:r>
          <a:endParaRPr lang="en-GB" sz="1400" b="1" kern="1200" dirty="0"/>
        </a:p>
      </dsp:txBody>
      <dsp:txXfrm>
        <a:off x="3279147" y="238895"/>
        <a:ext cx="1146560" cy="1146560"/>
      </dsp:txXfrm>
    </dsp:sp>
    <dsp:sp modelId="{1FEDC08A-5BBC-4A2A-999D-CB399EC2F912}">
      <dsp:nvSpPr>
        <dsp:cNvPr id="0" name=""/>
        <dsp:cNvSpPr/>
      </dsp:nvSpPr>
      <dsp:spPr>
        <a:xfrm rot="2160000">
          <a:off x="4612099" y="1247337"/>
          <a:ext cx="431779" cy="5472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/>
        </a:p>
      </dsp:txBody>
      <dsp:txXfrm>
        <a:off x="4624468" y="1318718"/>
        <a:ext cx="302245" cy="328349"/>
      </dsp:txXfrm>
    </dsp:sp>
    <dsp:sp modelId="{6919D7B1-EF60-40BF-9AF9-A6F36369A105}">
      <dsp:nvSpPr>
        <dsp:cNvPr id="0" name=""/>
        <dsp:cNvSpPr/>
      </dsp:nvSpPr>
      <dsp:spPr>
        <a:xfrm>
          <a:off x="5012582" y="1433374"/>
          <a:ext cx="1621480" cy="162148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Development</a:t>
          </a:r>
          <a:endParaRPr lang="en-GB" sz="1400" b="1" kern="1200" dirty="0"/>
        </a:p>
      </dsp:txBody>
      <dsp:txXfrm>
        <a:off x="5250042" y="1670834"/>
        <a:ext cx="1146560" cy="1146560"/>
      </dsp:txXfrm>
    </dsp:sp>
    <dsp:sp modelId="{6E2E555A-D60E-432A-B735-211C611ECC4C}">
      <dsp:nvSpPr>
        <dsp:cNvPr id="0" name=""/>
        <dsp:cNvSpPr/>
      </dsp:nvSpPr>
      <dsp:spPr>
        <a:xfrm rot="6480000">
          <a:off x="5234801" y="3117330"/>
          <a:ext cx="431779" cy="5472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/>
        </a:p>
      </dsp:txBody>
      <dsp:txXfrm rot="10800000">
        <a:off x="5319582" y="3165183"/>
        <a:ext cx="302245" cy="328349"/>
      </dsp:txXfrm>
    </dsp:sp>
    <dsp:sp modelId="{81A57FA6-2E32-4F14-BD2B-55E3F99DB5CD}">
      <dsp:nvSpPr>
        <dsp:cNvPr id="0" name=""/>
        <dsp:cNvSpPr/>
      </dsp:nvSpPr>
      <dsp:spPr>
        <a:xfrm>
          <a:off x="4259767" y="3750300"/>
          <a:ext cx="1621480" cy="162148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Release</a:t>
          </a:r>
          <a:endParaRPr lang="en-GB" sz="1400" b="1" kern="1200" dirty="0"/>
        </a:p>
      </dsp:txBody>
      <dsp:txXfrm>
        <a:off x="4497227" y="3987760"/>
        <a:ext cx="1146560" cy="1146560"/>
      </dsp:txXfrm>
    </dsp:sp>
    <dsp:sp modelId="{68E30D73-65BB-412A-AA50-1CCEC9FDE311}">
      <dsp:nvSpPr>
        <dsp:cNvPr id="0" name=""/>
        <dsp:cNvSpPr/>
      </dsp:nvSpPr>
      <dsp:spPr>
        <a:xfrm rot="10800000">
          <a:off x="3648758" y="4287415"/>
          <a:ext cx="431779" cy="5472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/>
        </a:p>
      </dsp:txBody>
      <dsp:txXfrm rot="10800000">
        <a:off x="3778292" y="4396865"/>
        <a:ext cx="302245" cy="328349"/>
      </dsp:txXfrm>
    </dsp:sp>
    <dsp:sp modelId="{E240A2F4-44AF-4D41-83CA-091BF5F108B7}">
      <dsp:nvSpPr>
        <dsp:cNvPr id="0" name=""/>
        <dsp:cNvSpPr/>
      </dsp:nvSpPr>
      <dsp:spPr>
        <a:xfrm>
          <a:off x="1823607" y="3750300"/>
          <a:ext cx="1621480" cy="162148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Support</a:t>
          </a:r>
          <a:endParaRPr lang="en-GB" sz="1400" b="1" kern="1200" dirty="0"/>
        </a:p>
      </dsp:txBody>
      <dsp:txXfrm>
        <a:off x="2061067" y="3987760"/>
        <a:ext cx="1146560" cy="1146560"/>
      </dsp:txXfrm>
    </dsp:sp>
    <dsp:sp modelId="{D92D6C25-D15A-4AD4-98B5-C5ED888F0F2E}">
      <dsp:nvSpPr>
        <dsp:cNvPr id="0" name=""/>
        <dsp:cNvSpPr/>
      </dsp:nvSpPr>
      <dsp:spPr>
        <a:xfrm rot="15120000">
          <a:off x="2045826" y="3140574"/>
          <a:ext cx="431779" cy="5472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/>
        </a:p>
      </dsp:txBody>
      <dsp:txXfrm rot="10800000">
        <a:off x="2130607" y="3311621"/>
        <a:ext cx="302245" cy="328349"/>
      </dsp:txXfrm>
    </dsp:sp>
    <dsp:sp modelId="{E8E91ADD-2047-40E0-8A03-4D2A05974E6D}">
      <dsp:nvSpPr>
        <dsp:cNvPr id="0" name=""/>
        <dsp:cNvSpPr/>
      </dsp:nvSpPr>
      <dsp:spPr>
        <a:xfrm>
          <a:off x="1070792" y="1433374"/>
          <a:ext cx="1621480" cy="162148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Upgrade</a:t>
          </a:r>
          <a:endParaRPr lang="en-GB" sz="1400" b="1" kern="1200" dirty="0"/>
        </a:p>
      </dsp:txBody>
      <dsp:txXfrm>
        <a:off x="1308252" y="1670834"/>
        <a:ext cx="1146560" cy="1146560"/>
      </dsp:txXfrm>
    </dsp:sp>
    <dsp:sp modelId="{17FB7B01-3239-42A1-BDD4-51945753FB15}">
      <dsp:nvSpPr>
        <dsp:cNvPr id="0" name=""/>
        <dsp:cNvSpPr/>
      </dsp:nvSpPr>
      <dsp:spPr>
        <a:xfrm rot="19440000">
          <a:off x="2641204" y="1261702"/>
          <a:ext cx="431779" cy="5472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/>
        </a:p>
      </dsp:txBody>
      <dsp:txXfrm>
        <a:off x="2653573" y="1409221"/>
        <a:ext cx="302245" cy="328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31072-2FB2-4B22-AC63-97F243128AE9}" type="datetimeFigureOut">
              <a:rPr lang="en-GB" smtClean="0"/>
              <a:t>04/12/2012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3792A-06D2-4B89-B529-E0D3CC438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063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4CF7-592E-4D42-9F65-B1C2ECEACA8D}" type="datetimeFigureOut">
              <a:rPr lang="en-GB" smtClean="0"/>
              <a:t>04/12/2012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08036-671E-4543-B60F-DBCEFFDD7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708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4CF7-592E-4D42-9F65-B1C2ECEACA8D}" type="datetimeFigureOut">
              <a:rPr lang="en-GB" smtClean="0"/>
              <a:t>04/12/2012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08036-671E-4543-B60F-DBCEFFDD7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51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4CF7-592E-4D42-9F65-B1C2ECEACA8D}" type="datetimeFigureOut">
              <a:rPr lang="en-GB" smtClean="0"/>
              <a:t>04/12/2012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08036-671E-4543-B60F-DBCEFFDD7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97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4CF7-592E-4D42-9F65-B1C2ECEACA8D}" type="datetimeFigureOut">
              <a:rPr lang="en-GB" smtClean="0"/>
              <a:t>04/12/2012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08036-671E-4543-B60F-DBCEFFDD7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18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4CF7-592E-4D42-9F65-B1C2ECEACA8D}" type="datetimeFigureOut">
              <a:rPr lang="en-GB" smtClean="0"/>
              <a:t>04/12/2012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08036-671E-4543-B60F-DBCEFFDD7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95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4CF7-592E-4D42-9F65-B1C2ECEACA8D}" type="datetimeFigureOut">
              <a:rPr lang="en-GB" smtClean="0"/>
              <a:t>04/12/2012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08036-671E-4543-B60F-DBCEFFDD7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361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4CF7-592E-4D42-9F65-B1C2ECEACA8D}" type="datetimeFigureOut">
              <a:rPr lang="en-GB" smtClean="0"/>
              <a:t>04/12/2012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08036-671E-4543-B60F-DBCEFFDD7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19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4CF7-592E-4D42-9F65-B1C2ECEACA8D}" type="datetimeFigureOut">
              <a:rPr lang="en-GB" smtClean="0"/>
              <a:t>04/12/2012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08036-671E-4543-B60F-DBCEFFDD7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48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4CF7-592E-4D42-9F65-B1C2ECEACA8D}" type="datetimeFigureOut">
              <a:rPr lang="en-GB" smtClean="0"/>
              <a:t>04/12/2012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08036-671E-4543-B60F-DBCEFFDD7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84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4CF7-592E-4D42-9F65-B1C2ECEACA8D}" type="datetimeFigureOut">
              <a:rPr lang="en-GB" smtClean="0"/>
              <a:t>04/12/2012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08036-671E-4543-B60F-DBCEFFDD7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457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4CF7-592E-4D42-9F65-B1C2ECEACA8D}" type="datetimeFigureOut">
              <a:rPr lang="en-GB" smtClean="0"/>
              <a:t>04/12/2012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08036-671E-4543-B60F-DBCEFFDD7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34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F4CF7-592E-4D42-9F65-B1C2ECEACA8D}" type="datetimeFigureOut">
              <a:rPr lang="en-GB" smtClean="0"/>
              <a:t>04/12/2012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08036-671E-4543-B60F-DBCEFFDD7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3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50" y="2035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2700" dirty="0"/>
              <a:t>HEPI Conference: University Research and the Economy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Developing Effective University and Industry Partnerships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Prof David Maguire</a:t>
            </a:r>
          </a:p>
          <a:p>
            <a:r>
              <a:rPr lang="en-GB" dirty="0" smtClean="0"/>
              <a:t>Vice-Chancellor</a:t>
            </a:r>
          </a:p>
          <a:p>
            <a:r>
              <a:rPr lang="en-GB" dirty="0" smtClean="0"/>
              <a:t>5</a:t>
            </a:r>
            <a:r>
              <a:rPr lang="en-GB" baseline="30000" dirty="0" smtClean="0"/>
              <a:t>th</a:t>
            </a:r>
            <a:r>
              <a:rPr lang="en-GB" dirty="0" smtClean="0"/>
              <a:t> December, 2012</a:t>
            </a:r>
          </a:p>
        </p:txBody>
      </p:sp>
      <p:pic>
        <p:nvPicPr>
          <p:cNvPr id="4" name="Picture 4" descr="http://www2.gre.ac.uk/__data/assets/image/0009/441369/bann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scs.cms.gre.ac.uk/assets/University%20of%20Greenwi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230" y="5650170"/>
            <a:ext cx="2224585" cy="1112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67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Needed for Success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Opportunities for collaboration</a:t>
            </a:r>
          </a:p>
          <a:p>
            <a:pPr lvl="1"/>
            <a:r>
              <a:rPr lang="en-GB" dirty="0" smtClean="0"/>
              <a:t>Creative collisions</a:t>
            </a:r>
          </a:p>
          <a:p>
            <a:pPr lvl="1"/>
            <a:r>
              <a:rPr lang="en-GB" dirty="0" smtClean="0"/>
              <a:t>Sustained interactions</a:t>
            </a:r>
          </a:p>
          <a:p>
            <a:r>
              <a:rPr lang="en-GB" dirty="0" smtClean="0"/>
              <a:t>Concentration on the research, not the exploitation</a:t>
            </a:r>
          </a:p>
          <a:p>
            <a:r>
              <a:rPr lang="en-GB" dirty="0" smtClean="0"/>
              <a:t>Willingness to take risks</a:t>
            </a:r>
          </a:p>
          <a:p>
            <a:pPr lvl="1"/>
            <a:r>
              <a:rPr lang="en-GB" dirty="0" smtClean="0"/>
              <a:t>Investigations</a:t>
            </a:r>
          </a:p>
          <a:p>
            <a:pPr lvl="1"/>
            <a:r>
              <a:rPr lang="en-GB" dirty="0" smtClean="0"/>
              <a:t>Agreements</a:t>
            </a:r>
          </a:p>
          <a:p>
            <a:r>
              <a:rPr lang="en-GB" dirty="0" smtClean="0"/>
              <a:t>Collaborative spirit</a:t>
            </a:r>
          </a:p>
          <a:p>
            <a:pPr lvl="1"/>
            <a:r>
              <a:rPr lang="en-GB" dirty="0" smtClean="0"/>
              <a:t>Shared, non-exclusive IP model</a:t>
            </a:r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95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Myths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Universities do research, industry does exploitation</a:t>
            </a:r>
          </a:p>
          <a:p>
            <a:r>
              <a:rPr lang="en-GB" dirty="0" smtClean="0"/>
              <a:t>Academics are not business-aware</a:t>
            </a:r>
          </a:p>
          <a:p>
            <a:r>
              <a:rPr lang="en-GB" dirty="0" smtClean="0"/>
              <a:t>Industry doesn’t care about knowledge for its own sake and blue-skies, curiosity-driven research is the preserve of universities</a:t>
            </a:r>
          </a:p>
          <a:p>
            <a:r>
              <a:rPr lang="en-GB" dirty="0" smtClean="0"/>
              <a:t>Serious research can only occur in large research-intensive universities</a:t>
            </a:r>
          </a:p>
          <a:p>
            <a:r>
              <a:rPr lang="en-GB" dirty="0" smtClean="0"/>
              <a:t>Patents are the best way for universities to protect IP</a:t>
            </a:r>
          </a:p>
          <a:p>
            <a:pPr lvl="1"/>
            <a:r>
              <a:rPr lang="en-GB" dirty="0" smtClean="0"/>
              <a:t>Vanity projects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84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Difficult to generalise, but will try</a:t>
            </a:r>
          </a:p>
          <a:p>
            <a:r>
              <a:rPr lang="en-GB" dirty="0" smtClean="0"/>
              <a:t>Perspective on R&amp;D</a:t>
            </a:r>
          </a:p>
          <a:p>
            <a:r>
              <a:rPr lang="en-GB" dirty="0" smtClean="0"/>
              <a:t>Case study: </a:t>
            </a:r>
            <a:r>
              <a:rPr lang="en-GB" dirty="0" err="1" smtClean="0"/>
              <a:t>Esri</a:t>
            </a:r>
            <a:endParaRPr lang="en-GB" dirty="0" smtClean="0"/>
          </a:p>
          <a:p>
            <a:r>
              <a:rPr lang="en-GB" dirty="0" smtClean="0"/>
              <a:t>Industry perspective on partnership</a:t>
            </a:r>
          </a:p>
          <a:p>
            <a:r>
              <a:rPr lang="en-GB" dirty="0" smtClean="0"/>
              <a:t>Myth buster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02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GB" dirty="0" smtClean="0"/>
              <a:t>Product Development Cycle</a:t>
            </a:r>
            <a:endParaRPr lang="en-GB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30837051"/>
              </p:ext>
            </p:extLst>
          </p:nvPr>
        </p:nvGraphicFramePr>
        <p:xfrm>
          <a:off x="755576" y="1268760"/>
          <a:ext cx="7704856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51520" y="1700808"/>
            <a:ext cx="8821743" cy="3753127"/>
            <a:chOff x="251520" y="1700808"/>
            <a:chExt cx="8821743" cy="3753127"/>
          </a:xfrm>
        </p:grpSpPr>
        <p:sp>
          <p:nvSpPr>
            <p:cNvPr id="4" name="TextBox 3"/>
            <p:cNvSpPr txBox="1"/>
            <p:nvPr/>
          </p:nvSpPr>
          <p:spPr>
            <a:xfrm>
              <a:off x="6084168" y="1700808"/>
              <a:ext cx="17197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smtClean="0">
                  <a:solidFill>
                    <a:schemeClr val="tx2"/>
                  </a:solidFill>
                </a:rPr>
                <a:t>Research</a:t>
              </a:r>
              <a:endParaRPr lang="en-GB" sz="3200" b="1" dirty="0">
                <a:solidFill>
                  <a:schemeClr val="tx2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51520" y="4509120"/>
              <a:ext cx="223830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smtClean="0">
                  <a:solidFill>
                    <a:schemeClr val="tx2"/>
                  </a:solidFill>
                </a:rPr>
                <a:t>Exploitation</a:t>
              </a:r>
              <a:endParaRPr lang="en-GB" sz="3200" b="1" dirty="0">
                <a:solidFill>
                  <a:schemeClr val="tx2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588224" y="4869160"/>
              <a:ext cx="24850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smtClean="0">
                  <a:solidFill>
                    <a:schemeClr val="tx2"/>
                  </a:solidFill>
                </a:rPr>
                <a:t>Development</a:t>
              </a:r>
              <a:endParaRPr lang="en-GB" sz="32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419872" y="1988840"/>
            <a:ext cx="4896544" cy="3168352"/>
            <a:chOff x="3419872" y="1988840"/>
            <a:chExt cx="4896544" cy="3168352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3851920" y="3861048"/>
              <a:ext cx="2016224" cy="1296144"/>
            </a:xfrm>
            <a:prstGeom prst="line">
              <a:avLst/>
            </a:prstGeom>
            <a:ln w="5715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635896" y="2852936"/>
              <a:ext cx="1080120" cy="2232248"/>
            </a:xfrm>
            <a:prstGeom prst="line">
              <a:avLst/>
            </a:prstGeom>
            <a:ln w="5715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419872" y="3573016"/>
              <a:ext cx="2016224" cy="1584176"/>
            </a:xfrm>
            <a:prstGeom prst="line">
              <a:avLst/>
            </a:prstGeom>
            <a:ln w="5715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419872" y="3789040"/>
              <a:ext cx="2304256" cy="0"/>
            </a:xfrm>
            <a:prstGeom prst="line">
              <a:avLst/>
            </a:prstGeom>
            <a:ln w="5715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7164288" y="1988840"/>
              <a:ext cx="1152128" cy="1008112"/>
            </a:xfrm>
            <a:prstGeom prst="line">
              <a:avLst/>
            </a:prstGeom>
            <a:ln w="5715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8715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Esri</a:t>
            </a:r>
            <a:r>
              <a:rPr lang="en-GB" dirty="0" smtClean="0"/>
              <a:t>: Software Product Company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Worldwide company, HQ California</a:t>
            </a:r>
          </a:p>
          <a:p>
            <a:pPr lvl="1"/>
            <a:r>
              <a:rPr lang="en-GB" dirty="0" smtClean="0"/>
              <a:t>$</a:t>
            </a:r>
            <a:r>
              <a:rPr lang="en-GB" dirty="0"/>
              <a:t>1.2bn revenue</a:t>
            </a:r>
          </a:p>
          <a:p>
            <a:pPr lvl="1"/>
            <a:r>
              <a:rPr lang="en-GB" dirty="0"/>
              <a:t>+4500 (+600 product) staff</a:t>
            </a:r>
          </a:p>
          <a:p>
            <a:r>
              <a:rPr lang="en-GB" dirty="0" smtClean="0"/>
              <a:t>Develop and implement GIS software</a:t>
            </a:r>
          </a:p>
          <a:p>
            <a:pPr lvl="1"/>
            <a:r>
              <a:rPr lang="en-GB" dirty="0" smtClean="0"/>
              <a:t>Mobile, Desktop, Server, Cloud</a:t>
            </a:r>
          </a:p>
          <a:p>
            <a:r>
              <a:rPr lang="en-GB" dirty="0" smtClean="0"/>
              <a:t>Biggest research group in the GIS field</a:t>
            </a:r>
          </a:p>
          <a:p>
            <a:r>
              <a:rPr lang="en-GB" dirty="0" smtClean="0"/>
              <a:t>Outputs ‘published’ as software products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75646" y="5805264"/>
            <a:ext cx="172819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53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Esri</a:t>
            </a:r>
            <a:r>
              <a:rPr lang="en-GB" dirty="0" smtClean="0"/>
              <a:t>: Software Product Company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Innovation critical to success</a:t>
            </a:r>
          </a:p>
          <a:p>
            <a:pPr lvl="1"/>
            <a:r>
              <a:rPr lang="en-GB" dirty="0" smtClean="0"/>
              <a:t>Sources: industry, users, product teams </a:t>
            </a:r>
          </a:p>
          <a:p>
            <a:r>
              <a:rPr lang="en-GB" dirty="0" smtClean="0"/>
              <a:t>“Ideas are cheap, successful implementations count”</a:t>
            </a:r>
          </a:p>
          <a:p>
            <a:r>
              <a:rPr lang="en-GB" dirty="0" smtClean="0"/>
              <a:t>Never patented anything</a:t>
            </a:r>
          </a:p>
          <a:p>
            <a:r>
              <a:rPr lang="en-GB" dirty="0" smtClean="0"/>
              <a:t>Competitive advantage: ability to develop superior software faster than anyone else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75646" y="5805264"/>
            <a:ext cx="172819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61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Successful R&amp;D Collaboration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Researchers working with researchers, not researchers working with suits</a:t>
            </a:r>
          </a:p>
          <a:p>
            <a:r>
              <a:rPr lang="en-GB" dirty="0" smtClean="0"/>
              <a:t>Respect for talent </a:t>
            </a:r>
          </a:p>
          <a:p>
            <a:r>
              <a:rPr lang="en-GB" dirty="0" smtClean="0"/>
              <a:t>Focus is interesting (new) ideas and implementations</a:t>
            </a:r>
          </a:p>
          <a:p>
            <a:r>
              <a:rPr lang="en-GB" dirty="0" smtClean="0"/>
              <a:t>Requirement for openness</a:t>
            </a:r>
          </a:p>
          <a:p>
            <a:r>
              <a:rPr lang="en-GB" dirty="0" smtClean="0"/>
              <a:t>Need to keep bureaucracy in the </a:t>
            </a:r>
            <a:r>
              <a:rPr lang="en-GB" dirty="0" smtClean="0"/>
              <a:t>background</a:t>
            </a:r>
          </a:p>
          <a:p>
            <a:r>
              <a:rPr lang="en-GB" dirty="0" smtClean="0"/>
              <a:t>Never do anything as a direct hire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Examples:</a:t>
            </a:r>
          </a:p>
          <a:p>
            <a:pPr lvl="1"/>
            <a:r>
              <a:rPr lang="en-GB" dirty="0" smtClean="0"/>
              <a:t>Microsoft SQL Server Application Server</a:t>
            </a:r>
          </a:p>
          <a:p>
            <a:pPr lvl="1"/>
            <a:r>
              <a:rPr lang="en-GB" dirty="0" smtClean="0"/>
              <a:t>Google Earth/Maps integration</a:t>
            </a:r>
          </a:p>
          <a:p>
            <a:pPr lvl="1"/>
            <a:r>
              <a:rPr lang="en-GB" dirty="0" smtClean="0"/>
              <a:t>NUI </a:t>
            </a:r>
            <a:r>
              <a:rPr lang="en-GB" dirty="0" err="1" smtClean="0"/>
              <a:t>Maynooth</a:t>
            </a:r>
            <a:r>
              <a:rPr lang="en-GB" dirty="0" smtClean="0"/>
              <a:t> implementation of Geographically-Weighted Regression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07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Industry is Attracted to Universities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dirty="0"/>
              <a:t>Specialist knowledge/equipment</a:t>
            </a:r>
          </a:p>
          <a:p>
            <a:pPr>
              <a:lnSpc>
                <a:spcPct val="80000"/>
              </a:lnSpc>
            </a:pPr>
            <a:r>
              <a:rPr lang="en-GB" dirty="0"/>
              <a:t>Bandwidth</a:t>
            </a:r>
          </a:p>
          <a:p>
            <a:pPr>
              <a:lnSpc>
                <a:spcPct val="80000"/>
              </a:lnSpc>
            </a:pPr>
            <a:r>
              <a:rPr lang="en-GB" dirty="0"/>
              <a:t>Creativity / catalytic capability</a:t>
            </a:r>
          </a:p>
          <a:p>
            <a:pPr>
              <a:lnSpc>
                <a:spcPct val="80000"/>
              </a:lnSpc>
            </a:pPr>
            <a:r>
              <a:rPr lang="en-GB" dirty="0"/>
              <a:t>Independence, objectivity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Academic staff </a:t>
            </a:r>
            <a:r>
              <a:rPr lang="en-GB" dirty="0"/>
              <a:t>as thought leaders</a:t>
            </a:r>
          </a:p>
          <a:p>
            <a:pPr>
              <a:lnSpc>
                <a:spcPct val="80000"/>
              </a:lnSpc>
            </a:pPr>
            <a:r>
              <a:rPr lang="en-GB" dirty="0"/>
              <a:t>Universities as a </a:t>
            </a:r>
            <a:r>
              <a:rPr lang="en-GB" dirty="0" smtClean="0"/>
              <a:t>market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Educators of next generation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26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Turn-Offs for Industry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Closed thinking</a:t>
            </a:r>
          </a:p>
          <a:p>
            <a:r>
              <a:rPr lang="en-GB" dirty="0" smtClean="0"/>
              <a:t>Wrangles over IP</a:t>
            </a:r>
          </a:p>
          <a:p>
            <a:r>
              <a:rPr lang="en-GB" dirty="0" smtClean="0"/>
              <a:t>Slow speed of response</a:t>
            </a:r>
          </a:p>
          <a:p>
            <a:r>
              <a:rPr lang="en-GB" dirty="0" smtClean="0"/>
              <a:t>Poor business development skills</a:t>
            </a:r>
          </a:p>
          <a:p>
            <a:r>
              <a:rPr lang="en-GB" dirty="0" smtClean="0"/>
              <a:t>Non-exclusivity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58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Note on University Perspective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Key focus</a:t>
            </a:r>
          </a:p>
          <a:p>
            <a:pPr lvl="1"/>
            <a:r>
              <a:rPr lang="en-GB" dirty="0" smtClean="0"/>
              <a:t>Knowledge creation and dissemination</a:t>
            </a:r>
          </a:p>
          <a:p>
            <a:r>
              <a:rPr lang="en-GB" dirty="0" smtClean="0"/>
              <a:t>Deliverables</a:t>
            </a:r>
          </a:p>
          <a:p>
            <a:pPr lvl="1"/>
            <a:r>
              <a:rPr lang="en-GB" dirty="0" smtClean="0"/>
              <a:t>Research outputs</a:t>
            </a:r>
          </a:p>
          <a:p>
            <a:pPr lvl="1"/>
            <a:r>
              <a:rPr lang="en-GB" dirty="0" smtClean="0"/>
              <a:t>Contributions to teaching</a:t>
            </a:r>
          </a:p>
          <a:p>
            <a:pPr lvl="1"/>
            <a:r>
              <a:rPr lang="en-GB" dirty="0" smtClean="0"/>
              <a:t>Consulting</a:t>
            </a:r>
          </a:p>
          <a:p>
            <a:r>
              <a:rPr lang="en-GB" dirty="0" smtClean="0"/>
              <a:t>Patents often a distraction and a net cost to sector</a:t>
            </a:r>
          </a:p>
          <a:p>
            <a:pPr lvl="1"/>
            <a:r>
              <a:rPr lang="en-GB" dirty="0" smtClean="0"/>
              <a:t>Too many think that obtaining a patent = success</a:t>
            </a:r>
          </a:p>
        </p:txBody>
      </p:sp>
    </p:spTree>
    <p:extLst>
      <p:ext uri="{BB962C8B-B14F-4D97-AF65-F5344CB8AC3E}">
        <p14:creationId xmlns:p14="http://schemas.microsoft.com/office/powerpoint/2010/main" val="26459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Words>365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HEPI Conference: University Research and the Economy Developing Effective University and Industry Partnerships</vt:lpstr>
      <vt:lpstr>Introduction</vt:lpstr>
      <vt:lpstr>Product Development Cycle</vt:lpstr>
      <vt:lpstr>Esri: Software Product Company</vt:lpstr>
      <vt:lpstr>Esri: Software Product Company</vt:lpstr>
      <vt:lpstr>Successful R&amp;D Collaboration</vt:lpstr>
      <vt:lpstr>Why Industry is Attracted to Universities</vt:lpstr>
      <vt:lpstr>Turn-Offs for Industry </vt:lpstr>
      <vt:lpstr>A Note on University Perspective</vt:lpstr>
      <vt:lpstr>What Is Needed for Success</vt:lpstr>
      <vt:lpstr>Some Myths</vt:lpstr>
      <vt:lpstr>Thank You!</vt:lpstr>
    </vt:vector>
  </TitlesOfParts>
  <Company>the University of Greenwich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HEPI Conference: University Research and the Economy Developing Effective University and Industry Partnerships</dc:title>
  <dc:creator>Maguire</dc:creator>
  <cp:lastModifiedBy>Maguire</cp:lastModifiedBy>
  <cp:revision>22</cp:revision>
  <dcterms:created xsi:type="dcterms:W3CDTF">2012-10-13T12:09:19Z</dcterms:created>
  <dcterms:modified xsi:type="dcterms:W3CDTF">2012-12-04T18:44:32Z</dcterms:modified>
</cp:coreProperties>
</file>