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60" r:id="rId4"/>
    <p:sldId id="259" r:id="rId5"/>
    <p:sldId id="264" r:id="rId6"/>
    <p:sldId id="265" r:id="rId7"/>
    <p:sldId id="285" r:id="rId8"/>
    <p:sldId id="267" r:id="rId9"/>
    <p:sldId id="269" r:id="rId10"/>
    <p:sldId id="270" r:id="rId11"/>
    <p:sldId id="271" r:id="rId12"/>
    <p:sldId id="284" r:id="rId13"/>
    <p:sldId id="282" r:id="rId14"/>
    <p:sldId id="275" r:id="rId15"/>
    <p:sldId id="274" r:id="rId16"/>
    <p:sldId id="276" r:id="rId17"/>
    <p:sldId id="287" r:id="rId18"/>
    <p:sldId id="277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06" autoAdjust="0"/>
  </p:normalViewPr>
  <p:slideViewPr>
    <p:cSldViewPr>
      <p:cViewPr>
        <p:scale>
          <a:sx n="60" d="100"/>
          <a:sy n="60" d="100"/>
        </p:scale>
        <p:origin x="-2296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86955-8A7A-4F52-8D38-C2FBD26584A4}" type="datetimeFigureOut">
              <a:rPr lang="en-GB" smtClean="0"/>
              <a:pPr/>
              <a:t>05/12/2012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BD1CC-DB94-4EEF-A16A-F05FE86BBE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902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21B36-AFC2-40F2-952E-04C83033AB78}" type="datetimeFigureOut">
              <a:rPr lang="en-GB" smtClean="0"/>
              <a:pPr/>
              <a:t>05/12/2012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59464-1D68-4F6C-8D52-6C8454B86E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42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59464-1D68-4F6C-8D52-6C8454B86EE3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EE0F41-C06E-41F5-8AAF-DBD63931E3CA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916" y="4715407"/>
            <a:ext cx="4968758" cy="3129231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36537" lvl="1" indent="-336537" defTabSz="871661">
              <a:spcAft>
                <a:spcPts val="955"/>
              </a:spcAft>
              <a:buClr>
                <a:srgbClr val="558ED5"/>
              </a:buClr>
              <a:defRPr/>
            </a:pPr>
            <a:endParaRPr lang="en-GB" sz="10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EE0F41-C06E-41F5-8AAF-DBD63931E3CA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916" y="4715407"/>
            <a:ext cx="4968758" cy="3129231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36537" lvl="1" indent="-336537" defTabSz="871661">
              <a:spcAft>
                <a:spcPts val="955"/>
              </a:spcAft>
              <a:buClr>
                <a:srgbClr val="558ED5"/>
              </a:buClr>
              <a:defRPr/>
            </a:pPr>
            <a:endParaRPr lang="en-GB" sz="10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EE0F41-C06E-41F5-8AAF-DBD63931E3CA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916" y="4715407"/>
            <a:ext cx="4968758" cy="3129231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36537" lvl="1" indent="-336537" defTabSz="871661">
              <a:spcAft>
                <a:spcPts val="955"/>
              </a:spcAft>
              <a:buClr>
                <a:srgbClr val="558ED5"/>
              </a:buClr>
              <a:defRPr/>
            </a:pPr>
            <a:endParaRPr lang="en-GB" sz="10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59464-1D68-4F6C-8D52-6C8454B86EE3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69128B-CFC4-4094-9E6A-0D147F14BF90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916" y="4715407"/>
            <a:ext cx="4968758" cy="3129231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36537" lvl="1" indent="-336537" defTabSz="871661">
              <a:spcAft>
                <a:spcPts val="955"/>
              </a:spcAft>
              <a:buClr>
                <a:srgbClr val="558ED5"/>
              </a:buClr>
              <a:defRPr/>
            </a:pPr>
            <a:endParaRPr lang="en-GB" sz="1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A6B13C-33BD-420C-8B44-EF2EF58D239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914" y="4714875"/>
            <a:ext cx="4968875" cy="31305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50838" lvl="1" indent="-350838" defTabSz="909638" eaLnBrk="1" hangingPunct="1">
              <a:spcBef>
                <a:spcPct val="0"/>
              </a:spcBef>
              <a:spcAft>
                <a:spcPts val="1000"/>
              </a:spcAft>
              <a:buClr>
                <a:srgbClr val="558ED5"/>
              </a:buClr>
            </a:pPr>
            <a:endParaRPr lang="en-GB" sz="11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59464-1D68-4F6C-8D52-6C8454B86EE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13B959-284D-4934-BCB0-953BAFE5FA16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916" y="4715407"/>
            <a:ext cx="4968758" cy="3129231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36537" lvl="1" indent="-336537" defTabSz="871661">
              <a:spcAft>
                <a:spcPts val="955"/>
              </a:spcAft>
              <a:buClr>
                <a:srgbClr val="558ED5"/>
              </a:buClr>
              <a:defRPr/>
            </a:pPr>
            <a:endParaRPr lang="en-GB" sz="10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091F4-8DAB-4582-8B88-46915A98A32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27810E-3E6A-4810-984A-DAE8DBC771D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914" y="4714875"/>
            <a:ext cx="4968875" cy="31305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50838" lvl="1" indent="-350838" defTabSz="909638" eaLnBrk="1" hangingPunct="1">
              <a:spcBef>
                <a:spcPct val="0"/>
              </a:spcBef>
              <a:spcAft>
                <a:spcPts val="1000"/>
              </a:spcAft>
              <a:buClr>
                <a:srgbClr val="558ED5"/>
              </a:buClr>
            </a:pPr>
            <a:endParaRPr lang="en-GB" sz="11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59464-1D68-4F6C-8D52-6C8454B86EE3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EE0F41-C06E-41F5-8AAF-DBD63931E3CA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916" y="4715407"/>
            <a:ext cx="4968758" cy="3129231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36537" lvl="1" indent="-336537" defTabSz="871661">
              <a:spcAft>
                <a:spcPts val="955"/>
              </a:spcAft>
              <a:buClr>
                <a:srgbClr val="558ED5"/>
              </a:buClr>
              <a:defRPr/>
            </a:pPr>
            <a:endParaRPr lang="en-GB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988820"/>
            <a:ext cx="3139757" cy="24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1505" y="1988820"/>
            <a:ext cx="3240405" cy="2520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Title page.jpg"/>
          <p:cNvPicPr>
            <a:picLocks noChangeAspect="1"/>
          </p:cNvPicPr>
          <p:nvPr/>
        </p:nvPicPr>
        <p:blipFill>
          <a:blip r:embed="rId2" cstate="print"/>
          <a:srcRect l="-278" r="278"/>
          <a:stretch>
            <a:fillRect/>
          </a:stretch>
        </p:blipFill>
        <p:spPr bwMode="auto">
          <a:xfrm>
            <a:off x="0" y="80963"/>
            <a:ext cx="914400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4"/>
          <p:cNvSpPr>
            <a:spLocks noGrp="1" noChangeArrowheads="1"/>
          </p:cNvSpPr>
          <p:nvPr>
            <p:ph type="title"/>
          </p:nvPr>
        </p:nvSpPr>
        <p:spPr>
          <a:xfrm>
            <a:off x="611188" y="2708920"/>
            <a:ext cx="7921625" cy="801687"/>
          </a:xfrm>
        </p:spPr>
        <p:txBody>
          <a:bodyPr/>
          <a:lstStyle/>
          <a:p>
            <a:pPr defTabSz="912813" eaLnBrk="1" hangingPunct="1">
              <a:lnSpc>
                <a:spcPts val="5400"/>
              </a:lnSpc>
              <a:defRPr/>
            </a:pPr>
            <a:r>
              <a:rPr lang="en-GB" sz="4200" b="1" kern="1200" dirty="0" smtClean="0">
                <a:solidFill>
                  <a:srgbClr val="1464BE"/>
                </a:solidFill>
                <a:latin typeface="Georgia" pitchFamily="18" charset="0"/>
                <a:ea typeface="+mn-ea"/>
                <a:cs typeface="+mn-cs"/>
              </a:rPr>
              <a:t>University Research and the Economy</a:t>
            </a:r>
            <a:endParaRPr lang="en-GB" sz="4200" b="1" kern="1200" dirty="0">
              <a:solidFill>
                <a:srgbClr val="1464BE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100" name="Rectangle 15"/>
          <p:cNvSpPr>
            <a:spLocks noChangeArrowheads="1"/>
          </p:cNvSpPr>
          <p:nvPr/>
        </p:nvSpPr>
        <p:spPr bwMode="auto">
          <a:xfrm>
            <a:off x="611188" y="5417716"/>
            <a:ext cx="79216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800"/>
              </a:lnSpc>
            </a:pPr>
            <a:r>
              <a:rPr lang="en-GB" sz="2000" b="1" dirty="0" smtClean="0">
                <a:latin typeface="Calibri" pitchFamily="34" charset="0"/>
              </a:rPr>
              <a:t>HEPI conference</a:t>
            </a:r>
            <a:endParaRPr lang="en-GB" sz="2000" b="1" dirty="0">
              <a:latin typeface="Calibri" pitchFamily="34" charset="0"/>
            </a:endParaRPr>
          </a:p>
          <a:p>
            <a:pPr algn="ctr">
              <a:lnSpc>
                <a:spcPts val="2800"/>
              </a:lnSpc>
            </a:pPr>
            <a:r>
              <a:rPr lang="en-GB" sz="2000" b="1" dirty="0" smtClean="0">
                <a:latin typeface="Calibri" pitchFamily="34" charset="0"/>
              </a:rPr>
              <a:t>5 December 2012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611188" y="4819228"/>
            <a:ext cx="79216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800"/>
              </a:lnSpc>
            </a:pPr>
            <a:r>
              <a:rPr lang="en-GB" sz="2400" dirty="0" smtClean="0">
                <a:latin typeface="Calibri" pitchFamily="34" charset="0"/>
              </a:rPr>
              <a:t>Alan Langlands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-180975" y="31051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n-GB" sz="4000" dirty="0">
                <a:solidFill>
                  <a:srgbClr val="1464BE"/>
                </a:solidFill>
                <a:latin typeface="Georgia" pitchFamily="18" charset="0"/>
              </a:rPr>
              <a:t>Elevator </a:t>
            </a:r>
            <a:r>
              <a:rPr lang="en-GB" sz="4000" dirty="0" smtClean="0">
                <a:solidFill>
                  <a:srgbClr val="1464BE"/>
                </a:solidFill>
                <a:latin typeface="Georgia" pitchFamily="18" charset="0"/>
              </a:rPr>
              <a:t>pitch</a:t>
            </a:r>
            <a:endParaRPr lang="en-GB" sz="4000" dirty="0">
              <a:solidFill>
                <a:srgbClr val="1464BE"/>
              </a:solidFill>
              <a:latin typeface="Georgia" pitchFamily="18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674938" y="3789009"/>
            <a:ext cx="3432175" cy="2883254"/>
            <a:chOff x="743736" y="469527"/>
            <a:chExt cx="3720766" cy="3124944"/>
          </a:xfrm>
        </p:grpSpPr>
        <p:sp>
          <p:nvSpPr>
            <p:cNvPr id="13" name="Rectangle 12"/>
            <p:cNvSpPr/>
            <p:nvPr/>
          </p:nvSpPr>
          <p:spPr>
            <a:xfrm>
              <a:off x="743736" y="469911"/>
              <a:ext cx="3720766" cy="3124560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743736" y="469911"/>
              <a:ext cx="3720766" cy="3124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7650" tIns="247650" rIns="247650" bIns="247650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6500" dirty="0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674938" y="260350"/>
            <a:ext cx="3432175" cy="2883254"/>
            <a:chOff x="743736" y="469527"/>
            <a:chExt cx="3720766" cy="3124944"/>
          </a:xfrm>
        </p:grpSpPr>
        <p:sp>
          <p:nvSpPr>
            <p:cNvPr id="16" name="Rectangle 15"/>
            <p:cNvSpPr/>
            <p:nvPr/>
          </p:nvSpPr>
          <p:spPr>
            <a:xfrm>
              <a:off x="743736" y="469527"/>
              <a:ext cx="3720766" cy="3124560"/>
            </a:xfrm>
            <a:prstGeom prst="rect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743736" y="469527"/>
              <a:ext cx="3720766" cy="3124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7650" tIns="247650" rIns="247650" bIns="247650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65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 txBox="1">
            <a:spLocks/>
          </p:cNvSpPr>
          <p:nvPr/>
        </p:nvSpPr>
        <p:spPr bwMode="auto">
          <a:xfrm>
            <a:off x="684213" y="1412875"/>
            <a:ext cx="7848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Aft>
                <a:spcPts val="1000"/>
              </a:spcAft>
              <a:buClr>
                <a:srgbClr val="1464BE"/>
              </a:buClr>
              <a:buFont typeface="Arial" charset="0"/>
              <a:buChar char="•"/>
            </a:pPr>
            <a:r>
              <a:rPr lang="en-GB" sz="2200" dirty="0" smtClean="0">
                <a:solidFill>
                  <a:srgbClr val="000000"/>
                </a:solidFill>
                <a:latin typeface="Calibri" pitchFamily="34" charset="0"/>
              </a:rPr>
              <a:t>Sustaining </a:t>
            </a:r>
            <a:r>
              <a:rPr lang="en-GB" sz="2200" dirty="0">
                <a:solidFill>
                  <a:srgbClr val="000000"/>
                </a:solidFill>
                <a:latin typeface="Calibri" pitchFamily="34" charset="0"/>
              </a:rPr>
              <a:t>the balance between curiosity driven research and </a:t>
            </a:r>
            <a:r>
              <a:rPr lang="en-GB" sz="2200" dirty="0" smtClean="0">
                <a:solidFill>
                  <a:srgbClr val="000000"/>
                </a:solidFill>
                <a:latin typeface="Calibri" pitchFamily="34" charset="0"/>
              </a:rPr>
              <a:t>national </a:t>
            </a:r>
            <a:r>
              <a:rPr lang="en-GB" sz="2200" dirty="0">
                <a:solidFill>
                  <a:srgbClr val="000000"/>
                </a:solidFill>
                <a:latin typeface="Calibri" pitchFamily="34" charset="0"/>
              </a:rPr>
              <a:t>priorities</a:t>
            </a:r>
          </a:p>
          <a:p>
            <a:pPr marL="342900" indent="-342900">
              <a:spcAft>
                <a:spcPts val="1000"/>
              </a:spcAft>
              <a:buClr>
                <a:srgbClr val="1464BE"/>
              </a:buClr>
              <a:buFont typeface="Arial" charset="0"/>
              <a:buChar char="•"/>
            </a:pPr>
            <a:r>
              <a:rPr lang="en-GB" sz="2200" dirty="0" smtClean="0">
                <a:solidFill>
                  <a:srgbClr val="000000"/>
                </a:solidFill>
                <a:latin typeface="Calibri" pitchFamily="34" charset="0"/>
              </a:rPr>
              <a:t>A long-term commitment of funding: dual support / QR</a:t>
            </a:r>
          </a:p>
          <a:p>
            <a:pPr marL="342900" indent="-342900">
              <a:spcAft>
                <a:spcPts val="1000"/>
              </a:spcAft>
              <a:buClr>
                <a:srgbClr val="1464BE"/>
              </a:buClr>
              <a:buFont typeface="Arial" charset="0"/>
              <a:buChar char="•"/>
            </a:pPr>
            <a:r>
              <a:rPr lang="en-GB" sz="2200" dirty="0" smtClean="0">
                <a:solidFill>
                  <a:srgbClr val="000000"/>
                </a:solidFill>
                <a:latin typeface="Calibri" pitchFamily="34" charset="0"/>
              </a:rPr>
              <a:t>Investing </a:t>
            </a:r>
            <a:r>
              <a:rPr lang="en-GB" sz="2200" dirty="0">
                <a:solidFill>
                  <a:srgbClr val="000000"/>
                </a:solidFill>
                <a:latin typeface="Calibri" pitchFamily="34" charset="0"/>
              </a:rPr>
              <a:t>in infrastructure and human capital</a:t>
            </a:r>
          </a:p>
          <a:p>
            <a:pPr marL="342900" indent="-342900">
              <a:spcAft>
                <a:spcPts val="1000"/>
              </a:spcAft>
              <a:buClr>
                <a:srgbClr val="1464BE"/>
              </a:buClr>
              <a:buFont typeface="Arial" charset="0"/>
              <a:buChar char="•"/>
            </a:pPr>
            <a:r>
              <a:rPr lang="en-GB" sz="2200" dirty="0" smtClean="0">
                <a:solidFill>
                  <a:srgbClr val="000000"/>
                </a:solidFill>
                <a:latin typeface="Calibri" pitchFamily="34" charset="0"/>
              </a:rPr>
              <a:t>Vibrant </a:t>
            </a:r>
            <a:r>
              <a:rPr lang="en-GB" sz="2200" dirty="0">
                <a:solidFill>
                  <a:srgbClr val="000000"/>
                </a:solidFill>
                <a:latin typeface="Calibri" pitchFamily="34" charset="0"/>
              </a:rPr>
              <a:t>postgraduate and postdoctoral communities</a:t>
            </a:r>
          </a:p>
          <a:p>
            <a:pPr marL="342900" indent="-342900">
              <a:spcAft>
                <a:spcPts val="1000"/>
              </a:spcAft>
              <a:buClr>
                <a:srgbClr val="1464BE"/>
              </a:buClr>
              <a:buFont typeface="Arial" charset="0"/>
              <a:buChar char="•"/>
            </a:pPr>
            <a:r>
              <a:rPr lang="en-GB" sz="2200" dirty="0" smtClean="0">
                <a:solidFill>
                  <a:srgbClr val="000000"/>
                </a:solidFill>
                <a:latin typeface="Calibri" pitchFamily="34" charset="0"/>
              </a:rPr>
              <a:t>A research assessment process that stimulates excellence and commands confidence: [REF]</a:t>
            </a:r>
            <a:endParaRPr lang="en-GB" sz="2200" dirty="0">
              <a:solidFill>
                <a:srgbClr val="000000"/>
              </a:solidFill>
              <a:latin typeface="Calibri" pitchFamily="34" charset="0"/>
            </a:endParaRPr>
          </a:p>
          <a:p>
            <a:pPr marL="358775" lvl="1" indent="-358775">
              <a:spcAft>
                <a:spcPts val="1000"/>
              </a:spcAft>
              <a:buClr>
                <a:srgbClr val="1464BE"/>
              </a:buClr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558ED5"/>
              </a:buClr>
            </a:pP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5363" name="Title 1"/>
          <p:cNvSpPr txBox="1">
            <a:spLocks/>
          </p:cNvSpPr>
          <p:nvPr/>
        </p:nvSpPr>
        <p:spPr bwMode="auto">
          <a:xfrm>
            <a:off x="684213" y="419100"/>
            <a:ext cx="82089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2813"/>
            <a:r>
              <a:rPr lang="en-GB" sz="1600" b="1" dirty="0" smtClean="0">
                <a:solidFill>
                  <a:srgbClr val="1464BE"/>
                </a:solidFill>
                <a:latin typeface="Georgia" pitchFamily="18" charset="0"/>
              </a:rPr>
              <a:t>RESEARCH</a:t>
            </a:r>
          </a:p>
          <a:p>
            <a:pPr defTabSz="912813"/>
            <a:r>
              <a:rPr lang="en-GB" sz="4000" dirty="0" smtClean="0">
                <a:solidFill>
                  <a:srgbClr val="1464BE"/>
                </a:solidFill>
                <a:latin typeface="Georgia" pitchFamily="18" charset="0"/>
              </a:rPr>
              <a:t>Pre-requisites for success</a:t>
            </a:r>
            <a:endParaRPr lang="en-GB" sz="4000" dirty="0">
              <a:solidFill>
                <a:srgbClr val="1464BE"/>
              </a:solidFill>
              <a:latin typeface="Georgia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2263" y="4870450"/>
            <a:ext cx="8501062" cy="1511300"/>
            <a:chOff x="285750" y="4071938"/>
            <a:chExt cx="8501063" cy="1511300"/>
          </a:xfrm>
        </p:grpSpPr>
        <p:pic>
          <p:nvPicPr>
            <p:cNvPr id="15365" name="Picture 3" descr="DSCN017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0313" y="4071938"/>
              <a:ext cx="1785937" cy="150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8" descr="frears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4071938"/>
              <a:ext cx="1962150" cy="148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3" descr="CIR01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5750" y="4071938"/>
              <a:ext cx="1928813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5" descr="0409_STAR96_CRW_33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6563" y="4071938"/>
              <a:ext cx="2000250" cy="15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52001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rgbClr val="1464BE"/>
                </a:solidFill>
                <a:latin typeface="Georgia" pitchFamily="18" charset="0"/>
              </a:rPr>
              <a:t>UK Research Partnership Investment Fund</a:t>
            </a:r>
            <a:endParaRPr lang="en-GB" sz="3000" b="1" dirty="0">
              <a:solidFill>
                <a:srgbClr val="1464BE"/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9470" t="1108" r="17778" b="69475"/>
          <a:stretch>
            <a:fillRect/>
          </a:stretch>
        </p:blipFill>
        <p:spPr bwMode="auto">
          <a:xfrm>
            <a:off x="91738" y="91922"/>
            <a:ext cx="4264238" cy="290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t="9722" b="2827"/>
          <a:stretch>
            <a:fillRect/>
          </a:stretch>
        </p:blipFill>
        <p:spPr bwMode="auto">
          <a:xfrm>
            <a:off x="4459516" y="3933056"/>
            <a:ext cx="4572000" cy="281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xford CRC.JPG"/>
          <p:cNvPicPr>
            <a:picLocks noChangeAspect="1"/>
          </p:cNvPicPr>
          <p:nvPr/>
        </p:nvPicPr>
        <p:blipFill>
          <a:blip r:embed="rId5" cstate="print"/>
          <a:srcRect l="12380" r="4216"/>
          <a:stretch>
            <a:fillRect/>
          </a:stretch>
        </p:blipFill>
        <p:spPr>
          <a:xfrm>
            <a:off x="4427984" y="76155"/>
            <a:ext cx="4608512" cy="2924397"/>
          </a:xfrm>
          <a:prstGeom prst="rect">
            <a:avLst/>
          </a:prstGeom>
        </p:spPr>
      </p:pic>
      <p:pic>
        <p:nvPicPr>
          <p:cNvPr id="8" name="Picture 7" descr="Warwick RPIF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7774" y="3933056"/>
            <a:ext cx="4283968" cy="2844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1189" y="1484313"/>
            <a:ext cx="482490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 defTabSz="912813">
              <a:spcAft>
                <a:spcPts val="1000"/>
              </a:spcAft>
              <a:buClr>
                <a:srgbClr val="1464BE"/>
              </a:buClr>
              <a:defRPr/>
            </a:pPr>
            <a:r>
              <a:rPr lang="en-US" sz="2200" i="1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Identifying more effective treatments, improving drug safety</a:t>
            </a:r>
            <a:r>
              <a:rPr lang="en-US" sz="2200" i="1" dirty="0" smtClean="0">
                <a:solidFill>
                  <a:prstClr val="black"/>
                </a:solidFill>
                <a:latin typeface="Calibri" pitchFamily="34" charset="0"/>
              </a:rPr>
              <a:t>, studying disease and improving health.</a:t>
            </a:r>
            <a:endParaRPr lang="en-US" sz="2200" i="1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Clinical Practice Research Data link: MHRA/NIHR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4 e-health research </a:t>
            </a:r>
            <a:r>
              <a:rPr lang="en-US" sz="2200" dirty="0" err="1" smtClean="0">
                <a:solidFill>
                  <a:prstClr val="black"/>
                </a:solidFill>
                <a:latin typeface="Calibri" pitchFamily="34" charset="0"/>
              </a:rPr>
              <a:t>centres</a:t>
            </a: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 of excellence: MRC consortium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UK Biobank: WT, MRC, UK health departments</a:t>
            </a:r>
            <a:endParaRPr lang="en-US" sz="22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defRPr/>
            </a:pPr>
            <a:endParaRPr lang="en-US" sz="22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marL="342900" indent="-342900" defTabSz="912813">
              <a:spcBef>
                <a:spcPct val="20000"/>
              </a:spcBef>
              <a:buClr>
                <a:srgbClr val="558ED5"/>
              </a:buClr>
              <a:defRPr/>
            </a:pPr>
            <a:endParaRPr lang="en-GB" sz="2200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611188" y="419100"/>
            <a:ext cx="82089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2813"/>
            <a:r>
              <a:rPr lang="en-GB" sz="4000" dirty="0" smtClean="0">
                <a:solidFill>
                  <a:srgbClr val="1464BE"/>
                </a:solidFill>
                <a:latin typeface="Georgia" pitchFamily="18" charset="0"/>
              </a:rPr>
              <a:t>Date Research (1)</a:t>
            </a:r>
            <a:endParaRPr lang="en-GB" sz="4000" dirty="0">
              <a:solidFill>
                <a:srgbClr val="1464BE"/>
              </a:solidFill>
              <a:latin typeface="Georgia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24128" y="720080"/>
            <a:ext cx="2823769" cy="6021288"/>
            <a:chOff x="5940152" y="188640"/>
            <a:chExt cx="2967785" cy="6637828"/>
          </a:xfrm>
        </p:grpSpPr>
        <p:pic>
          <p:nvPicPr>
            <p:cNvPr id="19" name="Picture 18" descr="maculopath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4666228"/>
              <a:ext cx="2967785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19"/>
            <p:cNvGrpSpPr/>
            <p:nvPr/>
          </p:nvGrpSpPr>
          <p:grpSpPr>
            <a:xfrm>
              <a:off x="5940152" y="2420888"/>
              <a:ext cx="2955702" cy="2160240"/>
              <a:chOff x="-75976" y="0"/>
              <a:chExt cx="9295953" cy="6858000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635"/>
              <a:stretch>
                <a:fillRect/>
              </a:stretch>
            </p:blipFill>
            <p:spPr bwMode="auto">
              <a:xfrm>
                <a:off x="-75976" y="0"/>
                <a:ext cx="9295953" cy="68580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sp>
            <p:nvSpPr>
              <p:cNvPr id="27" name="Oval 26"/>
              <p:cNvSpPr/>
              <p:nvPr/>
            </p:nvSpPr>
            <p:spPr>
              <a:xfrm>
                <a:off x="2123728" y="1700808"/>
                <a:ext cx="2304256" cy="64807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6"/>
            <p:cNvGrpSpPr/>
            <p:nvPr/>
          </p:nvGrpSpPr>
          <p:grpSpPr>
            <a:xfrm>
              <a:off x="5940152" y="188640"/>
              <a:ext cx="2952328" cy="2160240"/>
              <a:chOff x="-72742" y="69925"/>
              <a:chExt cx="9289484" cy="6718151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97"/>
              <a:stretch>
                <a:fillRect/>
              </a:stretch>
            </p:blipFill>
            <p:spPr bwMode="auto">
              <a:xfrm>
                <a:off x="-72742" y="69925"/>
                <a:ext cx="9289484" cy="671815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sp>
            <p:nvSpPr>
              <p:cNvPr id="23" name="Oval 22"/>
              <p:cNvSpPr/>
              <p:nvPr/>
            </p:nvSpPr>
            <p:spPr>
              <a:xfrm>
                <a:off x="4637186" y="1757050"/>
                <a:ext cx="864096" cy="50405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403732" y="4493354"/>
                <a:ext cx="864096" cy="50405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732156" y="3804806"/>
                <a:ext cx="1080120" cy="50405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3569" y="1499774"/>
            <a:ext cx="4032448" cy="433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 defTabSz="912813">
              <a:spcAft>
                <a:spcPts val="1000"/>
              </a:spcAft>
              <a:buClr>
                <a:srgbClr val="1464BE"/>
              </a:buClr>
              <a:defRPr/>
            </a:pPr>
            <a:r>
              <a:rPr lang="en-US" sz="2200" i="1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Improving access to, a linkage between, datasets to tackle some of the major issues facing society and the economy in new and innovative ways</a:t>
            </a:r>
            <a:r>
              <a:rPr lang="en-US" sz="2200" i="1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200" i="1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Researching casual pathways over the life course – linking data on education, health, employment, income and </a:t>
            </a: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wealth</a:t>
            </a:r>
            <a:endParaRPr lang="en-US" sz="2200" dirty="0" smtClean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Informing policies on poverty, social mobility and childcare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611188" y="419100"/>
            <a:ext cx="82089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2813"/>
            <a:r>
              <a:rPr lang="en-GB" sz="4000" dirty="0" smtClean="0">
                <a:solidFill>
                  <a:srgbClr val="1464BE"/>
                </a:solidFill>
                <a:latin typeface="Georgia" pitchFamily="18" charset="0"/>
              </a:rPr>
              <a:t>Date Research (2)</a:t>
            </a:r>
            <a:endParaRPr lang="en-GB" sz="4000" dirty="0">
              <a:solidFill>
                <a:srgbClr val="1464BE"/>
              </a:solidFill>
              <a:latin typeface="Georgia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08770" y="1340768"/>
            <a:ext cx="3660795" cy="5232763"/>
            <a:chOff x="4908770" y="1340768"/>
            <a:chExt cx="3660795" cy="5232763"/>
          </a:xfrm>
        </p:grpSpPr>
        <p:sp>
          <p:nvSpPr>
            <p:cNvPr id="8" name="TextBox 7"/>
            <p:cNvSpPr txBox="1"/>
            <p:nvPr/>
          </p:nvSpPr>
          <p:spPr>
            <a:xfrm>
              <a:off x="4974971" y="6050311"/>
              <a:ext cx="3528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1400" dirty="0">
                  <a:solidFill>
                    <a:prstClr val="black"/>
                  </a:solidFill>
                  <a:latin typeface="Calibri" pitchFamily="34" charset="0"/>
                </a:rPr>
                <a:t>The UK Administrative Data Research </a:t>
              </a:r>
              <a:r>
                <a:rPr lang="en-US" sz="1400" dirty="0" smtClean="0">
                  <a:solidFill>
                    <a:prstClr val="black"/>
                  </a:solidFill>
                  <a:latin typeface="Calibri" pitchFamily="34" charset="0"/>
                </a:rPr>
                <a:t>Network</a:t>
              </a:r>
              <a:endParaRPr lang="en-GB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1774" t="12422" r="30239" b="6250"/>
            <a:stretch>
              <a:fillRect/>
            </a:stretch>
          </p:blipFill>
          <p:spPr bwMode="auto">
            <a:xfrm>
              <a:off x="4908770" y="1340768"/>
              <a:ext cx="3660795" cy="4653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611188" y="419100"/>
            <a:ext cx="82089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2813"/>
            <a:r>
              <a:rPr lang="en-GB" sz="4000" dirty="0" smtClean="0">
                <a:solidFill>
                  <a:srgbClr val="1464BE"/>
                </a:solidFill>
                <a:latin typeface="Georgia" pitchFamily="18" charset="0"/>
              </a:rPr>
              <a:t>Open access (1)</a:t>
            </a:r>
            <a:endParaRPr lang="en-GB" sz="4000" dirty="0">
              <a:solidFill>
                <a:srgbClr val="1464BE"/>
              </a:solidFill>
              <a:latin typeface="Georgia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1560" y="1484784"/>
            <a:ext cx="6120680" cy="20162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80000" tIns="180000" rIns="180000" bIns="180000"/>
          <a:lstStyle/>
          <a:p>
            <a:pPr marL="0" lvl="1" indent="1588" defTabSz="912813">
              <a:spcAft>
                <a:spcPts val="1000"/>
              </a:spcAft>
              <a:buClr>
                <a:srgbClr val="1464BE"/>
              </a:buClr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Removing </a:t>
            </a:r>
            <a:r>
              <a:rPr lang="en-US" sz="2200" dirty="0" err="1" smtClean="0">
                <a:solidFill>
                  <a:prstClr val="black"/>
                </a:solidFill>
                <a:latin typeface="Calibri" pitchFamily="34" charset="0"/>
                <a:cs typeface="+mn-cs"/>
              </a:rPr>
              <a:t>paywalls</a:t>
            </a: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 that surround taxpayer funded research will have real economic and social benefits… it will herald a new era of academic discovery… and keep the UK at the forefront of global research.</a:t>
            </a:r>
            <a:endParaRPr lang="en-US" sz="22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marL="358775" lvl="1" indent="-358775" defTabSz="912813">
              <a:spcAft>
                <a:spcPts val="1000"/>
              </a:spcAft>
              <a:buClr>
                <a:srgbClr val="1464BE"/>
              </a:buClr>
              <a:defRPr/>
            </a:pPr>
            <a:endParaRPr lang="en-US" sz="22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defTabSz="912813">
              <a:spcBef>
                <a:spcPct val="20000"/>
              </a:spcBef>
              <a:buClr>
                <a:srgbClr val="558ED5"/>
              </a:buClr>
              <a:defRPr/>
            </a:pPr>
            <a:endParaRPr lang="en-GB" sz="22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4" name="Picture 3" descr="David Willet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140968"/>
            <a:ext cx="4779565" cy="3316244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2823" y="1484313"/>
            <a:ext cx="79216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 defTabSz="912813">
              <a:spcAft>
                <a:spcPts val="1000"/>
              </a:spcAft>
              <a:buClr>
                <a:srgbClr val="1464BE"/>
              </a:buClr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HEFCE’s view: </a:t>
            </a:r>
            <a:endParaRPr lang="en-US" sz="22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Outputs from publicity funded research should be widely and freely disseminated 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The long run aim is wide availability of publicly funded research: the transition needs to be carefully managed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The transition will mean additional costs – these are small relative to total research budgets – no plans to change funding allocations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There will be no effect on REF 2014 – we will consult on the principles, polices and practical issues that affect REF 2020</a:t>
            </a:r>
            <a:endParaRPr lang="en-US" sz="22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defRPr/>
            </a:pPr>
            <a:endParaRPr lang="en-US" sz="22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marL="342900" indent="-342900" defTabSz="912813">
              <a:spcBef>
                <a:spcPct val="20000"/>
              </a:spcBef>
              <a:buClr>
                <a:srgbClr val="558ED5"/>
              </a:buClr>
              <a:defRPr/>
            </a:pPr>
            <a:endParaRPr lang="en-GB" sz="2200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611188" y="419100"/>
            <a:ext cx="82089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2813"/>
            <a:r>
              <a:rPr lang="en-GB" sz="4000" dirty="0" smtClean="0">
                <a:solidFill>
                  <a:srgbClr val="1464BE"/>
                </a:solidFill>
                <a:latin typeface="Georgia" pitchFamily="18" charset="0"/>
              </a:rPr>
              <a:t>Open access (2)</a:t>
            </a:r>
            <a:endParaRPr lang="en-GB" sz="4000" dirty="0">
              <a:solidFill>
                <a:srgbClr val="1464BE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me-listing-cochlea.jpg"/>
          <p:cNvPicPr>
            <a:picLocks noChangeAspect="1"/>
          </p:cNvPicPr>
          <p:nvPr/>
        </p:nvPicPr>
        <p:blipFill>
          <a:blip r:embed="rId3" cstate="print"/>
          <a:srcRect l="31273" r="1414" b="20516"/>
          <a:stretch>
            <a:fillRect/>
          </a:stretch>
        </p:blipFill>
        <p:spPr>
          <a:xfrm>
            <a:off x="4752020" y="3573016"/>
            <a:ext cx="3528392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EPSRC pic.JPG"/>
          <p:cNvPicPr>
            <a:picLocks noChangeAspect="1"/>
          </p:cNvPicPr>
          <p:nvPr/>
        </p:nvPicPr>
        <p:blipFill>
          <a:blip r:embed="rId4" cstate="print"/>
          <a:srcRect l="1889" t="37255" r="5524" b="8579"/>
          <a:stretch>
            <a:fillRect/>
          </a:stretch>
        </p:blipFill>
        <p:spPr>
          <a:xfrm>
            <a:off x="863588" y="188640"/>
            <a:ext cx="3528392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BBSRC picture 2.JPG"/>
          <p:cNvPicPr>
            <a:picLocks noChangeAspect="1"/>
          </p:cNvPicPr>
          <p:nvPr/>
        </p:nvPicPr>
        <p:blipFill>
          <a:blip r:embed="rId5" cstate="print"/>
          <a:srcRect l="9051" r="15319"/>
          <a:stretch>
            <a:fillRect/>
          </a:stretch>
        </p:blipFill>
        <p:spPr>
          <a:xfrm>
            <a:off x="4752020" y="188640"/>
            <a:ext cx="3528392" cy="31102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ESRC picture.JPG"/>
          <p:cNvPicPr>
            <a:picLocks noChangeAspect="1"/>
          </p:cNvPicPr>
          <p:nvPr/>
        </p:nvPicPr>
        <p:blipFill>
          <a:blip r:embed="rId6" cstate="print"/>
          <a:srcRect l="25129" r="50452"/>
          <a:stretch>
            <a:fillRect/>
          </a:stretch>
        </p:blipFill>
        <p:spPr>
          <a:xfrm>
            <a:off x="863588" y="3573016"/>
            <a:ext cx="3528392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Cots_for_Tots_Image.jpg"/>
          <p:cNvPicPr>
            <a:picLocks noChangeAspect="1"/>
          </p:cNvPicPr>
          <p:nvPr/>
        </p:nvPicPr>
        <p:blipFill>
          <a:blip r:embed="rId7" cstate="print"/>
          <a:srcRect l="3176" r="3983"/>
          <a:stretch>
            <a:fillRect/>
          </a:stretch>
        </p:blipFill>
        <p:spPr>
          <a:xfrm>
            <a:off x="2641649" y="2042174"/>
            <a:ext cx="3860702" cy="2773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Title p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>
          <a:xfrm>
            <a:off x="611188" y="3357563"/>
            <a:ext cx="7921625" cy="863600"/>
          </a:xfrm>
        </p:spPr>
        <p:txBody>
          <a:bodyPr/>
          <a:lstStyle/>
          <a:p>
            <a:pPr eaLnBrk="1" hangingPunct="1">
              <a:lnSpc>
                <a:spcPts val="5400"/>
              </a:lnSpc>
            </a:pPr>
            <a:r>
              <a:rPr lang="en-US" sz="4200" b="1" smtClean="0">
                <a:solidFill>
                  <a:srgbClr val="1464BE"/>
                </a:solidFill>
                <a:latin typeface="Georgia" pitchFamily="18" charset="0"/>
              </a:rPr>
              <a:t>Thank you for listening</a:t>
            </a:r>
          </a:p>
        </p:txBody>
      </p:sp>
      <p:sp>
        <p:nvSpPr>
          <p:cNvPr id="4100" name="Rectangle 16"/>
          <p:cNvSpPr>
            <a:spLocks noChangeArrowheads="1"/>
          </p:cNvSpPr>
          <p:nvPr/>
        </p:nvSpPr>
        <p:spPr bwMode="auto">
          <a:xfrm>
            <a:off x="611188" y="4292600"/>
            <a:ext cx="7921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800"/>
              </a:lnSpc>
            </a:pPr>
            <a:r>
              <a:rPr lang="en-GB" sz="2400" dirty="0" smtClean="0">
                <a:latin typeface="Calibri" pitchFamily="34" charset="0"/>
              </a:rPr>
              <a:t>a.langlands@hefce.ac.uk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Cots_for_Tots_Image.jpg"/>
          <p:cNvPicPr>
            <a:picLocks noChangeAspect="1"/>
          </p:cNvPicPr>
          <p:nvPr/>
        </p:nvPicPr>
        <p:blipFill>
          <a:blip r:embed="rId2" cstate="print"/>
          <a:srcRect l="3176" r="3983"/>
          <a:stretch>
            <a:fillRect/>
          </a:stretch>
        </p:blipFill>
        <p:spPr>
          <a:xfrm>
            <a:off x="431540" y="454360"/>
            <a:ext cx="8280920" cy="594928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TextBox 3"/>
          <p:cNvSpPr txBox="1"/>
          <p:nvPr/>
        </p:nvSpPr>
        <p:spPr>
          <a:xfrm>
            <a:off x="1367644" y="6464655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St </a:t>
            </a:r>
            <a:r>
              <a:rPr lang="en-GB" sz="1400" dirty="0"/>
              <a:t>Michael's Hospital </a:t>
            </a:r>
            <a:r>
              <a:rPr lang="en-GB" sz="1400" dirty="0" smtClean="0"/>
              <a:t>NICU, Bristol (</a:t>
            </a:r>
            <a:r>
              <a:rPr lang="en-US" sz="1400" dirty="0" smtClean="0"/>
              <a:t>Cots for Tots Appeal </a:t>
            </a:r>
            <a:r>
              <a:rPr lang="en-GB" sz="1400" dirty="0" smtClean="0"/>
              <a:t>)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me-listing-cochlea.jpg"/>
          <p:cNvPicPr>
            <a:picLocks noChangeAspect="1"/>
          </p:cNvPicPr>
          <p:nvPr/>
        </p:nvPicPr>
        <p:blipFill>
          <a:blip r:embed="rId3" cstate="print"/>
          <a:srcRect l="31273" r="1414" b="20516"/>
          <a:stretch>
            <a:fillRect/>
          </a:stretch>
        </p:blipFill>
        <p:spPr>
          <a:xfrm>
            <a:off x="4752020" y="3573016"/>
            <a:ext cx="3528392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EPSRC pic.JPG"/>
          <p:cNvPicPr>
            <a:picLocks noChangeAspect="1"/>
          </p:cNvPicPr>
          <p:nvPr/>
        </p:nvPicPr>
        <p:blipFill>
          <a:blip r:embed="rId4" cstate="print"/>
          <a:srcRect l="1889" t="37255" r="5524" b="8579"/>
          <a:stretch>
            <a:fillRect/>
          </a:stretch>
        </p:blipFill>
        <p:spPr>
          <a:xfrm>
            <a:off x="863588" y="188640"/>
            <a:ext cx="3528392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BBSRC picture 2.JPG"/>
          <p:cNvPicPr>
            <a:picLocks noChangeAspect="1"/>
          </p:cNvPicPr>
          <p:nvPr/>
        </p:nvPicPr>
        <p:blipFill>
          <a:blip r:embed="rId5" cstate="print"/>
          <a:srcRect l="9051" r="15319"/>
          <a:stretch>
            <a:fillRect/>
          </a:stretch>
        </p:blipFill>
        <p:spPr>
          <a:xfrm>
            <a:off x="4752020" y="188640"/>
            <a:ext cx="3528392" cy="31102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ESRC picture.JPG"/>
          <p:cNvPicPr>
            <a:picLocks noChangeAspect="1"/>
          </p:cNvPicPr>
          <p:nvPr/>
        </p:nvPicPr>
        <p:blipFill>
          <a:blip r:embed="rId6" cstate="print"/>
          <a:srcRect l="25129" r="50452"/>
          <a:stretch>
            <a:fillRect/>
          </a:stretch>
        </p:blipFill>
        <p:spPr>
          <a:xfrm>
            <a:off x="863588" y="3573016"/>
            <a:ext cx="3528392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 txBox="1">
            <a:spLocks/>
          </p:cNvSpPr>
          <p:nvPr/>
        </p:nvSpPr>
        <p:spPr bwMode="auto">
          <a:xfrm>
            <a:off x="611188" y="419100"/>
            <a:ext cx="82089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2813"/>
            <a:r>
              <a:rPr lang="en-GB" sz="4000" dirty="0" smtClean="0">
                <a:solidFill>
                  <a:srgbClr val="1464BE"/>
                </a:solidFill>
                <a:latin typeface="Georgia" pitchFamily="18" charset="0"/>
              </a:rPr>
              <a:t>How HEFCE supports economic growth</a:t>
            </a:r>
            <a:endParaRPr lang="en-GB" sz="4000" dirty="0">
              <a:solidFill>
                <a:srgbClr val="1464BE"/>
              </a:solidFill>
              <a:latin typeface="Georgia" pitchFamily="18" charset="0"/>
            </a:endParaRPr>
          </a:p>
        </p:txBody>
      </p:sp>
      <p:pic>
        <p:nvPicPr>
          <p:cNvPr id="5" name="Picture 7" descr="Strat statement dia education for C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75" y="1844675"/>
            <a:ext cx="47942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rat statement dia education for C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369" y="1988840"/>
            <a:ext cx="3817127" cy="363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1188" y="908720"/>
            <a:ext cx="7921625" cy="540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 defTabSz="912813">
              <a:lnSpc>
                <a:spcPts val="2800"/>
              </a:lnSpc>
              <a:spcAft>
                <a:spcPts val="1000"/>
              </a:spcAft>
              <a:buClr>
                <a:srgbClr val="558ED5"/>
              </a:buClr>
              <a:defRPr/>
            </a:pPr>
            <a:r>
              <a:rPr lang="en-GB" sz="2600" b="1" i="1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Highest public interest priorities:</a:t>
            </a:r>
            <a:endParaRPr lang="en-GB" sz="2600" b="1" i="1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defRPr/>
            </a:pPr>
            <a:endParaRPr lang="en-US" sz="22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defRPr/>
            </a:pPr>
            <a:endParaRPr lang="en-US" sz="2200" dirty="0">
              <a:solidFill>
                <a:prstClr val="black"/>
              </a:solidFill>
              <a:latin typeface="Calibri" pitchFamily="34" charset="0"/>
            </a:endParaRPr>
          </a:p>
          <a:p>
            <a:pPr marL="0" lvl="1" defTabSz="912813">
              <a:lnSpc>
                <a:spcPts val="2800"/>
              </a:lnSpc>
              <a:spcAft>
                <a:spcPts val="1000"/>
              </a:spcAft>
              <a:buClr>
                <a:srgbClr val="558ED5"/>
              </a:buClr>
              <a:defRPr/>
            </a:pPr>
            <a:endParaRPr lang="en-GB" sz="2600" b="1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0" lvl="1" defTabSz="912813">
              <a:lnSpc>
                <a:spcPts val="2800"/>
              </a:lnSpc>
              <a:spcAft>
                <a:spcPts val="1000"/>
              </a:spcAft>
              <a:buClr>
                <a:srgbClr val="558ED5"/>
              </a:buClr>
              <a:defRPr/>
            </a:pPr>
            <a:endParaRPr lang="en-GB" sz="2600" b="1" i="1" dirty="0">
              <a:solidFill>
                <a:prstClr val="black"/>
              </a:solidFill>
              <a:latin typeface="Calibri" pitchFamily="34" charset="0"/>
            </a:endParaRPr>
          </a:p>
          <a:p>
            <a:pPr marL="0" lvl="1" defTabSz="912813">
              <a:lnSpc>
                <a:spcPts val="2800"/>
              </a:lnSpc>
              <a:spcAft>
                <a:spcPts val="1000"/>
              </a:spcAft>
              <a:buClr>
                <a:srgbClr val="558ED5"/>
              </a:buClr>
              <a:defRPr/>
            </a:pPr>
            <a:endParaRPr lang="en-GB" sz="2600" b="1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0" lvl="1" defTabSz="912813">
              <a:lnSpc>
                <a:spcPts val="2800"/>
              </a:lnSpc>
              <a:spcAft>
                <a:spcPts val="1000"/>
              </a:spcAft>
              <a:buClr>
                <a:srgbClr val="558ED5"/>
              </a:buClr>
              <a:defRPr/>
            </a:pPr>
            <a:endParaRPr lang="en-GB" sz="2600" b="1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0" lvl="1" defTabSz="912813">
              <a:lnSpc>
                <a:spcPts val="2800"/>
              </a:lnSpc>
              <a:spcAft>
                <a:spcPts val="1000"/>
              </a:spcAft>
              <a:buClr>
                <a:srgbClr val="558ED5"/>
              </a:buClr>
              <a:defRPr/>
            </a:pPr>
            <a:r>
              <a:rPr lang="en-GB" sz="2600" b="1" i="1" dirty="0" smtClean="0">
                <a:solidFill>
                  <a:prstClr val="black"/>
                </a:solidFill>
                <a:latin typeface="Calibri" pitchFamily="34" charset="0"/>
              </a:rPr>
              <a:t>Selective, performance based funding:</a:t>
            </a:r>
            <a:endParaRPr lang="en-US" sz="22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marL="342900" indent="-342900" defTabSz="912813">
              <a:spcBef>
                <a:spcPct val="20000"/>
              </a:spcBef>
              <a:buClr>
                <a:srgbClr val="558ED5"/>
              </a:buClr>
              <a:defRPr/>
            </a:pPr>
            <a:endParaRPr lang="en-GB" sz="2200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552" y="1362080"/>
          <a:ext cx="3540224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0224"/>
              </a:tblGrid>
              <a:tr h="370840">
                <a:tc>
                  <a:txBody>
                    <a:bodyPr/>
                    <a:lstStyle/>
                    <a:p>
                      <a:pPr marL="360363" marR="0" lvl="1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64BE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b="0" dirty="0" smtClean="0">
                          <a:latin typeface="Calibri" pitchFamily="34" charset="0"/>
                        </a:rPr>
                        <a:t>STEM</a:t>
                      </a:r>
                    </a:p>
                  </a:txBody>
                  <a:tcPr anchor="ctr"/>
                </a:tc>
              </a:tr>
              <a:tr h="394856">
                <a:tc>
                  <a:txBody>
                    <a:bodyPr/>
                    <a:lstStyle/>
                    <a:p>
                      <a:pPr marL="360363" marR="0" lvl="1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64BE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b="0" dirty="0" smtClean="0">
                          <a:latin typeface="Calibri" pitchFamily="34" charset="0"/>
                        </a:rPr>
                        <a:t>Specialist institutions</a:t>
                      </a:r>
                    </a:p>
                  </a:txBody>
                  <a:tcPr anchor="ctr"/>
                </a:tc>
              </a:tr>
              <a:tr h="394856">
                <a:tc>
                  <a:txBody>
                    <a:bodyPr/>
                    <a:lstStyle/>
                    <a:p>
                      <a:pPr marL="360363" marR="0" lvl="1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64BE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b="0" dirty="0" smtClean="0">
                          <a:latin typeface="Calibri" pitchFamily="34" charset="0"/>
                        </a:rPr>
                        <a:t>Study time abroad</a:t>
                      </a:r>
                    </a:p>
                  </a:txBody>
                  <a:tcPr anchor="ctr"/>
                </a:tc>
              </a:tr>
              <a:tr h="394856">
                <a:tc>
                  <a:txBody>
                    <a:bodyPr/>
                    <a:lstStyle/>
                    <a:p>
                      <a:pPr marL="360363" marR="0" lvl="1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64BE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b="0" dirty="0" smtClean="0">
                          <a:latin typeface="Calibri" pitchFamily="34" charset="0"/>
                        </a:rPr>
                        <a:t>Postgraduate education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9552" y="4741128"/>
          <a:ext cx="304800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360363" indent="-360363">
                        <a:buClr>
                          <a:srgbClr val="1464BE"/>
                        </a:buClr>
                        <a:buFont typeface="Arial" pitchFamily="34" charset="0"/>
                        <a:buChar char="•"/>
                      </a:pPr>
                      <a:r>
                        <a:rPr lang="en-GB" sz="2200" dirty="0" smtClean="0">
                          <a:latin typeface="Calibri" pitchFamily="34" charset="0"/>
                        </a:rPr>
                        <a:t>QR</a:t>
                      </a:r>
                      <a:endParaRPr lang="en-GB" sz="22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60363" marR="0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64BE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200" dirty="0" smtClean="0">
                          <a:latin typeface="Calibri" pitchFamily="34" charset="0"/>
                        </a:rPr>
                        <a:t>Capital</a:t>
                      </a:r>
                      <a:r>
                        <a:rPr lang="en-GB" sz="2200" baseline="0" dirty="0" smtClean="0">
                          <a:latin typeface="Calibri" pitchFamily="34" charset="0"/>
                        </a:rPr>
                        <a:t> funding</a:t>
                      </a:r>
                      <a:endParaRPr lang="en-GB" sz="220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60363" marR="0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64BE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200" dirty="0" smtClean="0">
                          <a:latin typeface="Calibri" pitchFamily="34" charset="0"/>
                        </a:rPr>
                        <a:t>HEIF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 txBox="1">
            <a:spLocks/>
          </p:cNvSpPr>
          <p:nvPr/>
        </p:nvSpPr>
        <p:spPr bwMode="auto">
          <a:xfrm>
            <a:off x="611188" y="1340421"/>
            <a:ext cx="7632700" cy="29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lvl="1" indent="-358775" defTabSz="912813">
              <a:spcAft>
                <a:spcPts val="1000"/>
              </a:spcAft>
              <a:buClr>
                <a:srgbClr val="1464BE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200" baseline="30000" dirty="0" smtClean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in the World for research excellence and the most efficient in the G8</a:t>
            </a:r>
            <a:endParaRPr lang="en-US" sz="2200" dirty="0">
              <a:solidFill>
                <a:srgbClr val="000000"/>
              </a:solidFill>
              <a:latin typeface="Calibri" pitchFamily="34" charset="0"/>
            </a:endParaRPr>
          </a:p>
          <a:p>
            <a:pPr marL="358775" lvl="1" indent="-358775" defTabSz="912813">
              <a:spcAft>
                <a:spcPts val="1000"/>
              </a:spcAft>
              <a:buClr>
                <a:srgbClr val="1464BE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200" baseline="30000" dirty="0" smtClean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for university - business collaboration and 3</a:t>
            </a:r>
            <a:r>
              <a:rPr lang="en-US" sz="2200" baseline="30000" dirty="0" smtClean="0">
                <a:solidFill>
                  <a:srgbClr val="000000"/>
                </a:solidFill>
                <a:latin typeface="Calibri" pitchFamily="34" charset="0"/>
              </a:rPr>
              <a:t>rd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for the quality of scientific research institutions</a:t>
            </a:r>
            <a:endParaRPr lang="en-US" sz="2200" dirty="0">
              <a:solidFill>
                <a:srgbClr val="000000"/>
              </a:solidFill>
              <a:latin typeface="Calibri" pitchFamily="34" charset="0"/>
            </a:endParaRPr>
          </a:p>
          <a:p>
            <a:pPr marL="358775" lvl="1" indent="-358775" defTabSz="912813">
              <a:spcAft>
                <a:spcPts val="1000"/>
              </a:spcAft>
              <a:buClr>
                <a:srgbClr val="1464BE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HE – UK’s 7</a:t>
            </a:r>
            <a:r>
              <a:rPr lang="en-US" sz="2200" baseline="30000" dirty="0" smtClean="0">
                <a:solidFill>
                  <a:srgbClr val="000000"/>
                </a:solidFill>
                <a:latin typeface="Calibri" pitchFamily="34" charset="0"/>
              </a:rPr>
              <a:t>th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biggest export industry</a:t>
            </a:r>
            <a:endParaRPr lang="en-US" sz="2200" dirty="0">
              <a:solidFill>
                <a:srgbClr val="000000"/>
              </a:solidFill>
              <a:latin typeface="Calibri" pitchFamily="34" charset="0"/>
            </a:endParaRPr>
          </a:p>
          <a:p>
            <a:pPr marL="358775" lvl="1" indent="-358775" defTabSz="912813">
              <a:spcAft>
                <a:spcPts val="1000"/>
              </a:spcAft>
              <a:buClr>
                <a:srgbClr val="1464BE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Ring-fenced funding (£4.6bn) and around 15% European research funding</a:t>
            </a:r>
            <a:endParaRPr lang="en-US" sz="2200" dirty="0">
              <a:solidFill>
                <a:srgbClr val="00B050"/>
              </a:solidFill>
              <a:latin typeface="Calibri" pitchFamily="34" charset="0"/>
            </a:endParaRPr>
          </a:p>
          <a:p>
            <a:pPr marL="358775" lvl="1" indent="-358775" defTabSz="912813">
              <a:spcAft>
                <a:spcPts val="1000"/>
              </a:spcAft>
              <a:buClr>
                <a:srgbClr val="1464BE"/>
              </a:buClr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 defTabSz="912813">
              <a:spcBef>
                <a:spcPct val="20000"/>
              </a:spcBef>
              <a:buClr>
                <a:srgbClr val="558ED5"/>
              </a:buClr>
            </a:pP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9219" name="Title 1"/>
          <p:cNvSpPr txBox="1">
            <a:spLocks/>
          </p:cNvSpPr>
          <p:nvPr/>
        </p:nvSpPr>
        <p:spPr bwMode="auto">
          <a:xfrm>
            <a:off x="611188" y="419100"/>
            <a:ext cx="82089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2813"/>
            <a:r>
              <a:rPr lang="en-GB" sz="4000" dirty="0">
                <a:solidFill>
                  <a:srgbClr val="1464BE"/>
                </a:solidFill>
                <a:latin typeface="Georgia" pitchFamily="18" charset="0"/>
              </a:rPr>
              <a:t>Strong foundations </a:t>
            </a:r>
          </a:p>
        </p:txBody>
      </p:sp>
      <p:pic>
        <p:nvPicPr>
          <p:cNvPr id="9220" name="Content Placeholder 4" descr="rocksolid_columns_4.jpg"/>
          <p:cNvPicPr>
            <a:picLocks noChangeAspect="1"/>
          </p:cNvPicPr>
          <p:nvPr/>
        </p:nvPicPr>
        <p:blipFill>
          <a:blip r:embed="rId3" cstate="print"/>
          <a:srcRect l="12791" t="37817" r="9302" b="24207"/>
          <a:stretch>
            <a:fillRect/>
          </a:stretch>
        </p:blipFill>
        <p:spPr bwMode="auto">
          <a:xfrm>
            <a:off x="611188" y="4738688"/>
            <a:ext cx="82089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11731" r="32159"/>
          <a:stretch>
            <a:fillRect/>
          </a:stretch>
        </p:blipFill>
        <p:spPr bwMode="auto">
          <a:xfrm>
            <a:off x="4585850" y="1524000"/>
            <a:ext cx="4148764" cy="37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images.daysoutguide.co.uk/1543541-Attraction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386" y="1524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6388" y="181471"/>
            <a:ext cx="853122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3500" dirty="0">
                <a:solidFill>
                  <a:srgbClr val="1464BE"/>
                </a:solidFill>
                <a:latin typeface="Georgia" pitchFamily="18" charset="0"/>
              </a:rPr>
              <a:t>HEI sources of income </a:t>
            </a:r>
            <a:endParaRPr lang="en-GB" sz="3500" dirty="0" smtClean="0">
              <a:solidFill>
                <a:srgbClr val="1464BE"/>
              </a:solidFill>
              <a:latin typeface="Georgia" pitchFamily="18" charset="0"/>
            </a:endParaRPr>
          </a:p>
          <a:p>
            <a:pPr algn="ctr"/>
            <a:r>
              <a:rPr lang="en-GB" sz="3500" dirty="0" smtClean="0">
                <a:solidFill>
                  <a:srgbClr val="1464BE"/>
                </a:solidFill>
                <a:latin typeface="Georgia" pitchFamily="18" charset="0"/>
              </a:rPr>
              <a:t>(</a:t>
            </a:r>
            <a:r>
              <a:rPr lang="en-GB" sz="3500" dirty="0">
                <a:solidFill>
                  <a:srgbClr val="1464BE"/>
                </a:solidFill>
                <a:latin typeface="Georgia" pitchFamily="18" charset="0"/>
              </a:rPr>
              <a:t>2008-9 to 2014-15)</a:t>
            </a:r>
          </a:p>
          <a:p>
            <a:pPr eaLnBrk="0" hangingPunct="0"/>
            <a:endParaRPr lang="en-GB" sz="2400" dirty="0">
              <a:latin typeface="Arial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 l="819" t="2740" r="1640" b="15070"/>
          <a:stretch>
            <a:fillRect/>
          </a:stretch>
        </p:blipFill>
        <p:spPr bwMode="auto">
          <a:xfrm>
            <a:off x="287338" y="1557338"/>
            <a:ext cx="8569325" cy="4319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 txBox="1">
            <a:spLocks/>
          </p:cNvSpPr>
          <p:nvPr/>
        </p:nvSpPr>
        <p:spPr bwMode="auto">
          <a:xfrm>
            <a:off x="611188" y="419100"/>
            <a:ext cx="82089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2813"/>
            <a:r>
              <a:rPr lang="en-GB" sz="1600" b="1" dirty="0" smtClean="0">
                <a:solidFill>
                  <a:srgbClr val="1464BE"/>
                </a:solidFill>
                <a:latin typeface="Georgia" pitchFamily="18" charset="0"/>
              </a:rPr>
              <a:t>CONTEXT</a:t>
            </a:r>
          </a:p>
          <a:p>
            <a:pPr defTabSz="912813"/>
            <a:r>
              <a:rPr lang="en-GB" sz="4000" dirty="0" smtClean="0">
                <a:solidFill>
                  <a:srgbClr val="1464BE"/>
                </a:solidFill>
                <a:latin typeface="Georgia" pitchFamily="18" charset="0"/>
              </a:rPr>
              <a:t>The Growth imperative </a:t>
            </a:r>
            <a:endParaRPr lang="en-GB" sz="4000" dirty="0">
              <a:solidFill>
                <a:srgbClr val="1464BE"/>
              </a:solidFill>
              <a:latin typeface="Georgia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5486" y="2020352"/>
            <a:ext cx="6337076" cy="1290840"/>
            <a:chOff x="611189" y="2074863"/>
            <a:chExt cx="6337076" cy="1290840"/>
          </a:xfrm>
        </p:grpSpPr>
        <p:sp>
          <p:nvSpPr>
            <p:cNvPr id="8194" name="Content Placeholder 2"/>
            <p:cNvSpPr txBox="1">
              <a:spLocks/>
            </p:cNvSpPr>
            <p:nvPr/>
          </p:nvSpPr>
          <p:spPr bwMode="auto">
            <a:xfrm>
              <a:off x="611189" y="2074863"/>
              <a:ext cx="6337076" cy="706065"/>
            </a:xfrm>
            <a:prstGeom prst="rect">
              <a:avLst/>
            </a:prstGeom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80000" tIns="180000" rIns="180000" bIns="180000"/>
            <a:lstStyle/>
            <a:p>
              <a:pPr marL="360000" lvl="1" indent="-360000" defTabSz="912813">
                <a:spcAft>
                  <a:spcPts val="1000"/>
                </a:spcAft>
                <a:buClr>
                  <a:srgbClr val="1464BE"/>
                </a:buClr>
                <a:defRPr/>
              </a:pPr>
              <a:r>
                <a:rPr lang="en-US" sz="2200" dirty="0" smtClean="0">
                  <a:solidFill>
                    <a:prstClr val="black"/>
                  </a:solidFill>
                  <a:latin typeface="Calibri" pitchFamily="34" charset="0"/>
                  <a:cs typeface="+mn-cs"/>
                </a:rPr>
                <a:t>‘to achieve strong, sustainable and balanced growth’</a:t>
              </a:r>
              <a:endParaRPr lang="en-US" sz="22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  <a:p>
              <a:pPr marL="358775" lvl="1" indent="-358775" defTabSz="912813">
                <a:spcAft>
                  <a:spcPts val="1000"/>
                </a:spcAft>
                <a:buClr>
                  <a:srgbClr val="1464BE"/>
                </a:buClr>
                <a:defRPr/>
              </a:pPr>
              <a:endParaRPr lang="en-US" sz="2200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  <a:p>
              <a:pPr marL="342900" indent="-342900" defTabSz="912813">
                <a:spcBef>
                  <a:spcPct val="20000"/>
                </a:spcBef>
                <a:buClr>
                  <a:srgbClr val="558ED5"/>
                </a:buClr>
                <a:defRPr/>
              </a:pPr>
              <a:endParaRPr lang="en-GB" sz="2200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0032" y="2780928"/>
              <a:ext cx="2043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 smtClean="0"/>
                <a:t>The Plan for Growth</a:t>
              </a:r>
            </a:p>
            <a:p>
              <a:r>
                <a:rPr lang="en-GB" sz="1600" i="1" dirty="0" smtClean="0"/>
                <a:t>HMT 2011</a:t>
              </a:r>
              <a:endParaRPr lang="en-GB" sz="1600" i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5486" y="4020820"/>
            <a:ext cx="6337076" cy="2298952"/>
            <a:chOff x="611560" y="4235103"/>
            <a:chExt cx="6337076" cy="2298952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611560" y="4235103"/>
              <a:ext cx="6337076" cy="1714177"/>
            </a:xfrm>
            <a:prstGeom prst="rect">
              <a:avLst/>
            </a:prstGeom>
            <a:ln>
              <a:noFill/>
              <a:headEnd/>
              <a:tailEnd/>
            </a:ln>
            <a:effectLst/>
            <a:sp3d>
              <a:bevelT w="139700" h="1397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80000" tIns="180000" rIns="180000" bIns="180000"/>
            <a:lstStyle/>
            <a:p>
              <a:pPr marL="0" lvl="1" indent="1588" defTabSz="912813">
                <a:spcAft>
                  <a:spcPts val="1000"/>
                </a:spcAft>
                <a:buClr>
                  <a:srgbClr val="1464BE"/>
                </a:buClr>
                <a:defRPr/>
              </a:pPr>
              <a:r>
                <a:rPr lang="en-US" sz="2200" dirty="0" smtClean="0">
                  <a:solidFill>
                    <a:prstClr val="black"/>
                  </a:solidFill>
                  <a:latin typeface="Calibri" pitchFamily="34" charset="0"/>
                  <a:cs typeface="+mn-cs"/>
                </a:rPr>
                <a:t>‘a competitive business sector needs excellent universities to produce the graduates, postgraduates, research and innovation… required to drive economic prosperity’</a:t>
              </a:r>
              <a:endParaRPr lang="en-US" sz="22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  <a:p>
              <a:pPr marL="358775" lvl="1" indent="-358775" defTabSz="912813">
                <a:spcAft>
                  <a:spcPts val="1000"/>
                </a:spcAft>
                <a:buClr>
                  <a:srgbClr val="1464BE"/>
                </a:buClr>
                <a:defRPr/>
              </a:pPr>
              <a:endParaRPr lang="en-US" sz="2200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  <a:p>
              <a:pPr marL="342900" indent="-342900" defTabSz="912813">
                <a:spcBef>
                  <a:spcPct val="20000"/>
                </a:spcBef>
                <a:buClr>
                  <a:srgbClr val="558ED5"/>
                </a:buClr>
                <a:defRPr/>
              </a:pPr>
              <a:endParaRPr lang="en-GB" sz="2200" dirty="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76056" y="5949280"/>
              <a:ext cx="1828282" cy="584775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en-GB" sz="1600" i="1" dirty="0" smtClean="0"/>
                <a:t>Stronger Together</a:t>
              </a:r>
            </a:p>
            <a:p>
              <a:r>
                <a:rPr lang="en-GB" sz="1600" i="1" dirty="0" smtClean="0"/>
                <a:t>CBI 2009</a:t>
              </a:r>
              <a:endParaRPr lang="en-GB" sz="1600" i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ldSk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oldSkool</Template>
  <TotalTime>457</TotalTime>
  <Words>489</Words>
  <Application>Microsoft Macintosh PowerPoint</Application>
  <PresentationFormat>On-screen Show (4:3)</PresentationFormat>
  <Paragraphs>78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oldSkool</vt:lpstr>
      <vt:lpstr>University Research and the Economy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</vt:lpstr>
    </vt:vector>
  </TitlesOfParts>
  <Company>HEFCE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</dc:title>
  <dc:creator>Esther</dc:creator>
  <cp:lastModifiedBy>Bahram Bekhradnia</cp:lastModifiedBy>
  <cp:revision>51</cp:revision>
  <dcterms:created xsi:type="dcterms:W3CDTF">2012-12-04T09:58:00Z</dcterms:created>
  <dcterms:modified xsi:type="dcterms:W3CDTF">2012-12-05T13:11:13Z</dcterms:modified>
</cp:coreProperties>
</file>