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Override PartName="/ppt/theme/themeOverride3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1"/>
  </p:handoutMasterIdLst>
  <p:sldIdLst>
    <p:sldId id="317" r:id="rId2"/>
    <p:sldId id="318" r:id="rId3"/>
    <p:sldId id="328" r:id="rId4"/>
    <p:sldId id="327" r:id="rId5"/>
    <p:sldId id="320" r:id="rId6"/>
    <p:sldId id="322" r:id="rId7"/>
    <p:sldId id="323" r:id="rId8"/>
    <p:sldId id="325" r:id="rId9"/>
    <p:sldId id="326" r:id="rId10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56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Office_Excel_2007_Workbook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2007_Workbook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2007_Workbook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0.12605664916885387"/>
          <c:y val="2.1122763659328803E-2"/>
          <c:w val="0.78919750656168064"/>
          <c:h val="0.46932818422698042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3"/>
            </a:solidFill>
          </c:spPr>
          <c:cat>
            <c:strRef>
              <c:f>Sheet1!$A$2:$A$19</c:f>
              <c:strCache>
                <c:ptCount val="18"/>
                <c:pt idx="0">
                  <c:v> Medicine &amp; dentistry</c:v>
                </c:pt>
                <c:pt idx="1">
                  <c:v> Subjects allied to medicine</c:v>
                </c:pt>
                <c:pt idx="2">
                  <c:v> Veterinary, Agriculture &amp; related</c:v>
                </c:pt>
                <c:pt idx="3">
                  <c:v> Engineering &amp; technology</c:v>
                </c:pt>
                <c:pt idx="4">
                  <c:v> Physical sciences</c:v>
                </c:pt>
                <c:pt idx="5">
                  <c:v> Mathematical sciences &amp; Computer science</c:v>
                </c:pt>
                <c:pt idx="6">
                  <c:v> Architecture, building &amp; planning</c:v>
                </c:pt>
                <c:pt idx="7">
                  <c:v> Biological sciences</c:v>
                </c:pt>
                <c:pt idx="8">
                  <c:v> Creative arts &amp; design</c:v>
                </c:pt>
                <c:pt idx="9">
                  <c:v> Education</c:v>
                </c:pt>
                <c:pt idx="10">
                  <c:v> Business &amp; administrative studies</c:v>
                </c:pt>
                <c:pt idx="11">
                  <c:v> Combined</c:v>
                </c:pt>
                <c:pt idx="12">
                  <c:v> Mass communications &amp; documentation</c:v>
                </c:pt>
                <c:pt idx="13">
                  <c:v> Law</c:v>
                </c:pt>
                <c:pt idx="14">
                  <c:v> Social studies</c:v>
                </c:pt>
                <c:pt idx="15">
                  <c:v> Languages</c:v>
                </c:pt>
                <c:pt idx="16">
                  <c:v> Historical &amp; philosophical studies</c:v>
                </c:pt>
                <c:pt idx="17">
                  <c:v>All subjects</c:v>
                </c:pt>
              </c:strCache>
            </c:strRef>
          </c:cat>
          <c:val>
            <c:numRef>
              <c:f>Sheet1!$B$2:$B$19</c:f>
              <c:numCache>
                <c:formatCode>####.00</c:formatCode>
                <c:ptCount val="18"/>
                <c:pt idx="0">
                  <c:v>21.309808378505036</c:v>
                </c:pt>
                <c:pt idx="1">
                  <c:v>18.822977378142927</c:v>
                </c:pt>
                <c:pt idx="2">
                  <c:v>18.206639788067083</c:v>
                </c:pt>
                <c:pt idx="3">
                  <c:v>17.728937474973115</c:v>
                </c:pt>
                <c:pt idx="4">
                  <c:v>16.931430817930789</c:v>
                </c:pt>
                <c:pt idx="5">
                  <c:v>16.048904964287399</c:v>
                </c:pt>
                <c:pt idx="6">
                  <c:v>15.762074112531637</c:v>
                </c:pt>
                <c:pt idx="7">
                  <c:v>13.803234446795553</c:v>
                </c:pt>
                <c:pt idx="8">
                  <c:v>13.792731861940332</c:v>
                </c:pt>
                <c:pt idx="9">
                  <c:v>13.646620555405226</c:v>
                </c:pt>
                <c:pt idx="10">
                  <c:v>12.392289264555211</c:v>
                </c:pt>
                <c:pt idx="11">
                  <c:v>12.176188441966262</c:v>
                </c:pt>
                <c:pt idx="12">
                  <c:v>11.717254013845929</c:v>
                </c:pt>
                <c:pt idx="13">
                  <c:v>11.706723500267497</c:v>
                </c:pt>
                <c:pt idx="14">
                  <c:v>11.342003276687874</c:v>
                </c:pt>
                <c:pt idx="15">
                  <c:v>10.648124869900295</c:v>
                </c:pt>
                <c:pt idx="16">
                  <c:v>9.3155170204299296</c:v>
                </c:pt>
                <c:pt idx="17" formatCode="General">
                  <c:v>14.04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1"/>
            </a:solidFill>
          </c:spPr>
          <c:cat>
            <c:strRef>
              <c:f>Sheet1!$A$2:$A$19</c:f>
              <c:strCache>
                <c:ptCount val="18"/>
                <c:pt idx="0">
                  <c:v> Medicine &amp; dentistry</c:v>
                </c:pt>
                <c:pt idx="1">
                  <c:v> Subjects allied to medicine</c:v>
                </c:pt>
                <c:pt idx="2">
                  <c:v> Veterinary, Agriculture &amp; related</c:v>
                </c:pt>
                <c:pt idx="3">
                  <c:v> Engineering &amp; technology</c:v>
                </c:pt>
                <c:pt idx="4">
                  <c:v> Physical sciences</c:v>
                </c:pt>
                <c:pt idx="5">
                  <c:v> Mathematical sciences &amp; Computer science</c:v>
                </c:pt>
                <c:pt idx="6">
                  <c:v> Architecture, building &amp; planning</c:v>
                </c:pt>
                <c:pt idx="7">
                  <c:v> Biological sciences</c:v>
                </c:pt>
                <c:pt idx="8">
                  <c:v> Creative arts &amp; design</c:v>
                </c:pt>
                <c:pt idx="9">
                  <c:v> Education</c:v>
                </c:pt>
                <c:pt idx="10">
                  <c:v> Business &amp; administrative studies</c:v>
                </c:pt>
                <c:pt idx="11">
                  <c:v> Combined</c:v>
                </c:pt>
                <c:pt idx="12">
                  <c:v> Mass communications &amp; documentation</c:v>
                </c:pt>
                <c:pt idx="13">
                  <c:v> Law</c:v>
                </c:pt>
                <c:pt idx="14">
                  <c:v> Social studies</c:v>
                </c:pt>
                <c:pt idx="15">
                  <c:v> Languages</c:v>
                </c:pt>
                <c:pt idx="16">
                  <c:v> Historical &amp; philosophical studies</c:v>
                </c:pt>
                <c:pt idx="17">
                  <c:v>All subjects</c:v>
                </c:pt>
              </c:strCache>
            </c:strRef>
          </c:cat>
          <c:val>
            <c:numRef>
              <c:f>Sheet1!$C$2:$C$19</c:f>
              <c:numCache>
                <c:formatCode>####.00</c:formatCode>
                <c:ptCount val="18"/>
                <c:pt idx="0">
                  <c:v>21.383910102598055</c:v>
                </c:pt>
                <c:pt idx="1">
                  <c:v>19.069965659879635</c:v>
                </c:pt>
                <c:pt idx="2">
                  <c:v>18.135781237785892</c:v>
                </c:pt>
                <c:pt idx="3">
                  <c:v>18.714740201912587</c:v>
                </c:pt>
                <c:pt idx="4">
                  <c:v>16.836549809739694</c:v>
                </c:pt>
                <c:pt idx="5">
                  <c:v>15.48131472572021</c:v>
                </c:pt>
                <c:pt idx="6">
                  <c:v>15.589051008902571</c:v>
                </c:pt>
                <c:pt idx="7">
                  <c:v>14.237991757363542</c:v>
                </c:pt>
                <c:pt idx="8">
                  <c:v>14.018484124962454</c:v>
                </c:pt>
                <c:pt idx="9">
                  <c:v>13.013595572529299</c:v>
                </c:pt>
                <c:pt idx="10">
                  <c:v>12.066957490222457</c:v>
                </c:pt>
                <c:pt idx="11">
                  <c:v>12.155735163861824</c:v>
                </c:pt>
                <c:pt idx="12">
                  <c:v>11.222936931283355</c:v>
                </c:pt>
                <c:pt idx="13">
                  <c:v>11.777244120180947</c:v>
                </c:pt>
                <c:pt idx="14">
                  <c:v>11.290058245243017</c:v>
                </c:pt>
                <c:pt idx="15">
                  <c:v>10.477262234533702</c:v>
                </c:pt>
                <c:pt idx="16">
                  <c:v>9.0289564005073988</c:v>
                </c:pt>
                <c:pt idx="17" formatCode="General">
                  <c:v>13.98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2007</c:v>
                </c:pt>
              </c:strCache>
            </c:strRef>
          </c:tx>
          <c:spPr>
            <a:solidFill>
              <a:schemeClr val="accent2"/>
            </a:solidFill>
          </c:spPr>
          <c:cat>
            <c:strRef>
              <c:f>Sheet1!$A$2:$A$19</c:f>
              <c:strCache>
                <c:ptCount val="18"/>
                <c:pt idx="0">
                  <c:v> Medicine &amp; dentistry</c:v>
                </c:pt>
                <c:pt idx="1">
                  <c:v> Subjects allied to medicine</c:v>
                </c:pt>
                <c:pt idx="2">
                  <c:v> Veterinary, Agriculture &amp; related</c:v>
                </c:pt>
                <c:pt idx="3">
                  <c:v> Engineering &amp; technology</c:v>
                </c:pt>
                <c:pt idx="4">
                  <c:v> Physical sciences</c:v>
                </c:pt>
                <c:pt idx="5">
                  <c:v> Mathematical sciences &amp; Computer science</c:v>
                </c:pt>
                <c:pt idx="6">
                  <c:v> Architecture, building &amp; planning</c:v>
                </c:pt>
                <c:pt idx="7">
                  <c:v> Biological sciences</c:v>
                </c:pt>
                <c:pt idx="8">
                  <c:v> Creative arts &amp; design</c:v>
                </c:pt>
                <c:pt idx="9">
                  <c:v> Education</c:v>
                </c:pt>
                <c:pt idx="10">
                  <c:v> Business &amp; administrative studies</c:v>
                </c:pt>
                <c:pt idx="11">
                  <c:v> Combined</c:v>
                </c:pt>
                <c:pt idx="12">
                  <c:v> Mass communications &amp; documentation</c:v>
                </c:pt>
                <c:pt idx="13">
                  <c:v> Law</c:v>
                </c:pt>
                <c:pt idx="14">
                  <c:v> Social studies</c:v>
                </c:pt>
                <c:pt idx="15">
                  <c:v> Languages</c:v>
                </c:pt>
                <c:pt idx="16">
                  <c:v> Historical &amp; philosophical studies</c:v>
                </c:pt>
                <c:pt idx="17">
                  <c:v>All subjects</c:v>
                </c:pt>
              </c:strCache>
            </c:strRef>
          </c:cat>
          <c:val>
            <c:numRef>
              <c:f>Sheet1!$D$2:$D$19</c:f>
              <c:numCache>
                <c:formatCode>####.00</c:formatCode>
                <c:ptCount val="18"/>
                <c:pt idx="0">
                  <c:v>21.124887520912235</c:v>
                </c:pt>
                <c:pt idx="1">
                  <c:v>18.626750316917057</c:v>
                </c:pt>
                <c:pt idx="2">
                  <c:v>21.891088120840312</c:v>
                </c:pt>
                <c:pt idx="3">
                  <c:v>18.392663898178181</c:v>
                </c:pt>
                <c:pt idx="4">
                  <c:v>16.572278350882833</c:v>
                </c:pt>
                <c:pt idx="5">
                  <c:v>15.402008676016887</c:v>
                </c:pt>
                <c:pt idx="6">
                  <c:v>16.212476128075537</c:v>
                </c:pt>
                <c:pt idx="7">
                  <c:v>14.476474498437986</c:v>
                </c:pt>
                <c:pt idx="8">
                  <c:v>13.498240512227522</c:v>
                </c:pt>
                <c:pt idx="9">
                  <c:v>13.844539779216582</c:v>
                </c:pt>
                <c:pt idx="10">
                  <c:v>12.143221972722007</c:v>
                </c:pt>
                <c:pt idx="12">
                  <c:v>11.979231280710229</c:v>
                </c:pt>
                <c:pt idx="13">
                  <c:v>11.620851037278108</c:v>
                </c:pt>
                <c:pt idx="14">
                  <c:v>10.998547740509199</c:v>
                </c:pt>
                <c:pt idx="15">
                  <c:v>10.192226739867825</c:v>
                </c:pt>
                <c:pt idx="16">
                  <c:v>8.5066387142607844</c:v>
                </c:pt>
                <c:pt idx="17" formatCode="General">
                  <c:v>13.91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2006</c:v>
                </c:pt>
              </c:strCache>
            </c:strRef>
          </c:tx>
          <c:cat>
            <c:strRef>
              <c:f>Sheet1!$A$2:$A$19</c:f>
              <c:strCache>
                <c:ptCount val="18"/>
                <c:pt idx="0">
                  <c:v> Medicine &amp; dentistry</c:v>
                </c:pt>
                <c:pt idx="1">
                  <c:v> Subjects allied to medicine</c:v>
                </c:pt>
                <c:pt idx="2">
                  <c:v> Veterinary, Agriculture &amp; related</c:v>
                </c:pt>
                <c:pt idx="3">
                  <c:v> Engineering &amp; technology</c:v>
                </c:pt>
                <c:pt idx="4">
                  <c:v> Physical sciences</c:v>
                </c:pt>
                <c:pt idx="5">
                  <c:v> Mathematical sciences &amp; Computer science</c:v>
                </c:pt>
                <c:pt idx="6">
                  <c:v> Architecture, building &amp; planning</c:v>
                </c:pt>
                <c:pt idx="7">
                  <c:v> Biological sciences</c:v>
                </c:pt>
                <c:pt idx="8">
                  <c:v> Creative arts &amp; design</c:v>
                </c:pt>
                <c:pt idx="9">
                  <c:v> Education</c:v>
                </c:pt>
                <c:pt idx="10">
                  <c:v> Business &amp; administrative studies</c:v>
                </c:pt>
                <c:pt idx="11">
                  <c:v> Combined</c:v>
                </c:pt>
                <c:pt idx="12">
                  <c:v> Mass communications &amp; documentation</c:v>
                </c:pt>
                <c:pt idx="13">
                  <c:v> Law</c:v>
                </c:pt>
                <c:pt idx="14">
                  <c:v> Social studies</c:v>
                </c:pt>
                <c:pt idx="15">
                  <c:v> Languages</c:v>
                </c:pt>
                <c:pt idx="16">
                  <c:v> Historical &amp; philosophical studies</c:v>
                </c:pt>
                <c:pt idx="17">
                  <c:v>All subjects</c:v>
                </c:pt>
              </c:strCache>
            </c:strRef>
          </c:cat>
          <c:val>
            <c:numRef>
              <c:f>Sheet1!$E$2:$E$19</c:f>
              <c:numCache>
                <c:formatCode>####.00</c:formatCode>
                <c:ptCount val="18"/>
                <c:pt idx="0">
                  <c:v>21.322198597110287</c:v>
                </c:pt>
                <c:pt idx="1">
                  <c:v>19.274247601153853</c:v>
                </c:pt>
                <c:pt idx="2">
                  <c:v>20.154071037670903</c:v>
                </c:pt>
                <c:pt idx="3">
                  <c:v>18.474892929343227</c:v>
                </c:pt>
                <c:pt idx="4">
                  <c:v>15.82344306161785</c:v>
                </c:pt>
                <c:pt idx="5">
                  <c:v>15.318506739711939</c:v>
                </c:pt>
                <c:pt idx="6">
                  <c:v>15.728778849712945</c:v>
                </c:pt>
                <c:pt idx="7">
                  <c:v>14.411155949172301</c:v>
                </c:pt>
                <c:pt idx="8">
                  <c:v>12.568177985561242</c:v>
                </c:pt>
                <c:pt idx="9">
                  <c:v>13.827239687070493</c:v>
                </c:pt>
                <c:pt idx="10">
                  <c:v>12.01523760166836</c:v>
                </c:pt>
                <c:pt idx="12">
                  <c:v>11.521328750876995</c:v>
                </c:pt>
                <c:pt idx="13">
                  <c:v>11.316044626549006</c:v>
                </c:pt>
                <c:pt idx="14">
                  <c:v>10.861329449514518</c:v>
                </c:pt>
                <c:pt idx="15">
                  <c:v>9.8868245204451206</c:v>
                </c:pt>
                <c:pt idx="16">
                  <c:v>8.3269051571766202</c:v>
                </c:pt>
                <c:pt idx="17" formatCode="General">
                  <c:v>13.75</c:v>
                </c:pt>
              </c:numCache>
            </c:numRef>
          </c:val>
        </c:ser>
        <c:axId val="90336256"/>
        <c:axId val="91071232"/>
      </c:barChart>
      <c:catAx>
        <c:axId val="90336256"/>
        <c:scaling>
          <c:orientation val="minMax"/>
        </c:scaling>
        <c:axPos val="b"/>
        <c:numFmt formatCode="General" sourceLinked="1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91071232"/>
        <c:crosses val="autoZero"/>
        <c:auto val="1"/>
        <c:lblAlgn val="ctr"/>
        <c:lblOffset val="100"/>
      </c:catAx>
      <c:valAx>
        <c:axId val="91071232"/>
        <c:scaling>
          <c:orientation val="minMax"/>
        </c:scaling>
        <c:axPos val="l"/>
        <c:majorGridlines/>
        <c:numFmt formatCode="#,##0" sourceLinked="0"/>
        <c:tickLblPos val="nextTo"/>
        <c:crossAx val="90336256"/>
        <c:crosses val="autoZero"/>
        <c:crossBetween val="between"/>
      </c:valAx>
      <c:spPr>
        <a:noFill/>
        <a:ln w="25131">
          <a:noFill/>
        </a:ln>
      </c:spPr>
    </c:plotArea>
    <c:legend>
      <c:legendPos val="r"/>
      <c:layout>
        <c:manualLayout>
          <c:xMode val="edge"/>
          <c:yMode val="edge"/>
          <c:x val="0.76952380952381105"/>
          <c:y val="7.2727272727272724E-2"/>
          <c:w val="0.21142857142857138"/>
          <c:h val="0.13506493506493539"/>
        </c:manualLayout>
      </c:layout>
    </c:legend>
    <c:plotVisOnly val="1"/>
    <c:dispBlanksAs val="gap"/>
  </c:chart>
  <c:txPr>
    <a:bodyPr/>
    <a:lstStyle/>
    <a:p>
      <a:pPr>
        <a:defRPr sz="989"/>
      </a:pPr>
      <a:endParaRPr lang="en-US"/>
    </a:p>
  </c:txPr>
  <c:externalData r:id="rId2"/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0.10847766656456198"/>
          <c:y val="0.21071597770779077"/>
          <c:w val="0.87606280133361403"/>
          <c:h val="0.40542876333282585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Attended hours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cat>
            <c:strRef>
              <c:f>Sheet1!$A$2:$A$19</c:f>
              <c:strCache>
                <c:ptCount val="18"/>
                <c:pt idx="0">
                  <c:v> Architecture, building &amp; planning</c:v>
                </c:pt>
                <c:pt idx="1">
                  <c:v> Veterinary, Agriculture &amp; related</c:v>
                </c:pt>
                <c:pt idx="2">
                  <c:v> Medicine &amp; dentistry</c:v>
                </c:pt>
                <c:pt idx="3">
                  <c:v> Subjects allied to medicine</c:v>
                </c:pt>
                <c:pt idx="4">
                  <c:v> Physical sciences</c:v>
                </c:pt>
                <c:pt idx="5">
                  <c:v> Engineering &amp; technology</c:v>
                </c:pt>
                <c:pt idx="6">
                  <c:v> Creative arts &amp; design</c:v>
                </c:pt>
                <c:pt idx="7">
                  <c:v> Law</c:v>
                </c:pt>
                <c:pt idx="8">
                  <c:v> Mathematical sciences &amp; Computer science</c:v>
                </c:pt>
                <c:pt idx="9">
                  <c:v> Historical &amp; philosophical studies</c:v>
                </c:pt>
                <c:pt idx="10">
                  <c:v> Combined</c:v>
                </c:pt>
                <c:pt idx="11">
                  <c:v> Education</c:v>
                </c:pt>
                <c:pt idx="12">
                  <c:v> Biological sciences</c:v>
                </c:pt>
                <c:pt idx="13">
                  <c:v> Languages</c:v>
                </c:pt>
                <c:pt idx="14">
                  <c:v> Social studies</c:v>
                </c:pt>
                <c:pt idx="15">
                  <c:v> Business &amp; administrative studies</c:v>
                </c:pt>
                <c:pt idx="16">
                  <c:v> Mass communications &amp; documentation</c:v>
                </c:pt>
                <c:pt idx="17">
                  <c:v>All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13.31</c:v>
                </c:pt>
                <c:pt idx="1">
                  <c:v>19.739999999999988</c:v>
                </c:pt>
                <c:pt idx="2">
                  <c:v>18.23</c:v>
                </c:pt>
                <c:pt idx="3">
                  <c:v>16.66</c:v>
                </c:pt>
                <c:pt idx="4">
                  <c:v>14.81</c:v>
                </c:pt>
                <c:pt idx="5">
                  <c:v>14.860000000000019</c:v>
                </c:pt>
                <c:pt idx="6">
                  <c:v>11.66</c:v>
                </c:pt>
                <c:pt idx="7">
                  <c:v>10.4</c:v>
                </c:pt>
                <c:pt idx="8">
                  <c:v>13.09</c:v>
                </c:pt>
                <c:pt idx="9">
                  <c:v>7.72</c:v>
                </c:pt>
                <c:pt idx="10">
                  <c:v>10.16</c:v>
                </c:pt>
                <c:pt idx="11">
                  <c:v>12.43</c:v>
                </c:pt>
                <c:pt idx="12">
                  <c:v>11.69</c:v>
                </c:pt>
                <c:pt idx="13">
                  <c:v>9.2900000000000009</c:v>
                </c:pt>
                <c:pt idx="14">
                  <c:v>9.57</c:v>
                </c:pt>
                <c:pt idx="15">
                  <c:v>10.39</c:v>
                </c:pt>
                <c:pt idx="16">
                  <c:v>10.229999999999999</c:v>
                </c:pt>
                <c:pt idx="17">
                  <c:v>12.15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Private study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cat>
            <c:strRef>
              <c:f>Sheet1!$A$2:$A$19</c:f>
              <c:strCache>
                <c:ptCount val="18"/>
                <c:pt idx="0">
                  <c:v> Architecture, building &amp; planning</c:v>
                </c:pt>
                <c:pt idx="1">
                  <c:v> Veterinary, Agriculture &amp; related</c:v>
                </c:pt>
                <c:pt idx="2">
                  <c:v> Medicine &amp; dentistry</c:v>
                </c:pt>
                <c:pt idx="3">
                  <c:v> Subjects allied to medicine</c:v>
                </c:pt>
                <c:pt idx="4">
                  <c:v> Physical sciences</c:v>
                </c:pt>
                <c:pt idx="5">
                  <c:v> Engineering &amp; technology</c:v>
                </c:pt>
                <c:pt idx="6">
                  <c:v> Creative arts &amp; design</c:v>
                </c:pt>
                <c:pt idx="7">
                  <c:v> Law</c:v>
                </c:pt>
                <c:pt idx="8">
                  <c:v> Mathematical sciences &amp; Computer science</c:v>
                </c:pt>
                <c:pt idx="9">
                  <c:v> Historical &amp; philosophical studies</c:v>
                </c:pt>
                <c:pt idx="10">
                  <c:v> Combined</c:v>
                </c:pt>
                <c:pt idx="11">
                  <c:v> Education</c:v>
                </c:pt>
                <c:pt idx="12">
                  <c:v> Biological sciences</c:v>
                </c:pt>
                <c:pt idx="13">
                  <c:v> Languages</c:v>
                </c:pt>
                <c:pt idx="14">
                  <c:v> Social studies</c:v>
                </c:pt>
                <c:pt idx="15">
                  <c:v> Business &amp; administrative studies</c:v>
                </c:pt>
                <c:pt idx="16">
                  <c:v> Mass communications &amp; documentation</c:v>
                </c:pt>
                <c:pt idx="17">
                  <c:v>All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25.64</c:v>
                </c:pt>
                <c:pt idx="1">
                  <c:v>15.43</c:v>
                </c:pt>
                <c:pt idx="2">
                  <c:v>15.08</c:v>
                </c:pt>
                <c:pt idx="3">
                  <c:v>16.07</c:v>
                </c:pt>
                <c:pt idx="4">
                  <c:v>16.329999999999988</c:v>
                </c:pt>
                <c:pt idx="5">
                  <c:v>15.34</c:v>
                </c:pt>
                <c:pt idx="6">
                  <c:v>18.479999999999986</c:v>
                </c:pt>
                <c:pt idx="7">
                  <c:v>19.53</c:v>
                </c:pt>
                <c:pt idx="8">
                  <c:v>15.6</c:v>
                </c:pt>
                <c:pt idx="9">
                  <c:v>20.5</c:v>
                </c:pt>
                <c:pt idx="10">
                  <c:v>17.95</c:v>
                </c:pt>
                <c:pt idx="11">
                  <c:v>15.66</c:v>
                </c:pt>
                <c:pt idx="12">
                  <c:v>15.870000000000006</c:v>
                </c:pt>
                <c:pt idx="13">
                  <c:v>18.09</c:v>
                </c:pt>
                <c:pt idx="14">
                  <c:v>16.57</c:v>
                </c:pt>
                <c:pt idx="15">
                  <c:v>14.68</c:v>
                </c:pt>
                <c:pt idx="16">
                  <c:v>12.98</c:v>
                </c:pt>
                <c:pt idx="17">
                  <c:v>16.690000000000001</c:v>
                </c:pt>
              </c:numCache>
            </c:numRef>
          </c:val>
        </c:ser>
        <c:overlap val="100"/>
        <c:axId val="120100352"/>
        <c:axId val="120101888"/>
      </c:barChart>
      <c:catAx>
        <c:axId val="12010035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800">
                <a:latin typeface="Trebuchet MS" pitchFamily="34" charset="0"/>
              </a:defRPr>
            </a:pPr>
            <a:endParaRPr lang="en-US"/>
          </a:p>
        </c:txPr>
        <c:crossAx val="120101888"/>
        <c:crosses val="autoZero"/>
        <c:auto val="1"/>
        <c:lblAlgn val="ctr"/>
        <c:lblOffset val="100"/>
      </c:catAx>
      <c:valAx>
        <c:axId val="120101888"/>
        <c:scaling>
          <c:orientation val="minMax"/>
          <c:max val="40"/>
        </c:scaling>
        <c:axPos val="l"/>
        <c:majorGridlines/>
        <c:numFmt formatCode="#,##0.0" sourceLinked="0"/>
        <c:tickLblPos val="nextTo"/>
        <c:txPr>
          <a:bodyPr/>
          <a:lstStyle/>
          <a:p>
            <a:pPr>
              <a:defRPr sz="1000">
                <a:latin typeface="Trebuchet MS" pitchFamily="34" charset="0"/>
              </a:defRPr>
            </a:pPr>
            <a:endParaRPr lang="en-US"/>
          </a:p>
        </c:txPr>
        <c:crossAx val="120100352"/>
        <c:crosses val="autoZero"/>
        <c:crossBetween val="between"/>
      </c:valAx>
      <c:spPr>
        <a:noFill/>
        <a:ln w="25388">
          <a:noFill/>
        </a:ln>
      </c:spPr>
    </c:plotArea>
    <c:legend>
      <c:legendPos val="b"/>
      <c:layout>
        <c:manualLayout>
          <c:xMode val="edge"/>
          <c:yMode val="edge"/>
          <c:x val="0.36610169491525502"/>
          <c:y val="9.4763092269326762E-2"/>
          <c:w val="0.35084745762711866"/>
          <c:h val="4.2394014962593707E-2"/>
        </c:manualLayout>
      </c:layout>
      <c:txPr>
        <a:bodyPr/>
        <a:lstStyle/>
        <a:p>
          <a:pPr>
            <a:defRPr sz="800">
              <a:latin typeface="Trebuchet MS" pitchFamily="34" charset="0"/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799"/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0.179688984901507"/>
          <c:y val="0.11634437164494398"/>
          <c:w val="0.78748973600837713"/>
          <c:h val="0.83403229993925787"/>
        </c:manualLayout>
      </c:layout>
      <c:barChart>
        <c:barDir val="bar"/>
        <c:grouping val="percentStacked"/>
        <c:ser>
          <c:idx val="0"/>
          <c:order val="0"/>
          <c:tx>
            <c:strRef>
              <c:f>Sheet1!$A$2</c:f>
              <c:strCache>
                <c:ptCount val="1"/>
                <c:pt idx="0">
                  <c:v>Don't know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cat>
            <c:strRef>
              <c:f>Sheet1!$B$1:$D$1</c:f>
              <c:strCache>
                <c:ptCount val="3"/>
                <c:pt idx="0">
                  <c:v>All students</c:v>
                </c:pt>
                <c:pt idx="1">
                  <c:v>Home/EU students</c:v>
                </c:pt>
                <c:pt idx="2">
                  <c:v>Non-EU students</c:v>
                </c:pt>
              </c:strCache>
            </c:strRef>
          </c:cat>
          <c:val>
            <c:numRef>
              <c:f>Sheet1!$B$2:$D$2</c:f>
              <c:numCache>
                <c:formatCode>0%</c:formatCode>
                <c:ptCount val="3"/>
                <c:pt idx="0">
                  <c:v>1.0000000000000005E-2</c:v>
                </c:pt>
                <c:pt idx="1">
                  <c:v>1.0000000000000005E-2</c:v>
                </c:pt>
                <c:pt idx="2">
                  <c:v>1.0000000000000005E-2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Not at all satisfied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dLbls>
            <c:dLbl>
              <c:idx val="1"/>
              <c:delete val="1"/>
            </c:dLbl>
            <c:dLbl>
              <c:idx val="4"/>
              <c:delete val="1"/>
            </c:dLbl>
            <c:spPr>
              <a:noFill/>
              <a:ln w="25113">
                <a:noFill/>
              </a:ln>
            </c:spPr>
            <c:showVal val="1"/>
          </c:dLbls>
          <c:cat>
            <c:strRef>
              <c:f>Sheet1!$B$1:$D$1</c:f>
              <c:strCache>
                <c:ptCount val="3"/>
                <c:pt idx="0">
                  <c:v>All students</c:v>
                </c:pt>
                <c:pt idx="1">
                  <c:v>Home/EU students</c:v>
                </c:pt>
                <c:pt idx="2">
                  <c:v>Non-EU students</c:v>
                </c:pt>
              </c:strCache>
            </c:strRef>
          </c:cat>
          <c:val>
            <c:numRef>
              <c:f>Sheet1!$B$3:$D$3</c:f>
              <c:numCache>
                <c:formatCode>0%</c:formatCode>
                <c:ptCount val="3"/>
                <c:pt idx="0">
                  <c:v>2.0000000000000011E-2</c:v>
                </c:pt>
                <c:pt idx="1">
                  <c:v>2.0000000000000011E-2</c:v>
                </c:pt>
                <c:pt idx="2">
                  <c:v>2.0000000000000011E-2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Not very satisfied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dLbls>
            <c:spPr>
              <a:noFill/>
              <a:ln w="25113">
                <a:noFill/>
              </a:ln>
            </c:spPr>
            <c:showVal val="1"/>
          </c:dLbls>
          <c:cat>
            <c:strRef>
              <c:f>Sheet1!$B$1:$D$1</c:f>
              <c:strCache>
                <c:ptCount val="3"/>
                <c:pt idx="0">
                  <c:v>All students</c:v>
                </c:pt>
                <c:pt idx="1">
                  <c:v>Home/EU students</c:v>
                </c:pt>
                <c:pt idx="2">
                  <c:v>Non-EU students</c:v>
                </c:pt>
              </c:strCache>
            </c:strRef>
          </c:cat>
          <c:val>
            <c:numRef>
              <c:f>Sheet1!$B$4:$D$4</c:f>
              <c:numCache>
                <c:formatCode>0%</c:formatCode>
                <c:ptCount val="3"/>
                <c:pt idx="0">
                  <c:v>0.1</c:v>
                </c:pt>
                <c:pt idx="1">
                  <c:v>0.1</c:v>
                </c:pt>
                <c:pt idx="2">
                  <c:v>0.11000000000000001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Fairly satisfied</c:v>
                </c:pt>
              </c:strCache>
            </c:strRef>
          </c:tx>
          <c:spPr>
            <a:solidFill>
              <a:schemeClr val="accent6"/>
            </a:solidFill>
          </c:spPr>
          <c:dLbls>
            <c:spPr>
              <a:noFill/>
              <a:ln w="25113">
                <a:noFill/>
              </a:ln>
            </c:spPr>
            <c:txPr>
              <a:bodyPr/>
              <a:lstStyle/>
              <a:p>
                <a:pPr algn="ctr">
                  <a:defRPr/>
                </a:pPr>
                <a:endParaRPr lang="en-US"/>
              </a:p>
            </c:txPr>
            <c:showVal val="1"/>
          </c:dLbls>
          <c:cat>
            <c:strRef>
              <c:f>Sheet1!$B$1:$D$1</c:f>
              <c:strCache>
                <c:ptCount val="3"/>
                <c:pt idx="0">
                  <c:v>All students</c:v>
                </c:pt>
                <c:pt idx="1">
                  <c:v>Home/EU students</c:v>
                </c:pt>
                <c:pt idx="2">
                  <c:v>Non-EU students</c:v>
                </c:pt>
              </c:strCache>
            </c:strRef>
          </c:cat>
          <c:val>
            <c:numRef>
              <c:f>Sheet1!$B$5:$D$5</c:f>
              <c:numCache>
                <c:formatCode>0%</c:formatCode>
                <c:ptCount val="3"/>
                <c:pt idx="0">
                  <c:v>0.51</c:v>
                </c:pt>
                <c:pt idx="1">
                  <c:v>0.5</c:v>
                </c:pt>
                <c:pt idx="2">
                  <c:v>0.56000000000000005</c:v>
                </c:pt>
              </c:numCache>
            </c:numRef>
          </c:val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Very satisfied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spPr>
              <a:noFill/>
              <a:ln w="25113">
                <a:noFill/>
              </a:ln>
            </c:spPr>
            <c:txPr>
              <a:bodyPr/>
              <a:lstStyle/>
              <a:p>
                <a:pPr algn="ctr">
                  <a:defRPr/>
                </a:pPr>
                <a:endParaRPr lang="en-US"/>
              </a:p>
            </c:txPr>
            <c:showVal val="1"/>
          </c:dLbls>
          <c:cat>
            <c:strRef>
              <c:f>Sheet1!$B$1:$D$1</c:f>
              <c:strCache>
                <c:ptCount val="3"/>
                <c:pt idx="0">
                  <c:v>All students</c:v>
                </c:pt>
                <c:pt idx="1">
                  <c:v>Home/EU students</c:v>
                </c:pt>
                <c:pt idx="2">
                  <c:v>Non-EU students</c:v>
                </c:pt>
              </c:strCache>
            </c:strRef>
          </c:cat>
          <c:val>
            <c:numRef>
              <c:f>Sheet1!$B$6:$D$6</c:f>
              <c:numCache>
                <c:formatCode>0%</c:formatCode>
                <c:ptCount val="3"/>
                <c:pt idx="0">
                  <c:v>0.37000000000000038</c:v>
                </c:pt>
                <c:pt idx="1">
                  <c:v>0.37000000000000038</c:v>
                </c:pt>
                <c:pt idx="2">
                  <c:v>0.31000000000000061</c:v>
                </c:pt>
              </c:numCache>
            </c:numRef>
          </c:val>
        </c:ser>
        <c:overlap val="100"/>
        <c:axId val="73186688"/>
        <c:axId val="73208960"/>
      </c:barChart>
      <c:catAx>
        <c:axId val="73186688"/>
        <c:scaling>
          <c:orientation val="maxMin"/>
        </c:scaling>
        <c:axPos val="l"/>
        <c:numFmt formatCode="General" sourceLinked="1"/>
        <c:tickLblPos val="nextTo"/>
        <c:txPr>
          <a:bodyPr rot="0"/>
          <a:lstStyle/>
          <a:p>
            <a:pPr>
              <a:defRPr/>
            </a:pPr>
            <a:endParaRPr lang="en-US"/>
          </a:p>
        </c:txPr>
        <c:crossAx val="73208960"/>
        <c:crosses val="autoZero"/>
        <c:auto val="1"/>
        <c:lblAlgn val="ctr"/>
        <c:lblOffset val="100"/>
      </c:catAx>
      <c:valAx>
        <c:axId val="73208960"/>
        <c:scaling>
          <c:orientation val="minMax"/>
        </c:scaling>
        <c:delete val="1"/>
        <c:axPos val="t"/>
        <c:numFmt formatCode="0%" sourceLinked="1"/>
        <c:tickLblPos val="none"/>
        <c:crossAx val="73186688"/>
        <c:crosses val="autoZero"/>
        <c:crossBetween val="between"/>
      </c:valAx>
      <c:spPr>
        <a:noFill/>
        <a:ln w="25113">
          <a:noFill/>
        </a:ln>
      </c:spPr>
    </c:plotArea>
    <c:legend>
      <c:legendPos val="t"/>
      <c:layout>
        <c:manualLayout>
          <c:xMode val="edge"/>
          <c:yMode val="edge"/>
          <c:x val="0.16112377400193387"/>
          <c:y val="4.7580789243449904E-2"/>
          <c:w val="0.79552458903163326"/>
          <c:h val="5.0598885665607496E-2"/>
        </c:manualLayout>
      </c:layout>
      <c:spPr>
        <a:ln>
          <a:solidFill>
            <a:prstClr val="white">
              <a:lumMod val="50000"/>
            </a:prstClr>
          </a:solidFill>
        </a:ln>
      </c:spPr>
    </c:legend>
    <c:plotVisOnly val="1"/>
    <c:dispBlanksAs val="gap"/>
  </c:chart>
  <c:txPr>
    <a:bodyPr/>
    <a:lstStyle/>
    <a:p>
      <a:pPr>
        <a:defRPr sz="989"/>
      </a:pPr>
      <a:endParaRPr lang="en-US"/>
    </a:p>
  </c:txPr>
  <c:externalData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0.7109</cdr:x>
      <cdr:y>0.88243</cdr:y>
    </cdr:from>
    <cdr:to>
      <cdr:x>0.96092</cdr:x>
      <cdr:y>0.94587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812234" y="2950222"/>
          <a:ext cx="1340791" cy="2120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GB" sz="600" dirty="0" smtClean="0">
              <a:latin typeface="Trebuchet MS" pitchFamily="34" charset="0"/>
            </a:rPr>
            <a:t>* FIRST AND SECOND YEARS ONLY</a:t>
          </a:r>
        </a:p>
        <a:p xmlns:a="http://schemas.openxmlformats.org/drawingml/2006/main">
          <a:pPr algn="ctr"/>
          <a:endParaRPr lang="en-GB" sz="600" dirty="0">
            <a:latin typeface="Trebuchet MS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24B13ABC-6897-4A12-9C67-E010CE71258E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3132138" y="-171450"/>
            <a:ext cx="11909426" cy="4724400"/>
            <a:chOff x="-2030" y="192"/>
            <a:chExt cx="7502" cy="2976"/>
          </a:xfrm>
        </p:grpSpPr>
        <p:sp>
          <p:nvSpPr>
            <p:cNvPr id="5123" name="Line 3"/>
            <p:cNvSpPr>
              <a:spLocks noChangeShapeType="1"/>
            </p:cNvSpPr>
            <p:nvPr userDrawn="1"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44450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5124" name="AutoShape 4"/>
            <p:cNvSpPr>
              <a:spLocks noChangeArrowheads="1"/>
            </p:cNvSpPr>
            <p:nvPr userDrawn="1"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rgbClr val="00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GB" sz="2400" dirty="0">
                <a:latin typeface="Times New Roman" pitchFamily="18" charset="0"/>
              </a:endParaRPr>
            </a:p>
          </p:txBody>
        </p:sp>
        <p:sp>
          <p:nvSpPr>
            <p:cNvPr id="5125" name="AutoShape 5"/>
            <p:cNvSpPr>
              <a:spLocks noChangeArrowheads="1"/>
            </p:cNvSpPr>
            <p:nvPr userDrawn="1"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rgbClr val="3333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GB" dirty="0">
                <a:latin typeface="Arial" charset="0"/>
              </a:endParaRPr>
            </a:p>
          </p:txBody>
        </p:sp>
      </p:grpSp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547813" y="13414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3429000"/>
            <a:ext cx="72390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ACBE197-AF43-4BCB-9183-D0B5330590D6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0" y="5876925"/>
            <a:ext cx="1419225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7BAAD-E0B0-45BF-B57A-FC795A39DD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3DEF5-003F-43AA-8314-D9C09809F42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07C8B47-7048-427F-92BA-07494BBAD77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A55FA-7D24-4F6E-9C0E-3CEB5648D1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A9E50-CACB-4111-BD9C-BD3AB0FF7EB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E9CE60-C35E-4798-A199-04323F269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05C9B-87F6-4FB3-AA3D-AA71752B308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A8A5A-A80A-46D2-980D-A13CFBF5792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2EE63B-748F-4162-98D8-EAD559AF5D0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BE7E3-36DA-4787-B5F1-D1BD92C3231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C8C25-54B8-4EA3-93CA-35039AB3923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rgbClr val="00CC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GB" sz="2400" dirty="0">
                <a:latin typeface="Times New Roman" pitchFamily="18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rgbClr val="0000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GB" dirty="0">
                <a:latin typeface="Arial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44450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 dirty="0"/>
            </a:p>
          </p:txBody>
        </p:sp>
      </p:grp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0B7D75E-F678-4C69-9736-6033C8B00984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7625" y="5959475"/>
            <a:ext cx="127635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0099"/>
        </a:buClr>
        <a:buChar char="o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0099"/>
        </a:buClr>
        <a:buFont typeface="Verdana" pitchFamily="34" charset="0"/>
        <a:buChar char="-"/>
        <a:defRPr sz="25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Char char="•"/>
        <a:defRPr sz="19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Char char="o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Char char="o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Char char="o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Char char="o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0099"/>
        </a:buClr>
        <a:buChar char="o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7812" y="1341438"/>
            <a:ext cx="7596187" cy="1444625"/>
          </a:xfrm>
        </p:spPr>
        <p:txBody>
          <a:bodyPr/>
          <a:lstStyle/>
          <a:p>
            <a:r>
              <a:rPr lang="en-GB" sz="3600" b="1" dirty="0" smtClean="0"/>
              <a:t>The student learning experience</a:t>
            </a:r>
            <a:br>
              <a:rPr lang="en-GB" sz="3600" b="1" dirty="0" smtClean="0"/>
            </a:br>
            <a:r>
              <a:rPr lang="en-GB" sz="3600" b="1" dirty="0" smtClean="0"/>
              <a:t>2013 Survey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Bahram Bekhradnia</a:t>
            </a:r>
          </a:p>
          <a:p>
            <a:r>
              <a:rPr lang="en-GB" dirty="0" smtClean="0"/>
              <a:t>Director, HEPI</a:t>
            </a:r>
          </a:p>
          <a:p>
            <a:endParaRPr lang="en-US" sz="2000" dirty="0" smtClean="0"/>
          </a:p>
          <a:p>
            <a:r>
              <a:rPr lang="en-US" sz="2000" smtClean="0"/>
              <a:t>10 May 2013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Scheduled hours of teaching by subject (2006, 2007, 2012 &amp; 2013)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370013" y="1827213"/>
          <a:ext cx="7313612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Students do mind – a bit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0013" y="1838792"/>
            <a:ext cx="7313612" cy="4091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2" y="301625"/>
            <a:ext cx="7522467" cy="1143000"/>
          </a:xfrm>
        </p:spPr>
        <p:txBody>
          <a:bodyPr/>
          <a:lstStyle/>
          <a:p>
            <a:r>
              <a:rPr lang="en-GB" sz="3200" dirty="0" smtClean="0"/>
              <a:t>Proportion of hours of teaching by group sizes and number of contact hours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047874"/>
            <a:ext cx="5816302" cy="3613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Total study by subject (private study + attended hours)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Content Placeholder 3"/>
          <p:cNvGraphicFramePr/>
          <p:nvPr/>
        </p:nvGraphicFramePr>
        <p:xfrm>
          <a:off x="1691680" y="1700808"/>
          <a:ext cx="633670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01625"/>
            <a:ext cx="7956375" cy="1143000"/>
          </a:xfrm>
        </p:spPr>
        <p:txBody>
          <a:bodyPr/>
          <a:lstStyle/>
          <a:p>
            <a:r>
              <a:rPr lang="en-US" sz="3200" u="sng" dirty="0" smtClean="0"/>
              <a:t>Student workload by subject – highest and lowest institutional mean hours per week</a:t>
            </a:r>
            <a:endParaRPr lang="en-US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097881" y="2074863"/>
          <a:ext cx="5857875" cy="3619500"/>
        </p:xfrm>
        <a:graphic>
          <a:graphicData uri="http://schemas.openxmlformats.org/drawingml/2006/table">
            <a:tbl>
              <a:tblPr/>
              <a:tblGrid>
                <a:gridCol w="2623992"/>
                <a:gridCol w="1077961"/>
                <a:gridCol w="1077961"/>
                <a:gridCol w="1077961"/>
              </a:tblGrid>
              <a:tr h="161925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300"/>
                        </a:spcAft>
                      </a:pP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300"/>
                        </a:spcAft>
                      </a:pPr>
                      <a:r>
                        <a:rPr lang="en-US" sz="1000" b="1">
                          <a:latin typeface="Verdana"/>
                          <a:ea typeface="Times New Roman"/>
                          <a:cs typeface="Verdana"/>
                        </a:rPr>
                        <a:t>Lowest institutional mean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300"/>
                        </a:spcAft>
                      </a:pPr>
                      <a:r>
                        <a:rPr lang="en-US" sz="1000" b="1">
                          <a:latin typeface="Verdana"/>
                          <a:ea typeface="Times New Roman"/>
                          <a:cs typeface="Verdana"/>
                        </a:rPr>
                        <a:t>Highest institutional mean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300"/>
                        </a:spcAft>
                      </a:pPr>
                      <a:r>
                        <a:rPr lang="en-US" sz="1000" b="1">
                          <a:latin typeface="Verdana"/>
                          <a:ea typeface="Times New Roman"/>
                          <a:cs typeface="Verdana"/>
                        </a:rPr>
                        <a:t>Median institutional mean value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Medicine and dentistry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32.7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49.8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36.3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Subjects allied to medicine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25.3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44.2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34.0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Biological sciences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20.2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46.3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28.2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Veterinary sciences, agriculture &amp; related subjects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34.7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45.5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39.2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Physical sciences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22.8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47.0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31.0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Mathematical &amp; Computer Sciences    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23.1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44.0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30.7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Engineering and technology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20.6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47.2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34.5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Social studies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20.0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43.0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25.3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Law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21.5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47.2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29.5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Business and administrative studies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15.9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39.2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24.8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Languages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22.9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42.1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28.1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Historical and philosophical studies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19.3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44.6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27.1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Creative arts and design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22.9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43.0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31.2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Education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21.1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36.6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Verdana"/>
                          <a:ea typeface="Times New Roman"/>
                          <a:cs typeface="Verdana"/>
                        </a:rPr>
                        <a:t>26.8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Verdana"/>
                          <a:ea typeface="Times New Roman"/>
                          <a:cs typeface="Verdana"/>
                        </a:rPr>
                        <a:t>All subjects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Verdana"/>
                          <a:ea typeface="Times New Roman"/>
                          <a:cs typeface="Verdana"/>
                        </a:rPr>
                        <a:t>15.9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Verdana"/>
                          <a:ea typeface="Times New Roman"/>
                          <a:cs typeface="Verdana"/>
                        </a:rPr>
                        <a:t>49.8</a:t>
                      </a:r>
                      <a:endParaRPr lang="en-GB" sz="105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Verdana"/>
                          <a:ea typeface="Times New Roman"/>
                          <a:cs typeface="Verdana"/>
                        </a:rPr>
                        <a:t>29.6</a:t>
                      </a:r>
                      <a:endParaRPr lang="en-GB" sz="105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Mean scheduled hours by mean private hours for subject areas within institutions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988840"/>
            <a:ext cx="5311140" cy="421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Students – in universities of all kinds – are very satisfied with the quality of their courses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8" name="Object 12"/>
          <p:cNvGraphicFramePr/>
          <p:nvPr/>
        </p:nvGraphicFramePr>
        <p:xfrm>
          <a:off x="1619250" y="2033587"/>
          <a:ext cx="6769174" cy="3267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2" y="301625"/>
            <a:ext cx="7594475" cy="1143000"/>
          </a:xfrm>
        </p:spPr>
        <p:txBody>
          <a:bodyPr/>
          <a:lstStyle/>
          <a:p>
            <a:r>
              <a:rPr lang="en-US" sz="3200" dirty="0" smtClean="0"/>
              <a:t>Value for Money is rather different (but not unexpected)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0" y="1990725"/>
            <a:ext cx="514350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HEPI">
  <a:themeElements>
    <a:clrScheme name="HEPI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HEPI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HEPI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PI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PI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PI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PI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PI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PI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PI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PI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PI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5195</TotalTime>
  <Words>215</Words>
  <Application>Microsoft Office PowerPoint</Application>
  <PresentationFormat>On-screen Show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HEPI</vt:lpstr>
      <vt:lpstr>The student learning experience 2013 Survey</vt:lpstr>
      <vt:lpstr>Scheduled hours of teaching by subject (2006, 2007, 2012 &amp; 2013)</vt:lpstr>
      <vt:lpstr>Students do mind – a bit</vt:lpstr>
      <vt:lpstr>Proportion of hours of teaching by group sizes and number of contact hours</vt:lpstr>
      <vt:lpstr>Total study by subject (private study + attended hours)</vt:lpstr>
      <vt:lpstr>Student workload by subject – highest and lowest institutional mean hours per week</vt:lpstr>
      <vt:lpstr>Mean scheduled hours by mean private hours for subject areas within institutions</vt:lpstr>
      <vt:lpstr>Students – in universities of all kinds – are very satisfied with the quality of their courses</vt:lpstr>
      <vt:lpstr>Value for Money is rather different (but not unexpected)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Bahram Bekhradnia</dc:creator>
  <cp:lastModifiedBy>Andrew</cp:lastModifiedBy>
  <cp:revision>58</cp:revision>
  <dcterms:created xsi:type="dcterms:W3CDTF">2007-06-19T21:09:19Z</dcterms:created>
  <dcterms:modified xsi:type="dcterms:W3CDTF">2013-05-20T10:29:04Z</dcterms:modified>
</cp:coreProperties>
</file>