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89" r:id="rId4"/>
    <p:sldId id="285" r:id="rId5"/>
    <p:sldId id="259" r:id="rId6"/>
    <p:sldId id="284" r:id="rId7"/>
    <p:sldId id="260" r:id="rId8"/>
    <p:sldId id="261" r:id="rId9"/>
    <p:sldId id="294" r:id="rId10"/>
    <p:sldId id="265" r:id="rId11"/>
    <p:sldId id="295" r:id="rId12"/>
    <p:sldId id="267" r:id="rId13"/>
    <p:sldId id="268" r:id="rId14"/>
    <p:sldId id="269" r:id="rId15"/>
    <p:sldId id="270" r:id="rId16"/>
    <p:sldId id="271" r:id="rId17"/>
    <p:sldId id="299" r:id="rId18"/>
    <p:sldId id="272" r:id="rId19"/>
    <p:sldId id="300" r:id="rId20"/>
    <p:sldId id="274" r:id="rId21"/>
    <p:sldId id="275" r:id="rId22"/>
    <p:sldId id="276" r:id="rId23"/>
    <p:sldId id="277" r:id="rId24"/>
    <p:sldId id="278" r:id="rId25"/>
    <p:sldId id="279" r:id="rId26"/>
    <p:sldId id="293" r:id="rId27"/>
    <p:sldId id="280" r:id="rId28"/>
    <p:sldId id="281" r:id="rId29"/>
    <p:sldId id="282" r:id="rId30"/>
    <p:sldId id="296" r:id="rId31"/>
    <p:sldId id="302" r:id="rId32"/>
    <p:sldId id="291" r:id="rId33"/>
    <p:sldId id="297" r:id="rId34"/>
    <p:sldId id="273" r:id="rId3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132B4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64865" autoAdjust="0"/>
  </p:normalViewPr>
  <p:slideViewPr>
    <p:cSldViewPr>
      <p:cViewPr>
        <p:scale>
          <a:sx n="76" d="100"/>
          <a:sy n="76" d="100"/>
        </p:scale>
        <p:origin x="-97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5" y="0"/>
            <a:ext cx="2971800" cy="464820"/>
          </a:xfrm>
          <a:prstGeom prst="rect">
            <a:avLst/>
          </a:prstGeom>
        </p:spPr>
        <p:txBody>
          <a:bodyPr vert="horz" lIns="91440" tIns="45720" rIns="91440" bIns="45720" rtlCol="0"/>
          <a:lstStyle>
            <a:lvl1pPr algn="r">
              <a:defRPr sz="1200"/>
            </a:lvl1pPr>
          </a:lstStyle>
          <a:p>
            <a:fld id="{0D4F6881-E732-46B5-93D7-78C7A3793EEA}" type="datetimeFigureOut">
              <a:rPr lang="en-GB" smtClean="0"/>
              <a:pPr/>
              <a:t>20/05/2013</a:t>
            </a:fld>
            <a:endParaRPr lang="en-GB"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1" y="4415791"/>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8829967"/>
            <a:ext cx="2971800" cy="46482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5" y="8829967"/>
            <a:ext cx="2971800" cy="464820"/>
          </a:xfrm>
          <a:prstGeom prst="rect">
            <a:avLst/>
          </a:prstGeom>
        </p:spPr>
        <p:txBody>
          <a:bodyPr vert="horz" lIns="91440" tIns="45720" rIns="91440" bIns="45720" rtlCol="0" anchor="b"/>
          <a:lstStyle>
            <a:lvl1pPr algn="r">
              <a:defRPr sz="1200"/>
            </a:lvl1pPr>
          </a:lstStyle>
          <a:p>
            <a:fld id="{3AFA85B9-EA3E-402F-A21E-902958CB32F3}" type="slidenum">
              <a:rPr lang="en-GB" smtClean="0"/>
              <a:pPr/>
              <a:t>‹#›</a:t>
            </a:fld>
            <a:endParaRPr lang="en-GB" dirty="0"/>
          </a:p>
        </p:txBody>
      </p:sp>
    </p:spTree>
    <p:extLst>
      <p:ext uri="{BB962C8B-B14F-4D97-AF65-F5344CB8AC3E}">
        <p14:creationId xmlns:p14="http://schemas.microsoft.com/office/powerpoint/2010/main" xmlns="" val="2189570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smtClean="0">
              <a:solidFill>
                <a:schemeClr val="tx1"/>
              </a:solidFill>
            </a:endParaRPr>
          </a:p>
          <a:p>
            <a:pPr marL="171450" indent="-171450">
              <a:lnSpc>
                <a:spcPct val="115000"/>
              </a:lnSpc>
              <a:spcAft>
                <a:spcPts val="1000"/>
              </a:spcAft>
              <a:buFont typeface="Arial" pitchFamily="34" charset="0"/>
              <a:buChar char="•"/>
            </a:pPr>
            <a:endParaRPr lang="en-GB" sz="1200" dirty="0" smtClean="0">
              <a:solidFill>
                <a:schemeClr val="tx1"/>
              </a:solidFill>
              <a:effectLst/>
              <a:latin typeface="+mn-lt"/>
              <a:ea typeface="Calibri"/>
              <a:cs typeface="Times New Roman"/>
            </a:endParaRPr>
          </a:p>
          <a:p>
            <a:pPr marL="171450" indent="-171450">
              <a:buFont typeface="Arial" pitchFamily="34" charset="0"/>
              <a:buChar char="•"/>
            </a:pPr>
            <a:endParaRPr lang="en-GB" dirty="0" smtClean="0"/>
          </a:p>
          <a:p>
            <a:pPr marL="171450" indent="-171450">
              <a:lnSpc>
                <a:spcPct val="100000"/>
              </a:lnSpc>
              <a:buFont typeface="Arial" pitchFamily="34" charset="0"/>
              <a:buChar char="•"/>
            </a:pPr>
            <a:endParaRPr lang="en-GB" dirty="0" smtClean="0"/>
          </a:p>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1</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solidFill>
                <a:schemeClr val="tx1"/>
              </a:solidFill>
              <a:effectLst/>
            </a:endParaRPr>
          </a:p>
          <a:p>
            <a:endParaRPr lang="en-GB" baseline="0" dirty="0" smtClean="0">
              <a:solidFill>
                <a:schemeClr val="tx1"/>
              </a:solidFill>
            </a:endParaRPr>
          </a:p>
        </p:txBody>
      </p:sp>
      <p:sp>
        <p:nvSpPr>
          <p:cNvPr id="4" name="Slide Number Placeholder 3"/>
          <p:cNvSpPr>
            <a:spLocks noGrp="1"/>
          </p:cNvSpPr>
          <p:nvPr>
            <p:ph type="sldNum" sz="quarter" idx="10"/>
          </p:nvPr>
        </p:nvSpPr>
        <p:spPr/>
        <p:txBody>
          <a:bodyPr/>
          <a:lstStyle/>
          <a:p>
            <a:fld id="{3AFA85B9-EA3E-402F-A21E-902958CB32F3}" type="slidenum">
              <a:rPr lang="en-GB" smtClean="0"/>
              <a:pPr/>
              <a:t>10</a:t>
            </a:fld>
            <a:endParaRPr lang="en-GB" dirty="0"/>
          </a:p>
        </p:txBody>
      </p:sp>
    </p:spTree>
    <p:extLst>
      <p:ext uri="{BB962C8B-B14F-4D97-AF65-F5344CB8AC3E}">
        <p14:creationId xmlns:p14="http://schemas.microsoft.com/office/powerpoint/2010/main" xmlns="" val="3313100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Courier New"/>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3AFA85B9-EA3E-402F-A21E-902958CB32F3}" type="slidenum">
              <a:rPr lang="en-GB" smtClean="0"/>
              <a:pPr/>
              <a:t>11</a:t>
            </a:fld>
            <a:endParaRPr lang="en-GB" dirty="0"/>
          </a:p>
        </p:txBody>
      </p:sp>
    </p:spTree>
    <p:extLst>
      <p:ext uri="{BB962C8B-B14F-4D97-AF65-F5344CB8AC3E}">
        <p14:creationId xmlns:p14="http://schemas.microsoft.com/office/powerpoint/2010/main" xmlns="" val="3313100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GB" sz="1200" dirty="0" smtClean="0">
                <a:effectLst/>
                <a:latin typeface="+mn-lt"/>
                <a:ea typeface="Calibri"/>
                <a:cs typeface="Times New Roman"/>
              </a:rPr>
              <a:t>This is the A.D. era – After David or All deregulated</a:t>
            </a:r>
          </a:p>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12</a:t>
            </a:fld>
            <a:endParaRPr lang="en-GB" dirty="0"/>
          </a:p>
        </p:txBody>
      </p:sp>
    </p:spTree>
    <p:extLst>
      <p:ext uri="{BB962C8B-B14F-4D97-AF65-F5344CB8AC3E}">
        <p14:creationId xmlns:p14="http://schemas.microsoft.com/office/powerpoint/2010/main" xmlns="" val="3313100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13</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14</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15</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16</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17</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18</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19</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endParaRPr lang="en-GB" sz="1200" dirty="0" smtClean="0">
              <a:solidFill>
                <a:srgbClr val="222222"/>
              </a:solidFill>
              <a:effectLst/>
              <a:highlight>
                <a:srgbClr val="FFFF00"/>
              </a:highlight>
              <a:latin typeface="Arial"/>
              <a:ea typeface="Calibri"/>
              <a:cs typeface="Times New Roman"/>
            </a:endParaRPr>
          </a:p>
          <a:p>
            <a:pPr marL="171450" indent="-171450">
              <a:lnSpc>
                <a:spcPct val="100000"/>
              </a:lnSpc>
              <a:spcAft>
                <a:spcPts val="1000"/>
              </a:spcAft>
              <a:buFont typeface="Arial" pitchFamily="34" charset="0"/>
              <a:buChar char="•"/>
            </a:pPr>
            <a:r>
              <a:rPr lang="en-GB" sz="1200" dirty="0" smtClean="0">
                <a:effectLst/>
                <a:latin typeface="+mn-lt"/>
                <a:ea typeface="Calibri"/>
                <a:cs typeface="Times New Roman"/>
              </a:rPr>
              <a:t>State educated Cambridge reject</a:t>
            </a:r>
          </a:p>
          <a:p>
            <a:pPr marL="171450" indent="-171450">
              <a:lnSpc>
                <a:spcPct val="100000"/>
              </a:lnSpc>
              <a:spcAft>
                <a:spcPts val="1000"/>
              </a:spcAft>
              <a:buFont typeface="Arial" pitchFamily="34" charset="0"/>
              <a:buChar char="•"/>
            </a:pPr>
            <a:r>
              <a:rPr lang="en-GB" sz="1200" dirty="0" smtClean="0">
                <a:effectLst/>
                <a:latin typeface="+mn-lt"/>
                <a:ea typeface="Calibri"/>
                <a:cs typeface="Times New Roman"/>
              </a:rPr>
              <a:t>Author of three books about Hardy, as well as an edition of </a:t>
            </a:r>
            <a:r>
              <a:rPr lang="en-GB" sz="1200" i="1" dirty="0" smtClean="0">
                <a:effectLst/>
                <a:latin typeface="+mn-lt"/>
                <a:ea typeface="Calibri"/>
                <a:cs typeface="Times New Roman"/>
              </a:rPr>
              <a:t>Jude</a:t>
            </a:r>
            <a:r>
              <a:rPr lang="en-GB" sz="1200" dirty="0" smtClean="0">
                <a:effectLst/>
                <a:latin typeface="+mn-lt"/>
                <a:ea typeface="Calibri"/>
                <a:cs typeface="Times New Roman"/>
              </a:rPr>
              <a:t>.</a:t>
            </a:r>
          </a:p>
          <a:p>
            <a:pPr marL="171450" indent="-171450">
              <a:lnSpc>
                <a:spcPct val="100000"/>
              </a:lnSpc>
              <a:spcAft>
                <a:spcPts val="1000"/>
              </a:spcAft>
              <a:buFont typeface="Arial" pitchFamily="34" charset="0"/>
              <a:buChar char="•"/>
            </a:pPr>
            <a:r>
              <a:rPr lang="en-GB" sz="1200" dirty="0" smtClean="0">
                <a:effectLst/>
                <a:latin typeface="+mn-lt"/>
                <a:ea typeface="Calibri"/>
                <a:cs typeface="Times New Roman"/>
              </a:rPr>
              <a:t>Father left independent sector to become head of one of country’s largest comprehensives.</a:t>
            </a:r>
          </a:p>
          <a:p>
            <a:pPr marL="171450" marR="0" indent="-171450" algn="l" defTabSz="914400" rtl="0" eaLnBrk="1" fontAlgn="auto" latinLnBrk="0" hangingPunct="1">
              <a:lnSpc>
                <a:spcPct val="100000"/>
              </a:lnSpc>
              <a:spcBef>
                <a:spcPts val="0"/>
              </a:spcBef>
              <a:spcAft>
                <a:spcPts val="1000"/>
              </a:spcAft>
              <a:buClrTx/>
              <a:buSzTx/>
              <a:buFont typeface="Arial" pitchFamily="34" charset="0"/>
              <a:buChar char="•"/>
              <a:tabLst/>
              <a:defRPr/>
            </a:pPr>
            <a:r>
              <a:rPr lang="en-GB" dirty="0" smtClean="0"/>
              <a:t>Passionately committed to education as a facilitator of social mobility as professionally was the committee, which I co chaired for seven years, which represented both state and independent sectors and which is the only committee to look at university admissions from the point of view of applicants</a:t>
            </a:r>
          </a:p>
          <a:p>
            <a:pPr marL="171450" marR="0" indent="-171450" algn="l" defTabSz="914400" rtl="0" eaLnBrk="1" fontAlgn="auto" latinLnBrk="0" hangingPunct="1">
              <a:lnSpc>
                <a:spcPct val="100000"/>
              </a:lnSpc>
              <a:spcBef>
                <a:spcPts val="0"/>
              </a:spcBef>
              <a:spcAft>
                <a:spcPts val="1000"/>
              </a:spcAft>
              <a:buClrTx/>
              <a:buSzTx/>
              <a:buFont typeface="Arial" pitchFamily="34" charset="0"/>
              <a:buChar char="•"/>
              <a:tabLst/>
              <a:defRPr/>
            </a:pPr>
            <a:r>
              <a:rPr lang="en-GB" dirty="0" smtClean="0"/>
              <a:t>Chair of HMC next academic year</a:t>
            </a:r>
          </a:p>
          <a:p>
            <a:pPr marL="171450" marR="0" indent="-171450" algn="l" defTabSz="914400" rtl="0" eaLnBrk="1" fontAlgn="auto" latinLnBrk="0" hangingPunct="1">
              <a:lnSpc>
                <a:spcPct val="100000"/>
              </a:lnSpc>
              <a:spcBef>
                <a:spcPts val="0"/>
              </a:spcBef>
              <a:spcAft>
                <a:spcPts val="1000"/>
              </a:spcAft>
              <a:buClrTx/>
              <a:buSzTx/>
              <a:buFont typeface="Arial" pitchFamily="34" charset="0"/>
              <a:buChar char="•"/>
              <a:tabLst/>
              <a:defRPr/>
            </a:pPr>
            <a:endParaRPr lang="en-GB" dirty="0" smtClean="0"/>
          </a:p>
          <a:p>
            <a:pPr marL="171450" indent="-171450">
              <a:lnSpc>
                <a:spcPct val="100000"/>
              </a:lnSpc>
              <a:spcAft>
                <a:spcPts val="1000"/>
              </a:spcAft>
              <a:buFont typeface="Arial" pitchFamily="34" charset="0"/>
              <a:buChar char="•"/>
            </a:pPr>
            <a:endParaRPr lang="en-GB" sz="1200" dirty="0" smtClean="0">
              <a:solidFill>
                <a:srgbClr val="222222"/>
              </a:solidFill>
              <a:effectLst/>
              <a:latin typeface="Arial"/>
              <a:ea typeface="Calibri"/>
              <a:cs typeface="Times New Roman"/>
            </a:endParaRPr>
          </a:p>
          <a:p>
            <a:pPr marL="171450" indent="-171450">
              <a:lnSpc>
                <a:spcPct val="100000"/>
              </a:lnSpc>
              <a:buFont typeface="Arial" pitchFamily="34" charset="0"/>
              <a:buChar char="•"/>
            </a:pPr>
            <a:endParaRPr lang="en-GB" dirty="0" smtClean="0"/>
          </a:p>
          <a:p>
            <a:endParaRPr lang="en-GB" dirty="0" smtClean="0"/>
          </a:p>
        </p:txBody>
      </p:sp>
      <p:sp>
        <p:nvSpPr>
          <p:cNvPr id="4" name="Slide Number Placeholder 3"/>
          <p:cNvSpPr>
            <a:spLocks noGrp="1"/>
          </p:cNvSpPr>
          <p:nvPr>
            <p:ph type="sldNum" sz="quarter" idx="10"/>
          </p:nvPr>
        </p:nvSpPr>
        <p:spPr/>
        <p:txBody>
          <a:bodyPr/>
          <a:lstStyle/>
          <a:p>
            <a:fld id="{3AFA85B9-EA3E-402F-A21E-902958CB32F3}" type="slidenum">
              <a:rPr lang="en-GB" smtClean="0"/>
              <a:pPr/>
              <a:t>2</a:t>
            </a:fld>
            <a:endParaRPr lang="en-GB" dirty="0"/>
          </a:p>
        </p:txBody>
      </p:sp>
    </p:spTree>
    <p:extLst>
      <p:ext uri="{BB962C8B-B14F-4D97-AF65-F5344CB8AC3E}">
        <p14:creationId xmlns:p14="http://schemas.microsoft.com/office/powerpoint/2010/main" xmlns="" val="17665078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20</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21</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15000"/>
              </a:lnSpc>
              <a:spcAft>
                <a:spcPts val="1000"/>
              </a:spcAft>
              <a:buFont typeface="Arial" pitchFamily="34" charset="0"/>
              <a:buNone/>
            </a:pPr>
            <a:r>
              <a:rPr lang="en-GB" dirty="0" smtClean="0">
                <a:solidFill>
                  <a:srgbClr val="132B49"/>
                </a:solidFill>
                <a:ea typeface="Calibri"/>
                <a:cs typeface="Times New Roman"/>
              </a:rPr>
              <a:t>and this may be more pronounced in non-independent school parents.</a:t>
            </a:r>
          </a:p>
          <a:p>
            <a:pPr>
              <a:lnSpc>
                <a:spcPct val="115000"/>
              </a:lnSpc>
              <a:spcAft>
                <a:spcPts val="1000"/>
              </a:spcAft>
            </a:pPr>
            <a:r>
              <a:rPr lang="en-GB" dirty="0" smtClean="0">
                <a:solidFill>
                  <a:srgbClr val="132B49"/>
                </a:solidFill>
                <a:ea typeface="Calibri"/>
                <a:cs typeface="Times New Roman"/>
              </a:rPr>
              <a:t>Universities will become even more like independent schools?</a:t>
            </a:r>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22</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23</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24</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25</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26</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27</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28</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l">
              <a:lnSpc>
                <a:spcPct val="200000"/>
              </a:lnSpc>
            </a:pPr>
            <a:endParaRPr lang="en-GB" i="1" dirty="0" smtClean="0">
              <a:solidFill>
                <a:srgbClr val="132B49"/>
              </a:solidFill>
            </a:endParaRPr>
          </a:p>
          <a:p>
            <a:pPr algn="l"/>
            <a:endParaRPr lang="en-GB" dirty="0">
              <a:solidFill>
                <a:srgbClr val="132B49"/>
              </a:solidFill>
            </a:endParaRPr>
          </a:p>
        </p:txBody>
      </p:sp>
      <p:sp>
        <p:nvSpPr>
          <p:cNvPr id="4" name="Slide Number Placeholder 3"/>
          <p:cNvSpPr>
            <a:spLocks noGrp="1"/>
          </p:cNvSpPr>
          <p:nvPr>
            <p:ph type="sldNum" sz="quarter" idx="10"/>
          </p:nvPr>
        </p:nvSpPr>
        <p:spPr/>
        <p:txBody>
          <a:bodyPr/>
          <a:lstStyle/>
          <a:p>
            <a:fld id="{3AFA85B9-EA3E-402F-A21E-902958CB32F3}" type="slidenum">
              <a:rPr lang="en-GB" smtClean="0"/>
              <a:pPr/>
              <a:t>29</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endParaRPr lang="en-GB" sz="1200" dirty="0" smtClean="0">
              <a:solidFill>
                <a:srgbClr val="222222"/>
              </a:solidFill>
              <a:effectLst/>
              <a:highlight>
                <a:srgbClr val="FFFF00"/>
              </a:highlight>
              <a:latin typeface="Arial"/>
              <a:ea typeface="Calibri"/>
              <a:cs typeface="Times New Roman"/>
            </a:endParaRPr>
          </a:p>
        </p:txBody>
      </p:sp>
      <p:sp>
        <p:nvSpPr>
          <p:cNvPr id="4" name="Slide Number Placeholder 3"/>
          <p:cNvSpPr>
            <a:spLocks noGrp="1"/>
          </p:cNvSpPr>
          <p:nvPr>
            <p:ph type="sldNum" sz="quarter" idx="10"/>
          </p:nvPr>
        </p:nvSpPr>
        <p:spPr/>
        <p:txBody>
          <a:bodyPr/>
          <a:lstStyle/>
          <a:p>
            <a:fld id="{3AFA85B9-EA3E-402F-A21E-902958CB32F3}" type="slidenum">
              <a:rPr lang="en-GB" smtClean="0"/>
              <a:pPr/>
              <a:t>3</a:t>
            </a:fld>
            <a:endParaRPr lang="en-GB" dirty="0"/>
          </a:p>
        </p:txBody>
      </p:sp>
    </p:spTree>
    <p:extLst>
      <p:ext uri="{BB962C8B-B14F-4D97-AF65-F5344CB8AC3E}">
        <p14:creationId xmlns:p14="http://schemas.microsoft.com/office/powerpoint/2010/main" xmlns="" val="17665078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Dear all,</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My name is </a:t>
            </a:r>
            <a:r>
              <a:rPr lang="en-GB" sz="1200" kern="1200" dirty="0" err="1" smtClean="0">
                <a:solidFill>
                  <a:schemeClr val="tx1"/>
                </a:solidFill>
                <a:effectLst/>
                <a:latin typeface="+mn-lt"/>
                <a:ea typeface="+mn-ea"/>
                <a:cs typeface="+mn-cs"/>
              </a:rPr>
              <a:t>Colm</a:t>
            </a:r>
            <a:r>
              <a:rPr lang="en-GB" sz="1200" kern="1200" dirty="0" smtClean="0">
                <a:solidFill>
                  <a:schemeClr val="tx1"/>
                </a:solidFill>
                <a:effectLst/>
                <a:latin typeface="+mn-lt"/>
                <a:ea typeface="+mn-ea"/>
                <a:cs typeface="+mn-cs"/>
              </a:rPr>
              <a:t> Caulfield, and I am the Admissions Tutor for Mathematics, Computer Science &amp; Engineering at Churchill College. Congratulations: we were very impressed with your applications and look forward to welcoming you all to Churchill College in the Autumn. Some of you have enquired about whether we are continuing our "double offer" procedure for CS with Maths, for candidates who do not make their STEP grade (and which we have used to great effect in previous years). Due to the very high quality of the field this year, we intend to use the following procedure, which I list for clarity, that still clearly retains the spirit of our double offer approach:</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a) If you make all components of your offer, you have a place in CS/Maths (obviously)</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b) If you make all components of your offer EXCEPT STEP and yet achieve S/2, 1/2 or 2/2  in STEP (in either order) we undertake to accept you (at least) for CS with Natural Sciences</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c) If you make all components of your offer EXCEPT STEP and achieve a grade other than S/S S/1, S/2, 1/2 or 2/2 (in either order), we undertake (at least) to place you in the Summer Pool for consideration by other colleges.</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I hope that is clear. Please feel free to contact me directly with any queries you might have, and I look forward to welcoming you all to Cambridge in the Autumn.</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Good luck with your exams, and keep studying for STEP!</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Best wishes</a:t>
            </a:r>
            <a:br>
              <a:rPr lang="en-GB" sz="1200" kern="1200" dirty="0" smtClean="0">
                <a:solidFill>
                  <a:schemeClr val="tx1"/>
                </a:solidFill>
                <a:effectLst/>
                <a:latin typeface="+mn-lt"/>
                <a:ea typeface="+mn-ea"/>
                <a:cs typeface="+mn-cs"/>
              </a:rPr>
            </a:br>
            <a:r>
              <a:rPr lang="en-GB" sz="1200" kern="1200" dirty="0" err="1" smtClean="0">
                <a:solidFill>
                  <a:schemeClr val="tx1"/>
                </a:solidFill>
                <a:effectLst/>
                <a:latin typeface="+mn-lt"/>
                <a:ea typeface="+mn-ea"/>
                <a:cs typeface="+mn-cs"/>
              </a:rPr>
              <a:t>Colm</a:t>
            </a:r>
            <a:r>
              <a:rPr lang="en-GB" sz="1200" kern="1200" dirty="0" smtClean="0">
                <a:solidFill>
                  <a:schemeClr val="tx1"/>
                </a:solidFill>
                <a:effectLst/>
                <a:latin typeface="+mn-lt"/>
                <a:ea typeface="+mn-ea"/>
                <a:cs typeface="+mn-cs"/>
              </a:rPr>
              <a:t> Caulfield</a:t>
            </a:r>
            <a:br>
              <a:rPr lang="en-GB" sz="1200" kern="1200" dirty="0" smtClean="0">
                <a:solidFill>
                  <a:schemeClr val="tx1"/>
                </a:solidFill>
                <a:effectLst/>
                <a:latin typeface="+mn-lt"/>
                <a:ea typeface="+mn-ea"/>
                <a:cs typeface="+mn-cs"/>
              </a:rPr>
            </a:br>
            <a:endParaRPr lang="en-GB" i="1" dirty="0" smtClean="0">
              <a:solidFill>
                <a:srgbClr val="132B49"/>
              </a:solidFill>
            </a:endParaRPr>
          </a:p>
          <a:p>
            <a:pPr lvl="0" algn="l">
              <a:lnSpc>
                <a:spcPct val="200000"/>
              </a:lnSpc>
            </a:pPr>
            <a:endParaRPr lang="en-GB" i="1" dirty="0" smtClean="0">
              <a:solidFill>
                <a:srgbClr val="132B49"/>
              </a:solidFill>
            </a:endParaRPr>
          </a:p>
        </p:txBody>
      </p:sp>
      <p:sp>
        <p:nvSpPr>
          <p:cNvPr id="4" name="Slide Number Placeholder 3"/>
          <p:cNvSpPr>
            <a:spLocks noGrp="1"/>
          </p:cNvSpPr>
          <p:nvPr>
            <p:ph type="sldNum" sz="quarter" idx="10"/>
          </p:nvPr>
        </p:nvSpPr>
        <p:spPr/>
        <p:txBody>
          <a:bodyPr/>
          <a:lstStyle/>
          <a:p>
            <a:fld id="{3AFA85B9-EA3E-402F-A21E-902958CB32F3}" type="slidenum">
              <a:rPr lang="en-GB" smtClean="0"/>
              <a:pPr/>
              <a:t>30</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l">
              <a:lnSpc>
                <a:spcPct val="200000"/>
              </a:lnSpc>
            </a:pPr>
            <a:endParaRPr lang="en-GB" i="1" dirty="0" smtClean="0">
              <a:solidFill>
                <a:srgbClr val="132B49"/>
              </a:solidFill>
            </a:endParaRPr>
          </a:p>
        </p:txBody>
      </p:sp>
      <p:sp>
        <p:nvSpPr>
          <p:cNvPr id="4" name="Slide Number Placeholder 3"/>
          <p:cNvSpPr>
            <a:spLocks noGrp="1"/>
          </p:cNvSpPr>
          <p:nvPr>
            <p:ph type="sldNum" sz="quarter" idx="10"/>
          </p:nvPr>
        </p:nvSpPr>
        <p:spPr/>
        <p:txBody>
          <a:bodyPr/>
          <a:lstStyle/>
          <a:p>
            <a:fld id="{3AFA85B9-EA3E-402F-A21E-902958CB32F3}" type="slidenum">
              <a:rPr lang="en-GB" smtClean="0"/>
              <a:pPr/>
              <a:t>31</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32</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r>
              <a:rPr lang="en-GB" sz="1200" b="1" dirty="0" smtClean="0">
                <a:effectLst/>
                <a:latin typeface="Garamond"/>
                <a:ea typeface="Calibri"/>
                <a:cs typeface="Times New Roman"/>
              </a:rPr>
              <a:t>SOCIAL MIX</a:t>
            </a:r>
            <a:endParaRPr lang="en-GB" sz="1200" dirty="0" smtClean="0">
              <a:effectLst/>
              <a:latin typeface="Garamond"/>
              <a:ea typeface="Calibri"/>
              <a:cs typeface="Times New Roman"/>
            </a:endParaRPr>
          </a:p>
          <a:p>
            <a:pPr marL="342900" lvl="0" indent="-342900">
              <a:spcAft>
                <a:spcPts val="0"/>
              </a:spcAft>
              <a:buFont typeface="Arial"/>
              <a:buChar char="•"/>
              <a:tabLst>
                <a:tab pos="457200" algn="l"/>
              </a:tabLst>
            </a:pPr>
            <a:r>
              <a:rPr lang="en-GB" sz="1200" dirty="0" smtClean="0">
                <a:effectLst/>
                <a:latin typeface="Garamond"/>
                <a:ea typeface="Calibri"/>
                <a:cs typeface="Times New Roman"/>
              </a:rPr>
              <a:t>Over 30% of independent school pupils receive some form of financial assistance from their school</a:t>
            </a:r>
          </a:p>
          <a:p>
            <a:pPr marL="342900" lvl="0" indent="-342900">
              <a:spcAft>
                <a:spcPts val="0"/>
              </a:spcAft>
              <a:buFont typeface="Arial"/>
              <a:buChar char="•"/>
              <a:tabLst>
                <a:tab pos="457200" algn="l"/>
              </a:tabLst>
            </a:pPr>
            <a:r>
              <a:rPr lang="en-GB" sz="1200" dirty="0" smtClean="0">
                <a:effectLst/>
                <a:latin typeface="Garamond"/>
                <a:ea typeface="Calibri"/>
                <a:cs typeface="Times New Roman"/>
              </a:rPr>
              <a:t>Oxford bursaries</a:t>
            </a:r>
          </a:p>
          <a:p>
            <a:pPr marL="342900" lvl="0" indent="-342900">
              <a:spcAft>
                <a:spcPts val="0"/>
              </a:spcAft>
              <a:buFont typeface="Arial"/>
              <a:buChar char="•"/>
              <a:tabLst>
                <a:tab pos="457200" algn="l"/>
              </a:tabLst>
            </a:pPr>
            <a:r>
              <a:rPr lang="en-GB" sz="1200" dirty="0" smtClean="0">
                <a:effectLst/>
                <a:latin typeface="Garamond"/>
                <a:ea typeface="Calibri"/>
                <a:cs typeface="Times New Roman"/>
              </a:rPr>
              <a:t>Sutton Trust on leafy suburbs</a:t>
            </a:r>
          </a:p>
          <a:p>
            <a:pPr marL="342900" lvl="0" indent="-342900">
              <a:spcAft>
                <a:spcPts val="0"/>
              </a:spcAft>
              <a:buFont typeface="Arial"/>
              <a:buChar char="•"/>
              <a:tabLst>
                <a:tab pos="457200" algn="l"/>
              </a:tabLst>
            </a:pPr>
            <a:r>
              <a:rPr lang="en-GB" sz="1200" dirty="0" smtClean="0">
                <a:effectLst/>
                <a:latin typeface="Garamond"/>
                <a:ea typeface="Calibri"/>
                <a:cs typeface="Times New Roman"/>
              </a:rPr>
              <a:t>Private tutors</a:t>
            </a:r>
          </a:p>
          <a:p>
            <a:pPr>
              <a:spcAft>
                <a:spcPts val="0"/>
              </a:spcAft>
            </a:pPr>
            <a:r>
              <a:rPr lang="en-GB" sz="1200" b="1" dirty="0" smtClean="0">
                <a:effectLst/>
                <a:latin typeface="Garamond"/>
                <a:ea typeface="Calibri"/>
                <a:cs typeface="Times New Roman"/>
              </a:rPr>
              <a:t> </a:t>
            </a:r>
            <a:endParaRPr lang="en-GB" sz="1200" dirty="0" smtClean="0">
              <a:effectLst/>
              <a:latin typeface="Garamond"/>
              <a:ea typeface="Calibri"/>
              <a:cs typeface="Times New Roman"/>
            </a:endParaRPr>
          </a:p>
          <a:p>
            <a:pPr>
              <a:spcAft>
                <a:spcPts val="0"/>
              </a:spcAft>
            </a:pPr>
            <a:r>
              <a:rPr lang="en-GB" sz="1200" b="1" dirty="0" smtClean="0">
                <a:effectLst/>
                <a:latin typeface="Garamond"/>
                <a:ea typeface="Calibri"/>
                <a:cs typeface="Times New Roman"/>
              </a:rPr>
              <a:t>QUESTIONABLE DATA</a:t>
            </a:r>
            <a:r>
              <a:rPr lang="en-GB" sz="1200" dirty="0" smtClean="0">
                <a:effectLst/>
                <a:latin typeface="Garamond"/>
                <a:ea typeface="Calibri"/>
                <a:cs typeface="Times New Roman"/>
              </a:rPr>
              <a:t>:</a:t>
            </a:r>
          </a:p>
          <a:p>
            <a:pPr marL="342900" lvl="0" indent="-342900">
              <a:spcAft>
                <a:spcPts val="0"/>
              </a:spcAft>
              <a:buFont typeface="Arial"/>
              <a:buChar char="•"/>
            </a:pPr>
            <a:r>
              <a:rPr lang="en-GB" sz="1200" dirty="0" err="1" smtClean="0">
                <a:effectLst/>
                <a:latin typeface="Garamond"/>
                <a:ea typeface="Calibri"/>
                <a:cs typeface="Times New Roman"/>
              </a:rPr>
              <a:t>Curnock</a:t>
            </a:r>
            <a:r>
              <a:rPr lang="en-GB" sz="1200" dirty="0" smtClean="0">
                <a:effectLst/>
                <a:latin typeface="Garamond"/>
                <a:ea typeface="Calibri"/>
                <a:cs typeface="Times New Roman"/>
              </a:rPr>
              <a:t> Cook.  </a:t>
            </a:r>
          </a:p>
          <a:p>
            <a:pPr marL="342900" lvl="0" indent="-342900">
              <a:spcAft>
                <a:spcPts val="0"/>
              </a:spcAft>
              <a:buFont typeface="Arial"/>
              <a:buChar char="•"/>
            </a:pPr>
            <a:r>
              <a:rPr lang="en-GB" sz="1200" dirty="0" smtClean="0">
                <a:effectLst/>
                <a:latin typeface="Garamond"/>
                <a:ea typeface="Calibri"/>
                <a:cs typeface="Times New Roman"/>
              </a:rPr>
              <a:t>Modifiers at Durham based on DFE statistics, even about schools that had closed.</a:t>
            </a:r>
          </a:p>
          <a:p>
            <a:pPr marL="342900" lvl="0" indent="-342900">
              <a:spcAft>
                <a:spcPts val="0"/>
              </a:spcAft>
              <a:buFont typeface="Arial"/>
              <a:buChar char="•"/>
              <a:tabLst>
                <a:tab pos="457200" algn="l"/>
              </a:tabLst>
            </a:pPr>
            <a:r>
              <a:rPr lang="en-GB" sz="1200" dirty="0" smtClean="0">
                <a:effectLst/>
                <a:latin typeface="Garamond"/>
                <a:ea typeface="Calibri"/>
                <a:cs typeface="Times New Roman"/>
              </a:rPr>
              <a:t>Sutton Trust: “The Missing 3000”</a:t>
            </a:r>
          </a:p>
          <a:p>
            <a:pPr marL="342900" lvl="0" indent="-342900">
              <a:spcAft>
                <a:spcPts val="0"/>
              </a:spcAft>
              <a:buFont typeface="Arial"/>
              <a:buChar char="•"/>
              <a:tabLst>
                <a:tab pos="457200" algn="l"/>
              </a:tabLst>
            </a:pPr>
            <a:r>
              <a:rPr lang="en-GB" sz="1200" dirty="0" smtClean="0">
                <a:effectLst/>
                <a:latin typeface="Garamond"/>
                <a:ea typeface="Calibri"/>
                <a:cs typeface="Times New Roman"/>
              </a:rPr>
              <a:t>An article in the Times Higher suggested that the correct number was not 3000 but somewhere between 857 and nil.</a:t>
            </a:r>
          </a:p>
          <a:p>
            <a:pPr>
              <a:spcAft>
                <a:spcPts val="0"/>
              </a:spcAft>
            </a:pPr>
            <a:r>
              <a:rPr lang="en-GB" sz="1200" b="1" dirty="0" smtClean="0">
                <a:effectLst/>
                <a:latin typeface="Garamond"/>
                <a:ea typeface="Calibri"/>
                <a:cs typeface="Times New Roman"/>
              </a:rPr>
              <a:t> </a:t>
            </a:r>
            <a:endParaRPr lang="en-GB" sz="1200" dirty="0" smtClean="0">
              <a:effectLst/>
              <a:latin typeface="Garamond"/>
              <a:ea typeface="Calibri"/>
              <a:cs typeface="Times New Roman"/>
            </a:endParaRPr>
          </a:p>
          <a:p>
            <a:pPr>
              <a:spcAft>
                <a:spcPts val="0"/>
              </a:spcAft>
            </a:pPr>
            <a:r>
              <a:rPr lang="en-GB" sz="1200" b="1" dirty="0" smtClean="0">
                <a:effectLst/>
                <a:latin typeface="Garamond"/>
                <a:ea typeface="Calibri"/>
                <a:cs typeface="Times New Roman"/>
              </a:rPr>
              <a:t>QUESTIONABLE RESEARCH</a:t>
            </a:r>
            <a:r>
              <a:rPr lang="en-GB" sz="1200" dirty="0" smtClean="0">
                <a:effectLst/>
                <a:latin typeface="Garamond"/>
                <a:ea typeface="Calibri"/>
                <a:cs typeface="Times New Roman"/>
              </a:rPr>
              <a:t>: </a:t>
            </a:r>
          </a:p>
          <a:p>
            <a:pPr marL="342900" lvl="0" indent="-342900">
              <a:spcAft>
                <a:spcPts val="0"/>
              </a:spcAft>
              <a:buFont typeface="Arial"/>
              <a:buChar char="•"/>
            </a:pPr>
            <a:r>
              <a:rPr lang="en-GB" sz="1200" dirty="0" smtClean="0">
                <a:effectLst/>
                <a:latin typeface="Garamond"/>
                <a:ea typeface="Calibri"/>
                <a:cs typeface="Times New Roman"/>
              </a:rPr>
              <a:t>Hoare v </a:t>
            </a:r>
            <a:r>
              <a:rPr lang="en-GB" sz="1200" dirty="0" err="1" smtClean="0">
                <a:effectLst/>
                <a:latin typeface="Garamond"/>
                <a:ea typeface="Calibri"/>
                <a:cs typeface="Times New Roman"/>
              </a:rPr>
              <a:t>Partington</a:t>
            </a:r>
            <a:r>
              <a:rPr lang="en-GB" sz="1200" dirty="0" smtClean="0">
                <a:effectLst/>
                <a:latin typeface="Garamond"/>
                <a:ea typeface="Calibri"/>
                <a:cs typeface="Times New Roman"/>
              </a:rPr>
              <a:t>.</a:t>
            </a:r>
          </a:p>
          <a:p>
            <a:pPr marL="342900" lvl="0" indent="-342900">
              <a:spcAft>
                <a:spcPts val="0"/>
              </a:spcAft>
              <a:buFont typeface="Arial"/>
              <a:buChar char="•"/>
            </a:pPr>
            <a:r>
              <a:rPr lang="en-GB" sz="1200" dirty="0" smtClean="0">
                <a:effectLst/>
                <a:latin typeface="Garamond"/>
                <a:ea typeface="Calibri"/>
                <a:cs typeface="Times New Roman"/>
              </a:rPr>
              <a:t>Nick Clegg in his recent much-publicised address on social mobility to the Sutton Trust only quotes Hoare</a:t>
            </a:r>
          </a:p>
          <a:p>
            <a:pPr marL="342900" lvl="0" indent="-342900">
              <a:spcAft>
                <a:spcPts val="0"/>
              </a:spcAft>
              <a:buFont typeface="Arial"/>
              <a:buChar char="•"/>
            </a:pPr>
            <a:r>
              <a:rPr lang="en-GB" sz="1200" dirty="0" smtClean="0">
                <a:effectLst/>
                <a:latin typeface="Garamond"/>
                <a:ea typeface="Calibri"/>
                <a:cs typeface="Times New Roman"/>
              </a:rPr>
              <a:t>14% of A-level candidates attend independent schools – exactly double the number the government’s social mobility strategy document suggests.</a:t>
            </a:r>
          </a:p>
          <a:p>
            <a:pPr marL="342900" lvl="0" indent="-342900">
              <a:spcAft>
                <a:spcPts val="0"/>
              </a:spcAft>
              <a:buFont typeface="Arial"/>
              <a:buChar char="•"/>
            </a:pPr>
            <a:r>
              <a:rPr lang="en-GB" sz="1200" dirty="0" smtClean="0">
                <a:effectLst/>
                <a:latin typeface="Garamond"/>
                <a:ea typeface="Calibri"/>
                <a:cs typeface="Times New Roman"/>
              </a:rPr>
              <a:t>Hoare’s dataset has significant deficiencies: </a:t>
            </a:r>
          </a:p>
          <a:p>
            <a:pPr marL="742950" lvl="1" indent="-285750">
              <a:spcAft>
                <a:spcPts val="0"/>
              </a:spcAft>
              <a:buFont typeface="Courier New"/>
              <a:buChar char="o"/>
            </a:pPr>
            <a:r>
              <a:rPr lang="en-GB" sz="1200" dirty="0" smtClean="0">
                <a:effectLst/>
                <a:latin typeface="Garamond"/>
                <a:ea typeface="Calibri"/>
                <a:cs typeface="Times New Roman"/>
              </a:rPr>
              <a:t>uses less than half the cohort; </a:t>
            </a:r>
            <a:endParaRPr lang="en-GB" sz="2400" dirty="0" smtClean="0">
              <a:effectLst/>
              <a:latin typeface="Garamond"/>
              <a:ea typeface="Calibri"/>
              <a:cs typeface="Times New Roman"/>
            </a:endParaRPr>
          </a:p>
          <a:p>
            <a:pPr marL="742950" lvl="1" indent="-285750">
              <a:spcAft>
                <a:spcPts val="0"/>
              </a:spcAft>
              <a:buFont typeface="Courier New"/>
              <a:buChar char="o"/>
            </a:pPr>
            <a:r>
              <a:rPr lang="en-GB" sz="1200" dirty="0" smtClean="0">
                <a:effectLst/>
                <a:latin typeface="Garamond"/>
                <a:ea typeface="Calibri"/>
                <a:cs typeface="Times New Roman"/>
              </a:rPr>
              <a:t>one A Level is the same as another</a:t>
            </a:r>
            <a:endParaRPr lang="en-GB" sz="2400" dirty="0" smtClean="0">
              <a:effectLst/>
              <a:latin typeface="Garamond"/>
              <a:ea typeface="Calibri"/>
              <a:cs typeface="Times New Roman"/>
            </a:endParaRPr>
          </a:p>
          <a:p>
            <a:pPr marL="742950" lvl="1" indent="-285750">
              <a:spcAft>
                <a:spcPts val="0"/>
              </a:spcAft>
              <a:buFont typeface="Courier New"/>
              <a:buChar char="o"/>
            </a:pPr>
            <a:r>
              <a:rPr lang="en-GB" sz="1200" dirty="0" smtClean="0">
                <a:effectLst/>
                <a:latin typeface="Garamond"/>
                <a:ea typeface="Calibri"/>
                <a:cs typeface="Times New Roman"/>
              </a:rPr>
              <a:t>and does not cover several stem subjects; </a:t>
            </a:r>
            <a:endParaRPr lang="en-GB" sz="2400" dirty="0" smtClean="0">
              <a:effectLst/>
              <a:latin typeface="Garamond"/>
              <a:ea typeface="Calibri"/>
              <a:cs typeface="Times New Roman"/>
            </a:endParaRPr>
          </a:p>
          <a:p>
            <a:pPr marL="742950" lvl="1" indent="-285750">
              <a:spcAft>
                <a:spcPts val="0"/>
              </a:spcAft>
              <a:buFont typeface="Courier New"/>
              <a:buChar char="o"/>
            </a:pPr>
            <a:r>
              <a:rPr lang="en-GB" sz="1200" dirty="0" smtClean="0">
                <a:effectLst/>
                <a:latin typeface="Garamond"/>
                <a:ea typeface="Calibri"/>
                <a:cs typeface="Times New Roman"/>
              </a:rPr>
              <a:t>includes years when Bristol was being boycotted by the independent sector. </a:t>
            </a:r>
            <a:endParaRPr lang="en-GB" sz="2400" dirty="0" smtClean="0">
              <a:effectLst/>
              <a:latin typeface="Garamond"/>
              <a:ea typeface="Calibri"/>
              <a:cs typeface="Times New Roman"/>
            </a:endParaRPr>
          </a:p>
          <a:p>
            <a:pPr marL="742950" lvl="1" indent="-285750">
              <a:spcAft>
                <a:spcPts val="0"/>
              </a:spcAft>
              <a:buFont typeface="Courier New"/>
              <a:buChar char="o"/>
            </a:pPr>
            <a:r>
              <a:rPr lang="en-GB" sz="1200" dirty="0" smtClean="0">
                <a:effectLst/>
                <a:latin typeface="Garamond"/>
                <a:ea typeface="Calibri"/>
                <a:cs typeface="Times New Roman"/>
              </a:rPr>
              <a:t>Has refused to debate his findings with us.</a:t>
            </a:r>
            <a:endParaRPr lang="en-GB" sz="2400" dirty="0" smtClean="0">
              <a:effectLst/>
              <a:latin typeface="Garamond"/>
              <a:ea typeface="Calibri"/>
              <a:cs typeface="Times New Roman"/>
            </a:endParaRPr>
          </a:p>
          <a:p>
            <a:pPr>
              <a:spcAft>
                <a:spcPts val="0"/>
              </a:spcAft>
            </a:pPr>
            <a:r>
              <a:rPr lang="en-GB" sz="1200" dirty="0" smtClean="0">
                <a:effectLst/>
                <a:latin typeface="Garamond"/>
                <a:ea typeface="Calibri"/>
                <a:cs typeface="Times New Roman"/>
              </a:rPr>
              <a:t> </a:t>
            </a:r>
          </a:p>
          <a:p>
            <a:pPr>
              <a:spcAft>
                <a:spcPts val="0"/>
              </a:spcAft>
            </a:pPr>
            <a:r>
              <a:rPr lang="en-GB" sz="1200" b="1" dirty="0" smtClean="0">
                <a:effectLst/>
                <a:latin typeface="Garamond"/>
                <a:ea typeface="Calibri"/>
                <a:cs typeface="Times New Roman"/>
              </a:rPr>
              <a:t>NON-TRANSPARENCY PROCESS</a:t>
            </a:r>
            <a:r>
              <a:rPr lang="en-GB" sz="1200" dirty="0" smtClean="0">
                <a:effectLst/>
                <a:latin typeface="Garamond"/>
                <a:ea typeface="Calibri"/>
                <a:cs typeface="Times New Roman"/>
              </a:rPr>
              <a:t>:</a:t>
            </a:r>
          </a:p>
          <a:p>
            <a:pPr marL="342900" lvl="0" indent="-342900">
              <a:spcAft>
                <a:spcPts val="0"/>
              </a:spcAft>
              <a:buFont typeface="Arial"/>
              <a:buChar char="•"/>
            </a:pPr>
            <a:r>
              <a:rPr lang="en-GB" sz="1200" dirty="0" smtClean="0">
                <a:effectLst/>
                <a:latin typeface="Garamond"/>
                <a:ea typeface="Calibri"/>
                <a:cs typeface="Times New Roman"/>
              </a:rPr>
              <a:t>Soft A levels, Mid cycle changes </a:t>
            </a:r>
          </a:p>
          <a:p>
            <a:pPr marL="342900" lvl="0" indent="-342900">
              <a:spcAft>
                <a:spcPts val="0"/>
              </a:spcAft>
              <a:buFont typeface="Arial"/>
              <a:buChar char="•"/>
            </a:pPr>
            <a:r>
              <a:rPr lang="en-GB" sz="1200" dirty="0" smtClean="0">
                <a:effectLst/>
                <a:latin typeface="Garamond"/>
                <a:ea typeface="Calibri"/>
                <a:cs typeface="Times New Roman"/>
              </a:rPr>
              <a:t>different rules about when A-levels may be taken</a:t>
            </a:r>
            <a:r>
              <a:rPr lang="en-GB" sz="1200" b="1" dirty="0" smtClean="0">
                <a:effectLst/>
                <a:latin typeface="Garamond"/>
                <a:ea typeface="Calibri"/>
                <a:cs typeface="Times New Roman"/>
              </a:rPr>
              <a:t> </a:t>
            </a:r>
            <a:endParaRPr lang="en-GB" sz="1200" dirty="0" smtClean="0">
              <a:effectLst/>
              <a:latin typeface="Garamond"/>
              <a:ea typeface="Calibri"/>
              <a:cs typeface="Times New Roman"/>
            </a:endParaRPr>
          </a:p>
          <a:p>
            <a:pPr marL="342900" lvl="0" indent="-342900">
              <a:spcAft>
                <a:spcPts val="0"/>
              </a:spcAft>
              <a:buFont typeface="Arial"/>
              <a:buChar char="•"/>
            </a:pPr>
            <a:r>
              <a:rPr lang="en-GB" sz="1200" dirty="0" smtClean="0">
                <a:effectLst/>
                <a:latin typeface="Garamond"/>
                <a:ea typeface="Calibri"/>
                <a:cs typeface="Times New Roman"/>
              </a:rPr>
              <a:t>A*</a:t>
            </a:r>
          </a:p>
          <a:p>
            <a:pPr marL="742950" lvl="1" indent="-285750">
              <a:spcAft>
                <a:spcPts val="0"/>
              </a:spcAft>
              <a:buFont typeface="Courier New"/>
              <a:buChar char="o"/>
            </a:pPr>
            <a:r>
              <a:rPr lang="en-GB" sz="1200" dirty="0" smtClean="0">
                <a:effectLst/>
                <a:latin typeface="Garamond"/>
                <a:ea typeface="Calibri"/>
                <a:cs typeface="Times New Roman"/>
              </a:rPr>
              <a:t>The government and maintained sectors reject A* star as a currency. </a:t>
            </a:r>
          </a:p>
          <a:p>
            <a:pPr marL="742950" lvl="1" indent="-285750">
              <a:spcAft>
                <a:spcPts val="0"/>
              </a:spcAft>
              <a:buFont typeface="Courier New"/>
              <a:buChar char="o"/>
            </a:pPr>
            <a:r>
              <a:rPr lang="en-GB" sz="1200" dirty="0" smtClean="0">
                <a:effectLst/>
                <a:latin typeface="Garamond"/>
                <a:ea typeface="Calibri"/>
                <a:cs typeface="Times New Roman"/>
              </a:rPr>
              <a:t>Key universities and most independent schools do not.</a:t>
            </a:r>
          </a:p>
          <a:p>
            <a:pPr marL="742950" lvl="1" indent="-285750">
              <a:spcAft>
                <a:spcPts val="0"/>
              </a:spcAft>
              <a:buFont typeface="Courier New"/>
              <a:buChar char="o"/>
            </a:pPr>
            <a:r>
              <a:rPr lang="en-GB" sz="1200" dirty="0" smtClean="0">
                <a:effectLst/>
                <a:latin typeface="Garamond"/>
                <a:ea typeface="Calibri"/>
                <a:cs typeface="Times New Roman"/>
              </a:rPr>
              <a:t>By the end of the first year, 8 universities acknowledged using the grade.</a:t>
            </a:r>
          </a:p>
          <a:p>
            <a:pPr marL="742950" lvl="1" indent="-285750">
              <a:spcAft>
                <a:spcPts val="0"/>
              </a:spcAft>
              <a:buFont typeface="Courier New"/>
              <a:buChar char="o"/>
            </a:pPr>
            <a:r>
              <a:rPr lang="en-GB" sz="1200" dirty="0" smtClean="0">
                <a:effectLst/>
                <a:latin typeface="Garamond"/>
                <a:ea typeface="Calibri"/>
                <a:cs typeface="Times New Roman"/>
              </a:rPr>
              <a:t>13 actually did so.</a:t>
            </a:r>
          </a:p>
          <a:p>
            <a:pPr>
              <a:spcAft>
                <a:spcPts val="0"/>
              </a:spcAft>
            </a:pPr>
            <a:r>
              <a:rPr lang="en-GB" sz="1200" b="1" dirty="0" smtClean="0">
                <a:effectLst/>
                <a:latin typeface="Garamond"/>
                <a:ea typeface="Calibri"/>
                <a:cs typeface="Times New Roman"/>
              </a:rPr>
              <a:t> </a:t>
            </a:r>
            <a:endParaRPr lang="en-GB" sz="1200" dirty="0" smtClean="0">
              <a:effectLst/>
              <a:latin typeface="Garamond"/>
              <a:ea typeface="Calibri"/>
              <a:cs typeface="Times New Roman"/>
            </a:endParaRPr>
          </a:p>
          <a:p>
            <a:pPr>
              <a:spcAft>
                <a:spcPts val="0"/>
              </a:spcAft>
            </a:pPr>
            <a:r>
              <a:rPr lang="en-GB" sz="1200" b="1" dirty="0" smtClean="0">
                <a:effectLst/>
                <a:latin typeface="Garamond"/>
                <a:ea typeface="Calibri"/>
                <a:cs typeface="Times New Roman"/>
              </a:rPr>
              <a:t>SCHOOLS</a:t>
            </a:r>
            <a:endParaRPr lang="en-GB" sz="1200" dirty="0" smtClean="0">
              <a:effectLst/>
              <a:latin typeface="Garamond"/>
              <a:ea typeface="Calibri"/>
              <a:cs typeface="Times New Roman"/>
            </a:endParaRPr>
          </a:p>
          <a:p>
            <a:pPr marL="342900" lvl="0" indent="-342900">
              <a:spcAft>
                <a:spcPts val="0"/>
              </a:spcAft>
              <a:buFont typeface="Arial"/>
              <a:buChar char="•"/>
            </a:pPr>
            <a:r>
              <a:rPr lang="en-GB" sz="1200" dirty="0" smtClean="0">
                <a:effectLst/>
                <a:latin typeface="Garamond"/>
                <a:ea typeface="Calibri"/>
                <a:cs typeface="Times New Roman"/>
              </a:rPr>
              <a:t>Eric Thomas universities UK: in terms of widening access it is widely recognised that the main obstacle remains progression and achievement at school at ages 16 and 18.</a:t>
            </a:r>
          </a:p>
          <a:p>
            <a:pPr marL="342900" lvl="0" indent="-342900">
              <a:spcAft>
                <a:spcPts val="0"/>
              </a:spcAft>
              <a:buFont typeface="Arial"/>
              <a:buChar char="•"/>
            </a:pPr>
            <a:r>
              <a:rPr lang="en-GB" sz="1200" dirty="0" smtClean="0">
                <a:effectLst/>
                <a:latin typeface="Garamond"/>
                <a:ea typeface="Calibri"/>
                <a:cs typeface="Times New Roman"/>
              </a:rPr>
              <a:t>Cause not affect: the </a:t>
            </a:r>
            <a:r>
              <a:rPr lang="en-GB" sz="1200" dirty="0" err="1" smtClean="0">
                <a:effectLst/>
                <a:latin typeface="Garamond"/>
                <a:ea typeface="Calibri"/>
                <a:cs typeface="Times New Roman"/>
              </a:rPr>
              <a:t>Lampl</a:t>
            </a:r>
            <a:r>
              <a:rPr lang="en-GB" sz="1200" dirty="0" smtClean="0">
                <a:effectLst/>
                <a:latin typeface="Garamond"/>
                <a:ea typeface="Calibri"/>
                <a:cs typeface="Times New Roman"/>
              </a:rPr>
              <a:t> change of policy in supporting assisted places at independent schools.</a:t>
            </a:r>
          </a:p>
          <a:p>
            <a:pPr>
              <a:spcAft>
                <a:spcPts val="0"/>
              </a:spcAft>
            </a:pPr>
            <a:r>
              <a:rPr lang="en-GB" sz="1200" b="1" dirty="0" smtClean="0">
                <a:effectLst/>
                <a:latin typeface="Garamond"/>
                <a:ea typeface="Calibri"/>
                <a:cs typeface="Times New Roman"/>
              </a:rPr>
              <a:t> </a:t>
            </a:r>
            <a:endParaRPr lang="en-GB" sz="1200" dirty="0" smtClean="0">
              <a:effectLst/>
              <a:latin typeface="Garamond"/>
              <a:ea typeface="Calibri"/>
              <a:cs typeface="Times New Roman"/>
            </a:endParaRPr>
          </a:p>
          <a:p>
            <a:pPr>
              <a:spcAft>
                <a:spcPts val="0"/>
              </a:spcAft>
            </a:pPr>
            <a:r>
              <a:rPr lang="en-GB" sz="1200" b="1" dirty="0" smtClean="0">
                <a:effectLst/>
                <a:latin typeface="Garamond"/>
                <a:ea typeface="Calibri"/>
                <a:cs typeface="Times New Roman"/>
              </a:rPr>
              <a:t>MATHS</a:t>
            </a:r>
            <a:endParaRPr lang="en-GB" sz="1200" dirty="0" smtClean="0">
              <a:effectLst/>
              <a:latin typeface="Garamond"/>
              <a:ea typeface="Calibri"/>
              <a:cs typeface="Times New Roman"/>
            </a:endParaRPr>
          </a:p>
          <a:p>
            <a:pPr marL="342900" lvl="0" indent="-342900">
              <a:spcAft>
                <a:spcPts val="0"/>
              </a:spcAft>
              <a:buFont typeface="Arial"/>
              <a:buChar char="•"/>
              <a:tabLst>
                <a:tab pos="457200" algn="l"/>
              </a:tabLst>
            </a:pPr>
            <a:r>
              <a:rPr lang="en-GB" sz="1200" dirty="0" smtClean="0">
                <a:effectLst/>
                <a:latin typeface="Garamond"/>
                <a:ea typeface="Calibri"/>
                <a:cs typeface="Times New Roman"/>
              </a:rPr>
              <a:t>It is common for bright mathematicians to take Maths A Level early, and then to study Further Maths.</a:t>
            </a:r>
          </a:p>
          <a:p>
            <a:pPr marL="342900" lvl="0" indent="-342900">
              <a:spcAft>
                <a:spcPts val="0"/>
              </a:spcAft>
              <a:buFont typeface="Arial"/>
              <a:buChar char="•"/>
              <a:tabLst>
                <a:tab pos="457200" algn="l"/>
              </a:tabLst>
            </a:pPr>
            <a:r>
              <a:rPr lang="en-GB" sz="1200" dirty="0" smtClean="0">
                <a:effectLst/>
                <a:latin typeface="Garamond"/>
                <a:ea typeface="Calibri"/>
                <a:cs typeface="Times New Roman"/>
              </a:rPr>
              <a:t>The insistence of medical faculties on offer involving three A Levels taken simultaneously represents a significant disincentive to advanced mathematical study.</a:t>
            </a:r>
          </a:p>
          <a:p>
            <a:pPr marL="342900" lvl="0" indent="-342900">
              <a:spcAft>
                <a:spcPts val="0"/>
              </a:spcAft>
              <a:buFont typeface="Arial"/>
              <a:buChar char="•"/>
              <a:tabLst>
                <a:tab pos="457200" algn="l"/>
              </a:tabLst>
            </a:pPr>
            <a:r>
              <a:rPr lang="en-GB" sz="1200" dirty="0" smtClean="0">
                <a:effectLst/>
                <a:latin typeface="Garamond"/>
                <a:ea typeface="Calibri"/>
                <a:cs typeface="Times New Roman"/>
              </a:rPr>
              <a:t>The critical positioning of BMAT and UKCAT after the 15 October UCAS deadline operates against the gathering of an expert field.</a:t>
            </a:r>
          </a:p>
          <a:p>
            <a:pPr marL="342900" lvl="0" indent="-342900">
              <a:spcAft>
                <a:spcPts val="0"/>
              </a:spcAft>
              <a:buFont typeface="Arial"/>
              <a:buChar char="•"/>
              <a:tabLst>
                <a:tab pos="457200" algn="l"/>
              </a:tabLst>
            </a:pPr>
            <a:r>
              <a:rPr lang="en-GB" sz="1200" dirty="0" smtClean="0">
                <a:effectLst/>
                <a:latin typeface="Garamond"/>
                <a:ea typeface="Calibri"/>
                <a:cs typeface="Times New Roman"/>
              </a:rPr>
              <a:t>Medicine thus acquires a bigger field, and candidates with fewer discriminating qualifications.</a:t>
            </a:r>
          </a:p>
          <a:p>
            <a:pPr marL="457200">
              <a:spcAft>
                <a:spcPts val="0"/>
              </a:spcAft>
            </a:pPr>
            <a:r>
              <a:rPr lang="en-GB" sz="1200" dirty="0" smtClean="0">
                <a:effectLst/>
                <a:latin typeface="Garamond"/>
                <a:ea typeface="Calibri"/>
                <a:cs typeface="Times New Roman"/>
              </a:rPr>
              <a:t> </a:t>
            </a:r>
          </a:p>
          <a:p>
            <a:pPr>
              <a:spcAft>
                <a:spcPts val="0"/>
              </a:spcAft>
            </a:pPr>
            <a:r>
              <a:rPr lang="en-GB" sz="1200" b="1" dirty="0" smtClean="0">
                <a:effectLst/>
                <a:latin typeface="Garamond"/>
                <a:ea typeface="Calibri"/>
                <a:cs typeface="Times New Roman"/>
              </a:rPr>
              <a:t> </a:t>
            </a:r>
            <a:endParaRPr lang="en-GB" sz="1200" dirty="0" smtClean="0">
              <a:effectLst/>
              <a:latin typeface="Garamond"/>
              <a:ea typeface="Calibri"/>
              <a:cs typeface="Times New Roman"/>
            </a:endParaRPr>
          </a:p>
          <a:p>
            <a:pPr>
              <a:spcAft>
                <a:spcPts val="0"/>
              </a:spcAft>
            </a:pPr>
            <a:r>
              <a:rPr lang="en-GB" sz="1200" b="1" dirty="0" smtClean="0">
                <a:effectLst/>
                <a:latin typeface="Garamond"/>
                <a:ea typeface="Calibri"/>
                <a:cs typeface="Times New Roman"/>
              </a:rPr>
              <a:t>FREEDOM</a:t>
            </a:r>
            <a:endParaRPr lang="en-GB" sz="1200" dirty="0" smtClean="0">
              <a:effectLst/>
              <a:latin typeface="Garamond"/>
              <a:ea typeface="Calibri"/>
              <a:cs typeface="Times New Roman"/>
            </a:endParaRPr>
          </a:p>
          <a:p>
            <a:pPr marL="342900" lvl="0" indent="-342900">
              <a:spcAft>
                <a:spcPts val="0"/>
              </a:spcAft>
              <a:buFont typeface="Arial"/>
              <a:buChar char="•"/>
            </a:pPr>
            <a:r>
              <a:rPr lang="en-GB" sz="1200" dirty="0" smtClean="0">
                <a:effectLst/>
                <a:latin typeface="Garamond"/>
                <a:ea typeface="Calibri"/>
                <a:cs typeface="Times New Roman"/>
              </a:rPr>
              <a:t>The success of the independent sector reflects in no small measure freedom from government-imposed constraints, and freedom to deploy resources to best effect.</a:t>
            </a:r>
          </a:p>
          <a:p>
            <a:pPr marL="342900" lvl="0" indent="-342900">
              <a:spcAft>
                <a:spcPts val="0"/>
              </a:spcAft>
              <a:buFont typeface="Arial"/>
              <a:buChar char="•"/>
            </a:pPr>
            <a:r>
              <a:rPr lang="en-GB" sz="1200" dirty="0" smtClean="0">
                <a:effectLst/>
                <a:latin typeface="Garamond"/>
                <a:ea typeface="Calibri"/>
                <a:cs typeface="Times New Roman"/>
              </a:rPr>
              <a:t>Ron Dearing’s key skills</a:t>
            </a:r>
          </a:p>
          <a:p>
            <a:pPr marL="342900" lvl="0" indent="-342900">
              <a:spcAft>
                <a:spcPts val="0"/>
              </a:spcAft>
              <a:buFont typeface="Arial"/>
              <a:buChar char="•"/>
            </a:pPr>
            <a:r>
              <a:rPr lang="en-GB" sz="1200" dirty="0" smtClean="0">
                <a:effectLst/>
                <a:latin typeface="Garamond"/>
                <a:ea typeface="Calibri"/>
                <a:cs typeface="Times New Roman"/>
              </a:rPr>
              <a:t>Ed </a:t>
            </a:r>
            <a:r>
              <a:rPr lang="en-GB" sz="1200" dirty="0" err="1" smtClean="0">
                <a:effectLst/>
                <a:latin typeface="Garamond"/>
                <a:ea typeface="Calibri"/>
                <a:cs typeface="Times New Roman"/>
              </a:rPr>
              <a:t>Balls’s</a:t>
            </a:r>
            <a:r>
              <a:rPr lang="en-GB" sz="1200" dirty="0" smtClean="0">
                <a:effectLst/>
                <a:latin typeface="Garamond"/>
                <a:ea typeface="Calibri"/>
                <a:cs typeface="Times New Roman"/>
              </a:rPr>
              <a:t> diploma</a:t>
            </a:r>
          </a:p>
          <a:p>
            <a:pPr>
              <a:spcAft>
                <a:spcPts val="0"/>
              </a:spcAft>
            </a:pPr>
            <a:r>
              <a:rPr lang="en-GB" sz="1200" b="1" dirty="0" smtClean="0">
                <a:effectLst/>
                <a:latin typeface="Garamond"/>
                <a:ea typeface="Calibri"/>
                <a:cs typeface="Times New Roman"/>
              </a:rPr>
              <a:t> </a:t>
            </a:r>
            <a:endParaRPr lang="en-GB" sz="1200" dirty="0" smtClean="0">
              <a:effectLst/>
              <a:latin typeface="Garamond"/>
              <a:ea typeface="Calibri"/>
              <a:cs typeface="Times New Roman"/>
            </a:endParaRPr>
          </a:p>
          <a:p>
            <a:pPr>
              <a:spcAft>
                <a:spcPts val="0"/>
              </a:spcAft>
            </a:pPr>
            <a:r>
              <a:rPr lang="en-GB" sz="1200" b="1" dirty="0" smtClean="0">
                <a:effectLst/>
                <a:latin typeface="Garamond"/>
                <a:ea typeface="Calibri"/>
                <a:cs typeface="Times New Roman"/>
              </a:rPr>
              <a:t>EXAMPLES OF EXTRA TESTS</a:t>
            </a:r>
            <a:endParaRPr lang="en-GB" sz="1200" dirty="0" smtClean="0">
              <a:effectLst/>
              <a:latin typeface="Garamond"/>
              <a:ea typeface="Calibri"/>
              <a:cs typeface="Times New Roman"/>
            </a:endParaRPr>
          </a:p>
          <a:p>
            <a:pPr marL="342900" lvl="0" indent="-342900">
              <a:spcAft>
                <a:spcPts val="0"/>
              </a:spcAft>
              <a:buFont typeface="Arial"/>
              <a:buChar char="•"/>
              <a:tabLst>
                <a:tab pos="457200" algn="l"/>
              </a:tabLst>
            </a:pPr>
            <a:r>
              <a:rPr lang="en-GB" sz="1200" dirty="0" smtClean="0">
                <a:effectLst/>
                <a:latin typeface="Garamond"/>
                <a:ea typeface="Calibri"/>
                <a:cs typeface="Times New Roman"/>
              </a:rPr>
              <a:t>Modifier: e.g. the Durham modifier, 2009 </a:t>
            </a:r>
          </a:p>
          <a:p>
            <a:pPr marL="342900" lvl="0" indent="-342900">
              <a:spcAft>
                <a:spcPts val="0"/>
              </a:spcAft>
              <a:buFont typeface="Arial"/>
              <a:buChar char="•"/>
              <a:tabLst>
                <a:tab pos="457200" algn="l"/>
              </a:tabLst>
            </a:pPr>
            <a:r>
              <a:rPr lang="fr-FR" sz="1200" dirty="0" smtClean="0">
                <a:effectLst/>
                <a:latin typeface="Garamond"/>
                <a:ea typeface="Calibri"/>
                <a:cs typeface="Times New Roman"/>
              </a:rPr>
              <a:t>Questionnaires: </a:t>
            </a:r>
            <a:r>
              <a:rPr lang="fr-FR" sz="1200" dirty="0" err="1" smtClean="0">
                <a:effectLst/>
                <a:latin typeface="Garamond"/>
                <a:ea typeface="Calibri"/>
                <a:cs typeface="Times New Roman"/>
              </a:rPr>
              <a:t>e.g</a:t>
            </a:r>
            <a:r>
              <a:rPr lang="fr-FR" sz="1200" dirty="0" smtClean="0">
                <a:effectLst/>
                <a:latin typeface="Garamond"/>
                <a:ea typeface="Calibri"/>
                <a:cs typeface="Times New Roman"/>
              </a:rPr>
              <a:t>. Cambridge, UCL </a:t>
            </a:r>
            <a:endParaRPr lang="en-GB" sz="1200" dirty="0" smtClean="0">
              <a:effectLst/>
              <a:latin typeface="Garamond"/>
              <a:ea typeface="Calibri"/>
              <a:cs typeface="Times New Roman"/>
            </a:endParaRPr>
          </a:p>
          <a:p>
            <a:pPr marL="342900" lvl="0" indent="-342900">
              <a:spcAft>
                <a:spcPts val="0"/>
              </a:spcAft>
              <a:buFont typeface="Arial"/>
              <a:buChar char="•"/>
              <a:tabLst>
                <a:tab pos="457200" algn="l"/>
              </a:tabLst>
            </a:pPr>
            <a:r>
              <a:rPr lang="en-GB" sz="1200" dirty="0" smtClean="0">
                <a:effectLst/>
                <a:latin typeface="Garamond"/>
                <a:ea typeface="Calibri"/>
                <a:cs typeface="Times New Roman"/>
              </a:rPr>
              <a:t>More personal statements: e.g. Bristol English</a:t>
            </a:r>
          </a:p>
          <a:p>
            <a:pPr>
              <a:spcAft>
                <a:spcPts val="0"/>
              </a:spcAft>
            </a:pPr>
            <a:r>
              <a:rPr lang="en-GB" sz="1200" b="1" dirty="0" smtClean="0">
                <a:effectLst/>
                <a:latin typeface="Garamond"/>
                <a:ea typeface="Calibri"/>
                <a:cs typeface="Times New Roman"/>
              </a:rPr>
              <a:t> </a:t>
            </a:r>
            <a:endParaRPr lang="en-GB" sz="1200" dirty="0" smtClean="0">
              <a:effectLst/>
              <a:latin typeface="Garamond"/>
              <a:ea typeface="Calibri"/>
              <a:cs typeface="Times New Roman"/>
            </a:endParaRPr>
          </a:p>
          <a:p>
            <a:pPr>
              <a:spcAft>
                <a:spcPts val="0"/>
              </a:spcAft>
            </a:pPr>
            <a:r>
              <a:rPr lang="en-GB" sz="1200" b="1" dirty="0" smtClean="0">
                <a:effectLst/>
                <a:latin typeface="Garamond"/>
                <a:ea typeface="Calibri"/>
                <a:cs typeface="Times New Roman"/>
              </a:rPr>
              <a:t>COMPLEXITY</a:t>
            </a:r>
            <a:r>
              <a:rPr lang="en-GB" sz="1200" dirty="0" smtClean="0">
                <a:effectLst/>
                <a:latin typeface="Garamond"/>
                <a:ea typeface="Calibri"/>
                <a:cs typeface="Times New Roman"/>
              </a:rPr>
              <a:t>: </a:t>
            </a:r>
          </a:p>
          <a:p>
            <a:pPr marL="342900" lvl="0" indent="-342900">
              <a:spcAft>
                <a:spcPts val="0"/>
              </a:spcAft>
              <a:buFont typeface="Arial"/>
              <a:buChar char="•"/>
            </a:pPr>
            <a:r>
              <a:rPr lang="en-GB" sz="1200" dirty="0" smtClean="0">
                <a:effectLst/>
                <a:latin typeface="Garamond"/>
                <a:ea typeface="Calibri"/>
                <a:cs typeface="Times New Roman"/>
              </a:rPr>
              <a:t>tests, especially duplicate tests, and unpiloted tests</a:t>
            </a:r>
          </a:p>
          <a:p>
            <a:pPr>
              <a:spcAft>
                <a:spcPts val="0"/>
              </a:spcAft>
            </a:pPr>
            <a:r>
              <a:rPr lang="en-GB" sz="1200" dirty="0" smtClean="0">
                <a:effectLst/>
                <a:latin typeface="Garamond"/>
                <a:ea typeface="Calibri"/>
                <a:cs typeface="Times New Roman"/>
              </a:rPr>
              <a:t> </a:t>
            </a:r>
          </a:p>
          <a:p>
            <a:pPr>
              <a:spcAft>
                <a:spcPts val="0"/>
              </a:spcAft>
            </a:pPr>
            <a:r>
              <a:rPr lang="en-GB" sz="1200" b="1" dirty="0" smtClean="0">
                <a:effectLst/>
                <a:latin typeface="Garamond"/>
                <a:ea typeface="Calibri"/>
                <a:cs typeface="Times New Roman"/>
              </a:rPr>
              <a:t> </a:t>
            </a:r>
            <a:endParaRPr lang="en-GB" sz="1200" dirty="0" smtClean="0">
              <a:effectLst/>
              <a:latin typeface="Garamond"/>
              <a:ea typeface="Calibri"/>
              <a:cs typeface="Times New Roman"/>
            </a:endParaRPr>
          </a:p>
          <a:p>
            <a:pPr>
              <a:spcAft>
                <a:spcPts val="0"/>
              </a:spcAft>
            </a:pPr>
            <a:r>
              <a:rPr lang="en-GB" sz="1200" b="1" dirty="0" smtClean="0">
                <a:effectLst/>
                <a:latin typeface="Garamond"/>
                <a:ea typeface="Calibri"/>
                <a:cs typeface="Times New Roman"/>
              </a:rPr>
              <a:t>QUALITY</a:t>
            </a:r>
            <a:endParaRPr lang="en-GB" sz="1200" dirty="0" smtClean="0">
              <a:effectLst/>
              <a:latin typeface="Garamond"/>
              <a:ea typeface="Calibri"/>
              <a:cs typeface="Times New Roman"/>
            </a:endParaRPr>
          </a:p>
          <a:p>
            <a:pPr marL="342900" lvl="0" indent="-342900">
              <a:spcAft>
                <a:spcPts val="0"/>
              </a:spcAft>
              <a:buFont typeface="Arial"/>
              <a:buChar char="•"/>
              <a:tabLst>
                <a:tab pos="457200" algn="l"/>
              </a:tabLst>
            </a:pPr>
            <a:r>
              <a:rPr lang="en-GB" sz="1200" dirty="0" smtClean="0">
                <a:effectLst/>
                <a:latin typeface="Garamond"/>
                <a:ea typeface="Calibri"/>
                <a:cs typeface="Times New Roman"/>
              </a:rPr>
              <a:t>One in five of those attending Britain’s top 10 universities come from HMC schools.</a:t>
            </a:r>
          </a:p>
          <a:p>
            <a:pPr>
              <a:spcAft>
                <a:spcPts val="0"/>
              </a:spcAft>
            </a:pPr>
            <a:r>
              <a:rPr lang="en-GB" sz="1200" b="1" dirty="0" smtClean="0">
                <a:effectLst/>
                <a:latin typeface="Garamond"/>
                <a:ea typeface="Calibri"/>
                <a:cs typeface="Times New Roman"/>
              </a:rPr>
              <a:t> </a:t>
            </a:r>
            <a:endParaRPr lang="en-GB" sz="1200" dirty="0" smtClean="0">
              <a:effectLst/>
              <a:latin typeface="Garamond"/>
              <a:ea typeface="Calibri"/>
              <a:cs typeface="Times New Roman"/>
            </a:endParaRPr>
          </a:p>
          <a:p>
            <a:pPr>
              <a:spcAft>
                <a:spcPts val="0"/>
              </a:spcAft>
            </a:pPr>
            <a:r>
              <a:rPr lang="en-US" sz="1200" b="1" dirty="0" smtClean="0">
                <a:effectLst/>
                <a:latin typeface="Garamond"/>
                <a:ea typeface="Calibri"/>
                <a:cs typeface="Times New Roman"/>
              </a:rPr>
              <a:t>SCHWARTZ</a:t>
            </a:r>
            <a:endParaRPr lang="en-GB" sz="1200" dirty="0" smtClean="0">
              <a:effectLst/>
              <a:latin typeface="Garamond"/>
              <a:ea typeface="Calibri"/>
              <a:cs typeface="Times New Roman"/>
            </a:endParaRPr>
          </a:p>
          <a:p>
            <a:pPr>
              <a:spcAft>
                <a:spcPts val="0"/>
              </a:spcAft>
            </a:pPr>
            <a:r>
              <a:rPr lang="en-US" sz="1200" dirty="0" smtClean="0">
                <a:effectLst/>
                <a:latin typeface="Garamond"/>
                <a:ea typeface="Calibri"/>
                <a:cs typeface="Times New Roman"/>
              </a:rPr>
              <a:t>A fair admissions system should:</a:t>
            </a:r>
            <a:endParaRPr lang="en-GB" sz="2400" dirty="0" smtClean="0">
              <a:effectLst/>
              <a:latin typeface="Garamond"/>
              <a:ea typeface="Calibri"/>
              <a:cs typeface="Times New Roman"/>
            </a:endParaRPr>
          </a:p>
          <a:p>
            <a:pPr marL="342900" lvl="0" indent="-342900">
              <a:spcAft>
                <a:spcPts val="0"/>
              </a:spcAft>
              <a:buFont typeface="Arial"/>
              <a:buChar char="•"/>
              <a:tabLst>
                <a:tab pos="457200" algn="l"/>
              </a:tabLst>
            </a:pPr>
            <a:r>
              <a:rPr lang="en-US" sz="1200" dirty="0" smtClean="0">
                <a:effectLst/>
                <a:latin typeface="Garamond"/>
                <a:ea typeface="Calibri"/>
                <a:cs typeface="Times New Roman"/>
              </a:rPr>
              <a:t>be transparent</a:t>
            </a:r>
            <a:endParaRPr lang="en-GB" sz="2400" dirty="0" smtClean="0">
              <a:effectLst/>
              <a:latin typeface="Garamond"/>
              <a:ea typeface="Calibri"/>
              <a:cs typeface="Times New Roman"/>
            </a:endParaRPr>
          </a:p>
          <a:p>
            <a:pPr marL="342900" lvl="0" indent="-342900">
              <a:spcAft>
                <a:spcPts val="0"/>
              </a:spcAft>
              <a:buFont typeface="Arial"/>
              <a:buChar char="•"/>
              <a:tabLst>
                <a:tab pos="457200" algn="l"/>
              </a:tabLst>
            </a:pPr>
            <a:r>
              <a:rPr lang="en-US" sz="1200" dirty="0" smtClean="0">
                <a:effectLst/>
                <a:latin typeface="Garamond"/>
                <a:ea typeface="Calibri"/>
                <a:cs typeface="Times New Roman"/>
              </a:rPr>
              <a:t>enable institutions to select students who are able to complete the course, as judged by their achievements and their potential</a:t>
            </a:r>
            <a:endParaRPr lang="en-GB" sz="2400" dirty="0" smtClean="0">
              <a:effectLst/>
              <a:latin typeface="Garamond"/>
              <a:ea typeface="Calibri"/>
              <a:cs typeface="Times New Roman"/>
            </a:endParaRPr>
          </a:p>
          <a:p>
            <a:pPr marL="342900" lvl="0" indent="-342900">
              <a:spcAft>
                <a:spcPts val="0"/>
              </a:spcAft>
              <a:buFont typeface="Arial"/>
              <a:buChar char="•"/>
              <a:tabLst>
                <a:tab pos="457200" algn="l"/>
              </a:tabLst>
            </a:pPr>
            <a:r>
              <a:rPr lang="en-US" sz="1200" dirty="0" smtClean="0">
                <a:effectLst/>
                <a:latin typeface="Garamond"/>
                <a:ea typeface="Calibri"/>
                <a:cs typeface="Times New Roman"/>
              </a:rPr>
              <a:t>strive to use assessment methods that are reliable and valid</a:t>
            </a:r>
            <a:endParaRPr lang="en-GB" sz="2400" dirty="0" smtClean="0">
              <a:effectLst/>
              <a:latin typeface="Garamond"/>
              <a:ea typeface="Calibri"/>
              <a:cs typeface="Times New Roman"/>
            </a:endParaRPr>
          </a:p>
          <a:p>
            <a:pPr marL="342900" lvl="0" indent="-342900">
              <a:spcAft>
                <a:spcPts val="0"/>
              </a:spcAft>
              <a:buFont typeface="Arial"/>
              <a:buChar char="•"/>
              <a:tabLst>
                <a:tab pos="457200" algn="l"/>
              </a:tabLst>
            </a:pPr>
            <a:r>
              <a:rPr lang="en-US" sz="1200" dirty="0" smtClean="0">
                <a:effectLst/>
                <a:latin typeface="Garamond"/>
                <a:ea typeface="Calibri"/>
                <a:cs typeface="Times New Roman"/>
              </a:rPr>
              <a:t>seek to </a:t>
            </a:r>
            <a:r>
              <a:rPr lang="en-US" sz="1200" dirty="0" err="1" smtClean="0">
                <a:effectLst/>
                <a:latin typeface="Garamond"/>
                <a:ea typeface="Calibri"/>
                <a:cs typeface="Times New Roman"/>
              </a:rPr>
              <a:t>minimise</a:t>
            </a:r>
            <a:r>
              <a:rPr lang="en-US" sz="1200" dirty="0" smtClean="0">
                <a:effectLst/>
                <a:latin typeface="Garamond"/>
                <a:ea typeface="Calibri"/>
                <a:cs typeface="Times New Roman"/>
              </a:rPr>
              <a:t> barriers for applicants</a:t>
            </a:r>
            <a:endParaRPr lang="en-GB" sz="2400" dirty="0" smtClean="0">
              <a:effectLst/>
              <a:latin typeface="Garamond"/>
              <a:ea typeface="Calibri"/>
              <a:cs typeface="Times New Roman"/>
            </a:endParaRPr>
          </a:p>
          <a:p>
            <a:pPr marL="342900" lvl="0" indent="-342900">
              <a:spcAft>
                <a:spcPts val="0"/>
              </a:spcAft>
              <a:buFont typeface="Arial"/>
              <a:buChar char="•"/>
              <a:tabLst>
                <a:tab pos="457200" algn="l"/>
              </a:tabLst>
            </a:pPr>
            <a:r>
              <a:rPr lang="en-US" sz="1200" dirty="0" smtClean="0">
                <a:effectLst/>
                <a:latin typeface="Garamond"/>
                <a:ea typeface="Calibri"/>
                <a:cs typeface="Times New Roman"/>
              </a:rPr>
              <a:t>be professional in every aspect and underpinned by appropriate institutional structures and processes</a:t>
            </a:r>
            <a:endParaRPr lang="en-GB" sz="2400" dirty="0" smtClean="0">
              <a:effectLst/>
              <a:latin typeface="Garamond"/>
              <a:ea typeface="Calibri"/>
              <a:cs typeface="Times New Roman"/>
            </a:endParaRPr>
          </a:p>
          <a:p>
            <a:pPr>
              <a:spcAft>
                <a:spcPts val="0"/>
              </a:spcAft>
            </a:pPr>
            <a:r>
              <a:rPr lang="en-GB" sz="1200" dirty="0" smtClean="0">
                <a:effectLst/>
                <a:latin typeface="Garamond"/>
                <a:ea typeface="Calibri"/>
                <a:cs typeface="Times New Roman"/>
              </a:rPr>
              <a:t> </a:t>
            </a:r>
          </a:p>
          <a:p>
            <a:pPr>
              <a:spcAft>
                <a:spcPts val="0"/>
              </a:spcAft>
            </a:pPr>
            <a:r>
              <a:rPr lang="en-GB" sz="1200" i="1" dirty="0" smtClean="0">
                <a:effectLst/>
                <a:latin typeface="Garamond"/>
                <a:ea typeface="Calibri"/>
                <a:cs typeface="Times New Roman"/>
              </a:rPr>
              <a:t>“applicants should be assessed as individuals: it is not appropriate to treat one applicant automatically more or less favourably by virtue of his or her background, school or college.”</a:t>
            </a:r>
            <a:endParaRPr lang="en-GB" sz="1200" dirty="0" smtClean="0">
              <a:effectLst/>
              <a:latin typeface="Garamond"/>
              <a:ea typeface="Calibri"/>
              <a:cs typeface="Times New Roman"/>
            </a:endParaRPr>
          </a:p>
          <a:p>
            <a:pPr>
              <a:spcAft>
                <a:spcPts val="0"/>
              </a:spcAft>
            </a:pPr>
            <a:r>
              <a:rPr lang="en-GB" sz="1200" b="1" dirty="0" smtClean="0">
                <a:effectLst/>
                <a:latin typeface="Garamond"/>
                <a:ea typeface="Calibri"/>
                <a:cs typeface="Times New Roman"/>
              </a:rPr>
              <a:t> </a:t>
            </a:r>
            <a:endParaRPr lang="en-GB" sz="1200" dirty="0" smtClean="0">
              <a:effectLst/>
              <a:latin typeface="Garamond"/>
              <a:ea typeface="Calibri"/>
              <a:cs typeface="Times New Roman"/>
            </a:endParaRPr>
          </a:p>
          <a:p>
            <a:pPr>
              <a:spcAft>
                <a:spcPts val="0"/>
              </a:spcAft>
            </a:pPr>
            <a:r>
              <a:rPr lang="en-GB" sz="1200" b="1" dirty="0" smtClean="0">
                <a:effectLst/>
                <a:latin typeface="Garamond"/>
                <a:ea typeface="Calibri"/>
                <a:cs typeface="Times New Roman"/>
              </a:rPr>
              <a:t>CONTINUING SUCCESS</a:t>
            </a:r>
            <a:endParaRPr lang="en-GB" sz="1200" dirty="0" smtClean="0">
              <a:effectLst/>
              <a:latin typeface="Garamond"/>
              <a:ea typeface="Calibri"/>
              <a:cs typeface="Times New Roman"/>
            </a:endParaRPr>
          </a:p>
          <a:p>
            <a:pPr marL="342900" lvl="0" indent="-342900">
              <a:spcAft>
                <a:spcPts val="0"/>
              </a:spcAft>
              <a:buFont typeface="Arial"/>
              <a:buChar char="•"/>
            </a:pPr>
            <a:r>
              <a:rPr lang="en-GB" sz="1200" dirty="0" smtClean="0">
                <a:effectLst/>
                <a:latin typeface="Garamond"/>
                <a:ea typeface="Calibri"/>
                <a:cs typeface="Times New Roman"/>
              </a:rPr>
              <a:t>Explanation: high achievement at independent schools in public exams and interest of top universities in SIV subjects. (William Richardson: </a:t>
            </a:r>
            <a:r>
              <a:rPr lang="en-GB" sz="1200" i="1" dirty="0" smtClean="0">
                <a:effectLst/>
                <a:latin typeface="Garamond"/>
                <a:ea typeface="Calibri"/>
                <a:cs typeface="Times New Roman"/>
              </a:rPr>
              <a:t>Young Undergraduate Entrance to UK Higher Education</a:t>
            </a:r>
            <a:r>
              <a:rPr lang="en-GB" sz="1200" dirty="0" smtClean="0">
                <a:effectLst/>
                <a:latin typeface="Garamond"/>
                <a:ea typeface="Calibri"/>
                <a:cs typeface="Times New Roman"/>
              </a:rPr>
              <a:t>; Exeter, 2009).</a:t>
            </a:r>
          </a:p>
          <a:p>
            <a:pPr marL="342900" lvl="0" indent="-342900">
              <a:spcAft>
                <a:spcPts val="0"/>
              </a:spcAft>
              <a:buFont typeface="Arial"/>
              <a:buChar char="•"/>
            </a:pPr>
            <a:r>
              <a:rPr lang="en-GB" sz="1200" dirty="0" smtClean="0">
                <a:effectLst/>
                <a:latin typeface="Garamond"/>
                <a:ea typeface="Calibri"/>
                <a:cs typeface="Times New Roman"/>
              </a:rPr>
              <a:t>Unspoken factor: quality of careers guidance</a:t>
            </a:r>
          </a:p>
          <a:p>
            <a:pPr>
              <a:spcAft>
                <a:spcPts val="0"/>
              </a:spcAft>
            </a:pPr>
            <a:r>
              <a:rPr lang="en-GB" sz="1200" dirty="0" smtClean="0">
                <a:effectLst/>
                <a:latin typeface="Garamond"/>
                <a:ea typeface="Calibri"/>
                <a:cs typeface="Times New Roman"/>
              </a:rPr>
              <a:t> </a:t>
            </a:r>
          </a:p>
          <a:p>
            <a:pPr>
              <a:spcAft>
                <a:spcPts val="0"/>
              </a:spcAft>
            </a:pPr>
            <a:r>
              <a:rPr lang="en-GB" sz="1200" b="1" dirty="0" smtClean="0">
                <a:effectLst/>
                <a:latin typeface="Garamond"/>
                <a:ea typeface="Calibri"/>
                <a:cs typeface="Times New Roman"/>
              </a:rPr>
              <a:t>POLITICAL BACKGROUNDS</a:t>
            </a:r>
            <a:endParaRPr lang="en-GB" sz="1200" dirty="0" smtClean="0">
              <a:effectLst/>
              <a:latin typeface="Garamond"/>
              <a:ea typeface="Calibri"/>
              <a:cs typeface="Times New Roman"/>
            </a:endParaRPr>
          </a:p>
          <a:p>
            <a:pPr marL="342900" lvl="0" indent="-342900">
              <a:spcAft>
                <a:spcPts val="0"/>
              </a:spcAft>
              <a:buFont typeface="Arial"/>
              <a:buChar char="•"/>
              <a:tabLst>
                <a:tab pos="457200" algn="l"/>
              </a:tabLst>
            </a:pPr>
            <a:r>
              <a:rPr lang="en-GB" sz="1200" dirty="0" smtClean="0">
                <a:effectLst/>
                <a:latin typeface="Garamond"/>
                <a:ea typeface="Calibri"/>
                <a:cs typeface="Times New Roman"/>
              </a:rPr>
              <a:t>Introduction of top-up fees, against a background of Labour backbench revolt, and Tory and Lib Dem pledges to scrap tuition fees </a:t>
            </a:r>
          </a:p>
          <a:p>
            <a:pPr marL="342900" lvl="0" indent="-342900">
              <a:spcAft>
                <a:spcPts val="0"/>
              </a:spcAft>
              <a:buFont typeface="Arial"/>
              <a:buChar char="•"/>
              <a:tabLst>
                <a:tab pos="457200" algn="l"/>
              </a:tabLst>
            </a:pPr>
            <a:r>
              <a:rPr lang="en-GB" sz="1200" dirty="0" smtClean="0">
                <a:effectLst/>
                <a:latin typeface="Garamond"/>
                <a:ea typeface="Calibri"/>
                <a:cs typeface="Times New Roman"/>
              </a:rPr>
              <a:t>Bristol boycott of 2003</a:t>
            </a:r>
          </a:p>
          <a:p>
            <a:pPr marL="342900" lvl="0" indent="-342900">
              <a:spcAft>
                <a:spcPts val="0"/>
              </a:spcAft>
              <a:buFont typeface="Arial"/>
              <a:buChar char="•"/>
              <a:tabLst>
                <a:tab pos="457200" algn="l"/>
              </a:tabLst>
            </a:pPr>
            <a:r>
              <a:rPr lang="en-GB" sz="1200" dirty="0" smtClean="0">
                <a:effectLst/>
                <a:latin typeface="Garamond"/>
                <a:ea typeface="Calibri"/>
                <a:cs typeface="Times New Roman"/>
              </a:rPr>
              <a:t>Gordon Brown denounces the “absolute scandal” of Laura Spence.  “Remove the old barriers, open up our universities.” </a:t>
            </a:r>
          </a:p>
          <a:p>
            <a:pPr>
              <a:spcAft>
                <a:spcPts val="0"/>
              </a:spcAft>
            </a:pPr>
            <a:r>
              <a:rPr lang="en-GB" sz="1200" dirty="0" smtClean="0">
                <a:effectLst/>
                <a:latin typeface="Garamond"/>
                <a:ea typeface="Calibri"/>
                <a:cs typeface="Times New Roman"/>
              </a:rPr>
              <a:t> </a:t>
            </a:r>
          </a:p>
          <a:p>
            <a:pPr>
              <a:spcAft>
                <a:spcPts val="0"/>
              </a:spcAft>
            </a:pPr>
            <a:r>
              <a:rPr lang="en-GB" sz="1200" b="1" dirty="0" smtClean="0">
                <a:effectLst/>
                <a:latin typeface="Garamond"/>
                <a:ea typeface="Calibri"/>
                <a:cs typeface="Times New Roman"/>
              </a:rPr>
              <a:t>PHILOSOPHY</a:t>
            </a:r>
            <a:endParaRPr lang="en-GB" sz="1200" dirty="0" smtClean="0">
              <a:effectLst/>
              <a:latin typeface="Garamond"/>
              <a:ea typeface="Calibri"/>
              <a:cs typeface="Times New Roman"/>
            </a:endParaRPr>
          </a:p>
          <a:p>
            <a:pPr>
              <a:spcAft>
                <a:spcPts val="0"/>
              </a:spcAft>
            </a:pPr>
            <a:r>
              <a:rPr lang="en-GB" sz="1200" i="1" dirty="0" smtClean="0">
                <a:effectLst/>
                <a:latin typeface="Garamond"/>
                <a:ea typeface="Calibri"/>
                <a:cs typeface="Times New Roman"/>
              </a:rPr>
              <a:t>“A university should be a place of light, of liberty, and of learning.”</a:t>
            </a:r>
            <a:endParaRPr lang="en-GB" sz="1200" dirty="0">
              <a:effectLst/>
              <a:latin typeface="Garamond"/>
              <a:ea typeface="Calibri"/>
              <a:cs typeface="Times New Roman"/>
            </a:endParaRPr>
          </a:p>
        </p:txBody>
      </p:sp>
      <p:sp>
        <p:nvSpPr>
          <p:cNvPr id="4" name="Slide Number Placeholder 3"/>
          <p:cNvSpPr>
            <a:spLocks noGrp="1"/>
          </p:cNvSpPr>
          <p:nvPr>
            <p:ph type="sldNum" sz="quarter" idx="10"/>
          </p:nvPr>
        </p:nvSpPr>
        <p:spPr/>
        <p:txBody>
          <a:bodyPr/>
          <a:lstStyle/>
          <a:p>
            <a:fld id="{3AFA85B9-EA3E-402F-A21E-902958CB32F3}" type="slidenum">
              <a:rPr lang="en-GB" smtClean="0"/>
              <a:pPr/>
              <a:t>33</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not the rank orders that are wrong.  The</a:t>
            </a:r>
            <a:r>
              <a:rPr lang="en-GB" baseline="0" dirty="0" smtClean="0"/>
              <a:t> rogue marking entirely jumbles the rank order.</a:t>
            </a:r>
            <a:endParaRPr lang="en-GB" dirty="0" smtClean="0"/>
          </a:p>
          <a:p>
            <a:endParaRPr lang="en-GB" dirty="0" smtClean="0"/>
          </a:p>
          <a:p>
            <a:r>
              <a:rPr lang="en-GB" dirty="0" smtClean="0"/>
              <a:t>Same exams taught to similar pupils by same teachers</a:t>
            </a:r>
          </a:p>
          <a:p>
            <a:r>
              <a:rPr lang="en-GB" dirty="0" smtClean="0"/>
              <a:t>Coursework: all school marks reinstated.</a:t>
            </a:r>
          </a:p>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34</a:t>
            </a:fld>
            <a:endParaRPr lang="en-GB" dirty="0"/>
          </a:p>
        </p:txBody>
      </p:sp>
    </p:spTree>
    <p:extLst>
      <p:ext uri="{BB962C8B-B14F-4D97-AF65-F5344CB8AC3E}">
        <p14:creationId xmlns:p14="http://schemas.microsoft.com/office/powerpoint/2010/main" xmlns="" val="230088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endParaRPr lang="en-GB" sz="1200" dirty="0" smtClean="0">
              <a:solidFill>
                <a:srgbClr val="222222"/>
              </a:solidFill>
              <a:effectLst/>
              <a:highlight>
                <a:srgbClr val="FFFF00"/>
              </a:highlight>
              <a:latin typeface="Arial"/>
              <a:ea typeface="Calibri"/>
              <a:cs typeface="Times New Roman"/>
            </a:endParaRPr>
          </a:p>
          <a:p>
            <a:pPr>
              <a:lnSpc>
                <a:spcPct val="115000"/>
              </a:lnSpc>
              <a:spcAft>
                <a:spcPts val="1000"/>
              </a:spcAft>
            </a:pPr>
            <a:r>
              <a:rPr lang="en-GB" sz="1200" dirty="0" smtClean="0">
                <a:effectLst/>
                <a:latin typeface="+mn-lt"/>
                <a:ea typeface="Calibri"/>
                <a:cs typeface="Times New Roman"/>
              </a:rPr>
              <a:t>Asked to speak about how HE Reform has affected schools.  </a:t>
            </a:r>
          </a:p>
          <a:p>
            <a:pPr>
              <a:lnSpc>
                <a:spcPct val="115000"/>
              </a:lnSpc>
              <a:spcAft>
                <a:spcPts val="1000"/>
              </a:spcAft>
            </a:pPr>
            <a:r>
              <a:rPr lang="en-GB" sz="1200" dirty="0" smtClean="0">
                <a:effectLst/>
                <a:latin typeface="+mn-lt"/>
                <a:ea typeface="Calibri"/>
                <a:cs typeface="Times New Roman"/>
              </a:rPr>
              <a:t>Called talk Two shades of Browne. </a:t>
            </a:r>
          </a:p>
          <a:p>
            <a:pPr>
              <a:lnSpc>
                <a:spcPct val="115000"/>
              </a:lnSpc>
              <a:spcAft>
                <a:spcPts val="1000"/>
              </a:spcAft>
            </a:pPr>
            <a:r>
              <a:rPr lang="en-GB" sz="1200" dirty="0" smtClean="0">
                <a:effectLst/>
                <a:latin typeface="+mn-lt"/>
                <a:ea typeface="Calibri"/>
                <a:cs typeface="Times New Roman"/>
              </a:rPr>
              <a:t>Has three sections, covering past present and future.</a:t>
            </a:r>
          </a:p>
          <a:p>
            <a:pPr>
              <a:lnSpc>
                <a:spcPct val="115000"/>
              </a:lnSpc>
              <a:spcAft>
                <a:spcPts val="1000"/>
              </a:spcAft>
            </a:pPr>
            <a:r>
              <a:rPr lang="en-GB" sz="1200" dirty="0" smtClean="0">
                <a:effectLst/>
                <a:latin typeface="+mn-lt"/>
                <a:ea typeface="Calibri"/>
                <a:cs typeface="Times New Roman"/>
              </a:rPr>
              <a:t/>
            </a:r>
            <a:br>
              <a:rPr lang="en-GB" sz="1200" dirty="0" smtClean="0">
                <a:effectLst/>
                <a:latin typeface="+mn-lt"/>
                <a:ea typeface="Calibri"/>
                <a:cs typeface="Times New Roman"/>
              </a:rPr>
            </a:br>
            <a:r>
              <a:rPr lang="en-GB" sz="1200" dirty="0" smtClean="0">
                <a:effectLst/>
                <a:latin typeface="+mn-lt"/>
                <a:ea typeface="Calibri"/>
                <a:cs typeface="Times New Roman"/>
              </a:rPr>
              <a:t> </a:t>
            </a:r>
          </a:p>
          <a:p>
            <a:pPr>
              <a:lnSpc>
                <a:spcPct val="115000"/>
              </a:lnSpc>
              <a:spcAft>
                <a:spcPts val="1000"/>
              </a:spcAft>
            </a:pPr>
            <a:endParaRPr lang="en-GB" sz="1200" dirty="0" smtClean="0">
              <a:effectLst/>
              <a:latin typeface="+mn-lt"/>
              <a:ea typeface="Calibri"/>
              <a:cs typeface="Times New Roman"/>
            </a:endParaRPr>
          </a:p>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4</a:t>
            </a:fld>
            <a:endParaRPr lang="en-GB" dirty="0"/>
          </a:p>
        </p:txBody>
      </p:sp>
    </p:spTree>
    <p:extLst>
      <p:ext uri="{BB962C8B-B14F-4D97-AF65-F5344CB8AC3E}">
        <p14:creationId xmlns:p14="http://schemas.microsoft.com/office/powerpoint/2010/main" xmlns="" val="1766507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GB" sz="1200" b="0" dirty="0" smtClean="0">
                <a:effectLst/>
                <a:latin typeface="+mn-lt"/>
                <a:ea typeface="Calibri"/>
                <a:cs typeface="Times New Roman"/>
              </a:rPr>
              <a:t>Section 1 (the BC or Before Cameron, era)</a:t>
            </a:r>
            <a:r>
              <a:rPr lang="en-GB" sz="1200" b="0" baseline="0" dirty="0" smtClean="0">
                <a:effectLst/>
                <a:latin typeface="+mn-lt"/>
                <a:ea typeface="Calibri"/>
                <a:cs typeface="Times New Roman"/>
              </a:rPr>
              <a:t> – much of this based on previous HEPI presentation.</a:t>
            </a:r>
            <a:endParaRPr lang="en-GB" sz="1200" b="0" dirty="0" smtClean="0">
              <a:effectLst/>
              <a:latin typeface="+mn-lt"/>
              <a:ea typeface="Calibri"/>
              <a:cs typeface="Times New Roman"/>
            </a:endParaRPr>
          </a:p>
          <a:p>
            <a:pPr>
              <a:lnSpc>
                <a:spcPct val="115000"/>
              </a:lnSpc>
              <a:spcAft>
                <a:spcPts val="1000"/>
              </a:spcAft>
            </a:pPr>
            <a:endParaRPr lang="en-GB" sz="1200" b="1" dirty="0" smtClean="0">
              <a:effectLst/>
              <a:highlight>
                <a:srgbClr val="FFFF00"/>
              </a:highlight>
              <a:latin typeface="+mn-lt"/>
              <a:ea typeface="Calibri"/>
              <a:cs typeface="Times New Roman"/>
            </a:endParaRPr>
          </a:p>
          <a:p>
            <a:pPr>
              <a:lnSpc>
                <a:spcPct val="115000"/>
              </a:lnSpc>
              <a:spcAft>
                <a:spcPts val="1000"/>
              </a:spcAft>
            </a:pPr>
            <a:endParaRPr lang="en-GB" sz="1200" b="1" dirty="0" smtClean="0">
              <a:effectLst/>
              <a:highlight>
                <a:srgbClr val="FFFF00"/>
              </a:highlight>
              <a:latin typeface="+mn-lt"/>
              <a:ea typeface="Calibri"/>
              <a:cs typeface="Times New Roman"/>
            </a:endParaRPr>
          </a:p>
          <a:p>
            <a:pPr>
              <a:lnSpc>
                <a:spcPct val="115000"/>
              </a:lnSpc>
              <a:spcAft>
                <a:spcPts val="1000"/>
              </a:spcAft>
            </a:pPr>
            <a:endParaRPr lang="en-GB" sz="1200" b="1" dirty="0" smtClean="0">
              <a:effectLst/>
              <a:highlight>
                <a:srgbClr val="FFFF00"/>
              </a:highlight>
              <a:latin typeface="+mn-lt"/>
              <a:ea typeface="Calibri"/>
              <a:cs typeface="Times New Roman"/>
            </a:endParaRPr>
          </a:p>
          <a:p>
            <a:pPr>
              <a:lnSpc>
                <a:spcPct val="115000"/>
              </a:lnSpc>
              <a:spcAft>
                <a:spcPts val="1000"/>
              </a:spcAft>
            </a:pPr>
            <a:endParaRPr lang="en-GB" sz="1200" b="1" dirty="0" smtClean="0">
              <a:effectLst/>
              <a:highlight>
                <a:srgbClr val="FFFF00"/>
              </a:highlight>
              <a:latin typeface="+mn-lt"/>
              <a:ea typeface="Calibri"/>
              <a:cs typeface="Times New Roman"/>
            </a:endParaRPr>
          </a:p>
          <a:p>
            <a:pPr>
              <a:lnSpc>
                <a:spcPct val="115000"/>
              </a:lnSpc>
              <a:spcAft>
                <a:spcPts val="1000"/>
              </a:spcAft>
            </a:pPr>
            <a:endParaRPr lang="en-GB" sz="1200" b="1" dirty="0" smtClean="0">
              <a:effectLst/>
              <a:highlight>
                <a:srgbClr val="FFFF00"/>
              </a:highlight>
              <a:latin typeface="+mn-lt"/>
              <a:ea typeface="Calibri"/>
              <a:cs typeface="Times New Roman"/>
            </a:endParaRPr>
          </a:p>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5</a:t>
            </a:fld>
            <a:endParaRPr lang="en-GB" dirty="0"/>
          </a:p>
        </p:txBody>
      </p:sp>
    </p:spTree>
    <p:extLst>
      <p:ext uri="{BB962C8B-B14F-4D97-AF65-F5344CB8AC3E}">
        <p14:creationId xmlns:p14="http://schemas.microsoft.com/office/powerpoint/2010/main" xmlns="" val="1332171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6</a:t>
            </a:fld>
            <a:endParaRPr lang="en-GB" dirty="0"/>
          </a:p>
        </p:txBody>
      </p:sp>
    </p:spTree>
    <p:extLst>
      <p:ext uri="{BB962C8B-B14F-4D97-AF65-F5344CB8AC3E}">
        <p14:creationId xmlns:p14="http://schemas.microsoft.com/office/powerpoint/2010/main" xmlns="" val="1332171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fld id="{3AFA85B9-EA3E-402F-A21E-902958CB32F3}" type="slidenum">
              <a:rPr lang="en-GB" smtClean="0"/>
              <a:pPr/>
              <a:t>7</a:t>
            </a:fld>
            <a:endParaRPr lang="en-GB" dirty="0"/>
          </a:p>
        </p:txBody>
      </p:sp>
    </p:spTree>
    <p:extLst>
      <p:ext uri="{BB962C8B-B14F-4D97-AF65-F5344CB8AC3E}">
        <p14:creationId xmlns:p14="http://schemas.microsoft.com/office/powerpoint/2010/main" xmlns="" val="3313100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3AFA85B9-EA3E-402F-A21E-902958CB32F3}" type="slidenum">
              <a:rPr lang="en-GB" smtClean="0"/>
              <a:pPr/>
              <a:t>8</a:t>
            </a:fld>
            <a:endParaRPr lang="en-GB" dirty="0"/>
          </a:p>
        </p:txBody>
      </p:sp>
    </p:spTree>
    <p:extLst>
      <p:ext uri="{BB962C8B-B14F-4D97-AF65-F5344CB8AC3E}">
        <p14:creationId xmlns:p14="http://schemas.microsoft.com/office/powerpoint/2010/main" xmlns="" val="3313100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3AFA85B9-EA3E-402F-A21E-902958CB32F3}" type="slidenum">
              <a:rPr lang="en-GB" smtClean="0"/>
              <a:pPr/>
              <a:t>9</a:t>
            </a:fld>
            <a:endParaRPr lang="en-GB" dirty="0"/>
          </a:p>
        </p:txBody>
      </p:sp>
    </p:spTree>
    <p:extLst>
      <p:ext uri="{BB962C8B-B14F-4D97-AF65-F5344CB8AC3E}">
        <p14:creationId xmlns:p14="http://schemas.microsoft.com/office/powerpoint/2010/main" xmlns="" val="3313100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6FF19A8-1B71-4BD4-B38E-EC0AB87B91BE}" type="datetimeFigureOut">
              <a:rPr lang="en-GB" smtClean="0"/>
              <a:pPr/>
              <a:t>20/05/2013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0A21CB-82A7-4C36-99F6-3B231575DF85}" type="slidenum">
              <a:rPr lang="en-GB" smtClean="0"/>
              <a:pPr/>
              <a:t>‹#›</a:t>
            </a:fld>
            <a:endParaRPr lang="en-GB" dirty="0"/>
          </a:p>
        </p:txBody>
      </p:sp>
    </p:spTree>
    <p:extLst>
      <p:ext uri="{BB962C8B-B14F-4D97-AF65-F5344CB8AC3E}">
        <p14:creationId xmlns:p14="http://schemas.microsoft.com/office/powerpoint/2010/main" xmlns="" val="108955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FF19A8-1B71-4BD4-B38E-EC0AB87B91BE}" type="datetimeFigureOut">
              <a:rPr lang="en-GB" smtClean="0"/>
              <a:pPr/>
              <a:t>20/05/2013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0A21CB-82A7-4C36-99F6-3B231575DF85}" type="slidenum">
              <a:rPr lang="en-GB" smtClean="0"/>
              <a:pPr/>
              <a:t>‹#›</a:t>
            </a:fld>
            <a:endParaRPr lang="en-GB" dirty="0"/>
          </a:p>
        </p:txBody>
      </p:sp>
    </p:spTree>
    <p:extLst>
      <p:ext uri="{BB962C8B-B14F-4D97-AF65-F5344CB8AC3E}">
        <p14:creationId xmlns:p14="http://schemas.microsoft.com/office/powerpoint/2010/main" xmlns="" val="4156640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FF19A8-1B71-4BD4-B38E-EC0AB87B91BE}" type="datetimeFigureOut">
              <a:rPr lang="en-GB" smtClean="0"/>
              <a:pPr/>
              <a:t>20/05/2013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0A21CB-82A7-4C36-99F6-3B231575DF85}" type="slidenum">
              <a:rPr lang="en-GB" smtClean="0"/>
              <a:pPr/>
              <a:t>‹#›</a:t>
            </a:fld>
            <a:endParaRPr lang="en-GB" dirty="0"/>
          </a:p>
        </p:txBody>
      </p:sp>
    </p:spTree>
    <p:extLst>
      <p:ext uri="{BB962C8B-B14F-4D97-AF65-F5344CB8AC3E}">
        <p14:creationId xmlns:p14="http://schemas.microsoft.com/office/powerpoint/2010/main" xmlns="" val="378237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FF19A8-1B71-4BD4-B38E-EC0AB87B91BE}" type="datetimeFigureOut">
              <a:rPr lang="en-GB" smtClean="0"/>
              <a:pPr/>
              <a:t>20/05/2013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0A21CB-82A7-4C36-99F6-3B231575DF85}" type="slidenum">
              <a:rPr lang="en-GB" smtClean="0"/>
              <a:pPr/>
              <a:t>‹#›</a:t>
            </a:fld>
            <a:endParaRPr lang="en-GB" dirty="0"/>
          </a:p>
        </p:txBody>
      </p:sp>
    </p:spTree>
    <p:extLst>
      <p:ext uri="{BB962C8B-B14F-4D97-AF65-F5344CB8AC3E}">
        <p14:creationId xmlns:p14="http://schemas.microsoft.com/office/powerpoint/2010/main" xmlns="" val="150756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FF19A8-1B71-4BD4-B38E-EC0AB87B91BE}" type="datetimeFigureOut">
              <a:rPr lang="en-GB" smtClean="0"/>
              <a:pPr/>
              <a:t>20/05/2013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0A21CB-82A7-4C36-99F6-3B231575DF85}" type="slidenum">
              <a:rPr lang="en-GB" smtClean="0"/>
              <a:pPr/>
              <a:t>‹#›</a:t>
            </a:fld>
            <a:endParaRPr lang="en-GB" dirty="0"/>
          </a:p>
        </p:txBody>
      </p:sp>
    </p:spTree>
    <p:extLst>
      <p:ext uri="{BB962C8B-B14F-4D97-AF65-F5344CB8AC3E}">
        <p14:creationId xmlns:p14="http://schemas.microsoft.com/office/powerpoint/2010/main" xmlns="" val="1033201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6FF19A8-1B71-4BD4-B38E-EC0AB87B91BE}" type="datetimeFigureOut">
              <a:rPr lang="en-GB" smtClean="0"/>
              <a:pPr/>
              <a:t>20/05/2013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80A21CB-82A7-4C36-99F6-3B231575DF85}" type="slidenum">
              <a:rPr lang="en-GB" smtClean="0"/>
              <a:pPr/>
              <a:t>‹#›</a:t>
            </a:fld>
            <a:endParaRPr lang="en-GB" dirty="0"/>
          </a:p>
        </p:txBody>
      </p:sp>
    </p:spTree>
    <p:extLst>
      <p:ext uri="{BB962C8B-B14F-4D97-AF65-F5344CB8AC3E}">
        <p14:creationId xmlns:p14="http://schemas.microsoft.com/office/powerpoint/2010/main" xmlns="" val="13955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6FF19A8-1B71-4BD4-B38E-EC0AB87B91BE}" type="datetimeFigureOut">
              <a:rPr lang="en-GB" smtClean="0"/>
              <a:pPr/>
              <a:t>20/05/2013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80A21CB-82A7-4C36-99F6-3B231575DF85}" type="slidenum">
              <a:rPr lang="en-GB" smtClean="0"/>
              <a:pPr/>
              <a:t>‹#›</a:t>
            </a:fld>
            <a:endParaRPr lang="en-GB" dirty="0"/>
          </a:p>
        </p:txBody>
      </p:sp>
    </p:spTree>
    <p:extLst>
      <p:ext uri="{BB962C8B-B14F-4D97-AF65-F5344CB8AC3E}">
        <p14:creationId xmlns:p14="http://schemas.microsoft.com/office/powerpoint/2010/main" xmlns="" val="254366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6FF19A8-1B71-4BD4-B38E-EC0AB87B91BE}" type="datetimeFigureOut">
              <a:rPr lang="en-GB" smtClean="0"/>
              <a:pPr/>
              <a:t>20/05/2013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80A21CB-82A7-4C36-99F6-3B231575DF85}" type="slidenum">
              <a:rPr lang="en-GB" smtClean="0"/>
              <a:pPr/>
              <a:t>‹#›</a:t>
            </a:fld>
            <a:endParaRPr lang="en-GB" dirty="0"/>
          </a:p>
        </p:txBody>
      </p:sp>
    </p:spTree>
    <p:extLst>
      <p:ext uri="{BB962C8B-B14F-4D97-AF65-F5344CB8AC3E}">
        <p14:creationId xmlns:p14="http://schemas.microsoft.com/office/powerpoint/2010/main" xmlns="" val="25452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FF19A8-1B71-4BD4-B38E-EC0AB87B91BE}" type="datetimeFigureOut">
              <a:rPr lang="en-GB" smtClean="0"/>
              <a:pPr/>
              <a:t>20/05/2013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80A21CB-82A7-4C36-99F6-3B231575DF85}" type="slidenum">
              <a:rPr lang="en-GB" smtClean="0"/>
              <a:pPr/>
              <a:t>‹#›</a:t>
            </a:fld>
            <a:endParaRPr lang="en-GB" dirty="0"/>
          </a:p>
        </p:txBody>
      </p:sp>
    </p:spTree>
    <p:extLst>
      <p:ext uri="{BB962C8B-B14F-4D97-AF65-F5344CB8AC3E}">
        <p14:creationId xmlns:p14="http://schemas.microsoft.com/office/powerpoint/2010/main" xmlns="" val="3866223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FF19A8-1B71-4BD4-B38E-EC0AB87B91BE}" type="datetimeFigureOut">
              <a:rPr lang="en-GB" smtClean="0"/>
              <a:pPr/>
              <a:t>20/05/2013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80A21CB-82A7-4C36-99F6-3B231575DF85}" type="slidenum">
              <a:rPr lang="en-GB" smtClean="0"/>
              <a:pPr/>
              <a:t>‹#›</a:t>
            </a:fld>
            <a:endParaRPr lang="en-GB" dirty="0"/>
          </a:p>
        </p:txBody>
      </p:sp>
    </p:spTree>
    <p:extLst>
      <p:ext uri="{BB962C8B-B14F-4D97-AF65-F5344CB8AC3E}">
        <p14:creationId xmlns:p14="http://schemas.microsoft.com/office/powerpoint/2010/main" xmlns="" val="3554191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FF19A8-1B71-4BD4-B38E-EC0AB87B91BE}" type="datetimeFigureOut">
              <a:rPr lang="en-GB" smtClean="0"/>
              <a:pPr/>
              <a:t>20/05/2013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80A21CB-82A7-4C36-99F6-3B231575DF85}" type="slidenum">
              <a:rPr lang="en-GB" smtClean="0"/>
              <a:pPr/>
              <a:t>‹#›</a:t>
            </a:fld>
            <a:endParaRPr lang="en-GB" dirty="0"/>
          </a:p>
        </p:txBody>
      </p:sp>
    </p:spTree>
    <p:extLst>
      <p:ext uri="{BB962C8B-B14F-4D97-AF65-F5344CB8AC3E}">
        <p14:creationId xmlns:p14="http://schemas.microsoft.com/office/powerpoint/2010/main" xmlns="" val="2261852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FF19A8-1B71-4BD4-B38E-EC0AB87B91BE}" type="datetimeFigureOut">
              <a:rPr lang="en-GB" smtClean="0"/>
              <a:pPr/>
              <a:t>20/05/2013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0A21CB-82A7-4C36-99F6-3B231575DF85}" type="slidenum">
              <a:rPr lang="en-GB" smtClean="0"/>
              <a:pPr/>
              <a:t>‹#›</a:t>
            </a:fld>
            <a:endParaRPr lang="en-GB" dirty="0"/>
          </a:p>
        </p:txBody>
      </p:sp>
    </p:spTree>
    <p:extLst>
      <p:ext uri="{BB962C8B-B14F-4D97-AF65-F5344CB8AC3E}">
        <p14:creationId xmlns:p14="http://schemas.microsoft.com/office/powerpoint/2010/main" xmlns="" val="3637019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3600986"/>
          </a:xfrm>
          <a:prstGeom prst="rect">
            <a:avLst/>
          </a:prstGeom>
          <a:noFill/>
        </p:spPr>
        <p:txBody>
          <a:bodyPr wrap="square" rtlCol="0">
            <a:spAutoFit/>
          </a:bodyPr>
          <a:lstStyle/>
          <a:p>
            <a:pPr algn="ctr"/>
            <a:r>
              <a:rPr lang="en-GB" sz="2000" b="1" dirty="0" smtClean="0">
                <a:solidFill>
                  <a:srgbClr val="132B49"/>
                </a:solidFill>
              </a:rPr>
              <a:t>HEPI Conference</a:t>
            </a:r>
          </a:p>
          <a:p>
            <a:pPr algn="ctr"/>
            <a:endParaRPr lang="en-GB" sz="2000" dirty="0">
              <a:solidFill>
                <a:srgbClr val="132B49"/>
              </a:solidFill>
            </a:endParaRPr>
          </a:p>
          <a:p>
            <a:pPr algn="ctr"/>
            <a:r>
              <a:rPr lang="en-GB" sz="2000" b="1" dirty="0" smtClean="0">
                <a:solidFill>
                  <a:srgbClr val="132B49"/>
                </a:solidFill>
              </a:rPr>
              <a:t>Wednesday 15th May 2013</a:t>
            </a:r>
          </a:p>
          <a:p>
            <a:pPr algn="ctr"/>
            <a:endParaRPr lang="en-GB" b="1" dirty="0" smtClean="0">
              <a:solidFill>
                <a:srgbClr val="132B49"/>
              </a:solidFill>
            </a:endParaRPr>
          </a:p>
          <a:p>
            <a:pPr algn="ctr"/>
            <a:endParaRPr lang="en-GB" dirty="0">
              <a:solidFill>
                <a:srgbClr val="132B49"/>
              </a:solidFill>
            </a:endParaRPr>
          </a:p>
          <a:p>
            <a:pPr algn="ctr"/>
            <a:r>
              <a:rPr lang="en-GB" sz="2400" b="1" dirty="0" smtClean="0">
                <a:solidFill>
                  <a:srgbClr val="132B49"/>
                </a:solidFill>
              </a:rPr>
              <a:t>University Admissions: The View from Schools</a:t>
            </a:r>
          </a:p>
          <a:p>
            <a:pPr algn="ctr"/>
            <a:endParaRPr lang="en-GB" b="1" dirty="0">
              <a:solidFill>
                <a:srgbClr val="132B49"/>
              </a:solidFill>
            </a:endParaRPr>
          </a:p>
          <a:p>
            <a:pPr algn="ctr"/>
            <a:r>
              <a:rPr lang="en-GB" b="1" dirty="0" smtClean="0">
                <a:solidFill>
                  <a:srgbClr val="132B49"/>
                </a:solidFill>
              </a:rPr>
              <a:t>Dr </a:t>
            </a:r>
            <a:r>
              <a:rPr lang="en-GB" b="1" dirty="0">
                <a:solidFill>
                  <a:srgbClr val="132B49"/>
                </a:solidFill>
              </a:rPr>
              <a:t>Tim Hands</a:t>
            </a:r>
            <a:endParaRPr lang="en-GB" dirty="0">
              <a:solidFill>
                <a:srgbClr val="132B49"/>
              </a:solidFill>
            </a:endParaRPr>
          </a:p>
          <a:p>
            <a:pPr algn="ctr"/>
            <a:r>
              <a:rPr lang="en-GB" b="1" i="1" dirty="0">
                <a:solidFill>
                  <a:srgbClr val="132B49"/>
                </a:solidFill>
              </a:rPr>
              <a:t>Master, Magdalen College </a:t>
            </a:r>
            <a:r>
              <a:rPr lang="en-GB" b="1" i="1" dirty="0" smtClean="0">
                <a:solidFill>
                  <a:srgbClr val="132B49"/>
                </a:solidFill>
              </a:rPr>
              <a:t>School</a:t>
            </a:r>
          </a:p>
          <a:p>
            <a:pPr algn="ctr"/>
            <a:r>
              <a:rPr lang="en-GB" b="1" i="1" dirty="0" smtClean="0">
                <a:solidFill>
                  <a:srgbClr val="132B49"/>
                </a:solidFill>
              </a:rPr>
              <a:t>Chair, HMC GSA Universities Committee, 2004-12</a:t>
            </a:r>
            <a:endParaRPr lang="en-GB" i="1" dirty="0">
              <a:solidFill>
                <a:srgbClr val="132B49"/>
              </a:solidFill>
            </a:endParaRPr>
          </a:p>
          <a:p>
            <a:pPr algn="ctr"/>
            <a:r>
              <a:rPr lang="en-GB" b="1" i="1" dirty="0" smtClean="0">
                <a:solidFill>
                  <a:srgbClr val="132B49"/>
                </a:solidFill>
              </a:rPr>
              <a:t>Chair, HMC, 2013-2014</a:t>
            </a:r>
            <a:endParaRPr lang="en-GB" i="1" dirty="0">
              <a:solidFill>
                <a:srgbClr val="132B49"/>
              </a:solidFill>
            </a:endParaRPr>
          </a:p>
          <a:p>
            <a:endParaRPr lang="en-GB" dirty="0"/>
          </a:p>
        </p:txBody>
      </p:sp>
    </p:spTree>
    <p:extLst>
      <p:ext uri="{BB962C8B-B14F-4D97-AF65-F5344CB8AC3E}">
        <p14:creationId xmlns:p14="http://schemas.microsoft.com/office/powerpoint/2010/main" xmlns="" val="354873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4759252"/>
          </a:xfrm>
          <a:prstGeom prst="rect">
            <a:avLst/>
          </a:prstGeom>
          <a:noFill/>
        </p:spPr>
        <p:txBody>
          <a:bodyPr wrap="square" rtlCol="0">
            <a:spAutoFit/>
          </a:bodyPr>
          <a:lstStyle/>
          <a:p>
            <a:pPr lvl="0">
              <a:lnSpc>
                <a:spcPct val="200000"/>
              </a:lnSpc>
            </a:pPr>
            <a:endParaRPr lang="en-GB" b="1" dirty="0" smtClean="0">
              <a:solidFill>
                <a:srgbClr val="132B49"/>
              </a:solidFill>
            </a:endParaRPr>
          </a:p>
          <a:p>
            <a:pPr lvl="0">
              <a:lnSpc>
                <a:spcPct val="200000"/>
              </a:lnSpc>
            </a:pPr>
            <a:r>
              <a:rPr lang="en-GB" b="1" dirty="0" smtClean="0">
                <a:solidFill>
                  <a:srgbClr val="132B49"/>
                </a:solidFill>
              </a:rPr>
              <a:t>Consequences</a:t>
            </a:r>
          </a:p>
          <a:p>
            <a:pPr marL="285750" indent="-285750">
              <a:lnSpc>
                <a:spcPct val="115000"/>
              </a:lnSpc>
              <a:spcAft>
                <a:spcPts val="1000"/>
              </a:spcAft>
              <a:buFont typeface="Arial" pitchFamily="34" charset="0"/>
              <a:buChar char="•"/>
            </a:pPr>
            <a:r>
              <a:rPr lang="en-GB" dirty="0" smtClean="0">
                <a:solidFill>
                  <a:srgbClr val="132B49"/>
                </a:solidFill>
                <a:ea typeface="Calibri"/>
                <a:cs typeface="Times New Roman"/>
              </a:rPr>
              <a:t>Despite their laudable intent, methods ironically moved away from agreed </a:t>
            </a:r>
            <a:r>
              <a:rPr lang="en-GB" dirty="0">
                <a:solidFill>
                  <a:srgbClr val="132B49"/>
                </a:solidFill>
                <a:ea typeface="Calibri"/>
                <a:cs typeface="Times New Roman"/>
              </a:rPr>
              <a:t>(Schwartz) principles: </a:t>
            </a:r>
          </a:p>
          <a:p>
            <a:pPr marL="800100" lvl="1" indent="-342900">
              <a:lnSpc>
                <a:spcPct val="115000"/>
              </a:lnSpc>
              <a:buFont typeface="Courier New" pitchFamily="49" charset="0"/>
              <a:buChar char="o"/>
            </a:pPr>
            <a:r>
              <a:rPr lang="en-GB" dirty="0" smtClean="0">
                <a:solidFill>
                  <a:srgbClr val="132B49"/>
                </a:solidFill>
                <a:ea typeface="Calibri"/>
                <a:cs typeface="Times New Roman"/>
              </a:rPr>
              <a:t>In many </a:t>
            </a:r>
            <a:r>
              <a:rPr lang="en-GB" dirty="0">
                <a:solidFill>
                  <a:srgbClr val="132B49"/>
                </a:solidFill>
                <a:ea typeface="Calibri"/>
                <a:cs typeface="Times New Roman"/>
              </a:rPr>
              <a:t>cases they </a:t>
            </a:r>
            <a:r>
              <a:rPr lang="en-GB" dirty="0" smtClean="0">
                <a:solidFill>
                  <a:srgbClr val="132B49"/>
                </a:solidFill>
                <a:ea typeface="Calibri"/>
                <a:cs typeface="Times New Roman"/>
              </a:rPr>
              <a:t>did </a:t>
            </a:r>
            <a:r>
              <a:rPr lang="en-GB" dirty="0">
                <a:solidFill>
                  <a:srgbClr val="132B49"/>
                </a:solidFill>
                <a:ea typeface="Calibri"/>
                <a:cs typeface="Times New Roman"/>
              </a:rPr>
              <a:t>not have time to be </a:t>
            </a:r>
            <a:r>
              <a:rPr lang="en-GB" dirty="0" smtClean="0">
                <a:solidFill>
                  <a:srgbClr val="132B49"/>
                </a:solidFill>
                <a:ea typeface="Calibri"/>
                <a:cs typeface="Times New Roman"/>
              </a:rPr>
              <a:t>piloted.</a:t>
            </a:r>
            <a:endParaRPr lang="en-GB" dirty="0">
              <a:solidFill>
                <a:srgbClr val="132B49"/>
              </a:solidFill>
              <a:ea typeface="Calibri"/>
              <a:cs typeface="Times New Roman"/>
            </a:endParaRPr>
          </a:p>
          <a:p>
            <a:pPr marL="800100" lvl="1" indent="-342900">
              <a:lnSpc>
                <a:spcPct val="115000"/>
              </a:lnSpc>
              <a:buFont typeface="Courier New" pitchFamily="49" charset="0"/>
              <a:buChar char="o"/>
            </a:pPr>
            <a:r>
              <a:rPr lang="en-GB" dirty="0" smtClean="0">
                <a:solidFill>
                  <a:srgbClr val="132B49"/>
                </a:solidFill>
                <a:ea typeface="Calibri"/>
                <a:cs typeface="Times New Roman"/>
              </a:rPr>
              <a:t>Some relied on </a:t>
            </a:r>
            <a:r>
              <a:rPr lang="en-GB" dirty="0">
                <a:solidFill>
                  <a:srgbClr val="132B49"/>
                </a:solidFill>
                <a:ea typeface="Calibri"/>
                <a:cs typeface="Times New Roman"/>
              </a:rPr>
              <a:t>questionable </a:t>
            </a:r>
            <a:r>
              <a:rPr lang="en-GB" dirty="0" smtClean="0">
                <a:solidFill>
                  <a:srgbClr val="132B49"/>
                </a:solidFill>
                <a:ea typeface="Calibri"/>
                <a:cs typeface="Times New Roman"/>
              </a:rPr>
              <a:t>data and research.</a:t>
            </a:r>
            <a:endParaRPr lang="en-GB" dirty="0">
              <a:solidFill>
                <a:srgbClr val="132B49"/>
              </a:solidFill>
              <a:ea typeface="Calibri"/>
              <a:cs typeface="Times New Roman"/>
            </a:endParaRPr>
          </a:p>
          <a:p>
            <a:pPr marL="800100" lvl="1" indent="-342900">
              <a:lnSpc>
                <a:spcPct val="115000"/>
              </a:lnSpc>
              <a:buFont typeface="Courier New" pitchFamily="49" charset="0"/>
              <a:buChar char="o"/>
            </a:pPr>
            <a:r>
              <a:rPr lang="en-GB" dirty="0" smtClean="0">
                <a:solidFill>
                  <a:srgbClr val="132B49"/>
                </a:solidFill>
                <a:ea typeface="Calibri"/>
                <a:cs typeface="Times New Roman"/>
              </a:rPr>
              <a:t>To schools and students they made admissions appear </a:t>
            </a:r>
            <a:r>
              <a:rPr lang="en-GB" dirty="0">
                <a:solidFill>
                  <a:srgbClr val="132B49"/>
                </a:solidFill>
                <a:ea typeface="Calibri"/>
                <a:cs typeface="Times New Roman"/>
              </a:rPr>
              <a:t>more </a:t>
            </a:r>
            <a:r>
              <a:rPr lang="en-GB" dirty="0" smtClean="0">
                <a:solidFill>
                  <a:srgbClr val="132B49"/>
                </a:solidFill>
                <a:ea typeface="Calibri"/>
                <a:cs typeface="Times New Roman"/>
              </a:rPr>
              <a:t>complex and less transparent (as in the case of the A*).</a:t>
            </a:r>
            <a:endParaRPr lang="en-GB" dirty="0">
              <a:solidFill>
                <a:srgbClr val="132B49"/>
              </a:solidFill>
              <a:ea typeface="Calibri"/>
              <a:cs typeface="Times New Roman"/>
            </a:endParaRPr>
          </a:p>
          <a:p>
            <a:pPr lvl="0">
              <a:lnSpc>
                <a:spcPct val="115000"/>
              </a:lnSpc>
              <a:spcAft>
                <a:spcPts val="1000"/>
              </a:spcAft>
            </a:pPr>
            <a:endParaRPr lang="en-GB" sz="1600" dirty="0">
              <a:solidFill>
                <a:srgbClr val="132B49"/>
              </a:solidFill>
              <a:ea typeface="Calibri"/>
              <a:cs typeface="Times New Roman"/>
            </a:endParaRPr>
          </a:p>
          <a:p>
            <a:pPr lvl="0">
              <a:lnSpc>
                <a:spcPct val="200000"/>
              </a:lnSpc>
            </a:pPr>
            <a:endParaRPr lang="en-GB" dirty="0" smtClean="0">
              <a:solidFill>
                <a:srgbClr val="132B49"/>
              </a:solidFill>
            </a:endParaRPr>
          </a:p>
          <a:p>
            <a:pPr lvl="1"/>
            <a:endParaRPr lang="en-GB" dirty="0">
              <a:solidFill>
                <a:srgbClr val="132B49"/>
              </a:solidFill>
            </a:endParaRPr>
          </a:p>
          <a:p>
            <a:pPr lvl="1"/>
            <a:endParaRPr lang="en-GB" dirty="0" smtClean="0">
              <a:solidFill>
                <a:srgbClr val="132B49"/>
              </a:solidFill>
            </a:endParaRPr>
          </a:p>
        </p:txBody>
      </p:sp>
    </p:spTree>
    <p:extLst>
      <p:ext uri="{BB962C8B-B14F-4D97-AF65-F5344CB8AC3E}">
        <p14:creationId xmlns:p14="http://schemas.microsoft.com/office/powerpoint/2010/main" xmlns="" val="4269416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5289653"/>
          </a:xfrm>
          <a:prstGeom prst="rect">
            <a:avLst/>
          </a:prstGeom>
          <a:noFill/>
        </p:spPr>
        <p:txBody>
          <a:bodyPr wrap="square" rtlCol="0">
            <a:spAutoFit/>
          </a:bodyPr>
          <a:lstStyle/>
          <a:p>
            <a:pPr lvl="0"/>
            <a:endParaRPr lang="en-GB" b="1" dirty="0" smtClean="0">
              <a:solidFill>
                <a:srgbClr val="132B49"/>
              </a:solidFill>
            </a:endParaRPr>
          </a:p>
          <a:p>
            <a:pPr lvl="0"/>
            <a:r>
              <a:rPr lang="en-GB" b="1" dirty="0" smtClean="0">
                <a:solidFill>
                  <a:srgbClr val="132B49"/>
                </a:solidFill>
              </a:rPr>
              <a:t>Effects in Schools</a:t>
            </a:r>
          </a:p>
          <a:p>
            <a:pPr lvl="0"/>
            <a:endParaRPr lang="en-GB" dirty="0" smtClean="0">
              <a:solidFill>
                <a:srgbClr val="132B49"/>
              </a:solidFill>
            </a:endParaRPr>
          </a:p>
          <a:p>
            <a:pPr marL="285750" indent="-285750">
              <a:buFont typeface="Arial" pitchFamily="34" charset="0"/>
              <a:buChar char="•"/>
            </a:pPr>
            <a:r>
              <a:rPr lang="en-GB" dirty="0" smtClean="0">
                <a:solidFill>
                  <a:srgbClr val="132B49"/>
                </a:solidFill>
                <a:ea typeface="Calibri"/>
                <a:cs typeface="Times New Roman"/>
              </a:rPr>
              <a:t>Demographic: ‘In this period, independent school </a:t>
            </a:r>
            <a:r>
              <a:rPr lang="en-GB" dirty="0">
                <a:solidFill>
                  <a:srgbClr val="132B49"/>
                </a:solidFill>
                <a:ea typeface="Calibri"/>
                <a:cs typeface="Times New Roman"/>
              </a:rPr>
              <a:t>entrants maintained their relative position at top 30 UK </a:t>
            </a:r>
            <a:r>
              <a:rPr lang="en-GB" dirty="0" smtClean="0">
                <a:solidFill>
                  <a:srgbClr val="132B49"/>
                </a:solidFill>
                <a:ea typeface="Calibri"/>
                <a:cs typeface="Times New Roman"/>
              </a:rPr>
              <a:t>universities, and consolidated </a:t>
            </a:r>
            <a:r>
              <a:rPr lang="en-GB" dirty="0">
                <a:solidFill>
                  <a:srgbClr val="132B49"/>
                </a:solidFill>
                <a:ea typeface="Calibri"/>
                <a:cs typeface="Times New Roman"/>
              </a:rPr>
              <a:t>and </a:t>
            </a:r>
            <a:r>
              <a:rPr lang="en-GB" dirty="0" smtClean="0">
                <a:solidFill>
                  <a:srgbClr val="132B49"/>
                </a:solidFill>
                <a:ea typeface="Calibri"/>
                <a:cs typeface="Times New Roman"/>
              </a:rPr>
              <a:t>enhanced </a:t>
            </a:r>
            <a:r>
              <a:rPr lang="en-GB" dirty="0">
                <a:solidFill>
                  <a:srgbClr val="132B49"/>
                </a:solidFill>
                <a:ea typeface="Calibri"/>
                <a:cs typeface="Times New Roman"/>
              </a:rPr>
              <a:t>their position at the top 10, especially in SIV </a:t>
            </a:r>
            <a:r>
              <a:rPr lang="en-GB" dirty="0" smtClean="0">
                <a:solidFill>
                  <a:srgbClr val="132B49"/>
                </a:solidFill>
                <a:ea typeface="Calibri"/>
                <a:cs typeface="Times New Roman"/>
              </a:rPr>
              <a:t>subjects’ (</a:t>
            </a:r>
            <a:r>
              <a:rPr lang="en-GB" dirty="0" smtClean="0">
                <a:solidFill>
                  <a:srgbClr val="132B49"/>
                </a:solidFill>
              </a:rPr>
              <a:t>William </a:t>
            </a:r>
            <a:r>
              <a:rPr lang="en-GB" dirty="0">
                <a:solidFill>
                  <a:srgbClr val="132B49"/>
                </a:solidFill>
              </a:rPr>
              <a:t>Richardson: </a:t>
            </a:r>
            <a:r>
              <a:rPr lang="en-GB" i="1" dirty="0">
                <a:solidFill>
                  <a:srgbClr val="132B49"/>
                </a:solidFill>
                <a:ea typeface="Calibri"/>
                <a:cs typeface="Times New Roman"/>
              </a:rPr>
              <a:t>Young Undergraduate Entrance to UK Higher Education</a:t>
            </a:r>
            <a:r>
              <a:rPr lang="en-GB" dirty="0">
                <a:solidFill>
                  <a:srgbClr val="132B49"/>
                </a:solidFill>
                <a:ea typeface="Calibri"/>
                <a:cs typeface="Times New Roman"/>
              </a:rPr>
              <a:t>; Exeter, 2009</a:t>
            </a:r>
            <a:r>
              <a:rPr lang="en-GB" dirty="0" smtClean="0">
                <a:solidFill>
                  <a:srgbClr val="132B49"/>
                </a:solidFill>
                <a:ea typeface="Calibri"/>
                <a:cs typeface="Times New Roman"/>
              </a:rPr>
              <a:t>).</a:t>
            </a:r>
          </a:p>
          <a:p>
            <a:pPr marL="285750" indent="-285750">
              <a:buFont typeface="Arial" pitchFamily="34" charset="0"/>
              <a:buChar char="•"/>
            </a:pPr>
            <a:endParaRPr lang="en-GB" dirty="0">
              <a:solidFill>
                <a:srgbClr val="132B49"/>
              </a:solidFill>
              <a:ea typeface="Calibri"/>
              <a:cs typeface="Times New Roman"/>
            </a:endParaRPr>
          </a:p>
          <a:p>
            <a:pPr marL="285750" indent="-285750">
              <a:buFont typeface="Arial" pitchFamily="34" charset="0"/>
              <a:buChar char="•"/>
            </a:pPr>
            <a:r>
              <a:rPr lang="en-GB" dirty="0" smtClean="0">
                <a:solidFill>
                  <a:srgbClr val="132B49"/>
                </a:solidFill>
                <a:ea typeface="Calibri"/>
                <a:cs typeface="Times New Roman"/>
              </a:rPr>
              <a:t>Professional: increasing  challenges in careers guidance.</a:t>
            </a:r>
          </a:p>
          <a:p>
            <a:pPr lvl="0"/>
            <a:endParaRPr lang="en-GB" dirty="0">
              <a:solidFill>
                <a:srgbClr val="132B49"/>
              </a:solidFill>
              <a:ea typeface="Calibri"/>
              <a:cs typeface="Times New Roman"/>
            </a:endParaRPr>
          </a:p>
          <a:p>
            <a:pPr marL="742950" lvl="1" indent="-285750">
              <a:lnSpc>
                <a:spcPct val="115000"/>
              </a:lnSpc>
              <a:spcAft>
                <a:spcPts val="0"/>
              </a:spcAft>
              <a:buFont typeface="Courier New"/>
              <a:buChar char="o"/>
            </a:pPr>
            <a:endParaRPr lang="en-GB" dirty="0">
              <a:ea typeface="Calibri"/>
              <a:cs typeface="Times New Roman"/>
            </a:endParaRPr>
          </a:p>
          <a:p>
            <a:pPr>
              <a:lnSpc>
                <a:spcPct val="115000"/>
              </a:lnSpc>
              <a:spcAft>
                <a:spcPts val="1000"/>
              </a:spcAft>
            </a:pPr>
            <a:r>
              <a:rPr lang="en-GB" b="1" dirty="0">
                <a:ea typeface="Calibri"/>
                <a:cs typeface="Times New Roman"/>
              </a:rPr>
              <a:t> </a:t>
            </a:r>
            <a:endParaRPr lang="en-GB" dirty="0">
              <a:ea typeface="Calibri"/>
              <a:cs typeface="Times New Roman"/>
            </a:endParaRPr>
          </a:p>
          <a:p>
            <a:pPr marL="285750" lvl="0" indent="-285750">
              <a:buFont typeface="Arial" pitchFamily="34" charset="0"/>
              <a:buChar char="•"/>
            </a:pPr>
            <a:endParaRPr lang="en-GB" dirty="0">
              <a:solidFill>
                <a:srgbClr val="132B49"/>
              </a:solidFill>
            </a:endParaRPr>
          </a:p>
          <a:p>
            <a:pPr marL="285750" indent="-285750">
              <a:buFont typeface="Arial" pitchFamily="34" charset="0"/>
              <a:buChar char="•"/>
            </a:pPr>
            <a:endParaRPr lang="en-GB" dirty="0" smtClean="0">
              <a:solidFill>
                <a:srgbClr val="132B49"/>
              </a:solidFill>
            </a:endParaRPr>
          </a:p>
          <a:p>
            <a:pPr lvl="1"/>
            <a:endParaRPr lang="en-GB" dirty="0">
              <a:solidFill>
                <a:srgbClr val="132B49"/>
              </a:solidFill>
            </a:endParaRPr>
          </a:p>
          <a:p>
            <a:pPr marL="742950" lvl="1" indent="-285750">
              <a:buFont typeface="Arial" pitchFamily="34" charset="0"/>
              <a:buChar char="•"/>
            </a:pPr>
            <a:endParaRPr lang="en-GB" dirty="0" smtClean="0">
              <a:solidFill>
                <a:srgbClr val="132B49"/>
              </a:solidFill>
            </a:endParaRPr>
          </a:p>
          <a:p>
            <a:pPr lvl="0"/>
            <a:r>
              <a:rPr lang="en-GB" dirty="0" smtClean="0">
                <a:solidFill>
                  <a:srgbClr val="132B49"/>
                </a:solidFill>
              </a:rPr>
              <a:t> </a:t>
            </a:r>
            <a:r>
              <a:rPr lang="en-GB" b="1" dirty="0" smtClean="0">
                <a:solidFill>
                  <a:srgbClr val="132B49"/>
                </a:solidFill>
              </a:rPr>
              <a:t> </a:t>
            </a:r>
            <a:endParaRPr lang="en-GB" dirty="0" smtClean="0">
              <a:solidFill>
                <a:srgbClr val="132B49"/>
              </a:solidFill>
            </a:endParaRPr>
          </a:p>
        </p:txBody>
      </p:sp>
    </p:spTree>
    <p:extLst>
      <p:ext uri="{BB962C8B-B14F-4D97-AF65-F5344CB8AC3E}">
        <p14:creationId xmlns:p14="http://schemas.microsoft.com/office/powerpoint/2010/main" xmlns="" val="2080143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3611245"/>
          </a:xfrm>
          <a:prstGeom prst="rect">
            <a:avLst/>
          </a:prstGeom>
          <a:noFill/>
        </p:spPr>
        <p:txBody>
          <a:bodyPr wrap="square" rtlCol="0">
            <a:spAutoFit/>
          </a:bodyPr>
          <a:lstStyle/>
          <a:p>
            <a:pPr lvl="0" algn="ctr">
              <a:lnSpc>
                <a:spcPct val="200000"/>
              </a:lnSpc>
            </a:pPr>
            <a:endParaRPr lang="en-GB" i="1" dirty="0" smtClean="0">
              <a:solidFill>
                <a:srgbClr val="132B49"/>
              </a:solidFill>
            </a:endParaRPr>
          </a:p>
          <a:p>
            <a:pPr lvl="0" algn="ctr">
              <a:lnSpc>
                <a:spcPct val="200000"/>
              </a:lnSpc>
            </a:pPr>
            <a:endParaRPr lang="en-GB" i="1" dirty="0" smtClean="0">
              <a:solidFill>
                <a:srgbClr val="132B49"/>
              </a:solidFill>
            </a:endParaRPr>
          </a:p>
          <a:p>
            <a:pPr algn="ctr">
              <a:lnSpc>
                <a:spcPct val="115000"/>
              </a:lnSpc>
              <a:spcAft>
                <a:spcPts val="1000"/>
              </a:spcAft>
            </a:pPr>
            <a:r>
              <a:rPr lang="en-GB" sz="2000" b="1" dirty="0" smtClean="0">
                <a:solidFill>
                  <a:srgbClr val="132B49"/>
                </a:solidFill>
                <a:ea typeface="Calibri"/>
                <a:cs typeface="Times New Roman"/>
              </a:rPr>
              <a:t>II</a:t>
            </a:r>
            <a:r>
              <a:rPr lang="en-GB" sz="2000" b="1" dirty="0">
                <a:solidFill>
                  <a:srgbClr val="132B49"/>
                </a:solidFill>
                <a:ea typeface="Calibri"/>
                <a:cs typeface="Times New Roman"/>
              </a:rPr>
              <a:t>: The Present</a:t>
            </a:r>
            <a:endParaRPr lang="en-GB" sz="2000" dirty="0">
              <a:solidFill>
                <a:srgbClr val="132B49"/>
              </a:solidFill>
              <a:ea typeface="Calibri"/>
              <a:cs typeface="Times New Roman"/>
            </a:endParaRPr>
          </a:p>
          <a:p>
            <a:pPr algn="ctr">
              <a:lnSpc>
                <a:spcPct val="115000"/>
              </a:lnSpc>
              <a:spcAft>
                <a:spcPts val="1000"/>
              </a:spcAft>
            </a:pPr>
            <a:r>
              <a:rPr lang="en-GB" sz="2000" b="1" dirty="0">
                <a:solidFill>
                  <a:srgbClr val="132B49"/>
                </a:solidFill>
                <a:ea typeface="Calibri"/>
                <a:cs typeface="Times New Roman"/>
              </a:rPr>
              <a:t>A New Shade of Brown(e)</a:t>
            </a:r>
            <a:endParaRPr lang="en-GB" sz="2000" dirty="0">
              <a:solidFill>
                <a:srgbClr val="132B49"/>
              </a:solidFill>
              <a:ea typeface="Calibri"/>
              <a:cs typeface="Times New Roman"/>
            </a:endParaRPr>
          </a:p>
          <a:p>
            <a:pPr lvl="0" algn="ctr">
              <a:lnSpc>
                <a:spcPct val="200000"/>
              </a:lnSpc>
            </a:pPr>
            <a:endParaRPr lang="en-GB" sz="2000" i="1" dirty="0" smtClean="0">
              <a:solidFill>
                <a:srgbClr val="132B49"/>
              </a:solidFill>
            </a:endParaRPr>
          </a:p>
          <a:p>
            <a:endParaRPr lang="en-GB" dirty="0">
              <a:solidFill>
                <a:srgbClr val="132B49"/>
              </a:solidFill>
            </a:endParaRPr>
          </a:p>
          <a:p>
            <a:pPr marL="742950" lvl="1" indent="-285750">
              <a:buFont typeface="Arial" pitchFamily="34" charset="0"/>
              <a:buChar char="•"/>
            </a:pPr>
            <a:endParaRPr lang="en-GB" dirty="0" smtClean="0">
              <a:solidFill>
                <a:srgbClr val="132B49"/>
              </a:solidFill>
            </a:endParaRPr>
          </a:p>
          <a:p>
            <a:pPr lvl="0"/>
            <a:r>
              <a:rPr lang="en-GB" dirty="0" smtClean="0">
                <a:solidFill>
                  <a:srgbClr val="132B49"/>
                </a:solidFill>
              </a:rPr>
              <a:t> </a:t>
            </a:r>
            <a:r>
              <a:rPr lang="en-GB" b="1" dirty="0" smtClean="0">
                <a:solidFill>
                  <a:srgbClr val="132B49"/>
                </a:solidFill>
              </a:rPr>
              <a:t> </a:t>
            </a:r>
            <a:endParaRPr lang="en-GB" dirty="0" smtClean="0">
              <a:solidFill>
                <a:srgbClr val="132B49"/>
              </a:solidFill>
            </a:endParaRPr>
          </a:p>
        </p:txBody>
      </p:sp>
    </p:spTree>
    <p:extLst>
      <p:ext uri="{BB962C8B-B14F-4D97-AF65-F5344CB8AC3E}">
        <p14:creationId xmlns:p14="http://schemas.microsoft.com/office/powerpoint/2010/main" xmlns="" val="470909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3060838"/>
          </a:xfrm>
          <a:prstGeom prst="rect">
            <a:avLst/>
          </a:prstGeom>
          <a:noFill/>
        </p:spPr>
        <p:txBody>
          <a:bodyPr wrap="square" rtlCol="0">
            <a:spAutoFit/>
          </a:bodyPr>
          <a:lstStyle/>
          <a:p>
            <a:pPr>
              <a:lnSpc>
                <a:spcPct val="115000"/>
              </a:lnSpc>
              <a:spcAft>
                <a:spcPts val="1000"/>
              </a:spcAft>
            </a:pPr>
            <a:r>
              <a:rPr lang="en-GB" sz="2000" b="1" dirty="0">
                <a:solidFill>
                  <a:srgbClr val="132B49"/>
                </a:solidFill>
                <a:ea typeface="Calibri"/>
                <a:cs typeface="Times New Roman"/>
              </a:rPr>
              <a:t>C</a:t>
            </a:r>
            <a:r>
              <a:rPr lang="en-GB" sz="2000" b="1" dirty="0" smtClean="0">
                <a:solidFill>
                  <a:srgbClr val="132B49"/>
                </a:solidFill>
                <a:ea typeface="Calibri"/>
                <a:cs typeface="Times New Roman"/>
              </a:rPr>
              <a:t>onsequences of </a:t>
            </a:r>
            <a:r>
              <a:rPr lang="en-GB" b="1" dirty="0" smtClean="0">
                <a:solidFill>
                  <a:srgbClr val="132B49"/>
                </a:solidFill>
                <a:ea typeface="Calibri"/>
                <a:cs typeface="Times New Roman"/>
              </a:rPr>
              <a:t>Browne</a:t>
            </a:r>
            <a:endParaRPr lang="en-GB" b="1" dirty="0">
              <a:solidFill>
                <a:srgbClr val="132B49"/>
              </a:solidFill>
              <a:ea typeface="Calibri"/>
              <a:cs typeface="Times New Roman"/>
            </a:endParaRP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An HE marketplace.</a:t>
            </a:r>
            <a:endParaRPr lang="en-GB" dirty="0">
              <a:solidFill>
                <a:srgbClr val="132B49"/>
              </a:solidFill>
              <a:ea typeface="Calibri"/>
              <a:cs typeface="Times New Roman"/>
            </a:endParaRP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Deregulated fees.</a:t>
            </a:r>
            <a:endParaRPr lang="en-GB" dirty="0">
              <a:solidFill>
                <a:srgbClr val="132B49"/>
              </a:solidFill>
              <a:ea typeface="Calibri"/>
              <a:cs typeface="Times New Roman"/>
            </a:endParaRP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A shift in emphasis </a:t>
            </a:r>
            <a:r>
              <a:rPr lang="en-GB" dirty="0">
                <a:solidFill>
                  <a:srgbClr val="132B49"/>
                </a:solidFill>
                <a:ea typeface="Calibri"/>
                <a:cs typeface="Times New Roman"/>
              </a:rPr>
              <a:t>to private </a:t>
            </a:r>
            <a:r>
              <a:rPr lang="en-GB" dirty="0" smtClean="0">
                <a:solidFill>
                  <a:srgbClr val="132B49"/>
                </a:solidFill>
                <a:ea typeface="Calibri"/>
                <a:cs typeface="Times New Roman"/>
              </a:rPr>
              <a:t>funding.</a:t>
            </a:r>
            <a:endParaRPr lang="en-GB" dirty="0">
              <a:solidFill>
                <a:srgbClr val="132B49"/>
              </a:solidFill>
              <a:ea typeface="Calibri"/>
              <a:cs typeface="Times New Roman"/>
            </a:endParaRPr>
          </a:p>
          <a:p>
            <a:pPr marL="457200">
              <a:lnSpc>
                <a:spcPct val="115000"/>
              </a:lnSpc>
              <a:spcAft>
                <a:spcPts val="1000"/>
              </a:spcAft>
            </a:pPr>
            <a:r>
              <a:rPr lang="en-GB" dirty="0">
                <a:solidFill>
                  <a:srgbClr val="132B49"/>
                </a:solidFill>
                <a:ea typeface="Calibri"/>
                <a:cs typeface="Times New Roman"/>
              </a:rPr>
              <a:t> </a:t>
            </a:r>
          </a:p>
          <a:p>
            <a:pPr>
              <a:lnSpc>
                <a:spcPct val="115000"/>
              </a:lnSpc>
              <a:spcAft>
                <a:spcPts val="1000"/>
              </a:spcAft>
            </a:pPr>
            <a:r>
              <a:rPr lang="en-GB" dirty="0">
                <a:solidFill>
                  <a:srgbClr val="132B49"/>
                </a:solidFill>
                <a:ea typeface="Calibri"/>
                <a:cs typeface="Times New Roman"/>
              </a:rPr>
              <a:t>This was a new Tory shade of Brown(e), where pence would talk as loud, or perhaps even louder, than </a:t>
            </a:r>
            <a:r>
              <a:rPr lang="en-GB" dirty="0" smtClean="0">
                <a:solidFill>
                  <a:srgbClr val="132B49"/>
                </a:solidFill>
                <a:ea typeface="Calibri"/>
                <a:cs typeface="Times New Roman"/>
              </a:rPr>
              <a:t>Spence.</a:t>
            </a:r>
          </a:p>
          <a:p>
            <a:pPr>
              <a:lnSpc>
                <a:spcPct val="115000"/>
              </a:lnSpc>
              <a:spcAft>
                <a:spcPts val="1000"/>
              </a:spcAft>
            </a:pPr>
            <a:r>
              <a:rPr lang="en-GB" dirty="0" smtClean="0">
                <a:solidFill>
                  <a:srgbClr val="132B49"/>
                </a:solidFill>
                <a:ea typeface="Calibri"/>
                <a:cs typeface="Times New Roman"/>
              </a:rPr>
              <a:t>These have been the issues </a:t>
            </a:r>
            <a:r>
              <a:rPr lang="en-GB" i="1" dirty="0" smtClean="0">
                <a:solidFill>
                  <a:srgbClr val="132B49"/>
                </a:solidFill>
                <a:ea typeface="Calibri"/>
                <a:cs typeface="Times New Roman"/>
              </a:rPr>
              <a:t>as viewed from schools</a:t>
            </a:r>
            <a:r>
              <a:rPr lang="en-GB" dirty="0" smtClean="0">
                <a:solidFill>
                  <a:srgbClr val="132B49"/>
                </a:solidFill>
                <a:ea typeface="Calibri"/>
                <a:cs typeface="Times New Roman"/>
              </a:rPr>
              <a:t>.</a:t>
            </a:r>
            <a:endParaRPr lang="en-GB" dirty="0">
              <a:solidFill>
                <a:srgbClr val="132B49"/>
              </a:solidFill>
              <a:ea typeface="Calibri"/>
              <a:cs typeface="Times New Roman"/>
            </a:endParaRPr>
          </a:p>
        </p:txBody>
      </p:sp>
    </p:spTree>
    <p:extLst>
      <p:ext uri="{BB962C8B-B14F-4D97-AF65-F5344CB8AC3E}">
        <p14:creationId xmlns:p14="http://schemas.microsoft.com/office/powerpoint/2010/main" xmlns="" val="2663087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2897203"/>
          </a:xfrm>
          <a:prstGeom prst="rect">
            <a:avLst/>
          </a:prstGeom>
          <a:noFill/>
        </p:spPr>
        <p:txBody>
          <a:bodyPr wrap="square" rtlCol="0">
            <a:spAutoFit/>
          </a:bodyPr>
          <a:lstStyle/>
          <a:p>
            <a:pPr>
              <a:lnSpc>
                <a:spcPct val="115000"/>
              </a:lnSpc>
              <a:spcAft>
                <a:spcPts val="1000"/>
              </a:spcAft>
            </a:pPr>
            <a:r>
              <a:rPr lang="en-GB" b="1" dirty="0" smtClean="0">
                <a:solidFill>
                  <a:srgbClr val="132B49"/>
                </a:solidFill>
                <a:ea typeface="Calibri"/>
                <a:cs typeface="Times New Roman"/>
              </a:rPr>
              <a:t>Short term consequences (largely unintended)</a:t>
            </a: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In 2012</a:t>
            </a:r>
            <a:r>
              <a:rPr lang="en-GB" dirty="0">
                <a:solidFill>
                  <a:srgbClr val="132B49"/>
                </a:solidFill>
                <a:ea typeface="Calibri"/>
                <a:cs typeface="Times New Roman"/>
              </a:rPr>
              <a:t>, </a:t>
            </a:r>
            <a:r>
              <a:rPr lang="en-GB" dirty="0" smtClean="0">
                <a:solidFill>
                  <a:srgbClr val="132B49"/>
                </a:solidFill>
                <a:ea typeface="Calibri"/>
                <a:cs typeface="Times New Roman"/>
              </a:rPr>
              <a:t>for a variety of reasons, places fell </a:t>
            </a:r>
            <a:r>
              <a:rPr lang="en-GB" dirty="0">
                <a:solidFill>
                  <a:srgbClr val="132B49"/>
                </a:solidFill>
                <a:ea typeface="Calibri"/>
                <a:cs typeface="Times New Roman"/>
              </a:rPr>
              <a:t>by 14</a:t>
            </a:r>
            <a:r>
              <a:rPr lang="en-GB" dirty="0" smtClean="0">
                <a:solidFill>
                  <a:srgbClr val="132B49"/>
                </a:solidFill>
                <a:ea typeface="Calibri"/>
                <a:cs typeface="Times New Roman"/>
              </a:rPr>
              <a:t>%.</a:t>
            </a:r>
            <a:endParaRPr lang="en-GB" dirty="0">
              <a:solidFill>
                <a:srgbClr val="132B49"/>
              </a:solidFill>
              <a:ea typeface="Calibri"/>
              <a:cs typeface="Times New Roman"/>
            </a:endParaRP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BIS encouraged </a:t>
            </a:r>
            <a:r>
              <a:rPr lang="en-GB" dirty="0">
                <a:solidFill>
                  <a:srgbClr val="132B49"/>
                </a:solidFill>
                <a:ea typeface="Calibri"/>
                <a:cs typeface="Times New Roman"/>
              </a:rPr>
              <a:t>top </a:t>
            </a:r>
            <a:r>
              <a:rPr lang="en-GB" dirty="0" smtClean="0">
                <a:solidFill>
                  <a:srgbClr val="132B49"/>
                </a:solidFill>
                <a:ea typeface="Calibri"/>
                <a:cs typeface="Times New Roman"/>
              </a:rPr>
              <a:t>universities to expand, </a:t>
            </a:r>
            <a:r>
              <a:rPr lang="en-GB" dirty="0">
                <a:solidFill>
                  <a:srgbClr val="132B49"/>
                </a:solidFill>
                <a:ea typeface="Calibri"/>
                <a:cs typeface="Times New Roman"/>
              </a:rPr>
              <a:t>but </a:t>
            </a:r>
            <a:r>
              <a:rPr lang="en-GB" dirty="0" smtClean="0">
                <a:solidFill>
                  <a:srgbClr val="132B49"/>
                </a:solidFill>
                <a:ea typeface="Calibri"/>
                <a:cs typeface="Times New Roman"/>
              </a:rPr>
              <a:t>DFE influence </a:t>
            </a:r>
            <a:r>
              <a:rPr lang="en-GB" dirty="0">
                <a:solidFill>
                  <a:srgbClr val="132B49"/>
                </a:solidFill>
                <a:ea typeface="Calibri"/>
                <a:cs typeface="Times New Roman"/>
              </a:rPr>
              <a:t>restricted the supply of  top students by reducing the number of </a:t>
            </a:r>
            <a:r>
              <a:rPr lang="en-GB" dirty="0" smtClean="0">
                <a:solidFill>
                  <a:srgbClr val="132B49"/>
                </a:solidFill>
                <a:ea typeface="Calibri"/>
                <a:cs typeface="Times New Roman"/>
              </a:rPr>
              <a:t>top  A Level grades.</a:t>
            </a:r>
          </a:p>
          <a:p>
            <a:pPr marL="342900" lvl="0" indent="-342900">
              <a:lnSpc>
                <a:spcPct val="115000"/>
              </a:lnSpc>
              <a:spcAft>
                <a:spcPts val="0"/>
              </a:spcAft>
              <a:buFont typeface="Arial" pitchFamily="34" charset="0"/>
              <a:buChar char="•"/>
            </a:pPr>
            <a:r>
              <a:rPr lang="en-GB" i="1" dirty="0" smtClean="0">
                <a:solidFill>
                  <a:srgbClr val="132B49"/>
                </a:solidFill>
                <a:ea typeface="Calibri"/>
                <a:cs typeface="Times New Roman"/>
              </a:rPr>
              <a:t>“Whereas </a:t>
            </a:r>
            <a:r>
              <a:rPr lang="en-GB" i="1" dirty="0">
                <a:solidFill>
                  <a:srgbClr val="132B49"/>
                </a:solidFill>
                <a:ea typeface="Calibri"/>
                <a:cs typeface="Times New Roman"/>
              </a:rPr>
              <a:t>previously applicants had been chasing places, now places were chasing applicants.”</a:t>
            </a:r>
          </a:p>
          <a:p>
            <a:pPr marL="342900" lvl="0" indent="-342900">
              <a:lnSpc>
                <a:spcPct val="115000"/>
              </a:lnSpc>
              <a:spcAft>
                <a:spcPts val="1000"/>
              </a:spcAft>
              <a:buFont typeface="Arial" pitchFamily="34" charset="0"/>
              <a:buChar char="•"/>
            </a:pPr>
            <a:r>
              <a:rPr lang="en-GB" dirty="0" smtClean="0">
                <a:solidFill>
                  <a:srgbClr val="132B49"/>
                </a:solidFill>
                <a:ea typeface="Calibri"/>
                <a:cs typeface="Times New Roman"/>
              </a:rPr>
              <a:t>Acute problems for some families and schools – and universities?</a:t>
            </a:r>
            <a:endParaRPr lang="en-GB" dirty="0">
              <a:solidFill>
                <a:srgbClr val="132B49"/>
              </a:solidFill>
              <a:ea typeface="Calibri"/>
              <a:cs typeface="Times New Roman"/>
            </a:endParaRPr>
          </a:p>
          <a:p>
            <a:pPr>
              <a:lnSpc>
                <a:spcPct val="115000"/>
              </a:lnSpc>
              <a:spcAft>
                <a:spcPts val="1000"/>
              </a:spcAft>
            </a:pPr>
            <a:endParaRPr lang="en-GB" b="1" dirty="0">
              <a:ea typeface="Calibri"/>
              <a:cs typeface="Times New Roman"/>
            </a:endParaRPr>
          </a:p>
        </p:txBody>
      </p:sp>
    </p:spTree>
    <p:extLst>
      <p:ext uri="{BB962C8B-B14F-4D97-AF65-F5344CB8AC3E}">
        <p14:creationId xmlns:p14="http://schemas.microsoft.com/office/powerpoint/2010/main" xmlns="" val="3439788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2835135"/>
          </a:xfrm>
          <a:prstGeom prst="rect">
            <a:avLst/>
          </a:prstGeom>
          <a:noFill/>
        </p:spPr>
        <p:txBody>
          <a:bodyPr wrap="square" rtlCol="0">
            <a:spAutoFit/>
          </a:bodyPr>
          <a:lstStyle/>
          <a:p>
            <a:pPr>
              <a:lnSpc>
                <a:spcPct val="115000"/>
              </a:lnSpc>
              <a:spcAft>
                <a:spcPts val="1000"/>
              </a:spcAft>
            </a:pPr>
            <a:endParaRPr lang="en-GB" b="1" dirty="0" smtClean="0">
              <a:ea typeface="Calibri"/>
              <a:cs typeface="Times New Roman"/>
            </a:endParaRPr>
          </a:p>
          <a:p>
            <a:pPr>
              <a:lnSpc>
                <a:spcPct val="115000"/>
              </a:lnSpc>
              <a:spcAft>
                <a:spcPts val="1000"/>
              </a:spcAft>
            </a:pPr>
            <a:r>
              <a:rPr lang="en-GB" b="1" dirty="0" smtClean="0">
                <a:solidFill>
                  <a:srgbClr val="132B49"/>
                </a:solidFill>
                <a:ea typeface="Calibri"/>
                <a:cs typeface="Times New Roman"/>
              </a:rPr>
              <a:t>Longer term effects</a:t>
            </a:r>
          </a:p>
          <a:p>
            <a:pPr>
              <a:lnSpc>
                <a:spcPct val="115000"/>
              </a:lnSpc>
              <a:spcAft>
                <a:spcPts val="1000"/>
              </a:spcAft>
            </a:pPr>
            <a:r>
              <a:rPr lang="en-GB" dirty="0">
                <a:solidFill>
                  <a:srgbClr val="132B49"/>
                </a:solidFill>
                <a:ea typeface="Calibri"/>
                <a:cs typeface="Times New Roman"/>
              </a:rPr>
              <a:t>The </a:t>
            </a:r>
            <a:r>
              <a:rPr lang="en-GB" dirty="0" smtClean="0">
                <a:solidFill>
                  <a:srgbClr val="132B49"/>
                </a:solidFill>
                <a:ea typeface="Calibri"/>
                <a:cs typeface="Times New Roman"/>
              </a:rPr>
              <a:t>new </a:t>
            </a:r>
            <a:r>
              <a:rPr lang="en-GB" dirty="0">
                <a:solidFill>
                  <a:srgbClr val="132B49"/>
                </a:solidFill>
                <a:ea typeface="Calibri"/>
                <a:cs typeface="Times New Roman"/>
              </a:rPr>
              <a:t>market economy </a:t>
            </a:r>
            <a:r>
              <a:rPr lang="en-GB" dirty="0" smtClean="0">
                <a:solidFill>
                  <a:srgbClr val="132B49"/>
                </a:solidFill>
                <a:ea typeface="Calibri"/>
                <a:cs typeface="Times New Roman"/>
              </a:rPr>
              <a:t>involves issues of:</a:t>
            </a:r>
            <a:endParaRPr lang="en-GB" dirty="0">
              <a:solidFill>
                <a:srgbClr val="132B49"/>
              </a:solidFill>
              <a:ea typeface="Calibri"/>
              <a:cs typeface="Times New Roman"/>
            </a:endParaRP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Currency (i.e. </a:t>
            </a:r>
            <a:r>
              <a:rPr lang="en-GB" dirty="0">
                <a:solidFill>
                  <a:srgbClr val="132B49"/>
                </a:solidFill>
                <a:ea typeface="Calibri"/>
                <a:cs typeface="Times New Roman"/>
              </a:rPr>
              <a:t>public </a:t>
            </a:r>
            <a:r>
              <a:rPr lang="en-GB" dirty="0" smtClean="0">
                <a:solidFill>
                  <a:srgbClr val="132B49"/>
                </a:solidFill>
                <a:ea typeface="Calibri"/>
                <a:cs typeface="Times New Roman"/>
              </a:rPr>
              <a:t>exams).</a:t>
            </a:r>
            <a:endParaRPr lang="en-GB" dirty="0">
              <a:solidFill>
                <a:srgbClr val="132B49"/>
              </a:solidFill>
              <a:ea typeface="Calibri"/>
              <a:cs typeface="Times New Roman"/>
            </a:endParaRP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Supplier (</a:t>
            </a:r>
            <a:r>
              <a:rPr lang="en-GB" dirty="0" err="1" smtClean="0">
                <a:solidFill>
                  <a:srgbClr val="132B49"/>
                </a:solidFill>
                <a:ea typeface="Calibri"/>
                <a:cs typeface="Times New Roman"/>
              </a:rPr>
              <a:t>i.e</a:t>
            </a:r>
            <a:r>
              <a:rPr lang="en-GB" dirty="0" smtClean="0">
                <a:solidFill>
                  <a:srgbClr val="132B49"/>
                </a:solidFill>
                <a:ea typeface="Calibri"/>
                <a:cs typeface="Times New Roman"/>
              </a:rPr>
              <a:t> universities).</a:t>
            </a:r>
            <a:endParaRPr lang="en-GB" dirty="0">
              <a:solidFill>
                <a:srgbClr val="132B49"/>
              </a:solidFill>
              <a:ea typeface="Calibri"/>
              <a:cs typeface="Times New Roman"/>
            </a:endParaRPr>
          </a:p>
          <a:p>
            <a:pPr marL="342900" lvl="0" indent="-342900">
              <a:lnSpc>
                <a:spcPct val="115000"/>
              </a:lnSpc>
              <a:spcAft>
                <a:spcPts val="1000"/>
              </a:spcAft>
              <a:buFont typeface="Arial" pitchFamily="34" charset="0"/>
              <a:buChar char="•"/>
            </a:pPr>
            <a:r>
              <a:rPr lang="en-GB" dirty="0" smtClean="0">
                <a:solidFill>
                  <a:srgbClr val="132B49"/>
                </a:solidFill>
                <a:ea typeface="Calibri"/>
                <a:cs typeface="Times New Roman"/>
              </a:rPr>
              <a:t>Consumer (i.e. students).</a:t>
            </a:r>
            <a:endParaRPr lang="en-GB" dirty="0">
              <a:solidFill>
                <a:srgbClr val="132B49"/>
              </a:solidFill>
              <a:ea typeface="Calibri"/>
              <a:cs typeface="Times New Roman"/>
            </a:endParaRPr>
          </a:p>
          <a:p>
            <a:pPr>
              <a:lnSpc>
                <a:spcPct val="115000"/>
              </a:lnSpc>
              <a:spcAft>
                <a:spcPts val="1000"/>
              </a:spcAft>
            </a:pPr>
            <a:endParaRPr lang="en-GB" b="1" dirty="0">
              <a:ea typeface="Calibri"/>
              <a:cs typeface="Times New Roman"/>
            </a:endParaRPr>
          </a:p>
        </p:txBody>
      </p:sp>
    </p:spTree>
    <p:extLst>
      <p:ext uri="{BB962C8B-B14F-4D97-AF65-F5344CB8AC3E}">
        <p14:creationId xmlns:p14="http://schemas.microsoft.com/office/powerpoint/2010/main" xmlns="" val="401744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3264483"/>
          </a:xfrm>
          <a:prstGeom prst="rect">
            <a:avLst/>
          </a:prstGeom>
          <a:noFill/>
        </p:spPr>
        <p:txBody>
          <a:bodyPr wrap="square" rtlCol="0">
            <a:spAutoFit/>
          </a:bodyPr>
          <a:lstStyle/>
          <a:p>
            <a:pPr>
              <a:lnSpc>
                <a:spcPct val="115000"/>
              </a:lnSpc>
              <a:spcAft>
                <a:spcPts val="1000"/>
              </a:spcAft>
            </a:pPr>
            <a:endParaRPr lang="en-GB" b="1" dirty="0" smtClean="0">
              <a:solidFill>
                <a:srgbClr val="132B49"/>
              </a:solidFill>
              <a:ea typeface="Calibri"/>
              <a:cs typeface="Times New Roman"/>
            </a:endParaRPr>
          </a:p>
          <a:p>
            <a:pPr>
              <a:lnSpc>
                <a:spcPct val="115000"/>
              </a:lnSpc>
              <a:spcAft>
                <a:spcPts val="1000"/>
              </a:spcAft>
            </a:pPr>
            <a:endParaRPr lang="en-GB" b="1" dirty="0" smtClean="0">
              <a:solidFill>
                <a:srgbClr val="132B49"/>
              </a:solidFill>
              <a:ea typeface="Calibri"/>
              <a:cs typeface="Times New Roman"/>
            </a:endParaRPr>
          </a:p>
          <a:p>
            <a:pPr>
              <a:lnSpc>
                <a:spcPct val="115000"/>
              </a:lnSpc>
              <a:spcAft>
                <a:spcPts val="1000"/>
              </a:spcAft>
            </a:pPr>
            <a:r>
              <a:rPr lang="en-GB" b="1" dirty="0" smtClean="0">
                <a:solidFill>
                  <a:srgbClr val="132B49"/>
                </a:solidFill>
                <a:ea typeface="Calibri"/>
                <a:cs typeface="Times New Roman"/>
              </a:rPr>
              <a:t>The Currency: Public Exams</a:t>
            </a:r>
          </a:p>
          <a:p>
            <a:pPr>
              <a:spcAft>
                <a:spcPts val="1000"/>
              </a:spcAft>
            </a:pPr>
            <a:r>
              <a:rPr lang="en-GB" i="1" dirty="0" smtClean="0">
                <a:solidFill>
                  <a:srgbClr val="132B49"/>
                </a:solidFill>
                <a:ea typeface="Calibri"/>
                <a:cs typeface="Arial"/>
              </a:rPr>
              <a:t>“We </a:t>
            </a:r>
            <a:r>
              <a:rPr lang="en-GB" i="1" dirty="0">
                <a:solidFill>
                  <a:srgbClr val="132B49"/>
                </a:solidFill>
                <a:ea typeface="Calibri"/>
                <a:cs typeface="Arial"/>
              </a:rPr>
              <a:t>trained hard, but it seemed that every time we were beginning to form up into teams, we would be </a:t>
            </a:r>
            <a:r>
              <a:rPr lang="en-GB" i="1" dirty="0" smtClean="0">
                <a:solidFill>
                  <a:srgbClr val="132B49"/>
                </a:solidFill>
                <a:ea typeface="Calibri"/>
                <a:cs typeface="Arial"/>
              </a:rPr>
              <a:t>reorganised</a:t>
            </a:r>
            <a:r>
              <a:rPr lang="en-GB" i="1" dirty="0">
                <a:solidFill>
                  <a:srgbClr val="132B49"/>
                </a:solidFill>
                <a:ea typeface="Calibri"/>
                <a:cs typeface="Arial"/>
              </a:rPr>
              <a:t>. I was to learn </a:t>
            </a:r>
            <a:r>
              <a:rPr lang="en-GB" i="1" dirty="0" smtClean="0">
                <a:solidFill>
                  <a:srgbClr val="132B49"/>
                </a:solidFill>
                <a:ea typeface="Calibri"/>
                <a:cs typeface="Arial"/>
              </a:rPr>
              <a:t>later in </a:t>
            </a:r>
            <a:r>
              <a:rPr lang="en-GB" i="1" dirty="0">
                <a:solidFill>
                  <a:srgbClr val="132B49"/>
                </a:solidFill>
                <a:ea typeface="Calibri"/>
                <a:cs typeface="Arial"/>
              </a:rPr>
              <a:t>life that we tend to meet any new situation by </a:t>
            </a:r>
            <a:r>
              <a:rPr lang="en-GB" i="1" dirty="0" smtClean="0">
                <a:solidFill>
                  <a:srgbClr val="132B49"/>
                </a:solidFill>
                <a:ea typeface="Calibri"/>
                <a:cs typeface="Arial"/>
              </a:rPr>
              <a:t>reorganising; and </a:t>
            </a:r>
            <a:r>
              <a:rPr lang="en-GB" i="1" dirty="0">
                <a:solidFill>
                  <a:srgbClr val="132B49"/>
                </a:solidFill>
                <a:ea typeface="Calibri"/>
                <a:cs typeface="Arial"/>
              </a:rPr>
              <a:t>a wonderful method it can be for creating the illusion of </a:t>
            </a:r>
            <a:r>
              <a:rPr lang="en-GB" i="1" dirty="0" smtClean="0">
                <a:solidFill>
                  <a:srgbClr val="132B49"/>
                </a:solidFill>
                <a:ea typeface="Calibri"/>
                <a:cs typeface="Arial"/>
              </a:rPr>
              <a:t>progress while </a:t>
            </a:r>
            <a:r>
              <a:rPr lang="en-GB" i="1" dirty="0">
                <a:solidFill>
                  <a:srgbClr val="132B49"/>
                </a:solidFill>
                <a:ea typeface="Calibri"/>
                <a:cs typeface="Arial"/>
              </a:rPr>
              <a:t>producing confusion, inefficiency, and </a:t>
            </a:r>
            <a:r>
              <a:rPr lang="en-GB" i="1" dirty="0" smtClean="0">
                <a:solidFill>
                  <a:srgbClr val="132B49"/>
                </a:solidFill>
                <a:ea typeface="Calibri"/>
                <a:cs typeface="Arial"/>
              </a:rPr>
              <a:t>demoralisation</a:t>
            </a:r>
            <a:r>
              <a:rPr lang="en-GB" i="1" dirty="0">
                <a:solidFill>
                  <a:srgbClr val="132B49"/>
                </a:solidFill>
                <a:ea typeface="Calibri"/>
                <a:cs typeface="Arial"/>
              </a:rPr>
              <a:t>."</a:t>
            </a:r>
            <a:endParaRPr lang="en-GB" dirty="0">
              <a:solidFill>
                <a:srgbClr val="132B49"/>
              </a:solidFill>
              <a:ea typeface="Calibri"/>
              <a:cs typeface="Times New Roman"/>
            </a:endParaRPr>
          </a:p>
          <a:p>
            <a:pPr>
              <a:lnSpc>
                <a:spcPct val="115000"/>
              </a:lnSpc>
              <a:spcAft>
                <a:spcPts val="1000"/>
              </a:spcAft>
            </a:pPr>
            <a:endParaRPr lang="en-GB" b="1" dirty="0">
              <a:ea typeface="Calibri"/>
              <a:cs typeface="Times New Roman"/>
            </a:endParaRPr>
          </a:p>
        </p:txBody>
      </p:sp>
    </p:spTree>
    <p:extLst>
      <p:ext uri="{BB962C8B-B14F-4D97-AF65-F5344CB8AC3E}">
        <p14:creationId xmlns:p14="http://schemas.microsoft.com/office/powerpoint/2010/main" xmlns="" val="1408989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2817694"/>
          </a:xfrm>
          <a:prstGeom prst="rect">
            <a:avLst/>
          </a:prstGeom>
          <a:noFill/>
        </p:spPr>
        <p:txBody>
          <a:bodyPr wrap="square" rtlCol="0">
            <a:spAutoFit/>
          </a:bodyPr>
          <a:lstStyle/>
          <a:p>
            <a:pPr>
              <a:lnSpc>
                <a:spcPct val="115000"/>
              </a:lnSpc>
              <a:spcAft>
                <a:spcPts val="1000"/>
              </a:spcAft>
            </a:pPr>
            <a:endParaRPr lang="en-GB" b="1" dirty="0" smtClean="0">
              <a:solidFill>
                <a:srgbClr val="132B49"/>
              </a:solidFill>
              <a:ea typeface="Calibri"/>
              <a:cs typeface="Times New Roman"/>
            </a:endParaRPr>
          </a:p>
          <a:p>
            <a:pPr>
              <a:lnSpc>
                <a:spcPct val="115000"/>
              </a:lnSpc>
              <a:spcAft>
                <a:spcPts val="1000"/>
              </a:spcAft>
            </a:pPr>
            <a:r>
              <a:rPr lang="en-GB" b="1" dirty="0" smtClean="0">
                <a:solidFill>
                  <a:srgbClr val="132B49"/>
                </a:solidFill>
                <a:ea typeface="Calibri"/>
                <a:cs typeface="Times New Roman"/>
              </a:rPr>
              <a:t>Public Exams</a:t>
            </a:r>
          </a:p>
          <a:p>
            <a:pPr marL="342900" lvl="0" indent="-342900">
              <a:spcAft>
                <a:spcPts val="0"/>
              </a:spcAft>
              <a:buFont typeface="Arial" pitchFamily="34" charset="0"/>
              <a:buChar char="•"/>
            </a:pPr>
            <a:r>
              <a:rPr lang="en-GB" dirty="0" smtClean="0">
                <a:solidFill>
                  <a:srgbClr val="132B49"/>
                </a:solidFill>
                <a:ea typeface="Calibri"/>
                <a:cs typeface="Times New Roman"/>
              </a:rPr>
              <a:t>A measure of operational stability is desirable.</a:t>
            </a:r>
          </a:p>
          <a:p>
            <a:pPr marL="342900" lvl="0" indent="-342900">
              <a:spcAft>
                <a:spcPts val="0"/>
              </a:spcAft>
              <a:buFont typeface="Arial" pitchFamily="34" charset="0"/>
              <a:buChar char="•"/>
            </a:pPr>
            <a:r>
              <a:rPr lang="en-GB" dirty="0" smtClean="0">
                <a:solidFill>
                  <a:srgbClr val="132B49"/>
                </a:solidFill>
                <a:ea typeface="Calibri"/>
                <a:cs typeface="Times New Roman"/>
              </a:rPr>
              <a:t>Public exam grades represent a currency.</a:t>
            </a:r>
          </a:p>
          <a:p>
            <a:pPr marL="342900" lvl="0" indent="-342900">
              <a:spcAft>
                <a:spcPts val="0"/>
              </a:spcAft>
              <a:buFont typeface="Arial" pitchFamily="34" charset="0"/>
              <a:buChar char="•"/>
            </a:pPr>
            <a:r>
              <a:rPr lang="en-GB" dirty="0" smtClean="0">
                <a:solidFill>
                  <a:srgbClr val="132B49"/>
                </a:solidFill>
                <a:ea typeface="Calibri"/>
                <a:cs typeface="Times New Roman"/>
              </a:rPr>
              <a:t>Some currencies/A Levels are now proscribed.  </a:t>
            </a:r>
          </a:p>
          <a:p>
            <a:pPr marL="342900" lvl="0" indent="-342900">
              <a:spcAft>
                <a:spcPts val="1000"/>
              </a:spcAft>
              <a:buFont typeface="Arial" pitchFamily="34" charset="0"/>
              <a:buChar char="•"/>
            </a:pPr>
            <a:r>
              <a:rPr lang="en-GB" dirty="0" smtClean="0">
                <a:solidFill>
                  <a:srgbClr val="132B49"/>
                </a:solidFill>
                <a:ea typeface="Calibri"/>
                <a:cs typeface="Times New Roman"/>
              </a:rPr>
              <a:t>But the real problem is that no currencies are reliable. There is an unresolved crisis of instability.</a:t>
            </a:r>
          </a:p>
          <a:p>
            <a:pPr>
              <a:lnSpc>
                <a:spcPct val="115000"/>
              </a:lnSpc>
              <a:spcAft>
                <a:spcPts val="1000"/>
              </a:spcAft>
            </a:pPr>
            <a:endParaRPr lang="en-GB" b="1" dirty="0">
              <a:ea typeface="Calibri"/>
              <a:cs typeface="Times New Roman"/>
            </a:endParaRPr>
          </a:p>
        </p:txBody>
      </p:sp>
    </p:spTree>
    <p:extLst>
      <p:ext uri="{BB962C8B-B14F-4D97-AF65-F5344CB8AC3E}">
        <p14:creationId xmlns:p14="http://schemas.microsoft.com/office/powerpoint/2010/main" xmlns="" val="3561570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4545860"/>
          </a:xfrm>
          <a:prstGeom prst="rect">
            <a:avLst/>
          </a:prstGeom>
          <a:noFill/>
        </p:spPr>
        <p:txBody>
          <a:bodyPr wrap="square" rtlCol="0">
            <a:spAutoFit/>
          </a:bodyPr>
          <a:lstStyle/>
          <a:p>
            <a:pPr>
              <a:spcAft>
                <a:spcPts val="1000"/>
              </a:spcAft>
            </a:pPr>
            <a:r>
              <a:rPr lang="en-GB" b="1" dirty="0" smtClean="0">
                <a:solidFill>
                  <a:srgbClr val="132B49"/>
                </a:solidFill>
                <a:ea typeface="Calibri"/>
                <a:cs typeface="Times New Roman"/>
              </a:rPr>
              <a:t>Public Exam Crisis of 2012</a:t>
            </a:r>
          </a:p>
          <a:p>
            <a:pPr>
              <a:spcAft>
                <a:spcPts val="1000"/>
              </a:spcAft>
            </a:pPr>
            <a:r>
              <a:rPr lang="en-GB" dirty="0" smtClean="0">
                <a:solidFill>
                  <a:srgbClr val="132B49"/>
                </a:solidFill>
                <a:ea typeface="Calibri"/>
                <a:cs typeface="Times New Roman"/>
              </a:rPr>
              <a:t>Media and legal issue</a:t>
            </a:r>
            <a:r>
              <a:rPr lang="en-GB" dirty="0">
                <a:solidFill>
                  <a:srgbClr val="132B49"/>
                </a:solidFill>
                <a:ea typeface="Calibri"/>
                <a:cs typeface="Times New Roman"/>
              </a:rPr>
              <a:t>: alteration of grade boundaries: unfair but not </a:t>
            </a:r>
            <a:r>
              <a:rPr lang="en-GB" dirty="0" smtClean="0">
                <a:solidFill>
                  <a:srgbClr val="132B49"/>
                </a:solidFill>
                <a:ea typeface="Calibri"/>
                <a:cs typeface="Times New Roman"/>
              </a:rPr>
              <a:t>unlawful.</a:t>
            </a:r>
            <a:endParaRPr lang="en-GB" dirty="0">
              <a:solidFill>
                <a:srgbClr val="132B49"/>
              </a:solidFill>
              <a:ea typeface="Calibri"/>
              <a:cs typeface="Times New Roman"/>
            </a:endParaRPr>
          </a:p>
          <a:p>
            <a:pPr>
              <a:spcAft>
                <a:spcPts val="1000"/>
              </a:spcAft>
            </a:pPr>
            <a:r>
              <a:rPr lang="en-GB" dirty="0">
                <a:solidFill>
                  <a:srgbClr val="132B49"/>
                </a:solidFill>
                <a:ea typeface="Calibri"/>
                <a:cs typeface="Times New Roman"/>
              </a:rPr>
              <a:t>Real </a:t>
            </a:r>
            <a:r>
              <a:rPr lang="en-GB" dirty="0" smtClean="0">
                <a:solidFill>
                  <a:srgbClr val="132B49"/>
                </a:solidFill>
                <a:ea typeface="Calibri"/>
                <a:cs typeface="Times New Roman"/>
              </a:rPr>
              <a:t>issues:</a:t>
            </a:r>
          </a:p>
          <a:p>
            <a:pPr marL="342900" lvl="0" indent="-342900">
              <a:spcAft>
                <a:spcPts val="0"/>
              </a:spcAft>
              <a:buFont typeface="Arial" pitchFamily="34" charset="0"/>
              <a:buChar char="•"/>
            </a:pPr>
            <a:r>
              <a:rPr lang="en-GB" dirty="0" smtClean="0">
                <a:solidFill>
                  <a:srgbClr val="132B49"/>
                </a:solidFill>
                <a:ea typeface="Calibri"/>
                <a:cs typeface="Times New Roman"/>
              </a:rPr>
              <a:t>Inadequacy </a:t>
            </a:r>
            <a:r>
              <a:rPr lang="en-GB" dirty="0">
                <a:solidFill>
                  <a:srgbClr val="132B49"/>
                </a:solidFill>
                <a:ea typeface="Calibri"/>
                <a:cs typeface="Times New Roman"/>
              </a:rPr>
              <a:t>of </a:t>
            </a:r>
            <a:r>
              <a:rPr lang="en-GB" dirty="0" smtClean="0">
                <a:solidFill>
                  <a:srgbClr val="132B49"/>
                </a:solidFill>
                <a:ea typeface="Calibri"/>
                <a:cs typeface="Times New Roman"/>
              </a:rPr>
              <a:t>setting, marking and moderating </a:t>
            </a:r>
            <a:r>
              <a:rPr lang="en-GB" dirty="0">
                <a:solidFill>
                  <a:srgbClr val="132B49"/>
                </a:solidFill>
                <a:ea typeface="Calibri"/>
                <a:cs typeface="Times New Roman"/>
              </a:rPr>
              <a:t>in some </a:t>
            </a:r>
            <a:r>
              <a:rPr lang="en-GB" dirty="0" smtClean="0">
                <a:solidFill>
                  <a:srgbClr val="132B49"/>
                </a:solidFill>
                <a:ea typeface="Calibri"/>
                <a:cs typeface="Times New Roman"/>
              </a:rPr>
              <a:t>subjects.</a:t>
            </a:r>
            <a:endParaRPr lang="en-GB" dirty="0">
              <a:solidFill>
                <a:srgbClr val="132B49"/>
              </a:solidFill>
              <a:ea typeface="Calibri"/>
              <a:cs typeface="Times New Roman"/>
            </a:endParaRPr>
          </a:p>
          <a:p>
            <a:pPr marL="342900" lvl="0" indent="-342900">
              <a:spcAft>
                <a:spcPts val="0"/>
              </a:spcAft>
              <a:buFont typeface="Arial" pitchFamily="34" charset="0"/>
              <a:buChar char="•"/>
            </a:pPr>
            <a:r>
              <a:rPr lang="en-GB" dirty="0" smtClean="0">
                <a:solidFill>
                  <a:srgbClr val="132B49"/>
                </a:solidFill>
                <a:ea typeface="Calibri"/>
                <a:cs typeface="Times New Roman"/>
              </a:rPr>
              <a:t>Lack </a:t>
            </a:r>
            <a:r>
              <a:rPr lang="en-GB" dirty="0">
                <a:solidFill>
                  <a:srgbClr val="132B49"/>
                </a:solidFill>
                <a:ea typeface="Calibri"/>
                <a:cs typeface="Times New Roman"/>
              </a:rPr>
              <a:t>of adequate code of </a:t>
            </a:r>
            <a:r>
              <a:rPr lang="en-GB" dirty="0" smtClean="0">
                <a:solidFill>
                  <a:srgbClr val="132B49"/>
                </a:solidFill>
                <a:ea typeface="Calibri"/>
                <a:cs typeface="Times New Roman"/>
              </a:rPr>
              <a:t>practice.</a:t>
            </a:r>
            <a:endParaRPr lang="en-GB" dirty="0">
              <a:solidFill>
                <a:srgbClr val="132B49"/>
              </a:solidFill>
              <a:ea typeface="Calibri"/>
              <a:cs typeface="Times New Roman"/>
            </a:endParaRPr>
          </a:p>
          <a:p>
            <a:pPr marL="342900" lvl="0" indent="-342900">
              <a:spcAft>
                <a:spcPts val="0"/>
              </a:spcAft>
              <a:buFont typeface="Arial" pitchFamily="34" charset="0"/>
              <a:buChar char="•"/>
            </a:pPr>
            <a:r>
              <a:rPr lang="en-GB" dirty="0">
                <a:solidFill>
                  <a:srgbClr val="132B49"/>
                </a:solidFill>
                <a:ea typeface="Calibri"/>
                <a:cs typeface="Times New Roman"/>
              </a:rPr>
              <a:t>Lack of regulator of the </a:t>
            </a:r>
            <a:r>
              <a:rPr lang="en-GB" dirty="0" smtClean="0">
                <a:solidFill>
                  <a:srgbClr val="132B49"/>
                </a:solidFill>
                <a:ea typeface="Calibri"/>
                <a:cs typeface="Times New Roman"/>
              </a:rPr>
              <a:t>regulator.</a:t>
            </a:r>
          </a:p>
          <a:p>
            <a:pPr marL="342900" lvl="0" indent="-342900">
              <a:spcAft>
                <a:spcPts val="0"/>
              </a:spcAft>
              <a:buFont typeface="Arial" pitchFamily="34" charset="0"/>
              <a:buChar char="•"/>
            </a:pPr>
            <a:endParaRPr lang="en-GB" dirty="0">
              <a:solidFill>
                <a:srgbClr val="132B49"/>
              </a:solidFill>
              <a:ea typeface="Calibri"/>
              <a:cs typeface="Times New Roman"/>
            </a:endParaRPr>
          </a:p>
          <a:p>
            <a:pPr marL="342900" lvl="0" indent="-342900">
              <a:spcAft>
                <a:spcPts val="0"/>
              </a:spcAft>
              <a:buFont typeface="Arial" pitchFamily="34" charset="0"/>
              <a:buChar char="•"/>
            </a:pPr>
            <a:r>
              <a:rPr lang="en-GB" dirty="0">
                <a:solidFill>
                  <a:srgbClr val="132B49"/>
                </a:solidFill>
                <a:ea typeface="Calibri"/>
                <a:cs typeface="Times New Roman"/>
              </a:rPr>
              <a:t>Timetable for improvement is </a:t>
            </a:r>
            <a:r>
              <a:rPr lang="en-GB" dirty="0" smtClean="0">
                <a:solidFill>
                  <a:srgbClr val="132B49"/>
                </a:solidFill>
                <a:ea typeface="Calibri"/>
                <a:cs typeface="Times New Roman"/>
              </a:rPr>
              <a:t>uncertain.</a:t>
            </a:r>
            <a:endParaRPr lang="en-GB" dirty="0">
              <a:solidFill>
                <a:srgbClr val="132B49"/>
              </a:solidFill>
              <a:ea typeface="Calibri"/>
              <a:cs typeface="Times New Roman"/>
            </a:endParaRPr>
          </a:p>
          <a:p>
            <a:pPr marL="342900" lvl="0" indent="-342900">
              <a:spcAft>
                <a:spcPts val="1000"/>
              </a:spcAft>
              <a:buFont typeface="Arial" pitchFamily="34" charset="0"/>
              <a:buChar char="•"/>
            </a:pPr>
            <a:r>
              <a:rPr lang="en-GB" dirty="0">
                <a:solidFill>
                  <a:srgbClr val="132B49"/>
                </a:solidFill>
                <a:ea typeface="Calibri"/>
                <a:cs typeface="Times New Roman"/>
              </a:rPr>
              <a:t>Further change – in specifications – is </a:t>
            </a:r>
            <a:r>
              <a:rPr lang="en-GB" dirty="0" smtClean="0">
                <a:solidFill>
                  <a:srgbClr val="132B49"/>
                </a:solidFill>
                <a:ea typeface="Calibri"/>
                <a:cs typeface="Times New Roman"/>
              </a:rPr>
              <a:t>imminent.</a:t>
            </a:r>
          </a:p>
          <a:p>
            <a:pPr marL="342900" indent="-342900">
              <a:spcAft>
                <a:spcPts val="1000"/>
              </a:spcAft>
              <a:buFont typeface="Arial" pitchFamily="34" charset="0"/>
              <a:buChar char="•"/>
            </a:pPr>
            <a:r>
              <a:rPr lang="en-GB" i="1" dirty="0" smtClean="0">
                <a:solidFill>
                  <a:srgbClr val="132B49"/>
                </a:solidFill>
                <a:ea typeface="Calibri"/>
                <a:cs typeface="Times New Roman"/>
              </a:rPr>
              <a:t>England’s </a:t>
            </a:r>
            <a:r>
              <a:rPr lang="en-GB" i="1" dirty="0">
                <a:solidFill>
                  <a:srgbClr val="132B49"/>
                </a:solidFill>
                <a:ea typeface="Calibri"/>
                <a:cs typeface="Times New Roman"/>
              </a:rPr>
              <a:t>Exam Industry: Deterioration and Decay </a:t>
            </a:r>
            <a:r>
              <a:rPr lang="en-GB" dirty="0" smtClean="0">
                <a:solidFill>
                  <a:srgbClr val="132B49"/>
                </a:solidFill>
                <a:ea typeface="Calibri"/>
                <a:cs typeface="Times New Roman"/>
              </a:rPr>
              <a:t>(HMC 2012</a:t>
            </a:r>
            <a:r>
              <a:rPr lang="en-GB" dirty="0">
                <a:solidFill>
                  <a:srgbClr val="132B49"/>
                </a:solidFill>
                <a:ea typeface="Calibri"/>
                <a:cs typeface="Times New Roman"/>
              </a:rPr>
              <a:t>).</a:t>
            </a:r>
          </a:p>
          <a:p>
            <a:pPr marL="342900" lvl="0" indent="-342900">
              <a:spcAft>
                <a:spcPts val="1000"/>
              </a:spcAft>
              <a:buFont typeface="Arial" pitchFamily="34" charset="0"/>
              <a:buChar char="•"/>
            </a:pPr>
            <a:endParaRPr lang="en-GB" dirty="0" smtClean="0">
              <a:solidFill>
                <a:srgbClr val="132B49"/>
              </a:solidFill>
              <a:ea typeface="Calibri"/>
              <a:cs typeface="Times New Roman"/>
            </a:endParaRPr>
          </a:p>
          <a:p>
            <a:pPr>
              <a:lnSpc>
                <a:spcPct val="115000"/>
              </a:lnSpc>
              <a:spcAft>
                <a:spcPts val="1000"/>
              </a:spcAft>
            </a:pPr>
            <a:endParaRPr lang="en-GB" b="1" dirty="0">
              <a:ea typeface="Calibri"/>
              <a:cs typeface="Times New Roman"/>
            </a:endParaRPr>
          </a:p>
        </p:txBody>
      </p:sp>
    </p:spTree>
    <p:extLst>
      <p:ext uri="{BB962C8B-B14F-4D97-AF65-F5344CB8AC3E}">
        <p14:creationId xmlns:p14="http://schemas.microsoft.com/office/powerpoint/2010/main" xmlns="" val="30521485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683568" y="1556792"/>
            <a:ext cx="7416824" cy="4500719"/>
          </a:xfrm>
          <a:prstGeom prst="rect">
            <a:avLst/>
          </a:prstGeom>
          <a:noFill/>
        </p:spPr>
        <p:txBody>
          <a:bodyPr wrap="square" rtlCol="0">
            <a:spAutoFit/>
          </a:bodyPr>
          <a:lstStyle/>
          <a:p>
            <a:pPr>
              <a:lnSpc>
                <a:spcPct val="115000"/>
              </a:lnSpc>
              <a:spcAft>
                <a:spcPts val="1000"/>
              </a:spcAft>
            </a:pPr>
            <a:endParaRPr lang="en-GB" b="1" dirty="0" smtClean="0">
              <a:ea typeface="Calibri"/>
              <a:cs typeface="Times New Roman"/>
            </a:endParaRPr>
          </a:p>
          <a:p>
            <a:r>
              <a:rPr lang="en-GB" b="1" dirty="0" smtClean="0">
                <a:solidFill>
                  <a:srgbClr val="132B49"/>
                </a:solidFill>
                <a:ea typeface="Calibri"/>
                <a:cs typeface="Times New Roman"/>
              </a:rPr>
              <a:t>The Public Exam Currency</a:t>
            </a:r>
          </a:p>
          <a:p>
            <a:endParaRPr lang="en-GB" b="1" dirty="0" smtClean="0">
              <a:solidFill>
                <a:srgbClr val="132B49"/>
              </a:solidFill>
              <a:ea typeface="Calibri"/>
              <a:cs typeface="Times New Roman"/>
            </a:endParaRPr>
          </a:p>
          <a:p>
            <a:r>
              <a:rPr lang="en-GB" dirty="0" smtClean="0">
                <a:solidFill>
                  <a:srgbClr val="132B49"/>
                </a:solidFill>
                <a:ea typeface="Calibri"/>
                <a:cs typeface="Times New Roman"/>
              </a:rPr>
              <a:t>Be aware of</a:t>
            </a:r>
          </a:p>
          <a:p>
            <a:endParaRPr lang="en-GB" dirty="0" smtClean="0">
              <a:solidFill>
                <a:srgbClr val="132B49"/>
              </a:solidFill>
              <a:ea typeface="Calibri"/>
              <a:cs typeface="Times New Roman"/>
            </a:endParaRPr>
          </a:p>
          <a:p>
            <a:pPr marL="285750" indent="-285750">
              <a:buFont typeface="Arial" pitchFamily="34" charset="0"/>
              <a:buChar char="•"/>
            </a:pPr>
            <a:r>
              <a:rPr lang="en-GB" dirty="0" smtClean="0">
                <a:solidFill>
                  <a:srgbClr val="132B49"/>
                </a:solidFill>
                <a:ea typeface="Calibri"/>
                <a:cs typeface="Times New Roman"/>
              </a:rPr>
              <a:t>Unreliability of current systems.</a:t>
            </a:r>
          </a:p>
          <a:p>
            <a:pPr marL="285750" indent="-285750">
              <a:buFont typeface="Arial" pitchFamily="34" charset="0"/>
              <a:buChar char="•"/>
            </a:pPr>
            <a:r>
              <a:rPr lang="en-GB" dirty="0" smtClean="0">
                <a:solidFill>
                  <a:srgbClr val="132B49"/>
                </a:solidFill>
                <a:ea typeface="Calibri"/>
                <a:cs typeface="Times New Roman"/>
              </a:rPr>
              <a:t>Untested nature of new exam.</a:t>
            </a:r>
          </a:p>
          <a:p>
            <a:pPr marL="285750" indent="-285750">
              <a:buFont typeface="Arial" pitchFamily="34" charset="0"/>
              <a:buChar char="•"/>
            </a:pPr>
            <a:r>
              <a:rPr lang="en-GB" dirty="0" smtClean="0">
                <a:solidFill>
                  <a:srgbClr val="132B49"/>
                </a:solidFill>
                <a:ea typeface="Calibri"/>
                <a:cs typeface="Times New Roman"/>
              </a:rPr>
              <a:t>A new set of qualifications ‘built on sand’.</a:t>
            </a:r>
          </a:p>
          <a:p>
            <a:pPr marL="285750" indent="-285750">
              <a:spcAft>
                <a:spcPts val="1000"/>
              </a:spcAft>
              <a:buFont typeface="Arial" pitchFamily="34" charset="0"/>
              <a:buChar char="•"/>
            </a:pPr>
            <a:endParaRPr lang="en-GB" dirty="0" smtClean="0">
              <a:solidFill>
                <a:srgbClr val="132B49"/>
              </a:solidFill>
              <a:ea typeface="Calibri"/>
              <a:cs typeface="Times New Roman"/>
            </a:endParaRPr>
          </a:p>
          <a:p>
            <a:pPr marL="285750" indent="-285750">
              <a:spcAft>
                <a:spcPts val="1000"/>
              </a:spcAft>
              <a:buFont typeface="Arial" pitchFamily="34" charset="0"/>
              <a:buChar char="•"/>
            </a:pPr>
            <a:endParaRPr lang="en-GB" dirty="0" smtClean="0">
              <a:solidFill>
                <a:srgbClr val="132B49"/>
              </a:solidFill>
              <a:ea typeface="Calibri"/>
              <a:cs typeface="Times New Roman"/>
            </a:endParaRPr>
          </a:p>
          <a:p>
            <a:pPr>
              <a:lnSpc>
                <a:spcPct val="115000"/>
              </a:lnSpc>
              <a:spcAft>
                <a:spcPts val="1000"/>
              </a:spcAft>
            </a:pPr>
            <a:endParaRPr lang="en-GB" b="1" dirty="0" smtClean="0">
              <a:ea typeface="Calibri"/>
              <a:cs typeface="Times New Roman"/>
            </a:endParaRPr>
          </a:p>
          <a:p>
            <a:pPr>
              <a:lnSpc>
                <a:spcPct val="115000"/>
              </a:lnSpc>
              <a:spcAft>
                <a:spcPts val="1000"/>
              </a:spcAft>
            </a:pPr>
            <a:endParaRPr lang="en-GB" b="1" dirty="0" smtClean="0">
              <a:ea typeface="Calibri"/>
              <a:cs typeface="Times New Roman"/>
            </a:endParaRPr>
          </a:p>
          <a:p>
            <a:pPr>
              <a:lnSpc>
                <a:spcPct val="115000"/>
              </a:lnSpc>
              <a:spcAft>
                <a:spcPts val="1000"/>
              </a:spcAft>
            </a:pPr>
            <a:endParaRPr lang="en-GB" dirty="0">
              <a:ea typeface="Calibri"/>
              <a:cs typeface="Times New Roman"/>
            </a:endParaRPr>
          </a:p>
        </p:txBody>
      </p:sp>
    </p:spTree>
    <p:extLst>
      <p:ext uri="{BB962C8B-B14F-4D97-AF65-F5344CB8AC3E}">
        <p14:creationId xmlns:p14="http://schemas.microsoft.com/office/powerpoint/2010/main" xmlns="" val="3968322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Box 4"/>
          <p:cNvSpPr txBox="1"/>
          <p:nvPr/>
        </p:nvSpPr>
        <p:spPr>
          <a:xfrm>
            <a:off x="827584" y="1628800"/>
            <a:ext cx="7416824" cy="1815882"/>
          </a:xfrm>
          <a:prstGeom prst="rect">
            <a:avLst/>
          </a:prstGeom>
          <a:noFill/>
        </p:spPr>
        <p:txBody>
          <a:bodyPr wrap="square" rtlCol="0">
            <a:spAutoFit/>
          </a:bodyPr>
          <a:lstStyle/>
          <a:p>
            <a:pPr lvl="0"/>
            <a:r>
              <a:rPr lang="en-GB" sz="2000" b="1" dirty="0" smtClean="0">
                <a:solidFill>
                  <a:srgbClr val="132B49"/>
                </a:solidFill>
              </a:rPr>
              <a:t>Introduction</a:t>
            </a:r>
          </a:p>
          <a:p>
            <a:pPr lvl="0"/>
            <a:endParaRPr lang="en-GB" sz="2000" dirty="0">
              <a:solidFill>
                <a:srgbClr val="132B49"/>
              </a:solidFill>
            </a:endParaRPr>
          </a:p>
          <a:p>
            <a:pPr marL="285750" lvl="0" indent="-285750">
              <a:buFont typeface="Arial" pitchFamily="34" charset="0"/>
              <a:buChar char="•"/>
            </a:pPr>
            <a:r>
              <a:rPr lang="en-GB" dirty="0" smtClean="0">
                <a:solidFill>
                  <a:srgbClr val="132B49"/>
                </a:solidFill>
              </a:rPr>
              <a:t>Personal</a:t>
            </a:r>
          </a:p>
          <a:p>
            <a:pPr marL="285750" lvl="0" indent="-285750">
              <a:buFont typeface="Arial" pitchFamily="34" charset="0"/>
              <a:buChar char="•"/>
            </a:pPr>
            <a:endParaRPr lang="en-GB" dirty="0" smtClean="0">
              <a:solidFill>
                <a:srgbClr val="132B49"/>
              </a:solidFill>
            </a:endParaRPr>
          </a:p>
          <a:p>
            <a:pPr marL="285750" lvl="0" indent="-285750">
              <a:buFont typeface="Arial" pitchFamily="34" charset="0"/>
              <a:buChar char="•"/>
            </a:pPr>
            <a:r>
              <a:rPr lang="en-GB" dirty="0" smtClean="0">
                <a:solidFill>
                  <a:srgbClr val="132B49"/>
                </a:solidFill>
              </a:rPr>
              <a:t>Professional</a:t>
            </a:r>
            <a:r>
              <a:rPr lang="en-GB" dirty="0" smtClean="0">
                <a:solidFill>
                  <a:srgbClr val="132B49"/>
                </a:solidFill>
                <a:ea typeface="Calibri"/>
                <a:cs typeface="Times New Roman"/>
              </a:rPr>
              <a:t>  </a:t>
            </a:r>
            <a:endParaRPr lang="en-GB" dirty="0">
              <a:solidFill>
                <a:srgbClr val="132B49"/>
              </a:solidFill>
            </a:endParaRPr>
          </a:p>
          <a:p>
            <a:endParaRPr lang="en-GB" dirty="0">
              <a:solidFill>
                <a:srgbClr val="132B49"/>
              </a:solidFill>
            </a:endParaRPr>
          </a:p>
        </p:txBody>
      </p:sp>
    </p:spTree>
    <p:extLst>
      <p:ext uri="{BB962C8B-B14F-4D97-AF65-F5344CB8AC3E}">
        <p14:creationId xmlns:p14="http://schemas.microsoft.com/office/powerpoint/2010/main" xmlns="" val="13710561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3534301"/>
          </a:xfrm>
          <a:prstGeom prst="rect">
            <a:avLst/>
          </a:prstGeom>
          <a:noFill/>
        </p:spPr>
        <p:txBody>
          <a:bodyPr wrap="square" rtlCol="0">
            <a:spAutoFit/>
          </a:bodyPr>
          <a:lstStyle/>
          <a:p>
            <a:pPr>
              <a:lnSpc>
                <a:spcPct val="115000"/>
              </a:lnSpc>
              <a:spcAft>
                <a:spcPts val="1000"/>
              </a:spcAft>
            </a:pPr>
            <a:r>
              <a:rPr lang="en-GB" b="1" dirty="0" smtClean="0">
                <a:solidFill>
                  <a:srgbClr val="132B49"/>
                </a:solidFill>
                <a:ea typeface="Calibri"/>
                <a:cs typeface="Times New Roman"/>
              </a:rPr>
              <a:t>The Supplier: Perceived Changes in Universities </a:t>
            </a: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Competition, and electronic communication, has reduced centrality and uniformity in admissions.</a:t>
            </a: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Increasingly </a:t>
            </a:r>
            <a:r>
              <a:rPr lang="en-GB" dirty="0">
                <a:solidFill>
                  <a:srgbClr val="132B49"/>
                </a:solidFill>
                <a:ea typeface="Calibri"/>
                <a:cs typeface="Times New Roman"/>
              </a:rPr>
              <a:t>universities are </a:t>
            </a:r>
            <a:r>
              <a:rPr lang="en-GB" dirty="0" smtClean="0">
                <a:solidFill>
                  <a:srgbClr val="132B49"/>
                </a:solidFill>
                <a:ea typeface="Calibri"/>
                <a:cs typeface="Times New Roman"/>
              </a:rPr>
              <a:t>introducing additional, localised, methods. </a:t>
            </a: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In </a:t>
            </a:r>
            <a:r>
              <a:rPr lang="en-GB" dirty="0">
                <a:solidFill>
                  <a:srgbClr val="132B49"/>
                </a:solidFill>
                <a:ea typeface="Calibri"/>
                <a:cs typeface="Times New Roman"/>
              </a:rPr>
              <a:t>this new Reformation, the individual communicates direct with the ultimate authority without </a:t>
            </a:r>
            <a:r>
              <a:rPr lang="en-GB" dirty="0" smtClean="0">
                <a:solidFill>
                  <a:srgbClr val="132B49"/>
                </a:solidFill>
                <a:ea typeface="Calibri"/>
                <a:cs typeface="Times New Roman"/>
              </a:rPr>
              <a:t>institutional intermediaries.  </a:t>
            </a:r>
            <a:endParaRPr lang="en-GB" dirty="0">
              <a:solidFill>
                <a:srgbClr val="132B49"/>
              </a:solidFill>
              <a:ea typeface="Calibri"/>
              <a:cs typeface="Times New Roman"/>
            </a:endParaRPr>
          </a:p>
          <a:p>
            <a:pPr marL="342900" lvl="0" indent="-342900">
              <a:lnSpc>
                <a:spcPct val="115000"/>
              </a:lnSpc>
              <a:spcAft>
                <a:spcPts val="0"/>
              </a:spcAft>
              <a:buFont typeface="Arial" pitchFamily="34" charset="0"/>
              <a:buChar char="•"/>
            </a:pPr>
            <a:r>
              <a:rPr lang="en-GB" dirty="0">
                <a:solidFill>
                  <a:srgbClr val="132B49"/>
                </a:solidFill>
                <a:ea typeface="Calibri"/>
                <a:cs typeface="Times New Roman"/>
              </a:rPr>
              <a:t>UCAS, and schools, </a:t>
            </a:r>
            <a:r>
              <a:rPr lang="en-GB" dirty="0" smtClean="0">
                <a:solidFill>
                  <a:srgbClr val="132B49"/>
                </a:solidFill>
                <a:ea typeface="Calibri"/>
                <a:cs typeface="Times New Roman"/>
              </a:rPr>
              <a:t>may be </a:t>
            </a:r>
            <a:r>
              <a:rPr lang="en-GB" dirty="0">
                <a:solidFill>
                  <a:srgbClr val="132B49"/>
                </a:solidFill>
                <a:ea typeface="Calibri"/>
                <a:cs typeface="Times New Roman"/>
              </a:rPr>
              <a:t>less important, </a:t>
            </a:r>
            <a:r>
              <a:rPr lang="en-GB" dirty="0" smtClean="0">
                <a:solidFill>
                  <a:srgbClr val="132B49"/>
                </a:solidFill>
                <a:ea typeface="Calibri"/>
                <a:cs typeface="Times New Roman"/>
              </a:rPr>
              <a:t>and </a:t>
            </a:r>
            <a:r>
              <a:rPr lang="en-GB" dirty="0">
                <a:solidFill>
                  <a:srgbClr val="132B49"/>
                </a:solidFill>
                <a:ea typeface="Calibri"/>
                <a:cs typeface="Times New Roman"/>
              </a:rPr>
              <a:t>the individual is </a:t>
            </a:r>
            <a:r>
              <a:rPr lang="en-GB" dirty="0" smtClean="0">
                <a:solidFill>
                  <a:srgbClr val="132B49"/>
                </a:solidFill>
                <a:ea typeface="Calibri"/>
                <a:cs typeface="Times New Roman"/>
              </a:rPr>
              <a:t>potentially more isolated, and arguably more </a:t>
            </a:r>
            <a:r>
              <a:rPr lang="en-GB" dirty="0">
                <a:solidFill>
                  <a:srgbClr val="132B49"/>
                </a:solidFill>
                <a:ea typeface="Calibri"/>
                <a:cs typeface="Times New Roman"/>
              </a:rPr>
              <a:t>in need of </a:t>
            </a:r>
            <a:r>
              <a:rPr lang="en-GB" dirty="0" smtClean="0">
                <a:solidFill>
                  <a:srgbClr val="132B49"/>
                </a:solidFill>
                <a:ea typeface="Calibri"/>
                <a:cs typeface="Times New Roman"/>
              </a:rPr>
              <a:t>support.</a:t>
            </a:r>
            <a:endParaRPr lang="en-GB" dirty="0">
              <a:solidFill>
                <a:srgbClr val="132B49"/>
              </a:solidFill>
              <a:ea typeface="Calibri"/>
              <a:cs typeface="Times New Roman"/>
            </a:endParaRPr>
          </a:p>
          <a:p>
            <a:pPr marL="342900" lvl="0" indent="-342900">
              <a:lnSpc>
                <a:spcPct val="115000"/>
              </a:lnSpc>
              <a:spcAft>
                <a:spcPts val="1000"/>
              </a:spcAft>
              <a:buFont typeface="Arial" pitchFamily="34" charset="0"/>
              <a:buChar char="•"/>
            </a:pPr>
            <a:r>
              <a:rPr lang="en-GB" dirty="0" smtClean="0">
                <a:solidFill>
                  <a:srgbClr val="132B49"/>
                </a:solidFill>
                <a:ea typeface="Calibri"/>
                <a:cs typeface="Times New Roman"/>
              </a:rPr>
              <a:t>Two divergent trends.</a:t>
            </a:r>
            <a:endParaRPr lang="en-GB" dirty="0">
              <a:solidFill>
                <a:srgbClr val="132B49"/>
              </a:solidFill>
              <a:ea typeface="Calibri"/>
              <a:cs typeface="Times New Roman"/>
            </a:endParaRPr>
          </a:p>
          <a:p>
            <a:pPr>
              <a:lnSpc>
                <a:spcPct val="115000"/>
              </a:lnSpc>
              <a:spcAft>
                <a:spcPts val="1000"/>
              </a:spcAft>
            </a:pPr>
            <a:endParaRPr lang="en-GB" b="1" dirty="0">
              <a:ea typeface="Calibri"/>
              <a:cs typeface="Times New Roman"/>
            </a:endParaRPr>
          </a:p>
        </p:txBody>
      </p:sp>
    </p:spTree>
    <p:extLst>
      <p:ext uri="{BB962C8B-B14F-4D97-AF65-F5344CB8AC3E}">
        <p14:creationId xmlns:p14="http://schemas.microsoft.com/office/powerpoint/2010/main" xmlns="" val="14328243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4936736"/>
          </a:xfrm>
          <a:prstGeom prst="rect">
            <a:avLst/>
          </a:prstGeom>
          <a:noFill/>
        </p:spPr>
        <p:txBody>
          <a:bodyPr wrap="square" rtlCol="0">
            <a:spAutoFit/>
          </a:bodyPr>
          <a:lstStyle/>
          <a:p>
            <a:pPr>
              <a:lnSpc>
                <a:spcPct val="115000"/>
              </a:lnSpc>
              <a:spcAft>
                <a:spcPts val="1000"/>
              </a:spcAft>
            </a:pPr>
            <a:r>
              <a:rPr lang="en-GB" b="1" dirty="0" smtClean="0">
                <a:solidFill>
                  <a:srgbClr val="132B49"/>
                </a:solidFill>
                <a:ea typeface="Calibri"/>
                <a:cs typeface="Times New Roman"/>
              </a:rPr>
              <a:t>Trend A: Admissions as Marketing</a:t>
            </a: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Selection morphs into promotion</a:t>
            </a:r>
          </a:p>
          <a:p>
            <a:pPr marL="800100" lvl="1" indent="-342900">
              <a:lnSpc>
                <a:spcPct val="115000"/>
              </a:lnSpc>
              <a:buFont typeface="Courier New" pitchFamily="49" charset="0"/>
              <a:buChar char="o"/>
            </a:pPr>
            <a:r>
              <a:rPr lang="en-GB" dirty="0" smtClean="0">
                <a:solidFill>
                  <a:srgbClr val="132B49"/>
                </a:solidFill>
                <a:ea typeface="Calibri"/>
                <a:cs typeface="Times New Roman"/>
              </a:rPr>
              <a:t>Early offers.</a:t>
            </a:r>
            <a:endParaRPr lang="en-GB" dirty="0">
              <a:solidFill>
                <a:srgbClr val="132B49"/>
              </a:solidFill>
              <a:ea typeface="Calibri"/>
              <a:cs typeface="Times New Roman"/>
            </a:endParaRPr>
          </a:p>
          <a:p>
            <a:pPr marL="800100" lvl="1" indent="-342900">
              <a:lnSpc>
                <a:spcPct val="115000"/>
              </a:lnSpc>
              <a:buFont typeface="Courier New" pitchFamily="49" charset="0"/>
              <a:buChar char="o"/>
            </a:pPr>
            <a:r>
              <a:rPr lang="en-GB" dirty="0">
                <a:solidFill>
                  <a:srgbClr val="132B49"/>
                </a:solidFill>
                <a:ea typeface="Calibri"/>
                <a:cs typeface="Times New Roman"/>
              </a:rPr>
              <a:t>Unconditional </a:t>
            </a:r>
            <a:r>
              <a:rPr lang="en-GB" dirty="0" smtClean="0">
                <a:solidFill>
                  <a:srgbClr val="132B49"/>
                </a:solidFill>
                <a:ea typeface="Calibri"/>
                <a:cs typeface="Times New Roman"/>
              </a:rPr>
              <a:t>offers.</a:t>
            </a:r>
          </a:p>
          <a:p>
            <a:pPr marL="800100" lvl="1" indent="-342900">
              <a:lnSpc>
                <a:spcPct val="115000"/>
              </a:lnSpc>
              <a:buFont typeface="Courier New" pitchFamily="49" charset="0"/>
              <a:buChar char="o"/>
            </a:pPr>
            <a:r>
              <a:rPr lang="en-GB" dirty="0" smtClean="0">
                <a:solidFill>
                  <a:srgbClr val="132B49"/>
                </a:solidFill>
                <a:ea typeface="Calibri"/>
                <a:cs typeface="Times New Roman"/>
              </a:rPr>
              <a:t>Supplementary offers.</a:t>
            </a:r>
            <a:endParaRPr lang="en-GB" dirty="0">
              <a:solidFill>
                <a:srgbClr val="132B49"/>
              </a:solidFill>
              <a:ea typeface="Calibri"/>
              <a:cs typeface="Times New Roman"/>
            </a:endParaRPr>
          </a:p>
          <a:p>
            <a:pPr marL="800100" lvl="1" indent="-342900">
              <a:lnSpc>
                <a:spcPct val="115000"/>
              </a:lnSpc>
              <a:spcAft>
                <a:spcPts val="1000"/>
              </a:spcAft>
              <a:buFont typeface="Courier New" pitchFamily="49" charset="0"/>
              <a:buChar char="o"/>
            </a:pPr>
            <a:r>
              <a:rPr lang="en-GB" dirty="0">
                <a:solidFill>
                  <a:srgbClr val="132B49"/>
                </a:solidFill>
                <a:ea typeface="Calibri"/>
                <a:cs typeface="Times New Roman"/>
              </a:rPr>
              <a:t>Post offer two-day open </a:t>
            </a:r>
            <a:r>
              <a:rPr lang="en-GB" dirty="0" smtClean="0">
                <a:solidFill>
                  <a:srgbClr val="132B49"/>
                </a:solidFill>
                <a:ea typeface="Calibri"/>
                <a:cs typeface="Times New Roman"/>
              </a:rPr>
              <a:t>occasions.</a:t>
            </a:r>
            <a:endParaRPr lang="en-GB" dirty="0">
              <a:solidFill>
                <a:srgbClr val="132B49"/>
              </a:solidFill>
              <a:ea typeface="Calibri"/>
              <a:cs typeface="Times New Roman"/>
            </a:endParaRPr>
          </a:p>
          <a:p>
            <a:pPr>
              <a:lnSpc>
                <a:spcPct val="115000"/>
              </a:lnSpc>
              <a:spcAft>
                <a:spcPts val="1000"/>
              </a:spcAft>
            </a:pPr>
            <a:r>
              <a:rPr lang="en-GB" b="1" dirty="0">
                <a:solidFill>
                  <a:srgbClr val="132B49"/>
                </a:solidFill>
                <a:ea typeface="Calibri"/>
                <a:cs typeface="Times New Roman"/>
              </a:rPr>
              <a:t>Trend B: </a:t>
            </a:r>
            <a:r>
              <a:rPr lang="en-GB" b="1" dirty="0" smtClean="0">
                <a:solidFill>
                  <a:srgbClr val="132B49"/>
                </a:solidFill>
                <a:ea typeface="Calibri"/>
                <a:cs typeface="Times New Roman"/>
              </a:rPr>
              <a:t>Admissions </a:t>
            </a:r>
            <a:r>
              <a:rPr lang="en-GB" b="1" dirty="0">
                <a:solidFill>
                  <a:srgbClr val="132B49"/>
                </a:solidFill>
                <a:ea typeface="Calibri"/>
                <a:cs typeface="Times New Roman"/>
              </a:rPr>
              <a:t>as </a:t>
            </a:r>
            <a:r>
              <a:rPr lang="en-GB" b="1" dirty="0" smtClean="0">
                <a:solidFill>
                  <a:srgbClr val="132B49"/>
                </a:solidFill>
                <a:ea typeface="Calibri"/>
                <a:cs typeface="Times New Roman"/>
              </a:rPr>
              <a:t>Competition</a:t>
            </a:r>
            <a:endParaRPr lang="en-GB" dirty="0">
              <a:solidFill>
                <a:srgbClr val="132B49"/>
              </a:solidFill>
              <a:ea typeface="Calibri"/>
              <a:cs typeface="Times New Roman"/>
            </a:endParaRPr>
          </a:p>
          <a:p>
            <a:pPr marL="342900" indent="-342900">
              <a:lnSpc>
                <a:spcPct val="115000"/>
              </a:lnSpc>
              <a:buFont typeface="Arial" pitchFamily="34" charset="0"/>
              <a:buChar char="•"/>
            </a:pPr>
            <a:r>
              <a:rPr lang="en-GB" dirty="0" smtClean="0">
                <a:solidFill>
                  <a:srgbClr val="132B49"/>
                </a:solidFill>
                <a:ea typeface="Calibri"/>
                <a:cs typeface="Times New Roman"/>
              </a:rPr>
              <a:t>Intensification </a:t>
            </a:r>
            <a:r>
              <a:rPr lang="en-GB" dirty="0">
                <a:solidFill>
                  <a:srgbClr val="132B49"/>
                </a:solidFill>
                <a:ea typeface="Calibri"/>
                <a:cs typeface="Times New Roman"/>
              </a:rPr>
              <a:t>of </a:t>
            </a:r>
            <a:r>
              <a:rPr lang="en-GB" dirty="0" smtClean="0">
                <a:solidFill>
                  <a:srgbClr val="132B49"/>
                </a:solidFill>
                <a:ea typeface="Calibri"/>
                <a:cs typeface="Times New Roman"/>
              </a:rPr>
              <a:t>the methods of the previous era</a:t>
            </a:r>
            <a:endParaRPr lang="en-GB" dirty="0">
              <a:solidFill>
                <a:srgbClr val="132B49"/>
              </a:solidFill>
              <a:ea typeface="Calibri"/>
              <a:cs typeface="Times New Roman"/>
            </a:endParaRPr>
          </a:p>
          <a:p>
            <a:pPr marL="800100" lvl="1" indent="-342900">
              <a:lnSpc>
                <a:spcPct val="115000"/>
              </a:lnSpc>
              <a:buFont typeface="Courier New" pitchFamily="49" charset="0"/>
              <a:buChar char="o"/>
            </a:pPr>
            <a:r>
              <a:rPr lang="en-GB" dirty="0" smtClean="0">
                <a:solidFill>
                  <a:srgbClr val="132B49"/>
                </a:solidFill>
                <a:ea typeface="Calibri"/>
                <a:cs typeface="Times New Roman"/>
              </a:rPr>
              <a:t>Interviews.</a:t>
            </a:r>
            <a:endParaRPr lang="en-GB" dirty="0">
              <a:solidFill>
                <a:srgbClr val="132B49"/>
              </a:solidFill>
              <a:ea typeface="Calibri"/>
              <a:cs typeface="Times New Roman"/>
            </a:endParaRPr>
          </a:p>
          <a:p>
            <a:pPr marL="800100" lvl="1" indent="-342900">
              <a:lnSpc>
                <a:spcPct val="115000"/>
              </a:lnSpc>
              <a:buFont typeface="Courier New" pitchFamily="49" charset="0"/>
              <a:buChar char="o"/>
            </a:pPr>
            <a:r>
              <a:rPr lang="en-GB" dirty="0" smtClean="0">
                <a:solidFill>
                  <a:srgbClr val="132B49"/>
                </a:solidFill>
                <a:ea typeface="Calibri"/>
                <a:cs typeface="Times New Roman"/>
              </a:rPr>
              <a:t>Questionnaires.</a:t>
            </a:r>
            <a:endParaRPr lang="en-GB" dirty="0">
              <a:solidFill>
                <a:srgbClr val="132B49"/>
              </a:solidFill>
              <a:ea typeface="Calibri"/>
              <a:cs typeface="Times New Roman"/>
            </a:endParaRPr>
          </a:p>
          <a:p>
            <a:pPr marL="800100" lvl="1" indent="-342900">
              <a:lnSpc>
                <a:spcPct val="115000"/>
              </a:lnSpc>
              <a:buFont typeface="Courier New" pitchFamily="49" charset="0"/>
              <a:buChar char="o"/>
            </a:pPr>
            <a:r>
              <a:rPr lang="en-GB" dirty="0">
                <a:solidFill>
                  <a:srgbClr val="132B49"/>
                </a:solidFill>
                <a:ea typeface="Calibri"/>
                <a:cs typeface="Times New Roman"/>
              </a:rPr>
              <a:t>Psychometric </a:t>
            </a:r>
            <a:r>
              <a:rPr lang="en-GB" dirty="0" smtClean="0">
                <a:solidFill>
                  <a:srgbClr val="132B49"/>
                </a:solidFill>
                <a:ea typeface="Calibri"/>
                <a:cs typeface="Times New Roman"/>
              </a:rPr>
              <a:t>tests.</a:t>
            </a:r>
            <a:endParaRPr lang="en-GB" dirty="0">
              <a:solidFill>
                <a:srgbClr val="132B49"/>
              </a:solidFill>
              <a:ea typeface="Calibri"/>
              <a:cs typeface="Times New Roman"/>
            </a:endParaRPr>
          </a:p>
          <a:p>
            <a:pPr marL="800100" lvl="1" indent="-342900">
              <a:lnSpc>
                <a:spcPct val="115000"/>
              </a:lnSpc>
              <a:buFont typeface="Courier New" pitchFamily="49" charset="0"/>
              <a:buChar char="o"/>
            </a:pPr>
            <a:r>
              <a:rPr lang="en-GB" dirty="0">
                <a:solidFill>
                  <a:srgbClr val="132B49"/>
                </a:solidFill>
                <a:ea typeface="Calibri"/>
                <a:cs typeface="Times New Roman"/>
              </a:rPr>
              <a:t>Emailed response to </a:t>
            </a:r>
            <a:r>
              <a:rPr lang="en-GB" dirty="0" smtClean="0">
                <a:solidFill>
                  <a:srgbClr val="132B49"/>
                </a:solidFill>
                <a:ea typeface="Calibri"/>
                <a:cs typeface="Times New Roman"/>
              </a:rPr>
              <a:t>extracts.</a:t>
            </a:r>
            <a:endParaRPr lang="en-GB" dirty="0">
              <a:solidFill>
                <a:srgbClr val="132B49"/>
              </a:solidFill>
              <a:ea typeface="Calibri"/>
              <a:cs typeface="Times New Roman"/>
            </a:endParaRPr>
          </a:p>
          <a:p>
            <a:pPr marL="800100" lvl="1" indent="-342900">
              <a:lnSpc>
                <a:spcPct val="115000"/>
              </a:lnSpc>
              <a:buFont typeface="Courier New" pitchFamily="49" charset="0"/>
              <a:buChar char="o"/>
            </a:pPr>
            <a:r>
              <a:rPr lang="en-GB" dirty="0" smtClean="0">
                <a:solidFill>
                  <a:srgbClr val="132B49"/>
                </a:solidFill>
                <a:ea typeface="Calibri"/>
                <a:cs typeface="Times New Roman"/>
              </a:rPr>
              <a:t>Over-offering, with higher offers (and greater use of the A*).</a:t>
            </a:r>
            <a:endParaRPr lang="en-GB" dirty="0">
              <a:solidFill>
                <a:srgbClr val="132B49"/>
              </a:solidFill>
              <a:ea typeface="Calibri"/>
              <a:cs typeface="Times New Roman"/>
            </a:endParaRPr>
          </a:p>
          <a:p>
            <a:pPr>
              <a:lnSpc>
                <a:spcPct val="115000"/>
              </a:lnSpc>
              <a:spcAft>
                <a:spcPts val="1000"/>
              </a:spcAft>
            </a:pPr>
            <a:endParaRPr lang="en-GB" b="1" dirty="0">
              <a:ea typeface="Calibri"/>
              <a:cs typeface="Times New Roman"/>
            </a:endParaRPr>
          </a:p>
        </p:txBody>
      </p:sp>
    </p:spTree>
    <p:extLst>
      <p:ext uri="{BB962C8B-B14F-4D97-AF65-F5344CB8AC3E}">
        <p14:creationId xmlns:p14="http://schemas.microsoft.com/office/powerpoint/2010/main" xmlns="" val="6314753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2835135"/>
          </a:xfrm>
          <a:prstGeom prst="rect">
            <a:avLst/>
          </a:prstGeom>
          <a:noFill/>
        </p:spPr>
        <p:txBody>
          <a:bodyPr wrap="square" rtlCol="0">
            <a:spAutoFit/>
          </a:bodyPr>
          <a:lstStyle/>
          <a:p>
            <a:pPr>
              <a:lnSpc>
                <a:spcPct val="115000"/>
              </a:lnSpc>
              <a:spcAft>
                <a:spcPts val="1000"/>
              </a:spcAft>
            </a:pPr>
            <a:r>
              <a:rPr lang="en-GB" b="1" dirty="0" smtClean="0">
                <a:solidFill>
                  <a:srgbClr val="132B49"/>
                </a:solidFill>
                <a:ea typeface="Calibri"/>
                <a:cs typeface="Times New Roman"/>
              </a:rPr>
              <a:t>The Consumer: Students</a:t>
            </a:r>
          </a:p>
          <a:p>
            <a:pPr>
              <a:lnSpc>
                <a:spcPct val="115000"/>
              </a:lnSpc>
              <a:spcAft>
                <a:spcPts val="1000"/>
              </a:spcAft>
            </a:pPr>
            <a:r>
              <a:rPr lang="en-GB" dirty="0">
                <a:solidFill>
                  <a:srgbClr val="132B49"/>
                </a:solidFill>
                <a:ea typeface="Calibri"/>
                <a:cs typeface="Times New Roman"/>
              </a:rPr>
              <a:t>Students are increasingly </a:t>
            </a:r>
            <a:r>
              <a:rPr lang="en-GB" dirty="0" smtClean="0">
                <a:solidFill>
                  <a:srgbClr val="132B49"/>
                </a:solidFill>
                <a:ea typeface="Calibri"/>
                <a:cs typeface="Times New Roman"/>
              </a:rPr>
              <a:t>questioning: </a:t>
            </a:r>
            <a:endParaRPr lang="en-GB" dirty="0">
              <a:solidFill>
                <a:srgbClr val="132B49"/>
              </a:solidFill>
              <a:ea typeface="Calibri"/>
              <a:cs typeface="Times New Roman"/>
            </a:endParaRP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The value </a:t>
            </a:r>
            <a:r>
              <a:rPr lang="en-GB" dirty="0">
                <a:solidFill>
                  <a:srgbClr val="132B49"/>
                </a:solidFill>
                <a:ea typeface="Calibri"/>
                <a:cs typeface="Times New Roman"/>
              </a:rPr>
              <a:t>of </a:t>
            </a:r>
            <a:r>
              <a:rPr lang="en-GB" dirty="0" smtClean="0">
                <a:solidFill>
                  <a:srgbClr val="132B49"/>
                </a:solidFill>
                <a:ea typeface="Calibri"/>
                <a:cs typeface="Times New Roman"/>
              </a:rPr>
              <a:t>university.</a:t>
            </a:r>
            <a:endParaRPr lang="en-GB" dirty="0">
              <a:solidFill>
                <a:srgbClr val="132B49"/>
              </a:solidFill>
              <a:ea typeface="Calibri"/>
              <a:cs typeface="Times New Roman"/>
            </a:endParaRP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The relative </a:t>
            </a:r>
            <a:r>
              <a:rPr lang="en-GB" dirty="0">
                <a:solidFill>
                  <a:srgbClr val="132B49"/>
                </a:solidFill>
                <a:ea typeface="Calibri"/>
                <a:cs typeface="Times New Roman"/>
              </a:rPr>
              <a:t>value of different UK </a:t>
            </a:r>
            <a:r>
              <a:rPr lang="en-GB" dirty="0" smtClean="0">
                <a:solidFill>
                  <a:srgbClr val="132B49"/>
                </a:solidFill>
                <a:ea typeface="Calibri"/>
                <a:cs typeface="Times New Roman"/>
              </a:rPr>
              <a:t>universities.</a:t>
            </a:r>
            <a:endParaRPr lang="en-GB" dirty="0">
              <a:solidFill>
                <a:srgbClr val="132B49"/>
              </a:solidFill>
              <a:ea typeface="Calibri"/>
              <a:cs typeface="Times New Roman"/>
            </a:endParaRPr>
          </a:p>
          <a:p>
            <a:pPr marL="342900" lvl="0" indent="-342900">
              <a:lnSpc>
                <a:spcPct val="115000"/>
              </a:lnSpc>
              <a:spcAft>
                <a:spcPts val="1000"/>
              </a:spcAft>
              <a:buFont typeface="Arial" pitchFamily="34" charset="0"/>
              <a:buChar char="•"/>
            </a:pPr>
            <a:r>
              <a:rPr lang="en-GB" dirty="0" smtClean="0">
                <a:solidFill>
                  <a:srgbClr val="132B49"/>
                </a:solidFill>
                <a:ea typeface="Calibri"/>
                <a:cs typeface="Times New Roman"/>
              </a:rPr>
              <a:t>The attractions </a:t>
            </a:r>
            <a:r>
              <a:rPr lang="en-GB" dirty="0">
                <a:solidFill>
                  <a:srgbClr val="132B49"/>
                </a:solidFill>
                <a:ea typeface="Calibri"/>
                <a:cs typeface="Times New Roman"/>
              </a:rPr>
              <a:t>of other </a:t>
            </a:r>
            <a:r>
              <a:rPr lang="en-GB" dirty="0" smtClean="0">
                <a:solidFill>
                  <a:srgbClr val="132B49"/>
                </a:solidFill>
                <a:ea typeface="Calibri"/>
                <a:cs typeface="Times New Roman"/>
              </a:rPr>
              <a:t>countries (USA</a:t>
            </a:r>
            <a:r>
              <a:rPr lang="en-GB" dirty="0">
                <a:solidFill>
                  <a:srgbClr val="132B49"/>
                </a:solidFill>
                <a:ea typeface="Calibri"/>
                <a:cs typeface="Times New Roman"/>
              </a:rPr>
              <a:t>, Europe</a:t>
            </a:r>
            <a:r>
              <a:rPr lang="en-GB" dirty="0" smtClean="0">
                <a:solidFill>
                  <a:srgbClr val="132B49"/>
                </a:solidFill>
                <a:ea typeface="Calibri"/>
                <a:cs typeface="Times New Roman"/>
              </a:rPr>
              <a:t>).</a:t>
            </a:r>
          </a:p>
          <a:p>
            <a:pPr marL="342900" lvl="0" indent="-342900">
              <a:lnSpc>
                <a:spcPct val="115000"/>
              </a:lnSpc>
              <a:spcAft>
                <a:spcPts val="1000"/>
              </a:spcAft>
              <a:buFont typeface="Arial" pitchFamily="34" charset="0"/>
              <a:buChar char="•"/>
            </a:pPr>
            <a:r>
              <a:rPr lang="en-GB" dirty="0" smtClean="0">
                <a:solidFill>
                  <a:srgbClr val="132B49"/>
                </a:solidFill>
                <a:ea typeface="Calibri"/>
                <a:cs typeface="Times New Roman"/>
              </a:rPr>
              <a:t>University </a:t>
            </a:r>
            <a:r>
              <a:rPr lang="en-GB" dirty="0">
                <a:solidFill>
                  <a:srgbClr val="132B49"/>
                </a:solidFill>
                <a:ea typeface="Calibri"/>
                <a:cs typeface="Times New Roman"/>
              </a:rPr>
              <a:t>is increasingly becoming a decision for the student’s </a:t>
            </a:r>
            <a:r>
              <a:rPr lang="en-GB" dirty="0" smtClean="0">
                <a:solidFill>
                  <a:srgbClr val="132B49"/>
                </a:solidFill>
                <a:ea typeface="Calibri"/>
                <a:cs typeface="Times New Roman"/>
              </a:rPr>
              <a:t>family.</a:t>
            </a:r>
            <a:endParaRPr lang="en-GB" dirty="0">
              <a:solidFill>
                <a:srgbClr val="132B49"/>
              </a:solidFill>
              <a:ea typeface="Calibri"/>
              <a:cs typeface="Times New Roman"/>
            </a:endParaRPr>
          </a:p>
          <a:p>
            <a:pPr>
              <a:lnSpc>
                <a:spcPct val="115000"/>
              </a:lnSpc>
              <a:spcAft>
                <a:spcPts val="1000"/>
              </a:spcAft>
            </a:pPr>
            <a:endParaRPr lang="en-GB" b="1" dirty="0">
              <a:ea typeface="Calibri"/>
              <a:cs typeface="Times New Roman"/>
            </a:endParaRPr>
          </a:p>
        </p:txBody>
      </p:sp>
    </p:spTree>
    <p:extLst>
      <p:ext uri="{BB962C8B-B14F-4D97-AF65-F5344CB8AC3E}">
        <p14:creationId xmlns:p14="http://schemas.microsoft.com/office/powerpoint/2010/main" xmlns="" val="11741830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3215752"/>
          </a:xfrm>
          <a:prstGeom prst="rect">
            <a:avLst/>
          </a:prstGeom>
          <a:noFill/>
        </p:spPr>
        <p:txBody>
          <a:bodyPr wrap="square" rtlCol="0">
            <a:spAutoFit/>
          </a:bodyPr>
          <a:lstStyle/>
          <a:p>
            <a:pPr>
              <a:lnSpc>
                <a:spcPct val="115000"/>
              </a:lnSpc>
              <a:spcAft>
                <a:spcPts val="1000"/>
              </a:spcAft>
            </a:pPr>
            <a:r>
              <a:rPr lang="en-GB" b="1" dirty="0" smtClean="0">
                <a:solidFill>
                  <a:srgbClr val="132B49"/>
                </a:solidFill>
                <a:ea typeface="Calibri"/>
                <a:cs typeface="Times New Roman"/>
              </a:rPr>
              <a:t>Other </a:t>
            </a:r>
            <a:r>
              <a:rPr lang="en-GB" b="1" dirty="0">
                <a:solidFill>
                  <a:srgbClr val="132B49"/>
                </a:solidFill>
                <a:ea typeface="Calibri"/>
                <a:cs typeface="Times New Roman"/>
              </a:rPr>
              <a:t>R</a:t>
            </a:r>
            <a:r>
              <a:rPr lang="en-GB" b="1" dirty="0" smtClean="0">
                <a:solidFill>
                  <a:srgbClr val="132B49"/>
                </a:solidFill>
                <a:ea typeface="Calibri"/>
                <a:cs typeface="Times New Roman"/>
              </a:rPr>
              <a:t>elated or Unrelated </a:t>
            </a:r>
            <a:r>
              <a:rPr lang="en-GB" b="1" dirty="0">
                <a:solidFill>
                  <a:srgbClr val="132B49"/>
                </a:solidFill>
                <a:ea typeface="Calibri"/>
                <a:cs typeface="Times New Roman"/>
              </a:rPr>
              <a:t>C</a:t>
            </a:r>
            <a:r>
              <a:rPr lang="en-GB" b="1" dirty="0" smtClean="0">
                <a:solidFill>
                  <a:srgbClr val="132B49"/>
                </a:solidFill>
                <a:ea typeface="Calibri"/>
                <a:cs typeface="Times New Roman"/>
              </a:rPr>
              <a:t>onsequences </a:t>
            </a:r>
            <a:r>
              <a:rPr lang="en-GB" b="1" dirty="0">
                <a:solidFill>
                  <a:srgbClr val="132B49"/>
                </a:solidFill>
                <a:ea typeface="Calibri"/>
                <a:cs typeface="Times New Roman"/>
              </a:rPr>
              <a:t>P</a:t>
            </a:r>
            <a:r>
              <a:rPr lang="en-GB" b="1" dirty="0" smtClean="0">
                <a:solidFill>
                  <a:srgbClr val="132B49"/>
                </a:solidFill>
                <a:ea typeface="Calibri"/>
                <a:cs typeface="Times New Roman"/>
              </a:rPr>
              <a:t>ost Browne</a:t>
            </a: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Social: rise in bottom socio economic quintile; decline </a:t>
            </a:r>
            <a:r>
              <a:rPr lang="en-GB" dirty="0">
                <a:solidFill>
                  <a:srgbClr val="132B49"/>
                </a:solidFill>
                <a:ea typeface="Calibri"/>
                <a:cs typeface="Times New Roman"/>
              </a:rPr>
              <a:t>in </a:t>
            </a:r>
            <a:r>
              <a:rPr lang="en-GB" dirty="0" smtClean="0">
                <a:solidFill>
                  <a:srgbClr val="132B49"/>
                </a:solidFill>
                <a:ea typeface="Calibri"/>
                <a:cs typeface="Times New Roman"/>
              </a:rPr>
              <a:t>part-time.</a:t>
            </a: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Regional: uncertainty regarding Scotland.</a:t>
            </a:r>
            <a:endParaRPr lang="en-GB" dirty="0">
              <a:solidFill>
                <a:srgbClr val="132B49"/>
              </a:solidFill>
              <a:ea typeface="Calibri"/>
              <a:cs typeface="Times New Roman"/>
            </a:endParaRPr>
          </a:p>
          <a:p>
            <a:pPr marL="342900" indent="-342900">
              <a:lnSpc>
                <a:spcPct val="115000"/>
              </a:lnSpc>
              <a:buFont typeface="Arial" pitchFamily="34" charset="0"/>
              <a:buChar char="•"/>
            </a:pPr>
            <a:r>
              <a:rPr lang="en-GB" dirty="0" smtClean="0">
                <a:solidFill>
                  <a:srgbClr val="132B49"/>
                </a:solidFill>
                <a:ea typeface="Calibri"/>
                <a:cs typeface="Times New Roman"/>
              </a:rPr>
              <a:t>Political: generic Coalition emphasis </a:t>
            </a:r>
            <a:r>
              <a:rPr lang="en-GB" dirty="0">
                <a:solidFill>
                  <a:srgbClr val="132B49"/>
                </a:solidFill>
                <a:ea typeface="Calibri"/>
                <a:cs typeface="Times New Roman"/>
              </a:rPr>
              <a:t>on school type as </a:t>
            </a:r>
            <a:r>
              <a:rPr lang="en-GB" dirty="0" smtClean="0">
                <a:solidFill>
                  <a:srgbClr val="132B49"/>
                </a:solidFill>
                <a:ea typeface="Calibri"/>
                <a:cs typeface="Times New Roman"/>
              </a:rPr>
              <a:t>a discriminator.</a:t>
            </a:r>
            <a:endParaRPr lang="en-GB" dirty="0">
              <a:solidFill>
                <a:srgbClr val="132B49"/>
              </a:solidFill>
              <a:ea typeface="Calibri"/>
              <a:cs typeface="Times New Roman"/>
            </a:endParaRP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Academic: potential reduction in mathematical excellence as a result of failure to appreciate status of Further Maths.</a:t>
            </a:r>
            <a:endParaRPr lang="en-GB" dirty="0">
              <a:solidFill>
                <a:srgbClr val="132B49"/>
              </a:solidFill>
              <a:ea typeface="Calibri"/>
              <a:cs typeface="Times New Roman"/>
            </a:endParaRPr>
          </a:p>
          <a:p>
            <a:pPr marL="342900" lvl="0" indent="-342900">
              <a:lnSpc>
                <a:spcPct val="115000"/>
              </a:lnSpc>
              <a:spcAft>
                <a:spcPts val="1000"/>
              </a:spcAft>
              <a:buFont typeface="Arial" pitchFamily="34" charset="0"/>
              <a:buChar char="•"/>
            </a:pPr>
            <a:r>
              <a:rPr lang="en-GB" dirty="0" smtClean="0">
                <a:solidFill>
                  <a:srgbClr val="132B49"/>
                </a:solidFill>
                <a:ea typeface="Calibri"/>
                <a:cs typeface="Times New Roman"/>
              </a:rPr>
              <a:t>Student perception: challenge </a:t>
            </a:r>
            <a:r>
              <a:rPr lang="en-GB" dirty="0">
                <a:solidFill>
                  <a:srgbClr val="132B49"/>
                </a:solidFill>
                <a:ea typeface="Calibri"/>
                <a:cs typeface="Times New Roman"/>
              </a:rPr>
              <a:t>to the Oxbridge </a:t>
            </a:r>
            <a:r>
              <a:rPr lang="en-GB" dirty="0" smtClean="0">
                <a:solidFill>
                  <a:srgbClr val="132B49"/>
                </a:solidFill>
                <a:ea typeface="Calibri"/>
                <a:cs typeface="Times New Roman"/>
              </a:rPr>
              <a:t>hegemony</a:t>
            </a:r>
            <a:r>
              <a:rPr lang="en-GB" dirty="0">
                <a:solidFill>
                  <a:srgbClr val="132B49"/>
                </a:solidFill>
                <a:ea typeface="Calibri"/>
                <a:cs typeface="Times New Roman"/>
              </a:rPr>
              <a:t> </a:t>
            </a:r>
            <a:r>
              <a:rPr lang="en-GB" dirty="0" smtClean="0">
                <a:solidFill>
                  <a:srgbClr val="132B49"/>
                </a:solidFill>
                <a:ea typeface="Calibri"/>
                <a:cs typeface="Times New Roman"/>
              </a:rPr>
              <a:t>arising from greater diversity and granularity of process and offer.</a:t>
            </a:r>
            <a:endParaRPr lang="en-GB" dirty="0">
              <a:solidFill>
                <a:srgbClr val="132B49"/>
              </a:solidFill>
              <a:ea typeface="Calibri"/>
              <a:cs typeface="Times New Roman"/>
            </a:endParaRPr>
          </a:p>
          <a:p>
            <a:pPr>
              <a:lnSpc>
                <a:spcPct val="115000"/>
              </a:lnSpc>
              <a:spcAft>
                <a:spcPts val="1000"/>
              </a:spcAft>
            </a:pPr>
            <a:endParaRPr lang="en-GB" b="1" dirty="0">
              <a:ea typeface="Calibri"/>
              <a:cs typeface="Times New Roman"/>
            </a:endParaRPr>
          </a:p>
        </p:txBody>
      </p:sp>
    </p:spTree>
    <p:extLst>
      <p:ext uri="{BB962C8B-B14F-4D97-AF65-F5344CB8AC3E}">
        <p14:creationId xmlns:p14="http://schemas.microsoft.com/office/powerpoint/2010/main" xmlns="" val="3159786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1892826"/>
          </a:xfrm>
          <a:prstGeom prst="rect">
            <a:avLst/>
          </a:prstGeom>
          <a:noFill/>
        </p:spPr>
        <p:txBody>
          <a:bodyPr wrap="square" rtlCol="0">
            <a:spAutoFit/>
          </a:bodyPr>
          <a:lstStyle/>
          <a:p>
            <a:pPr algn="ctr">
              <a:lnSpc>
                <a:spcPct val="115000"/>
              </a:lnSpc>
              <a:spcAft>
                <a:spcPts val="1000"/>
              </a:spcAft>
            </a:pPr>
            <a:endParaRPr lang="en-GB" sz="2000" b="1" dirty="0" smtClean="0">
              <a:ea typeface="Calibri"/>
              <a:cs typeface="Times New Roman"/>
            </a:endParaRPr>
          </a:p>
          <a:p>
            <a:pPr algn="ctr">
              <a:lnSpc>
                <a:spcPct val="115000"/>
              </a:lnSpc>
              <a:spcAft>
                <a:spcPts val="1000"/>
              </a:spcAft>
            </a:pPr>
            <a:endParaRPr lang="en-GB" sz="2000" b="1" dirty="0">
              <a:ea typeface="Calibri"/>
              <a:cs typeface="Times New Roman"/>
            </a:endParaRPr>
          </a:p>
          <a:p>
            <a:pPr algn="ctr">
              <a:lnSpc>
                <a:spcPct val="115000"/>
              </a:lnSpc>
              <a:spcAft>
                <a:spcPts val="1000"/>
              </a:spcAft>
            </a:pPr>
            <a:r>
              <a:rPr lang="en-GB" sz="2000" b="1" dirty="0" smtClean="0">
                <a:solidFill>
                  <a:srgbClr val="132B49"/>
                </a:solidFill>
                <a:ea typeface="Calibri"/>
                <a:cs typeface="Times New Roman"/>
              </a:rPr>
              <a:t>III: The Future</a:t>
            </a:r>
            <a:endParaRPr lang="en-GB" sz="2000" dirty="0">
              <a:solidFill>
                <a:srgbClr val="132B49"/>
              </a:solidFill>
              <a:ea typeface="Calibri"/>
              <a:cs typeface="Times New Roman"/>
            </a:endParaRPr>
          </a:p>
          <a:p>
            <a:pPr algn="ctr">
              <a:lnSpc>
                <a:spcPct val="115000"/>
              </a:lnSpc>
              <a:spcAft>
                <a:spcPts val="1000"/>
              </a:spcAft>
            </a:pPr>
            <a:r>
              <a:rPr lang="en-GB" sz="2000" b="1" dirty="0" smtClean="0">
                <a:solidFill>
                  <a:srgbClr val="132B49"/>
                </a:solidFill>
                <a:ea typeface="Calibri"/>
                <a:cs typeface="Times New Roman"/>
              </a:rPr>
              <a:t>A Shade of Rosy Fingered Dawn</a:t>
            </a:r>
            <a:endParaRPr lang="en-GB" sz="2000" b="1" dirty="0">
              <a:solidFill>
                <a:srgbClr val="132B49"/>
              </a:solidFill>
              <a:ea typeface="Calibri"/>
              <a:cs typeface="Times New Roman"/>
            </a:endParaRPr>
          </a:p>
        </p:txBody>
      </p:sp>
    </p:spTree>
    <p:extLst>
      <p:ext uri="{BB962C8B-B14F-4D97-AF65-F5344CB8AC3E}">
        <p14:creationId xmlns:p14="http://schemas.microsoft.com/office/powerpoint/2010/main" xmlns="" val="34542219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3856953"/>
          </a:xfrm>
          <a:prstGeom prst="rect">
            <a:avLst/>
          </a:prstGeom>
          <a:noFill/>
        </p:spPr>
        <p:txBody>
          <a:bodyPr wrap="square" rtlCol="0">
            <a:spAutoFit/>
          </a:bodyPr>
          <a:lstStyle/>
          <a:p>
            <a:pPr>
              <a:lnSpc>
                <a:spcPct val="115000"/>
              </a:lnSpc>
              <a:spcAft>
                <a:spcPts val="1000"/>
              </a:spcAft>
            </a:pPr>
            <a:r>
              <a:rPr lang="en-GB" b="1" dirty="0" smtClean="0">
                <a:solidFill>
                  <a:srgbClr val="132B49"/>
                </a:solidFill>
                <a:ea typeface="Calibri"/>
                <a:cs typeface="Times New Roman"/>
              </a:rPr>
              <a:t>Possible </a:t>
            </a:r>
            <a:r>
              <a:rPr lang="en-GB" b="1" dirty="0">
                <a:solidFill>
                  <a:srgbClr val="132B49"/>
                </a:solidFill>
                <a:ea typeface="Calibri"/>
                <a:cs typeface="Times New Roman"/>
              </a:rPr>
              <a:t>O</a:t>
            </a:r>
            <a:r>
              <a:rPr lang="en-GB" b="1" dirty="0" smtClean="0">
                <a:solidFill>
                  <a:srgbClr val="132B49"/>
                </a:solidFill>
                <a:ea typeface="Calibri"/>
                <a:cs typeface="Times New Roman"/>
              </a:rPr>
              <a:t>utcomes for Schools</a:t>
            </a:r>
          </a:p>
          <a:p>
            <a:pPr marL="285750" indent="-285750">
              <a:lnSpc>
                <a:spcPct val="115000"/>
              </a:lnSpc>
              <a:spcAft>
                <a:spcPts val="1000"/>
              </a:spcAft>
              <a:buFont typeface="Arial" pitchFamily="34" charset="0"/>
              <a:buChar char="•"/>
            </a:pPr>
            <a:r>
              <a:rPr lang="en-GB" dirty="0" smtClean="0">
                <a:solidFill>
                  <a:srgbClr val="132B49"/>
                </a:solidFill>
                <a:cs typeface="Times New Roman"/>
              </a:rPr>
              <a:t>More competition.</a:t>
            </a:r>
          </a:p>
          <a:p>
            <a:pPr marL="285750" indent="-285750">
              <a:lnSpc>
                <a:spcPct val="115000"/>
              </a:lnSpc>
              <a:spcAft>
                <a:spcPts val="1000"/>
              </a:spcAft>
              <a:buFont typeface="Arial" pitchFamily="34" charset="0"/>
              <a:buChar char="•"/>
            </a:pPr>
            <a:r>
              <a:rPr lang="en-GB" dirty="0">
                <a:solidFill>
                  <a:srgbClr val="132B49"/>
                </a:solidFill>
                <a:cs typeface="Times New Roman"/>
              </a:rPr>
              <a:t>I</a:t>
            </a:r>
            <a:r>
              <a:rPr lang="en-GB" dirty="0" smtClean="0">
                <a:solidFill>
                  <a:srgbClr val="132B49"/>
                </a:solidFill>
                <a:cs typeface="Times New Roman"/>
              </a:rPr>
              <a:t>ncreasing variations in processes and offers – and, if Y12 AS </a:t>
            </a:r>
            <a:r>
              <a:rPr lang="en-GB" dirty="0">
                <a:solidFill>
                  <a:srgbClr val="132B49"/>
                </a:solidFill>
                <a:cs typeface="Times New Roman"/>
              </a:rPr>
              <a:t>remains, </a:t>
            </a:r>
            <a:r>
              <a:rPr lang="en-GB" dirty="0" smtClean="0">
                <a:solidFill>
                  <a:srgbClr val="132B49"/>
                </a:solidFill>
                <a:cs typeface="Times New Roman"/>
              </a:rPr>
              <a:t>perhaps PQ(AS</a:t>
            </a:r>
            <a:r>
              <a:rPr lang="en-GB" dirty="0">
                <a:solidFill>
                  <a:srgbClr val="132B49"/>
                </a:solidFill>
                <a:cs typeface="Times New Roman"/>
              </a:rPr>
              <a:t>) by that </a:t>
            </a:r>
            <a:r>
              <a:rPr lang="en-GB" dirty="0" smtClean="0">
                <a:solidFill>
                  <a:srgbClr val="132B49"/>
                </a:solidFill>
                <a:cs typeface="Times New Roman"/>
              </a:rPr>
              <a:t>method. </a:t>
            </a:r>
            <a:endParaRPr lang="en-GB" dirty="0">
              <a:solidFill>
                <a:srgbClr val="132B49"/>
              </a:solidFill>
              <a:cs typeface="Times New Roman"/>
            </a:endParaRPr>
          </a:p>
          <a:p>
            <a:pPr marL="285750" indent="-285750">
              <a:lnSpc>
                <a:spcPct val="115000"/>
              </a:lnSpc>
              <a:spcAft>
                <a:spcPts val="1000"/>
              </a:spcAft>
              <a:buFont typeface="Arial" pitchFamily="34" charset="0"/>
              <a:buChar char="•"/>
            </a:pPr>
            <a:r>
              <a:rPr lang="en-GB" dirty="0">
                <a:solidFill>
                  <a:srgbClr val="132B49"/>
                </a:solidFill>
                <a:cs typeface="Times New Roman"/>
              </a:rPr>
              <a:t>I</a:t>
            </a:r>
            <a:r>
              <a:rPr lang="en-GB" dirty="0" smtClean="0">
                <a:solidFill>
                  <a:srgbClr val="132B49"/>
                </a:solidFill>
                <a:cs typeface="Times New Roman"/>
              </a:rPr>
              <a:t>ncreasing pressure on teachers to understand methods of entry and secure the best possible marks.</a:t>
            </a:r>
          </a:p>
          <a:p>
            <a:pPr marL="285750" indent="-285750">
              <a:lnSpc>
                <a:spcPct val="115000"/>
              </a:lnSpc>
              <a:spcAft>
                <a:spcPts val="1000"/>
              </a:spcAft>
              <a:buFont typeface="Arial" pitchFamily="34" charset="0"/>
              <a:buChar char="•"/>
            </a:pPr>
            <a:r>
              <a:rPr lang="en-GB" dirty="0" smtClean="0">
                <a:solidFill>
                  <a:srgbClr val="132B49"/>
                </a:solidFill>
                <a:cs typeface="Times New Roman"/>
              </a:rPr>
              <a:t>The greatest pressure of all will be on students.  </a:t>
            </a:r>
          </a:p>
          <a:p>
            <a:pPr marL="285750" indent="-285750">
              <a:lnSpc>
                <a:spcPct val="115000"/>
              </a:lnSpc>
              <a:spcAft>
                <a:spcPts val="1000"/>
              </a:spcAft>
              <a:buFont typeface="Arial" pitchFamily="34" charset="0"/>
              <a:buChar char="•"/>
            </a:pPr>
            <a:endParaRPr lang="en-GB" i="1" dirty="0">
              <a:solidFill>
                <a:srgbClr val="132B49"/>
              </a:solidFill>
              <a:cs typeface="Times New Roman"/>
            </a:endParaRPr>
          </a:p>
          <a:p>
            <a:pPr>
              <a:lnSpc>
                <a:spcPct val="115000"/>
              </a:lnSpc>
              <a:spcAft>
                <a:spcPts val="1000"/>
              </a:spcAft>
            </a:pPr>
            <a:endParaRPr lang="en-GB" b="1" dirty="0">
              <a:solidFill>
                <a:srgbClr val="132B49"/>
              </a:solidFill>
              <a:ea typeface="Calibri"/>
              <a:cs typeface="Times New Roman"/>
            </a:endParaRPr>
          </a:p>
        </p:txBody>
      </p:sp>
    </p:spTree>
    <p:extLst>
      <p:ext uri="{BB962C8B-B14F-4D97-AF65-F5344CB8AC3E}">
        <p14:creationId xmlns:p14="http://schemas.microsoft.com/office/powerpoint/2010/main" xmlns="" val="9414957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3350661"/>
          </a:xfrm>
          <a:prstGeom prst="rect">
            <a:avLst/>
          </a:prstGeom>
          <a:noFill/>
        </p:spPr>
        <p:txBody>
          <a:bodyPr wrap="square" rtlCol="0">
            <a:spAutoFit/>
          </a:bodyPr>
          <a:lstStyle/>
          <a:p>
            <a:pPr>
              <a:lnSpc>
                <a:spcPct val="115000"/>
              </a:lnSpc>
              <a:spcAft>
                <a:spcPts val="1000"/>
              </a:spcAft>
            </a:pPr>
            <a:r>
              <a:rPr lang="en-GB" b="1" dirty="0" smtClean="0">
                <a:solidFill>
                  <a:srgbClr val="132B49"/>
                </a:solidFill>
                <a:ea typeface="Calibri"/>
                <a:cs typeface="Times New Roman"/>
              </a:rPr>
              <a:t>Possible Solutions to Explore</a:t>
            </a:r>
          </a:p>
          <a:p>
            <a:pPr marL="342900" lvl="0" indent="-342900">
              <a:spcAft>
                <a:spcPts val="0"/>
              </a:spcAft>
              <a:buFont typeface="Arial"/>
              <a:buChar char="•"/>
              <a:tabLst>
                <a:tab pos="457200" algn="l"/>
              </a:tabLst>
            </a:pPr>
            <a:r>
              <a:rPr lang="en-GB" dirty="0">
                <a:solidFill>
                  <a:srgbClr val="132B49"/>
                </a:solidFill>
              </a:rPr>
              <a:t>Re-establish </a:t>
            </a:r>
            <a:r>
              <a:rPr lang="en-GB" dirty="0" smtClean="0">
                <a:solidFill>
                  <a:srgbClr val="132B49"/>
                </a:solidFill>
              </a:rPr>
              <a:t>principles: </a:t>
            </a:r>
            <a:endParaRPr lang="en-GB" dirty="0">
              <a:solidFill>
                <a:srgbClr val="132B49"/>
              </a:solidFill>
              <a:cs typeface="Times New Roman"/>
            </a:endParaRPr>
          </a:p>
          <a:p>
            <a:pPr marL="742950" lvl="1" indent="-285750">
              <a:spcAft>
                <a:spcPts val="0"/>
              </a:spcAft>
              <a:buFont typeface="Courier New" pitchFamily="49" charset="0"/>
              <a:buChar char="o"/>
              <a:tabLst>
                <a:tab pos="914400" algn="l"/>
              </a:tabLst>
            </a:pPr>
            <a:r>
              <a:rPr lang="en-GB" dirty="0">
                <a:solidFill>
                  <a:srgbClr val="132B49"/>
                </a:solidFill>
              </a:rPr>
              <a:t>Avoid </a:t>
            </a:r>
            <a:r>
              <a:rPr lang="en-GB" dirty="0" smtClean="0">
                <a:solidFill>
                  <a:srgbClr val="132B49"/>
                </a:solidFill>
              </a:rPr>
              <a:t>complexity.</a:t>
            </a:r>
            <a:endParaRPr lang="en-GB" dirty="0">
              <a:solidFill>
                <a:srgbClr val="132B49"/>
              </a:solidFill>
              <a:cs typeface="Times New Roman"/>
            </a:endParaRPr>
          </a:p>
          <a:p>
            <a:pPr marL="742950" lvl="1" indent="-285750">
              <a:spcAft>
                <a:spcPts val="0"/>
              </a:spcAft>
              <a:buFont typeface="Courier New" pitchFamily="49" charset="0"/>
              <a:buChar char="o"/>
              <a:tabLst>
                <a:tab pos="914400" algn="l"/>
              </a:tabLst>
            </a:pPr>
            <a:r>
              <a:rPr lang="en-GB" dirty="0">
                <a:solidFill>
                  <a:srgbClr val="132B49"/>
                </a:solidFill>
              </a:rPr>
              <a:t>Espouse </a:t>
            </a:r>
            <a:r>
              <a:rPr lang="en-GB" dirty="0" smtClean="0">
                <a:solidFill>
                  <a:srgbClr val="132B49"/>
                </a:solidFill>
              </a:rPr>
              <a:t>transparency.</a:t>
            </a:r>
          </a:p>
          <a:p>
            <a:pPr marL="742950" lvl="1" indent="-285750">
              <a:spcAft>
                <a:spcPts val="0"/>
              </a:spcAft>
              <a:buFont typeface="Courier New" pitchFamily="49" charset="0"/>
              <a:buChar char="o"/>
              <a:tabLst>
                <a:tab pos="914400" algn="l"/>
              </a:tabLst>
            </a:pPr>
            <a:endParaRPr lang="en-GB" dirty="0">
              <a:solidFill>
                <a:srgbClr val="132B49"/>
              </a:solidFill>
              <a:cs typeface="Times New Roman"/>
            </a:endParaRPr>
          </a:p>
          <a:p>
            <a:pPr marL="342900" lvl="0" indent="-342900">
              <a:spcAft>
                <a:spcPts val="0"/>
              </a:spcAft>
              <a:buFont typeface="Arial"/>
              <a:buChar char="•"/>
              <a:tabLst>
                <a:tab pos="457200" algn="l"/>
              </a:tabLst>
            </a:pPr>
            <a:r>
              <a:rPr lang="en-GB" dirty="0">
                <a:solidFill>
                  <a:srgbClr val="132B49"/>
                </a:solidFill>
              </a:rPr>
              <a:t>Deal with cause not effect </a:t>
            </a:r>
            <a:r>
              <a:rPr lang="en-GB" dirty="0" smtClean="0">
                <a:solidFill>
                  <a:srgbClr val="132B49"/>
                </a:solidFill>
              </a:rPr>
              <a:t>:</a:t>
            </a:r>
            <a:endParaRPr lang="en-GB" dirty="0">
              <a:solidFill>
                <a:srgbClr val="132B49"/>
              </a:solidFill>
              <a:cs typeface="Times New Roman"/>
            </a:endParaRPr>
          </a:p>
          <a:p>
            <a:pPr marL="742950" lvl="1" indent="-285750">
              <a:spcAft>
                <a:spcPts val="0"/>
              </a:spcAft>
              <a:buFont typeface="Courier New" pitchFamily="49" charset="0"/>
              <a:buChar char="o"/>
              <a:tabLst>
                <a:tab pos="914400" algn="l"/>
              </a:tabLst>
            </a:pPr>
            <a:r>
              <a:rPr lang="en-GB" i="1" dirty="0" smtClean="0">
                <a:solidFill>
                  <a:srgbClr val="132B49"/>
                </a:solidFill>
              </a:rPr>
              <a:t>“It </a:t>
            </a:r>
            <a:r>
              <a:rPr lang="en-GB" i="1" dirty="0">
                <a:solidFill>
                  <a:srgbClr val="132B49"/>
                </a:solidFill>
              </a:rPr>
              <a:t>is really important to understand the root causes of the problem.  The key reason why too few students from disadvantaged backgrounds even apply to leading universities is that they are not achieving the right grades in the right subjects at school</a:t>
            </a:r>
            <a:r>
              <a:rPr lang="en-GB" i="1" dirty="0" smtClean="0">
                <a:solidFill>
                  <a:srgbClr val="132B49"/>
                </a:solidFill>
              </a:rPr>
              <a:t>.”</a:t>
            </a:r>
            <a:endParaRPr lang="en-GB" i="1" dirty="0">
              <a:solidFill>
                <a:srgbClr val="132B49"/>
              </a:solidFill>
              <a:cs typeface="Times New Roman"/>
            </a:endParaRPr>
          </a:p>
          <a:p>
            <a:pPr>
              <a:lnSpc>
                <a:spcPct val="115000"/>
              </a:lnSpc>
              <a:spcAft>
                <a:spcPts val="1000"/>
              </a:spcAft>
            </a:pPr>
            <a:endParaRPr lang="en-GB" b="1" dirty="0">
              <a:solidFill>
                <a:srgbClr val="132B49"/>
              </a:solidFill>
              <a:ea typeface="Calibri"/>
              <a:cs typeface="Times New Roman"/>
            </a:endParaRPr>
          </a:p>
        </p:txBody>
      </p:sp>
    </p:spTree>
    <p:extLst>
      <p:ext uri="{BB962C8B-B14F-4D97-AF65-F5344CB8AC3E}">
        <p14:creationId xmlns:p14="http://schemas.microsoft.com/office/powerpoint/2010/main" xmlns="" val="18369228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3416320"/>
          </a:xfrm>
          <a:prstGeom prst="rect">
            <a:avLst/>
          </a:prstGeom>
          <a:noFill/>
        </p:spPr>
        <p:txBody>
          <a:bodyPr wrap="square" rtlCol="0">
            <a:spAutoFit/>
          </a:bodyPr>
          <a:lstStyle/>
          <a:p>
            <a:pPr marL="342900" lvl="0" indent="-342900">
              <a:spcAft>
                <a:spcPts val="0"/>
              </a:spcAft>
              <a:buFont typeface="Arial"/>
              <a:buChar char="•"/>
              <a:tabLst>
                <a:tab pos="457200" algn="l"/>
              </a:tabLst>
            </a:pPr>
            <a:endParaRPr lang="en-GB" dirty="0" smtClean="0">
              <a:solidFill>
                <a:srgbClr val="132B49"/>
              </a:solidFill>
            </a:endParaRPr>
          </a:p>
          <a:p>
            <a:pPr marL="342900" lvl="0" indent="-342900">
              <a:spcAft>
                <a:spcPts val="0"/>
              </a:spcAft>
              <a:buFont typeface="Arial"/>
              <a:buChar char="•"/>
              <a:tabLst>
                <a:tab pos="457200" algn="l"/>
              </a:tabLst>
            </a:pPr>
            <a:r>
              <a:rPr lang="en-GB" dirty="0" smtClean="0">
                <a:solidFill>
                  <a:srgbClr val="132B49"/>
                </a:solidFill>
              </a:rPr>
              <a:t>Minimise </a:t>
            </a:r>
            <a:r>
              <a:rPr lang="en-GB" dirty="0">
                <a:solidFill>
                  <a:srgbClr val="132B49"/>
                </a:solidFill>
              </a:rPr>
              <a:t>political </a:t>
            </a:r>
            <a:r>
              <a:rPr lang="en-GB" dirty="0" smtClean="0">
                <a:solidFill>
                  <a:srgbClr val="132B49"/>
                </a:solidFill>
              </a:rPr>
              <a:t>interference:</a:t>
            </a:r>
          </a:p>
          <a:p>
            <a:pPr marL="342900" lvl="0" indent="-342900">
              <a:spcAft>
                <a:spcPts val="0"/>
              </a:spcAft>
              <a:buFont typeface="Arial"/>
              <a:buChar char="•"/>
              <a:tabLst>
                <a:tab pos="457200" algn="l"/>
              </a:tabLst>
            </a:pPr>
            <a:endParaRPr lang="en-GB" dirty="0">
              <a:solidFill>
                <a:srgbClr val="132B49"/>
              </a:solidFill>
              <a:cs typeface="Times New Roman"/>
            </a:endParaRPr>
          </a:p>
          <a:p>
            <a:pPr marL="742950" lvl="1" indent="-285750">
              <a:spcAft>
                <a:spcPts val="0"/>
              </a:spcAft>
              <a:buFont typeface="Courier New" pitchFamily="49" charset="0"/>
              <a:buChar char="o"/>
              <a:tabLst>
                <a:tab pos="914400" algn="l"/>
              </a:tabLst>
            </a:pPr>
            <a:r>
              <a:rPr lang="en-GB" dirty="0">
                <a:solidFill>
                  <a:srgbClr val="132B49"/>
                </a:solidFill>
              </a:rPr>
              <a:t>Politicians think they understand education.  They prescribe, </a:t>
            </a:r>
            <a:r>
              <a:rPr lang="en-GB" dirty="0" smtClean="0">
                <a:solidFill>
                  <a:srgbClr val="132B49"/>
                </a:solidFill>
              </a:rPr>
              <a:t>proscribe</a:t>
            </a:r>
            <a:r>
              <a:rPr lang="en-GB" dirty="0">
                <a:solidFill>
                  <a:srgbClr val="132B49"/>
                </a:solidFill>
              </a:rPr>
              <a:t>, </a:t>
            </a:r>
            <a:r>
              <a:rPr lang="en-GB" dirty="0" smtClean="0">
                <a:solidFill>
                  <a:srgbClr val="132B49"/>
                </a:solidFill>
              </a:rPr>
              <a:t>tinker, and over-regulate</a:t>
            </a:r>
            <a:r>
              <a:rPr lang="en-GB" dirty="0">
                <a:solidFill>
                  <a:srgbClr val="132B49"/>
                </a:solidFill>
              </a:rPr>
              <a:t>.  They  introduce divisiveness.  </a:t>
            </a:r>
            <a:endParaRPr lang="en-GB" dirty="0">
              <a:solidFill>
                <a:srgbClr val="132B49"/>
              </a:solidFill>
              <a:cs typeface="Times New Roman"/>
            </a:endParaRPr>
          </a:p>
          <a:p>
            <a:pPr marL="1654810">
              <a:spcAft>
                <a:spcPts val="0"/>
              </a:spcAft>
            </a:pPr>
            <a:r>
              <a:rPr lang="en-GB" dirty="0">
                <a:solidFill>
                  <a:srgbClr val="132B49"/>
                </a:solidFill>
                <a:latin typeface="Times New Roman"/>
                <a:ea typeface="Times New Roman"/>
              </a:rPr>
              <a:t> </a:t>
            </a:r>
            <a:endParaRPr lang="en-GB" dirty="0">
              <a:solidFill>
                <a:srgbClr val="132B49"/>
              </a:solidFill>
            </a:endParaRPr>
          </a:p>
          <a:p>
            <a:pPr marL="342900" lvl="0" indent="-342900">
              <a:spcAft>
                <a:spcPts val="0"/>
              </a:spcAft>
              <a:buFont typeface="Arial"/>
              <a:buChar char="•"/>
              <a:tabLst>
                <a:tab pos="457200" algn="l"/>
              </a:tabLst>
            </a:pPr>
            <a:r>
              <a:rPr lang="en-GB" dirty="0">
                <a:solidFill>
                  <a:srgbClr val="132B49"/>
                </a:solidFill>
              </a:rPr>
              <a:t>Invest in </a:t>
            </a:r>
            <a:r>
              <a:rPr lang="en-GB" dirty="0" smtClean="0">
                <a:solidFill>
                  <a:srgbClr val="132B49"/>
                </a:solidFill>
              </a:rPr>
              <a:t>schools:</a:t>
            </a:r>
          </a:p>
          <a:p>
            <a:pPr marL="342900" lvl="0" indent="-342900">
              <a:spcAft>
                <a:spcPts val="0"/>
              </a:spcAft>
              <a:buFont typeface="Arial"/>
              <a:buChar char="•"/>
              <a:tabLst>
                <a:tab pos="457200" algn="l"/>
              </a:tabLst>
            </a:pPr>
            <a:endParaRPr lang="en-GB" dirty="0">
              <a:solidFill>
                <a:srgbClr val="132B49"/>
              </a:solidFill>
              <a:cs typeface="Times New Roman"/>
            </a:endParaRPr>
          </a:p>
          <a:p>
            <a:pPr marL="742950" lvl="1" indent="-285750">
              <a:spcAft>
                <a:spcPts val="0"/>
              </a:spcAft>
              <a:buFont typeface="Courier New" pitchFamily="49" charset="0"/>
              <a:buChar char="o"/>
              <a:tabLst>
                <a:tab pos="914400" algn="l"/>
              </a:tabLst>
            </a:pPr>
            <a:r>
              <a:rPr lang="en-GB" dirty="0">
                <a:solidFill>
                  <a:srgbClr val="132B49"/>
                </a:solidFill>
              </a:rPr>
              <a:t>Invest trust in </a:t>
            </a:r>
            <a:r>
              <a:rPr lang="en-GB" dirty="0" smtClean="0">
                <a:solidFill>
                  <a:srgbClr val="132B49"/>
                </a:solidFill>
              </a:rPr>
              <a:t>teachers.</a:t>
            </a:r>
            <a:endParaRPr lang="en-GB" dirty="0">
              <a:solidFill>
                <a:srgbClr val="132B49"/>
              </a:solidFill>
              <a:cs typeface="Times New Roman"/>
            </a:endParaRPr>
          </a:p>
          <a:p>
            <a:pPr marL="742950" lvl="1" indent="-285750">
              <a:spcAft>
                <a:spcPts val="0"/>
              </a:spcAft>
              <a:buFont typeface="Courier New" pitchFamily="49" charset="0"/>
              <a:buChar char="o"/>
              <a:tabLst>
                <a:tab pos="914400" algn="l"/>
              </a:tabLst>
            </a:pPr>
            <a:r>
              <a:rPr lang="en-GB" dirty="0">
                <a:solidFill>
                  <a:srgbClr val="132B49"/>
                </a:solidFill>
              </a:rPr>
              <a:t>Devote resources to careers </a:t>
            </a:r>
            <a:r>
              <a:rPr lang="en-GB" dirty="0" smtClean="0">
                <a:solidFill>
                  <a:srgbClr val="132B49"/>
                </a:solidFill>
              </a:rPr>
              <a:t>advice.</a:t>
            </a:r>
            <a:endParaRPr lang="en-GB" dirty="0">
              <a:solidFill>
                <a:srgbClr val="132B49"/>
              </a:solidFill>
              <a:cs typeface="Times New Roman"/>
            </a:endParaRPr>
          </a:p>
          <a:p>
            <a:pPr marL="742950" lvl="1" indent="-285750">
              <a:spcAft>
                <a:spcPts val="0"/>
              </a:spcAft>
              <a:buFont typeface="Courier New" pitchFamily="49" charset="0"/>
              <a:buChar char="o"/>
              <a:tabLst>
                <a:tab pos="914400" algn="l"/>
              </a:tabLst>
            </a:pPr>
            <a:r>
              <a:rPr lang="en-GB" dirty="0">
                <a:solidFill>
                  <a:srgbClr val="132B49"/>
                </a:solidFill>
              </a:rPr>
              <a:t>As a metric of progress, value outcomes not </a:t>
            </a:r>
            <a:r>
              <a:rPr lang="en-GB" dirty="0" smtClean="0">
                <a:solidFill>
                  <a:srgbClr val="132B49"/>
                </a:solidFill>
              </a:rPr>
              <a:t>buildings.</a:t>
            </a:r>
            <a:endParaRPr lang="en-GB" dirty="0">
              <a:solidFill>
                <a:srgbClr val="132B49"/>
              </a:solidFill>
              <a:cs typeface="Times New Roman"/>
            </a:endParaRPr>
          </a:p>
          <a:p>
            <a:pPr marL="742950" lvl="1" indent="-285750">
              <a:spcAft>
                <a:spcPts val="0"/>
              </a:spcAft>
              <a:buFont typeface="Courier New" pitchFamily="49" charset="0"/>
              <a:buChar char="o"/>
              <a:tabLst>
                <a:tab pos="914400" algn="l"/>
              </a:tabLst>
            </a:pPr>
            <a:r>
              <a:rPr lang="en-GB" dirty="0" smtClean="0">
                <a:solidFill>
                  <a:srgbClr val="132B49"/>
                </a:solidFill>
              </a:rPr>
              <a:t>As </a:t>
            </a:r>
            <a:r>
              <a:rPr lang="en-GB" dirty="0">
                <a:solidFill>
                  <a:srgbClr val="132B49"/>
                </a:solidFill>
              </a:rPr>
              <a:t>a metric of success, be suspicious of league </a:t>
            </a:r>
            <a:r>
              <a:rPr lang="en-GB" dirty="0" smtClean="0">
                <a:solidFill>
                  <a:srgbClr val="132B49"/>
                </a:solidFill>
              </a:rPr>
              <a:t>tables.</a:t>
            </a:r>
            <a:endParaRPr lang="en-GB" dirty="0">
              <a:solidFill>
                <a:srgbClr val="132B49"/>
              </a:solidFill>
              <a:effectLst/>
              <a:cs typeface="Times New Roman"/>
            </a:endParaRPr>
          </a:p>
        </p:txBody>
      </p:sp>
    </p:spTree>
    <p:extLst>
      <p:ext uri="{BB962C8B-B14F-4D97-AF65-F5344CB8AC3E}">
        <p14:creationId xmlns:p14="http://schemas.microsoft.com/office/powerpoint/2010/main" xmlns="" val="42884290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3416320"/>
          </a:xfrm>
          <a:prstGeom prst="rect">
            <a:avLst/>
          </a:prstGeom>
          <a:noFill/>
        </p:spPr>
        <p:txBody>
          <a:bodyPr wrap="square" rtlCol="0">
            <a:spAutoFit/>
          </a:bodyPr>
          <a:lstStyle/>
          <a:p>
            <a:pPr marL="342900" lvl="0" indent="-342900">
              <a:spcAft>
                <a:spcPts val="0"/>
              </a:spcAft>
              <a:buFont typeface="Arial"/>
              <a:buChar char="•"/>
              <a:tabLst>
                <a:tab pos="457200" algn="l"/>
              </a:tabLst>
            </a:pPr>
            <a:endParaRPr lang="en-GB" dirty="0" smtClean="0">
              <a:solidFill>
                <a:srgbClr val="132B49"/>
              </a:solidFill>
            </a:endParaRPr>
          </a:p>
          <a:p>
            <a:pPr marL="342900" lvl="0" indent="-342900">
              <a:spcAft>
                <a:spcPts val="0"/>
              </a:spcAft>
              <a:buFont typeface="Arial"/>
              <a:buChar char="•"/>
              <a:tabLst>
                <a:tab pos="457200" algn="l"/>
              </a:tabLst>
            </a:pPr>
            <a:r>
              <a:rPr lang="en-GB" dirty="0" smtClean="0">
                <a:solidFill>
                  <a:srgbClr val="132B49"/>
                </a:solidFill>
              </a:rPr>
              <a:t>Extend </a:t>
            </a:r>
            <a:r>
              <a:rPr lang="en-GB" dirty="0">
                <a:solidFill>
                  <a:srgbClr val="132B49"/>
                </a:solidFill>
              </a:rPr>
              <a:t>all successful forms of partnership and </a:t>
            </a:r>
            <a:r>
              <a:rPr lang="en-GB" dirty="0" smtClean="0">
                <a:solidFill>
                  <a:srgbClr val="132B49"/>
                </a:solidFill>
              </a:rPr>
              <a:t>outreach.</a:t>
            </a:r>
            <a:endParaRPr lang="en-GB" dirty="0">
              <a:cs typeface="Times New Roman"/>
            </a:endParaRPr>
          </a:p>
          <a:p>
            <a:pPr marL="740410">
              <a:spcAft>
                <a:spcPts val="0"/>
              </a:spcAft>
            </a:pPr>
            <a:r>
              <a:rPr lang="en-GB" dirty="0">
                <a:latin typeface="Times New Roman"/>
                <a:ea typeface="Times New Roman"/>
              </a:rPr>
              <a:t> </a:t>
            </a:r>
            <a:endParaRPr lang="en-GB" dirty="0"/>
          </a:p>
          <a:p>
            <a:pPr marL="342900" lvl="0" indent="-342900">
              <a:spcAft>
                <a:spcPts val="0"/>
              </a:spcAft>
              <a:buFont typeface="Arial"/>
              <a:buChar char="•"/>
              <a:tabLst>
                <a:tab pos="457200" algn="l"/>
              </a:tabLst>
            </a:pPr>
            <a:r>
              <a:rPr lang="en-GB" dirty="0">
                <a:solidFill>
                  <a:srgbClr val="132B49"/>
                </a:solidFill>
              </a:rPr>
              <a:t>Avoid nuclear </a:t>
            </a:r>
            <a:r>
              <a:rPr lang="en-GB" dirty="0" smtClean="0">
                <a:solidFill>
                  <a:srgbClr val="132B49"/>
                </a:solidFill>
              </a:rPr>
              <a:t>options</a:t>
            </a:r>
            <a:endParaRPr lang="en-GB" dirty="0">
              <a:cs typeface="Times New Roman"/>
            </a:endParaRPr>
          </a:p>
          <a:p>
            <a:pPr marL="742950" lvl="1" indent="-285750">
              <a:spcAft>
                <a:spcPts val="0"/>
              </a:spcAft>
              <a:buFont typeface="Courier New" pitchFamily="49" charset="0"/>
              <a:buChar char="o"/>
              <a:tabLst>
                <a:tab pos="914400" algn="l"/>
              </a:tabLst>
            </a:pPr>
            <a:r>
              <a:rPr lang="en-GB" b="1" dirty="0">
                <a:solidFill>
                  <a:srgbClr val="132B49"/>
                </a:solidFill>
              </a:rPr>
              <a:t>C</a:t>
            </a:r>
            <a:r>
              <a:rPr lang="en-GB" dirty="0">
                <a:solidFill>
                  <a:srgbClr val="132B49"/>
                </a:solidFill>
              </a:rPr>
              <a:t>o-operation, </a:t>
            </a:r>
            <a:r>
              <a:rPr lang="en-GB" b="1" dirty="0">
                <a:solidFill>
                  <a:srgbClr val="132B49"/>
                </a:solidFill>
              </a:rPr>
              <a:t>N</a:t>
            </a:r>
            <a:r>
              <a:rPr lang="en-GB" dirty="0" smtClean="0">
                <a:solidFill>
                  <a:srgbClr val="132B49"/>
                </a:solidFill>
              </a:rPr>
              <a:t>ot </a:t>
            </a:r>
            <a:r>
              <a:rPr lang="en-GB" b="1" dirty="0" smtClean="0">
                <a:solidFill>
                  <a:srgbClr val="132B49"/>
                </a:solidFill>
              </a:rPr>
              <a:t>D</a:t>
            </a:r>
            <a:r>
              <a:rPr lang="en-GB" dirty="0" smtClean="0">
                <a:solidFill>
                  <a:srgbClr val="132B49"/>
                </a:solidFill>
              </a:rPr>
              <a:t>ivisiveness.</a:t>
            </a:r>
            <a:endParaRPr lang="en-GB" dirty="0">
              <a:cs typeface="Times New Roman"/>
            </a:endParaRPr>
          </a:p>
          <a:p>
            <a:pPr marL="1654810">
              <a:spcAft>
                <a:spcPts val="0"/>
              </a:spcAft>
            </a:pPr>
            <a:r>
              <a:rPr lang="en-GB" dirty="0">
                <a:latin typeface="Times New Roman"/>
                <a:ea typeface="Times New Roman"/>
              </a:rPr>
              <a:t> </a:t>
            </a:r>
            <a:endParaRPr lang="en-GB" dirty="0"/>
          </a:p>
          <a:p>
            <a:pPr marL="342900" lvl="0" indent="-342900">
              <a:spcAft>
                <a:spcPts val="0"/>
              </a:spcAft>
              <a:buFont typeface="Arial"/>
              <a:buChar char="•"/>
              <a:tabLst>
                <a:tab pos="457200" algn="l"/>
              </a:tabLst>
            </a:pPr>
            <a:r>
              <a:rPr lang="en-GB" dirty="0">
                <a:solidFill>
                  <a:srgbClr val="132B49"/>
                </a:solidFill>
              </a:rPr>
              <a:t>Minimise </a:t>
            </a:r>
            <a:r>
              <a:rPr lang="en-GB" dirty="0" smtClean="0">
                <a:solidFill>
                  <a:srgbClr val="132B49"/>
                </a:solidFill>
              </a:rPr>
              <a:t>change</a:t>
            </a:r>
            <a:endParaRPr lang="en-GB" dirty="0">
              <a:cs typeface="Times New Roman"/>
            </a:endParaRPr>
          </a:p>
          <a:p>
            <a:pPr marL="742950" lvl="1" indent="-285750">
              <a:spcAft>
                <a:spcPts val="0"/>
              </a:spcAft>
              <a:buFont typeface="Courier New" pitchFamily="49" charset="0"/>
              <a:buChar char="o"/>
              <a:tabLst>
                <a:tab pos="914400" algn="l"/>
              </a:tabLst>
            </a:pPr>
            <a:r>
              <a:rPr lang="en-GB" dirty="0">
                <a:solidFill>
                  <a:srgbClr val="132B49"/>
                </a:solidFill>
              </a:rPr>
              <a:t>It may be possible that some of the initiatives intended to advance the disadvantaged have </a:t>
            </a:r>
            <a:r>
              <a:rPr lang="en-GB" dirty="0" smtClean="0">
                <a:solidFill>
                  <a:srgbClr val="132B49"/>
                </a:solidFill>
              </a:rPr>
              <a:t>succeeded, ironically, </a:t>
            </a:r>
            <a:r>
              <a:rPr lang="en-GB" dirty="0">
                <a:solidFill>
                  <a:srgbClr val="132B49"/>
                </a:solidFill>
              </a:rPr>
              <a:t>only in disadvantaging exactly those whom they have so laudably striven to </a:t>
            </a:r>
            <a:r>
              <a:rPr lang="en-GB" dirty="0" smtClean="0">
                <a:solidFill>
                  <a:srgbClr val="132B49"/>
                </a:solidFill>
              </a:rPr>
              <a:t>assist.</a:t>
            </a:r>
            <a:endParaRPr lang="en-GB" dirty="0">
              <a:cs typeface="Times New Roman"/>
            </a:endParaRPr>
          </a:p>
          <a:p>
            <a:pPr marL="742950" lvl="1" indent="-285750">
              <a:spcAft>
                <a:spcPts val="0"/>
              </a:spcAft>
              <a:buFont typeface="Courier New" pitchFamily="49" charset="0"/>
              <a:buChar char="o"/>
              <a:tabLst>
                <a:tab pos="914400" algn="l"/>
              </a:tabLst>
            </a:pPr>
            <a:r>
              <a:rPr lang="en-GB" dirty="0">
                <a:solidFill>
                  <a:srgbClr val="132B49"/>
                </a:solidFill>
              </a:rPr>
              <a:t>The greater the complexity, and the greater the change, the more you advantage those with access </a:t>
            </a:r>
            <a:r>
              <a:rPr lang="en-GB" dirty="0" smtClean="0">
                <a:solidFill>
                  <a:srgbClr val="132B49"/>
                </a:solidFill>
              </a:rPr>
              <a:t>to advice.</a:t>
            </a:r>
            <a:endParaRPr lang="en-GB" dirty="0">
              <a:effectLst/>
            </a:endParaRPr>
          </a:p>
        </p:txBody>
      </p:sp>
    </p:spTree>
    <p:extLst>
      <p:ext uri="{BB962C8B-B14F-4D97-AF65-F5344CB8AC3E}">
        <p14:creationId xmlns:p14="http://schemas.microsoft.com/office/powerpoint/2010/main" xmlns="" val="1100779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4088299"/>
          </a:xfrm>
          <a:prstGeom prst="rect">
            <a:avLst/>
          </a:prstGeom>
          <a:noFill/>
        </p:spPr>
        <p:txBody>
          <a:bodyPr wrap="square" rtlCol="0">
            <a:spAutoFit/>
          </a:bodyPr>
          <a:lstStyle/>
          <a:p>
            <a:pPr>
              <a:lnSpc>
                <a:spcPct val="115000"/>
              </a:lnSpc>
              <a:spcAft>
                <a:spcPts val="1000"/>
              </a:spcAft>
            </a:pPr>
            <a:endParaRPr lang="en-GB" b="1" dirty="0" smtClean="0">
              <a:ea typeface="Calibri"/>
              <a:cs typeface="Times New Roman"/>
            </a:endParaRPr>
          </a:p>
          <a:p>
            <a:pPr>
              <a:lnSpc>
                <a:spcPct val="115000"/>
              </a:lnSpc>
              <a:spcAft>
                <a:spcPts val="1000"/>
              </a:spcAft>
            </a:pPr>
            <a:r>
              <a:rPr lang="en-GB" b="1" dirty="0" smtClean="0">
                <a:solidFill>
                  <a:srgbClr val="132B49"/>
                </a:solidFill>
                <a:ea typeface="Calibri"/>
                <a:cs typeface="Times New Roman"/>
              </a:rPr>
              <a:t>Pleas to the Academy </a:t>
            </a:r>
            <a:r>
              <a:rPr lang="en-GB" b="1" dirty="0">
                <a:solidFill>
                  <a:srgbClr val="132B49"/>
                </a:solidFill>
                <a:ea typeface="Calibri"/>
                <a:cs typeface="Times New Roman"/>
              </a:rPr>
              <a:t>for Joint </a:t>
            </a:r>
            <a:r>
              <a:rPr lang="en-GB" b="1" dirty="0" smtClean="0">
                <a:solidFill>
                  <a:srgbClr val="132B49"/>
                </a:solidFill>
                <a:ea typeface="Calibri"/>
                <a:cs typeface="Times New Roman"/>
              </a:rPr>
              <a:t>Endeavour</a:t>
            </a: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Please </a:t>
            </a:r>
            <a:r>
              <a:rPr lang="en-GB" dirty="0">
                <a:solidFill>
                  <a:srgbClr val="132B49"/>
                </a:solidFill>
                <a:ea typeface="Calibri"/>
                <a:cs typeface="Times New Roman"/>
              </a:rPr>
              <a:t>help influence public </a:t>
            </a:r>
            <a:r>
              <a:rPr lang="en-GB" dirty="0" smtClean="0">
                <a:solidFill>
                  <a:srgbClr val="132B49"/>
                </a:solidFill>
                <a:ea typeface="Calibri"/>
                <a:cs typeface="Times New Roman"/>
              </a:rPr>
              <a:t>exams, especially Maths.</a:t>
            </a:r>
            <a:endParaRPr lang="en-GB" dirty="0">
              <a:solidFill>
                <a:srgbClr val="132B49"/>
              </a:solidFill>
              <a:ea typeface="Calibri"/>
              <a:cs typeface="Times New Roman"/>
            </a:endParaRPr>
          </a:p>
          <a:p>
            <a:pPr marL="342900" indent="-342900">
              <a:lnSpc>
                <a:spcPct val="115000"/>
              </a:lnSpc>
              <a:buFont typeface="Arial" pitchFamily="34" charset="0"/>
              <a:buChar char="•"/>
            </a:pPr>
            <a:r>
              <a:rPr lang="en-GB" dirty="0">
                <a:solidFill>
                  <a:srgbClr val="132B49"/>
                </a:solidFill>
                <a:ea typeface="Calibri"/>
                <a:cs typeface="Times New Roman"/>
              </a:rPr>
              <a:t>Encourage BIS and DFE to partake in joined-up </a:t>
            </a:r>
            <a:r>
              <a:rPr lang="en-GB" dirty="0" smtClean="0">
                <a:solidFill>
                  <a:srgbClr val="132B49"/>
                </a:solidFill>
                <a:ea typeface="Calibri"/>
                <a:cs typeface="Times New Roman"/>
              </a:rPr>
              <a:t>thinking.</a:t>
            </a:r>
            <a:endParaRPr lang="en-GB" dirty="0">
              <a:solidFill>
                <a:srgbClr val="132B49"/>
              </a:solidFill>
              <a:ea typeface="Calibri"/>
              <a:cs typeface="Times New Roman"/>
            </a:endParaRP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Continue </a:t>
            </a:r>
            <a:r>
              <a:rPr lang="en-GB" dirty="0">
                <a:solidFill>
                  <a:srgbClr val="132B49"/>
                </a:solidFill>
                <a:ea typeface="Calibri"/>
                <a:cs typeface="Times New Roman"/>
              </a:rPr>
              <a:t>to object to the </a:t>
            </a:r>
            <a:r>
              <a:rPr lang="en-GB" dirty="0" smtClean="0">
                <a:solidFill>
                  <a:srgbClr val="132B49"/>
                </a:solidFill>
                <a:ea typeface="Calibri"/>
                <a:cs typeface="Times New Roman"/>
              </a:rPr>
              <a:t>visitation on universities of the consequences of  </a:t>
            </a:r>
            <a:r>
              <a:rPr lang="en-GB" dirty="0">
                <a:solidFill>
                  <a:srgbClr val="132B49"/>
                </a:solidFill>
                <a:ea typeface="Calibri"/>
                <a:cs typeface="Times New Roman"/>
              </a:rPr>
              <a:t>what could be improved in our underfunded </a:t>
            </a:r>
            <a:r>
              <a:rPr lang="en-GB" dirty="0" smtClean="0">
                <a:solidFill>
                  <a:srgbClr val="132B49"/>
                </a:solidFill>
                <a:ea typeface="Calibri"/>
                <a:cs typeface="Times New Roman"/>
              </a:rPr>
              <a:t>schools.</a:t>
            </a:r>
            <a:endParaRPr lang="en-GB" dirty="0">
              <a:solidFill>
                <a:srgbClr val="132B49"/>
              </a:solidFill>
              <a:ea typeface="Calibri"/>
              <a:cs typeface="Times New Roman"/>
            </a:endParaRPr>
          </a:p>
          <a:p>
            <a:endParaRPr lang="en-GB" i="1" dirty="0">
              <a:solidFill>
                <a:srgbClr val="132B49"/>
              </a:solidFill>
            </a:endParaRPr>
          </a:p>
          <a:p>
            <a:pPr>
              <a:lnSpc>
                <a:spcPct val="115000"/>
              </a:lnSpc>
            </a:pPr>
            <a:endParaRPr lang="en-GB" dirty="0" smtClean="0">
              <a:solidFill>
                <a:srgbClr val="222222"/>
              </a:solidFill>
              <a:ea typeface="Calibri"/>
              <a:cs typeface="Times New Roman"/>
            </a:endParaRPr>
          </a:p>
          <a:p>
            <a:pPr>
              <a:lnSpc>
                <a:spcPct val="115000"/>
              </a:lnSpc>
            </a:pPr>
            <a:endParaRPr lang="en-GB" dirty="0">
              <a:solidFill>
                <a:srgbClr val="132B49"/>
              </a:solidFill>
            </a:endParaRPr>
          </a:p>
          <a:p>
            <a:pPr lvl="0">
              <a:lnSpc>
                <a:spcPct val="115000"/>
              </a:lnSpc>
              <a:spcAft>
                <a:spcPts val="0"/>
              </a:spcAft>
            </a:pPr>
            <a:endParaRPr lang="en-GB" b="1" dirty="0" smtClean="0">
              <a:solidFill>
                <a:srgbClr val="132B49"/>
              </a:solidFill>
              <a:ea typeface="Calibri"/>
              <a:cs typeface="Times New Roman"/>
            </a:endParaRPr>
          </a:p>
          <a:p>
            <a:pPr lvl="0">
              <a:lnSpc>
                <a:spcPct val="115000"/>
              </a:lnSpc>
              <a:spcAft>
                <a:spcPts val="0"/>
              </a:spcAft>
            </a:pPr>
            <a:endParaRPr lang="en-GB" b="1" dirty="0">
              <a:solidFill>
                <a:srgbClr val="132B49"/>
              </a:solidFill>
              <a:ea typeface="Calibri"/>
              <a:cs typeface="Times New Roman"/>
            </a:endParaRPr>
          </a:p>
          <a:p>
            <a:pPr marL="342900" lvl="0" indent="-342900">
              <a:spcAft>
                <a:spcPts val="0"/>
              </a:spcAft>
              <a:buFont typeface="Arial"/>
              <a:buChar char="•"/>
              <a:tabLst>
                <a:tab pos="457200" algn="l"/>
              </a:tabLst>
            </a:pPr>
            <a:endParaRPr lang="en-GB" dirty="0">
              <a:effectLst/>
            </a:endParaRPr>
          </a:p>
        </p:txBody>
      </p:sp>
    </p:spTree>
    <p:extLst>
      <p:ext uri="{BB962C8B-B14F-4D97-AF65-F5344CB8AC3E}">
        <p14:creationId xmlns:p14="http://schemas.microsoft.com/office/powerpoint/2010/main" xmlns="" val="319774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Box 4"/>
          <p:cNvSpPr txBox="1"/>
          <p:nvPr/>
        </p:nvSpPr>
        <p:spPr>
          <a:xfrm>
            <a:off x="827584" y="1628800"/>
            <a:ext cx="7416824" cy="4396588"/>
          </a:xfrm>
          <a:prstGeom prst="rect">
            <a:avLst/>
          </a:prstGeom>
          <a:noFill/>
        </p:spPr>
        <p:txBody>
          <a:bodyPr wrap="square" rtlCol="0">
            <a:spAutoFit/>
          </a:bodyPr>
          <a:lstStyle/>
          <a:p>
            <a:pPr lvl="1"/>
            <a:endParaRPr lang="en-GB" dirty="0" smtClean="0">
              <a:solidFill>
                <a:srgbClr val="132B49"/>
              </a:solidFill>
              <a:ea typeface="Calibri"/>
              <a:cs typeface="Times New Roman"/>
            </a:endParaRPr>
          </a:p>
          <a:p>
            <a:pPr marL="742950" lvl="1" indent="-285750">
              <a:buFont typeface="Arial" pitchFamily="34" charset="0"/>
              <a:buChar char="•"/>
            </a:pPr>
            <a:endParaRPr lang="en-GB" dirty="0" smtClean="0">
              <a:solidFill>
                <a:srgbClr val="132B49"/>
              </a:solidFill>
              <a:ea typeface="Calibri"/>
              <a:cs typeface="Times New Roman"/>
            </a:endParaRPr>
          </a:p>
          <a:p>
            <a:pPr marL="742950" lvl="1" indent="-285750">
              <a:buFont typeface="Arial" pitchFamily="34" charset="0"/>
              <a:buChar char="•"/>
            </a:pPr>
            <a:r>
              <a:rPr lang="en-GB" dirty="0" smtClean="0">
                <a:solidFill>
                  <a:srgbClr val="132B49"/>
                </a:solidFill>
                <a:ea typeface="Calibri"/>
                <a:cs typeface="Times New Roman"/>
              </a:rPr>
              <a:t>Universities </a:t>
            </a:r>
            <a:r>
              <a:rPr lang="en-GB" dirty="0">
                <a:solidFill>
                  <a:srgbClr val="132B49"/>
                </a:solidFill>
                <a:ea typeface="Calibri"/>
                <a:cs typeface="Times New Roman"/>
              </a:rPr>
              <a:t>and independent schools have much in common.</a:t>
            </a:r>
          </a:p>
          <a:p>
            <a:pPr marL="1257300" lvl="2" indent="-342900">
              <a:buFont typeface="Courier New"/>
              <a:buChar char="o"/>
            </a:pPr>
            <a:r>
              <a:rPr lang="en-GB" dirty="0">
                <a:solidFill>
                  <a:srgbClr val="132B49"/>
                </a:solidFill>
                <a:ea typeface="Calibri"/>
                <a:cs typeface="Times New Roman"/>
              </a:rPr>
              <a:t>Charge a fee, and mitigate that </a:t>
            </a:r>
            <a:r>
              <a:rPr lang="en-GB" dirty="0" smtClean="0">
                <a:solidFill>
                  <a:srgbClr val="132B49"/>
                </a:solidFill>
                <a:ea typeface="Calibri"/>
                <a:cs typeface="Times New Roman"/>
              </a:rPr>
              <a:t>fee.</a:t>
            </a:r>
            <a:endParaRPr lang="en-GB" dirty="0">
              <a:solidFill>
                <a:srgbClr val="132B49"/>
              </a:solidFill>
              <a:ea typeface="Calibri"/>
              <a:cs typeface="Times New Roman"/>
            </a:endParaRPr>
          </a:p>
          <a:p>
            <a:pPr marL="1257300" lvl="2" indent="-342900">
              <a:buFont typeface="Courier New"/>
              <a:buChar char="o"/>
            </a:pPr>
            <a:r>
              <a:rPr lang="en-GB" dirty="0">
                <a:solidFill>
                  <a:srgbClr val="132B49"/>
                </a:solidFill>
                <a:ea typeface="Calibri"/>
                <a:cs typeface="Times New Roman"/>
              </a:rPr>
              <a:t>Autonomy over </a:t>
            </a:r>
            <a:r>
              <a:rPr lang="en-GB" dirty="0" smtClean="0">
                <a:solidFill>
                  <a:srgbClr val="132B49"/>
                </a:solidFill>
                <a:ea typeface="Calibri"/>
                <a:cs typeface="Times New Roman"/>
              </a:rPr>
              <a:t>curriculum </a:t>
            </a:r>
            <a:r>
              <a:rPr lang="en-GB" dirty="0">
                <a:solidFill>
                  <a:srgbClr val="132B49"/>
                </a:solidFill>
                <a:ea typeface="Calibri"/>
                <a:cs typeface="Times New Roman"/>
              </a:rPr>
              <a:t>and </a:t>
            </a:r>
            <a:r>
              <a:rPr lang="en-GB" dirty="0" smtClean="0">
                <a:solidFill>
                  <a:srgbClr val="132B49"/>
                </a:solidFill>
                <a:ea typeface="Calibri"/>
                <a:cs typeface="Times New Roman"/>
              </a:rPr>
              <a:t>admissions. </a:t>
            </a:r>
            <a:endParaRPr lang="en-GB" dirty="0">
              <a:solidFill>
                <a:srgbClr val="132B49"/>
              </a:solidFill>
              <a:ea typeface="Calibri"/>
              <a:cs typeface="Times New Roman"/>
            </a:endParaRPr>
          </a:p>
          <a:p>
            <a:pPr marL="1257300" lvl="2" indent="-342900">
              <a:buFont typeface="Courier New"/>
              <a:buChar char="o"/>
            </a:pPr>
            <a:r>
              <a:rPr lang="en-GB" dirty="0" smtClean="0">
                <a:solidFill>
                  <a:srgbClr val="132B49"/>
                </a:solidFill>
                <a:ea typeface="Calibri"/>
                <a:cs typeface="Times New Roman"/>
              </a:rPr>
              <a:t>Select </a:t>
            </a:r>
            <a:r>
              <a:rPr lang="en-GB" dirty="0">
                <a:solidFill>
                  <a:srgbClr val="132B49"/>
                </a:solidFill>
                <a:ea typeface="Calibri"/>
                <a:cs typeface="Times New Roman"/>
              </a:rPr>
              <a:t>on potential as well as prior </a:t>
            </a:r>
            <a:r>
              <a:rPr lang="en-GB" dirty="0" smtClean="0">
                <a:solidFill>
                  <a:srgbClr val="132B49"/>
                </a:solidFill>
                <a:ea typeface="Calibri"/>
                <a:cs typeface="Times New Roman"/>
              </a:rPr>
              <a:t>attainment.</a:t>
            </a:r>
          </a:p>
          <a:p>
            <a:pPr lvl="2"/>
            <a:endParaRPr lang="en-GB" dirty="0">
              <a:solidFill>
                <a:srgbClr val="132B49"/>
              </a:solidFill>
              <a:ea typeface="Calibri"/>
              <a:cs typeface="Times New Roman"/>
            </a:endParaRPr>
          </a:p>
          <a:p>
            <a:pPr marL="742950" lvl="1" indent="-285750">
              <a:spcAft>
                <a:spcPts val="1000"/>
              </a:spcAft>
              <a:buFont typeface="Arial" pitchFamily="34" charset="0"/>
              <a:buChar char="•"/>
            </a:pPr>
            <a:r>
              <a:rPr lang="en-GB" dirty="0" smtClean="0">
                <a:solidFill>
                  <a:srgbClr val="132B49"/>
                </a:solidFill>
                <a:ea typeface="Calibri"/>
                <a:cs typeface="Times New Roman"/>
              </a:rPr>
              <a:t>Neither </a:t>
            </a:r>
            <a:r>
              <a:rPr lang="en-GB" dirty="0">
                <a:solidFill>
                  <a:srgbClr val="132B49"/>
                </a:solidFill>
                <a:ea typeface="Calibri"/>
                <a:cs typeface="Times New Roman"/>
              </a:rPr>
              <a:t>are there significant </a:t>
            </a:r>
            <a:r>
              <a:rPr lang="en-GB" dirty="0" smtClean="0">
                <a:solidFill>
                  <a:srgbClr val="132B49"/>
                </a:solidFill>
                <a:ea typeface="Calibri"/>
                <a:cs typeface="Times New Roman"/>
              </a:rPr>
              <a:t>differences </a:t>
            </a:r>
            <a:r>
              <a:rPr lang="en-GB" dirty="0">
                <a:solidFill>
                  <a:srgbClr val="132B49"/>
                </a:solidFill>
                <a:ea typeface="Calibri"/>
                <a:cs typeface="Times New Roman"/>
              </a:rPr>
              <a:t>of opinion </a:t>
            </a:r>
            <a:r>
              <a:rPr lang="en-GB" dirty="0" smtClean="0">
                <a:solidFill>
                  <a:srgbClr val="132B49"/>
                </a:solidFill>
                <a:ea typeface="Calibri"/>
                <a:cs typeface="Times New Roman"/>
              </a:rPr>
              <a:t>between maintained  </a:t>
            </a:r>
            <a:r>
              <a:rPr lang="en-GB" dirty="0">
                <a:solidFill>
                  <a:srgbClr val="132B49"/>
                </a:solidFill>
                <a:ea typeface="Calibri"/>
                <a:cs typeface="Times New Roman"/>
              </a:rPr>
              <a:t>and independent </a:t>
            </a:r>
            <a:r>
              <a:rPr lang="en-GB" dirty="0" smtClean="0">
                <a:solidFill>
                  <a:srgbClr val="132B49"/>
                </a:solidFill>
                <a:ea typeface="Calibri"/>
                <a:cs typeface="Times New Roman"/>
              </a:rPr>
              <a:t>sectors </a:t>
            </a:r>
            <a:r>
              <a:rPr lang="en-GB" dirty="0">
                <a:solidFill>
                  <a:srgbClr val="132B49"/>
                </a:solidFill>
                <a:ea typeface="Calibri"/>
                <a:cs typeface="Times New Roman"/>
              </a:rPr>
              <a:t>on </a:t>
            </a:r>
            <a:r>
              <a:rPr lang="en-GB" dirty="0" smtClean="0">
                <a:solidFill>
                  <a:srgbClr val="132B49"/>
                </a:solidFill>
                <a:ea typeface="Calibri"/>
                <a:cs typeface="Times New Roman"/>
              </a:rPr>
              <a:t>HE </a:t>
            </a:r>
            <a:r>
              <a:rPr lang="en-GB" dirty="0">
                <a:solidFill>
                  <a:srgbClr val="132B49"/>
                </a:solidFill>
                <a:ea typeface="Calibri"/>
                <a:cs typeface="Times New Roman"/>
              </a:rPr>
              <a:t>education </a:t>
            </a:r>
            <a:r>
              <a:rPr lang="en-GB" dirty="0" smtClean="0">
                <a:solidFill>
                  <a:srgbClr val="132B49"/>
                </a:solidFill>
                <a:ea typeface="Calibri"/>
                <a:cs typeface="Times New Roman"/>
              </a:rPr>
              <a:t>issues.</a:t>
            </a:r>
          </a:p>
          <a:p>
            <a:pPr>
              <a:spcAft>
                <a:spcPts val="1000"/>
              </a:spcAft>
            </a:pPr>
            <a:endParaRPr lang="en-GB" dirty="0">
              <a:solidFill>
                <a:srgbClr val="132B49"/>
              </a:solidFill>
              <a:ea typeface="Calibri"/>
              <a:cs typeface="Times New Roman"/>
            </a:endParaRPr>
          </a:p>
          <a:p>
            <a:pPr lvl="1">
              <a:lnSpc>
                <a:spcPct val="115000"/>
              </a:lnSpc>
              <a:spcAft>
                <a:spcPts val="1000"/>
              </a:spcAft>
            </a:pPr>
            <a:endParaRPr lang="en-GB" dirty="0">
              <a:solidFill>
                <a:srgbClr val="132B49"/>
              </a:solidFill>
              <a:ea typeface="Calibri"/>
              <a:cs typeface="Times New Roman"/>
            </a:endParaRPr>
          </a:p>
          <a:p>
            <a:pPr lvl="0"/>
            <a:r>
              <a:rPr lang="en-GB" dirty="0" smtClean="0">
                <a:solidFill>
                  <a:srgbClr val="132B49"/>
                </a:solidFill>
              </a:rPr>
              <a:t> </a:t>
            </a:r>
            <a:endParaRPr lang="en-GB" dirty="0">
              <a:solidFill>
                <a:srgbClr val="132B49"/>
              </a:solidFill>
            </a:endParaRPr>
          </a:p>
          <a:p>
            <a:r>
              <a:rPr lang="en-GB" dirty="0">
                <a:solidFill>
                  <a:srgbClr val="132B49"/>
                </a:solidFill>
              </a:rPr>
              <a:t> </a:t>
            </a:r>
          </a:p>
          <a:p>
            <a:endParaRPr lang="en-GB" dirty="0">
              <a:solidFill>
                <a:srgbClr val="132B49"/>
              </a:solidFill>
            </a:endParaRPr>
          </a:p>
        </p:txBody>
      </p:sp>
    </p:spTree>
    <p:extLst>
      <p:ext uri="{BB962C8B-B14F-4D97-AF65-F5344CB8AC3E}">
        <p14:creationId xmlns:p14="http://schemas.microsoft.com/office/powerpoint/2010/main" xmlns="" val="42410810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4773614"/>
          </a:xfrm>
          <a:prstGeom prst="rect">
            <a:avLst/>
          </a:prstGeom>
          <a:noFill/>
        </p:spPr>
        <p:txBody>
          <a:bodyPr wrap="square" rtlCol="0">
            <a:spAutoFit/>
          </a:bodyPr>
          <a:lstStyle/>
          <a:p>
            <a:pPr>
              <a:lnSpc>
                <a:spcPct val="115000"/>
              </a:lnSpc>
            </a:pPr>
            <a:r>
              <a:rPr lang="en-GB" b="1" dirty="0" smtClean="0">
                <a:solidFill>
                  <a:srgbClr val="132B49"/>
                </a:solidFill>
                <a:ea typeface="Calibri"/>
                <a:cs typeface="Times New Roman"/>
              </a:rPr>
              <a:t>Envoi</a:t>
            </a:r>
          </a:p>
          <a:p>
            <a:pPr>
              <a:lnSpc>
                <a:spcPct val="115000"/>
              </a:lnSpc>
            </a:pPr>
            <a:endParaRPr lang="en-GB" b="1" dirty="0" smtClean="0">
              <a:solidFill>
                <a:srgbClr val="132B49"/>
              </a:solidFill>
              <a:ea typeface="Calibri"/>
              <a:cs typeface="Times New Roman"/>
            </a:endParaRPr>
          </a:p>
          <a:p>
            <a:r>
              <a:rPr lang="en-GB" i="1" dirty="0" smtClean="0">
                <a:solidFill>
                  <a:srgbClr val="132B49"/>
                </a:solidFill>
                <a:ea typeface="Calibri"/>
                <a:cs typeface="Times New Roman"/>
              </a:rPr>
              <a:t>“A </a:t>
            </a:r>
            <a:r>
              <a:rPr lang="en-GB" i="1" dirty="0">
                <a:solidFill>
                  <a:srgbClr val="132B49"/>
                </a:solidFill>
                <a:ea typeface="Calibri"/>
                <a:cs typeface="Times New Roman"/>
              </a:rPr>
              <a:t>short story of  a young man who could not go to </a:t>
            </a:r>
            <a:r>
              <a:rPr lang="en-GB" i="1" dirty="0" smtClean="0">
                <a:solidFill>
                  <a:srgbClr val="132B49"/>
                </a:solidFill>
                <a:ea typeface="Calibri"/>
                <a:cs typeface="Times New Roman"/>
              </a:rPr>
              <a:t>Oxford… .  There </a:t>
            </a:r>
            <a:r>
              <a:rPr lang="en-GB" i="1" dirty="0">
                <a:solidFill>
                  <a:srgbClr val="132B49"/>
                </a:solidFill>
                <a:ea typeface="Calibri"/>
                <a:cs typeface="Times New Roman"/>
              </a:rPr>
              <a:t>is something in this the world ought to be </a:t>
            </a:r>
            <a:r>
              <a:rPr lang="en-GB" i="1" dirty="0" smtClean="0">
                <a:solidFill>
                  <a:srgbClr val="132B49"/>
                </a:solidFill>
                <a:ea typeface="Calibri"/>
                <a:cs typeface="Times New Roman"/>
              </a:rPr>
              <a:t>shown, </a:t>
            </a:r>
            <a:r>
              <a:rPr lang="en-GB" i="1" dirty="0">
                <a:solidFill>
                  <a:srgbClr val="132B49"/>
                </a:solidFill>
                <a:ea typeface="Calibri"/>
                <a:cs typeface="Times New Roman"/>
              </a:rPr>
              <a:t>and I am the one to show it </a:t>
            </a:r>
            <a:r>
              <a:rPr lang="en-GB" i="1">
                <a:solidFill>
                  <a:srgbClr val="132B49"/>
                </a:solidFill>
                <a:ea typeface="Calibri"/>
                <a:cs typeface="Times New Roman"/>
              </a:rPr>
              <a:t>to </a:t>
            </a:r>
            <a:r>
              <a:rPr lang="en-GB" i="1" smtClean="0">
                <a:solidFill>
                  <a:srgbClr val="132B49"/>
                </a:solidFill>
                <a:ea typeface="Calibri"/>
                <a:cs typeface="Times New Roman"/>
              </a:rPr>
              <a:t>them.” </a:t>
            </a:r>
            <a:endParaRPr lang="en-GB" i="1" dirty="0" smtClean="0">
              <a:solidFill>
                <a:srgbClr val="132B49"/>
              </a:solidFill>
              <a:ea typeface="Calibri"/>
              <a:cs typeface="Times New Roman"/>
            </a:endParaRPr>
          </a:p>
          <a:p>
            <a:endParaRPr lang="en-GB" dirty="0" smtClean="0">
              <a:solidFill>
                <a:srgbClr val="132B49"/>
              </a:solidFill>
              <a:ea typeface="Calibri"/>
              <a:cs typeface="Times New Roman"/>
            </a:endParaRPr>
          </a:p>
          <a:p>
            <a:r>
              <a:rPr lang="en-GB" i="1" dirty="0" smtClean="0">
                <a:solidFill>
                  <a:srgbClr val="132B49"/>
                </a:solidFill>
              </a:rPr>
              <a:t>“</a:t>
            </a:r>
            <a:r>
              <a:rPr lang="en-GB" i="1" dirty="0">
                <a:solidFill>
                  <a:srgbClr val="132B49"/>
                </a:solidFill>
              </a:rPr>
              <a:t>I have understanding as well as you; yea, who </a:t>
            </a:r>
            <a:r>
              <a:rPr lang="en-GB" i="1" dirty="0" err="1" smtClean="0">
                <a:solidFill>
                  <a:srgbClr val="132B49"/>
                </a:solidFill>
              </a:rPr>
              <a:t>knoweth</a:t>
            </a:r>
            <a:r>
              <a:rPr lang="en-GB" i="1" dirty="0" smtClean="0">
                <a:solidFill>
                  <a:srgbClr val="132B49"/>
                </a:solidFill>
              </a:rPr>
              <a:t> </a:t>
            </a:r>
            <a:r>
              <a:rPr lang="en-GB" i="1" dirty="0">
                <a:solidFill>
                  <a:srgbClr val="132B49"/>
                </a:solidFill>
              </a:rPr>
              <a:t>not such things as these</a:t>
            </a:r>
            <a:r>
              <a:rPr lang="en-GB" i="1" dirty="0" smtClean="0">
                <a:solidFill>
                  <a:srgbClr val="132B49"/>
                </a:solidFill>
              </a:rPr>
              <a:t>?”</a:t>
            </a:r>
          </a:p>
          <a:p>
            <a:endParaRPr lang="en-GB" i="1" dirty="0" smtClean="0">
              <a:solidFill>
                <a:srgbClr val="132B49"/>
              </a:solidFill>
            </a:endParaRPr>
          </a:p>
          <a:p>
            <a:r>
              <a:rPr lang="en-GB" dirty="0" smtClean="0">
                <a:solidFill>
                  <a:srgbClr val="132B49"/>
                </a:solidFill>
              </a:rPr>
              <a:t>125 years on….</a:t>
            </a:r>
            <a:endParaRPr lang="en-GB" dirty="0">
              <a:solidFill>
                <a:srgbClr val="132B49"/>
              </a:solidFill>
            </a:endParaRPr>
          </a:p>
          <a:p>
            <a:endParaRPr lang="en-GB" i="1" dirty="0">
              <a:solidFill>
                <a:srgbClr val="132B49"/>
              </a:solidFill>
            </a:endParaRPr>
          </a:p>
          <a:p>
            <a:pPr>
              <a:lnSpc>
                <a:spcPct val="115000"/>
              </a:lnSpc>
            </a:pPr>
            <a:endParaRPr lang="en-GB" dirty="0" smtClean="0">
              <a:solidFill>
                <a:srgbClr val="222222"/>
              </a:solidFill>
              <a:ea typeface="Calibri"/>
              <a:cs typeface="Times New Roman"/>
            </a:endParaRPr>
          </a:p>
          <a:p>
            <a:pPr>
              <a:lnSpc>
                <a:spcPct val="115000"/>
              </a:lnSpc>
            </a:pPr>
            <a:endParaRPr lang="en-GB" dirty="0">
              <a:solidFill>
                <a:srgbClr val="132B49"/>
              </a:solidFill>
            </a:endParaRPr>
          </a:p>
          <a:p>
            <a:pPr lvl="0">
              <a:lnSpc>
                <a:spcPct val="115000"/>
              </a:lnSpc>
              <a:spcAft>
                <a:spcPts val="0"/>
              </a:spcAft>
            </a:pPr>
            <a:endParaRPr lang="en-GB" b="1" dirty="0" smtClean="0">
              <a:solidFill>
                <a:srgbClr val="132B49"/>
              </a:solidFill>
              <a:ea typeface="Calibri"/>
              <a:cs typeface="Times New Roman"/>
            </a:endParaRPr>
          </a:p>
          <a:p>
            <a:pPr lvl="0">
              <a:lnSpc>
                <a:spcPct val="115000"/>
              </a:lnSpc>
              <a:spcAft>
                <a:spcPts val="0"/>
              </a:spcAft>
            </a:pPr>
            <a:endParaRPr lang="en-GB" b="1" dirty="0">
              <a:solidFill>
                <a:srgbClr val="132B49"/>
              </a:solidFill>
              <a:ea typeface="Calibri"/>
              <a:cs typeface="Times New Roman"/>
            </a:endParaRPr>
          </a:p>
          <a:p>
            <a:pPr marL="342900" lvl="0" indent="-342900">
              <a:spcAft>
                <a:spcPts val="0"/>
              </a:spcAft>
              <a:buFont typeface="Arial"/>
              <a:buChar char="•"/>
              <a:tabLst>
                <a:tab pos="457200" algn="l"/>
              </a:tabLst>
            </a:pPr>
            <a:endParaRPr lang="en-GB" dirty="0">
              <a:effectLst/>
            </a:endParaRPr>
          </a:p>
        </p:txBody>
      </p:sp>
    </p:spTree>
    <p:extLst>
      <p:ext uri="{BB962C8B-B14F-4D97-AF65-F5344CB8AC3E}">
        <p14:creationId xmlns:p14="http://schemas.microsoft.com/office/powerpoint/2010/main" xmlns="" val="5440107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99592" y="2409603"/>
            <a:ext cx="5544616" cy="2280624"/>
          </a:xfrm>
          <a:prstGeom prst="rect">
            <a:avLst/>
          </a:prstGeom>
          <a:noFill/>
        </p:spPr>
        <p:txBody>
          <a:bodyPr wrap="square" rtlCol="0">
            <a:spAutoFit/>
          </a:bodyPr>
          <a:lstStyle/>
          <a:p>
            <a:pPr lvl="0">
              <a:lnSpc>
                <a:spcPct val="115000"/>
              </a:lnSpc>
              <a:spcAft>
                <a:spcPts val="0"/>
              </a:spcAft>
            </a:pPr>
            <a:endParaRPr lang="en-GB" dirty="0">
              <a:solidFill>
                <a:srgbClr val="132B49"/>
              </a:solidFill>
              <a:ea typeface="Calibri"/>
              <a:cs typeface="Times New Roman"/>
            </a:endParaRPr>
          </a:p>
          <a:p>
            <a:pPr marL="342900" lvl="0" indent="-342900">
              <a:lnSpc>
                <a:spcPct val="115000"/>
              </a:lnSpc>
              <a:spcAft>
                <a:spcPts val="0"/>
              </a:spcAft>
              <a:buFont typeface="Arial" pitchFamily="34" charset="0"/>
              <a:buChar char="•"/>
            </a:pPr>
            <a:endParaRPr lang="en-GB" dirty="0">
              <a:solidFill>
                <a:srgbClr val="132B49"/>
              </a:solidFill>
              <a:ea typeface="Calibri"/>
              <a:cs typeface="Times New Roman"/>
            </a:endParaRPr>
          </a:p>
          <a:p>
            <a:pPr>
              <a:lnSpc>
                <a:spcPct val="115000"/>
              </a:lnSpc>
            </a:pPr>
            <a:endParaRPr lang="en-GB" dirty="0" smtClean="0">
              <a:solidFill>
                <a:srgbClr val="222222"/>
              </a:solidFill>
              <a:ea typeface="Calibri"/>
              <a:cs typeface="Times New Roman"/>
            </a:endParaRPr>
          </a:p>
          <a:p>
            <a:pPr>
              <a:lnSpc>
                <a:spcPct val="115000"/>
              </a:lnSpc>
            </a:pPr>
            <a:endParaRPr lang="en-GB" dirty="0">
              <a:solidFill>
                <a:srgbClr val="132B49"/>
              </a:solidFill>
            </a:endParaRPr>
          </a:p>
          <a:p>
            <a:pPr lvl="0">
              <a:lnSpc>
                <a:spcPct val="115000"/>
              </a:lnSpc>
              <a:spcAft>
                <a:spcPts val="0"/>
              </a:spcAft>
            </a:pPr>
            <a:endParaRPr lang="en-GB" b="1" dirty="0" smtClean="0">
              <a:solidFill>
                <a:srgbClr val="132B49"/>
              </a:solidFill>
              <a:ea typeface="Calibri"/>
              <a:cs typeface="Times New Roman"/>
            </a:endParaRPr>
          </a:p>
          <a:p>
            <a:pPr lvl="0">
              <a:lnSpc>
                <a:spcPct val="115000"/>
              </a:lnSpc>
              <a:spcAft>
                <a:spcPts val="0"/>
              </a:spcAft>
            </a:pPr>
            <a:endParaRPr lang="en-GB" b="1" dirty="0">
              <a:solidFill>
                <a:srgbClr val="132B49"/>
              </a:solidFill>
              <a:ea typeface="Calibri"/>
              <a:cs typeface="Times New Roman"/>
            </a:endParaRPr>
          </a:p>
          <a:p>
            <a:pPr marL="342900" lvl="0" indent="-342900">
              <a:spcAft>
                <a:spcPts val="0"/>
              </a:spcAft>
              <a:buFont typeface="Arial"/>
              <a:buChar char="•"/>
              <a:tabLst>
                <a:tab pos="457200" algn="l"/>
              </a:tabLst>
            </a:pPr>
            <a:endParaRPr lang="en-GB" dirty="0">
              <a:effectLst/>
            </a:endParaRPr>
          </a:p>
        </p:txBody>
      </p:sp>
      <p:sp>
        <p:nvSpPr>
          <p:cNvPr id="3" name="TextBox 2"/>
          <p:cNvSpPr txBox="1"/>
          <p:nvPr/>
        </p:nvSpPr>
        <p:spPr>
          <a:xfrm>
            <a:off x="1629120" y="1700808"/>
            <a:ext cx="4680520" cy="1666354"/>
          </a:xfrm>
          <a:prstGeom prst="rect">
            <a:avLst/>
          </a:prstGeom>
          <a:noFill/>
        </p:spPr>
        <p:txBody>
          <a:bodyPr wrap="square" rtlCol="0">
            <a:spAutoFit/>
          </a:bodyPr>
          <a:lstStyle/>
          <a:p>
            <a:pPr>
              <a:lnSpc>
                <a:spcPct val="115000"/>
              </a:lnSpc>
            </a:pPr>
            <a:r>
              <a:rPr lang="en-GB" b="1" dirty="0">
                <a:solidFill>
                  <a:srgbClr val="132B49"/>
                </a:solidFill>
                <a:ea typeface="Calibri"/>
                <a:cs typeface="Times New Roman"/>
              </a:rPr>
              <a:t>Final </a:t>
            </a:r>
            <a:r>
              <a:rPr lang="en-GB" b="1" dirty="0" smtClean="0">
                <a:solidFill>
                  <a:srgbClr val="132B49"/>
                </a:solidFill>
                <a:ea typeface="Calibri"/>
                <a:cs typeface="Times New Roman"/>
              </a:rPr>
              <a:t>Messages</a:t>
            </a:r>
          </a:p>
          <a:p>
            <a:pPr>
              <a:lnSpc>
                <a:spcPct val="115000"/>
              </a:lnSpc>
            </a:pPr>
            <a:endParaRPr lang="en-GB" dirty="0" smtClean="0">
              <a:solidFill>
                <a:srgbClr val="132B49"/>
              </a:solidFill>
              <a:ea typeface="Calibri"/>
              <a:cs typeface="Times New Roman"/>
            </a:endParaRP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From </a:t>
            </a:r>
            <a:r>
              <a:rPr lang="en-GB" dirty="0">
                <a:solidFill>
                  <a:srgbClr val="132B49"/>
                </a:solidFill>
                <a:ea typeface="Calibri"/>
                <a:cs typeface="Times New Roman"/>
              </a:rPr>
              <a:t>applicants, to universities</a:t>
            </a:r>
          </a:p>
          <a:p>
            <a:pPr marL="800100" lvl="1" indent="-342900">
              <a:lnSpc>
                <a:spcPct val="115000"/>
              </a:lnSpc>
              <a:buFont typeface="Courier New" pitchFamily="49" charset="0"/>
              <a:buChar char="o"/>
            </a:pPr>
            <a:r>
              <a:rPr lang="en-GB" dirty="0">
                <a:solidFill>
                  <a:srgbClr val="132B49"/>
                </a:solidFill>
                <a:ea typeface="Calibri"/>
                <a:cs typeface="Times New Roman"/>
              </a:rPr>
              <a:t>We </a:t>
            </a:r>
            <a:r>
              <a:rPr lang="en-GB" i="1" dirty="0">
                <a:solidFill>
                  <a:srgbClr val="132B49"/>
                </a:solidFill>
                <a:ea typeface="Calibri"/>
                <a:cs typeface="Times New Roman"/>
              </a:rPr>
              <a:t>do not </a:t>
            </a:r>
            <a:r>
              <a:rPr lang="en-GB" dirty="0">
                <a:solidFill>
                  <a:srgbClr val="132B49"/>
                </a:solidFill>
                <a:ea typeface="Calibri"/>
                <a:cs typeface="Times New Roman"/>
              </a:rPr>
              <a:t>have understanding as well as you. </a:t>
            </a:r>
          </a:p>
        </p:txBody>
      </p:sp>
      <p:sp>
        <p:nvSpPr>
          <p:cNvPr id="7" name="TextBox 6"/>
          <p:cNvSpPr txBox="1"/>
          <p:nvPr/>
        </p:nvSpPr>
        <p:spPr>
          <a:xfrm>
            <a:off x="1619672" y="3429000"/>
            <a:ext cx="5400600" cy="729430"/>
          </a:xfrm>
          <a:prstGeom prst="rect">
            <a:avLst/>
          </a:prstGeom>
          <a:noFill/>
        </p:spPr>
        <p:txBody>
          <a:bodyPr wrap="square" rtlCol="0">
            <a:spAutoFit/>
          </a:bodyPr>
          <a:lstStyle/>
          <a:p>
            <a:pPr marL="342900" lvl="0" indent="-342900">
              <a:lnSpc>
                <a:spcPct val="115000"/>
              </a:lnSpc>
              <a:spcAft>
                <a:spcPts val="0"/>
              </a:spcAft>
              <a:buFont typeface="Arial" pitchFamily="34" charset="0"/>
              <a:buChar char="•"/>
            </a:pPr>
            <a:r>
              <a:rPr lang="en-GB" dirty="0">
                <a:solidFill>
                  <a:srgbClr val="132B49"/>
                </a:solidFill>
                <a:ea typeface="Calibri"/>
                <a:cs typeface="Times New Roman"/>
              </a:rPr>
              <a:t>From schools and universities, to government</a:t>
            </a:r>
          </a:p>
          <a:p>
            <a:pPr marL="800100" lvl="1" indent="-342900">
              <a:lnSpc>
                <a:spcPct val="115000"/>
              </a:lnSpc>
              <a:buFont typeface="Courier New" pitchFamily="49" charset="0"/>
              <a:buChar char="o"/>
            </a:pPr>
            <a:r>
              <a:rPr lang="en-GB" dirty="0">
                <a:solidFill>
                  <a:srgbClr val="132B49"/>
                </a:solidFill>
                <a:ea typeface="Calibri"/>
                <a:cs typeface="Times New Roman"/>
              </a:rPr>
              <a:t>We have understanding at least as well as you.</a:t>
            </a:r>
          </a:p>
        </p:txBody>
      </p:sp>
      <p:sp>
        <p:nvSpPr>
          <p:cNvPr id="8" name="TextBox 7"/>
          <p:cNvSpPr txBox="1"/>
          <p:nvPr/>
        </p:nvSpPr>
        <p:spPr>
          <a:xfrm>
            <a:off x="1619672" y="4334873"/>
            <a:ext cx="5482055" cy="410882"/>
          </a:xfrm>
          <a:prstGeom prst="rect">
            <a:avLst/>
          </a:prstGeom>
          <a:noFill/>
        </p:spPr>
        <p:txBody>
          <a:bodyPr wrap="square" rtlCol="0">
            <a:spAutoFit/>
          </a:bodyPr>
          <a:lstStyle/>
          <a:p>
            <a:pPr marL="342900" lvl="0" indent="-342900">
              <a:lnSpc>
                <a:spcPct val="115000"/>
              </a:lnSpc>
              <a:spcAft>
                <a:spcPts val="0"/>
              </a:spcAft>
              <a:buFont typeface="Arial" pitchFamily="34" charset="0"/>
              <a:buChar char="•"/>
            </a:pPr>
            <a:r>
              <a:rPr lang="en-GB" dirty="0">
                <a:solidFill>
                  <a:srgbClr val="132B49"/>
                </a:solidFill>
                <a:ea typeface="Calibri"/>
                <a:cs typeface="Times New Roman"/>
              </a:rPr>
              <a:t>Yea, who </a:t>
            </a:r>
            <a:r>
              <a:rPr lang="en-GB" dirty="0" err="1">
                <a:solidFill>
                  <a:srgbClr val="132B49"/>
                </a:solidFill>
                <a:ea typeface="Calibri"/>
                <a:cs typeface="Times New Roman"/>
              </a:rPr>
              <a:t>knoweth</a:t>
            </a:r>
            <a:r>
              <a:rPr lang="en-GB" dirty="0">
                <a:solidFill>
                  <a:srgbClr val="132B49"/>
                </a:solidFill>
                <a:ea typeface="Calibri"/>
                <a:cs typeface="Times New Roman"/>
              </a:rPr>
              <a:t> not such things as these?</a:t>
            </a:r>
            <a:endParaRPr lang="en-GB" i="1" dirty="0">
              <a:solidFill>
                <a:srgbClr val="132B49"/>
              </a:solidFill>
            </a:endParaRPr>
          </a:p>
        </p:txBody>
      </p:sp>
    </p:spTree>
    <p:extLst>
      <p:ext uri="{BB962C8B-B14F-4D97-AF65-F5344CB8AC3E}">
        <p14:creationId xmlns:p14="http://schemas.microsoft.com/office/powerpoint/2010/main" xmlns="" val="345924900"/>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3600986"/>
          </a:xfrm>
          <a:prstGeom prst="rect">
            <a:avLst/>
          </a:prstGeom>
          <a:noFill/>
        </p:spPr>
        <p:txBody>
          <a:bodyPr wrap="square" rtlCol="0">
            <a:spAutoFit/>
          </a:bodyPr>
          <a:lstStyle/>
          <a:p>
            <a:pPr algn="ctr"/>
            <a:r>
              <a:rPr lang="en-GB" sz="2000" b="1" dirty="0" smtClean="0">
                <a:solidFill>
                  <a:srgbClr val="132B49"/>
                </a:solidFill>
              </a:rPr>
              <a:t>HEPI Conference</a:t>
            </a:r>
          </a:p>
          <a:p>
            <a:pPr algn="ctr"/>
            <a:endParaRPr lang="en-GB" sz="2000" dirty="0">
              <a:solidFill>
                <a:srgbClr val="132B49"/>
              </a:solidFill>
            </a:endParaRPr>
          </a:p>
          <a:p>
            <a:pPr algn="ctr"/>
            <a:r>
              <a:rPr lang="en-GB" sz="2000" b="1" dirty="0" smtClean="0">
                <a:solidFill>
                  <a:srgbClr val="132B49"/>
                </a:solidFill>
              </a:rPr>
              <a:t>Wednesday 15th May 2013</a:t>
            </a:r>
          </a:p>
          <a:p>
            <a:pPr algn="ctr"/>
            <a:endParaRPr lang="en-GB" b="1" dirty="0" smtClean="0">
              <a:solidFill>
                <a:srgbClr val="132B49"/>
              </a:solidFill>
            </a:endParaRPr>
          </a:p>
          <a:p>
            <a:pPr algn="ctr"/>
            <a:endParaRPr lang="en-GB" dirty="0">
              <a:solidFill>
                <a:srgbClr val="132B49"/>
              </a:solidFill>
            </a:endParaRPr>
          </a:p>
          <a:p>
            <a:pPr algn="ctr"/>
            <a:r>
              <a:rPr lang="en-GB" sz="2400" b="1" dirty="0" smtClean="0">
                <a:solidFill>
                  <a:srgbClr val="132B49"/>
                </a:solidFill>
              </a:rPr>
              <a:t>University Admissions: The View from Schools</a:t>
            </a:r>
          </a:p>
          <a:p>
            <a:pPr algn="ctr"/>
            <a:endParaRPr lang="en-GB" b="1" dirty="0">
              <a:solidFill>
                <a:srgbClr val="132B49"/>
              </a:solidFill>
            </a:endParaRPr>
          </a:p>
          <a:p>
            <a:pPr algn="ctr"/>
            <a:r>
              <a:rPr lang="en-GB" b="1" dirty="0" smtClean="0">
                <a:solidFill>
                  <a:srgbClr val="132B49"/>
                </a:solidFill>
              </a:rPr>
              <a:t>Dr </a:t>
            </a:r>
            <a:r>
              <a:rPr lang="en-GB" b="1" dirty="0">
                <a:solidFill>
                  <a:srgbClr val="132B49"/>
                </a:solidFill>
              </a:rPr>
              <a:t>Tim Hands</a:t>
            </a:r>
            <a:endParaRPr lang="en-GB" dirty="0">
              <a:solidFill>
                <a:srgbClr val="132B49"/>
              </a:solidFill>
            </a:endParaRPr>
          </a:p>
          <a:p>
            <a:pPr algn="ctr"/>
            <a:r>
              <a:rPr lang="en-GB" b="1" i="1" dirty="0">
                <a:solidFill>
                  <a:srgbClr val="132B49"/>
                </a:solidFill>
              </a:rPr>
              <a:t>Master, Magdalen College </a:t>
            </a:r>
            <a:r>
              <a:rPr lang="en-GB" b="1" i="1" dirty="0" smtClean="0">
                <a:solidFill>
                  <a:srgbClr val="132B49"/>
                </a:solidFill>
              </a:rPr>
              <a:t>School</a:t>
            </a:r>
          </a:p>
          <a:p>
            <a:pPr algn="ctr"/>
            <a:r>
              <a:rPr lang="en-GB" b="1" i="1" dirty="0" smtClean="0">
                <a:solidFill>
                  <a:srgbClr val="132B49"/>
                </a:solidFill>
              </a:rPr>
              <a:t>Chair, HMC GSA Universities Committee, 2004-12</a:t>
            </a:r>
            <a:endParaRPr lang="en-GB" i="1" dirty="0">
              <a:solidFill>
                <a:srgbClr val="132B49"/>
              </a:solidFill>
            </a:endParaRPr>
          </a:p>
          <a:p>
            <a:pPr algn="ctr"/>
            <a:r>
              <a:rPr lang="en-GB" b="1" i="1" dirty="0" smtClean="0">
                <a:solidFill>
                  <a:srgbClr val="132B49"/>
                </a:solidFill>
              </a:rPr>
              <a:t>Chair, HMC, 2013-2014</a:t>
            </a:r>
            <a:endParaRPr lang="en-GB" i="1" dirty="0">
              <a:solidFill>
                <a:srgbClr val="132B49"/>
              </a:solidFill>
            </a:endParaRPr>
          </a:p>
          <a:p>
            <a:endParaRPr lang="en-GB" dirty="0"/>
          </a:p>
        </p:txBody>
      </p:sp>
    </p:spTree>
    <p:extLst>
      <p:ext uri="{BB962C8B-B14F-4D97-AF65-F5344CB8AC3E}">
        <p14:creationId xmlns:p14="http://schemas.microsoft.com/office/powerpoint/2010/main" xmlns="" val="34845839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904268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2198038"/>
          </a:xfrm>
          <a:prstGeom prst="rect">
            <a:avLst/>
          </a:prstGeom>
          <a:noFill/>
        </p:spPr>
        <p:txBody>
          <a:bodyPr wrap="square" rtlCol="0">
            <a:spAutoFit/>
          </a:bodyPr>
          <a:lstStyle/>
          <a:p>
            <a:pPr>
              <a:lnSpc>
                <a:spcPct val="115000"/>
              </a:lnSpc>
              <a:spcAft>
                <a:spcPts val="1000"/>
              </a:spcAft>
            </a:pPr>
            <a:endParaRPr lang="en-GB" b="1" dirty="0" smtClean="0">
              <a:ea typeface="Calibri"/>
              <a:cs typeface="Times New Roman"/>
            </a:endParaRPr>
          </a:p>
          <a:p>
            <a:pPr>
              <a:lnSpc>
                <a:spcPct val="115000"/>
              </a:lnSpc>
              <a:spcAft>
                <a:spcPts val="1000"/>
              </a:spcAft>
            </a:pPr>
            <a:r>
              <a:rPr lang="en-GB" b="1" dirty="0" smtClean="0">
                <a:solidFill>
                  <a:srgbClr val="132B49"/>
                </a:solidFill>
                <a:ea typeface="Calibri"/>
                <a:cs typeface="Times New Roman"/>
              </a:rPr>
              <a:t>GCSE History Marks MCS 2012 (2011)</a:t>
            </a:r>
          </a:p>
          <a:p>
            <a:pPr>
              <a:lnSpc>
                <a:spcPct val="115000"/>
              </a:lnSpc>
              <a:spcAft>
                <a:spcPts val="1000"/>
              </a:spcAft>
            </a:pPr>
            <a:endParaRPr lang="en-GB" b="1" dirty="0" smtClean="0">
              <a:ea typeface="Calibri"/>
              <a:cs typeface="Times New Roman"/>
            </a:endParaRPr>
          </a:p>
          <a:p>
            <a:pPr>
              <a:lnSpc>
                <a:spcPct val="115000"/>
              </a:lnSpc>
              <a:spcAft>
                <a:spcPts val="1000"/>
              </a:spcAft>
            </a:pPr>
            <a:endParaRPr lang="en-GB" b="1" dirty="0" smtClean="0">
              <a:ea typeface="Calibri"/>
              <a:cs typeface="Times New Roman"/>
            </a:endParaRPr>
          </a:p>
          <a:p>
            <a:pPr>
              <a:lnSpc>
                <a:spcPct val="115000"/>
              </a:lnSpc>
              <a:spcAft>
                <a:spcPts val="1000"/>
              </a:spcAft>
            </a:pPr>
            <a:endParaRPr lang="en-GB" dirty="0">
              <a:ea typeface="Calibri"/>
              <a:cs typeface="Times New Roman"/>
            </a:endParaRPr>
          </a:p>
        </p:txBody>
      </p:sp>
      <p:graphicFrame>
        <p:nvGraphicFramePr>
          <p:cNvPr id="3" name="Table 2"/>
          <p:cNvGraphicFramePr>
            <a:graphicFrameLocks noGrp="1"/>
          </p:cNvGraphicFramePr>
          <p:nvPr>
            <p:extLst>
              <p:ext uri="{D42A27DB-BD31-4B8C-83A1-F6EECF244321}">
                <p14:modId xmlns:p14="http://schemas.microsoft.com/office/powerpoint/2010/main" xmlns="" val="1442390156"/>
              </p:ext>
            </p:extLst>
          </p:nvPr>
        </p:nvGraphicFramePr>
        <p:xfrm>
          <a:off x="1331642" y="2996951"/>
          <a:ext cx="5760639" cy="1910982"/>
        </p:xfrm>
        <a:graphic>
          <a:graphicData uri="http://schemas.openxmlformats.org/drawingml/2006/table">
            <a:tbl>
              <a:tblPr firstRow="1" firstCol="1" bandRow="1">
                <a:tableStyleId>{5C22544A-7EE6-4342-B048-85BDC9FD1C3A}</a:tableStyleId>
              </a:tblPr>
              <a:tblGrid>
                <a:gridCol w="1177481"/>
                <a:gridCol w="2050383"/>
                <a:gridCol w="1205557"/>
                <a:gridCol w="1327218"/>
              </a:tblGrid>
              <a:tr h="450050">
                <a:tc>
                  <a:txBody>
                    <a:bodyPr/>
                    <a:lstStyle/>
                    <a:p>
                      <a:pPr algn="ctr">
                        <a:lnSpc>
                          <a:spcPct val="115000"/>
                        </a:lnSpc>
                        <a:spcAft>
                          <a:spcPts val="0"/>
                        </a:spcAft>
                      </a:pPr>
                      <a:r>
                        <a:rPr lang="en-GB" sz="1600" dirty="0">
                          <a:effectLst/>
                        </a:rPr>
                        <a:t>Module</a:t>
                      </a:r>
                      <a:endParaRPr lang="en-GB"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600">
                          <a:effectLst/>
                        </a:rPr>
                        <a:t>Type</a:t>
                      </a:r>
                      <a:endParaRPr lang="en-GB"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600">
                          <a:effectLst/>
                        </a:rPr>
                        <a:t>A* Grades</a:t>
                      </a:r>
                      <a:endParaRPr lang="en-GB"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600">
                          <a:effectLst/>
                        </a:rPr>
                        <a:t>A*-A Grades</a:t>
                      </a:r>
                      <a:endParaRPr lang="en-GB" sz="1600">
                        <a:effectLst/>
                        <a:latin typeface="Calibri"/>
                        <a:ea typeface="Calibri"/>
                        <a:cs typeface="Times New Roman"/>
                      </a:endParaRPr>
                    </a:p>
                  </a:txBody>
                  <a:tcPr marL="68580" marR="68580" marT="0" marB="0"/>
                </a:tc>
              </a:tr>
              <a:tr h="450050">
                <a:tc>
                  <a:txBody>
                    <a:bodyPr/>
                    <a:lstStyle/>
                    <a:p>
                      <a:pPr algn="ctr">
                        <a:lnSpc>
                          <a:spcPct val="115000"/>
                        </a:lnSpc>
                        <a:spcAft>
                          <a:spcPts val="0"/>
                        </a:spcAft>
                      </a:pPr>
                      <a:r>
                        <a:rPr lang="en-GB" sz="1600" dirty="0">
                          <a:effectLst/>
                        </a:rPr>
                        <a:t>1</a:t>
                      </a:r>
                      <a:endParaRPr lang="en-GB"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600" dirty="0" smtClean="0">
                          <a:effectLst/>
                        </a:rPr>
                        <a:t>Final </a:t>
                      </a:r>
                      <a:r>
                        <a:rPr lang="en-GB" sz="1600" dirty="0">
                          <a:effectLst/>
                        </a:rPr>
                        <a:t>exam</a:t>
                      </a:r>
                      <a:endParaRPr lang="en-GB"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600" dirty="0">
                          <a:effectLst/>
                        </a:rPr>
                        <a:t>81</a:t>
                      </a:r>
                      <a:r>
                        <a:rPr lang="en-GB" sz="1600" dirty="0" smtClean="0">
                          <a:effectLst/>
                        </a:rPr>
                        <a:t>% (84%)</a:t>
                      </a:r>
                      <a:endParaRPr lang="en-GB"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600" dirty="0" smtClean="0">
                          <a:effectLst/>
                        </a:rPr>
                        <a:t>100% (97%)</a:t>
                      </a:r>
                      <a:endParaRPr lang="en-GB" sz="1600" dirty="0">
                        <a:effectLst/>
                        <a:latin typeface="Calibri"/>
                        <a:ea typeface="Calibri"/>
                        <a:cs typeface="Times New Roman"/>
                      </a:endParaRPr>
                    </a:p>
                  </a:txBody>
                  <a:tcPr marL="68580" marR="68580" marT="0" marB="0"/>
                </a:tc>
              </a:tr>
              <a:tr h="450050">
                <a:tc>
                  <a:txBody>
                    <a:bodyPr/>
                    <a:lstStyle/>
                    <a:p>
                      <a:pPr algn="ctr">
                        <a:lnSpc>
                          <a:spcPct val="115000"/>
                        </a:lnSpc>
                        <a:spcAft>
                          <a:spcPts val="0"/>
                        </a:spcAft>
                      </a:pPr>
                      <a:r>
                        <a:rPr lang="en-GB" sz="1600" dirty="0">
                          <a:effectLst/>
                        </a:rPr>
                        <a:t>2</a:t>
                      </a:r>
                      <a:endParaRPr lang="en-GB"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600" dirty="0" smtClean="0">
                          <a:effectLst/>
                        </a:rPr>
                        <a:t>Final </a:t>
                      </a:r>
                      <a:r>
                        <a:rPr lang="en-GB" sz="1600" dirty="0">
                          <a:effectLst/>
                        </a:rPr>
                        <a:t>exam</a:t>
                      </a:r>
                      <a:endParaRPr lang="en-GB"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600" dirty="0">
                          <a:effectLst/>
                        </a:rPr>
                        <a:t>12</a:t>
                      </a:r>
                      <a:r>
                        <a:rPr lang="en-GB" sz="1600" dirty="0" smtClean="0">
                          <a:effectLst/>
                        </a:rPr>
                        <a:t>% (84%)</a:t>
                      </a:r>
                      <a:endParaRPr lang="en-GB"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600" dirty="0">
                          <a:effectLst/>
                        </a:rPr>
                        <a:t>35</a:t>
                      </a:r>
                      <a:r>
                        <a:rPr lang="en-GB" sz="1600" dirty="0" smtClean="0">
                          <a:effectLst/>
                        </a:rPr>
                        <a:t>% (98%)</a:t>
                      </a:r>
                      <a:endParaRPr lang="en-GB" sz="1600" dirty="0">
                        <a:effectLst/>
                        <a:latin typeface="Calibri"/>
                        <a:ea typeface="Calibri"/>
                        <a:cs typeface="Times New Roman"/>
                      </a:endParaRPr>
                    </a:p>
                  </a:txBody>
                  <a:tcPr marL="68580" marR="68580" marT="0" marB="0"/>
                </a:tc>
              </a:tr>
              <a:tr h="450050">
                <a:tc>
                  <a:txBody>
                    <a:bodyPr/>
                    <a:lstStyle/>
                    <a:p>
                      <a:pPr algn="ctr">
                        <a:lnSpc>
                          <a:spcPct val="115000"/>
                        </a:lnSpc>
                        <a:spcAft>
                          <a:spcPts val="0"/>
                        </a:spcAft>
                      </a:pPr>
                      <a:r>
                        <a:rPr lang="en-GB" sz="1600" dirty="0">
                          <a:effectLst/>
                        </a:rPr>
                        <a:t>3</a:t>
                      </a:r>
                      <a:endParaRPr lang="en-GB"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600" dirty="0">
                          <a:effectLst/>
                        </a:rPr>
                        <a:t>Controlled </a:t>
                      </a:r>
                      <a:r>
                        <a:rPr lang="en-GB" sz="1600" dirty="0" smtClean="0">
                          <a:effectLst/>
                        </a:rPr>
                        <a:t>Assessment</a:t>
                      </a:r>
                    </a:p>
                    <a:p>
                      <a:pPr algn="ctr">
                        <a:lnSpc>
                          <a:spcPct val="115000"/>
                        </a:lnSpc>
                        <a:spcAft>
                          <a:spcPts val="0"/>
                        </a:spcAft>
                      </a:pPr>
                      <a:r>
                        <a:rPr lang="en-GB" sz="1600" dirty="0" smtClean="0">
                          <a:effectLst/>
                          <a:latin typeface="Calibri"/>
                          <a:ea typeface="Calibri"/>
                          <a:cs typeface="Times New Roman"/>
                        </a:rPr>
                        <a:t>(Coursework)</a:t>
                      </a:r>
                      <a:endParaRPr lang="en-GB"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600" dirty="0" smtClean="0">
                          <a:effectLst/>
                        </a:rPr>
                        <a:t>NONE (66%)</a:t>
                      </a:r>
                      <a:endParaRPr lang="en-GB"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600" dirty="0">
                          <a:effectLst/>
                        </a:rPr>
                        <a:t>18</a:t>
                      </a:r>
                      <a:r>
                        <a:rPr lang="en-GB" sz="1600" dirty="0" smtClean="0">
                          <a:effectLst/>
                        </a:rPr>
                        <a:t>% (88%)</a:t>
                      </a:r>
                      <a:endParaRPr lang="en-GB"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1666974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Box 4"/>
          <p:cNvSpPr txBox="1"/>
          <p:nvPr/>
        </p:nvSpPr>
        <p:spPr>
          <a:xfrm>
            <a:off x="827584" y="1628800"/>
            <a:ext cx="7416824" cy="3832331"/>
          </a:xfrm>
          <a:prstGeom prst="rect">
            <a:avLst/>
          </a:prstGeom>
          <a:noFill/>
        </p:spPr>
        <p:txBody>
          <a:bodyPr wrap="square" rtlCol="0">
            <a:spAutoFit/>
          </a:bodyPr>
          <a:lstStyle/>
          <a:p>
            <a:pPr lvl="0"/>
            <a:endParaRPr lang="en-GB" sz="2000" b="1" dirty="0" smtClean="0">
              <a:solidFill>
                <a:srgbClr val="132B49"/>
              </a:solidFill>
            </a:endParaRPr>
          </a:p>
          <a:p>
            <a:pPr lvl="0"/>
            <a:endParaRPr lang="en-GB" sz="2000" b="1" dirty="0">
              <a:solidFill>
                <a:srgbClr val="132B49"/>
              </a:solidFill>
            </a:endParaRPr>
          </a:p>
          <a:p>
            <a:pPr lvl="0" algn="ctr"/>
            <a:r>
              <a:rPr lang="en-GB" sz="2000" b="1" dirty="0" smtClean="0">
                <a:solidFill>
                  <a:srgbClr val="132B49"/>
                </a:solidFill>
              </a:rPr>
              <a:t>Two Shades of Brown(e)</a:t>
            </a:r>
          </a:p>
          <a:p>
            <a:pPr lvl="0" algn="ctr"/>
            <a:endParaRPr lang="en-GB" sz="2000" b="1" dirty="0">
              <a:solidFill>
                <a:srgbClr val="132B49"/>
              </a:solidFill>
            </a:endParaRPr>
          </a:p>
          <a:p>
            <a:pPr marL="3257550" lvl="6" indent="-514350">
              <a:buFont typeface="+mj-lt"/>
              <a:buAutoNum type="romanUcPeriod"/>
            </a:pPr>
            <a:r>
              <a:rPr lang="en-GB" sz="2000" b="1" dirty="0" smtClean="0">
                <a:solidFill>
                  <a:srgbClr val="132B49"/>
                </a:solidFill>
              </a:rPr>
              <a:t>Past</a:t>
            </a:r>
          </a:p>
          <a:p>
            <a:pPr marL="3257550" lvl="6" indent="-514350">
              <a:buFont typeface="+mj-lt"/>
              <a:buAutoNum type="romanUcPeriod"/>
            </a:pPr>
            <a:r>
              <a:rPr lang="en-GB" sz="2000" b="1" dirty="0" smtClean="0">
                <a:solidFill>
                  <a:srgbClr val="132B49"/>
                </a:solidFill>
              </a:rPr>
              <a:t>Present</a:t>
            </a:r>
          </a:p>
          <a:p>
            <a:pPr marL="3257550" lvl="6" indent="-514350">
              <a:buFont typeface="+mj-lt"/>
              <a:buAutoNum type="romanUcPeriod"/>
            </a:pPr>
            <a:r>
              <a:rPr lang="en-GB" sz="2000" b="1" dirty="0" smtClean="0">
                <a:solidFill>
                  <a:srgbClr val="132B49"/>
                </a:solidFill>
              </a:rPr>
              <a:t>Future</a:t>
            </a:r>
          </a:p>
          <a:p>
            <a:pPr lvl="0"/>
            <a:endParaRPr lang="en-GB" sz="2000" dirty="0">
              <a:solidFill>
                <a:srgbClr val="132B49"/>
              </a:solidFill>
            </a:endParaRPr>
          </a:p>
          <a:p>
            <a:pPr lvl="1">
              <a:lnSpc>
                <a:spcPct val="115000"/>
              </a:lnSpc>
              <a:spcAft>
                <a:spcPts val="1000"/>
              </a:spcAft>
            </a:pPr>
            <a:endParaRPr lang="en-GB" dirty="0">
              <a:solidFill>
                <a:srgbClr val="132B49"/>
              </a:solidFill>
              <a:ea typeface="Calibri"/>
              <a:cs typeface="Times New Roman"/>
            </a:endParaRPr>
          </a:p>
          <a:p>
            <a:pPr lvl="0"/>
            <a:r>
              <a:rPr lang="en-GB" dirty="0" smtClean="0">
                <a:solidFill>
                  <a:srgbClr val="132B49"/>
                </a:solidFill>
              </a:rPr>
              <a:t> </a:t>
            </a:r>
            <a:endParaRPr lang="en-GB" dirty="0">
              <a:solidFill>
                <a:srgbClr val="132B49"/>
              </a:solidFill>
            </a:endParaRPr>
          </a:p>
          <a:p>
            <a:r>
              <a:rPr lang="en-GB" dirty="0">
                <a:solidFill>
                  <a:srgbClr val="132B49"/>
                </a:solidFill>
              </a:rPr>
              <a:t> </a:t>
            </a:r>
          </a:p>
          <a:p>
            <a:endParaRPr lang="en-GB" dirty="0">
              <a:solidFill>
                <a:srgbClr val="132B49"/>
              </a:solidFill>
            </a:endParaRPr>
          </a:p>
        </p:txBody>
      </p:sp>
    </p:spTree>
    <p:extLst>
      <p:ext uri="{BB962C8B-B14F-4D97-AF65-F5344CB8AC3E}">
        <p14:creationId xmlns:p14="http://schemas.microsoft.com/office/powerpoint/2010/main" xmlns="" val="2715617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553326"/>
            <a:ext cx="7416824" cy="2492990"/>
          </a:xfrm>
          <a:prstGeom prst="rect">
            <a:avLst/>
          </a:prstGeom>
          <a:noFill/>
        </p:spPr>
        <p:txBody>
          <a:bodyPr wrap="square" rtlCol="0">
            <a:spAutoFit/>
          </a:bodyPr>
          <a:lstStyle/>
          <a:p>
            <a:pPr lvl="0" algn="ctr">
              <a:lnSpc>
                <a:spcPct val="200000"/>
              </a:lnSpc>
            </a:pPr>
            <a:endParaRPr lang="en-GB" sz="2000" b="1" dirty="0" smtClean="0">
              <a:solidFill>
                <a:srgbClr val="132B49"/>
              </a:solidFill>
            </a:endParaRPr>
          </a:p>
          <a:p>
            <a:pPr lvl="0" algn="ctr">
              <a:lnSpc>
                <a:spcPct val="200000"/>
              </a:lnSpc>
            </a:pPr>
            <a:r>
              <a:rPr lang="en-GB" sz="2000" b="1" dirty="0" smtClean="0">
                <a:solidFill>
                  <a:srgbClr val="132B49"/>
                </a:solidFill>
              </a:rPr>
              <a:t>I: The Past</a:t>
            </a:r>
          </a:p>
          <a:p>
            <a:pPr lvl="0" algn="ctr">
              <a:lnSpc>
                <a:spcPct val="200000"/>
              </a:lnSpc>
            </a:pPr>
            <a:r>
              <a:rPr lang="en-GB" sz="2000" b="1" dirty="0" smtClean="0">
                <a:solidFill>
                  <a:srgbClr val="132B49"/>
                </a:solidFill>
              </a:rPr>
              <a:t>Simple Brown</a:t>
            </a:r>
            <a:endParaRPr lang="en-GB" sz="2000" dirty="0" smtClean="0">
              <a:solidFill>
                <a:srgbClr val="132B49"/>
              </a:solidFill>
            </a:endParaRPr>
          </a:p>
          <a:p>
            <a:pPr marL="742950" lvl="1" indent="-285750">
              <a:buFont typeface="Arial" pitchFamily="34" charset="0"/>
              <a:buChar char="•"/>
            </a:pPr>
            <a:endParaRPr lang="en-GB" dirty="0" smtClean="0">
              <a:solidFill>
                <a:srgbClr val="132B49"/>
              </a:solidFill>
            </a:endParaRPr>
          </a:p>
          <a:p>
            <a:r>
              <a:rPr lang="en-GB" b="1" dirty="0" smtClean="0">
                <a:solidFill>
                  <a:srgbClr val="132B49"/>
                </a:solidFill>
              </a:rPr>
              <a:t> </a:t>
            </a:r>
            <a:endParaRPr lang="en-GB" dirty="0" smtClean="0">
              <a:solidFill>
                <a:srgbClr val="132B49"/>
              </a:solidFill>
            </a:endParaRPr>
          </a:p>
        </p:txBody>
      </p:sp>
    </p:spTree>
    <p:extLst>
      <p:ext uri="{BB962C8B-B14F-4D97-AF65-F5344CB8AC3E}">
        <p14:creationId xmlns:p14="http://schemas.microsoft.com/office/powerpoint/2010/main" xmlns="" val="1953853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553326"/>
            <a:ext cx="7416824" cy="3416320"/>
          </a:xfrm>
          <a:prstGeom prst="rect">
            <a:avLst/>
          </a:prstGeom>
          <a:noFill/>
        </p:spPr>
        <p:txBody>
          <a:bodyPr wrap="square" rtlCol="0">
            <a:spAutoFit/>
          </a:bodyPr>
          <a:lstStyle/>
          <a:p>
            <a:pPr lvl="0"/>
            <a:r>
              <a:rPr lang="en-GB" b="1" dirty="0" smtClean="0">
                <a:solidFill>
                  <a:srgbClr val="132B49"/>
                </a:solidFill>
              </a:rPr>
              <a:t>View from Schools</a:t>
            </a:r>
          </a:p>
          <a:p>
            <a:pPr marL="285750" lvl="0" indent="-285750">
              <a:buFont typeface="Arial" pitchFamily="34" charset="0"/>
              <a:buChar char="•"/>
            </a:pPr>
            <a:r>
              <a:rPr lang="en-GB" dirty="0" smtClean="0">
                <a:solidFill>
                  <a:srgbClr val="132B49"/>
                </a:solidFill>
              </a:rPr>
              <a:t>Era begins 2004</a:t>
            </a:r>
            <a:endParaRPr lang="en-GB" dirty="0">
              <a:solidFill>
                <a:srgbClr val="132B49"/>
              </a:solidFill>
            </a:endParaRPr>
          </a:p>
          <a:p>
            <a:pPr marL="742950" lvl="1" indent="-285750">
              <a:buFont typeface="Courier New" pitchFamily="49" charset="0"/>
              <a:buChar char="o"/>
            </a:pPr>
            <a:r>
              <a:rPr lang="en-GB" dirty="0" smtClean="0">
                <a:solidFill>
                  <a:srgbClr val="132B49"/>
                </a:solidFill>
              </a:rPr>
              <a:t>Schwartz.</a:t>
            </a:r>
          </a:p>
          <a:p>
            <a:pPr marL="742950" lvl="1" indent="-285750">
              <a:buFont typeface="Courier New" pitchFamily="49" charset="0"/>
              <a:buChar char="o"/>
            </a:pPr>
            <a:r>
              <a:rPr lang="en-GB" dirty="0" smtClean="0">
                <a:solidFill>
                  <a:srgbClr val="132B49"/>
                </a:solidFill>
              </a:rPr>
              <a:t>OFFA.</a:t>
            </a:r>
          </a:p>
          <a:p>
            <a:pPr marL="742950" lvl="1" indent="-285750">
              <a:buFont typeface="Courier New" pitchFamily="49" charset="0"/>
              <a:buChar char="o"/>
            </a:pPr>
            <a:r>
              <a:rPr lang="en-GB" dirty="0" smtClean="0">
                <a:solidFill>
                  <a:srgbClr val="132B49"/>
                </a:solidFill>
              </a:rPr>
              <a:t>Top-up fees.</a:t>
            </a:r>
          </a:p>
          <a:p>
            <a:pPr lvl="0"/>
            <a:endParaRPr lang="en-GB" dirty="0">
              <a:solidFill>
                <a:srgbClr val="132B49"/>
              </a:solidFill>
            </a:endParaRPr>
          </a:p>
          <a:p>
            <a:pPr lvl="0"/>
            <a:r>
              <a:rPr lang="en-GB" dirty="0">
                <a:solidFill>
                  <a:srgbClr val="132B49"/>
                </a:solidFill>
              </a:rPr>
              <a:t>S</a:t>
            </a:r>
            <a:r>
              <a:rPr lang="en-GB" dirty="0" smtClean="0">
                <a:solidFill>
                  <a:srgbClr val="132B49"/>
                </a:solidFill>
              </a:rPr>
              <a:t>ignificant precursors</a:t>
            </a:r>
            <a:endParaRPr lang="en-GB" sz="2000" dirty="0" smtClean="0">
              <a:solidFill>
                <a:srgbClr val="132B49"/>
              </a:solidFill>
            </a:endParaRPr>
          </a:p>
          <a:p>
            <a:pPr marL="800100" lvl="1" indent="-342900">
              <a:buFont typeface="Courier New" pitchFamily="49" charset="0"/>
              <a:buChar char="o"/>
            </a:pPr>
            <a:r>
              <a:rPr lang="en-GB" dirty="0" smtClean="0">
                <a:solidFill>
                  <a:srgbClr val="132B49"/>
                </a:solidFill>
                <a:ea typeface="Calibri"/>
                <a:cs typeface="Times New Roman"/>
              </a:rPr>
              <a:t>1998: Dearing recommends a fee of “approximately 25% of cost”.</a:t>
            </a:r>
            <a:endParaRPr lang="en-GB" dirty="0">
              <a:solidFill>
                <a:srgbClr val="132B49"/>
              </a:solidFill>
              <a:ea typeface="Calibri"/>
              <a:cs typeface="Times New Roman"/>
            </a:endParaRPr>
          </a:p>
          <a:p>
            <a:pPr marL="800100" lvl="1" indent="-342900">
              <a:buFont typeface="Courier New" pitchFamily="49" charset="0"/>
              <a:buChar char="o"/>
            </a:pPr>
            <a:r>
              <a:rPr lang="en-GB" dirty="0" smtClean="0">
                <a:solidFill>
                  <a:srgbClr val="132B49"/>
                </a:solidFill>
                <a:ea typeface="Calibri"/>
                <a:cs typeface="Times New Roman"/>
              </a:rPr>
              <a:t>2000:  </a:t>
            </a:r>
            <a:r>
              <a:rPr lang="en-GB" dirty="0">
                <a:solidFill>
                  <a:srgbClr val="132B49"/>
                </a:solidFill>
                <a:ea typeface="Calibri"/>
                <a:cs typeface="Times New Roman"/>
              </a:rPr>
              <a:t>Laura </a:t>
            </a:r>
            <a:r>
              <a:rPr lang="en-GB" dirty="0" smtClean="0">
                <a:solidFill>
                  <a:srgbClr val="132B49"/>
                </a:solidFill>
                <a:ea typeface="Calibri"/>
                <a:cs typeface="Times New Roman"/>
              </a:rPr>
              <a:t>Spence.</a:t>
            </a:r>
          </a:p>
          <a:p>
            <a:pPr marL="800100" lvl="1" indent="-342900">
              <a:buFont typeface="Courier New" pitchFamily="49" charset="0"/>
              <a:buChar char="o"/>
            </a:pPr>
            <a:r>
              <a:rPr lang="en-GB" dirty="0" smtClean="0">
                <a:solidFill>
                  <a:srgbClr val="132B49"/>
                </a:solidFill>
                <a:ea typeface="Calibri"/>
                <a:cs typeface="Times New Roman"/>
              </a:rPr>
              <a:t>2002: Confirmation of  50% HE participation target.</a:t>
            </a:r>
          </a:p>
          <a:p>
            <a:pPr marL="285750" lvl="0" indent="-285750">
              <a:buFont typeface="Courier New" pitchFamily="49" charset="0"/>
              <a:buChar char="o"/>
            </a:pPr>
            <a:endParaRPr lang="en-GB" dirty="0" smtClean="0">
              <a:solidFill>
                <a:srgbClr val="132B49"/>
              </a:solidFill>
            </a:endParaRPr>
          </a:p>
          <a:p>
            <a:r>
              <a:rPr lang="en-GB" b="1" dirty="0" smtClean="0">
                <a:solidFill>
                  <a:srgbClr val="132B49"/>
                </a:solidFill>
              </a:rPr>
              <a:t> </a:t>
            </a:r>
            <a:endParaRPr lang="en-GB" dirty="0" smtClean="0">
              <a:solidFill>
                <a:srgbClr val="132B49"/>
              </a:solidFill>
            </a:endParaRPr>
          </a:p>
        </p:txBody>
      </p:sp>
    </p:spTree>
    <p:extLst>
      <p:ext uri="{BB962C8B-B14F-4D97-AF65-F5344CB8AC3E}">
        <p14:creationId xmlns:p14="http://schemas.microsoft.com/office/powerpoint/2010/main" xmlns="" val="397650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27584" y="1628800"/>
            <a:ext cx="7416824" cy="2709973"/>
          </a:xfrm>
          <a:prstGeom prst="rect">
            <a:avLst/>
          </a:prstGeom>
          <a:noFill/>
        </p:spPr>
        <p:txBody>
          <a:bodyPr wrap="square" rtlCol="0">
            <a:spAutoFit/>
          </a:bodyPr>
          <a:lstStyle/>
          <a:p>
            <a:pPr>
              <a:lnSpc>
                <a:spcPct val="200000"/>
              </a:lnSpc>
            </a:pPr>
            <a:endParaRPr lang="en-GB" b="1" dirty="0" smtClean="0">
              <a:solidFill>
                <a:srgbClr val="132B49"/>
              </a:solidFill>
            </a:endParaRPr>
          </a:p>
          <a:p>
            <a:pPr>
              <a:lnSpc>
                <a:spcPct val="200000"/>
              </a:lnSpc>
            </a:pPr>
            <a:r>
              <a:rPr lang="en-GB" b="1" dirty="0" smtClean="0">
                <a:solidFill>
                  <a:srgbClr val="132B49"/>
                </a:solidFill>
              </a:rPr>
              <a:t>Characteristics of the Era as Viewed in Schools</a:t>
            </a:r>
          </a:p>
          <a:p>
            <a:pPr marL="342900" indent="-342900">
              <a:lnSpc>
                <a:spcPct val="115000"/>
              </a:lnSpc>
              <a:buFont typeface="Arial" pitchFamily="34" charset="0"/>
              <a:buChar char="•"/>
            </a:pPr>
            <a:r>
              <a:rPr lang="en-GB" dirty="0">
                <a:solidFill>
                  <a:srgbClr val="132B49"/>
                </a:solidFill>
                <a:ea typeface="Calibri"/>
                <a:cs typeface="Times New Roman"/>
              </a:rPr>
              <a:t>U</a:t>
            </a:r>
            <a:r>
              <a:rPr lang="en-GB" dirty="0" smtClean="0">
                <a:solidFill>
                  <a:srgbClr val="132B49"/>
                </a:solidFill>
                <a:ea typeface="Calibri"/>
                <a:cs typeface="Times New Roman"/>
              </a:rPr>
              <a:t>niversities </a:t>
            </a:r>
            <a:r>
              <a:rPr lang="en-GB" dirty="0">
                <a:solidFill>
                  <a:srgbClr val="132B49"/>
                </a:solidFill>
                <a:ea typeface="Calibri"/>
                <a:cs typeface="Times New Roman"/>
              </a:rPr>
              <a:t>increasingly </a:t>
            </a:r>
            <a:r>
              <a:rPr lang="en-GB" dirty="0" smtClean="0">
                <a:solidFill>
                  <a:srgbClr val="132B49"/>
                </a:solidFill>
                <a:ea typeface="Calibri"/>
                <a:cs typeface="Times New Roman"/>
              </a:rPr>
              <a:t>divided </a:t>
            </a:r>
            <a:r>
              <a:rPr lang="en-GB" dirty="0">
                <a:solidFill>
                  <a:srgbClr val="132B49"/>
                </a:solidFill>
                <a:ea typeface="Calibri"/>
                <a:cs typeface="Times New Roman"/>
              </a:rPr>
              <a:t>into </a:t>
            </a:r>
            <a:r>
              <a:rPr lang="en-GB" dirty="0" smtClean="0">
                <a:solidFill>
                  <a:srgbClr val="132B49"/>
                </a:solidFill>
                <a:ea typeface="Calibri"/>
                <a:cs typeface="Times New Roman"/>
              </a:rPr>
              <a:t>“</a:t>
            </a:r>
            <a:r>
              <a:rPr lang="en-GB" dirty="0">
                <a:solidFill>
                  <a:srgbClr val="132B49"/>
                </a:solidFill>
                <a:ea typeface="Calibri"/>
                <a:cs typeface="Times New Roman"/>
              </a:rPr>
              <a:t>selecting” or “recruiting</a:t>
            </a:r>
            <a:r>
              <a:rPr lang="en-GB" dirty="0" smtClean="0">
                <a:solidFill>
                  <a:srgbClr val="132B49"/>
                </a:solidFill>
                <a:ea typeface="Calibri"/>
                <a:cs typeface="Times New Roman"/>
              </a:rPr>
              <a:t>”.</a:t>
            </a:r>
          </a:p>
          <a:p>
            <a:pPr marL="342900" lvl="0" indent="-342900">
              <a:lnSpc>
                <a:spcPct val="115000"/>
              </a:lnSpc>
              <a:spcAft>
                <a:spcPts val="0"/>
              </a:spcAft>
              <a:buFont typeface="Arial" pitchFamily="34" charset="0"/>
              <a:buChar char="•"/>
            </a:pPr>
            <a:r>
              <a:rPr lang="en-GB" dirty="0" smtClean="0">
                <a:solidFill>
                  <a:srgbClr val="132B49"/>
                </a:solidFill>
                <a:ea typeface="Calibri"/>
                <a:cs typeface="Times New Roman"/>
              </a:rPr>
              <a:t>To </a:t>
            </a:r>
            <a:r>
              <a:rPr lang="en-GB" dirty="0">
                <a:solidFill>
                  <a:srgbClr val="132B49"/>
                </a:solidFill>
                <a:ea typeface="Calibri"/>
                <a:cs typeface="Times New Roman"/>
              </a:rPr>
              <a:t>cope with numbers, and to justify cost, methods of </a:t>
            </a:r>
            <a:r>
              <a:rPr lang="en-GB" dirty="0" smtClean="0">
                <a:solidFill>
                  <a:srgbClr val="132B49"/>
                </a:solidFill>
                <a:ea typeface="Calibri"/>
                <a:cs typeface="Times New Roman"/>
              </a:rPr>
              <a:t>admissions diversified.</a:t>
            </a:r>
            <a:endParaRPr lang="en-GB" dirty="0">
              <a:solidFill>
                <a:srgbClr val="132B49"/>
              </a:solidFill>
              <a:ea typeface="Calibri"/>
              <a:cs typeface="Times New Roman"/>
            </a:endParaRPr>
          </a:p>
          <a:p>
            <a:pPr>
              <a:lnSpc>
                <a:spcPct val="200000"/>
              </a:lnSpc>
            </a:pPr>
            <a:endParaRPr lang="en-GB" dirty="0" smtClean="0">
              <a:solidFill>
                <a:srgbClr val="132B49"/>
              </a:solidFill>
            </a:endParaRPr>
          </a:p>
        </p:txBody>
      </p:sp>
    </p:spTree>
    <p:extLst>
      <p:ext uri="{BB962C8B-B14F-4D97-AF65-F5344CB8AC3E}">
        <p14:creationId xmlns:p14="http://schemas.microsoft.com/office/powerpoint/2010/main" xmlns="" val="3673764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41904" y="1628800"/>
            <a:ext cx="7416824" cy="3586110"/>
          </a:xfrm>
          <a:prstGeom prst="rect">
            <a:avLst/>
          </a:prstGeom>
          <a:noFill/>
        </p:spPr>
        <p:txBody>
          <a:bodyPr wrap="square" rtlCol="0">
            <a:spAutoFit/>
          </a:bodyPr>
          <a:lstStyle/>
          <a:p>
            <a:pPr>
              <a:lnSpc>
                <a:spcPct val="200000"/>
              </a:lnSpc>
            </a:pPr>
            <a:endParaRPr lang="en-GB" b="1" dirty="0" smtClean="0">
              <a:solidFill>
                <a:srgbClr val="132B49"/>
              </a:solidFill>
            </a:endParaRPr>
          </a:p>
          <a:p>
            <a:pPr>
              <a:lnSpc>
                <a:spcPct val="200000"/>
              </a:lnSpc>
            </a:pPr>
            <a:r>
              <a:rPr lang="en-GB" b="1" dirty="0" smtClean="0">
                <a:solidFill>
                  <a:srgbClr val="132B49"/>
                </a:solidFill>
              </a:rPr>
              <a:t>Traditional Methods </a:t>
            </a:r>
          </a:p>
          <a:p>
            <a:pPr marL="285750" indent="-285750">
              <a:lnSpc>
                <a:spcPct val="200000"/>
              </a:lnSpc>
              <a:buFont typeface="Arial" pitchFamily="34" charset="0"/>
              <a:buChar char="•"/>
            </a:pPr>
            <a:r>
              <a:rPr lang="en-GB" dirty="0" smtClean="0">
                <a:solidFill>
                  <a:srgbClr val="132B49"/>
                </a:solidFill>
              </a:rPr>
              <a:t>Prove increasingly inadequate as the era progresses</a:t>
            </a:r>
          </a:p>
          <a:p>
            <a:pPr marL="800100" lvl="1" indent="-342900">
              <a:buFont typeface="Courier New" pitchFamily="49" charset="0"/>
              <a:buChar char="o"/>
            </a:pPr>
            <a:r>
              <a:rPr lang="en-GB" dirty="0" smtClean="0">
                <a:solidFill>
                  <a:srgbClr val="132B49"/>
                </a:solidFill>
                <a:ea typeface="Calibri"/>
                <a:cs typeface="Times New Roman"/>
              </a:rPr>
              <a:t>GCSE grades, A Level grades (and subjects).</a:t>
            </a:r>
            <a:endParaRPr lang="en-GB" dirty="0">
              <a:solidFill>
                <a:srgbClr val="132B49"/>
              </a:solidFill>
              <a:ea typeface="Calibri"/>
              <a:cs typeface="Times New Roman"/>
            </a:endParaRPr>
          </a:p>
          <a:p>
            <a:pPr marL="800100" lvl="1" indent="-342900">
              <a:buFont typeface="Courier New" pitchFamily="49" charset="0"/>
              <a:buChar char="o"/>
            </a:pPr>
            <a:r>
              <a:rPr lang="en-GB" dirty="0">
                <a:solidFill>
                  <a:srgbClr val="132B49"/>
                </a:solidFill>
                <a:ea typeface="Calibri"/>
                <a:cs typeface="Times New Roman"/>
              </a:rPr>
              <a:t>P</a:t>
            </a:r>
            <a:r>
              <a:rPr lang="en-GB" dirty="0" smtClean="0">
                <a:solidFill>
                  <a:srgbClr val="132B49"/>
                </a:solidFill>
                <a:ea typeface="Calibri"/>
                <a:cs typeface="Times New Roman"/>
              </a:rPr>
              <a:t>ersonal statement, reference and predictions.</a:t>
            </a:r>
          </a:p>
          <a:p>
            <a:pPr lvl="0">
              <a:lnSpc>
                <a:spcPct val="115000"/>
              </a:lnSpc>
              <a:spcAft>
                <a:spcPts val="1000"/>
              </a:spcAft>
            </a:pPr>
            <a:endParaRPr lang="en-GB" dirty="0">
              <a:ea typeface="Calibri"/>
              <a:cs typeface="Times New Roman"/>
            </a:endParaRPr>
          </a:p>
          <a:p>
            <a:r>
              <a:rPr lang="en-GB" dirty="0" smtClean="0">
                <a:solidFill>
                  <a:srgbClr val="132B49"/>
                </a:solidFill>
              </a:rPr>
              <a:t> </a:t>
            </a:r>
          </a:p>
          <a:p>
            <a:pPr lvl="0"/>
            <a:endParaRPr lang="en-GB" dirty="0" smtClean="0">
              <a:solidFill>
                <a:srgbClr val="132B49"/>
              </a:solidFill>
            </a:endParaRPr>
          </a:p>
          <a:p>
            <a:r>
              <a:rPr lang="en-GB" b="1" dirty="0" smtClean="0">
                <a:solidFill>
                  <a:srgbClr val="132B49"/>
                </a:solidFill>
              </a:rPr>
              <a:t> </a:t>
            </a:r>
            <a:endParaRPr lang="en-GB" dirty="0" smtClean="0">
              <a:solidFill>
                <a:srgbClr val="132B49"/>
              </a:solidFill>
            </a:endParaRPr>
          </a:p>
        </p:txBody>
      </p:sp>
    </p:spTree>
    <p:extLst>
      <p:ext uri="{BB962C8B-B14F-4D97-AF65-F5344CB8AC3E}">
        <p14:creationId xmlns:p14="http://schemas.microsoft.com/office/powerpoint/2010/main" xmlns="" val="3131606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50152" y="188640"/>
            <a:ext cx="2555329" cy="1584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41904" y="1628800"/>
            <a:ext cx="7416824" cy="4607415"/>
          </a:xfrm>
          <a:prstGeom prst="rect">
            <a:avLst/>
          </a:prstGeom>
          <a:noFill/>
        </p:spPr>
        <p:txBody>
          <a:bodyPr wrap="square" rtlCol="0">
            <a:spAutoFit/>
          </a:bodyPr>
          <a:lstStyle/>
          <a:p>
            <a:pPr>
              <a:lnSpc>
                <a:spcPct val="200000"/>
              </a:lnSpc>
            </a:pPr>
            <a:r>
              <a:rPr lang="en-GB" b="1" dirty="0" smtClean="0">
                <a:solidFill>
                  <a:srgbClr val="132B49"/>
                </a:solidFill>
              </a:rPr>
              <a:t>New Methods</a:t>
            </a:r>
          </a:p>
          <a:p>
            <a:pPr marL="342900" lvl="0" indent="-342900">
              <a:spcAft>
                <a:spcPts val="0"/>
              </a:spcAft>
              <a:buFont typeface="Arial" pitchFamily="34" charset="0"/>
              <a:buChar char="•"/>
            </a:pPr>
            <a:endParaRPr lang="en-GB" sz="1600" dirty="0" smtClean="0">
              <a:solidFill>
                <a:srgbClr val="132B49"/>
              </a:solidFill>
              <a:ea typeface="Calibri"/>
              <a:cs typeface="Times New Roman"/>
            </a:endParaRPr>
          </a:p>
          <a:p>
            <a:pPr marL="285750" lvl="0" indent="-285750">
              <a:spcAft>
                <a:spcPts val="1000"/>
              </a:spcAft>
              <a:buFont typeface="Arial" pitchFamily="34" charset="0"/>
              <a:buChar char="•"/>
            </a:pPr>
            <a:r>
              <a:rPr lang="en-GB" dirty="0" smtClean="0">
                <a:solidFill>
                  <a:srgbClr val="132B49"/>
                </a:solidFill>
              </a:rPr>
              <a:t>Selectively introduced </a:t>
            </a:r>
          </a:p>
          <a:p>
            <a:pPr marL="800100" lvl="1" indent="-342900">
              <a:buFont typeface="Courier New" pitchFamily="49" charset="0"/>
              <a:buChar char="o"/>
            </a:pPr>
            <a:r>
              <a:rPr lang="en-GB" dirty="0" smtClean="0">
                <a:solidFill>
                  <a:srgbClr val="132B49"/>
                </a:solidFill>
                <a:ea typeface="Calibri"/>
                <a:cs typeface="Times New Roman"/>
              </a:rPr>
              <a:t>Research into degree outcomes (e.g. Hoare v Parks).</a:t>
            </a:r>
          </a:p>
          <a:p>
            <a:pPr marL="800100" lvl="1" indent="-342900">
              <a:buFont typeface="Courier New" pitchFamily="49" charset="0"/>
              <a:buChar char="o"/>
            </a:pPr>
            <a:r>
              <a:rPr lang="en-GB" dirty="0" smtClean="0">
                <a:solidFill>
                  <a:srgbClr val="132B49"/>
                </a:solidFill>
                <a:ea typeface="Calibri"/>
                <a:cs typeface="Times New Roman"/>
              </a:rPr>
              <a:t>Admissions </a:t>
            </a:r>
            <a:r>
              <a:rPr lang="en-GB" dirty="0">
                <a:solidFill>
                  <a:srgbClr val="132B49"/>
                </a:solidFill>
                <a:ea typeface="Calibri"/>
                <a:cs typeface="Times New Roman"/>
              </a:rPr>
              <a:t>tests (e.g</a:t>
            </a:r>
            <a:r>
              <a:rPr lang="en-GB" dirty="0" smtClean="0">
                <a:solidFill>
                  <a:srgbClr val="132B49"/>
                </a:solidFill>
                <a:ea typeface="Calibri"/>
                <a:cs typeface="Times New Roman"/>
              </a:rPr>
              <a:t>. BMAT</a:t>
            </a:r>
            <a:r>
              <a:rPr lang="en-GB" dirty="0">
                <a:solidFill>
                  <a:srgbClr val="132B49"/>
                </a:solidFill>
                <a:ea typeface="Calibri"/>
                <a:cs typeface="Times New Roman"/>
              </a:rPr>
              <a:t>, UKCAT,  </a:t>
            </a:r>
            <a:r>
              <a:rPr lang="en-GB" dirty="0" smtClean="0">
                <a:solidFill>
                  <a:srgbClr val="132B49"/>
                </a:solidFill>
                <a:ea typeface="Calibri"/>
                <a:cs typeface="Times New Roman"/>
              </a:rPr>
              <a:t>LNAT).</a:t>
            </a:r>
            <a:endParaRPr lang="en-GB" dirty="0">
              <a:solidFill>
                <a:srgbClr val="132B49"/>
              </a:solidFill>
              <a:ea typeface="Calibri"/>
              <a:cs typeface="Times New Roman"/>
            </a:endParaRPr>
          </a:p>
          <a:p>
            <a:pPr marL="800100" lvl="1" indent="-342900">
              <a:buFont typeface="Courier New" pitchFamily="49" charset="0"/>
              <a:buChar char="o"/>
            </a:pPr>
            <a:r>
              <a:rPr lang="en-GB" dirty="0" smtClean="0">
                <a:solidFill>
                  <a:srgbClr val="132B49"/>
                </a:solidFill>
                <a:ea typeface="Calibri"/>
                <a:cs typeface="Times New Roman"/>
              </a:rPr>
              <a:t>Contextual </a:t>
            </a:r>
            <a:r>
              <a:rPr lang="en-GB" dirty="0">
                <a:solidFill>
                  <a:srgbClr val="132B49"/>
                </a:solidFill>
                <a:ea typeface="Calibri"/>
                <a:cs typeface="Times New Roman"/>
              </a:rPr>
              <a:t>data and “</a:t>
            </a:r>
            <a:r>
              <a:rPr lang="en-GB" dirty="0" smtClean="0">
                <a:solidFill>
                  <a:srgbClr val="132B49"/>
                </a:solidFill>
                <a:ea typeface="Calibri"/>
                <a:cs typeface="Times New Roman"/>
              </a:rPr>
              <a:t>modifiers”.</a:t>
            </a:r>
            <a:endParaRPr lang="en-GB" dirty="0">
              <a:solidFill>
                <a:srgbClr val="132B49"/>
              </a:solidFill>
              <a:ea typeface="Calibri"/>
              <a:cs typeface="Times New Roman"/>
            </a:endParaRPr>
          </a:p>
          <a:p>
            <a:pPr marL="800100" lvl="1" indent="-342900">
              <a:buFont typeface="Courier New" pitchFamily="49" charset="0"/>
              <a:buChar char="o"/>
            </a:pPr>
            <a:r>
              <a:rPr lang="fr-FR" dirty="0" smtClean="0">
                <a:solidFill>
                  <a:srgbClr val="132B49"/>
                </a:solidFill>
                <a:ea typeface="Calibri"/>
                <a:cs typeface="Times New Roman"/>
              </a:rPr>
              <a:t>Questionnaires.</a:t>
            </a:r>
            <a:endParaRPr lang="en-GB" dirty="0">
              <a:solidFill>
                <a:srgbClr val="132B49"/>
              </a:solidFill>
              <a:ea typeface="Calibri"/>
              <a:cs typeface="Times New Roman"/>
            </a:endParaRPr>
          </a:p>
          <a:p>
            <a:pPr marL="800100" lvl="1" indent="-342900">
              <a:buFont typeface="Courier New" pitchFamily="49" charset="0"/>
              <a:buChar char="o"/>
            </a:pPr>
            <a:r>
              <a:rPr lang="en-GB" dirty="0">
                <a:solidFill>
                  <a:srgbClr val="132B49"/>
                </a:solidFill>
                <a:ea typeface="Calibri"/>
                <a:cs typeface="Times New Roman"/>
              </a:rPr>
              <a:t>“More Personal” </a:t>
            </a:r>
            <a:r>
              <a:rPr lang="en-GB" dirty="0" smtClean="0">
                <a:solidFill>
                  <a:srgbClr val="132B49"/>
                </a:solidFill>
                <a:ea typeface="Calibri"/>
                <a:cs typeface="Times New Roman"/>
              </a:rPr>
              <a:t>statements.</a:t>
            </a:r>
          </a:p>
          <a:p>
            <a:pPr marL="800100" lvl="1" indent="-342900">
              <a:buFont typeface="Courier New" pitchFamily="49" charset="0"/>
              <a:buChar char="o"/>
            </a:pPr>
            <a:r>
              <a:rPr lang="en-GB" dirty="0" smtClean="0">
                <a:solidFill>
                  <a:srgbClr val="132B49"/>
                </a:solidFill>
                <a:ea typeface="Calibri"/>
                <a:cs typeface="Times New Roman"/>
              </a:rPr>
              <a:t>AS scores.</a:t>
            </a:r>
            <a:endParaRPr lang="en-GB" dirty="0">
              <a:solidFill>
                <a:srgbClr val="132B49"/>
              </a:solidFill>
              <a:ea typeface="Calibri"/>
              <a:cs typeface="Times New Roman"/>
            </a:endParaRPr>
          </a:p>
          <a:p>
            <a:pPr marL="800100" lvl="1" indent="-342900">
              <a:spcAft>
                <a:spcPts val="1000"/>
              </a:spcAft>
              <a:buFont typeface="Courier New" pitchFamily="49" charset="0"/>
              <a:buChar char="o"/>
            </a:pPr>
            <a:r>
              <a:rPr lang="en-GB" dirty="0">
                <a:solidFill>
                  <a:srgbClr val="132B49"/>
                </a:solidFill>
                <a:ea typeface="Calibri"/>
                <a:cs typeface="Times New Roman"/>
              </a:rPr>
              <a:t>The A* grade, predicted and </a:t>
            </a:r>
            <a:r>
              <a:rPr lang="en-GB" dirty="0" smtClean="0">
                <a:solidFill>
                  <a:srgbClr val="132B49"/>
                </a:solidFill>
                <a:ea typeface="Calibri"/>
                <a:cs typeface="Times New Roman"/>
              </a:rPr>
              <a:t>actual.</a:t>
            </a:r>
            <a:endParaRPr lang="en-GB" dirty="0">
              <a:solidFill>
                <a:srgbClr val="132B49"/>
              </a:solidFill>
              <a:ea typeface="Calibri"/>
              <a:cs typeface="Times New Roman"/>
            </a:endParaRPr>
          </a:p>
          <a:p>
            <a:pPr marL="342900" lvl="0" indent="-342900">
              <a:lnSpc>
                <a:spcPct val="115000"/>
              </a:lnSpc>
              <a:spcAft>
                <a:spcPts val="1000"/>
              </a:spcAft>
              <a:buFont typeface="Arial" pitchFamily="34" charset="0"/>
              <a:buChar char="•"/>
            </a:pPr>
            <a:endParaRPr lang="en-GB" sz="1600" dirty="0">
              <a:ea typeface="Calibri"/>
              <a:cs typeface="Times New Roman"/>
            </a:endParaRPr>
          </a:p>
          <a:p>
            <a:r>
              <a:rPr lang="en-GB" dirty="0" smtClean="0">
                <a:solidFill>
                  <a:srgbClr val="132B49"/>
                </a:solidFill>
              </a:rPr>
              <a:t> </a:t>
            </a:r>
          </a:p>
          <a:p>
            <a:pPr lvl="0"/>
            <a:endParaRPr lang="en-GB" dirty="0" smtClean="0">
              <a:solidFill>
                <a:srgbClr val="132B49"/>
              </a:solidFill>
            </a:endParaRPr>
          </a:p>
          <a:p>
            <a:r>
              <a:rPr lang="en-GB" b="1" dirty="0" smtClean="0">
                <a:solidFill>
                  <a:srgbClr val="132B49"/>
                </a:solidFill>
              </a:rPr>
              <a:t> </a:t>
            </a:r>
            <a:endParaRPr lang="en-GB" dirty="0" smtClean="0">
              <a:solidFill>
                <a:srgbClr val="132B49"/>
              </a:solidFill>
            </a:endParaRPr>
          </a:p>
        </p:txBody>
      </p:sp>
    </p:spTree>
    <p:extLst>
      <p:ext uri="{BB962C8B-B14F-4D97-AF65-F5344CB8AC3E}">
        <p14:creationId xmlns:p14="http://schemas.microsoft.com/office/powerpoint/2010/main" xmlns="" val="3980799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2859</TotalTime>
  <Words>1663</Words>
  <Application>Microsoft Office PowerPoint</Application>
  <PresentationFormat>On-screen Show (4:3)</PresentationFormat>
  <Paragraphs>436</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Henry Fletcher</dc:creator>
  <cp:lastModifiedBy>Andrew</cp:lastModifiedBy>
  <cp:revision>143</cp:revision>
  <cp:lastPrinted>2013-05-14T11:50:32Z</cp:lastPrinted>
  <dcterms:created xsi:type="dcterms:W3CDTF">2012-11-21T09:33:03Z</dcterms:created>
  <dcterms:modified xsi:type="dcterms:W3CDTF">2013-05-20T10:19:30Z</dcterms:modified>
</cp:coreProperties>
</file>