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81" r:id="rId4"/>
    <p:sldId id="287" r:id="rId5"/>
    <p:sldId id="282" r:id="rId6"/>
    <p:sldId id="283" r:id="rId7"/>
    <p:sldId id="284" r:id="rId8"/>
    <p:sldId id="285" r:id="rId9"/>
    <p:sldId id="259" r:id="rId10"/>
    <p:sldId id="286" r:id="rId11"/>
    <p:sldId id="270" r:id="rId12"/>
    <p:sldId id="271" r:id="rId13"/>
    <p:sldId id="260" r:id="rId14"/>
    <p:sldId id="264" r:id="rId15"/>
    <p:sldId id="266" r:id="rId16"/>
    <p:sldId id="288" r:id="rId17"/>
    <p:sldId id="289" r:id="rId18"/>
    <p:sldId id="261" r:id="rId19"/>
    <p:sldId id="262" r:id="rId20"/>
    <p:sldId id="279" r:id="rId21"/>
    <p:sldId id="280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099" autoAdjust="0"/>
    <p:restoredTop sz="93729" autoAdjust="0"/>
  </p:normalViewPr>
  <p:slideViewPr>
    <p:cSldViewPr>
      <p:cViewPr>
        <p:scale>
          <a:sx n="60" d="100"/>
          <a:sy n="60" d="100"/>
        </p:scale>
        <p:origin x="-1860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356"/>
    </p:cViewPr>
  </p:sorterViewPr>
  <p:notesViewPr>
    <p:cSldViewPr>
      <p:cViewPr>
        <p:scale>
          <a:sx n="100" d="100"/>
          <a:sy n="100" d="100"/>
        </p:scale>
        <p:origin x="-1908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box2\sirdata\Nick%20Everett\Intelligence\Mark%20Corver\For%20Mary%209MAY13\A%20levels%20v%20Vocational%20qualsv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box2\sirdata\Nick%20Everett\Intelligence\Mark%20Corver\For%20Mary%209MAY13\A%20levels%20v%20Vocational%20qualsv2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box2\sirdata\Nick%20Everett\Intelligence\Mark%20Corver\For%20Mary%209MAY13\A%20levels%20v%20Vocational%20qualsv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box2\sirdata\Nick%20Everett\Intelligence\Mark%20Corver\For%20Mary%209MAY13\A%20levels%20v%20Vocational%20quals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filebox2\sirdata\Hannah%20Temp\INST_BRIEFINGS\WORKINGS\K24_SLIDE_FEED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plotArea>
      <c:layout>
        <c:manualLayout>
          <c:layoutTarget val="inner"/>
          <c:xMode val="edge"/>
          <c:yMode val="edge"/>
          <c:x val="0.22615186244221044"/>
          <c:y val="3.0703415899101364E-2"/>
          <c:w val="0.51743224595207937"/>
          <c:h val="0.77907328732607428"/>
        </c:manualLayout>
      </c:layout>
      <c:lineChart>
        <c:grouping val="standard"/>
        <c:ser>
          <c:idx val="0"/>
          <c:order val="0"/>
          <c:tx>
            <c:strRef>
              <c:f>Sheet1!$C$25</c:f>
              <c:strCache>
                <c:ptCount val="1"/>
                <c:pt idx="0">
                  <c:v>A levels, Applied A levels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3.833005154430727E-2"/>
                  <c:y val="-1.1981582610199963E-2"/>
                </c:manualLayout>
              </c:layout>
              <c:tx>
                <c:rich>
                  <a:bodyPr/>
                  <a:lstStyle/>
                  <a:p>
                    <a:r>
                      <a:rPr lang="en-GB" dirty="0" smtClean="0"/>
                      <a:t>A levels</a:t>
                    </a:r>
                    <a:endParaRPr lang="en-GB" dirty="0"/>
                  </a:p>
                </c:rich>
              </c:tx>
              <c:showLegendKey val="1"/>
              <c:showSerName val="1"/>
            </c:dLbl>
            <c:delete val="1"/>
          </c:dLbls>
          <c:cat>
            <c:numRef>
              <c:f>Sheet1!$A$26:$A$39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Sheet1!$C$26:$C$34</c:f>
              <c:numCache>
                <c:formatCode>0.0%</c:formatCode>
                <c:ptCount val="9"/>
                <c:pt idx="0">
                  <c:v>0.37100000000000066</c:v>
                </c:pt>
                <c:pt idx="1">
                  <c:v>0.37000000000000038</c:v>
                </c:pt>
                <c:pt idx="2">
                  <c:v>0.36400000000000032</c:v>
                </c:pt>
                <c:pt idx="3">
                  <c:v>0.35900000000000032</c:v>
                </c:pt>
                <c:pt idx="4">
                  <c:v>0.35200000000000031</c:v>
                </c:pt>
                <c:pt idx="5">
                  <c:v>0.35700000000000032</c:v>
                </c:pt>
                <c:pt idx="6">
                  <c:v>0.36000000000000032</c:v>
                </c:pt>
                <c:pt idx="7">
                  <c:v>0.37200000000000072</c:v>
                </c:pt>
                <c:pt idx="8">
                  <c:v>0.37700000000000067</c:v>
                </c:pt>
              </c:numCache>
            </c:numRef>
          </c:val>
        </c:ser>
        <c:ser>
          <c:idx val="1"/>
          <c:order val="1"/>
          <c:tx>
            <c:strRef>
              <c:f>Sheet1!$D$25</c:f>
              <c:strCache>
                <c:ptCount val="1"/>
                <c:pt idx="0">
                  <c:v>Vocational qualification outside of Apprenticeship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3.8197846773114885E-2"/>
                  <c:y val="-1.9568581126395829E-2"/>
                </c:manualLayout>
              </c:layout>
              <c:tx>
                <c:rich>
                  <a:bodyPr/>
                  <a:lstStyle/>
                  <a:p>
                    <a:r>
                      <a:rPr lang="en-GB" dirty="0" smtClean="0"/>
                      <a:t>Vocational</a:t>
                    </a:r>
                    <a:endParaRPr lang="en-GB" dirty="0"/>
                  </a:p>
                </c:rich>
              </c:tx>
              <c:showLegendKey val="1"/>
              <c:showSerName val="1"/>
            </c:dLbl>
            <c:delete val="1"/>
          </c:dLbls>
          <c:cat>
            <c:numRef>
              <c:f>Sheet1!$A$26:$A$39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Sheet1!$D$26:$D$34</c:f>
              <c:numCache>
                <c:formatCode>0.0%</c:formatCode>
                <c:ptCount val="9"/>
                <c:pt idx="0">
                  <c:v>3.0000000000000047E-2</c:v>
                </c:pt>
                <c:pt idx="1">
                  <c:v>6.4000000000000168E-2</c:v>
                </c:pt>
                <c:pt idx="2">
                  <c:v>7.7000000000000096E-2</c:v>
                </c:pt>
                <c:pt idx="3">
                  <c:v>9.4000000000000236E-2</c:v>
                </c:pt>
                <c:pt idx="4">
                  <c:v>0.11500000000000009</c:v>
                </c:pt>
                <c:pt idx="5">
                  <c:v>0.125</c:v>
                </c:pt>
                <c:pt idx="6">
                  <c:v>0.14400000000000004</c:v>
                </c:pt>
                <c:pt idx="7">
                  <c:v>0.15400000000000033</c:v>
                </c:pt>
                <c:pt idx="8">
                  <c:v>0.16100000000000017</c:v>
                </c:pt>
              </c:numCache>
            </c:numRef>
          </c:val>
        </c:ser>
        <c:ser>
          <c:idx val="2"/>
          <c:order val="2"/>
          <c:spPr>
            <a:ln w="66675">
              <a:noFill/>
            </a:ln>
          </c:spPr>
          <c:marker>
            <c:symbol val="none"/>
          </c:marker>
          <c:val>
            <c:numRef>
              <c:f>Sheet1!$E$26:$E$39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marker val="1"/>
        <c:axId val="73556736"/>
        <c:axId val="73558272"/>
      </c:lineChart>
      <c:catAx>
        <c:axId val="7355673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n-GB"/>
            </a:pPr>
            <a:endParaRPr lang="en-US"/>
          </a:p>
        </c:txPr>
        <c:crossAx val="73558272"/>
        <c:crosses val="autoZero"/>
        <c:auto val="1"/>
        <c:lblAlgn val="ctr"/>
        <c:lblOffset val="100"/>
      </c:catAx>
      <c:valAx>
        <c:axId val="73558272"/>
        <c:scaling>
          <c:orientation val="minMax"/>
          <c:max val="0.5"/>
        </c:scaling>
        <c:axPos val="l"/>
        <c:numFmt formatCode="0%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73556736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1636918701506236"/>
          <c:y val="3.0703415899101385E-2"/>
          <c:w val="0.53526323714459023"/>
          <c:h val="0.77907328732607573"/>
        </c:manualLayout>
      </c:layout>
      <c:lineChart>
        <c:grouping val="standard"/>
        <c:ser>
          <c:idx val="0"/>
          <c:order val="0"/>
          <c:tx>
            <c:strRef>
              <c:f>Sheet1!$N$19</c:f>
              <c:strCache>
                <c:ptCount val="1"/>
                <c:pt idx="0">
                  <c:v>A levels, Applied A levels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Sheet1!$M$20:$M$33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Sheet1!$N$20:$N$33</c:f>
              <c:numCache>
                <c:formatCode>0.0%</c:formatCode>
                <c:ptCount val="14"/>
                <c:pt idx="0">
                  <c:v>0.37100000000000066</c:v>
                </c:pt>
                <c:pt idx="1">
                  <c:v>0.37000000000000038</c:v>
                </c:pt>
                <c:pt idx="2">
                  <c:v>0.36400000000000032</c:v>
                </c:pt>
                <c:pt idx="3">
                  <c:v>0.35900000000000032</c:v>
                </c:pt>
                <c:pt idx="4">
                  <c:v>0.35200000000000031</c:v>
                </c:pt>
                <c:pt idx="5">
                  <c:v>0.35700000000000032</c:v>
                </c:pt>
                <c:pt idx="6">
                  <c:v>0.36000000000000032</c:v>
                </c:pt>
                <c:pt idx="7">
                  <c:v>0.37200000000000072</c:v>
                </c:pt>
                <c:pt idx="8">
                  <c:v>0.37700000000000067</c:v>
                </c:pt>
              </c:numCache>
            </c:numRef>
          </c:val>
        </c:ser>
        <c:ser>
          <c:idx val="1"/>
          <c:order val="1"/>
          <c:tx>
            <c:strRef>
              <c:f>Sheet1!$O$19</c:f>
              <c:strCache>
                <c:ptCount val="1"/>
                <c:pt idx="0">
                  <c:v>Vocational qualification outside of Apprenticeship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Sheet1!$M$20:$M$33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Sheet1!$O$20:$O$33</c:f>
              <c:numCache>
                <c:formatCode>0.0%</c:formatCode>
                <c:ptCount val="14"/>
                <c:pt idx="0">
                  <c:v>3.0000000000000002E-2</c:v>
                </c:pt>
                <c:pt idx="1">
                  <c:v>6.4000000000000112E-2</c:v>
                </c:pt>
                <c:pt idx="2">
                  <c:v>7.6999999999999999E-2</c:v>
                </c:pt>
                <c:pt idx="3">
                  <c:v>9.4000000000000028E-2</c:v>
                </c:pt>
                <c:pt idx="4">
                  <c:v>0.115</c:v>
                </c:pt>
                <c:pt idx="5">
                  <c:v>0.125</c:v>
                </c:pt>
                <c:pt idx="6">
                  <c:v>0.14400000000000004</c:v>
                </c:pt>
                <c:pt idx="7">
                  <c:v>0.15400000000000033</c:v>
                </c:pt>
                <c:pt idx="8">
                  <c:v>0.161</c:v>
                </c:pt>
              </c:numCache>
            </c:numRef>
          </c:val>
        </c:ser>
        <c:ser>
          <c:idx val="2"/>
          <c:order val="2"/>
          <c:tx>
            <c:strRef>
              <c:f>Sheet1!$P$19</c:f>
              <c:strCache>
                <c:ptCount val="1"/>
                <c:pt idx="0">
                  <c:v>A levels, Applied A levels</c:v>
                </c:pt>
              </c:strCache>
            </c:strRef>
          </c:tx>
          <c:spPr>
            <a:ln w="66675">
              <a:solidFill>
                <a:srgbClr val="69187F">
                  <a:lumMod val="75000"/>
                </a:srgbClr>
              </a:solidFill>
              <a:prstDash val="sysDash"/>
            </a:ln>
          </c:spPr>
          <c:marker>
            <c:symbol val="none"/>
          </c:marker>
          <c:dLbls>
            <c:dLbl>
              <c:idx val="13"/>
              <c:layout>
                <c:manualLayout>
                  <c:x val="2.4757308611839852E-2"/>
                  <c:y val="5.306344338666699E-3"/>
                </c:manualLayout>
              </c:layout>
              <c:tx>
                <c:rich>
                  <a:bodyPr/>
                  <a:lstStyle/>
                  <a:p>
                    <a:r>
                      <a:rPr lang="en-GB" dirty="0" smtClean="0"/>
                      <a:t>A levels</a:t>
                    </a:r>
                    <a:endParaRPr lang="en-GB" dirty="0"/>
                  </a:p>
                </c:rich>
              </c:tx>
              <c:showLegendKey val="1"/>
              <c:showSerName val="1"/>
            </c:dLbl>
            <c:delete val="1"/>
          </c:dLbls>
          <c:cat>
            <c:numRef>
              <c:f>Sheet1!$M$20:$M$33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Sheet1!$P$20:$P$33</c:f>
              <c:numCache>
                <c:formatCode>General</c:formatCode>
                <c:ptCount val="14"/>
                <c:pt idx="8" formatCode="0.0%">
                  <c:v>0.37700000000000067</c:v>
                </c:pt>
                <c:pt idx="9" formatCode="0.0%">
                  <c:v>0.37700000000000067</c:v>
                </c:pt>
                <c:pt idx="10" formatCode="0.0%">
                  <c:v>0.37700000000000067</c:v>
                </c:pt>
                <c:pt idx="11" formatCode="0.0%">
                  <c:v>0.37700000000000067</c:v>
                </c:pt>
                <c:pt idx="12" formatCode="0.0%">
                  <c:v>0.37700000000000067</c:v>
                </c:pt>
                <c:pt idx="13" formatCode="0.0%">
                  <c:v>0.37700000000000067</c:v>
                </c:pt>
              </c:numCache>
            </c:numRef>
          </c:val>
        </c:ser>
        <c:ser>
          <c:idx val="3"/>
          <c:order val="3"/>
          <c:tx>
            <c:strRef>
              <c:f>Sheet1!$Q$19</c:f>
              <c:strCache>
                <c:ptCount val="1"/>
                <c:pt idx="0">
                  <c:v>Vocational qualification outside of Apprenticeship</c:v>
                </c:pt>
              </c:strCache>
            </c:strRef>
          </c:tx>
          <c:spPr>
            <a:ln>
              <a:solidFill>
                <a:srgbClr val="B4D000">
                  <a:lumMod val="75000"/>
                </a:srgbClr>
              </a:solidFill>
              <a:prstDash val="sysDash"/>
            </a:ln>
          </c:spPr>
          <c:marker>
            <c:symbol val="none"/>
          </c:marker>
          <c:dLbls>
            <c:dLbl>
              <c:idx val="13"/>
              <c:layout>
                <c:manualLayout>
                  <c:x val="1.8715781769058786E-2"/>
                  <c:y val="1.0613524387915178E-2"/>
                </c:manualLayout>
              </c:layout>
              <c:tx>
                <c:rich>
                  <a:bodyPr/>
                  <a:lstStyle/>
                  <a:p>
                    <a:r>
                      <a:rPr lang="en-GB" dirty="0" smtClean="0"/>
                      <a:t>Vocational</a:t>
                    </a:r>
                    <a:endParaRPr lang="en-GB" dirty="0"/>
                  </a:p>
                </c:rich>
              </c:tx>
              <c:showLegendKey val="1"/>
              <c:showSerName val="1"/>
            </c:dLbl>
            <c:delete val="1"/>
          </c:dLbls>
          <c:cat>
            <c:numRef>
              <c:f>Sheet1!$M$20:$M$33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Sheet1!$Q$20:$Q$33</c:f>
              <c:numCache>
                <c:formatCode>General</c:formatCode>
                <c:ptCount val="14"/>
                <c:pt idx="8" formatCode="0.0%">
                  <c:v>0.161</c:v>
                </c:pt>
                <c:pt idx="9" formatCode="0.0%">
                  <c:v>0.17600000000000021</c:v>
                </c:pt>
                <c:pt idx="10" formatCode="0.0%">
                  <c:v>0.191</c:v>
                </c:pt>
                <c:pt idx="11" formatCode="0.0%">
                  <c:v>0.20600000000000004</c:v>
                </c:pt>
                <c:pt idx="12" formatCode="0.0%">
                  <c:v>0.22100000000000003</c:v>
                </c:pt>
                <c:pt idx="13" formatCode="0.0%">
                  <c:v>0.23600000000000004</c:v>
                </c:pt>
              </c:numCache>
            </c:numRef>
          </c:val>
        </c:ser>
        <c:marker val="1"/>
        <c:axId val="73974528"/>
        <c:axId val="73976064"/>
      </c:lineChart>
      <c:catAx>
        <c:axId val="7397452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n-GB"/>
            </a:pPr>
            <a:endParaRPr lang="en-US"/>
          </a:p>
        </c:txPr>
        <c:crossAx val="73976064"/>
        <c:crosses val="autoZero"/>
        <c:auto val="1"/>
        <c:lblAlgn val="ctr"/>
        <c:lblOffset val="100"/>
      </c:catAx>
      <c:valAx>
        <c:axId val="73976064"/>
        <c:scaling>
          <c:orientation val="minMax"/>
          <c:max val="0.5"/>
        </c:scaling>
        <c:axPos val="l"/>
        <c:numFmt formatCode="0%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73974528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plotArea>
      <c:layout>
        <c:manualLayout>
          <c:layoutTarget val="inner"/>
          <c:xMode val="edge"/>
          <c:yMode val="edge"/>
          <c:x val="0.22195592495793076"/>
          <c:y val="2.8588755244844308E-2"/>
          <c:w val="0.50272252129484118"/>
          <c:h val="0.79889847565981342"/>
        </c:manualLayout>
      </c:layout>
      <c:lineChart>
        <c:grouping val="standard"/>
        <c:ser>
          <c:idx val="0"/>
          <c:order val="0"/>
          <c:tx>
            <c:strRef>
              <c:f>Sheet1!$B$134</c:f>
              <c:strCache>
                <c:ptCount val="1"/>
                <c:pt idx="0">
                  <c:v>A levels</c:v>
                </c:pt>
              </c:strCache>
            </c:strRef>
          </c:tx>
          <c:spPr>
            <a:ln>
              <a:solidFill>
                <a:srgbClr val="69187F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9"/>
              <c:layout>
                <c:manualLayout>
                  <c:x val="1.6433124945154323E-2"/>
                  <c:y val="6.1641300388755704E-2"/>
                </c:manualLayout>
              </c:layout>
              <c:tx>
                <c:rich>
                  <a:bodyPr/>
                  <a:lstStyle/>
                  <a:p>
                    <a:r>
                      <a:rPr lang="en-GB" dirty="0" smtClean="0"/>
                      <a:t>A</a:t>
                    </a:r>
                    <a:r>
                      <a:rPr lang="en-GB" baseline="0" dirty="0" smtClean="0"/>
                      <a:t> levels</a:t>
                    </a:r>
                  </a:p>
                </c:rich>
              </c:tx>
              <c:showLegendKey val="1"/>
              <c:showSerName val="1"/>
            </c:dLbl>
            <c:delete val="1"/>
          </c:dLbls>
          <c:cat>
            <c:numRef>
              <c:f>Sheet1!$A$135:$A$144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Sheet1!$B$135:$B$144</c:f>
              <c:numCache>
                <c:formatCode>0.0</c:formatCode>
                <c:ptCount val="10"/>
                <c:pt idx="0">
                  <c:v>96.014927535824782</c:v>
                </c:pt>
                <c:pt idx="1">
                  <c:v>99.045437848208181</c:v>
                </c:pt>
                <c:pt idx="2">
                  <c:v>100.54996888720819</c:v>
                </c:pt>
                <c:pt idx="3">
                  <c:v>102.33897333918721</c:v>
                </c:pt>
                <c:pt idx="4">
                  <c:v>100</c:v>
                </c:pt>
                <c:pt idx="5">
                  <c:v>99.193507469633616</c:v>
                </c:pt>
                <c:pt idx="6">
                  <c:v>97.586965663034846</c:v>
                </c:pt>
                <c:pt idx="7">
                  <c:v>96.782318138280004</c:v>
                </c:pt>
                <c:pt idx="8">
                  <c:v>97.330265784312701</c:v>
                </c:pt>
                <c:pt idx="9">
                  <c:v>95.009397719950258</c:v>
                </c:pt>
              </c:numCache>
            </c:numRef>
          </c:val>
        </c:ser>
        <c:ser>
          <c:idx val="1"/>
          <c:order val="1"/>
          <c:tx>
            <c:strRef>
              <c:f>Sheet1!$C$134</c:f>
              <c:strCache>
                <c:ptCount val="1"/>
                <c:pt idx="0">
                  <c:v>Vocational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9"/>
              <c:layout>
                <c:manualLayout>
                  <c:x val="1.6433124945154323E-2"/>
                  <c:y val="5.3601130772831232E-3"/>
                </c:manualLayout>
              </c:layout>
              <c:tx>
                <c:rich>
                  <a:bodyPr/>
                  <a:lstStyle/>
                  <a:p>
                    <a:r>
                      <a:rPr lang="en-GB" dirty="0" smtClean="0"/>
                      <a:t>Vocational</a:t>
                    </a:r>
                    <a:endParaRPr lang="en-GB" dirty="0"/>
                  </a:p>
                </c:rich>
              </c:tx>
              <c:showLegendKey val="1"/>
              <c:showSerName val="1"/>
            </c:dLbl>
            <c:delete val="1"/>
          </c:dLbls>
          <c:cat>
            <c:numRef>
              <c:f>Sheet1!$A$135:$A$144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Sheet1!$C$135:$C$144</c:f>
              <c:numCache>
                <c:formatCode>0.0</c:formatCode>
                <c:ptCount val="10"/>
                <c:pt idx="0">
                  <c:v>73.452978248794238</c:v>
                </c:pt>
                <c:pt idx="1">
                  <c:v>81.206678473072884</c:v>
                </c:pt>
                <c:pt idx="2">
                  <c:v>94.179722411123848</c:v>
                </c:pt>
                <c:pt idx="3">
                  <c:v>99.205171210287318</c:v>
                </c:pt>
                <c:pt idx="4">
                  <c:v>100</c:v>
                </c:pt>
                <c:pt idx="5">
                  <c:v>108.43513860034481</c:v>
                </c:pt>
                <c:pt idx="6">
                  <c:v>115.77087230832056</c:v>
                </c:pt>
                <c:pt idx="7">
                  <c:v>123.83327662413512</c:v>
                </c:pt>
                <c:pt idx="8">
                  <c:v>133.60241452380723</c:v>
                </c:pt>
                <c:pt idx="9">
                  <c:v>139.26843392489613</c:v>
                </c:pt>
              </c:numCache>
            </c:numRef>
          </c:val>
        </c:ser>
        <c:ser>
          <c:idx val="2"/>
          <c:order val="2"/>
          <c:tx>
            <c:strRef>
              <c:f>Sheet1!$D$134</c:f>
              <c:strCache>
                <c:ptCount val="1"/>
                <c:pt idx="0">
                  <c:v>A levels + Voc.</c:v>
                </c:pt>
              </c:strCache>
            </c:strRef>
          </c:tx>
          <c:marker>
            <c:symbol val="none"/>
          </c:marker>
          <c:dLbls>
            <c:dLbl>
              <c:idx val="9"/>
              <c:layout>
                <c:manualLayout>
                  <c:x val="1.6433124945154323E-2"/>
                  <c:y val="4.9133802277219138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 levels + </a:t>
                    </a:r>
                    <a:r>
                      <a:rPr lang="en-US" dirty="0" smtClean="0"/>
                      <a:t>Voc.</a:t>
                    </a:r>
                    <a:endParaRPr lang="en-US" dirty="0"/>
                  </a:p>
                </c:rich>
              </c:tx>
              <c:showLegendKey val="1"/>
              <c:showSerName val="1"/>
            </c:dLbl>
            <c:delete val="1"/>
          </c:dLbls>
          <c:cat>
            <c:numRef>
              <c:f>Sheet1!$A$135:$A$144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Sheet1!$D$135:$D$144</c:f>
              <c:numCache>
                <c:formatCode>0.0</c:formatCode>
                <c:ptCount val="10"/>
                <c:pt idx="0">
                  <c:v>89.263117433200506</c:v>
                </c:pt>
                <c:pt idx="1">
                  <c:v>93.707073053790381</c:v>
                </c:pt>
                <c:pt idx="2">
                  <c:v>98.6436311871161</c:v>
                </c:pt>
                <c:pt idx="3">
                  <c:v>101.40116266492568</c:v>
                </c:pt>
                <c:pt idx="4">
                  <c:v>100</c:v>
                </c:pt>
                <c:pt idx="5">
                  <c:v>101.95912570763454</c:v>
                </c:pt>
                <c:pt idx="6">
                  <c:v>103.02861802342693</c:v>
                </c:pt>
                <c:pt idx="7">
                  <c:v>104.87749344724426</c:v>
                </c:pt>
                <c:pt idx="8">
                  <c:v>108.18494226583411</c:v>
                </c:pt>
                <c:pt idx="9">
                  <c:v>108.25420223481329</c:v>
                </c:pt>
              </c:numCache>
            </c:numRef>
          </c:val>
        </c:ser>
        <c:marker val="1"/>
        <c:axId val="58909056"/>
        <c:axId val="58910592"/>
      </c:lineChart>
      <c:catAx>
        <c:axId val="58909056"/>
        <c:scaling>
          <c:orientation val="minMax"/>
        </c:scaling>
        <c:axPos val="b"/>
        <c:numFmt formatCode="General" sourceLinked="1"/>
        <c:majorTickMark val="none"/>
        <c:tickLblPos val="low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lang="en-GB"/>
            </a:pPr>
            <a:endParaRPr lang="en-US"/>
          </a:p>
        </c:txPr>
        <c:crossAx val="58910592"/>
        <c:crossesAt val="100"/>
        <c:auto val="1"/>
        <c:lblAlgn val="ctr"/>
        <c:lblOffset val="100"/>
      </c:catAx>
      <c:valAx>
        <c:axId val="58910592"/>
        <c:scaling>
          <c:orientation val="minMax"/>
          <c:max val="150"/>
          <c:min val="60"/>
        </c:scaling>
        <c:axPos val="l"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GB" baseline="0" dirty="0" smtClean="0"/>
                  <a:t>Proportion of 2012 value</a:t>
                </a:r>
                <a:endParaRPr lang="en-GB" dirty="0"/>
              </a:p>
            </c:rich>
          </c:tx>
        </c:title>
        <c:numFmt formatCode="#,##0" sourceLinked="0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lang="en-GB"/>
            </a:pPr>
            <a:endParaRPr lang="en-US"/>
          </a:p>
        </c:txPr>
        <c:crossAx val="58909056"/>
        <c:crossesAt val="1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plotArea>
      <c:layout>
        <c:manualLayout>
          <c:layoutTarget val="inner"/>
          <c:xMode val="edge"/>
          <c:yMode val="edge"/>
          <c:x val="0.22615186244221042"/>
          <c:y val="3.0703415899101312E-2"/>
          <c:w val="0.51743224595207915"/>
          <c:h val="0.77907328732607528"/>
        </c:manualLayout>
      </c:layout>
      <c:lineChart>
        <c:grouping val="standard"/>
        <c:ser>
          <c:idx val="0"/>
          <c:order val="0"/>
          <c:tx>
            <c:strRef>
              <c:f>Sheet1!$C$25</c:f>
              <c:strCache>
                <c:ptCount val="1"/>
                <c:pt idx="0">
                  <c:v>A levels, Applied A levels</c:v>
                </c:pt>
              </c:strCache>
            </c:strRef>
          </c:tx>
          <c:marker>
            <c:symbol val="none"/>
          </c:marker>
          <c:dLbls>
            <c:dLbl>
              <c:idx val="8"/>
              <c:layout>
                <c:manualLayout>
                  <c:x val="3.8330051544307263E-2"/>
                  <c:y val="-1.1981582610199965E-2"/>
                </c:manualLayout>
              </c:layout>
              <c:tx>
                <c:rich>
                  <a:bodyPr/>
                  <a:lstStyle/>
                  <a:p>
                    <a:r>
                      <a:rPr lang="en-GB" dirty="0" smtClean="0"/>
                      <a:t>A levels</a:t>
                    </a:r>
                    <a:endParaRPr lang="en-GB" dirty="0"/>
                  </a:p>
                </c:rich>
              </c:tx>
              <c:showLegendKey val="1"/>
              <c:showSerName val="1"/>
            </c:dLbl>
            <c:delete val="1"/>
          </c:dLbls>
          <c:cat>
            <c:numRef>
              <c:f>Sheet1!$A$26:$A$39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Sheet1!$C$26:$C$34</c:f>
              <c:numCache>
                <c:formatCode>0.0%</c:formatCode>
                <c:ptCount val="9"/>
                <c:pt idx="0">
                  <c:v>0.37100000000000077</c:v>
                </c:pt>
                <c:pt idx="1">
                  <c:v>0.37000000000000038</c:v>
                </c:pt>
                <c:pt idx="2">
                  <c:v>0.36400000000000032</c:v>
                </c:pt>
                <c:pt idx="3">
                  <c:v>0.35900000000000032</c:v>
                </c:pt>
                <c:pt idx="4">
                  <c:v>0.35200000000000031</c:v>
                </c:pt>
                <c:pt idx="5">
                  <c:v>0.35700000000000032</c:v>
                </c:pt>
                <c:pt idx="6">
                  <c:v>0.36000000000000032</c:v>
                </c:pt>
                <c:pt idx="7">
                  <c:v>0.37200000000000083</c:v>
                </c:pt>
                <c:pt idx="8">
                  <c:v>0.37700000000000078</c:v>
                </c:pt>
              </c:numCache>
            </c:numRef>
          </c:val>
        </c:ser>
        <c:ser>
          <c:idx val="1"/>
          <c:order val="1"/>
          <c:tx>
            <c:strRef>
              <c:f>Sheet1!$D$25</c:f>
              <c:strCache>
                <c:ptCount val="1"/>
                <c:pt idx="0">
                  <c:v>Vocational qualification outside of Apprenticeship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3.819784677311485E-2"/>
                  <c:y val="-1.9568581126395836E-2"/>
                </c:manualLayout>
              </c:layout>
              <c:tx>
                <c:rich>
                  <a:bodyPr/>
                  <a:lstStyle/>
                  <a:p>
                    <a:r>
                      <a:rPr lang="en-GB" dirty="0" smtClean="0"/>
                      <a:t>Vocational</a:t>
                    </a:r>
                    <a:endParaRPr lang="en-GB" dirty="0"/>
                  </a:p>
                </c:rich>
              </c:tx>
              <c:showLegendKey val="1"/>
              <c:showSerName val="1"/>
            </c:dLbl>
            <c:delete val="1"/>
          </c:dLbls>
          <c:cat>
            <c:numRef>
              <c:f>Sheet1!$A$26:$A$39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Sheet1!$D$26:$D$34</c:f>
              <c:numCache>
                <c:formatCode>0.0%</c:formatCode>
                <c:ptCount val="9"/>
                <c:pt idx="0">
                  <c:v>3.0000000000000002E-2</c:v>
                </c:pt>
                <c:pt idx="1">
                  <c:v>6.4000000000000112E-2</c:v>
                </c:pt>
                <c:pt idx="2">
                  <c:v>7.6999999999999999E-2</c:v>
                </c:pt>
                <c:pt idx="3">
                  <c:v>9.4000000000000028E-2</c:v>
                </c:pt>
                <c:pt idx="4">
                  <c:v>0.115</c:v>
                </c:pt>
                <c:pt idx="5">
                  <c:v>0.125</c:v>
                </c:pt>
                <c:pt idx="6">
                  <c:v>0.14400000000000004</c:v>
                </c:pt>
                <c:pt idx="7">
                  <c:v>0.15400000000000039</c:v>
                </c:pt>
                <c:pt idx="8">
                  <c:v>0.161</c:v>
                </c:pt>
              </c:numCache>
            </c:numRef>
          </c:val>
        </c:ser>
        <c:ser>
          <c:idx val="2"/>
          <c:order val="2"/>
          <c:spPr>
            <a:ln w="66675">
              <a:noFill/>
            </a:ln>
          </c:spPr>
          <c:marker>
            <c:symbol val="none"/>
          </c:marker>
          <c:val>
            <c:numRef>
              <c:f>Sheet1!$E$26:$E$39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marker val="1"/>
        <c:axId val="59367424"/>
        <c:axId val="59368960"/>
      </c:lineChart>
      <c:catAx>
        <c:axId val="5936742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n-GB"/>
            </a:pPr>
            <a:endParaRPr lang="en-US"/>
          </a:p>
        </c:txPr>
        <c:crossAx val="59368960"/>
        <c:crosses val="autoZero"/>
        <c:auto val="1"/>
        <c:lblAlgn val="ctr"/>
        <c:lblOffset val="100"/>
      </c:catAx>
      <c:valAx>
        <c:axId val="59368960"/>
        <c:scaling>
          <c:orientation val="minMax"/>
          <c:max val="0.5"/>
        </c:scaling>
        <c:axPos val="l"/>
        <c:numFmt formatCode="0%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593674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52585791779526"/>
          <c:y val="0.10897069694908393"/>
          <c:w val="0.86555157082289325"/>
          <c:h val="0.60881539312486521"/>
        </c:manualLayout>
      </c:layout>
      <c:lineChart>
        <c:grouping val="standard"/>
        <c:ser>
          <c:idx val="0"/>
          <c:order val="0"/>
          <c:tx>
            <c:strRef>
              <c:f>OPERATIONS!$P$27</c:f>
              <c:strCache>
                <c:ptCount val="1"/>
                <c:pt idx="0">
                  <c:v>Overall average</c:v>
                </c:pt>
              </c:strCache>
            </c:strRef>
          </c:tx>
          <c:spPr>
            <a:ln w="762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lang="en-GB" sz="2200"/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lang="en-GB" sz="2200"/>
                </a:pPr>
                <a:endParaRPr lang="en-US"/>
              </a:p>
            </c:txPr>
            <c:dLblPos val="r"/>
            <c:showVal val="1"/>
          </c:dLbls>
          <c:cat>
            <c:numRef>
              <c:f>OPERATIONS!$Q$26:$U$26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OPERATIONS!$Q$27:$U$27</c:f>
              <c:numCache>
                <c:formatCode>0%</c:formatCode>
                <c:ptCount val="5"/>
                <c:pt idx="0">
                  <c:v>0.30209390233473032</c:v>
                </c:pt>
                <c:pt idx="1">
                  <c:v>0.31076671840327491</c:v>
                </c:pt>
                <c:pt idx="2">
                  <c:v>0.31500743956208982</c:v>
                </c:pt>
                <c:pt idx="3">
                  <c:v>0.31497451931513376</c:v>
                </c:pt>
                <c:pt idx="4">
                  <c:v>0.29974246700160823</c:v>
                </c:pt>
              </c:numCache>
            </c:numRef>
          </c:val>
        </c:ser>
        <c:ser>
          <c:idx val="1"/>
          <c:order val="1"/>
          <c:tx>
            <c:strRef>
              <c:f>OPERATIONS!$P$28</c:f>
              <c:strCache>
                <c:ptCount val="1"/>
                <c:pt idx="0">
                  <c:v>Competitor average</c:v>
                </c:pt>
              </c:strCache>
            </c:strRef>
          </c:tx>
          <c:spPr>
            <a:ln w="76200"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numFmt formatCode="0%" sourceLinked="0"/>
            <c:spPr>
              <a:noFill/>
            </c:spPr>
            <c:txPr>
              <a:bodyPr/>
              <a:lstStyle/>
              <a:p>
                <a:pPr>
                  <a:defRPr lang="en-GB" sz="2200"/>
                </a:pPr>
                <a:endParaRPr lang="en-US"/>
              </a:p>
            </c:txPr>
            <c:dLblPos val="r"/>
            <c:showVal val="1"/>
          </c:dLbls>
          <c:cat>
            <c:numRef>
              <c:f>OPERATIONS!$Q$26:$U$26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OPERATIONS!$Q$28:$U$28</c:f>
              <c:numCache>
                <c:formatCode>0%</c:formatCode>
                <c:ptCount val="5"/>
                <c:pt idx="0">
                  <c:v>0.27875884488005181</c:v>
                </c:pt>
                <c:pt idx="1">
                  <c:v>0.28454971581259481</c:v>
                </c:pt>
                <c:pt idx="2">
                  <c:v>0.2732890066490028</c:v>
                </c:pt>
                <c:pt idx="3">
                  <c:v>0.26950951333779538</c:v>
                </c:pt>
                <c:pt idx="4">
                  <c:v>0.25229376257545272</c:v>
                </c:pt>
              </c:numCache>
            </c:numRef>
          </c:val>
        </c:ser>
        <c:ser>
          <c:idx val="2"/>
          <c:order val="2"/>
          <c:tx>
            <c:strRef>
              <c:f>OPERATIONS!$P$29</c:f>
              <c:strCache>
                <c:ptCount val="1"/>
                <c:pt idx="0">
                  <c:v>Kent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OPERATIONS!$Q$26:$U$26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OPERATIONS!$Q$29:$U$29</c:f>
              <c:numCache>
                <c:formatCode>0%</c:formatCode>
                <c:ptCount val="5"/>
                <c:pt idx="0">
                  <c:v>0.24922270316405534</c:v>
                </c:pt>
                <c:pt idx="1">
                  <c:v>0.26173359350929443</c:v>
                </c:pt>
                <c:pt idx="2">
                  <c:v>0.26836337288289241</c:v>
                </c:pt>
                <c:pt idx="3">
                  <c:v>0.26232741617357008</c:v>
                </c:pt>
                <c:pt idx="4">
                  <c:v>0.25075648593680333</c:v>
                </c:pt>
              </c:numCache>
            </c:numRef>
          </c:val>
        </c:ser>
        <c:dLbls>
          <c:showVal val="1"/>
        </c:dLbls>
        <c:marker val="1"/>
        <c:axId val="75829248"/>
        <c:axId val="75830784"/>
      </c:lineChart>
      <c:catAx>
        <c:axId val="75829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75830784"/>
        <c:crosses val="autoZero"/>
        <c:auto val="1"/>
        <c:lblAlgn val="ctr"/>
        <c:lblOffset val="100"/>
      </c:catAx>
      <c:valAx>
        <c:axId val="75830784"/>
        <c:scaling>
          <c:orientation val="minMax"/>
          <c:max val="0.35000000000000031"/>
          <c:min val="0.2"/>
        </c:scaling>
        <c:axPos val="l"/>
        <c:majorGridlines>
          <c:spPr>
            <a:ln>
              <a:solidFill>
                <a:srgbClr val="FFFFFF">
                  <a:lumMod val="75000"/>
                </a:srgbClr>
              </a:solidFill>
            </a:ln>
          </c:spPr>
        </c:majorGridlines>
        <c:numFmt formatCode="0%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75829248"/>
        <c:crosses val="autoZero"/>
        <c:crossBetween val="between"/>
        <c:majorUnit val="0.05"/>
      </c:valAx>
    </c:plotArea>
    <c:plotVisOnly val="1"/>
    <c:dispBlanksAs val="gap"/>
  </c:chart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en-US"/>
    </a:p>
  </c:txPr>
  <c:externalData r:id="rId2"/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0.07139</cdr:x>
      <cdr:y>0.86486</cdr:y>
    </cdr:from>
    <cdr:to>
      <cdr:x>0.97147</cdr:x>
      <cdr:y>0.96386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 l="40571" t="75676" r="22569" b="20270"/>
        <a:stretch xmlns:a="http://schemas.openxmlformats.org/drawingml/2006/main">
          <a:fillRect/>
        </a:stretch>
      </cdr:blipFill>
      <cdr:spPr>
        <a:xfrm xmlns:a="http://schemas.openxmlformats.org/drawingml/2006/main">
          <a:off x="594977" y="4572032"/>
          <a:ext cx="7500990" cy="52332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A4DA9-1846-4D5E-9104-03B16B698B0F}" type="datetimeFigureOut">
              <a:rPr lang="en-US" smtClean="0"/>
              <a:pPr/>
              <a:t>5/20/2013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08A74-3EC2-4B99-847E-145690E11B8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865DA-4357-4903-9CB8-863A10EEE0FA}" type="datetimeFigureOut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087A4-34AA-4176-9487-BC24DDCA00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667117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8000" y="745200"/>
            <a:ext cx="4963200" cy="3722400"/>
          </a:xfr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8000" y="745200"/>
            <a:ext cx="4964400" cy="372484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9308" y="3362872"/>
            <a:ext cx="6472442" cy="6133988"/>
          </a:xfrm>
        </p:spPr>
        <p:txBody>
          <a:bodyPr>
            <a:noAutofit/>
          </a:bodyPr>
          <a:lstStyle/>
          <a:p>
            <a:r>
              <a:rPr lang="fr-FR" baseline="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</a:p>
          <a:p>
            <a:endParaRPr lang="en-GB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8000" y="745200"/>
            <a:ext cx="4964400" cy="3724842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Cader Rattray\Desktop\UCASsupergraphic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0" t="31008" r="20528" b="23673"/>
          <a:stretch>
            <a:fillRect/>
          </a:stretch>
        </p:blipFill>
        <p:spPr bwMode="auto">
          <a:xfrm>
            <a:off x="2627784" y="2204864"/>
            <a:ext cx="65162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3192775"/>
            <a:ext cx="5904656" cy="646331"/>
          </a:xfrm>
        </p:spPr>
        <p:txBody>
          <a:bodyPr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7125-F609-42B6-A4A5-5C731C46C479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4" descr="C:\Users\Cader Rattray\Desktop\UCAS-Left_aligned-White_box-Keyline-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72816"/>
            <a:ext cx="3042656" cy="8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1205" y="4726020"/>
            <a:ext cx="5482952" cy="388640"/>
          </a:xfrm>
        </p:spPr>
        <p:txBody>
          <a:bodyPr>
            <a:noAutofit/>
          </a:bodyPr>
          <a:lstStyle>
            <a:lvl1pPr>
              <a:buNone/>
              <a:defRPr sz="2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021205" y="5141713"/>
            <a:ext cx="5482952" cy="341197"/>
          </a:xfrm>
        </p:spPr>
        <p:txBody>
          <a:bodyPr>
            <a:noAutofit/>
          </a:bodyPr>
          <a:lstStyle>
            <a:lvl1pPr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018138" y="5550071"/>
            <a:ext cx="5482952" cy="807887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Insert content appropriate to presentation:-  could be contact information, product or service </a:t>
            </a:r>
            <a:r>
              <a:rPr lang="en-US" dirty="0" err="1" smtClean="0"/>
              <a:t>strapline</a:t>
            </a:r>
            <a:r>
              <a:rPr lang="en-US" dirty="0" smtClean="0"/>
              <a:t>, web address, or social media info or # etc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8966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5206" y="6303288"/>
            <a:ext cx="9464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9ABBC6-65F8-4A43-B4C8-6BAC7ABBA811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480" y="6307786"/>
            <a:ext cx="4312782" cy="365125"/>
          </a:xfrm>
        </p:spPr>
        <p:txBody>
          <a:bodyPr/>
          <a:lstStyle/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0980" y="6307786"/>
            <a:ext cx="549424" cy="36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73001F-84D8-48B7-9690-BD096A4D892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4486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>
            <a:lvl1pPr>
              <a:buFont typeface="Arial" pitchFamily="34" charset="0"/>
              <a:buChar char="•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F156-6BAA-45DC-BCD5-D3E7A03531D1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15646"/>
            <a:ext cx="3600457" cy="148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08104" y="2780928"/>
            <a:ext cx="2952328" cy="1152128"/>
          </a:xfrm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xmlns="" val="64486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>
            <a:lvl1pPr>
              <a:buFont typeface="Arial" pitchFamily="34" charset="0"/>
              <a:buChar char="•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B8DC-E95E-4A23-9D37-08A5A36F8FC3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9708" t="1501" r="10378" b="5929"/>
          <a:stretch>
            <a:fillRect/>
          </a:stretch>
        </p:blipFill>
        <p:spPr bwMode="auto">
          <a:xfrm>
            <a:off x="5384413" y="1984535"/>
            <a:ext cx="36004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600437" y="3496703"/>
            <a:ext cx="2880320" cy="1080120"/>
          </a:xfrm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782041" y="2776623"/>
            <a:ext cx="1986748" cy="626806"/>
          </a:xfrm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xmlns="" val="64486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>
            <a:lvl1pPr>
              <a:buFont typeface="Arial" pitchFamily="34" charset="0"/>
              <a:buChar char="•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85BC-A1AA-469D-920F-A52CCFD5CC90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119" t="2631" r="4251"/>
          <a:stretch>
            <a:fillRect/>
          </a:stretch>
        </p:blipFill>
        <p:spPr bwMode="auto">
          <a:xfrm>
            <a:off x="5316943" y="1556792"/>
            <a:ext cx="3816424" cy="459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84168" y="2996952"/>
            <a:ext cx="1728192" cy="1512168"/>
          </a:xfrm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071014" y="4699032"/>
            <a:ext cx="1520378" cy="720080"/>
          </a:xfrm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876256" y="1628800"/>
            <a:ext cx="1656184" cy="936104"/>
          </a:xfrm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xmlns="" val="64486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1925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19256" cy="3951288"/>
          </a:xfr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buFont typeface="Arial" pitchFamily="34" charset="0"/>
              <a:buChar char="•"/>
              <a:defRPr sz="18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5A2F-DD4B-4206-87EF-554AA521FBB0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1487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&amp; Content - S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9708" t="1501" r="10378" b="5929"/>
          <a:stretch>
            <a:fillRect/>
          </a:stretch>
        </p:blipFill>
        <p:spPr bwMode="auto">
          <a:xfrm>
            <a:off x="5384413" y="1984535"/>
            <a:ext cx="36004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600437" y="3496703"/>
            <a:ext cx="2880320" cy="1080120"/>
          </a:xfrm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782041" y="2776623"/>
            <a:ext cx="1986748" cy="626806"/>
          </a:xfrm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834880" cy="3951288"/>
          </a:xfr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buFont typeface="Arial" pitchFamily="34" charset="0"/>
              <a:buChar char="•"/>
              <a:defRPr sz="18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2889-CE2C-4079-A817-16C6EC6C59FF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613102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1487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&amp; Content - S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5397-140F-4BC0-89F0-B05A8EAC4457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119" t="2631" r="4251"/>
          <a:stretch>
            <a:fillRect/>
          </a:stretch>
        </p:blipFill>
        <p:spPr bwMode="auto">
          <a:xfrm>
            <a:off x="5316943" y="1556792"/>
            <a:ext cx="3816424" cy="459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84168" y="2996952"/>
            <a:ext cx="1728192" cy="1512168"/>
          </a:xfrm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071014" y="4699032"/>
            <a:ext cx="1520378" cy="720080"/>
          </a:xfrm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876256" y="1628800"/>
            <a:ext cx="1656184" cy="936104"/>
          </a:xfrm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834880" cy="3951288"/>
          </a:xfr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buFont typeface="Arial" pitchFamily="34" charset="0"/>
              <a:buChar char="•"/>
              <a:defRPr sz="18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613102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1487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0945" y="6362485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F8E7383E-A3A5-4E41-A054-076302FDC362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9378" y="6303185"/>
            <a:ext cx="431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56350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4A73001F-84D8-48B7-9690-BD096A4D892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4" descr="C:\Users\Cader Rattray\Desktop\UCAS-Left_aligned-White_box-Keyline-RGB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01110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501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3" r:id="rId6"/>
    <p:sldLayoutId id="2147483658" r:id="rId7"/>
    <p:sldLayoutId id="2147483659" r:id="rId8"/>
    <p:sldLayoutId id="2147483661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2492896"/>
            <a:ext cx="5904656" cy="2308324"/>
          </a:xfrm>
        </p:spPr>
        <p:txBody>
          <a:bodyPr/>
          <a:lstStyle/>
          <a:p>
            <a:r>
              <a:rPr lang="en-GB" dirty="0" smtClean="0"/>
              <a:t>University Admissions – the changing landscape and the future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HEPI Conference – 15 May 2013		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b="1" dirty="0" smtClean="0"/>
              <a:t>Mary Curnock Cook</a:t>
            </a:r>
          </a:p>
          <a:p>
            <a:r>
              <a:rPr lang="en-GB" b="1" dirty="0" smtClean="0"/>
              <a:t>Chief Executive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 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en-GB" dirty="0" smtClean="0"/>
              <a:t>Intense competition for limited number of ‘exempt’ students</a:t>
            </a:r>
          </a:p>
          <a:p>
            <a:pPr lvl="1"/>
            <a:r>
              <a:rPr lang="en-GB" dirty="0" smtClean="0"/>
              <a:t>High Grade BTECs accounted for 25% of AAB+ in 2012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Weak Demand + Strong Supply</a:t>
            </a:r>
          </a:p>
          <a:p>
            <a:pPr lvl="1"/>
            <a:r>
              <a:rPr lang="en-GB" dirty="0" smtClean="0"/>
              <a:t>= Falling ‘price’</a:t>
            </a:r>
          </a:p>
          <a:p>
            <a:pPr lvl="1"/>
            <a:r>
              <a:rPr lang="en-GB" dirty="0" smtClean="0"/>
              <a:t>Price = Tariff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BBC6-65F8-4A43-B4C8-6BAC7ABBA811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9" name="Picture 3" descr="low_hanging_fruit_800_cl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24944"/>
            <a:ext cx="2276475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Admissions dynamic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767533"/>
            <a:ext cx="7626350" cy="4333875"/>
          </a:xfrm>
        </p:spPr>
        <p:txBody>
          <a:bodyPr/>
          <a:lstStyle/>
          <a:p>
            <a:pPr algn="ctr">
              <a:buNone/>
            </a:pPr>
            <a:r>
              <a:rPr lang="en-GB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2011:  Applicants chasing places</a:t>
            </a:r>
          </a:p>
          <a:p>
            <a:pPr algn="ctr">
              <a:buNone/>
            </a:pPr>
            <a:endParaRPr lang="en-GB" b="1" i="1" dirty="0" smtClean="0"/>
          </a:p>
          <a:p>
            <a:pPr algn="ctr">
              <a:buNone/>
            </a:pPr>
            <a:r>
              <a:rPr lang="en-GB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2012:  Places chasing applicants</a:t>
            </a:r>
          </a:p>
        </p:txBody>
      </p:sp>
      <p:pic>
        <p:nvPicPr>
          <p:cNvPr id="4" name="Picture 5" descr="weigh_a_decision_400_cl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53" y="4286256"/>
            <a:ext cx="133667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1426" y="6307786"/>
            <a:ext cx="4312782" cy="365125"/>
          </a:xfrm>
        </p:spPr>
        <p:txBody>
          <a:bodyPr/>
          <a:lstStyle/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 Strategies?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en-GB" dirty="0" smtClean="0"/>
              <a:t>Offer making</a:t>
            </a:r>
          </a:p>
          <a:p>
            <a:r>
              <a:rPr lang="en-GB" dirty="0" smtClean="0"/>
              <a:t>Conversion of offers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5851-9992-4653-BB70-7C9388FBF125}" type="datetime1">
              <a:rPr lang="en-US" smtClean="0"/>
              <a:pPr/>
              <a:t>5/20/2013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 the heart of connecting people to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9F1A-FC4C-3942-83AB-B51F6D3BF86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3" descr="bar_graph_ladder_p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9992" y="2847826"/>
            <a:ext cx="19304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9875"/>
            <a:ext cx="8515350" cy="625475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>
                <a:ea typeface="+mn-ea"/>
                <a:cs typeface="+mn-cs"/>
              </a:rPr>
              <a:t>Cumulative offers to UK &amp; EU applicants for 12-13 &amp; 11-12 academic years</a:t>
            </a:r>
            <a:endParaRPr lang="en-US" sz="2400" dirty="0"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3779" y="5517931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mpd="sng">
                      <a:solidFill>
                        <a:schemeClr val="bg1"/>
                      </a:solidFill>
                      <a:prstDash val="solid"/>
                    </a:lnL>
                    <a:lnR w="38100" cmpd="sng">
                      <a:solidFill>
                        <a:schemeClr val="bg1"/>
                      </a:solidFill>
                      <a:prstDash val="solid"/>
                    </a:lnR>
                    <a:lnT w="38100" cmpd="sng">
                      <a:solidFill>
                        <a:schemeClr val="bg1"/>
                      </a:solidFill>
                      <a:prstDash val="soli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0482" name="Picture 2" descr="C:\Users\hannahd\AppData\Local\Temp\wzab2e\figure_19.png"/>
          <p:cNvPicPr>
            <a:picLocks noChangeAspect="1" noChangeArrowheads="1"/>
          </p:cNvPicPr>
          <p:nvPr/>
        </p:nvPicPr>
        <p:blipFill>
          <a:blip r:embed="rId3" cstate="print"/>
          <a:srcRect l="11053" t="12414" r="9663" b="16072"/>
          <a:stretch>
            <a:fillRect/>
          </a:stretch>
        </p:blipFill>
        <p:spPr bwMode="auto">
          <a:xfrm>
            <a:off x="303284" y="1181100"/>
            <a:ext cx="8302966" cy="5219701"/>
          </a:xfrm>
          <a:prstGeom prst="rect">
            <a:avLst/>
          </a:prstGeom>
          <a:noFill/>
        </p:spPr>
      </p:pic>
      <p:pic>
        <p:nvPicPr>
          <p:cNvPr id="6" name="Picture 2" descr="C:\Users\hannahd\AppData\Local\Temp\wzab2e\figure_19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67" t="85923" r="10126" b="2435"/>
          <a:stretch>
            <a:fillRect/>
          </a:stretch>
        </p:blipFill>
        <p:spPr bwMode="auto">
          <a:xfrm>
            <a:off x="1657350" y="1276351"/>
            <a:ext cx="6781800" cy="737172"/>
          </a:xfrm>
          <a:prstGeom prst="rect">
            <a:avLst/>
          </a:prstGeom>
          <a:noFill/>
        </p:spPr>
      </p:pic>
      <p:pic>
        <p:nvPicPr>
          <p:cNvPr id="7" name="Picture 2" descr="C:\Users\hannahd\AppData\Local\Temp\wzab2e\figure_19.png"/>
          <p:cNvPicPr>
            <a:picLocks noChangeAspect="1" noChangeArrowheads="1"/>
          </p:cNvPicPr>
          <p:nvPr/>
        </p:nvPicPr>
        <p:blipFill>
          <a:blip r:embed="rId3" cstate="print"/>
          <a:srcRect l="61128" t="96567"/>
          <a:stretch>
            <a:fillRect/>
          </a:stretch>
        </p:blipFill>
        <p:spPr bwMode="auto">
          <a:xfrm>
            <a:off x="5600700" y="6375648"/>
            <a:ext cx="3194312" cy="1966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successful offer-making pattern....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BBC6-65F8-4A43-B4C8-6BAC7ABBA811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 the heart of connecting people to higher education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/>
          <a:srcRect l="1861" t="16196" r="44116" b="35517"/>
          <a:stretch>
            <a:fillRect/>
          </a:stretch>
        </p:blipFill>
        <p:spPr bwMode="auto">
          <a:xfrm>
            <a:off x="867102" y="1885466"/>
            <a:ext cx="7409795" cy="395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less successful offer-making pattern...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BBC6-65F8-4A43-B4C8-6BAC7ABBA811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 the heart of connecting people to higher education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/>
          <a:srcRect l="1355" t="17222" r="43864" b="35934"/>
          <a:stretch>
            <a:fillRect/>
          </a:stretch>
        </p:blipFill>
        <p:spPr bwMode="auto">
          <a:xfrm>
            <a:off x="815119" y="1944568"/>
            <a:ext cx="7513762" cy="38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43931" cy="6254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Percentage of offers made chosen as firm</a:t>
            </a:r>
            <a:br>
              <a:rPr lang="en-GB" dirty="0" smtClean="0"/>
            </a:br>
            <a:r>
              <a:rPr lang="en-GB" dirty="0" smtClean="0"/>
              <a:t>Overall average, competitor average &amp; XX HEI</a:t>
            </a:r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05123" y="1142984"/>
          <a:ext cx="8333753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774184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 on 2013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BBC6-65F8-4A43-B4C8-6BAC7ABBA811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 the heart of connecting people to higher education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026" name="Picture 2" descr="C:\Users\marycc\AppData\Local\Microsoft\Windows\Temporary Internet Files\Content.Outlook\E3TQFI4K\All_app_perspective12-13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7203"/>
            <a:ext cx="7429515" cy="4610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>
                <a:ea typeface="+mn-ea"/>
                <a:cs typeface="+mn-cs"/>
              </a:rPr>
              <a:t>UK 18 year olds by number of offers received in mid March: 2009- 2013</a:t>
            </a:r>
            <a:endParaRPr lang="en-US" sz="2400" dirty="0"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3779" y="5517931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mpd="sng">
                      <a:solidFill>
                        <a:schemeClr val="bg1"/>
                      </a:solidFill>
                      <a:prstDash val="solid"/>
                    </a:lnL>
                    <a:lnR w="38100" cmpd="sng">
                      <a:solidFill>
                        <a:schemeClr val="bg1"/>
                      </a:solidFill>
                      <a:prstDash val="solid"/>
                    </a:lnR>
                    <a:lnT w="38100" cmpd="sng">
                      <a:solidFill>
                        <a:schemeClr val="bg1"/>
                      </a:solidFill>
                      <a:prstDash val="soli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hannahd\AppData\Local\Microsoft\Windows\Temporary Internet Files\Content.Outlook\35ESNIXU\mcpre_all_2013 (2)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357298"/>
            <a:ext cx="7875994" cy="50006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>
                <a:ea typeface="+mn-ea"/>
                <a:cs typeface="+mn-cs"/>
              </a:rPr>
              <a:t>Offer-level acceptance rate by number of offers received by applicant</a:t>
            </a:r>
            <a:endParaRPr lang="en-US" sz="2400" dirty="0"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3779" y="5517931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mpd="sng">
                      <a:solidFill>
                        <a:schemeClr val="bg1"/>
                      </a:solidFill>
                      <a:prstDash val="solid"/>
                    </a:lnL>
                    <a:lnR w="38100" cmpd="sng">
                      <a:solidFill>
                        <a:schemeClr val="bg1"/>
                      </a:solidFill>
                      <a:prstDash val="solid"/>
                    </a:lnR>
                    <a:lnT w="38100" cmpd="sng">
                      <a:solidFill>
                        <a:schemeClr val="bg1"/>
                      </a:solidFill>
                      <a:prstDash val="soli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5602" name="Picture 2" descr="C:\Users\hannahd\AppData\Local\Temp\wz478b\figure_2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879"/>
          <a:stretch>
            <a:fillRect/>
          </a:stretch>
        </p:blipFill>
        <p:spPr bwMode="auto">
          <a:xfrm>
            <a:off x="614100" y="1340768"/>
            <a:ext cx="7992000" cy="5393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Demand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(Effect of fees)</a:t>
            </a:r>
          </a:p>
          <a:p>
            <a:r>
              <a:rPr lang="en-GB" dirty="0" smtClean="0"/>
              <a:t>Participation rate increases barely cover population decline</a:t>
            </a:r>
          </a:p>
          <a:p>
            <a:pPr lvl="1"/>
            <a:r>
              <a:rPr lang="en-GB" dirty="0" smtClean="0"/>
              <a:t>c.9,000 fewer 18 year olds each year</a:t>
            </a:r>
          </a:p>
          <a:p>
            <a:r>
              <a:rPr lang="en-GB" dirty="0" smtClean="0"/>
              <a:t>Rises in participation in 90s and 2000s feeding through to mature demand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BBC6-65F8-4A43-B4C8-6BAC7ABBA811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5" descr="competition_corporate_ladder_400_cl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149080"/>
            <a:ext cx="12065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Weak demand indicators</a:t>
            </a:r>
          </a:p>
          <a:p>
            <a:r>
              <a:rPr lang="en-GB" dirty="0" smtClean="0"/>
              <a:t>Strategic collaboration in sector</a:t>
            </a:r>
          </a:p>
          <a:p>
            <a:r>
              <a:rPr lang="en-GB" dirty="0" smtClean="0"/>
              <a:t>Forensic approach to marketing and recruitment</a:t>
            </a:r>
          </a:p>
          <a:p>
            <a:r>
              <a:rPr lang="en-GB" dirty="0" smtClean="0"/>
              <a:t>Earlier relationships with potential students</a:t>
            </a:r>
          </a:p>
          <a:p>
            <a:r>
              <a:rPr lang="en-GB" dirty="0" smtClean="0"/>
              <a:t>Qualifications reform critical</a:t>
            </a:r>
          </a:p>
          <a:p>
            <a:pPr lvl="1"/>
            <a:r>
              <a:rPr lang="en-GB" dirty="0" smtClean="0"/>
              <a:t>Focus on alternative progression routes</a:t>
            </a:r>
          </a:p>
          <a:p>
            <a:r>
              <a:rPr lang="en-GB" dirty="0" smtClean="0"/>
              <a:t>Market-matched programmes</a:t>
            </a:r>
          </a:p>
          <a:p>
            <a:pPr lvl="1"/>
            <a:r>
              <a:rPr lang="en-GB" dirty="0" smtClean="0"/>
              <a:t>Part-time, flexible, Honours + Masters, etc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348-0191-4389-85E5-6271C5B8CAC5}" type="datetime1">
              <a:rPr lang="en-US" smtClean="0"/>
              <a:pPr/>
              <a:t>5/20/2013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 the heart of connecting people to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9F1A-FC4C-3942-83AB-B51F6D3BF86E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0" name="Group 54"/>
          <p:cNvGrpSpPr/>
          <p:nvPr/>
        </p:nvGrpSpPr>
        <p:grpSpPr>
          <a:xfrm>
            <a:off x="6202026" y="476672"/>
            <a:ext cx="2186398" cy="1634181"/>
            <a:chOff x="6660740" y="1575419"/>
            <a:chExt cx="2186398" cy="1634181"/>
          </a:xfrm>
        </p:grpSpPr>
        <p:pic>
          <p:nvPicPr>
            <p:cNvPr id="11" name="Picture 22" descr="D:\Users\emuhley\Documents\Images\traffic_light_green_go_400_cl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28943" y="1853825"/>
              <a:ext cx="277425" cy="554850"/>
            </a:xfrm>
            <a:prstGeom prst="rect">
              <a:avLst/>
            </a:prstGeom>
            <a:noFill/>
          </p:spPr>
        </p:pic>
        <p:pic>
          <p:nvPicPr>
            <p:cNvPr id="12" name="Picture 15" descr="D:\Users\emuhley\Documents\Images\street_sign_post_questions_400_cl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0740" y="1575419"/>
              <a:ext cx="1286635" cy="1583551"/>
            </a:xfrm>
            <a:prstGeom prst="rect">
              <a:avLst/>
            </a:prstGeom>
            <a:noFill/>
          </p:spPr>
        </p:pic>
        <p:pic>
          <p:nvPicPr>
            <p:cNvPr id="13" name="Picture 14" descr="D:\Users\emuhley\Documents\Images\stick_figure_presenter_meeting_400_cl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36948" y="2033845"/>
              <a:ext cx="1710190" cy="117575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Questions?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20591" y="1196975"/>
            <a:ext cx="4695825" cy="4589463"/>
          </a:xfrm>
        </p:spPr>
        <p:txBody>
          <a:bodyPr anchor="b"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en-GB" sz="2400" b="1" dirty="0" smtClean="0"/>
              <a:t>Mary Curnock Cook</a:t>
            </a: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en-GB" sz="2400" b="1" i="1" dirty="0" smtClean="0"/>
              <a:t>Chief Executive</a:t>
            </a: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en-GB" sz="2400" dirty="0" smtClean="0">
                <a:solidFill>
                  <a:srgbClr val="D30022"/>
                </a:solidFill>
                <a:cs typeface="Arial" charset="0"/>
                <a:sym typeface="Wingdings" pitchFamily="2" charset="2"/>
              </a:rPr>
              <a:t> </a:t>
            </a:r>
            <a:r>
              <a:rPr lang="en-GB" sz="2400" dirty="0" smtClean="0">
                <a:cs typeface="Arial" charset="0"/>
                <a:sym typeface="Wingdings" pitchFamily="2" charset="2"/>
              </a:rPr>
              <a:t>0</a:t>
            </a:r>
            <a:r>
              <a:rPr lang="en-GB" sz="2400" dirty="0" smtClean="0"/>
              <a:t>1242 544 996</a:t>
            </a: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en-GB" sz="2000" dirty="0" smtClean="0">
                <a:solidFill>
                  <a:srgbClr val="D30022"/>
                </a:solidFill>
                <a:sym typeface="Wingdings" pitchFamily="2" charset="2"/>
              </a:rPr>
              <a:t> </a:t>
            </a:r>
            <a:r>
              <a:rPr lang="en-GB" sz="2000" dirty="0" smtClean="0"/>
              <a:t>m.curnockcook@ucas.ac.uk</a:t>
            </a:r>
            <a:endParaRPr lang="en-US" sz="2000" dirty="0" smtClean="0"/>
          </a:p>
        </p:txBody>
      </p:sp>
      <p:pic>
        <p:nvPicPr>
          <p:cNvPr id="5" name="Picture 4" descr="standoutincrowd.189191337_std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1556792"/>
            <a:ext cx="306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45706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Population changes – age 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BBC6-65F8-4A43-B4C8-6BAC7ABBA811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Picture 2" descr="C:\Users\marycc\AppData\Local\Microsoft\Windows\Temporary Internet Files\Content.Outlook\E3TQFI4K\mcms_pops_1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238" y="1484784"/>
            <a:ext cx="7493523" cy="4572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Demand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Effect of fees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Participation rate increases barely cover population decline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c.15,000 fewer 18 year olds each year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Rises in participation in 90s and 2000s feeding through to mature demand</a:t>
            </a:r>
          </a:p>
          <a:p>
            <a:r>
              <a:rPr lang="en-GB" dirty="0" smtClean="0"/>
              <a:t>Apprenticeships growing</a:t>
            </a:r>
          </a:p>
          <a:p>
            <a:pPr lvl="1"/>
            <a:r>
              <a:rPr lang="en-GB" dirty="0" smtClean="0"/>
              <a:t>21,000 Advanced Apprentice achievements under 19</a:t>
            </a:r>
          </a:p>
          <a:p>
            <a:pPr lvl="1"/>
            <a:r>
              <a:rPr lang="en-GB" dirty="0" smtClean="0"/>
              <a:t>63,000 at 19+ (growing 45%)</a:t>
            </a:r>
          </a:p>
          <a:p>
            <a:r>
              <a:rPr lang="en-GB" dirty="0" smtClean="0"/>
              <a:t>Qualifications and qualifications reform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BBC6-65F8-4A43-B4C8-6BAC7ABBA811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5" descr="competition_corporate_ladder_400_cl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2065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5A2F-DD4B-4206-87EF-554AA521FBB0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86834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Percentage of English 19 year olds holding Level 3</a:t>
            </a:r>
            <a:endParaRPr lang="en-GB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28596" y="1500174"/>
          <a:ext cx="835824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1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8219256" cy="42862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DfE data 2004 –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8219256" cy="42862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DfE data 2004 – 2012, extrapolated to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5A2F-DD4B-4206-87EF-554AA521FBB0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86834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Percentage of English 19 year olds holding Level 3</a:t>
            </a:r>
            <a:endParaRPr lang="en-GB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500034" y="1500174"/>
          <a:ext cx="792961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8219256" cy="42862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DfE data 2008 – 2012, extrapolated to 2017 shown as proportion of 2012 value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5A2F-DD4B-4206-87EF-554AA521FBB0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868346"/>
          </a:xfrm>
        </p:spPr>
        <p:txBody>
          <a:bodyPr>
            <a:normAutofit/>
          </a:bodyPr>
          <a:lstStyle/>
          <a:p>
            <a:r>
              <a:rPr lang="en-GB" dirty="0" smtClean="0"/>
              <a:t>19 year olds holding Level 3</a:t>
            </a:r>
            <a:endParaRPr lang="en-GB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357158" y="1285860"/>
          <a:ext cx="8358245" cy="502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5A2F-DD4B-4206-87EF-554AA521FBB0}" type="datetime1">
              <a:rPr lang="en-GB" smtClean="0"/>
              <a:pPr/>
              <a:t>20/05/2013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At the heart of connecting people to higher education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86834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Percentage of English 19 year olds holding Level 3</a:t>
            </a:r>
            <a:endParaRPr lang="en-GB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28596" y="1500174"/>
          <a:ext cx="835824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1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8219256" cy="42862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DfE data 2004 – 2012</a:t>
            </a:r>
            <a:endParaRPr lang="en-GB" dirty="0"/>
          </a:p>
        </p:txBody>
      </p:sp>
      <p:sp>
        <p:nvSpPr>
          <p:cNvPr id="8" name="Right Brace 7"/>
          <p:cNvSpPr/>
          <p:nvPr/>
        </p:nvSpPr>
        <p:spPr>
          <a:xfrm>
            <a:off x="7308304" y="1772816"/>
            <a:ext cx="360040" cy="1296144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8344" y="2060848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Uncapped </a:t>
            </a:r>
          </a:p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7308304" y="3356992"/>
            <a:ext cx="360040" cy="1944216"/>
          </a:xfrm>
          <a:prstGeom prst="rightBrace">
            <a:avLst>
              <a:gd name="adj1" fmla="val 0"/>
              <a:gd name="adj2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3933056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Capped</a:t>
            </a:r>
          </a:p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English 18 year olds: </a:t>
            </a:r>
            <a:br>
              <a:rPr lang="en-GB" dirty="0" smtClean="0"/>
            </a:br>
            <a:r>
              <a:rPr lang="en-GB" dirty="0" smtClean="0"/>
              <a:t>Application rates for POLAR2 Q1 and Q5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0" t="10740" r="9935" b="9699"/>
          <a:stretch>
            <a:fillRect/>
          </a:stretch>
        </p:blipFill>
        <p:spPr bwMode="auto">
          <a:xfrm>
            <a:off x="1177636" y="1600200"/>
            <a:ext cx="796636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Brace 3"/>
          <p:cNvSpPr/>
          <p:nvPr/>
        </p:nvSpPr>
        <p:spPr>
          <a:xfrm>
            <a:off x="7308304" y="2132856"/>
            <a:ext cx="360040" cy="1296144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308304" y="4221088"/>
            <a:ext cx="360040" cy="1944216"/>
          </a:xfrm>
          <a:prstGeom prst="rightBrace">
            <a:avLst>
              <a:gd name="adj1" fmla="val 0"/>
              <a:gd name="adj2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2494637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Uncapped </a:t>
            </a:r>
          </a:p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0352" y="4797152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Capped</a:t>
            </a:r>
          </a:p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UCAS Media Core">
      <a:dk1>
        <a:srgbClr val="000000"/>
      </a:dk1>
      <a:lt1>
        <a:srgbClr val="FFFFFF"/>
      </a:lt1>
      <a:dk2>
        <a:srgbClr val="009FEE"/>
      </a:dk2>
      <a:lt2>
        <a:srgbClr val="FFFFFF"/>
      </a:lt2>
      <a:accent1>
        <a:srgbClr val="008AD9"/>
      </a:accent1>
      <a:accent2>
        <a:srgbClr val="0076BD"/>
      </a:accent2>
      <a:accent3>
        <a:srgbClr val="B58857"/>
      </a:accent3>
      <a:accent4>
        <a:srgbClr val="B4D000"/>
      </a:accent4>
      <a:accent5>
        <a:srgbClr val="69187F"/>
      </a:accent5>
      <a:accent6>
        <a:srgbClr val="F69E00"/>
      </a:accent6>
      <a:hlink>
        <a:srgbClr val="0076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CAS Media Core">
    <a:dk1>
      <a:srgbClr val="000000"/>
    </a:dk1>
    <a:lt1>
      <a:srgbClr val="FFFFFF"/>
    </a:lt1>
    <a:dk2>
      <a:srgbClr val="009FEE"/>
    </a:dk2>
    <a:lt2>
      <a:srgbClr val="FFFFFF"/>
    </a:lt2>
    <a:accent1>
      <a:srgbClr val="008AD9"/>
    </a:accent1>
    <a:accent2>
      <a:srgbClr val="0076BD"/>
    </a:accent2>
    <a:accent3>
      <a:srgbClr val="B58857"/>
    </a:accent3>
    <a:accent4>
      <a:srgbClr val="B4D000"/>
    </a:accent4>
    <a:accent5>
      <a:srgbClr val="69187F"/>
    </a:accent5>
    <a:accent6>
      <a:srgbClr val="F69E00"/>
    </a:accent6>
    <a:hlink>
      <a:srgbClr val="0076BD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530</Words>
  <Application>Microsoft Office PowerPoint</Application>
  <PresentationFormat>On-screen Show (4:3)</PresentationFormat>
  <Paragraphs>126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University Admissions – the changing landscape and the future </vt:lpstr>
      <vt:lpstr>Demand Factors</vt:lpstr>
      <vt:lpstr>Population changes – age groups</vt:lpstr>
      <vt:lpstr>Demand Factors</vt:lpstr>
      <vt:lpstr>Percentage of English 19 year olds holding Level 3</vt:lpstr>
      <vt:lpstr>Percentage of English 19 year olds holding Level 3</vt:lpstr>
      <vt:lpstr>19 year olds holding Level 3</vt:lpstr>
      <vt:lpstr>Percentage of English 19 year olds holding Level 3</vt:lpstr>
      <vt:lpstr>English 18 year olds:  Application rates for POLAR2 Q1 and Q5</vt:lpstr>
      <vt:lpstr>Market Impact</vt:lpstr>
      <vt:lpstr>Admissions dynamic</vt:lpstr>
      <vt:lpstr>Market Strategies? </vt:lpstr>
      <vt:lpstr>Cumulative offers to UK &amp; EU applicants for 12-13 &amp; 11-12 academic years</vt:lpstr>
      <vt:lpstr>A successful offer-making pattern....</vt:lpstr>
      <vt:lpstr>A less successful offer-making pattern...</vt:lpstr>
      <vt:lpstr>Percentage of offers made chosen as firm Overall average, competitor average &amp; XX HEI</vt:lpstr>
      <vt:lpstr>Update on 2013 Cycle</vt:lpstr>
      <vt:lpstr>UK 18 year olds by number of offers received in mid March: 2009- 2013</vt:lpstr>
      <vt:lpstr>Offer-level acceptance rate by number of offers received by applicant</vt:lpstr>
      <vt:lpstr>Future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</dc:title>
  <dc:creator>Cader Rattray</dc:creator>
  <cp:lastModifiedBy>Andrew</cp:lastModifiedBy>
  <cp:revision>118</cp:revision>
  <dcterms:created xsi:type="dcterms:W3CDTF">2013-01-24T08:44:03Z</dcterms:created>
  <dcterms:modified xsi:type="dcterms:W3CDTF">2013-05-20T10:18:09Z</dcterms:modified>
</cp:coreProperties>
</file>