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91" r:id="rId3"/>
    <p:sldId id="340" r:id="rId4"/>
    <p:sldId id="342" r:id="rId5"/>
    <p:sldId id="354" r:id="rId6"/>
    <p:sldId id="338" r:id="rId7"/>
    <p:sldId id="343" r:id="rId8"/>
    <p:sldId id="349" r:id="rId9"/>
    <p:sldId id="323" r:id="rId10"/>
    <p:sldId id="339" r:id="rId11"/>
    <p:sldId id="355" r:id="rId12"/>
    <p:sldId id="347" r:id="rId13"/>
    <p:sldId id="348" r:id="rId14"/>
    <p:sldId id="35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4" autoAdjust="0"/>
    <p:restoredTop sz="52656" autoAdjust="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A881-5D32-4BEB-B1DB-A18CEFC88AEA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4D36B-D23C-45F3-8729-E8C96B9934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05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65">
              <a:spcAft>
                <a:spcPts val="600"/>
              </a:spcAft>
              <a:defRPr/>
            </a:pPr>
            <a:endParaRPr lang="en-GB" dirty="0"/>
          </a:p>
          <a:p>
            <a:pPr defTabSz="914365">
              <a:spcAft>
                <a:spcPts val="600"/>
              </a:spcAft>
              <a:defRPr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buNone/>
            </a:pPr>
            <a:endParaRPr lang="en-GB" dirty="0">
              <a:latin typeface="Helvetica" pitchFamily="34" charset="0"/>
            </a:endParaRPr>
          </a:p>
          <a:p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7" indent="-2857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1" indent="-228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84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1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6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0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DF685-5243-462F-9D04-DFD6826DB7F9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99" indent="-2856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69" indent="-22855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78" indent="-22855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84" indent="-22855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89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98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1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D9505B-D7EA-44C1-AF17-BB9DD622BF4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aseline="0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99" indent="-2856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69" indent="-22855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78" indent="-22855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84" indent="-22855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89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98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1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D9505B-D7EA-44C1-AF17-BB9DD622BF4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D36B-D23C-45F3-8729-E8C96B99340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693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30">
              <a:spcAft>
                <a:spcPts val="600"/>
              </a:spcAft>
              <a:defRPr/>
            </a:pPr>
            <a:endParaRPr lang="en-GB" dirty="0"/>
          </a:p>
          <a:p>
            <a:pPr defTabSz="914330">
              <a:spcAft>
                <a:spcPts val="600"/>
              </a:spcAft>
              <a:defRPr/>
            </a:pPr>
            <a:endParaRPr lang="en-GB" dirty="0"/>
          </a:p>
          <a:p>
            <a:pPr defTabSz="914330">
              <a:spcAft>
                <a:spcPts val="600"/>
              </a:spcAft>
              <a:defRPr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buNone/>
            </a:pPr>
            <a:endParaRPr lang="en-GB" dirty="0">
              <a:latin typeface="Helvetica" pitchFamily="34" charset="0"/>
            </a:endParaRPr>
          </a:p>
          <a:p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99" indent="-2856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69" indent="-22855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78" indent="-22855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84" indent="-22855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89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98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1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DF685-5243-462F-9D04-DFD6826DB7F9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582" indent="-2636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4741" indent="-2109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6638" indent="-2109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8534" indent="-2109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0429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2326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4223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6119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4AD8E2-C5A8-4866-AC68-5DED4043389E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582" indent="-2636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4741" indent="-2109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6638" indent="-2109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8534" indent="-2109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0429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2326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4223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6119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C5241F-569E-4A6A-9240-BA3F0717CF94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99" indent="-2856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69" indent="-22855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78" indent="-22855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84" indent="-22855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89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98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1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DF685-5243-462F-9D04-DFD6826DB7F9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7" indent="-2857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1" indent="-228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84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1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6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0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DF685-5243-462F-9D04-DFD6826DB7F9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F8066-04DA-4FE3-8393-C39789F4DB0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826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D36B-D23C-45F3-8729-E8C96B99340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693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582" indent="-2636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4741" indent="-2109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6638" indent="-2109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8534" indent="-2109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0429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2326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4223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6119" indent="-2109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109641-E8B2-4163-8283-D8D53BD248E6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F8066-04DA-4FE3-8393-C39789F4DB0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48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164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931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71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774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763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197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036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11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597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408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95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55D4-BC48-47D6-A712-D19FB7597070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F395-7A45-4E10-B521-9DB970F67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633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88913"/>
            <a:ext cx="9144000" cy="6669087"/>
            <a:chOff x="0" y="188913"/>
            <a:chExt cx="9144000" cy="6669087"/>
          </a:xfrm>
        </p:grpSpPr>
        <p:sp>
          <p:nvSpPr>
            <p:cNvPr id="5" name="Rectangle 4"/>
            <p:cNvSpPr/>
            <p:nvPr/>
          </p:nvSpPr>
          <p:spPr>
            <a:xfrm>
              <a:off x="7020272" y="6165304"/>
              <a:ext cx="2123728" cy="692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4" descr="OFFA Powerpoint 1 A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88913"/>
              <a:ext cx="9144000" cy="6472237"/>
            </a:xfrm>
            <a:prstGeom prst="rect">
              <a:avLst/>
            </a:prstGeom>
            <a:noFill/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295636" y="476672"/>
            <a:ext cx="2196244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400" b="1" dirty="0" smtClean="0">
                <a:solidFill>
                  <a:schemeClr val="bg1"/>
                </a:solidFill>
                <a:latin typeface="+mn-lt"/>
              </a:rPr>
              <a:t>Professor Les Ebdon CBE</a:t>
            </a:r>
            <a:br>
              <a:rPr lang="en-GB" sz="6400" b="1" dirty="0" smtClean="0">
                <a:solidFill>
                  <a:schemeClr val="bg1"/>
                </a:solidFill>
                <a:latin typeface="+mn-lt"/>
              </a:rPr>
            </a:br>
            <a:r>
              <a:rPr lang="en-GB" sz="4000" b="1" dirty="0" smtClean="0">
                <a:solidFill>
                  <a:schemeClr val="bg1"/>
                </a:solidFill>
                <a:latin typeface="+mn-lt"/>
              </a:rPr>
              <a:t>Director of Fair Access to Higher Education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5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Financial support 2013-14  </a:t>
            </a:r>
            <a:r>
              <a:rPr lang="en-GB" sz="3200" b="1" dirty="0" smtClean="0">
                <a:latin typeface="Calibri"/>
                <a:cs typeface="Calibri"/>
              </a:rPr>
              <a:t>̶</a:t>
            </a:r>
            <a:r>
              <a:rPr lang="en-GB" sz="3200" b="1" dirty="0" smtClean="0">
                <a:latin typeface="+mn-lt"/>
              </a:rPr>
              <a:t>  key figures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412776"/>
            <a:ext cx="4608512" cy="4464496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Total sector-wide investment £529.8 million.</a:t>
            </a:r>
          </a:p>
          <a:p>
            <a:pPr marL="0" indent="0">
              <a:buNone/>
            </a:pPr>
            <a:r>
              <a:rPr lang="en-GB" sz="2800" dirty="0" smtClean="0"/>
              <a:t>This </a:t>
            </a:r>
            <a:r>
              <a:rPr lang="en-GB" sz="2800" dirty="0"/>
              <a:t>comprises</a:t>
            </a:r>
            <a:r>
              <a:rPr lang="en-GB" sz="2800" dirty="0" smtClean="0"/>
              <a:t>:</a:t>
            </a:r>
            <a:endParaRPr lang="en-GB" sz="2800" dirty="0"/>
          </a:p>
          <a:p>
            <a:r>
              <a:rPr lang="en-GB" sz="2800" dirty="0" smtClean="0"/>
              <a:t>£167.3 </a:t>
            </a:r>
            <a:r>
              <a:rPr lang="en-GB" sz="2800" dirty="0"/>
              <a:t>million on fee waivers</a:t>
            </a:r>
          </a:p>
          <a:p>
            <a:r>
              <a:rPr lang="en-GB" sz="2800" dirty="0"/>
              <a:t>£</a:t>
            </a:r>
            <a:r>
              <a:rPr lang="en-GB" sz="2800" dirty="0" smtClean="0"/>
              <a:t>320.1 </a:t>
            </a:r>
            <a:r>
              <a:rPr lang="en-GB" sz="2800" dirty="0"/>
              <a:t>million on bursaries and scholarships</a:t>
            </a:r>
          </a:p>
          <a:p>
            <a:r>
              <a:rPr lang="en-GB" sz="2800" dirty="0" smtClean="0"/>
              <a:t>£42.4 </a:t>
            </a:r>
            <a:r>
              <a:rPr lang="en-GB" sz="2800" dirty="0"/>
              <a:t>million </a:t>
            </a:r>
            <a:r>
              <a:rPr lang="en-GB" sz="2800" dirty="0" smtClean="0"/>
              <a:t>on ‘student </a:t>
            </a:r>
            <a:r>
              <a:rPr lang="en-GB" sz="2800" dirty="0"/>
              <a:t>choice’ </a:t>
            </a:r>
            <a:r>
              <a:rPr lang="en-GB" sz="2800" dirty="0" smtClean="0"/>
              <a:t>support.</a:t>
            </a:r>
            <a:endParaRPr lang="en-GB" sz="2800" dirty="0"/>
          </a:p>
          <a:p>
            <a:endParaRPr lang="en-GB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hefce-fs\redirected\Martina\Desktop\_MG_1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06635"/>
            <a:ext cx="3397928" cy="5058669"/>
          </a:xfrm>
          <a:prstGeom prst="rect">
            <a:avLst/>
          </a:prstGeom>
          <a:noFill/>
          <a:ln w="22225">
            <a:solidFill>
              <a:srgbClr val="135E83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612560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91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2013-14 access agreements: mature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788532"/>
          </a:xfrm>
          <a:noFill/>
          <a:ln w="19050">
            <a:noFill/>
          </a:ln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65 higher education institutions have target(s) in their access agreements relating to mature students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Almost half of these 65 also have target(s) around increasing participation of mature students who haven’t previously participated in HE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39 have target(s) relating to mature non-continuation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4 per cent of all access agreements include bursaries specifically targeted at mature learners - but overall impact of bursaries much higher</a:t>
            </a:r>
            <a:endParaRPr lang="en-GB" sz="24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72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+mn-lt"/>
              </a:rPr>
              <a:t>2013-14 access agreements: part-time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788532"/>
          </a:xfrm>
          <a:noFill/>
          <a:ln w="19050"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Total spend on access measures for part-time students in 2013-14 = over £13.4 million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One in five access agreements has target(s) specifically relating to part-time students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Five have target(s) on non-continuation of part-time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17 have target(s) around increasing part-time participation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Four target financial support specifically to part-time students (plus many more income-based awards that apply to part-time too)</a:t>
            </a:r>
          </a:p>
          <a:p>
            <a:endParaRPr lang="en-GB" sz="24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72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OFFA guidance 2014-15: mature/part-time</a:t>
            </a:r>
            <a:endParaRPr lang="en-GB" sz="3200" b="1" i="1" dirty="0" smtClean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4680520" cy="544786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Consider different types of courses/flexible provision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Take a broad view of outreach to include potential mature learners as well as work with schools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Focus on part-time student retention and success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Evaluate outcomes and concentrate efforts/strategy on doing what works</a:t>
            </a:r>
            <a:endParaRPr lang="en-GB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50357"/>
            <a:ext cx="2943317" cy="416687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608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The new landscape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704856" cy="416592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2006 changes did not deter people from going to university; will this be true for 2012 onwards?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Multiple factors affect choice of whether/where to go to university </a:t>
            </a:r>
            <a:br>
              <a:rPr lang="en-GB" dirty="0" smtClean="0"/>
            </a:br>
            <a:r>
              <a:rPr lang="en-GB" dirty="0" smtClean="0"/>
              <a:t>– not all under universities’ control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Considerable </a:t>
            </a:r>
            <a:r>
              <a:rPr lang="en-GB" dirty="0"/>
              <a:t>diversity in fee levels and financial </a:t>
            </a:r>
            <a:r>
              <a:rPr lang="en-GB" dirty="0" smtClean="0"/>
              <a:t>support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works?</a:t>
            </a:r>
          </a:p>
          <a:p>
            <a:pPr>
              <a:buNone/>
            </a:pPr>
            <a:endParaRPr lang="en-GB" sz="2600" dirty="0" smtClean="0">
              <a:latin typeface="Helvetic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1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The new landscape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704856" cy="416592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2006 changes did not deter people from going to university; will this be true for 2012 onwards?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Multiple factors affect choice of whether/where to go to university </a:t>
            </a:r>
            <a:br>
              <a:rPr lang="en-GB" dirty="0" smtClean="0"/>
            </a:br>
            <a:r>
              <a:rPr lang="en-GB" dirty="0" smtClean="0"/>
              <a:t>– not all under universities’ control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Considerable </a:t>
            </a:r>
            <a:r>
              <a:rPr lang="en-GB" dirty="0"/>
              <a:t>diversity in fee levels and financial </a:t>
            </a:r>
            <a:r>
              <a:rPr lang="en-GB" dirty="0" smtClean="0"/>
              <a:t>support</a:t>
            </a:r>
            <a:endParaRPr lang="en-GB" dirty="0"/>
          </a:p>
          <a:p>
            <a:pPr>
              <a:buNone/>
            </a:pPr>
            <a:endParaRPr lang="en-GB" sz="2600" dirty="0" smtClean="0">
              <a:latin typeface="Helvetic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1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Changes in average fee, 2012-13 and 2013-14</a:t>
            </a:r>
            <a:endParaRPr lang="en-GB" sz="32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2" descr="Fig 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6552728" cy="4944697"/>
          </a:xfrm>
        </p:spPr>
      </p:pic>
      <p:sp>
        <p:nvSpPr>
          <p:cNvPr id="2" name="TextBox 1"/>
          <p:cNvSpPr txBox="1"/>
          <p:nvPr/>
        </p:nvSpPr>
        <p:spPr>
          <a:xfrm>
            <a:off x="611560" y="58772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r>
              <a:rPr lang="en-GB" sz="1600" dirty="0" smtClean="0"/>
              <a:t>OFFA publication 2012/07, </a:t>
            </a:r>
            <a:r>
              <a:rPr lang="en-GB" sz="1600" i="1" dirty="0" smtClean="0"/>
              <a:t>2013-14 </a:t>
            </a:r>
            <a:r>
              <a:rPr lang="en-GB" sz="1600" i="1" dirty="0"/>
              <a:t>access agreements: institutional expenditure and fee </a:t>
            </a:r>
            <a:r>
              <a:rPr lang="en-GB" sz="1600" i="1" dirty="0" smtClean="0"/>
              <a:t>levels</a:t>
            </a:r>
            <a:r>
              <a:rPr lang="en-GB" sz="1600" dirty="0" smtClean="0"/>
              <a:t>, </a:t>
            </a:r>
            <a:r>
              <a:rPr lang="en-GB" sz="1600" dirty="0"/>
              <a:t>and </a:t>
            </a:r>
            <a:r>
              <a:rPr lang="en-GB" sz="1600" dirty="0" smtClean="0"/>
              <a:t>OFFA publication 2012/06, </a:t>
            </a:r>
            <a:r>
              <a:rPr lang="en-GB" sz="1600" i="1" dirty="0" smtClean="0"/>
              <a:t>Access </a:t>
            </a:r>
            <a:r>
              <a:rPr lang="en-GB" sz="1600" i="1" dirty="0"/>
              <a:t>agreements 2012-13: final data including initial teacher </a:t>
            </a:r>
            <a:r>
              <a:rPr lang="en-GB" sz="1600" i="1" dirty="0" smtClean="0"/>
              <a:t>training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xmlns="" val="30544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24936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Entry rates of English 18-year-olds</a:t>
            </a:r>
            <a:endParaRPr lang="en-GB" sz="3200" b="1" dirty="0" smtClean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2" descr="Fig 6.jpg"/>
          <p:cNvPicPr>
            <a:picLocks noChangeAspect="1"/>
          </p:cNvPicPr>
          <p:nvPr/>
        </p:nvPicPr>
        <p:blipFill>
          <a:blip r:embed="rId3" cstate="print"/>
          <a:srcRect r="9860"/>
          <a:stretch>
            <a:fillRect/>
          </a:stretch>
        </p:blipFill>
        <p:spPr>
          <a:xfrm>
            <a:off x="949547" y="1196752"/>
            <a:ext cx="7433687" cy="4392488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27584" y="5805264"/>
            <a:ext cx="6912768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(Source: HEFCE publication 2013/03, 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Higher education in England: Impact of the 2012 reforms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29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Acceptances by age 2011-12 to 2012-13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1621336"/>
              </p:ext>
            </p:extLst>
          </p:nvPr>
        </p:nvGraphicFramePr>
        <p:xfrm>
          <a:off x="683568" y="1397000"/>
          <a:ext cx="7848872" cy="283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202"/>
                <a:gridCol w="1610179"/>
                <a:gridCol w="1610179"/>
                <a:gridCol w="1470164"/>
                <a:gridCol w="1338148"/>
              </a:tblGrid>
              <a:tr h="670018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Age</a:t>
                      </a:r>
                      <a:endParaRPr lang="en-GB" sz="2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Academic year of entry</a:t>
                      </a:r>
                      <a:endParaRPr lang="en-GB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Change</a:t>
                      </a:r>
                      <a:endParaRPr lang="en-GB" sz="2400" dirty="0"/>
                    </a:p>
                  </a:txBody>
                  <a:tcPr anchor="ctr"/>
                </a:tc>
              </a:tr>
              <a:tr h="670018"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2010-11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2011-12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2012-13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anchor="ctr"/>
                </a:tc>
              </a:tr>
              <a:tr h="670018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20 and older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153,261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dirty="0"/>
                        <a:t> </a:t>
                      </a:r>
                      <a:r>
                        <a:rPr lang="en-GB" sz="2400" dirty="0" smtClean="0"/>
                        <a:t>147,671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dirty="0" smtClean="0"/>
                        <a:t> 137,815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-10.1%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0018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18 and younger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233,868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dirty="0" smtClean="0"/>
                        <a:t>  239,281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dirty="0" smtClean="0"/>
                        <a:t> 234,678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-0.3%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45811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/>
              <a:t>UCAS </a:t>
            </a:r>
            <a:r>
              <a:rPr lang="en-GB" i="1" dirty="0"/>
              <a:t>2012 end of cycle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3811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12968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Entry to part-time higher education courses (England)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5949280"/>
            <a:ext cx="6912768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(Source: HEFCE publication 2013/03, 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Higher education in England: Impact of the 2012 reforms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pic>
        <p:nvPicPr>
          <p:cNvPr id="6" name="Picture 5" descr="Fig 3 info graphic.jpg"/>
          <p:cNvPicPr>
            <a:picLocks noChangeAspect="1"/>
          </p:cNvPicPr>
          <p:nvPr/>
        </p:nvPicPr>
        <p:blipFill rotWithShape="1">
          <a:blip r:embed="rId3" cstate="print"/>
          <a:srcRect t="4272"/>
          <a:stretch/>
        </p:blipFill>
        <p:spPr>
          <a:xfrm>
            <a:off x="971600" y="908720"/>
            <a:ext cx="7272808" cy="49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3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" y="980728"/>
            <a:ext cx="8334266" cy="2232248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b="0" dirty="0" smtClean="0"/>
              <a:t>“</a:t>
            </a:r>
            <a:r>
              <a:rPr lang="en-GB" sz="2700" b="0" dirty="0"/>
              <a:t>The </a:t>
            </a:r>
            <a:r>
              <a:rPr lang="en-GB" sz="2700" b="0" dirty="0" smtClean="0"/>
              <a:t>government also wants to support those wishing to study part-time in higher education, and mature students. We would like institutions to consider such students within their overall approach to access, and would like [OFFA] to take account of their efforts in considering their access agreements.” 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b="0" dirty="0" smtClean="0"/>
              <a:t>BIS guidance to OFFA, February 2011</a:t>
            </a:r>
            <a:endParaRPr lang="en-GB" b="0" dirty="0"/>
          </a:p>
        </p:txBody>
      </p:sp>
      <p:pic>
        <p:nvPicPr>
          <p:cNvPr id="5" name="Picture Placeholder 4" descr="Vince-Cable-David-Willetts-300x2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2349481" y="3429000"/>
            <a:ext cx="4198276" cy="3148706"/>
          </a:xfr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44624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Part-time and mature students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9512" y="701824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Financial concerns for mature students</a:t>
            </a:r>
            <a:endParaRPr lang="en-GB" sz="3200" b="1" i="1" dirty="0" smtClean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44786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69 per cent worry about financing their higher education study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63 per cent suffer financial hardship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27 per cent apply for discretionary funding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26 per cent have commercial debts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49 per cent receive institutional financial support e.g. bursaries.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000" dirty="0" smtClean="0"/>
              <a:t>Source</a:t>
            </a:r>
            <a:r>
              <a:rPr lang="en-GB" sz="2000" dirty="0"/>
              <a:t>: </a:t>
            </a:r>
            <a:r>
              <a:rPr lang="en-GB" sz="2000" i="1" dirty="0"/>
              <a:t>Never Too Late To Learn: Mature Students in Higher </a:t>
            </a:r>
            <a:r>
              <a:rPr lang="en-GB" sz="2000" i="1" dirty="0" smtClean="0"/>
              <a:t>Education </a:t>
            </a:r>
            <a:r>
              <a:rPr lang="en-GB" sz="2000" dirty="0" smtClean="0"/>
              <a:t>(Million+/NUS, 2012)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76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712968" cy="1368425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latin typeface="+mn-lt"/>
              </a:rPr>
              <a:t>Estimated access agreement expenditure (including Government NSP allocation) by 2016-17: by type of spend, HEIs and FECs</a:t>
            </a:r>
            <a:endParaRPr lang="en-GB" sz="2300" b="1" dirty="0" smtClean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 w="12700">
            <a:solidFill>
              <a:srgbClr val="135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91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9512" y="604211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Total: £809.5 million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4485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535</Words>
  <Application>Microsoft Office PowerPoint</Application>
  <PresentationFormat>On-screen Show (4:3)</PresentationFormat>
  <Paragraphs>87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Slide 1</vt:lpstr>
      <vt:lpstr>The new landscape</vt:lpstr>
      <vt:lpstr>Changes in average fee, 2012-13 and 2013-14</vt:lpstr>
      <vt:lpstr>Entry rates of English 18-year-olds</vt:lpstr>
      <vt:lpstr>Acceptances by age 2011-12 to 2012-13</vt:lpstr>
      <vt:lpstr>Entry to part-time higher education courses (England)</vt:lpstr>
      <vt:lpstr>  “The government also wants to support those wishing to study part-time in higher education, and mature students. We would like institutions to consider such students within their overall approach to access, and would like [OFFA] to take account of their efforts in considering their access agreements.”  BIS guidance to OFFA, February 2011</vt:lpstr>
      <vt:lpstr>Financial concerns for mature students</vt:lpstr>
      <vt:lpstr>Estimated access agreement expenditure (including Government NSP allocation) by 2016-17: by type of spend, HEIs and FECs</vt:lpstr>
      <vt:lpstr>Financial support 2013-14  ̶  key figures</vt:lpstr>
      <vt:lpstr>2013-14 access agreements: mature</vt:lpstr>
      <vt:lpstr>2013-14 access agreements: part-time</vt:lpstr>
      <vt:lpstr>OFFA guidance 2014-15: mature/part-time</vt:lpstr>
      <vt:lpstr>The new landscape</vt:lpstr>
    </vt:vector>
  </TitlesOfParts>
  <Company>HEFCE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Andrew</cp:lastModifiedBy>
  <cp:revision>62</cp:revision>
  <dcterms:created xsi:type="dcterms:W3CDTF">2012-10-15T15:16:27Z</dcterms:created>
  <dcterms:modified xsi:type="dcterms:W3CDTF">2013-05-20T10:15:34Z</dcterms:modified>
</cp:coreProperties>
</file>