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6" r:id="rId2"/>
    <p:sldId id="269" r:id="rId3"/>
    <p:sldId id="287" r:id="rId4"/>
    <p:sldId id="270" r:id="rId5"/>
    <p:sldId id="271" r:id="rId6"/>
    <p:sldId id="272" r:id="rId7"/>
    <p:sldId id="273" r:id="rId8"/>
    <p:sldId id="288" r:id="rId9"/>
    <p:sldId id="274" r:id="rId10"/>
    <p:sldId id="275" r:id="rId11"/>
    <p:sldId id="277" r:id="rId12"/>
    <p:sldId id="290" r:id="rId13"/>
    <p:sldId id="278" r:id="rId14"/>
    <p:sldId id="279" r:id="rId15"/>
    <p:sldId id="281" r:id="rId16"/>
    <p:sldId id="282" r:id="rId17"/>
    <p:sldId id="283" r:id="rId18"/>
    <p:sldId id="284" r:id="rId19"/>
    <p:sldId id="285" r:id="rId20"/>
    <p:sldId id="291"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9BB4"/>
    <a:srgbClr val="AF0A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2" Type="http://schemas.openxmlformats.org/officeDocument/2006/relationships/oleObject" Target="file:///\\server01\Shared\Statistics\2011\Annual%20Report%202011\Statistics%20Annual%20Report%202011.xlsx" TargetMode="External"/><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pieChart>
        <c:varyColors val="1"/>
        <c:ser>
          <c:idx val="0"/>
          <c:order val="1"/>
          <c:spPr>
            <a:solidFill>
              <a:srgbClr val="009999"/>
            </a:solidFill>
            <a:ln>
              <a:solidFill>
                <a:schemeClr val="bg1"/>
              </a:solidFill>
            </a:ln>
          </c:spPr>
          <c:dLbls>
            <c:dLbl>
              <c:idx val="0"/>
              <c:layout/>
              <c:tx>
                <c:rich>
                  <a:bodyPr/>
                  <a:lstStyle/>
                  <a:p>
                    <a:r>
                      <a:rPr lang="en-GB" dirty="0"/>
                      <a:t>Record of universities in OIA Decisions
</a:t>
                    </a:r>
                  </a:p>
                </c:rich>
              </c:tx>
              <c:showCatName val="1"/>
              <c:showPercent val="1"/>
            </c:dLbl>
            <c:dLbl>
              <c:idx val="1"/>
              <c:layout/>
              <c:tx>
                <c:rich>
                  <a:bodyPr/>
                  <a:lstStyle/>
                  <a:p>
                    <a:r>
                      <a:rPr lang="en-GB" dirty="0"/>
                      <a:t>Judicial Review of OIA Decisions
</a:t>
                    </a:r>
                  </a:p>
                </c:rich>
              </c:tx>
              <c:showCatName val="1"/>
              <c:showPercent val="1"/>
            </c:dLbl>
            <c:dLbl>
              <c:idx val="2"/>
              <c:layout>
                <c:manualLayout>
                  <c:x val="2.805106275543283E-3"/>
                  <c:y val="-0.20307907627711685"/>
                </c:manualLayout>
              </c:layout>
              <c:tx>
                <c:rich>
                  <a:bodyPr/>
                  <a:lstStyle/>
                  <a:p>
                    <a:r>
                      <a:rPr lang="en-US" dirty="0" smtClean="0"/>
                      <a:t>Student  perceptions</a:t>
                    </a:r>
                    <a:r>
                      <a:rPr lang="en-US" dirty="0"/>
                      <a:t>
</a:t>
                    </a:r>
                    <a:r>
                      <a:rPr lang="en-US" dirty="0" smtClean="0"/>
                      <a:t>of  complaint </a:t>
                    </a:r>
                    <a:r>
                      <a:rPr lang="en-US" baseline="0" dirty="0" smtClean="0"/>
                      <a:t> handling</a:t>
                    </a:r>
                    <a:endParaRPr lang="en-US" dirty="0"/>
                  </a:p>
                </c:rich>
              </c:tx>
              <c:showCatName val="1"/>
              <c:showPercent val="1"/>
            </c:dLbl>
            <c:dLbl>
              <c:idx val="3"/>
              <c:layout/>
              <c:tx>
                <c:rich>
                  <a:bodyPr/>
                  <a:lstStyle/>
                  <a:p>
                    <a:r>
                      <a:rPr lang="en-GB" dirty="0" smtClean="0"/>
                      <a:t>Public </a:t>
                    </a:r>
                    <a:r>
                      <a:rPr lang="en-GB" dirty="0"/>
                      <a:t>Trust of Professions
</a:t>
                    </a:r>
                  </a:p>
                </c:rich>
              </c:tx>
              <c:showCatName val="1"/>
              <c:showPercent val="1"/>
            </c:dLbl>
            <c:dLbl>
              <c:idx val="4"/>
              <c:layout/>
              <c:tx>
                <c:rich>
                  <a:bodyPr/>
                  <a:lstStyle/>
                  <a:p>
                    <a:r>
                      <a:rPr lang="en-US" sz="1400" dirty="0" smtClean="0">
                        <a:solidFill>
                          <a:schemeClr val="bg1"/>
                        </a:solidFill>
                      </a:rPr>
                      <a:t>Overall student satisfaction
</a:t>
                    </a:r>
                    <a:endParaRPr lang="en-US" sz="1400" dirty="0">
                      <a:solidFill>
                        <a:schemeClr val="bg1"/>
                      </a:solidFill>
                    </a:endParaRPr>
                  </a:p>
                </c:rich>
              </c:tx>
              <c:showCatName val="1"/>
              <c:showPercent val="1"/>
            </c:dLbl>
            <c:txPr>
              <a:bodyPr/>
              <a:lstStyle/>
              <a:p>
                <a:pPr>
                  <a:defRPr sz="1400">
                    <a:solidFill>
                      <a:schemeClr val="bg1"/>
                    </a:solidFill>
                  </a:defRPr>
                </a:pPr>
                <a:endParaRPr lang="en-US"/>
              </a:p>
            </c:txPr>
            <c:showCatName val="1"/>
            <c:showPercent val="1"/>
            <c:showLeaderLines val="1"/>
          </c:dLbls>
          <c:cat>
            <c:strRef>
              <c:f>Sheet1!$B$1:$B$5</c:f>
              <c:strCache>
                <c:ptCount val="5"/>
                <c:pt idx="0">
                  <c:v>Record of universities in OIA Decisions</c:v>
                </c:pt>
                <c:pt idx="1">
                  <c:v>Judicial Review of OIA Decisions</c:v>
                </c:pt>
                <c:pt idx="2">
                  <c:v>?</c:v>
                </c:pt>
                <c:pt idx="3">
                  <c:v>Public Trust of Professions</c:v>
                </c:pt>
                <c:pt idx="4">
                  <c:v>Overall student satisfaction</c:v>
                </c:pt>
              </c:strCache>
            </c:strRef>
          </c:cat>
          <c:val>
            <c:numRef>
              <c:f>Sheet1!$A$1:$A$5</c:f>
              <c:numCache>
                <c:formatCode>General</c:formatCode>
                <c:ptCount val="5"/>
                <c:pt idx="0">
                  <c:v>20</c:v>
                </c:pt>
                <c:pt idx="1">
                  <c:v>20</c:v>
                </c:pt>
                <c:pt idx="2">
                  <c:v>20</c:v>
                </c:pt>
                <c:pt idx="3">
                  <c:v>20</c:v>
                </c:pt>
                <c:pt idx="4">
                  <c:v>20</c:v>
                </c:pt>
              </c:numCache>
            </c:numRef>
          </c:val>
        </c:ser>
        <c:ser>
          <c:idx val="2"/>
          <c:order val="2"/>
          <c:spPr>
            <a:solidFill>
              <a:srgbClr val="009999"/>
            </a:solidFill>
            <a:ln>
              <a:solidFill>
                <a:schemeClr val="bg1"/>
              </a:solidFill>
            </a:ln>
          </c:spPr>
          <c:dLbls>
            <c:showCatName val="1"/>
            <c:showPercent val="1"/>
            <c:showLeaderLines val="1"/>
          </c:dLbls>
          <c:cat>
            <c:strRef>
              <c:f>Sheet1!$B$1:$B$5</c:f>
              <c:strCache>
                <c:ptCount val="5"/>
                <c:pt idx="0">
                  <c:v>Record of universities in OIA Decisions</c:v>
                </c:pt>
                <c:pt idx="1">
                  <c:v>Judicial Review of OIA Decisions</c:v>
                </c:pt>
                <c:pt idx="2">
                  <c:v>?</c:v>
                </c:pt>
                <c:pt idx="3">
                  <c:v>Public Trust of Professions</c:v>
                </c:pt>
                <c:pt idx="4">
                  <c:v>Overall student satisfaction</c:v>
                </c:pt>
              </c:strCache>
            </c:strRef>
          </c:cat>
          <c:val>
            <c:numRef>
              <c:f>Sheet1!$A$1:$A$5</c:f>
              <c:numCache>
                <c:formatCode>General</c:formatCode>
                <c:ptCount val="5"/>
                <c:pt idx="0">
                  <c:v>20</c:v>
                </c:pt>
                <c:pt idx="1">
                  <c:v>20</c:v>
                </c:pt>
                <c:pt idx="2">
                  <c:v>20</c:v>
                </c:pt>
                <c:pt idx="3">
                  <c:v>20</c:v>
                </c:pt>
                <c:pt idx="4">
                  <c:v>20</c:v>
                </c:pt>
              </c:numCache>
            </c:numRef>
          </c:val>
        </c:ser>
        <c:ser>
          <c:idx val="1"/>
          <c:order val="0"/>
          <c:spPr>
            <a:solidFill>
              <a:srgbClr val="009999"/>
            </a:solidFill>
            <a:ln>
              <a:solidFill>
                <a:schemeClr val="bg1"/>
              </a:solidFill>
            </a:ln>
          </c:spPr>
          <c:dLbls>
            <c:dLbl>
              <c:idx val="0"/>
              <c:tx>
                <c:rich>
                  <a:bodyPr/>
                  <a:lstStyle/>
                  <a:p>
                    <a:r>
                      <a:rPr lang="en-US" sz="1400" dirty="0">
                        <a:solidFill>
                          <a:schemeClr val="bg1"/>
                        </a:solidFill>
                      </a:rPr>
                      <a:t>Record of universities in OIA Decisions
</a:t>
                    </a:r>
                  </a:p>
                </c:rich>
              </c:tx>
              <c:showCatName val="1"/>
              <c:showPercent val="1"/>
            </c:dLbl>
            <c:dLbl>
              <c:idx val="1"/>
              <c:tx>
                <c:rich>
                  <a:bodyPr/>
                  <a:lstStyle/>
                  <a:p>
                    <a:r>
                      <a:rPr lang="en-US" sz="1400" dirty="0">
                        <a:solidFill>
                          <a:schemeClr val="bg1"/>
                        </a:solidFill>
                      </a:rPr>
                      <a:t>Judicial Review of OIA Decisions
</a:t>
                    </a:r>
                  </a:p>
                </c:rich>
              </c:tx>
              <c:showCatName val="1"/>
              <c:showPercent val="1"/>
            </c:dLbl>
            <c:dLbl>
              <c:idx val="2"/>
              <c:layout>
                <c:manualLayout>
                  <c:x val="1.4408447191701461E-3"/>
                  <c:y val="-0.20510779436152571"/>
                </c:manualLayout>
              </c:layout>
              <c:tx>
                <c:rich>
                  <a:bodyPr/>
                  <a:lstStyle/>
                  <a:p>
                    <a:r>
                      <a:rPr lang="en-US" sz="1400" dirty="0">
                        <a:solidFill>
                          <a:schemeClr val="bg1"/>
                        </a:solidFill>
                      </a:rPr>
                      <a:t>?
</a:t>
                    </a:r>
                  </a:p>
                </c:rich>
              </c:tx>
              <c:showCatName val="1"/>
              <c:showPercent val="1"/>
            </c:dLbl>
            <c:dLbl>
              <c:idx val="3"/>
              <c:tx>
                <c:rich>
                  <a:bodyPr/>
                  <a:lstStyle/>
                  <a:p>
                    <a:r>
                      <a:rPr lang="en-US" sz="1400" dirty="0">
                        <a:solidFill>
                          <a:schemeClr val="bg1"/>
                        </a:solidFill>
                      </a:rPr>
                      <a:t>Public Trust of Professions
</a:t>
                    </a:r>
                  </a:p>
                </c:rich>
              </c:tx>
              <c:showCatName val="1"/>
              <c:showPercent val="1"/>
            </c:dLbl>
            <c:dLbl>
              <c:idx val="4"/>
              <c:tx>
                <c:rich>
                  <a:bodyPr/>
                  <a:lstStyle/>
                  <a:p>
                    <a:r>
                      <a:rPr lang="en-US" sz="1400" dirty="0">
                        <a:solidFill>
                          <a:schemeClr val="bg1"/>
                        </a:solidFill>
                      </a:rPr>
                      <a:t>Overall student satisfaction
</a:t>
                    </a:r>
                  </a:p>
                </c:rich>
              </c:tx>
              <c:showCatName val="1"/>
              <c:showPercent val="1"/>
            </c:dLbl>
            <c:txPr>
              <a:bodyPr/>
              <a:lstStyle/>
              <a:p>
                <a:pPr>
                  <a:defRPr sz="1400">
                    <a:solidFill>
                      <a:schemeClr val="bg1"/>
                    </a:solidFill>
                  </a:defRPr>
                </a:pPr>
                <a:endParaRPr lang="en-US"/>
              </a:p>
            </c:txPr>
            <c:showCatName val="1"/>
            <c:showPercent val="1"/>
            <c:showLeaderLines val="1"/>
          </c:dLbls>
          <c:cat>
            <c:numRef>
              <c:f>[1]Sheet1!$B$1:$B$5</c:f>
              <c:numCache>
                <c:formatCode>General</c:formatCode>
                <c:ptCount val="5"/>
                <c:pt idx="0">
                  <c:v>0</c:v>
                </c:pt>
                <c:pt idx="1">
                  <c:v>0</c:v>
                </c:pt>
                <c:pt idx="2">
                  <c:v>0</c:v>
                </c:pt>
                <c:pt idx="3">
                  <c:v>0</c:v>
                </c:pt>
                <c:pt idx="4">
                  <c:v>0</c:v>
                </c:pt>
              </c:numCache>
            </c:numRef>
          </c:cat>
          <c:val>
            <c:numRef>
              <c:f>[1]Sheet1!$A$1:$A$5</c:f>
              <c:numCache>
                <c:formatCode>General</c:formatCode>
                <c:ptCount val="5"/>
                <c:pt idx="0">
                  <c:v>0</c:v>
                </c:pt>
                <c:pt idx="1">
                  <c:v>0</c:v>
                </c:pt>
                <c:pt idx="2">
                  <c:v>0</c:v>
                </c:pt>
                <c:pt idx="3">
                  <c:v>0</c:v>
                </c:pt>
                <c:pt idx="4">
                  <c:v>0</c:v>
                </c:pt>
              </c:numCache>
            </c:numRef>
          </c:val>
        </c:ser>
        <c:dLbls>
          <c:showCatName val="1"/>
          <c:showPercent val="1"/>
        </c:dLbls>
        <c:firstSliceAng val="0"/>
      </c:pieChart>
    </c:plotArea>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plotArea>
      <c:layout>
        <c:manualLayout>
          <c:layoutTarget val="inner"/>
          <c:xMode val="edge"/>
          <c:yMode val="edge"/>
          <c:x val="5.3773355690897695E-2"/>
          <c:y val="3.2100713764044615E-2"/>
          <c:w val="0.71581111091408989"/>
          <c:h val="0.89546744350809981"/>
        </c:manualLayout>
      </c:layout>
      <c:barChart>
        <c:barDir val="col"/>
        <c:grouping val="stacked"/>
        <c:ser>
          <c:idx val="0"/>
          <c:order val="0"/>
          <c:tx>
            <c:v>Wales</c:v>
          </c:tx>
          <c:spPr>
            <a:solidFill>
              <a:srgbClr val="379BB4"/>
            </a:solidFill>
          </c:spPr>
          <c:dLbls>
            <c:dLbl>
              <c:idx val="7"/>
              <c:delete val="1"/>
            </c:dLbl>
            <c:showVal val="1"/>
          </c:dLbls>
          <c:cat>
            <c:numRef>
              <c:f>Sheet2!$A$2:$A$9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Sheet2!$B$2:$B$9</c:f>
              <c:numCache>
                <c:formatCode>General</c:formatCode>
                <c:ptCount val="8"/>
                <c:pt idx="0">
                  <c:v>34</c:v>
                </c:pt>
                <c:pt idx="1">
                  <c:v>42</c:v>
                </c:pt>
                <c:pt idx="2">
                  <c:v>52</c:v>
                </c:pt>
                <c:pt idx="3">
                  <c:v>41</c:v>
                </c:pt>
                <c:pt idx="4">
                  <c:v>76</c:v>
                </c:pt>
                <c:pt idx="5">
                  <c:v>56</c:v>
                </c:pt>
                <c:pt idx="6">
                  <c:v>114</c:v>
                </c:pt>
                <c:pt idx="7">
                  <c:v>0</c:v>
                </c:pt>
              </c:numCache>
            </c:numRef>
          </c:val>
        </c:ser>
        <c:ser>
          <c:idx val="1"/>
          <c:order val="1"/>
          <c:tx>
            <c:v>England</c:v>
          </c:tx>
          <c:spPr>
            <a:solidFill>
              <a:srgbClr val="AF0A5A"/>
            </a:solidFill>
          </c:spPr>
          <c:dLbls>
            <c:dLbl>
              <c:idx val="7"/>
              <c:delete val="1"/>
            </c:dLbl>
            <c:txPr>
              <a:bodyPr/>
              <a:lstStyle/>
              <a:p>
                <a:pPr>
                  <a:defRPr>
                    <a:solidFill>
                      <a:schemeClr val="bg1"/>
                    </a:solidFill>
                  </a:defRPr>
                </a:pPr>
                <a:endParaRPr lang="en-US"/>
              </a:p>
            </c:txPr>
            <c:showVal val="1"/>
          </c:dLbls>
          <c:cat>
            <c:numRef>
              <c:f>Sheet2!$A$2:$A$9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Sheet2!$C$2:$C$9</c:f>
              <c:numCache>
                <c:formatCode>General</c:formatCode>
                <c:ptCount val="8"/>
                <c:pt idx="0">
                  <c:v>508</c:v>
                </c:pt>
                <c:pt idx="1">
                  <c:v>544</c:v>
                </c:pt>
                <c:pt idx="2">
                  <c:v>682</c:v>
                </c:pt>
                <c:pt idx="3">
                  <c:v>859</c:v>
                </c:pt>
                <c:pt idx="4">
                  <c:v>931</c:v>
                </c:pt>
                <c:pt idx="5">
                  <c:v>1285</c:v>
                </c:pt>
                <c:pt idx="6">
                  <c:v>1491</c:v>
                </c:pt>
                <c:pt idx="7">
                  <c:v>0</c:v>
                </c:pt>
              </c:numCache>
            </c:numRef>
          </c:val>
        </c:ser>
        <c:ser>
          <c:idx val="2"/>
          <c:order val="2"/>
          <c:tx>
            <c:v>Combined for England and Wales</c:v>
          </c:tx>
          <c:spPr>
            <a:solidFill>
              <a:srgbClr val="00B050"/>
            </a:solidFill>
          </c:spPr>
          <c:dLbls>
            <c:dLbl>
              <c:idx val="0"/>
              <c:layout/>
              <c:tx>
                <c:strRef>
                  <c:f>Sheet2!$E$2</c:f>
                  <c:strCache>
                    <c:ptCount val="1"/>
                    <c:pt idx="0">
                      <c:v>542</c:v>
                    </c:pt>
                  </c:strCache>
                </c:strRef>
              </c:tx>
              <c:dLblPos val="inBase"/>
              <c:showVal val="1"/>
            </c:dLbl>
            <c:dLbl>
              <c:idx val="1"/>
              <c:layout/>
              <c:tx>
                <c:strRef>
                  <c:f>Sheet2!$E$3</c:f>
                  <c:strCache>
                    <c:ptCount val="1"/>
                    <c:pt idx="0">
                      <c:v>586</c:v>
                    </c:pt>
                  </c:strCache>
                </c:strRef>
              </c:tx>
              <c:dLblPos val="inBase"/>
              <c:showVal val="1"/>
            </c:dLbl>
            <c:dLbl>
              <c:idx val="2"/>
              <c:layout/>
              <c:tx>
                <c:strRef>
                  <c:f>Sheet2!$E$4</c:f>
                  <c:strCache>
                    <c:ptCount val="1"/>
                    <c:pt idx="0">
                      <c:v>734</c:v>
                    </c:pt>
                  </c:strCache>
                </c:strRef>
              </c:tx>
              <c:dLblPos val="inBase"/>
              <c:showVal val="1"/>
            </c:dLbl>
            <c:dLbl>
              <c:idx val="3"/>
              <c:layout/>
              <c:tx>
                <c:strRef>
                  <c:f>Sheet2!$E$5</c:f>
                  <c:strCache>
                    <c:ptCount val="1"/>
                    <c:pt idx="0">
                      <c:v>900</c:v>
                    </c:pt>
                  </c:strCache>
                </c:strRef>
              </c:tx>
              <c:dLblPos val="inBase"/>
              <c:showVal val="1"/>
            </c:dLbl>
            <c:dLbl>
              <c:idx val="4"/>
              <c:layout/>
              <c:tx>
                <c:strRef>
                  <c:f>Sheet2!$E$6</c:f>
                  <c:strCache>
                    <c:ptCount val="1"/>
                    <c:pt idx="0">
                      <c:v>1007</c:v>
                    </c:pt>
                  </c:strCache>
                </c:strRef>
              </c:tx>
              <c:dLblPos val="inBase"/>
              <c:showVal val="1"/>
            </c:dLbl>
            <c:dLbl>
              <c:idx val="5"/>
              <c:layout/>
              <c:tx>
                <c:strRef>
                  <c:f>Sheet2!$E$7</c:f>
                  <c:strCache>
                    <c:ptCount val="1"/>
                    <c:pt idx="0">
                      <c:v>1341</c:v>
                    </c:pt>
                  </c:strCache>
                </c:strRef>
              </c:tx>
              <c:dLblPos val="inBase"/>
              <c:showVal val="1"/>
            </c:dLbl>
            <c:dLbl>
              <c:idx val="6"/>
              <c:layout/>
              <c:tx>
                <c:strRef>
                  <c:f>Sheet2!$E$8</c:f>
                  <c:strCache>
                    <c:ptCount val="1"/>
                    <c:pt idx="0">
                      <c:v>1605</c:v>
                    </c:pt>
                  </c:strCache>
                </c:strRef>
              </c:tx>
              <c:dLblPos val="inBase"/>
              <c:showVal val="1"/>
            </c:dLbl>
            <c:dLbl>
              <c:idx val="7"/>
              <c:layout>
                <c:manualLayout>
                  <c:x val="0"/>
                  <c:y val="-0.40088293826711063"/>
                </c:manualLayout>
              </c:layout>
              <c:tx>
                <c:strRef>
                  <c:f>Sheet2!$E$9</c:f>
                  <c:strCache>
                    <c:ptCount val="1"/>
                    <c:pt idx="0">
                      <c:v>Over 2000</c:v>
                    </c:pt>
                  </c:strCache>
                </c:strRef>
              </c:tx>
              <c:dLblPos val="ctr"/>
              <c:showVal val="1"/>
            </c:dLbl>
            <c:dLblPos val="inBase"/>
            <c:showVal val="1"/>
          </c:dLbls>
          <c:cat>
            <c:numRef>
              <c:f>Sheet2!$A$2:$A$9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Sheet2!$D$2:$D$9</c:f>
              <c:numCache>
                <c:formatCode>General</c:formatCode>
                <c:ptCount val="8"/>
                <c:pt idx="0">
                  <c:v>0</c:v>
                </c:pt>
                <c:pt idx="1">
                  <c:v>0</c:v>
                </c:pt>
                <c:pt idx="2">
                  <c:v>0</c:v>
                </c:pt>
                <c:pt idx="3">
                  <c:v>0</c:v>
                </c:pt>
                <c:pt idx="4">
                  <c:v>0</c:v>
                </c:pt>
                <c:pt idx="5">
                  <c:v>0</c:v>
                </c:pt>
                <c:pt idx="6">
                  <c:v>0</c:v>
                </c:pt>
                <c:pt idx="7">
                  <c:v>2000</c:v>
                </c:pt>
              </c:numCache>
            </c:numRef>
          </c:val>
        </c:ser>
        <c:dLbls/>
        <c:overlap val="100"/>
        <c:axId val="71248512"/>
        <c:axId val="71266688"/>
      </c:barChart>
      <c:catAx>
        <c:axId val="71248512"/>
        <c:scaling>
          <c:orientation val="minMax"/>
        </c:scaling>
        <c:axPos val="b"/>
        <c:numFmt formatCode="General" sourceLinked="1"/>
        <c:tickLblPos val="nextTo"/>
        <c:crossAx val="71266688"/>
        <c:crosses val="autoZero"/>
        <c:auto val="1"/>
        <c:lblAlgn val="ctr"/>
        <c:lblOffset val="100"/>
      </c:catAx>
      <c:valAx>
        <c:axId val="71266688"/>
        <c:scaling>
          <c:orientation val="minMax"/>
          <c:max val="2500"/>
        </c:scaling>
        <c:axPos val="l"/>
        <c:majorGridlines/>
        <c:numFmt formatCode="General" sourceLinked="1"/>
        <c:tickLblPos val="nextTo"/>
        <c:crossAx val="71248512"/>
        <c:crosses val="autoZero"/>
        <c:crossBetween val="between"/>
      </c:valAx>
    </c:plotArea>
    <c:legend>
      <c:legendPos val="r"/>
      <c:layout>
        <c:manualLayout>
          <c:xMode val="edge"/>
          <c:yMode val="edge"/>
          <c:x val="0.77704142439872792"/>
          <c:y val="0.40060143590602865"/>
          <c:w val="0.21401022624879673"/>
          <c:h val="0.35492709371090203"/>
        </c:manualLayout>
      </c:layout>
      <c:txPr>
        <a:bodyPr/>
        <a:lstStyle/>
        <a:p>
          <a:pPr>
            <a:defRPr sz="1400"/>
          </a:pPr>
          <a:endParaRPr lang="en-US"/>
        </a:p>
      </c:txPr>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plotArea>
      <c:layout>
        <c:manualLayout>
          <c:layoutTarget val="inner"/>
          <c:xMode val="edge"/>
          <c:yMode val="edge"/>
          <c:x val="4.5793003329493938E-2"/>
          <c:y val="6.7305111780641594E-2"/>
          <c:w val="0.92113498564357565"/>
          <c:h val="0.7542711638657108"/>
        </c:manualLayout>
      </c:layout>
      <c:barChart>
        <c:barDir val="col"/>
        <c:grouping val="clustered"/>
        <c:ser>
          <c:idx val="0"/>
          <c:order val="0"/>
          <c:spPr>
            <a:solidFill>
              <a:srgbClr val="B1005D"/>
            </a:solidFill>
          </c:spPr>
          <c:dLbls>
            <c:showVal val="1"/>
          </c:dLbls>
          <c:cat>
            <c:strRef>
              <c:f>'Chart2 category'!$B$17:$B$25</c:f>
              <c:strCache>
                <c:ptCount val="9"/>
                <c:pt idx="0">
                  <c:v>Academic status</c:v>
                </c:pt>
                <c:pt idx="1">
                  <c:v>Service Issue (Contract)</c:v>
                </c:pt>
                <c:pt idx="2">
                  <c:v>Academic Misconduct, Plagiarism &amp; Cheating</c:v>
                </c:pt>
                <c:pt idx="3">
                  <c:v>Disciplinary matters (not academic)</c:v>
                </c:pt>
                <c:pt idx="4">
                  <c:v>Discrimination &amp; Human Rights</c:v>
                </c:pt>
                <c:pt idx="5">
                  <c:v>Financial</c:v>
                </c:pt>
                <c:pt idx="6">
                  <c:v>Other</c:v>
                </c:pt>
                <c:pt idx="7">
                  <c:v>Welfare &amp; Accommodation</c:v>
                </c:pt>
                <c:pt idx="8">
                  <c:v>Admission</c:v>
                </c:pt>
              </c:strCache>
            </c:strRef>
          </c:cat>
          <c:val>
            <c:numRef>
              <c:f>'Chart2 category'!$D$17:$D$25</c:f>
              <c:numCache>
                <c:formatCode>0%</c:formatCode>
                <c:ptCount val="9"/>
                <c:pt idx="0">
                  <c:v>0.69785169785169865</c:v>
                </c:pt>
                <c:pt idx="1">
                  <c:v>0.10395010395010409</c:v>
                </c:pt>
                <c:pt idx="2">
                  <c:v>5.6826056826056834E-2</c:v>
                </c:pt>
                <c:pt idx="3">
                  <c:v>2.9799029799029802E-2</c:v>
                </c:pt>
                <c:pt idx="4">
                  <c:v>2.9799029799029802E-2</c:v>
                </c:pt>
                <c:pt idx="5">
                  <c:v>2.9799029799029802E-2</c:v>
                </c:pt>
                <c:pt idx="6">
                  <c:v>2.2869022869022891E-2</c:v>
                </c:pt>
                <c:pt idx="7">
                  <c:v>1.9404019404019503E-2</c:v>
                </c:pt>
                <c:pt idx="8">
                  <c:v>9.7020097020097066E-3</c:v>
                </c:pt>
              </c:numCache>
            </c:numRef>
          </c:val>
        </c:ser>
        <c:dLbls/>
        <c:gapWidth val="94"/>
        <c:axId val="71299456"/>
        <c:axId val="71300992"/>
      </c:barChart>
      <c:catAx>
        <c:axId val="71299456"/>
        <c:scaling>
          <c:orientation val="minMax"/>
        </c:scaling>
        <c:axPos val="b"/>
        <c:tickLblPos val="nextTo"/>
        <c:txPr>
          <a:bodyPr rot="0"/>
          <a:lstStyle/>
          <a:p>
            <a:pPr>
              <a:defRPr sz="800"/>
            </a:pPr>
            <a:endParaRPr lang="en-US"/>
          </a:p>
        </c:txPr>
        <c:crossAx val="71300992"/>
        <c:crosses val="autoZero"/>
        <c:auto val="1"/>
        <c:lblAlgn val="ctr"/>
        <c:lblOffset val="100"/>
      </c:catAx>
      <c:valAx>
        <c:axId val="71300992"/>
        <c:scaling>
          <c:orientation val="minMax"/>
        </c:scaling>
        <c:axPos val="l"/>
        <c:majorGridlines/>
        <c:numFmt formatCode="0%" sourceLinked="1"/>
        <c:tickLblPos val="nextTo"/>
        <c:crossAx val="71299456"/>
        <c:crosses val="autoZero"/>
        <c:crossBetween val="between"/>
      </c:valAx>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view3D>
      <c:rotX val="0"/>
      <c:rotY val="50"/>
      <c:perspective val="90"/>
    </c:view3D>
    <c:plotArea>
      <c:layout/>
      <c:area3DChart>
        <c:grouping val="standard"/>
        <c:ser>
          <c:idx val="0"/>
          <c:order val="0"/>
          <c:spPr>
            <a:solidFill>
              <a:srgbClr val="AF0A5A"/>
            </a:solidFill>
          </c:spPr>
          <c:val>
            <c:numRef>
              <c:f>Sheet1!$E$2:$E$143</c:f>
              <c:numCache>
                <c:formatCode>General</c:formatCode>
                <c:ptCount val="142"/>
                <c:pt idx="0">
                  <c:v>1</c:v>
                </c:pt>
                <c:pt idx="1">
                  <c:v>2</c:v>
                </c:pt>
                <c:pt idx="2">
                  <c:v>1</c:v>
                </c:pt>
                <c:pt idx="3">
                  <c:v>0</c:v>
                </c:pt>
                <c:pt idx="4">
                  <c:v>5</c:v>
                </c:pt>
                <c:pt idx="5">
                  <c:v>2</c:v>
                </c:pt>
                <c:pt idx="6">
                  <c:v>0</c:v>
                </c:pt>
                <c:pt idx="7">
                  <c:v>2</c:v>
                </c:pt>
                <c:pt idx="8">
                  <c:v>0</c:v>
                </c:pt>
                <c:pt idx="9">
                  <c:v>0</c:v>
                </c:pt>
                <c:pt idx="10">
                  <c:v>0</c:v>
                </c:pt>
                <c:pt idx="11">
                  <c:v>0</c:v>
                </c:pt>
                <c:pt idx="12">
                  <c:v>0</c:v>
                </c:pt>
                <c:pt idx="13">
                  <c:v>0</c:v>
                </c:pt>
                <c:pt idx="14">
                  <c:v>0</c:v>
                </c:pt>
                <c:pt idx="15">
                  <c:v>0</c:v>
                </c:pt>
                <c:pt idx="16">
                  <c:v>1</c:v>
                </c:pt>
                <c:pt idx="17">
                  <c:v>3</c:v>
                </c:pt>
                <c:pt idx="18">
                  <c:v>0</c:v>
                </c:pt>
                <c:pt idx="19">
                  <c:v>0</c:v>
                </c:pt>
                <c:pt idx="20">
                  <c:v>1</c:v>
                </c:pt>
                <c:pt idx="21">
                  <c:v>0</c:v>
                </c:pt>
                <c:pt idx="22">
                  <c:v>3</c:v>
                </c:pt>
                <c:pt idx="23">
                  <c:v>2</c:v>
                </c:pt>
                <c:pt idx="24">
                  <c:v>1</c:v>
                </c:pt>
                <c:pt idx="25">
                  <c:v>16</c:v>
                </c:pt>
                <c:pt idx="26">
                  <c:v>4</c:v>
                </c:pt>
                <c:pt idx="27">
                  <c:v>27</c:v>
                </c:pt>
                <c:pt idx="28">
                  <c:v>0</c:v>
                </c:pt>
                <c:pt idx="29">
                  <c:v>6</c:v>
                </c:pt>
                <c:pt idx="30">
                  <c:v>5</c:v>
                </c:pt>
                <c:pt idx="31">
                  <c:v>0</c:v>
                </c:pt>
                <c:pt idx="32">
                  <c:v>2</c:v>
                </c:pt>
                <c:pt idx="33">
                  <c:v>3</c:v>
                </c:pt>
                <c:pt idx="34">
                  <c:v>5</c:v>
                </c:pt>
                <c:pt idx="35">
                  <c:v>3</c:v>
                </c:pt>
                <c:pt idx="36">
                  <c:v>0</c:v>
                </c:pt>
                <c:pt idx="37">
                  <c:v>0</c:v>
                </c:pt>
                <c:pt idx="38">
                  <c:v>4</c:v>
                </c:pt>
                <c:pt idx="39">
                  <c:v>0</c:v>
                </c:pt>
                <c:pt idx="40">
                  <c:v>6</c:v>
                </c:pt>
                <c:pt idx="41">
                  <c:v>2</c:v>
                </c:pt>
                <c:pt idx="42">
                  <c:v>6</c:v>
                </c:pt>
                <c:pt idx="43">
                  <c:v>2</c:v>
                </c:pt>
                <c:pt idx="44">
                  <c:v>9</c:v>
                </c:pt>
                <c:pt idx="45">
                  <c:v>14</c:v>
                </c:pt>
                <c:pt idx="46">
                  <c:v>6</c:v>
                </c:pt>
                <c:pt idx="47">
                  <c:v>1</c:v>
                </c:pt>
                <c:pt idx="48">
                  <c:v>10</c:v>
                </c:pt>
                <c:pt idx="49">
                  <c:v>12</c:v>
                </c:pt>
                <c:pt idx="50">
                  <c:v>17</c:v>
                </c:pt>
                <c:pt idx="51">
                  <c:v>18</c:v>
                </c:pt>
                <c:pt idx="52">
                  <c:v>3</c:v>
                </c:pt>
                <c:pt idx="53">
                  <c:v>18</c:v>
                </c:pt>
                <c:pt idx="54">
                  <c:v>4</c:v>
                </c:pt>
                <c:pt idx="55">
                  <c:v>13</c:v>
                </c:pt>
                <c:pt idx="56">
                  <c:v>6</c:v>
                </c:pt>
                <c:pt idx="57">
                  <c:v>17</c:v>
                </c:pt>
                <c:pt idx="58">
                  <c:v>0</c:v>
                </c:pt>
                <c:pt idx="59">
                  <c:v>14</c:v>
                </c:pt>
                <c:pt idx="60">
                  <c:v>8</c:v>
                </c:pt>
                <c:pt idx="61">
                  <c:v>8</c:v>
                </c:pt>
                <c:pt idx="62">
                  <c:v>6</c:v>
                </c:pt>
                <c:pt idx="63">
                  <c:v>22</c:v>
                </c:pt>
                <c:pt idx="64">
                  <c:v>19</c:v>
                </c:pt>
                <c:pt idx="65">
                  <c:v>5</c:v>
                </c:pt>
                <c:pt idx="66">
                  <c:v>5</c:v>
                </c:pt>
                <c:pt idx="67">
                  <c:v>33</c:v>
                </c:pt>
                <c:pt idx="68">
                  <c:v>6</c:v>
                </c:pt>
                <c:pt idx="69">
                  <c:v>5</c:v>
                </c:pt>
                <c:pt idx="70">
                  <c:v>10</c:v>
                </c:pt>
                <c:pt idx="71">
                  <c:v>23</c:v>
                </c:pt>
                <c:pt idx="72">
                  <c:v>20</c:v>
                </c:pt>
                <c:pt idx="73">
                  <c:v>19</c:v>
                </c:pt>
                <c:pt idx="74">
                  <c:v>17</c:v>
                </c:pt>
                <c:pt idx="75">
                  <c:v>12</c:v>
                </c:pt>
                <c:pt idx="76">
                  <c:v>17</c:v>
                </c:pt>
                <c:pt idx="77">
                  <c:v>15</c:v>
                </c:pt>
                <c:pt idx="78">
                  <c:v>19</c:v>
                </c:pt>
                <c:pt idx="79">
                  <c:v>18</c:v>
                </c:pt>
                <c:pt idx="80">
                  <c:v>43</c:v>
                </c:pt>
                <c:pt idx="81">
                  <c:v>6</c:v>
                </c:pt>
                <c:pt idx="82">
                  <c:v>37</c:v>
                </c:pt>
                <c:pt idx="83">
                  <c:v>11</c:v>
                </c:pt>
                <c:pt idx="84">
                  <c:v>5</c:v>
                </c:pt>
                <c:pt idx="85">
                  <c:v>10</c:v>
                </c:pt>
                <c:pt idx="86">
                  <c:v>7</c:v>
                </c:pt>
                <c:pt idx="87">
                  <c:v>10</c:v>
                </c:pt>
                <c:pt idx="88">
                  <c:v>10</c:v>
                </c:pt>
                <c:pt idx="89">
                  <c:v>10</c:v>
                </c:pt>
                <c:pt idx="90">
                  <c:v>14</c:v>
                </c:pt>
                <c:pt idx="91">
                  <c:v>9</c:v>
                </c:pt>
                <c:pt idx="92">
                  <c:v>7</c:v>
                </c:pt>
                <c:pt idx="93">
                  <c:v>12</c:v>
                </c:pt>
                <c:pt idx="94">
                  <c:v>25</c:v>
                </c:pt>
                <c:pt idx="95">
                  <c:v>16</c:v>
                </c:pt>
                <c:pt idx="96">
                  <c:v>12</c:v>
                </c:pt>
                <c:pt idx="97">
                  <c:v>9</c:v>
                </c:pt>
                <c:pt idx="98">
                  <c:v>14</c:v>
                </c:pt>
                <c:pt idx="99">
                  <c:v>28</c:v>
                </c:pt>
                <c:pt idx="100">
                  <c:v>8</c:v>
                </c:pt>
                <c:pt idx="101">
                  <c:v>3</c:v>
                </c:pt>
                <c:pt idx="102">
                  <c:v>13</c:v>
                </c:pt>
                <c:pt idx="103">
                  <c:v>24</c:v>
                </c:pt>
                <c:pt idx="104">
                  <c:v>32</c:v>
                </c:pt>
                <c:pt idx="105">
                  <c:v>14</c:v>
                </c:pt>
                <c:pt idx="106">
                  <c:v>22</c:v>
                </c:pt>
                <c:pt idx="107">
                  <c:v>28</c:v>
                </c:pt>
                <c:pt idx="108">
                  <c:v>24</c:v>
                </c:pt>
                <c:pt idx="109">
                  <c:v>40</c:v>
                </c:pt>
                <c:pt idx="110">
                  <c:v>4</c:v>
                </c:pt>
                <c:pt idx="111">
                  <c:v>10</c:v>
                </c:pt>
                <c:pt idx="112">
                  <c:v>18</c:v>
                </c:pt>
                <c:pt idx="113">
                  <c:v>41</c:v>
                </c:pt>
                <c:pt idx="114">
                  <c:v>17</c:v>
                </c:pt>
                <c:pt idx="115">
                  <c:v>23</c:v>
                </c:pt>
                <c:pt idx="116">
                  <c:v>50</c:v>
                </c:pt>
                <c:pt idx="117">
                  <c:v>8</c:v>
                </c:pt>
                <c:pt idx="118">
                  <c:v>9</c:v>
                </c:pt>
                <c:pt idx="119">
                  <c:v>120</c:v>
                </c:pt>
                <c:pt idx="120">
                  <c:v>18</c:v>
                </c:pt>
                <c:pt idx="121">
                  <c:v>7</c:v>
                </c:pt>
                <c:pt idx="122">
                  <c:v>8</c:v>
                </c:pt>
                <c:pt idx="123">
                  <c:v>13</c:v>
                </c:pt>
                <c:pt idx="124">
                  <c:v>19</c:v>
                </c:pt>
                <c:pt idx="125">
                  <c:v>38</c:v>
                </c:pt>
                <c:pt idx="126">
                  <c:v>17</c:v>
                </c:pt>
                <c:pt idx="127">
                  <c:v>35</c:v>
                </c:pt>
                <c:pt idx="128">
                  <c:v>59</c:v>
                </c:pt>
                <c:pt idx="129">
                  <c:v>29</c:v>
                </c:pt>
                <c:pt idx="130">
                  <c:v>13</c:v>
                </c:pt>
                <c:pt idx="131">
                  <c:v>26</c:v>
                </c:pt>
                <c:pt idx="132">
                  <c:v>15</c:v>
                </c:pt>
                <c:pt idx="133">
                  <c:v>31</c:v>
                </c:pt>
                <c:pt idx="134">
                  <c:v>24</c:v>
                </c:pt>
                <c:pt idx="135">
                  <c:v>17</c:v>
                </c:pt>
                <c:pt idx="136">
                  <c:v>31</c:v>
                </c:pt>
                <c:pt idx="137">
                  <c:v>21</c:v>
                </c:pt>
                <c:pt idx="138">
                  <c:v>26</c:v>
                </c:pt>
                <c:pt idx="139">
                  <c:v>34</c:v>
                </c:pt>
                <c:pt idx="140">
                  <c:v>35</c:v>
                </c:pt>
                <c:pt idx="141">
                  <c:v>92</c:v>
                </c:pt>
              </c:numCache>
            </c:numRef>
          </c:val>
        </c:ser>
        <c:ser>
          <c:idx val="1"/>
          <c:order val="1"/>
          <c:spPr>
            <a:noFill/>
            <a:ln w="25400">
              <a:noFill/>
            </a:ln>
          </c:spPr>
          <c:val>
            <c:numRef>
              <c:f>Sheet1!$F$2:$F$143</c:f>
              <c:numCache>
                <c:formatCode>General</c:formatCode>
                <c:ptCount val="142"/>
                <c:pt idx="0">
                  <c:v>0.31500000000000172</c:v>
                </c:pt>
                <c:pt idx="1">
                  <c:v>0.63000000000000389</c:v>
                </c:pt>
                <c:pt idx="2">
                  <c:v>0.94500000000000062</c:v>
                </c:pt>
                <c:pt idx="3">
                  <c:v>1.26</c:v>
                </c:pt>
                <c:pt idx="4">
                  <c:v>1.575</c:v>
                </c:pt>
                <c:pt idx="5">
                  <c:v>1.8900000000000001</c:v>
                </c:pt>
                <c:pt idx="6">
                  <c:v>2.2050000000000001</c:v>
                </c:pt>
                <c:pt idx="7">
                  <c:v>2.52</c:v>
                </c:pt>
                <c:pt idx="8">
                  <c:v>2.8349999999999977</c:v>
                </c:pt>
                <c:pt idx="9">
                  <c:v>3.15</c:v>
                </c:pt>
                <c:pt idx="10">
                  <c:v>3.4649999999999999</c:v>
                </c:pt>
                <c:pt idx="11">
                  <c:v>3.7800000000000002</c:v>
                </c:pt>
                <c:pt idx="12">
                  <c:v>4.0949999999999855</c:v>
                </c:pt>
                <c:pt idx="13">
                  <c:v>4.41</c:v>
                </c:pt>
                <c:pt idx="14">
                  <c:v>4.7250000000000005</c:v>
                </c:pt>
                <c:pt idx="15">
                  <c:v>5.0400000000000009</c:v>
                </c:pt>
                <c:pt idx="16">
                  <c:v>5.3549999999999756</c:v>
                </c:pt>
                <c:pt idx="17">
                  <c:v>5.6700000000000017</c:v>
                </c:pt>
                <c:pt idx="18">
                  <c:v>5.9850000000000021</c:v>
                </c:pt>
                <c:pt idx="19">
                  <c:v>6.3000000000000025</c:v>
                </c:pt>
                <c:pt idx="20">
                  <c:v>6.6149999999999745</c:v>
                </c:pt>
                <c:pt idx="21">
                  <c:v>6.9300000000000033</c:v>
                </c:pt>
                <c:pt idx="22">
                  <c:v>7.2450000000000037</c:v>
                </c:pt>
                <c:pt idx="23">
                  <c:v>7.5600000000000041</c:v>
                </c:pt>
                <c:pt idx="24">
                  <c:v>7.8750000000000044</c:v>
                </c:pt>
                <c:pt idx="25">
                  <c:v>8.1900000000000031</c:v>
                </c:pt>
                <c:pt idx="26">
                  <c:v>8.5050000000000043</c:v>
                </c:pt>
                <c:pt idx="27">
                  <c:v>8.8200000000000038</c:v>
                </c:pt>
                <c:pt idx="28">
                  <c:v>9.1350000000000033</c:v>
                </c:pt>
                <c:pt idx="29">
                  <c:v>9.4500000000000028</c:v>
                </c:pt>
                <c:pt idx="30">
                  <c:v>9.7650000000000023</c:v>
                </c:pt>
                <c:pt idx="31">
                  <c:v>10.080000000000002</c:v>
                </c:pt>
                <c:pt idx="32">
                  <c:v>10.395000000000024</c:v>
                </c:pt>
                <c:pt idx="33">
                  <c:v>10.709999999999999</c:v>
                </c:pt>
                <c:pt idx="34">
                  <c:v>11.025</c:v>
                </c:pt>
                <c:pt idx="35">
                  <c:v>11.34</c:v>
                </c:pt>
                <c:pt idx="36">
                  <c:v>11.655000000000006</c:v>
                </c:pt>
                <c:pt idx="37">
                  <c:v>11.970000000000002</c:v>
                </c:pt>
                <c:pt idx="38">
                  <c:v>12.285</c:v>
                </c:pt>
                <c:pt idx="39">
                  <c:v>12.600000000000001</c:v>
                </c:pt>
                <c:pt idx="40">
                  <c:v>12.915000000000004</c:v>
                </c:pt>
                <c:pt idx="41">
                  <c:v>13.229999999999999</c:v>
                </c:pt>
                <c:pt idx="42">
                  <c:v>13.544999999999996</c:v>
                </c:pt>
                <c:pt idx="43">
                  <c:v>13.860000000000024</c:v>
                </c:pt>
                <c:pt idx="44">
                  <c:v>14.175000000000002</c:v>
                </c:pt>
                <c:pt idx="45">
                  <c:v>14.490000000000002</c:v>
                </c:pt>
                <c:pt idx="46">
                  <c:v>14.805000000000026</c:v>
                </c:pt>
                <c:pt idx="47">
                  <c:v>15.12</c:v>
                </c:pt>
                <c:pt idx="48">
                  <c:v>15.435</c:v>
                </c:pt>
                <c:pt idx="49">
                  <c:v>15.749999999999996</c:v>
                </c:pt>
                <c:pt idx="50">
                  <c:v>16.064999999999987</c:v>
                </c:pt>
                <c:pt idx="51">
                  <c:v>16.379999999999992</c:v>
                </c:pt>
                <c:pt idx="52">
                  <c:v>16.694999999999997</c:v>
                </c:pt>
                <c:pt idx="53">
                  <c:v>17.009999999999987</c:v>
                </c:pt>
                <c:pt idx="54">
                  <c:v>17.324999999999999</c:v>
                </c:pt>
                <c:pt idx="55">
                  <c:v>17.64</c:v>
                </c:pt>
                <c:pt idx="56">
                  <c:v>17.955000000000002</c:v>
                </c:pt>
                <c:pt idx="57">
                  <c:v>18.270000000000003</c:v>
                </c:pt>
                <c:pt idx="58">
                  <c:v>18.584999999999987</c:v>
                </c:pt>
                <c:pt idx="59">
                  <c:v>18.900000000000006</c:v>
                </c:pt>
                <c:pt idx="60">
                  <c:v>19.215000000000007</c:v>
                </c:pt>
                <c:pt idx="61">
                  <c:v>19.530000000000008</c:v>
                </c:pt>
                <c:pt idx="62">
                  <c:v>19.84500000000001</c:v>
                </c:pt>
                <c:pt idx="63">
                  <c:v>20.160000000000011</c:v>
                </c:pt>
                <c:pt idx="64">
                  <c:v>20.475000000000012</c:v>
                </c:pt>
                <c:pt idx="65">
                  <c:v>20.790000000000013</c:v>
                </c:pt>
                <c:pt idx="66">
                  <c:v>21.105000000000015</c:v>
                </c:pt>
                <c:pt idx="67">
                  <c:v>21.420000000000016</c:v>
                </c:pt>
                <c:pt idx="68">
                  <c:v>21.735000000000017</c:v>
                </c:pt>
                <c:pt idx="69">
                  <c:v>22.050000000000018</c:v>
                </c:pt>
                <c:pt idx="70">
                  <c:v>22.36500000000002</c:v>
                </c:pt>
                <c:pt idx="71">
                  <c:v>22.680000000000021</c:v>
                </c:pt>
                <c:pt idx="72">
                  <c:v>22.995000000000022</c:v>
                </c:pt>
                <c:pt idx="73">
                  <c:v>23.310000000000031</c:v>
                </c:pt>
                <c:pt idx="74">
                  <c:v>23.625000000000025</c:v>
                </c:pt>
                <c:pt idx="75">
                  <c:v>23.940000000000026</c:v>
                </c:pt>
                <c:pt idx="76">
                  <c:v>24.255000000000027</c:v>
                </c:pt>
                <c:pt idx="77">
                  <c:v>24.570000000000032</c:v>
                </c:pt>
                <c:pt idx="78">
                  <c:v>24.885000000000026</c:v>
                </c:pt>
                <c:pt idx="79">
                  <c:v>25.200000000000028</c:v>
                </c:pt>
                <c:pt idx="80">
                  <c:v>25.515000000000033</c:v>
                </c:pt>
                <c:pt idx="81">
                  <c:v>25.830000000000034</c:v>
                </c:pt>
                <c:pt idx="82">
                  <c:v>26.145000000000032</c:v>
                </c:pt>
                <c:pt idx="83">
                  <c:v>26.460000000000029</c:v>
                </c:pt>
                <c:pt idx="84">
                  <c:v>26.775000000000027</c:v>
                </c:pt>
                <c:pt idx="85">
                  <c:v>27.090000000000039</c:v>
                </c:pt>
                <c:pt idx="86">
                  <c:v>27.405000000000026</c:v>
                </c:pt>
                <c:pt idx="87">
                  <c:v>27.720000000000027</c:v>
                </c:pt>
                <c:pt idx="88">
                  <c:v>28.035000000000043</c:v>
                </c:pt>
                <c:pt idx="89">
                  <c:v>28.350000000000044</c:v>
                </c:pt>
                <c:pt idx="90">
                  <c:v>28.665000000000042</c:v>
                </c:pt>
                <c:pt idx="91">
                  <c:v>28.980000000000029</c:v>
                </c:pt>
                <c:pt idx="92">
                  <c:v>29.295000000000027</c:v>
                </c:pt>
                <c:pt idx="93">
                  <c:v>29.610000000000095</c:v>
                </c:pt>
                <c:pt idx="94">
                  <c:v>29.925000000000029</c:v>
                </c:pt>
                <c:pt idx="95">
                  <c:v>30.240000000000052</c:v>
                </c:pt>
                <c:pt idx="96">
                  <c:v>30.555000000000053</c:v>
                </c:pt>
                <c:pt idx="97">
                  <c:v>30.870000000000054</c:v>
                </c:pt>
                <c:pt idx="98">
                  <c:v>31.185000000000056</c:v>
                </c:pt>
                <c:pt idx="99">
                  <c:v>31.500000000000057</c:v>
                </c:pt>
                <c:pt idx="100">
                  <c:v>31.815000000000058</c:v>
                </c:pt>
                <c:pt idx="101">
                  <c:v>32.130000000000059</c:v>
                </c:pt>
                <c:pt idx="102">
                  <c:v>32.445000000000057</c:v>
                </c:pt>
                <c:pt idx="103">
                  <c:v>32.760000000000062</c:v>
                </c:pt>
                <c:pt idx="104">
                  <c:v>33.075000000000053</c:v>
                </c:pt>
                <c:pt idx="105">
                  <c:v>33.39000000000005</c:v>
                </c:pt>
                <c:pt idx="106">
                  <c:v>33.705000000000062</c:v>
                </c:pt>
                <c:pt idx="107">
                  <c:v>34.020000000000053</c:v>
                </c:pt>
                <c:pt idx="108">
                  <c:v>34.335000000000043</c:v>
                </c:pt>
                <c:pt idx="109">
                  <c:v>34.650000000000041</c:v>
                </c:pt>
                <c:pt idx="110">
                  <c:v>34.965000000000039</c:v>
                </c:pt>
                <c:pt idx="111">
                  <c:v>35.280000000000037</c:v>
                </c:pt>
                <c:pt idx="112">
                  <c:v>35.595000000000063</c:v>
                </c:pt>
                <c:pt idx="113">
                  <c:v>35.910000000000025</c:v>
                </c:pt>
                <c:pt idx="114">
                  <c:v>36.225000000000271</c:v>
                </c:pt>
                <c:pt idx="115">
                  <c:v>36.540000000000028</c:v>
                </c:pt>
                <c:pt idx="116">
                  <c:v>36.855000000000025</c:v>
                </c:pt>
                <c:pt idx="117">
                  <c:v>37.170000000000023</c:v>
                </c:pt>
                <c:pt idx="118">
                  <c:v>37.485000000000021</c:v>
                </c:pt>
                <c:pt idx="119">
                  <c:v>37.800000000000004</c:v>
                </c:pt>
                <c:pt idx="120">
                  <c:v>38.115000000000016</c:v>
                </c:pt>
                <c:pt idx="121">
                  <c:v>38.430000000000014</c:v>
                </c:pt>
                <c:pt idx="122">
                  <c:v>38.745000000000012</c:v>
                </c:pt>
                <c:pt idx="123">
                  <c:v>39.060000000000009</c:v>
                </c:pt>
                <c:pt idx="124">
                  <c:v>39.375000000000007</c:v>
                </c:pt>
                <c:pt idx="125">
                  <c:v>39.690000000000012</c:v>
                </c:pt>
                <c:pt idx="126">
                  <c:v>40.005000000000003</c:v>
                </c:pt>
                <c:pt idx="127">
                  <c:v>40.32</c:v>
                </c:pt>
                <c:pt idx="128">
                  <c:v>40.635000000000012</c:v>
                </c:pt>
                <c:pt idx="129">
                  <c:v>40.950000000000003</c:v>
                </c:pt>
                <c:pt idx="130">
                  <c:v>41.265000000000214</c:v>
                </c:pt>
                <c:pt idx="131">
                  <c:v>41.58</c:v>
                </c:pt>
                <c:pt idx="132">
                  <c:v>41.894999999999989</c:v>
                </c:pt>
                <c:pt idx="133">
                  <c:v>42.210000000000008</c:v>
                </c:pt>
                <c:pt idx="134">
                  <c:v>42.525000000000013</c:v>
                </c:pt>
                <c:pt idx="135">
                  <c:v>42.839999999999982</c:v>
                </c:pt>
                <c:pt idx="136">
                  <c:v>43.15499999999998</c:v>
                </c:pt>
                <c:pt idx="137">
                  <c:v>43.47</c:v>
                </c:pt>
                <c:pt idx="138">
                  <c:v>43.784999999999982</c:v>
                </c:pt>
                <c:pt idx="139">
                  <c:v>44.100000000000009</c:v>
                </c:pt>
                <c:pt idx="140">
                  <c:v>44.414999999999971</c:v>
                </c:pt>
                <c:pt idx="141">
                  <c:v>44.730000000000011</c:v>
                </c:pt>
              </c:numCache>
            </c:numRef>
          </c:val>
        </c:ser>
        <c:dLbls/>
        <c:axId val="71628672"/>
        <c:axId val="71630208"/>
        <c:axId val="71295424"/>
      </c:area3DChart>
      <c:catAx>
        <c:axId val="71628672"/>
        <c:scaling>
          <c:orientation val="minMax"/>
        </c:scaling>
        <c:delete val="1"/>
        <c:axPos val="b"/>
        <c:tickLblPos val="none"/>
        <c:crossAx val="71630208"/>
        <c:crosses val="autoZero"/>
        <c:auto val="1"/>
        <c:lblAlgn val="ctr"/>
        <c:lblOffset val="100"/>
      </c:catAx>
      <c:valAx>
        <c:axId val="71630208"/>
        <c:scaling>
          <c:orientation val="minMax"/>
        </c:scaling>
        <c:axPos val="l"/>
        <c:majorGridlines/>
        <c:numFmt formatCode="General" sourceLinked="1"/>
        <c:tickLblPos val="high"/>
        <c:crossAx val="71628672"/>
        <c:crosses val="autoZero"/>
        <c:crossBetween val="midCat"/>
      </c:valAx>
      <c:serAx>
        <c:axId val="71295424"/>
        <c:scaling>
          <c:orientation val="minMax"/>
        </c:scaling>
        <c:delete val="1"/>
        <c:axPos val="b"/>
        <c:tickLblPos val="none"/>
        <c:crossAx val="71630208"/>
        <c:crosses val="autoZero"/>
      </c:serAx>
      <c:spPr>
        <a:noFill/>
      </c:spPr>
    </c:plotArea>
    <c:plotVisOnly val="1"/>
    <c:dispBlanksAs val="zero"/>
  </c:chart>
  <c:spPr>
    <a:noFill/>
    <a:ln>
      <a:no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view3D>
      <c:rotX val="0"/>
      <c:rotY val="50"/>
      <c:perspective val="90"/>
    </c:view3D>
    <c:floor>
      <c:spPr>
        <a:noFill/>
        <a:ln>
          <a:noFill/>
        </a:ln>
      </c:spPr>
    </c:floor>
    <c:sideWall>
      <c:spPr>
        <a:noFill/>
        <a:ln>
          <a:noFill/>
        </a:ln>
      </c:spPr>
    </c:sideWall>
    <c:backWall>
      <c:spPr>
        <a:noFill/>
        <a:ln>
          <a:noFill/>
        </a:ln>
      </c:spPr>
    </c:backWall>
    <c:plotArea>
      <c:layout>
        <c:manualLayout>
          <c:layoutTarget val="inner"/>
          <c:xMode val="edge"/>
          <c:yMode val="edge"/>
          <c:x val="0.39611648971345925"/>
          <c:y val="0.21203882198371238"/>
          <c:w val="0.59854370466540352"/>
          <c:h val="0.76233011162265196"/>
        </c:manualLayout>
      </c:layout>
      <c:line3DChart>
        <c:grouping val="standard"/>
        <c:ser>
          <c:idx val="0"/>
          <c:order val="0"/>
          <c:spPr>
            <a:solidFill>
              <a:schemeClr val="accent5"/>
            </a:solidFill>
            <a:ln>
              <a:noFill/>
            </a:ln>
          </c:spPr>
          <c:val>
            <c:numRef>
              <c:f>Sheet1!$F$2:$F$143</c:f>
              <c:numCache>
                <c:formatCode>General</c:formatCode>
                <c:ptCount val="142"/>
                <c:pt idx="0">
                  <c:v>0.31500000000000172</c:v>
                </c:pt>
                <c:pt idx="1">
                  <c:v>0.63000000000000389</c:v>
                </c:pt>
                <c:pt idx="2">
                  <c:v>0.94500000000000062</c:v>
                </c:pt>
                <c:pt idx="3">
                  <c:v>1.26</c:v>
                </c:pt>
                <c:pt idx="4">
                  <c:v>1.575</c:v>
                </c:pt>
                <c:pt idx="5">
                  <c:v>1.8900000000000001</c:v>
                </c:pt>
                <c:pt idx="6">
                  <c:v>2.2050000000000001</c:v>
                </c:pt>
                <c:pt idx="7">
                  <c:v>2.52</c:v>
                </c:pt>
                <c:pt idx="8">
                  <c:v>2.8349999999999977</c:v>
                </c:pt>
                <c:pt idx="9">
                  <c:v>3.15</c:v>
                </c:pt>
                <c:pt idx="10">
                  <c:v>3.4649999999999999</c:v>
                </c:pt>
                <c:pt idx="11">
                  <c:v>3.7800000000000002</c:v>
                </c:pt>
                <c:pt idx="12">
                  <c:v>4.0949999999999855</c:v>
                </c:pt>
                <c:pt idx="13">
                  <c:v>4.41</c:v>
                </c:pt>
                <c:pt idx="14">
                  <c:v>4.7250000000000005</c:v>
                </c:pt>
                <c:pt idx="15">
                  <c:v>5.0400000000000009</c:v>
                </c:pt>
                <c:pt idx="16">
                  <c:v>5.3549999999999756</c:v>
                </c:pt>
                <c:pt idx="17">
                  <c:v>5.6700000000000017</c:v>
                </c:pt>
                <c:pt idx="18">
                  <c:v>5.9850000000000021</c:v>
                </c:pt>
                <c:pt idx="19">
                  <c:v>6.3000000000000025</c:v>
                </c:pt>
                <c:pt idx="20">
                  <c:v>6.6149999999999745</c:v>
                </c:pt>
                <c:pt idx="21">
                  <c:v>6.9300000000000033</c:v>
                </c:pt>
                <c:pt idx="22">
                  <c:v>7.2450000000000037</c:v>
                </c:pt>
                <c:pt idx="23">
                  <c:v>7.5600000000000041</c:v>
                </c:pt>
                <c:pt idx="24">
                  <c:v>7.8750000000000044</c:v>
                </c:pt>
                <c:pt idx="25">
                  <c:v>8.1900000000000031</c:v>
                </c:pt>
                <c:pt idx="26">
                  <c:v>8.5050000000000043</c:v>
                </c:pt>
                <c:pt idx="27">
                  <c:v>8.8200000000000038</c:v>
                </c:pt>
                <c:pt idx="28">
                  <c:v>9.1350000000000033</c:v>
                </c:pt>
                <c:pt idx="29">
                  <c:v>9.4500000000000028</c:v>
                </c:pt>
                <c:pt idx="30">
                  <c:v>9.7650000000000023</c:v>
                </c:pt>
                <c:pt idx="31">
                  <c:v>10.080000000000002</c:v>
                </c:pt>
                <c:pt idx="32">
                  <c:v>10.395000000000024</c:v>
                </c:pt>
                <c:pt idx="33">
                  <c:v>10.709999999999999</c:v>
                </c:pt>
                <c:pt idx="34">
                  <c:v>11.025</c:v>
                </c:pt>
                <c:pt idx="35">
                  <c:v>11.34</c:v>
                </c:pt>
                <c:pt idx="36">
                  <c:v>11.655000000000006</c:v>
                </c:pt>
                <c:pt idx="37">
                  <c:v>11.970000000000002</c:v>
                </c:pt>
                <c:pt idx="38">
                  <c:v>12.285</c:v>
                </c:pt>
                <c:pt idx="39">
                  <c:v>12.600000000000001</c:v>
                </c:pt>
                <c:pt idx="40">
                  <c:v>12.915000000000004</c:v>
                </c:pt>
                <c:pt idx="41">
                  <c:v>13.229999999999999</c:v>
                </c:pt>
                <c:pt idx="42">
                  <c:v>13.544999999999996</c:v>
                </c:pt>
                <c:pt idx="43">
                  <c:v>13.860000000000024</c:v>
                </c:pt>
                <c:pt idx="44">
                  <c:v>14.175000000000002</c:v>
                </c:pt>
                <c:pt idx="45">
                  <c:v>14.490000000000002</c:v>
                </c:pt>
                <c:pt idx="46">
                  <c:v>14.805000000000026</c:v>
                </c:pt>
                <c:pt idx="47">
                  <c:v>15.12</c:v>
                </c:pt>
                <c:pt idx="48">
                  <c:v>15.435</c:v>
                </c:pt>
                <c:pt idx="49">
                  <c:v>15.749999999999996</c:v>
                </c:pt>
                <c:pt idx="50">
                  <c:v>16.064999999999987</c:v>
                </c:pt>
                <c:pt idx="51">
                  <c:v>16.379999999999992</c:v>
                </c:pt>
                <c:pt idx="52">
                  <c:v>16.694999999999997</c:v>
                </c:pt>
                <c:pt idx="53">
                  <c:v>17.009999999999987</c:v>
                </c:pt>
                <c:pt idx="54">
                  <c:v>17.324999999999999</c:v>
                </c:pt>
                <c:pt idx="55">
                  <c:v>17.64</c:v>
                </c:pt>
                <c:pt idx="56">
                  <c:v>17.955000000000002</c:v>
                </c:pt>
                <c:pt idx="57">
                  <c:v>18.270000000000003</c:v>
                </c:pt>
                <c:pt idx="58">
                  <c:v>18.584999999999987</c:v>
                </c:pt>
                <c:pt idx="59">
                  <c:v>18.900000000000006</c:v>
                </c:pt>
                <c:pt idx="60">
                  <c:v>19.215000000000007</c:v>
                </c:pt>
                <c:pt idx="61">
                  <c:v>19.530000000000008</c:v>
                </c:pt>
                <c:pt idx="62">
                  <c:v>19.84500000000001</c:v>
                </c:pt>
                <c:pt idx="63">
                  <c:v>20.160000000000011</c:v>
                </c:pt>
                <c:pt idx="64">
                  <c:v>20.475000000000012</c:v>
                </c:pt>
                <c:pt idx="65">
                  <c:v>20.790000000000013</c:v>
                </c:pt>
                <c:pt idx="66">
                  <c:v>21.105000000000015</c:v>
                </c:pt>
                <c:pt idx="67">
                  <c:v>21.420000000000016</c:v>
                </c:pt>
                <c:pt idx="68">
                  <c:v>21.735000000000017</c:v>
                </c:pt>
                <c:pt idx="69">
                  <c:v>22.050000000000018</c:v>
                </c:pt>
                <c:pt idx="70">
                  <c:v>22.36500000000002</c:v>
                </c:pt>
                <c:pt idx="71">
                  <c:v>22.680000000000021</c:v>
                </c:pt>
                <c:pt idx="72">
                  <c:v>22.995000000000022</c:v>
                </c:pt>
                <c:pt idx="73">
                  <c:v>23.310000000000031</c:v>
                </c:pt>
                <c:pt idx="74">
                  <c:v>23.625000000000025</c:v>
                </c:pt>
                <c:pt idx="75">
                  <c:v>23.940000000000026</c:v>
                </c:pt>
                <c:pt idx="76">
                  <c:v>24.255000000000027</c:v>
                </c:pt>
                <c:pt idx="77">
                  <c:v>24.570000000000032</c:v>
                </c:pt>
                <c:pt idx="78">
                  <c:v>24.885000000000026</c:v>
                </c:pt>
                <c:pt idx="79">
                  <c:v>25.200000000000028</c:v>
                </c:pt>
                <c:pt idx="80">
                  <c:v>25.515000000000033</c:v>
                </c:pt>
                <c:pt idx="81">
                  <c:v>25.830000000000034</c:v>
                </c:pt>
                <c:pt idx="82">
                  <c:v>26.145000000000032</c:v>
                </c:pt>
                <c:pt idx="83">
                  <c:v>26.460000000000029</c:v>
                </c:pt>
                <c:pt idx="84">
                  <c:v>26.775000000000027</c:v>
                </c:pt>
                <c:pt idx="85">
                  <c:v>27.090000000000039</c:v>
                </c:pt>
                <c:pt idx="86">
                  <c:v>27.405000000000026</c:v>
                </c:pt>
                <c:pt idx="87">
                  <c:v>27.720000000000027</c:v>
                </c:pt>
                <c:pt idx="88">
                  <c:v>28.035000000000043</c:v>
                </c:pt>
                <c:pt idx="89">
                  <c:v>28.350000000000044</c:v>
                </c:pt>
                <c:pt idx="90">
                  <c:v>28.665000000000042</c:v>
                </c:pt>
                <c:pt idx="91">
                  <c:v>28.980000000000029</c:v>
                </c:pt>
                <c:pt idx="92">
                  <c:v>29.295000000000027</c:v>
                </c:pt>
                <c:pt idx="93">
                  <c:v>29.610000000000095</c:v>
                </c:pt>
                <c:pt idx="94">
                  <c:v>29.925000000000029</c:v>
                </c:pt>
                <c:pt idx="95">
                  <c:v>30.240000000000052</c:v>
                </c:pt>
                <c:pt idx="96">
                  <c:v>30.555000000000053</c:v>
                </c:pt>
                <c:pt idx="97">
                  <c:v>30.870000000000054</c:v>
                </c:pt>
                <c:pt idx="98">
                  <c:v>31.185000000000056</c:v>
                </c:pt>
                <c:pt idx="99">
                  <c:v>31.500000000000057</c:v>
                </c:pt>
                <c:pt idx="100">
                  <c:v>31.815000000000058</c:v>
                </c:pt>
                <c:pt idx="101">
                  <c:v>32.130000000000059</c:v>
                </c:pt>
                <c:pt idx="102">
                  <c:v>32.445000000000057</c:v>
                </c:pt>
                <c:pt idx="103">
                  <c:v>32.760000000000062</c:v>
                </c:pt>
                <c:pt idx="104">
                  <c:v>33.075000000000053</c:v>
                </c:pt>
                <c:pt idx="105">
                  <c:v>33.39000000000005</c:v>
                </c:pt>
                <c:pt idx="106">
                  <c:v>33.705000000000062</c:v>
                </c:pt>
                <c:pt idx="107">
                  <c:v>34.020000000000053</c:v>
                </c:pt>
                <c:pt idx="108">
                  <c:v>34.335000000000043</c:v>
                </c:pt>
                <c:pt idx="109">
                  <c:v>34.650000000000041</c:v>
                </c:pt>
                <c:pt idx="110">
                  <c:v>34.965000000000039</c:v>
                </c:pt>
                <c:pt idx="111">
                  <c:v>35.280000000000037</c:v>
                </c:pt>
                <c:pt idx="112">
                  <c:v>35.595000000000063</c:v>
                </c:pt>
                <c:pt idx="113">
                  <c:v>35.910000000000025</c:v>
                </c:pt>
                <c:pt idx="114">
                  <c:v>36.225000000000271</c:v>
                </c:pt>
                <c:pt idx="115">
                  <c:v>36.540000000000028</c:v>
                </c:pt>
                <c:pt idx="116">
                  <c:v>36.855000000000025</c:v>
                </c:pt>
                <c:pt idx="117">
                  <c:v>37.170000000000023</c:v>
                </c:pt>
                <c:pt idx="118">
                  <c:v>37.485000000000021</c:v>
                </c:pt>
                <c:pt idx="119">
                  <c:v>37.800000000000004</c:v>
                </c:pt>
                <c:pt idx="120">
                  <c:v>38.115000000000016</c:v>
                </c:pt>
                <c:pt idx="121">
                  <c:v>38.430000000000014</c:v>
                </c:pt>
                <c:pt idx="122">
                  <c:v>38.745000000000012</c:v>
                </c:pt>
                <c:pt idx="123">
                  <c:v>39.060000000000009</c:v>
                </c:pt>
                <c:pt idx="124">
                  <c:v>39.375000000000007</c:v>
                </c:pt>
                <c:pt idx="125">
                  <c:v>39.690000000000012</c:v>
                </c:pt>
                <c:pt idx="126">
                  <c:v>40.005000000000003</c:v>
                </c:pt>
                <c:pt idx="127">
                  <c:v>40.32</c:v>
                </c:pt>
                <c:pt idx="128">
                  <c:v>40.635000000000012</c:v>
                </c:pt>
                <c:pt idx="129">
                  <c:v>40.950000000000003</c:v>
                </c:pt>
                <c:pt idx="130">
                  <c:v>41.265000000000214</c:v>
                </c:pt>
                <c:pt idx="131">
                  <c:v>41.58</c:v>
                </c:pt>
                <c:pt idx="132">
                  <c:v>41.894999999999989</c:v>
                </c:pt>
                <c:pt idx="133">
                  <c:v>42.210000000000008</c:v>
                </c:pt>
                <c:pt idx="134">
                  <c:v>42.525000000000013</c:v>
                </c:pt>
                <c:pt idx="135">
                  <c:v>42.839999999999982</c:v>
                </c:pt>
                <c:pt idx="136">
                  <c:v>43.15499999999998</c:v>
                </c:pt>
                <c:pt idx="137">
                  <c:v>43.47</c:v>
                </c:pt>
                <c:pt idx="138">
                  <c:v>43.784999999999982</c:v>
                </c:pt>
                <c:pt idx="139">
                  <c:v>44.100000000000009</c:v>
                </c:pt>
                <c:pt idx="140">
                  <c:v>44.414999999999971</c:v>
                </c:pt>
                <c:pt idx="141">
                  <c:v>44.730000000000011</c:v>
                </c:pt>
              </c:numCache>
            </c:numRef>
          </c:val>
        </c:ser>
        <c:ser>
          <c:idx val="1"/>
          <c:order val="1"/>
          <c:spPr>
            <a:noFill/>
            <a:ln w="25400">
              <a:noFill/>
            </a:ln>
          </c:spPr>
          <c:val>
            <c:numRef>
              <c:f>Sheet1!$E$2:$E$143</c:f>
              <c:numCache>
                <c:formatCode>General</c:formatCode>
                <c:ptCount val="142"/>
                <c:pt idx="0">
                  <c:v>1</c:v>
                </c:pt>
                <c:pt idx="1">
                  <c:v>2</c:v>
                </c:pt>
                <c:pt idx="2">
                  <c:v>1</c:v>
                </c:pt>
                <c:pt idx="3">
                  <c:v>0</c:v>
                </c:pt>
                <c:pt idx="4">
                  <c:v>5</c:v>
                </c:pt>
                <c:pt idx="5">
                  <c:v>2</c:v>
                </c:pt>
                <c:pt idx="6">
                  <c:v>0</c:v>
                </c:pt>
                <c:pt idx="7">
                  <c:v>2</c:v>
                </c:pt>
                <c:pt idx="8">
                  <c:v>0</c:v>
                </c:pt>
                <c:pt idx="9">
                  <c:v>0</c:v>
                </c:pt>
                <c:pt idx="10">
                  <c:v>0</c:v>
                </c:pt>
                <c:pt idx="11">
                  <c:v>0</c:v>
                </c:pt>
                <c:pt idx="12">
                  <c:v>0</c:v>
                </c:pt>
                <c:pt idx="13">
                  <c:v>0</c:v>
                </c:pt>
                <c:pt idx="14">
                  <c:v>0</c:v>
                </c:pt>
                <c:pt idx="15">
                  <c:v>0</c:v>
                </c:pt>
                <c:pt idx="16">
                  <c:v>1</c:v>
                </c:pt>
                <c:pt idx="17">
                  <c:v>3</c:v>
                </c:pt>
                <c:pt idx="18">
                  <c:v>0</c:v>
                </c:pt>
                <c:pt idx="19">
                  <c:v>0</c:v>
                </c:pt>
                <c:pt idx="20">
                  <c:v>1</c:v>
                </c:pt>
                <c:pt idx="21">
                  <c:v>0</c:v>
                </c:pt>
                <c:pt idx="22">
                  <c:v>3</c:v>
                </c:pt>
                <c:pt idx="23">
                  <c:v>2</c:v>
                </c:pt>
                <c:pt idx="24">
                  <c:v>1</c:v>
                </c:pt>
                <c:pt idx="25">
                  <c:v>16</c:v>
                </c:pt>
                <c:pt idx="26">
                  <c:v>4</c:v>
                </c:pt>
                <c:pt idx="27">
                  <c:v>27</c:v>
                </c:pt>
                <c:pt idx="28">
                  <c:v>0</c:v>
                </c:pt>
                <c:pt idx="29">
                  <c:v>6</c:v>
                </c:pt>
                <c:pt idx="30">
                  <c:v>5</c:v>
                </c:pt>
                <c:pt idx="31">
                  <c:v>0</c:v>
                </c:pt>
                <c:pt idx="32">
                  <c:v>2</c:v>
                </c:pt>
                <c:pt idx="33">
                  <c:v>3</c:v>
                </c:pt>
                <c:pt idx="34">
                  <c:v>5</c:v>
                </c:pt>
                <c:pt idx="35">
                  <c:v>3</c:v>
                </c:pt>
                <c:pt idx="36">
                  <c:v>0</c:v>
                </c:pt>
                <c:pt idx="37">
                  <c:v>0</c:v>
                </c:pt>
                <c:pt idx="38">
                  <c:v>4</c:v>
                </c:pt>
                <c:pt idx="39">
                  <c:v>0</c:v>
                </c:pt>
                <c:pt idx="40">
                  <c:v>6</c:v>
                </c:pt>
                <c:pt idx="41">
                  <c:v>2</c:v>
                </c:pt>
                <c:pt idx="42">
                  <c:v>6</c:v>
                </c:pt>
                <c:pt idx="43">
                  <c:v>2</c:v>
                </c:pt>
                <c:pt idx="44">
                  <c:v>9</c:v>
                </c:pt>
                <c:pt idx="45">
                  <c:v>14</c:v>
                </c:pt>
                <c:pt idx="46">
                  <c:v>6</c:v>
                </c:pt>
                <c:pt idx="47">
                  <c:v>1</c:v>
                </c:pt>
                <c:pt idx="48">
                  <c:v>10</c:v>
                </c:pt>
                <c:pt idx="49">
                  <c:v>12</c:v>
                </c:pt>
                <c:pt idx="50">
                  <c:v>17</c:v>
                </c:pt>
                <c:pt idx="51">
                  <c:v>18</c:v>
                </c:pt>
                <c:pt idx="52">
                  <c:v>3</c:v>
                </c:pt>
                <c:pt idx="53">
                  <c:v>18</c:v>
                </c:pt>
                <c:pt idx="54">
                  <c:v>4</c:v>
                </c:pt>
                <c:pt idx="55">
                  <c:v>13</c:v>
                </c:pt>
                <c:pt idx="56">
                  <c:v>6</c:v>
                </c:pt>
                <c:pt idx="57">
                  <c:v>17</c:v>
                </c:pt>
                <c:pt idx="58">
                  <c:v>0</c:v>
                </c:pt>
                <c:pt idx="59">
                  <c:v>14</c:v>
                </c:pt>
                <c:pt idx="60">
                  <c:v>8</c:v>
                </c:pt>
                <c:pt idx="61">
                  <c:v>8</c:v>
                </c:pt>
                <c:pt idx="62">
                  <c:v>6</c:v>
                </c:pt>
                <c:pt idx="63">
                  <c:v>22</c:v>
                </c:pt>
                <c:pt idx="64">
                  <c:v>19</c:v>
                </c:pt>
                <c:pt idx="65">
                  <c:v>5</c:v>
                </c:pt>
                <c:pt idx="66">
                  <c:v>5</c:v>
                </c:pt>
                <c:pt idx="67">
                  <c:v>33</c:v>
                </c:pt>
                <c:pt idx="68">
                  <c:v>6</c:v>
                </c:pt>
                <c:pt idx="69">
                  <c:v>5</c:v>
                </c:pt>
                <c:pt idx="70">
                  <c:v>10</c:v>
                </c:pt>
                <c:pt idx="71">
                  <c:v>23</c:v>
                </c:pt>
                <c:pt idx="72">
                  <c:v>20</c:v>
                </c:pt>
                <c:pt idx="73">
                  <c:v>19</c:v>
                </c:pt>
                <c:pt idx="74">
                  <c:v>17</c:v>
                </c:pt>
                <c:pt idx="75">
                  <c:v>12</c:v>
                </c:pt>
                <c:pt idx="76">
                  <c:v>17</c:v>
                </c:pt>
                <c:pt idx="77">
                  <c:v>15</c:v>
                </c:pt>
                <c:pt idx="78">
                  <c:v>19</c:v>
                </c:pt>
                <c:pt idx="79">
                  <c:v>18</c:v>
                </c:pt>
                <c:pt idx="80">
                  <c:v>43</c:v>
                </c:pt>
                <c:pt idx="81">
                  <c:v>6</c:v>
                </c:pt>
                <c:pt idx="82">
                  <c:v>37</c:v>
                </c:pt>
                <c:pt idx="83">
                  <c:v>11</c:v>
                </c:pt>
                <c:pt idx="84">
                  <c:v>5</c:v>
                </c:pt>
                <c:pt idx="85">
                  <c:v>10</c:v>
                </c:pt>
                <c:pt idx="86">
                  <c:v>7</c:v>
                </c:pt>
                <c:pt idx="87">
                  <c:v>10</c:v>
                </c:pt>
                <c:pt idx="88">
                  <c:v>10</c:v>
                </c:pt>
                <c:pt idx="89">
                  <c:v>10</c:v>
                </c:pt>
                <c:pt idx="90">
                  <c:v>14</c:v>
                </c:pt>
                <c:pt idx="91">
                  <c:v>9</c:v>
                </c:pt>
                <c:pt idx="92">
                  <c:v>7</c:v>
                </c:pt>
                <c:pt idx="93">
                  <c:v>12</c:v>
                </c:pt>
                <c:pt idx="94">
                  <c:v>25</c:v>
                </c:pt>
                <c:pt idx="95">
                  <c:v>16</c:v>
                </c:pt>
                <c:pt idx="96">
                  <c:v>12</c:v>
                </c:pt>
                <c:pt idx="97">
                  <c:v>9</c:v>
                </c:pt>
                <c:pt idx="98">
                  <c:v>14</c:v>
                </c:pt>
                <c:pt idx="99">
                  <c:v>28</c:v>
                </c:pt>
                <c:pt idx="100">
                  <c:v>8</c:v>
                </c:pt>
                <c:pt idx="101">
                  <c:v>3</c:v>
                </c:pt>
                <c:pt idx="102">
                  <c:v>13</c:v>
                </c:pt>
                <c:pt idx="103">
                  <c:v>24</c:v>
                </c:pt>
                <c:pt idx="104">
                  <c:v>32</c:v>
                </c:pt>
                <c:pt idx="105">
                  <c:v>14</c:v>
                </c:pt>
                <c:pt idx="106">
                  <c:v>22</c:v>
                </c:pt>
                <c:pt idx="107">
                  <c:v>28</c:v>
                </c:pt>
                <c:pt idx="108">
                  <c:v>24</c:v>
                </c:pt>
                <c:pt idx="109">
                  <c:v>40</c:v>
                </c:pt>
                <c:pt idx="110">
                  <c:v>4</c:v>
                </c:pt>
                <c:pt idx="111">
                  <c:v>10</c:v>
                </c:pt>
                <c:pt idx="112">
                  <c:v>18</c:v>
                </c:pt>
                <c:pt idx="113">
                  <c:v>41</c:v>
                </c:pt>
                <c:pt idx="114">
                  <c:v>17</c:v>
                </c:pt>
                <c:pt idx="115">
                  <c:v>23</c:v>
                </c:pt>
                <c:pt idx="116">
                  <c:v>50</c:v>
                </c:pt>
                <c:pt idx="117">
                  <c:v>8</c:v>
                </c:pt>
                <c:pt idx="118">
                  <c:v>9</c:v>
                </c:pt>
                <c:pt idx="119">
                  <c:v>120</c:v>
                </c:pt>
                <c:pt idx="120">
                  <c:v>18</c:v>
                </c:pt>
                <c:pt idx="121">
                  <c:v>7</c:v>
                </c:pt>
                <c:pt idx="122">
                  <c:v>8</c:v>
                </c:pt>
                <c:pt idx="123">
                  <c:v>13</c:v>
                </c:pt>
                <c:pt idx="124">
                  <c:v>19</c:v>
                </c:pt>
                <c:pt idx="125">
                  <c:v>38</c:v>
                </c:pt>
                <c:pt idx="126">
                  <c:v>17</c:v>
                </c:pt>
                <c:pt idx="127">
                  <c:v>35</c:v>
                </c:pt>
                <c:pt idx="128">
                  <c:v>59</c:v>
                </c:pt>
                <c:pt idx="129">
                  <c:v>29</c:v>
                </c:pt>
                <c:pt idx="130">
                  <c:v>13</c:v>
                </c:pt>
                <c:pt idx="131">
                  <c:v>26</c:v>
                </c:pt>
                <c:pt idx="132">
                  <c:v>15</c:v>
                </c:pt>
                <c:pt idx="133">
                  <c:v>31</c:v>
                </c:pt>
                <c:pt idx="134">
                  <c:v>24</c:v>
                </c:pt>
                <c:pt idx="135">
                  <c:v>17</c:v>
                </c:pt>
                <c:pt idx="136">
                  <c:v>31</c:v>
                </c:pt>
                <c:pt idx="137">
                  <c:v>21</c:v>
                </c:pt>
                <c:pt idx="138">
                  <c:v>26</c:v>
                </c:pt>
                <c:pt idx="139">
                  <c:v>34</c:v>
                </c:pt>
                <c:pt idx="140">
                  <c:v>35</c:v>
                </c:pt>
                <c:pt idx="141">
                  <c:v>92</c:v>
                </c:pt>
              </c:numCache>
            </c:numRef>
          </c:val>
        </c:ser>
        <c:dLbls/>
        <c:axId val="71808512"/>
        <c:axId val="71810048"/>
        <c:axId val="71297216"/>
      </c:line3DChart>
      <c:catAx>
        <c:axId val="71808512"/>
        <c:scaling>
          <c:orientation val="minMax"/>
        </c:scaling>
        <c:delete val="1"/>
        <c:axPos val="b"/>
        <c:tickLblPos val="none"/>
        <c:crossAx val="71810048"/>
        <c:crosses val="autoZero"/>
        <c:auto val="1"/>
        <c:lblAlgn val="ctr"/>
        <c:lblOffset val="100"/>
      </c:catAx>
      <c:valAx>
        <c:axId val="71810048"/>
        <c:scaling>
          <c:orientation val="minMax"/>
        </c:scaling>
        <c:delete val="1"/>
        <c:axPos val="l"/>
        <c:majorGridlines>
          <c:spPr>
            <a:ln>
              <a:noFill/>
            </a:ln>
          </c:spPr>
        </c:majorGridlines>
        <c:numFmt formatCode="General" sourceLinked="1"/>
        <c:tickLblPos val="none"/>
        <c:crossAx val="71808512"/>
        <c:crosses val="autoZero"/>
        <c:crossBetween val="between"/>
      </c:valAx>
      <c:serAx>
        <c:axId val="71297216"/>
        <c:scaling>
          <c:orientation val="minMax"/>
        </c:scaling>
        <c:delete val="1"/>
        <c:axPos val="b"/>
        <c:tickLblPos val="none"/>
        <c:crossAx val="71810048"/>
        <c:crosses val="autoZero"/>
      </c:serAx>
      <c:spPr>
        <a:noFill/>
      </c:spPr>
    </c:plotArea>
    <c:plotVisOnly val="1"/>
    <c:dispBlanksAs val="gap"/>
  </c:chart>
  <c:spPr>
    <a:noFill/>
    <a:ln>
      <a:noFill/>
    </a:ln>
  </c:sp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view3D>
      <c:rotX val="0"/>
      <c:rotY val="50"/>
      <c:perspective val="70"/>
    </c:view3D>
    <c:plotArea>
      <c:layout/>
      <c:area3DChart>
        <c:grouping val="standard"/>
        <c:ser>
          <c:idx val="1"/>
          <c:order val="0"/>
          <c:tx>
            <c:v>Number of complaints received with COP Letter dated 2012</c:v>
          </c:tx>
          <c:spPr>
            <a:solidFill>
              <a:srgbClr val="AF0A5A"/>
            </a:solidFill>
            <a:ln w="25400">
              <a:noFill/>
            </a:ln>
          </c:spPr>
          <c:val>
            <c:numRef>
              <c:f>Sheet1!$D$2:$D$145</c:f>
              <c:numCache>
                <c:formatCode>General</c:formatCode>
                <c:ptCount val="144"/>
                <c:pt idx="0">
                  <c:v>0</c:v>
                </c:pt>
                <c:pt idx="1">
                  <c:v>0</c:v>
                </c:pt>
                <c:pt idx="2">
                  <c:v>0</c:v>
                </c:pt>
                <c:pt idx="3">
                  <c:v>0</c:v>
                </c:pt>
                <c:pt idx="4">
                  <c:v>0</c:v>
                </c:pt>
                <c:pt idx="5">
                  <c:v>0</c:v>
                </c:pt>
                <c:pt idx="6">
                  <c:v>0</c:v>
                </c:pt>
                <c:pt idx="7">
                  <c:v>0</c:v>
                </c:pt>
                <c:pt idx="8">
                  <c:v>0</c:v>
                </c:pt>
                <c:pt idx="9">
                  <c:v>0</c:v>
                </c:pt>
                <c:pt idx="10">
                  <c:v>1</c:v>
                </c:pt>
                <c:pt idx="11">
                  <c:v>0</c:v>
                </c:pt>
                <c:pt idx="12">
                  <c:v>0</c:v>
                </c:pt>
                <c:pt idx="13">
                  <c:v>0</c:v>
                </c:pt>
                <c:pt idx="14">
                  <c:v>0</c:v>
                </c:pt>
                <c:pt idx="15">
                  <c:v>1</c:v>
                </c:pt>
                <c:pt idx="16">
                  <c:v>0</c:v>
                </c:pt>
                <c:pt idx="17">
                  <c:v>1</c:v>
                </c:pt>
                <c:pt idx="18">
                  <c:v>0</c:v>
                </c:pt>
                <c:pt idx="19">
                  <c:v>0</c:v>
                </c:pt>
                <c:pt idx="20">
                  <c:v>1</c:v>
                </c:pt>
                <c:pt idx="21">
                  <c:v>2</c:v>
                </c:pt>
                <c:pt idx="22">
                  <c:v>3</c:v>
                </c:pt>
                <c:pt idx="23">
                  <c:v>0</c:v>
                </c:pt>
                <c:pt idx="24">
                  <c:v>0</c:v>
                </c:pt>
                <c:pt idx="25">
                  <c:v>1</c:v>
                </c:pt>
                <c:pt idx="26">
                  <c:v>3</c:v>
                </c:pt>
                <c:pt idx="27">
                  <c:v>5</c:v>
                </c:pt>
                <c:pt idx="28">
                  <c:v>5</c:v>
                </c:pt>
                <c:pt idx="29">
                  <c:v>2</c:v>
                </c:pt>
                <c:pt idx="30">
                  <c:v>3</c:v>
                </c:pt>
                <c:pt idx="31">
                  <c:v>2</c:v>
                </c:pt>
                <c:pt idx="32">
                  <c:v>4</c:v>
                </c:pt>
                <c:pt idx="33">
                  <c:v>4</c:v>
                </c:pt>
                <c:pt idx="34">
                  <c:v>5</c:v>
                </c:pt>
                <c:pt idx="35">
                  <c:v>3</c:v>
                </c:pt>
                <c:pt idx="36">
                  <c:v>5</c:v>
                </c:pt>
                <c:pt idx="37">
                  <c:v>2</c:v>
                </c:pt>
                <c:pt idx="38">
                  <c:v>3</c:v>
                </c:pt>
                <c:pt idx="39">
                  <c:v>5</c:v>
                </c:pt>
                <c:pt idx="40">
                  <c:v>7</c:v>
                </c:pt>
                <c:pt idx="41">
                  <c:v>3</c:v>
                </c:pt>
                <c:pt idx="42">
                  <c:v>10</c:v>
                </c:pt>
                <c:pt idx="43">
                  <c:v>6</c:v>
                </c:pt>
                <c:pt idx="44">
                  <c:v>7</c:v>
                </c:pt>
                <c:pt idx="45">
                  <c:v>0</c:v>
                </c:pt>
                <c:pt idx="46">
                  <c:v>5</c:v>
                </c:pt>
                <c:pt idx="47">
                  <c:v>11</c:v>
                </c:pt>
                <c:pt idx="48">
                  <c:v>0</c:v>
                </c:pt>
                <c:pt idx="49">
                  <c:v>2</c:v>
                </c:pt>
                <c:pt idx="50">
                  <c:v>4</c:v>
                </c:pt>
                <c:pt idx="51">
                  <c:v>3</c:v>
                </c:pt>
                <c:pt idx="52">
                  <c:v>11</c:v>
                </c:pt>
                <c:pt idx="53">
                  <c:v>8</c:v>
                </c:pt>
                <c:pt idx="54">
                  <c:v>6</c:v>
                </c:pt>
                <c:pt idx="55">
                  <c:v>10</c:v>
                </c:pt>
                <c:pt idx="56">
                  <c:v>11</c:v>
                </c:pt>
                <c:pt idx="57">
                  <c:v>5</c:v>
                </c:pt>
                <c:pt idx="58">
                  <c:v>0</c:v>
                </c:pt>
                <c:pt idx="59">
                  <c:v>8</c:v>
                </c:pt>
                <c:pt idx="60">
                  <c:v>9</c:v>
                </c:pt>
                <c:pt idx="61">
                  <c:v>15</c:v>
                </c:pt>
                <c:pt idx="62">
                  <c:v>13</c:v>
                </c:pt>
                <c:pt idx="63">
                  <c:v>15</c:v>
                </c:pt>
                <c:pt idx="64">
                  <c:v>1</c:v>
                </c:pt>
                <c:pt idx="65">
                  <c:v>7</c:v>
                </c:pt>
                <c:pt idx="66">
                  <c:v>8</c:v>
                </c:pt>
                <c:pt idx="67">
                  <c:v>2</c:v>
                </c:pt>
                <c:pt idx="68">
                  <c:v>12</c:v>
                </c:pt>
                <c:pt idx="69">
                  <c:v>15</c:v>
                </c:pt>
                <c:pt idx="70">
                  <c:v>10</c:v>
                </c:pt>
                <c:pt idx="71">
                  <c:v>22</c:v>
                </c:pt>
                <c:pt idx="72">
                  <c:v>4</c:v>
                </c:pt>
                <c:pt idx="73">
                  <c:v>20</c:v>
                </c:pt>
                <c:pt idx="74">
                  <c:v>0</c:v>
                </c:pt>
                <c:pt idx="75">
                  <c:v>12</c:v>
                </c:pt>
                <c:pt idx="76">
                  <c:v>6</c:v>
                </c:pt>
                <c:pt idx="77">
                  <c:v>10</c:v>
                </c:pt>
                <c:pt idx="78">
                  <c:v>11</c:v>
                </c:pt>
                <c:pt idx="79">
                  <c:v>2</c:v>
                </c:pt>
                <c:pt idx="80">
                  <c:v>7</c:v>
                </c:pt>
                <c:pt idx="81">
                  <c:v>13</c:v>
                </c:pt>
                <c:pt idx="82">
                  <c:v>21</c:v>
                </c:pt>
                <c:pt idx="83">
                  <c:v>18</c:v>
                </c:pt>
                <c:pt idx="84">
                  <c:v>10</c:v>
                </c:pt>
                <c:pt idx="85">
                  <c:v>13</c:v>
                </c:pt>
                <c:pt idx="86">
                  <c:v>5</c:v>
                </c:pt>
                <c:pt idx="87">
                  <c:v>17</c:v>
                </c:pt>
                <c:pt idx="88">
                  <c:v>14</c:v>
                </c:pt>
                <c:pt idx="89">
                  <c:v>17</c:v>
                </c:pt>
                <c:pt idx="90">
                  <c:v>9</c:v>
                </c:pt>
                <c:pt idx="91">
                  <c:v>18</c:v>
                </c:pt>
                <c:pt idx="92">
                  <c:v>22</c:v>
                </c:pt>
                <c:pt idx="93">
                  <c:v>12</c:v>
                </c:pt>
                <c:pt idx="94">
                  <c:v>17</c:v>
                </c:pt>
                <c:pt idx="95">
                  <c:v>16</c:v>
                </c:pt>
                <c:pt idx="96">
                  <c:v>5</c:v>
                </c:pt>
                <c:pt idx="97">
                  <c:v>10</c:v>
                </c:pt>
                <c:pt idx="98">
                  <c:v>16</c:v>
                </c:pt>
                <c:pt idx="99">
                  <c:v>17</c:v>
                </c:pt>
                <c:pt idx="100">
                  <c:v>14</c:v>
                </c:pt>
                <c:pt idx="101">
                  <c:v>5</c:v>
                </c:pt>
                <c:pt idx="102">
                  <c:v>24</c:v>
                </c:pt>
                <c:pt idx="103">
                  <c:v>7</c:v>
                </c:pt>
                <c:pt idx="104">
                  <c:v>8</c:v>
                </c:pt>
                <c:pt idx="105">
                  <c:v>30</c:v>
                </c:pt>
                <c:pt idx="106">
                  <c:v>10</c:v>
                </c:pt>
                <c:pt idx="107">
                  <c:v>19</c:v>
                </c:pt>
                <c:pt idx="108">
                  <c:v>19</c:v>
                </c:pt>
                <c:pt idx="109">
                  <c:v>13</c:v>
                </c:pt>
                <c:pt idx="110">
                  <c:v>29</c:v>
                </c:pt>
                <c:pt idx="111">
                  <c:v>30</c:v>
                </c:pt>
                <c:pt idx="112">
                  <c:v>30</c:v>
                </c:pt>
                <c:pt idx="113">
                  <c:v>14</c:v>
                </c:pt>
                <c:pt idx="114">
                  <c:v>13</c:v>
                </c:pt>
                <c:pt idx="115">
                  <c:v>9</c:v>
                </c:pt>
                <c:pt idx="116">
                  <c:v>12</c:v>
                </c:pt>
                <c:pt idx="117">
                  <c:v>24</c:v>
                </c:pt>
                <c:pt idx="118">
                  <c:v>39</c:v>
                </c:pt>
                <c:pt idx="119">
                  <c:v>17</c:v>
                </c:pt>
                <c:pt idx="120">
                  <c:v>19</c:v>
                </c:pt>
                <c:pt idx="121">
                  <c:v>17</c:v>
                </c:pt>
                <c:pt idx="122">
                  <c:v>37</c:v>
                </c:pt>
                <c:pt idx="123">
                  <c:v>37</c:v>
                </c:pt>
                <c:pt idx="124">
                  <c:v>33</c:v>
                </c:pt>
                <c:pt idx="125">
                  <c:v>31</c:v>
                </c:pt>
                <c:pt idx="126">
                  <c:v>28</c:v>
                </c:pt>
                <c:pt idx="127">
                  <c:v>24</c:v>
                </c:pt>
                <c:pt idx="128">
                  <c:v>53</c:v>
                </c:pt>
                <c:pt idx="129">
                  <c:v>17</c:v>
                </c:pt>
                <c:pt idx="130">
                  <c:v>7</c:v>
                </c:pt>
                <c:pt idx="131">
                  <c:v>18</c:v>
                </c:pt>
                <c:pt idx="132">
                  <c:v>23</c:v>
                </c:pt>
                <c:pt idx="133">
                  <c:v>34</c:v>
                </c:pt>
                <c:pt idx="134">
                  <c:v>18</c:v>
                </c:pt>
                <c:pt idx="135">
                  <c:v>49</c:v>
                </c:pt>
                <c:pt idx="136">
                  <c:v>35</c:v>
                </c:pt>
                <c:pt idx="137">
                  <c:v>86</c:v>
                </c:pt>
                <c:pt idx="138">
                  <c:v>23</c:v>
                </c:pt>
                <c:pt idx="139">
                  <c:v>15</c:v>
                </c:pt>
                <c:pt idx="140">
                  <c:v>25</c:v>
                </c:pt>
                <c:pt idx="141">
                  <c:v>26</c:v>
                </c:pt>
                <c:pt idx="142">
                  <c:v>111</c:v>
                </c:pt>
                <c:pt idx="143">
                  <c:v>35</c:v>
                </c:pt>
              </c:numCache>
            </c:numRef>
          </c:val>
        </c:ser>
        <c:ser>
          <c:idx val="0"/>
          <c:order val="1"/>
          <c:tx>
            <c:v>Number of COP Letters issued</c:v>
          </c:tx>
          <c:spPr>
            <a:solidFill>
              <a:srgbClr val="379BB4"/>
            </a:solidFill>
          </c:spPr>
          <c:val>
            <c:numRef>
              <c:f>Sheet1!$C$2:$C$145</c:f>
              <c:numCache>
                <c:formatCode>General</c:formatCode>
                <c:ptCount val="144"/>
                <c:pt idx="0">
                  <c:v>0</c:v>
                </c:pt>
                <c:pt idx="1">
                  <c:v>0</c:v>
                </c:pt>
                <c:pt idx="2">
                  <c:v>0</c:v>
                </c:pt>
                <c:pt idx="3">
                  <c:v>0</c:v>
                </c:pt>
                <c:pt idx="4">
                  <c:v>0</c:v>
                </c:pt>
                <c:pt idx="5">
                  <c:v>0</c:v>
                </c:pt>
                <c:pt idx="6">
                  <c:v>0</c:v>
                </c:pt>
                <c:pt idx="7">
                  <c:v>0</c:v>
                </c:pt>
                <c:pt idx="8">
                  <c:v>0</c:v>
                </c:pt>
                <c:pt idx="9">
                  <c:v>0</c:v>
                </c:pt>
                <c:pt idx="10">
                  <c:v>0</c:v>
                </c:pt>
                <c:pt idx="11">
                  <c:v>1</c:v>
                </c:pt>
                <c:pt idx="12">
                  <c:v>1</c:v>
                </c:pt>
                <c:pt idx="13">
                  <c:v>1</c:v>
                </c:pt>
                <c:pt idx="14">
                  <c:v>1</c:v>
                </c:pt>
                <c:pt idx="15">
                  <c:v>1</c:v>
                </c:pt>
                <c:pt idx="16">
                  <c:v>2</c:v>
                </c:pt>
                <c:pt idx="17">
                  <c:v>2</c:v>
                </c:pt>
                <c:pt idx="18">
                  <c:v>3</c:v>
                </c:pt>
                <c:pt idx="19">
                  <c:v>3</c:v>
                </c:pt>
                <c:pt idx="20">
                  <c:v>3</c:v>
                </c:pt>
                <c:pt idx="21">
                  <c:v>3</c:v>
                </c:pt>
                <c:pt idx="22">
                  <c:v>3</c:v>
                </c:pt>
                <c:pt idx="23">
                  <c:v>4</c:v>
                </c:pt>
                <c:pt idx="24">
                  <c:v>4</c:v>
                </c:pt>
                <c:pt idx="25">
                  <c:v>5</c:v>
                </c:pt>
                <c:pt idx="26">
                  <c:v>5</c:v>
                </c:pt>
                <c:pt idx="27">
                  <c:v>6</c:v>
                </c:pt>
                <c:pt idx="28">
                  <c:v>6</c:v>
                </c:pt>
                <c:pt idx="29">
                  <c:v>7</c:v>
                </c:pt>
                <c:pt idx="30">
                  <c:v>7</c:v>
                </c:pt>
                <c:pt idx="31">
                  <c:v>8</c:v>
                </c:pt>
                <c:pt idx="32">
                  <c:v>8</c:v>
                </c:pt>
                <c:pt idx="33">
                  <c:v>8</c:v>
                </c:pt>
                <c:pt idx="34">
                  <c:v>8</c:v>
                </c:pt>
                <c:pt idx="35">
                  <c:v>9</c:v>
                </c:pt>
                <c:pt idx="36">
                  <c:v>9</c:v>
                </c:pt>
                <c:pt idx="37">
                  <c:v>10</c:v>
                </c:pt>
                <c:pt idx="38">
                  <c:v>10</c:v>
                </c:pt>
                <c:pt idx="39">
                  <c:v>10</c:v>
                </c:pt>
                <c:pt idx="40">
                  <c:v>10</c:v>
                </c:pt>
                <c:pt idx="41">
                  <c:v>11</c:v>
                </c:pt>
                <c:pt idx="42">
                  <c:v>12</c:v>
                </c:pt>
                <c:pt idx="43">
                  <c:v>13</c:v>
                </c:pt>
                <c:pt idx="44">
                  <c:v>13</c:v>
                </c:pt>
                <c:pt idx="45">
                  <c:v>14</c:v>
                </c:pt>
                <c:pt idx="46">
                  <c:v>15</c:v>
                </c:pt>
                <c:pt idx="47">
                  <c:v>16</c:v>
                </c:pt>
                <c:pt idx="48">
                  <c:v>17</c:v>
                </c:pt>
                <c:pt idx="49">
                  <c:v>18</c:v>
                </c:pt>
                <c:pt idx="50">
                  <c:v>18</c:v>
                </c:pt>
                <c:pt idx="51">
                  <c:v>19</c:v>
                </c:pt>
                <c:pt idx="52">
                  <c:v>20</c:v>
                </c:pt>
                <c:pt idx="53">
                  <c:v>21</c:v>
                </c:pt>
                <c:pt idx="54">
                  <c:v>22</c:v>
                </c:pt>
                <c:pt idx="55">
                  <c:v>22</c:v>
                </c:pt>
                <c:pt idx="56">
                  <c:v>22</c:v>
                </c:pt>
                <c:pt idx="57">
                  <c:v>23</c:v>
                </c:pt>
                <c:pt idx="58">
                  <c:v>25</c:v>
                </c:pt>
                <c:pt idx="59">
                  <c:v>25</c:v>
                </c:pt>
                <c:pt idx="60">
                  <c:v>25</c:v>
                </c:pt>
                <c:pt idx="61">
                  <c:v>25</c:v>
                </c:pt>
                <c:pt idx="62">
                  <c:v>26</c:v>
                </c:pt>
                <c:pt idx="63">
                  <c:v>26</c:v>
                </c:pt>
                <c:pt idx="64">
                  <c:v>27</c:v>
                </c:pt>
                <c:pt idx="65">
                  <c:v>29</c:v>
                </c:pt>
                <c:pt idx="66">
                  <c:v>29</c:v>
                </c:pt>
                <c:pt idx="67">
                  <c:v>31</c:v>
                </c:pt>
                <c:pt idx="68">
                  <c:v>32</c:v>
                </c:pt>
                <c:pt idx="69">
                  <c:v>35</c:v>
                </c:pt>
                <c:pt idx="70">
                  <c:v>36</c:v>
                </c:pt>
                <c:pt idx="71">
                  <c:v>36</c:v>
                </c:pt>
                <c:pt idx="72">
                  <c:v>39</c:v>
                </c:pt>
                <c:pt idx="73">
                  <c:v>39</c:v>
                </c:pt>
                <c:pt idx="74">
                  <c:v>40</c:v>
                </c:pt>
                <c:pt idx="75">
                  <c:v>40</c:v>
                </c:pt>
                <c:pt idx="76">
                  <c:v>41</c:v>
                </c:pt>
                <c:pt idx="77">
                  <c:v>42</c:v>
                </c:pt>
                <c:pt idx="78">
                  <c:v>43</c:v>
                </c:pt>
                <c:pt idx="79">
                  <c:v>44</c:v>
                </c:pt>
                <c:pt idx="80">
                  <c:v>44</c:v>
                </c:pt>
                <c:pt idx="81">
                  <c:v>44</c:v>
                </c:pt>
                <c:pt idx="82">
                  <c:v>46</c:v>
                </c:pt>
                <c:pt idx="83">
                  <c:v>51</c:v>
                </c:pt>
                <c:pt idx="84">
                  <c:v>52</c:v>
                </c:pt>
                <c:pt idx="85">
                  <c:v>53</c:v>
                </c:pt>
                <c:pt idx="86">
                  <c:v>54</c:v>
                </c:pt>
                <c:pt idx="87">
                  <c:v>54</c:v>
                </c:pt>
                <c:pt idx="88">
                  <c:v>56</c:v>
                </c:pt>
                <c:pt idx="89">
                  <c:v>56</c:v>
                </c:pt>
                <c:pt idx="90">
                  <c:v>57</c:v>
                </c:pt>
                <c:pt idx="91">
                  <c:v>61</c:v>
                </c:pt>
                <c:pt idx="92">
                  <c:v>61</c:v>
                </c:pt>
                <c:pt idx="93">
                  <c:v>63</c:v>
                </c:pt>
                <c:pt idx="94">
                  <c:v>63</c:v>
                </c:pt>
                <c:pt idx="95">
                  <c:v>68</c:v>
                </c:pt>
                <c:pt idx="96">
                  <c:v>70</c:v>
                </c:pt>
                <c:pt idx="97">
                  <c:v>71</c:v>
                </c:pt>
                <c:pt idx="98">
                  <c:v>75</c:v>
                </c:pt>
                <c:pt idx="99">
                  <c:v>75</c:v>
                </c:pt>
                <c:pt idx="100">
                  <c:v>79</c:v>
                </c:pt>
                <c:pt idx="101">
                  <c:v>81</c:v>
                </c:pt>
                <c:pt idx="102">
                  <c:v>82</c:v>
                </c:pt>
                <c:pt idx="103">
                  <c:v>83</c:v>
                </c:pt>
                <c:pt idx="104">
                  <c:v>83</c:v>
                </c:pt>
                <c:pt idx="105">
                  <c:v>85</c:v>
                </c:pt>
                <c:pt idx="106">
                  <c:v>87</c:v>
                </c:pt>
                <c:pt idx="107">
                  <c:v>89</c:v>
                </c:pt>
                <c:pt idx="108">
                  <c:v>90</c:v>
                </c:pt>
                <c:pt idx="109">
                  <c:v>94</c:v>
                </c:pt>
                <c:pt idx="110">
                  <c:v>97</c:v>
                </c:pt>
                <c:pt idx="111">
                  <c:v>97</c:v>
                </c:pt>
                <c:pt idx="112">
                  <c:v>98</c:v>
                </c:pt>
                <c:pt idx="113">
                  <c:v>101</c:v>
                </c:pt>
                <c:pt idx="114">
                  <c:v>105</c:v>
                </c:pt>
                <c:pt idx="115">
                  <c:v>115</c:v>
                </c:pt>
                <c:pt idx="116">
                  <c:v>115</c:v>
                </c:pt>
                <c:pt idx="117">
                  <c:v>115</c:v>
                </c:pt>
                <c:pt idx="118">
                  <c:v>116</c:v>
                </c:pt>
                <c:pt idx="119">
                  <c:v>120</c:v>
                </c:pt>
                <c:pt idx="120">
                  <c:v>123</c:v>
                </c:pt>
                <c:pt idx="121">
                  <c:v>124</c:v>
                </c:pt>
                <c:pt idx="122">
                  <c:v>129</c:v>
                </c:pt>
                <c:pt idx="123">
                  <c:v>133</c:v>
                </c:pt>
                <c:pt idx="124">
                  <c:v>135</c:v>
                </c:pt>
                <c:pt idx="125">
                  <c:v>148</c:v>
                </c:pt>
                <c:pt idx="126">
                  <c:v>168</c:v>
                </c:pt>
                <c:pt idx="127">
                  <c:v>189</c:v>
                </c:pt>
                <c:pt idx="128">
                  <c:v>195</c:v>
                </c:pt>
                <c:pt idx="129">
                  <c:v>198</c:v>
                </c:pt>
                <c:pt idx="130">
                  <c:v>199</c:v>
                </c:pt>
                <c:pt idx="131">
                  <c:v>224</c:v>
                </c:pt>
                <c:pt idx="132">
                  <c:v>237</c:v>
                </c:pt>
                <c:pt idx="133">
                  <c:v>238</c:v>
                </c:pt>
                <c:pt idx="134">
                  <c:v>254</c:v>
                </c:pt>
                <c:pt idx="135">
                  <c:v>257</c:v>
                </c:pt>
                <c:pt idx="136">
                  <c:v>259</c:v>
                </c:pt>
                <c:pt idx="137">
                  <c:v>304</c:v>
                </c:pt>
                <c:pt idx="138">
                  <c:v>310</c:v>
                </c:pt>
                <c:pt idx="139">
                  <c:v>327</c:v>
                </c:pt>
                <c:pt idx="140">
                  <c:v>388</c:v>
                </c:pt>
                <c:pt idx="141">
                  <c:v>448</c:v>
                </c:pt>
                <c:pt idx="142">
                  <c:v>614</c:v>
                </c:pt>
                <c:pt idx="143">
                  <c:v>1014</c:v>
                </c:pt>
              </c:numCache>
            </c:numRef>
          </c:val>
        </c:ser>
        <c:dLbls/>
        <c:axId val="71884800"/>
        <c:axId val="71886336"/>
        <c:axId val="71776000"/>
      </c:area3DChart>
      <c:catAx>
        <c:axId val="71884800"/>
        <c:scaling>
          <c:orientation val="minMax"/>
        </c:scaling>
        <c:delete val="1"/>
        <c:axPos val="b"/>
        <c:tickLblPos val="none"/>
        <c:crossAx val="71886336"/>
        <c:crosses val="autoZero"/>
        <c:auto val="1"/>
        <c:lblAlgn val="ctr"/>
        <c:lblOffset val="100"/>
      </c:catAx>
      <c:valAx>
        <c:axId val="71886336"/>
        <c:scaling>
          <c:orientation val="minMax"/>
          <c:max val="1000"/>
        </c:scaling>
        <c:axPos val="l"/>
        <c:majorGridlines/>
        <c:numFmt formatCode="General" sourceLinked="1"/>
        <c:tickLblPos val="high"/>
        <c:crossAx val="71884800"/>
        <c:crosses val="autoZero"/>
        <c:crossBetween val="midCat"/>
      </c:valAx>
      <c:serAx>
        <c:axId val="71776000"/>
        <c:scaling>
          <c:orientation val="minMax"/>
        </c:scaling>
        <c:delete val="1"/>
        <c:axPos val="b"/>
        <c:tickLblPos val="none"/>
        <c:crossAx val="71886336"/>
        <c:crosses val="autoZero"/>
      </c:serAx>
    </c:plotArea>
    <c:legend>
      <c:legendPos val="r"/>
      <c:layout>
        <c:manualLayout>
          <c:xMode val="edge"/>
          <c:yMode val="edge"/>
          <c:x val="0.64678528146145065"/>
          <c:y val="0.32884143704509888"/>
          <c:w val="0.16562955016227091"/>
          <c:h val="0.41542686711977117"/>
        </c:manualLayout>
      </c:layout>
      <c:txPr>
        <a:bodyPr/>
        <a:lstStyle/>
        <a:p>
          <a:pPr>
            <a:defRPr sz="1400"/>
          </a:pPr>
          <a:endParaRPr lang="en-US"/>
        </a:p>
      </c:txPr>
    </c:legend>
    <c:plotVisOnly val="1"/>
    <c:dispBlanksAs val="zero"/>
  </c:chart>
  <c:externalData r:id="rId2"/>
</c:chartSpace>
</file>

<file path=ppt/drawings/drawing1.xml><?xml version="1.0" encoding="utf-8"?>
<c:userShapes xmlns:c="http://schemas.openxmlformats.org/drawingml/2006/chart">
  <cdr:relSizeAnchor xmlns:cdr="http://schemas.openxmlformats.org/drawingml/2006/chartDrawing">
    <cdr:from>
      <cdr:x>0.00194</cdr:x>
      <cdr:y>0.00932</cdr:y>
    </cdr:from>
    <cdr:to>
      <cdr:x>0.01961</cdr:x>
      <cdr:y>0.10782</cdr:y>
    </cdr:to>
    <cdr:sp macro="" textlink="">
      <cdr:nvSpPr>
        <cdr:cNvPr id="2" name="Chevron 1"/>
        <cdr:cNvSpPr/>
      </cdr:nvSpPr>
      <cdr:spPr>
        <a:xfrm xmlns:a="http://schemas.openxmlformats.org/drawingml/2006/main" rot="2756768">
          <a:off x="13454" y="88146"/>
          <a:ext cx="536880" cy="462188"/>
        </a:xfrm>
        <a:prstGeom xmlns:a="http://schemas.openxmlformats.org/drawingml/2006/main" prst="chevron">
          <a:avLst/>
        </a:prstGeom>
        <a:solidFill xmlns:a="http://schemas.openxmlformats.org/drawingml/2006/main">
          <a:srgbClr val="379BB4"/>
        </a:solidFill>
        <a:ln xmlns:a="http://schemas.openxmlformats.org/drawingml/2006/main">
          <a:solidFill>
            <a:srgbClr val="379BB4"/>
          </a:solidFill>
        </a:ln>
        <a:scene3d xmlns:a="http://schemas.openxmlformats.org/drawingml/2006/main">
          <a:camera prst="orthographicFront">
            <a:rot lat="300000" lon="3600000" rev="2700000"/>
          </a:camera>
          <a:lightRig rig="threePt" dir="t"/>
        </a:scene3d>
        <a:sp3d xmlns:a="http://schemas.openxmlformats.org/drawingml/2006/main" extrusionH="1143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0484830-F9A9-4971-9197-0FA48C389B80}" type="datetimeFigureOut">
              <a:rPr lang="en-GB"/>
              <a:pPr>
                <a:defRPr/>
              </a:pPr>
              <a:t>20/05/2013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8541F9F-CF29-4275-B89E-5E7989379A65}" type="slidenum">
              <a:rPr lang="en-GB"/>
              <a:pPr>
                <a:defRPr/>
              </a:pPr>
              <a:t>‹#›</a:t>
            </a:fld>
            <a:endParaRPr lang="en-GB"/>
          </a:p>
        </p:txBody>
      </p:sp>
    </p:spTree>
    <p:extLst>
      <p:ext uri="{BB962C8B-B14F-4D97-AF65-F5344CB8AC3E}">
        <p14:creationId xmlns:p14="http://schemas.microsoft.com/office/powerpoint/2010/main" xmlns="" val="2796908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solidFill>
                  <a:schemeClr val="bg2">
                    <a:lumMod val="10000"/>
                  </a:schemeClr>
                </a:solidFill>
                <a:ea typeface="ＭＳ Ｐゴシック" charset="-128"/>
              </a:rPr>
              <a:t>Lord Justice </a:t>
            </a:r>
            <a:r>
              <a:rPr lang="en-US" dirty="0" err="1" smtClean="0">
                <a:solidFill>
                  <a:schemeClr val="bg2">
                    <a:lumMod val="10000"/>
                  </a:schemeClr>
                </a:solidFill>
                <a:ea typeface="ＭＳ Ｐゴシック" charset="-128"/>
              </a:rPr>
              <a:t>Longmore</a:t>
            </a:r>
            <a:r>
              <a:rPr lang="en-US" dirty="0" smtClean="0">
                <a:solidFill>
                  <a:schemeClr val="bg2">
                    <a:lumMod val="10000"/>
                  </a:schemeClr>
                </a:solidFill>
                <a:ea typeface="ＭＳ Ｐゴシック" charset="-128"/>
              </a:rPr>
              <a:t> stated “</a:t>
            </a:r>
            <a:r>
              <a:rPr lang="en-US" b="1" i="1" dirty="0" smtClean="0">
                <a:solidFill>
                  <a:schemeClr val="bg2">
                    <a:lumMod val="10000"/>
                  </a:schemeClr>
                </a:solidFill>
                <a:ea typeface="ＭＳ Ｐゴシック" charset="-128"/>
              </a:rPr>
              <a:t>I just do not see how it can be said that any fair-minded and informed observer could say that there was a real possibility that the OIA in general or its Independent Adjudicator or any individual case-handler was biased in </a:t>
            </a:r>
            <a:r>
              <a:rPr lang="en-US" b="1" i="1" dirty="0" err="1" smtClean="0">
                <a:solidFill>
                  <a:schemeClr val="bg2">
                    <a:lumMod val="10000"/>
                  </a:schemeClr>
                </a:solidFill>
                <a:ea typeface="ＭＳ Ｐゴシック" charset="-128"/>
              </a:rPr>
              <a:t>favour</a:t>
            </a:r>
            <a:r>
              <a:rPr lang="en-US" b="1" i="1" dirty="0" smtClean="0">
                <a:solidFill>
                  <a:schemeClr val="bg2">
                    <a:lumMod val="10000"/>
                  </a:schemeClr>
                </a:solidFill>
                <a:ea typeface="ＭＳ Ｐゴシック" charset="-128"/>
              </a:rPr>
              <a:t> of the HEI under scrutiny in any particular case or lacked independence in any way.”</a:t>
            </a:r>
            <a:endParaRPr lang="en-GB" b="1" dirty="0" smtClean="0">
              <a:solidFill>
                <a:schemeClr val="bg2">
                  <a:lumMod val="10000"/>
                </a:schemeClr>
              </a:solidFill>
              <a:ea typeface="ＭＳ Ｐゴシック" charset="-128"/>
            </a:endParaRPr>
          </a:p>
          <a:p>
            <a:pPr fontAlgn="auto">
              <a:spcBef>
                <a:spcPts val="0"/>
              </a:spcBef>
              <a:spcAft>
                <a:spcPts val="0"/>
              </a:spcAft>
              <a:defRPr/>
            </a:pPr>
            <a:r>
              <a:rPr lang="en-US" b="1" dirty="0" err="1" smtClean="0">
                <a:solidFill>
                  <a:schemeClr val="accent2">
                    <a:lumMod val="10000"/>
                  </a:schemeClr>
                </a:solidFill>
                <a:ea typeface="ＭＳ Ｐゴシック" charset="-128"/>
              </a:rPr>
              <a:t>Sandhar</a:t>
            </a:r>
            <a:r>
              <a:rPr lang="en-US" b="1" dirty="0" smtClean="0">
                <a:solidFill>
                  <a:schemeClr val="accent2">
                    <a:lumMod val="10000"/>
                  </a:schemeClr>
                </a:solidFill>
                <a:ea typeface="ＭＳ Ｐゴシック" charset="-128"/>
              </a:rPr>
              <a:t> </a:t>
            </a:r>
            <a:r>
              <a:rPr lang="en-US" b="1" dirty="0" err="1" smtClean="0">
                <a:solidFill>
                  <a:schemeClr val="accent2">
                    <a:lumMod val="10000"/>
                  </a:schemeClr>
                </a:solidFill>
                <a:ea typeface="ＭＳ Ｐゴシック" charset="-128"/>
              </a:rPr>
              <a:t>Judgement</a:t>
            </a:r>
            <a:r>
              <a:rPr lang="en-US" b="1" dirty="0" smtClean="0">
                <a:ea typeface="ＭＳ Ｐゴシック" charset="-128"/>
              </a:rPr>
              <a:t>. </a:t>
            </a:r>
            <a:r>
              <a:rPr lang="en-US" b="1" dirty="0" smtClean="0">
                <a:solidFill>
                  <a:schemeClr val="bg2">
                    <a:lumMod val="10000"/>
                  </a:schemeClr>
                </a:solidFill>
                <a:ea typeface="ＭＳ Ｐゴシック" charset="-128"/>
              </a:rPr>
              <a:t>Court of Appeal 21 December 2011, Lord Justice </a:t>
            </a:r>
            <a:r>
              <a:rPr lang="en-US" b="1" dirty="0" err="1" smtClean="0">
                <a:solidFill>
                  <a:schemeClr val="bg2">
                    <a:lumMod val="10000"/>
                  </a:schemeClr>
                </a:solidFill>
                <a:ea typeface="ＭＳ Ｐゴシック" charset="-128"/>
              </a:rPr>
              <a:t>Longmore</a:t>
            </a:r>
            <a:endParaRPr lang="en-US" dirty="0" smtClean="0">
              <a:solidFill>
                <a:schemeClr val="bg2">
                  <a:lumMod val="10000"/>
                </a:schemeClr>
              </a:solidFill>
              <a:ea typeface="ＭＳ Ｐゴシック" charset="-128"/>
            </a:endParaRPr>
          </a:p>
          <a:p>
            <a:pPr fontAlgn="auto">
              <a:spcBef>
                <a:spcPts val="0"/>
              </a:spcBef>
              <a:spcAft>
                <a:spcPts val="0"/>
              </a:spcAft>
              <a:defRPr/>
            </a:pPr>
            <a:endParaRPr 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DD0354F-5D0A-4155-BDE5-340909C1F0BE}" type="slidenum">
              <a:rPr lang="en-US"/>
              <a:pPr fontAlgn="base">
                <a:spcBef>
                  <a:spcPct val="0"/>
                </a:spcBef>
                <a:spcAft>
                  <a:spcPct val="0"/>
                </a:spcAft>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solidFill>
                  <a:schemeClr val="accent4">
                    <a:lumMod val="50000"/>
                  </a:schemeClr>
                </a:solidFill>
                <a:ea typeface="ＭＳ Ｐゴシック" charset="-128"/>
              </a:rPr>
              <a:t>feedback reported as a central asset by universities and students’ unions in the OIA Scheme (Pathway 1). </a:t>
            </a:r>
            <a:endParaRPr 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DBEA6F6-47F0-467F-85DE-A4FEFA6119B4}" type="slidenum">
              <a:rPr lang="en-US"/>
              <a:pPr fontAlgn="base">
                <a:spcBef>
                  <a:spcPct val="0"/>
                </a:spcBef>
                <a:spcAft>
                  <a:spcPct val="0"/>
                </a:spcAft>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Campus Ombudsmen - Impractical to graft on to English and Welsh HEIs a campus ombudsman concept  which sits uneasily with existing arrangements, not available at European universities. </a:t>
            </a:r>
          </a:p>
          <a:p>
            <a:pPr>
              <a:spcBef>
                <a:spcPct val="0"/>
              </a:spcBef>
            </a:pPr>
            <a:r>
              <a:rPr lang="en-GB" smtClean="0"/>
              <a:t>Mediation - – an under-used and not always understood process in HEIs</a:t>
            </a: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7B844C9-C3FA-4AD0-B109-5097C2BA5F49}" type="slidenum">
              <a:rPr lang="en-US"/>
              <a:pPr fontAlgn="base">
                <a:spcBef>
                  <a:spcPct val="0"/>
                </a:spcBef>
                <a:spcAft>
                  <a:spcPct val="0"/>
                </a:spcAft>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Learn from complaints – don’t be scared of them. </a:t>
            </a:r>
          </a:p>
          <a:p>
            <a:pPr>
              <a:spcBef>
                <a:spcPct val="0"/>
              </a:spcBef>
            </a:pPr>
            <a:r>
              <a:rPr lang="en-GB" smtClean="0"/>
              <a:t>Importance of early resolution: don’t let it escalate – resolve it quickly. Defensive response will inflame it. Mediation – we have used it very successfully even post decision. Campus ombudsman idea – problem with terminology (independence?) – regional pilots coming out of Pathway 3. We should be very last result and should only see the very tip of the iceberg. </a:t>
            </a:r>
          </a:p>
          <a:p>
            <a:pPr>
              <a:spcBef>
                <a:spcPct val="0"/>
              </a:spcBef>
            </a:pPr>
            <a:r>
              <a:rPr lang="en-US" smtClean="0">
                <a:latin typeface="Arial" pitchFamily="34" charset="0"/>
              </a:rPr>
              <a:t>Completion of ICP and COP Letter –  revised Guidance May 2010 – drawing a line under complaint and setting the time running against the student. If student has reached the end of the road (even if they did not escalate in time), issue COP letter and we will consider reasonableness of HEI’s final decision.</a:t>
            </a:r>
            <a:r>
              <a:rPr lang="en-GB" smtClean="0">
                <a:latin typeface="Arial" pitchFamily="34" charset="0"/>
              </a:rPr>
              <a:t> –the more info the better.</a:t>
            </a:r>
            <a:endParaRPr lang="en-GB" smtClean="0"/>
          </a:p>
          <a:p>
            <a:pPr>
              <a:spcBef>
                <a:spcPct val="0"/>
              </a:spcBef>
            </a:pPr>
            <a:endParaRPr lang="en-GB" smtClean="0"/>
          </a:p>
          <a:p>
            <a:pPr>
              <a:spcBef>
                <a:spcPct val="0"/>
              </a:spcBef>
            </a:pPr>
            <a:r>
              <a:rPr lang="en-GB" smtClean="0"/>
              <a:t>Set out your store. Be careful what your perspective promises – can you deliver it? KIS – danger they might result in lower bar – if we have to make promises we will promise the minimum. Students end up getting less than they got previously? </a:t>
            </a:r>
          </a:p>
          <a:p>
            <a:pPr>
              <a:spcBef>
                <a:spcPct val="0"/>
              </a:spcBef>
            </a:pPr>
            <a:r>
              <a:rPr lang="en-GB" smtClean="0"/>
              <a:t>Make sure SU is properly informed and working in partnership with HEI  to manage expectations. SU should get complaints information and OIA decisions. Otherwise, how can it know what to look for, what to advise students?</a:t>
            </a:r>
          </a:p>
          <a:p>
            <a:pPr>
              <a:spcBef>
                <a:spcPct val="0"/>
              </a:spcBef>
            </a:pPr>
            <a:endParaRPr lang="en-GB" smtClean="0"/>
          </a:p>
          <a:p>
            <a:pPr>
              <a:spcBef>
                <a:spcPct val="0"/>
              </a:spcBef>
            </a:pPr>
            <a:r>
              <a:rPr lang="en-GB" smtClean="0"/>
              <a:t>Regulations: keep them simple. Make sure they are consistent – does your misconduct procedure work with your complaints or appeals procedures? If you amended one, do you need to amend the others as well?  Do they say what you think they say – McCoy case? Does your mitigating circumstances form match your mit circs procedures?  Have you shortcut your processes (for very good reason) and therefore is what you are doing contrary to the procedures?  BUT is there an element of discretion to take account of the unusual case?</a:t>
            </a:r>
          </a:p>
          <a:p>
            <a:pPr>
              <a:spcBef>
                <a:spcPct val="0"/>
              </a:spcBef>
            </a:pPr>
            <a:r>
              <a:rPr lang="en-GB" smtClean="0"/>
              <a:t>And have you thought about how your procedures might affect disabled students? Eg mit circs must be submitted by date of exam board – what if student is suffering from disability that evidence suggests might affect their judgment? </a:t>
            </a:r>
          </a:p>
          <a:p>
            <a:pPr>
              <a:spcBef>
                <a:spcPct val="0"/>
              </a:spcBef>
            </a:pPr>
            <a:endParaRPr lang="en-GB" smtClean="0"/>
          </a:p>
          <a:p>
            <a:pPr>
              <a:spcBef>
                <a:spcPct val="0"/>
              </a:spcBef>
            </a:pPr>
            <a:r>
              <a:rPr lang="en-US" smtClean="0">
                <a:latin typeface="Arial" pitchFamily="34" charset="0"/>
              </a:rPr>
              <a:t>We cannot interfere with matter of AJ. One of few things actually set out in the HE Act. Last bastion of professional judgment which is exempt from interference from the courts – for how much longer?</a:t>
            </a:r>
          </a:p>
          <a:p>
            <a:pPr>
              <a:spcBef>
                <a:spcPct val="0"/>
              </a:spcBef>
            </a:pPr>
            <a:r>
              <a:rPr lang="en-US" smtClean="0">
                <a:latin typeface="Arial" pitchFamily="34" charset="0"/>
              </a:rPr>
              <a:t>We will not normally interfere with a matter of PJ – but must be evidence based. Decision to remove someone from placement will often be matter of PJ regarding their competence. Would expect to see that PJ supported by documented evidence – practice records etc. Would expect the University to check that evidence is there to support the decision.</a:t>
            </a:r>
          </a:p>
          <a:p>
            <a:pPr>
              <a:spcBef>
                <a:spcPct val="0"/>
              </a:spcBef>
            </a:pPr>
            <a:r>
              <a:rPr lang="en-US" smtClean="0">
                <a:latin typeface="Arial" pitchFamily="34" charset="0"/>
              </a:rPr>
              <a:t>Has work been plagiarised? – usually that is AJ. If intent is required, then did the student intend to plagiarise will not be AJ. Has Turnitin report been interpreted or applied blindly?</a:t>
            </a:r>
          </a:p>
          <a:p>
            <a:pPr>
              <a:spcBef>
                <a:spcPct val="0"/>
              </a:spcBef>
            </a:pPr>
            <a:endParaRPr lang="en-US" smtClean="0">
              <a:latin typeface="Arial" pitchFamily="34" charset="0"/>
            </a:endParaRPr>
          </a:p>
          <a:p>
            <a:pPr>
              <a:spcBef>
                <a:spcPct val="0"/>
              </a:spcBef>
            </a:pPr>
            <a:r>
              <a:rPr lang="en-GB" smtClean="0">
                <a:latin typeface="Arial" pitchFamily="34" charset="0"/>
              </a:rPr>
              <a:t>Plagiarism and fitness to practise: we look at procedural issues and fairness not the underlying academic or professional decisions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ABD9196-94F0-4963-B493-6FC349CF4CBF}" type="slidenum">
              <a:rPr lang="en-GB"/>
              <a:pPr fontAlgn="base">
                <a:spcBef>
                  <a:spcPct val="0"/>
                </a:spcBef>
                <a:spcAft>
                  <a:spcPct val="0"/>
                </a:spcAft>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323850" y="3563938"/>
            <a:ext cx="5543550" cy="792162"/>
          </a:xfrm>
          <a:prstGeom prst="rect">
            <a:avLst/>
          </a:prstGeom>
          <a:noFill/>
          <a:ln w="44450" cap="flat" cmpd="thickThin">
            <a:solidFill>
              <a:srgbClr val="AF0A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TextBox 2"/>
          <p:cNvSpPr txBox="1"/>
          <p:nvPr userDrawn="1"/>
        </p:nvSpPr>
        <p:spPr>
          <a:xfrm>
            <a:off x="182563" y="3694113"/>
            <a:ext cx="5219700" cy="523875"/>
          </a:xfrm>
          <a:prstGeom prst="rect">
            <a:avLst/>
          </a:prstGeom>
          <a:noFill/>
        </p:spPr>
        <p:txBody>
          <a:bodyPr>
            <a:spAutoFit/>
          </a:bodyPr>
          <a:lstStyle/>
          <a:p>
            <a:pPr fontAlgn="auto">
              <a:spcBef>
                <a:spcPts val="0"/>
              </a:spcBef>
              <a:spcAft>
                <a:spcPts val="0"/>
              </a:spcAft>
              <a:defRPr/>
            </a:pPr>
            <a:r>
              <a:rPr lang="en-GB" sz="2800" dirty="0">
                <a:solidFill>
                  <a:srgbClr val="AF0A5A"/>
                </a:solidFill>
                <a:effectLst>
                  <a:outerShdw blurRad="38100" dist="38100" dir="2700000" algn="tl">
                    <a:srgbClr val="000000">
                      <a:alpha val="43137"/>
                    </a:srgbClr>
                  </a:outerShdw>
                </a:effectLst>
                <a:latin typeface="+mj-lt"/>
              </a:rPr>
              <a:t>Subtitle</a:t>
            </a:r>
          </a:p>
        </p:txBody>
      </p:sp>
      <p:sp>
        <p:nvSpPr>
          <p:cNvPr id="4" name="TextBox 3"/>
          <p:cNvSpPr txBox="1"/>
          <p:nvPr userDrawn="1"/>
        </p:nvSpPr>
        <p:spPr>
          <a:xfrm>
            <a:off x="5402263" y="5775325"/>
            <a:ext cx="3421062" cy="461963"/>
          </a:xfrm>
          <a:prstGeom prst="rect">
            <a:avLst/>
          </a:prstGeom>
          <a:noFill/>
        </p:spPr>
        <p:txBody>
          <a:bodyPr>
            <a:spAutoFit/>
          </a:bodyPr>
          <a:lstStyle/>
          <a:p>
            <a:pPr algn="r" fontAlgn="auto">
              <a:spcBef>
                <a:spcPts val="0"/>
              </a:spcBef>
              <a:spcAft>
                <a:spcPts val="0"/>
              </a:spcAft>
              <a:defRPr/>
            </a:pPr>
            <a:r>
              <a:rPr lang="en-GB" sz="1200" dirty="0">
                <a:latin typeface="+mj-lt"/>
              </a:rPr>
              <a:t>Venue</a:t>
            </a:r>
          </a:p>
          <a:p>
            <a:pPr algn="r" fontAlgn="auto">
              <a:spcBef>
                <a:spcPts val="0"/>
              </a:spcBef>
              <a:spcAft>
                <a:spcPts val="0"/>
              </a:spcAft>
              <a:defRPr/>
            </a:pPr>
            <a:r>
              <a:rPr lang="en-GB" sz="1200" dirty="0">
                <a:latin typeface="+mj-lt"/>
              </a:rPr>
              <a:t>Date</a:t>
            </a:r>
          </a:p>
        </p:txBody>
      </p:sp>
      <p:sp>
        <p:nvSpPr>
          <p:cNvPr id="5" name="TextBox 4"/>
          <p:cNvSpPr txBox="1"/>
          <p:nvPr userDrawn="1"/>
        </p:nvSpPr>
        <p:spPr>
          <a:xfrm>
            <a:off x="7878763" y="4797425"/>
            <a:ext cx="944562" cy="461963"/>
          </a:xfrm>
          <a:prstGeom prst="rect">
            <a:avLst/>
          </a:prstGeom>
          <a:noFill/>
        </p:spPr>
        <p:txBody>
          <a:bodyPr wrap="none">
            <a:spAutoFit/>
          </a:bodyPr>
          <a:lstStyle/>
          <a:p>
            <a:pPr algn="r" fontAlgn="auto">
              <a:spcBef>
                <a:spcPts val="0"/>
              </a:spcBef>
              <a:spcAft>
                <a:spcPts val="0"/>
              </a:spcAft>
              <a:defRPr/>
            </a:pPr>
            <a:r>
              <a:rPr lang="en-GB" sz="2400" b="1" dirty="0">
                <a:solidFill>
                  <a:srgbClr val="379BB4"/>
                </a:solidFill>
                <a:effectLst>
                  <a:outerShdw blurRad="38100" dist="38100" dir="2700000" algn="tl">
                    <a:srgbClr val="000000">
                      <a:alpha val="43137"/>
                    </a:srgbClr>
                  </a:outerShdw>
                </a:effectLst>
                <a:latin typeface="+mj-lt"/>
              </a:rPr>
              <a:t>Name</a:t>
            </a:r>
          </a:p>
        </p:txBody>
      </p:sp>
      <p:sp>
        <p:nvSpPr>
          <p:cNvPr id="6" name="TextBox 5"/>
          <p:cNvSpPr txBox="1"/>
          <p:nvPr userDrawn="1"/>
        </p:nvSpPr>
        <p:spPr>
          <a:xfrm>
            <a:off x="5402263" y="5156200"/>
            <a:ext cx="3421062" cy="307975"/>
          </a:xfrm>
          <a:prstGeom prst="rect">
            <a:avLst/>
          </a:prstGeom>
          <a:noFill/>
        </p:spPr>
        <p:txBody>
          <a:bodyPr>
            <a:spAutoFit/>
          </a:bodyPr>
          <a:lstStyle/>
          <a:p>
            <a:pPr algn="r" fontAlgn="auto">
              <a:spcBef>
                <a:spcPts val="0"/>
              </a:spcBef>
              <a:spcAft>
                <a:spcPts val="0"/>
              </a:spcAft>
              <a:defRPr/>
            </a:pPr>
            <a:r>
              <a:rPr lang="en-GB" sz="1400" dirty="0">
                <a:solidFill>
                  <a:srgbClr val="AF0A5A"/>
                </a:solidFill>
                <a:effectLst>
                  <a:outerShdw blurRad="38100" dist="38100" dir="2700000" algn="tl">
                    <a:srgbClr val="000000">
                      <a:alpha val="43137"/>
                    </a:srgbClr>
                  </a:outerShdw>
                </a:effectLst>
                <a:latin typeface="+mj-lt"/>
              </a:rPr>
              <a:t>Role</a:t>
            </a:r>
          </a:p>
        </p:txBody>
      </p:sp>
      <p:cxnSp>
        <p:nvCxnSpPr>
          <p:cNvPr id="7" name="Straight Connector 6"/>
          <p:cNvCxnSpPr/>
          <p:nvPr userDrawn="1"/>
        </p:nvCxnSpPr>
        <p:spPr>
          <a:xfrm>
            <a:off x="6227763" y="5732463"/>
            <a:ext cx="2916237" cy="0"/>
          </a:xfrm>
          <a:prstGeom prst="line">
            <a:avLst/>
          </a:prstGeom>
          <a:ln w="60325" cmpd="thickThin">
            <a:solidFill>
              <a:srgbClr val="379BB4"/>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t="14154" r="9756" b="7533"/>
          <a:stretch>
            <a:fillRect/>
          </a:stretch>
        </p:blipFill>
        <p:spPr bwMode="auto">
          <a:xfrm>
            <a:off x="-107950" y="5259388"/>
            <a:ext cx="1244600" cy="1589087"/>
          </a:xfrm>
          <a:prstGeom prst="rect">
            <a:avLst/>
          </a:prstGeom>
          <a:noFill/>
          <a:ln>
            <a:noFill/>
          </a:ln>
          <a:effectLst>
            <a:outerShdw dist="38100" dir="8100000" algn="tr"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userDrawn="1"/>
        </p:nvSpPr>
        <p:spPr>
          <a:xfrm>
            <a:off x="161925" y="2417763"/>
            <a:ext cx="8428038" cy="584200"/>
          </a:xfrm>
          <a:prstGeom prst="rect">
            <a:avLst/>
          </a:prstGeom>
          <a:noFill/>
        </p:spPr>
        <p:txBody>
          <a:bodyPr>
            <a:spAutoFit/>
          </a:bodyPr>
          <a:lstStyle/>
          <a:p>
            <a:pPr fontAlgn="auto">
              <a:spcBef>
                <a:spcPts val="0"/>
              </a:spcBef>
              <a:spcAft>
                <a:spcPts val="0"/>
              </a:spcAft>
              <a:defRPr/>
            </a:pPr>
            <a:r>
              <a:rPr lang="en-GB" sz="3200" b="1" cap="all" dirty="0">
                <a:solidFill>
                  <a:srgbClr val="379BB4"/>
                </a:solidFill>
                <a:effectLst>
                  <a:outerShdw blurRad="38100" dist="38100" dir="2700000" algn="tl">
                    <a:srgbClr val="000000">
                      <a:alpha val="43137"/>
                    </a:srgbClr>
                  </a:outerShdw>
                </a:effectLst>
                <a:latin typeface="+mj-lt"/>
              </a:rPr>
              <a:t>title</a:t>
            </a:r>
          </a:p>
        </p:txBody>
      </p:sp>
      <p:sp>
        <p:nvSpPr>
          <p:cNvPr id="10" name="TextBox 9"/>
          <p:cNvSpPr txBox="1"/>
          <p:nvPr userDrawn="1"/>
        </p:nvSpPr>
        <p:spPr>
          <a:xfrm>
            <a:off x="5400675" y="5373688"/>
            <a:ext cx="3419475" cy="276225"/>
          </a:xfrm>
          <a:prstGeom prst="rect">
            <a:avLst/>
          </a:prstGeom>
          <a:noFill/>
        </p:spPr>
        <p:txBody>
          <a:bodyPr>
            <a:spAutoFit/>
          </a:bodyPr>
          <a:lstStyle/>
          <a:p>
            <a:pPr algn="r" fontAlgn="auto">
              <a:spcBef>
                <a:spcPts val="0"/>
              </a:spcBef>
              <a:spcAft>
                <a:spcPts val="0"/>
              </a:spcAft>
              <a:defRPr/>
            </a:pPr>
            <a:r>
              <a:rPr lang="en-GB" sz="1200" dirty="0">
                <a:solidFill>
                  <a:srgbClr val="AF0A5A"/>
                </a:solidFill>
                <a:effectLst>
                  <a:outerShdw blurRad="38100" dist="38100" dir="2700000" algn="tl">
                    <a:srgbClr val="000000">
                      <a:alpha val="43137"/>
                    </a:srgbClr>
                  </a:outerShdw>
                </a:effectLst>
                <a:latin typeface="+mj-lt"/>
              </a:rPr>
              <a:t>Email</a:t>
            </a:r>
          </a:p>
        </p:txBody>
      </p:sp>
    </p:spTree>
    <p:extLst>
      <p:ext uri="{BB962C8B-B14F-4D97-AF65-F5344CB8AC3E}">
        <p14:creationId xmlns:p14="http://schemas.microsoft.com/office/powerpoint/2010/main" xmlns="" val="272757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DD82EB5-1260-41DE-8B12-AD24224D0FB2}" type="slidenum">
              <a:rPr lang="en-GB"/>
              <a:pPr>
                <a:defRPr/>
              </a:pPr>
              <a:t>‹#›</a:t>
            </a:fld>
            <a:endParaRPr lang="en-GB"/>
          </a:p>
        </p:txBody>
      </p:sp>
    </p:spTree>
    <p:extLst>
      <p:ext uri="{BB962C8B-B14F-4D97-AF65-F5344CB8AC3E}">
        <p14:creationId xmlns:p14="http://schemas.microsoft.com/office/powerpoint/2010/main" xmlns="" val="366046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2A30D28-A8A8-4758-9006-F21D6B584D4E}" type="slidenum">
              <a:rPr lang="en-GB"/>
              <a:pPr>
                <a:defRPr/>
              </a:pPr>
              <a:t>‹#›</a:t>
            </a:fld>
            <a:endParaRPr lang="en-GB"/>
          </a:p>
        </p:txBody>
      </p:sp>
    </p:spTree>
    <p:extLst>
      <p:ext uri="{BB962C8B-B14F-4D97-AF65-F5344CB8AC3E}">
        <p14:creationId xmlns:p14="http://schemas.microsoft.com/office/powerpoint/2010/main" xmlns="" val="4122568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4EAD160-87B5-417C-B68D-C44FA0C93DD8}" type="slidenum">
              <a:rPr lang="en-US"/>
              <a:pPr>
                <a:defRPr/>
              </a:pPr>
              <a:t>‹#›</a:t>
            </a:fld>
            <a:endParaRPr lang="en-US"/>
          </a:p>
        </p:txBody>
      </p:sp>
    </p:spTree>
    <p:extLst>
      <p:ext uri="{BB962C8B-B14F-4D97-AF65-F5344CB8AC3E}">
        <p14:creationId xmlns:p14="http://schemas.microsoft.com/office/powerpoint/2010/main" xmlns="" val="391440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5904656" cy="648072"/>
          </a:xfrm>
          <a:prstGeom prst="rect">
            <a:avLst/>
          </a:prstGeom>
        </p:spPr>
        <p:txBody>
          <a:bodyPr/>
          <a:lstStyle>
            <a:lvl1pPr algn="l">
              <a:defRPr sz="3200" b="1">
                <a:solidFill>
                  <a:srgbClr val="AF0A5A"/>
                </a:solidFill>
                <a:effectLst>
                  <a:outerShdw blurRad="38100" dist="38100" dir="2700000" algn="tl">
                    <a:srgbClr val="000000">
                      <a:alpha val="43137"/>
                    </a:srgbClr>
                  </a:outerShdw>
                </a:effectLst>
                <a:latin typeface="+mj-lt"/>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196752"/>
            <a:ext cx="8229600" cy="5112568"/>
          </a:xfrm>
          <a:prstGeom prst="rect">
            <a:avLst/>
          </a:prstGeom>
        </p:spPr>
        <p:txBody>
          <a:bodyPr/>
          <a:lstStyle>
            <a:lvl1pPr>
              <a:defRPr>
                <a:solidFill>
                  <a:srgbClr val="379BB4"/>
                </a:solidFill>
                <a:effectLst>
                  <a:outerShdw blurRad="38100" dist="38100" dir="2700000" algn="tl">
                    <a:srgbClr val="000000">
                      <a:alpha val="43137"/>
                    </a:srgbClr>
                  </a:outerShdw>
                </a:effectLst>
                <a:latin typeface="+mj-lt"/>
              </a:defRPr>
            </a:lvl1pPr>
            <a:lvl2pPr>
              <a:defRPr>
                <a:solidFill>
                  <a:srgbClr val="379BB4"/>
                </a:solidFill>
                <a:effectLst>
                  <a:outerShdw blurRad="38100" dist="38100" dir="2700000" algn="tl">
                    <a:srgbClr val="000000">
                      <a:alpha val="43137"/>
                    </a:srgbClr>
                  </a:outerShdw>
                </a:effectLst>
                <a:latin typeface="+mj-lt"/>
              </a:defRPr>
            </a:lvl2pPr>
            <a:lvl3pPr>
              <a:defRPr>
                <a:solidFill>
                  <a:srgbClr val="379BB4"/>
                </a:solidFill>
                <a:effectLst>
                  <a:outerShdw blurRad="38100" dist="38100" dir="2700000" algn="tl">
                    <a:srgbClr val="000000">
                      <a:alpha val="43137"/>
                    </a:srgbClr>
                  </a:outerShdw>
                </a:effectLst>
                <a:latin typeface="+mj-lt"/>
              </a:defRPr>
            </a:lvl3pPr>
            <a:lvl4pPr>
              <a:defRPr>
                <a:solidFill>
                  <a:srgbClr val="379BB4"/>
                </a:solidFill>
                <a:effectLst>
                  <a:outerShdw blurRad="38100" dist="38100" dir="2700000" algn="tl">
                    <a:srgbClr val="000000">
                      <a:alpha val="43137"/>
                    </a:srgbClr>
                  </a:outerShdw>
                </a:effectLst>
                <a:latin typeface="+mj-lt"/>
              </a:defRPr>
            </a:lvl4pPr>
            <a:lvl5pPr>
              <a:defRPr>
                <a:solidFill>
                  <a:srgbClr val="379BB4"/>
                </a:solidFill>
                <a:effectLst>
                  <a:outerShdw blurRad="38100" dist="38100" dir="2700000" algn="tl">
                    <a:srgbClr val="000000">
                      <a:alpha val="43137"/>
                    </a:srgbClr>
                  </a:outerShdw>
                </a:effectLst>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204020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a:xfrm>
            <a:off x="468313" y="404813"/>
            <a:ext cx="5903912" cy="647700"/>
          </a:xfrm>
          <a:prstGeom prst="rect">
            <a:avLst/>
          </a:prstGeom>
        </p:spPr>
        <p:txBody>
          <a:bodyPr/>
          <a:lstStyle>
            <a:lvl1pPr algn="ctr" defTabSz="914400" rtl="0" eaLnBrk="1" latinLnBrk="0" hangingPunct="1">
              <a:spcBef>
                <a:spcPct val="0"/>
              </a:spcBef>
              <a:buNone/>
              <a:defRPr sz="3200" b="1" kern="1200">
                <a:solidFill>
                  <a:srgbClr val="AF0A5A"/>
                </a:solidFill>
                <a:effectLst>
                  <a:outerShdw blurRad="38100" dist="38100" dir="2700000" algn="tl">
                    <a:srgbClr val="000000">
                      <a:alpha val="43137"/>
                    </a:srgbClr>
                  </a:outerShdw>
                </a:effectLst>
                <a:latin typeface="Interstate Mono - Lgt" pitchFamily="2" charset="0"/>
                <a:ea typeface="+mj-ea"/>
                <a:cs typeface="+mj-cs"/>
              </a:defRPr>
            </a:lvl1pPr>
          </a:lstStyle>
          <a:p>
            <a:pPr algn="l" fontAlgn="auto">
              <a:spcAft>
                <a:spcPts val="0"/>
              </a:spcAft>
              <a:defRPr/>
            </a:pPr>
            <a:r>
              <a:rPr lang="en-US" dirty="0" smtClean="0">
                <a:latin typeface="+mj-lt"/>
              </a:rPr>
              <a:t>Click to edit Master title style</a:t>
            </a:r>
            <a:endParaRPr lang="en-GB" dirty="0">
              <a:latin typeface="+mj-lt"/>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2046571-72C0-48F4-B74A-0F7A1203A891}" type="slidenum">
              <a:rPr lang="en-GB"/>
              <a:pPr>
                <a:defRPr/>
              </a:pPr>
              <a:t>‹#›</a:t>
            </a:fld>
            <a:endParaRPr lang="en-GB"/>
          </a:p>
        </p:txBody>
      </p:sp>
    </p:spTree>
    <p:extLst>
      <p:ext uri="{BB962C8B-B14F-4D97-AF65-F5344CB8AC3E}">
        <p14:creationId xmlns:p14="http://schemas.microsoft.com/office/powerpoint/2010/main" xmlns="" val="41630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468313" y="404813"/>
            <a:ext cx="5903912" cy="647700"/>
          </a:xfrm>
          <a:prstGeom prst="rect">
            <a:avLst/>
          </a:prstGeom>
        </p:spPr>
        <p:txBody>
          <a:bodyPr/>
          <a:lstStyle>
            <a:lvl1pPr algn="ctr" defTabSz="914400" rtl="0" eaLnBrk="1" latinLnBrk="0" hangingPunct="1">
              <a:spcBef>
                <a:spcPct val="0"/>
              </a:spcBef>
              <a:buNone/>
              <a:defRPr sz="3200" b="1" kern="1200">
                <a:solidFill>
                  <a:srgbClr val="AF0A5A"/>
                </a:solidFill>
                <a:effectLst>
                  <a:outerShdw blurRad="38100" dist="38100" dir="2700000" algn="tl">
                    <a:srgbClr val="000000">
                      <a:alpha val="43137"/>
                    </a:srgbClr>
                  </a:outerShdw>
                </a:effectLst>
                <a:latin typeface="Interstate Mono - Lgt" pitchFamily="2" charset="0"/>
                <a:ea typeface="+mj-ea"/>
                <a:cs typeface="+mj-cs"/>
              </a:defRPr>
            </a:lvl1pPr>
          </a:lstStyle>
          <a:p>
            <a:pPr algn="l" fontAlgn="auto">
              <a:spcAft>
                <a:spcPts val="0"/>
              </a:spcAft>
              <a:defRPr/>
            </a:pPr>
            <a:r>
              <a:rPr lang="en-US" dirty="0" smtClean="0">
                <a:latin typeface="+mj-lt"/>
              </a:rPr>
              <a:t>Click to edit Master title style</a:t>
            </a:r>
            <a:endParaRPr lang="en-GB" dirty="0">
              <a:latin typeface="+mj-lt"/>
            </a:endParaRPr>
          </a:p>
        </p:txBody>
      </p:sp>
      <p:sp>
        <p:nvSpPr>
          <p:cNvPr id="3" name="Content Placeholder 2"/>
          <p:cNvSpPr>
            <a:spLocks noGrp="1"/>
          </p:cNvSpPr>
          <p:nvPr>
            <p:ph sz="half" idx="1"/>
          </p:nvPr>
        </p:nvSpPr>
        <p:spPr>
          <a:xfrm>
            <a:off x="457200" y="1196752"/>
            <a:ext cx="4038600" cy="5184576"/>
          </a:xfrm>
          <a:prstGeom prst="rect">
            <a:avLst/>
          </a:prstGeom>
        </p:spPr>
        <p:txBody>
          <a:bodyPr/>
          <a:lstStyle>
            <a:lvl1pPr>
              <a:defRPr sz="2800">
                <a:solidFill>
                  <a:srgbClr val="379BB4"/>
                </a:solidFill>
                <a:effectLst>
                  <a:outerShdw blurRad="38100" dist="38100" dir="2700000" algn="tl">
                    <a:srgbClr val="000000">
                      <a:alpha val="43137"/>
                    </a:srgbClr>
                  </a:outerShdw>
                </a:effectLst>
                <a:latin typeface="+mj-lt"/>
              </a:defRPr>
            </a:lvl1pPr>
            <a:lvl2pPr>
              <a:defRPr sz="2400">
                <a:solidFill>
                  <a:srgbClr val="379BB4"/>
                </a:solidFill>
                <a:effectLst>
                  <a:outerShdw blurRad="38100" dist="38100" dir="2700000" algn="tl">
                    <a:srgbClr val="000000">
                      <a:alpha val="43137"/>
                    </a:srgbClr>
                  </a:outerShdw>
                </a:effectLst>
                <a:latin typeface="+mj-lt"/>
              </a:defRPr>
            </a:lvl2pPr>
            <a:lvl3pPr>
              <a:defRPr sz="2000">
                <a:solidFill>
                  <a:srgbClr val="379BB4"/>
                </a:solidFill>
                <a:effectLst>
                  <a:outerShdw blurRad="38100" dist="38100" dir="2700000" algn="tl">
                    <a:srgbClr val="000000">
                      <a:alpha val="43137"/>
                    </a:srgbClr>
                  </a:outerShdw>
                </a:effectLst>
                <a:latin typeface="+mj-lt"/>
              </a:defRPr>
            </a:lvl3pPr>
            <a:lvl4pPr>
              <a:defRPr sz="1800">
                <a:solidFill>
                  <a:srgbClr val="379BB4"/>
                </a:solidFill>
                <a:effectLst>
                  <a:outerShdw blurRad="38100" dist="38100" dir="2700000" algn="tl">
                    <a:srgbClr val="000000">
                      <a:alpha val="43137"/>
                    </a:srgbClr>
                  </a:outerShdw>
                </a:effectLst>
                <a:latin typeface="+mj-lt"/>
              </a:defRPr>
            </a:lvl4pPr>
            <a:lvl5pPr>
              <a:defRPr sz="1800">
                <a:solidFill>
                  <a:srgbClr val="379BB4"/>
                </a:solidFill>
                <a:effectLst>
                  <a:outerShdw blurRad="38100" dist="38100" dir="2700000" algn="tl">
                    <a:srgbClr val="000000">
                      <a:alpha val="43137"/>
                    </a:srgbClr>
                  </a:outerShdw>
                </a:effectLst>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752"/>
            <a:ext cx="4038600" cy="5184576"/>
          </a:xfrm>
          <a:prstGeom prst="rect">
            <a:avLst/>
          </a:prstGeom>
        </p:spPr>
        <p:txBody>
          <a:bodyPr/>
          <a:lstStyle>
            <a:lvl1pPr>
              <a:defRPr sz="2800">
                <a:solidFill>
                  <a:srgbClr val="379BB4"/>
                </a:solidFill>
                <a:effectLst>
                  <a:outerShdw blurRad="38100" dist="38100" dir="2700000" algn="tl">
                    <a:srgbClr val="000000">
                      <a:alpha val="43137"/>
                    </a:srgbClr>
                  </a:outerShdw>
                </a:effectLst>
                <a:latin typeface="+mj-lt"/>
              </a:defRPr>
            </a:lvl1pPr>
            <a:lvl2pPr>
              <a:defRPr sz="2400">
                <a:solidFill>
                  <a:srgbClr val="379BB4"/>
                </a:solidFill>
                <a:effectLst>
                  <a:outerShdw blurRad="38100" dist="38100" dir="2700000" algn="tl">
                    <a:srgbClr val="000000">
                      <a:alpha val="43137"/>
                    </a:srgbClr>
                  </a:outerShdw>
                </a:effectLst>
                <a:latin typeface="+mj-lt"/>
              </a:defRPr>
            </a:lvl2pPr>
            <a:lvl3pPr>
              <a:defRPr sz="2000">
                <a:solidFill>
                  <a:srgbClr val="379BB4"/>
                </a:solidFill>
                <a:effectLst>
                  <a:outerShdw blurRad="38100" dist="38100" dir="2700000" algn="tl">
                    <a:srgbClr val="000000">
                      <a:alpha val="43137"/>
                    </a:srgbClr>
                  </a:outerShdw>
                </a:effectLst>
                <a:latin typeface="+mj-lt"/>
              </a:defRPr>
            </a:lvl3pPr>
            <a:lvl4pPr>
              <a:defRPr sz="1800">
                <a:solidFill>
                  <a:srgbClr val="379BB4"/>
                </a:solidFill>
                <a:effectLst>
                  <a:outerShdw blurRad="38100" dist="38100" dir="2700000" algn="tl">
                    <a:srgbClr val="000000">
                      <a:alpha val="43137"/>
                    </a:srgbClr>
                  </a:outerShdw>
                </a:effectLst>
                <a:latin typeface="+mj-lt"/>
              </a:defRPr>
            </a:lvl4pPr>
            <a:lvl5pPr>
              <a:defRPr sz="1800">
                <a:solidFill>
                  <a:srgbClr val="379BB4"/>
                </a:solidFill>
                <a:effectLst>
                  <a:outerShdw blurRad="38100" dist="38100" dir="2700000" algn="tl">
                    <a:srgbClr val="000000">
                      <a:alpha val="43137"/>
                    </a:srgbClr>
                  </a:outerShdw>
                </a:effectLst>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37131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8761"/>
            <a:ext cx="4040188" cy="7920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268761"/>
            <a:ext cx="4041775" cy="7920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itle 1"/>
          <p:cNvSpPr>
            <a:spLocks noGrp="1"/>
          </p:cNvSpPr>
          <p:nvPr>
            <p:ph type="title"/>
          </p:nvPr>
        </p:nvSpPr>
        <p:spPr>
          <a:xfrm>
            <a:off x="467544" y="404664"/>
            <a:ext cx="5904656" cy="648072"/>
          </a:xfrm>
          <a:prstGeom prst="rect">
            <a:avLst/>
          </a:prstGeom>
        </p:spPr>
        <p:txBody>
          <a:bodyPr/>
          <a:lstStyle>
            <a:lvl1pPr algn="l">
              <a:defRPr sz="3200" b="1">
                <a:solidFill>
                  <a:srgbClr val="AF0A5A"/>
                </a:solidFill>
                <a:effectLst>
                  <a:outerShdw blurRad="38100" dist="38100" dir="2700000" algn="tl">
                    <a:srgbClr val="000000">
                      <a:alpha val="43137"/>
                    </a:srgbClr>
                  </a:outerShdw>
                </a:effectLst>
                <a:latin typeface="+mj-lt"/>
              </a:defRPr>
            </a:lvl1pPr>
          </a:lstStyle>
          <a:p>
            <a:r>
              <a:rPr lang="en-US" smtClean="0"/>
              <a:t>Click to edit Master title style</a:t>
            </a:r>
            <a:endParaRPr lang="en-GB"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757BE87-C6BE-4570-BDAC-20F20DFD3E81}" type="slidenum">
              <a:rPr lang="en-GB"/>
              <a:pPr>
                <a:defRPr/>
              </a:pPr>
              <a:t>‹#›</a:t>
            </a:fld>
            <a:endParaRPr lang="en-GB"/>
          </a:p>
        </p:txBody>
      </p:sp>
    </p:spTree>
    <p:extLst>
      <p:ext uri="{BB962C8B-B14F-4D97-AF65-F5344CB8AC3E}">
        <p14:creationId xmlns:p14="http://schemas.microsoft.com/office/powerpoint/2010/main" xmlns="" val="261669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67544" y="404664"/>
            <a:ext cx="5904656" cy="648072"/>
          </a:xfrm>
          <a:prstGeom prst="rect">
            <a:avLst/>
          </a:prstGeom>
        </p:spPr>
        <p:txBody>
          <a:bodyPr/>
          <a:lstStyle>
            <a:lvl1pPr algn="l">
              <a:defRPr sz="3200" b="1">
                <a:solidFill>
                  <a:srgbClr val="AF0A5A"/>
                </a:solidFill>
                <a:effectLst>
                  <a:outerShdw blurRad="38100" dist="38100" dir="2700000" algn="tl">
                    <a:srgbClr val="000000">
                      <a:alpha val="43137"/>
                    </a:srgbClr>
                  </a:outerShdw>
                </a:effectLst>
                <a:latin typeface="+mj-lt"/>
              </a:defRPr>
            </a:lvl1pPr>
          </a:lstStyle>
          <a:p>
            <a:r>
              <a:rPr lang="en-US" smtClean="0"/>
              <a:t>Click to edit Master title style</a:t>
            </a:r>
            <a:endParaRPr lang="en-GB"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EE02722-72BA-4717-B45A-714BAFF87EFC}" type="slidenum">
              <a:rPr lang="en-GB"/>
              <a:pPr>
                <a:defRPr/>
              </a:pPr>
              <a:t>‹#›</a:t>
            </a:fld>
            <a:endParaRPr lang="en-GB"/>
          </a:p>
        </p:txBody>
      </p:sp>
    </p:spTree>
    <p:extLst>
      <p:ext uri="{BB962C8B-B14F-4D97-AF65-F5344CB8AC3E}">
        <p14:creationId xmlns:p14="http://schemas.microsoft.com/office/powerpoint/2010/main" xmlns="" val="89220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3420906-CA0F-454A-BEB4-2B761405B5D3}" type="slidenum">
              <a:rPr lang="en-GB"/>
              <a:pPr>
                <a:defRPr/>
              </a:pPr>
              <a:t>‹#›</a:t>
            </a:fld>
            <a:endParaRPr lang="en-GB"/>
          </a:p>
        </p:txBody>
      </p:sp>
    </p:spTree>
    <p:extLst>
      <p:ext uri="{BB962C8B-B14F-4D97-AF65-F5344CB8AC3E}">
        <p14:creationId xmlns:p14="http://schemas.microsoft.com/office/powerpoint/2010/main" xmlns="" val="4491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0C07E89-E40E-44B9-B7C5-DFD16C18FFA6}" type="slidenum">
              <a:rPr lang="en-GB"/>
              <a:pPr>
                <a:defRPr/>
              </a:pPr>
              <a:t>‹#›</a:t>
            </a:fld>
            <a:endParaRPr lang="en-GB"/>
          </a:p>
        </p:txBody>
      </p:sp>
    </p:spTree>
    <p:extLst>
      <p:ext uri="{BB962C8B-B14F-4D97-AF65-F5344CB8AC3E}">
        <p14:creationId xmlns:p14="http://schemas.microsoft.com/office/powerpoint/2010/main" xmlns="" val="100627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2741628-AFE7-478B-A367-EDAB978BA7D5}" type="slidenum">
              <a:rPr lang="en-GB"/>
              <a:pPr>
                <a:defRPr/>
              </a:pPr>
              <a:t>‹#›</a:t>
            </a:fld>
            <a:endParaRPr lang="en-GB"/>
          </a:p>
        </p:txBody>
      </p:sp>
    </p:spTree>
    <p:extLst>
      <p:ext uri="{BB962C8B-B14F-4D97-AF65-F5344CB8AC3E}">
        <p14:creationId xmlns:p14="http://schemas.microsoft.com/office/powerpoint/2010/main" xmlns="" val="367199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78000"/>
                <a:alpha val="73000"/>
              </a:schemeClr>
            </a:gs>
            <a:gs pos="79000">
              <a:schemeClr val="bg1">
                <a:lumMod val="95000"/>
              </a:schemeClr>
            </a:gs>
            <a:gs pos="0">
              <a:schemeClr val="bg1">
                <a:lumMod val="89000"/>
                <a:lumOff val="11000"/>
              </a:schemeClr>
            </a:gs>
          </a:gsLst>
          <a:lin ang="5400000" scaled="0"/>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4" cstate="print">
            <a:extLst/>
          </a:blip>
          <a:stretch>
            <a:fillRect/>
          </a:stretch>
        </p:blipFill>
        <p:spPr>
          <a:xfrm>
            <a:off x="7596336" y="260648"/>
            <a:ext cx="1224136" cy="515171"/>
          </a:xfrm>
          <a:prstGeom prst="rect">
            <a:avLst/>
          </a:prstGeom>
          <a:effectLst>
            <a:reflection blurRad="6350" stA="52000" endA="300" endPos="35000" dir="5400000" sy="-100000" algn="bl" rotWithShape="0"/>
          </a:effectLst>
        </p:spPr>
      </p:pic>
    </p:spTree>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780928"/>
            <a:ext cx="6192688" cy="1728192"/>
          </a:xfrm>
          <a:prstGeom prst="rect">
            <a:avLst/>
          </a:prstGeom>
          <a:noFill/>
          <a:ln w="44450" cap="flat" cmpd="thickThin">
            <a:solidFill>
              <a:srgbClr val="AF0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23528" y="2911725"/>
            <a:ext cx="5976664" cy="1384995"/>
          </a:xfrm>
          <a:prstGeom prst="rect">
            <a:avLst/>
          </a:prstGeom>
          <a:noFill/>
        </p:spPr>
        <p:txBody>
          <a:bodyPr wrap="square" rtlCol="0">
            <a:spAutoFit/>
          </a:bodyPr>
          <a:lstStyle/>
          <a:p>
            <a:r>
              <a:rPr lang="en-GB" sz="2800" b="1" dirty="0" smtClean="0">
                <a:solidFill>
                  <a:srgbClr val="AF0A5A"/>
                </a:solidFill>
              </a:rPr>
              <a:t>HEPI Reforms: The impact on admission to university and the student academic experience</a:t>
            </a:r>
            <a:endParaRPr lang="en-GB" sz="2800" b="1" dirty="0">
              <a:solidFill>
                <a:srgbClr val="AF0A5A"/>
              </a:solidFill>
            </a:endParaRPr>
          </a:p>
        </p:txBody>
      </p:sp>
      <p:sp>
        <p:nvSpPr>
          <p:cNvPr id="6" name="TextBox 5"/>
          <p:cNvSpPr txBox="1"/>
          <p:nvPr/>
        </p:nvSpPr>
        <p:spPr>
          <a:xfrm>
            <a:off x="5402444" y="5775647"/>
            <a:ext cx="3420380" cy="461665"/>
          </a:xfrm>
          <a:prstGeom prst="rect">
            <a:avLst/>
          </a:prstGeom>
          <a:noFill/>
        </p:spPr>
        <p:txBody>
          <a:bodyPr wrap="square" rtlCol="0">
            <a:spAutoFit/>
          </a:bodyPr>
          <a:lstStyle/>
          <a:p>
            <a:pPr algn="r"/>
            <a:r>
              <a:rPr lang="en-GB" sz="1200" dirty="0" smtClean="0">
                <a:latin typeface="Interstate Mono - Lgt" pitchFamily="2" charset="0"/>
              </a:rPr>
              <a:t>Royal Society</a:t>
            </a:r>
          </a:p>
          <a:p>
            <a:pPr algn="r"/>
            <a:r>
              <a:rPr lang="en-GB" sz="1200" dirty="0" smtClean="0">
                <a:latin typeface="Interstate Mono - Lgt" pitchFamily="2" charset="0"/>
              </a:rPr>
              <a:t>Wednesday, 15 May 2013</a:t>
            </a:r>
            <a:endParaRPr lang="en-GB" sz="1200" dirty="0">
              <a:latin typeface="Interstate Mono - Lgt" pitchFamily="2" charset="0"/>
            </a:endParaRPr>
          </a:p>
        </p:txBody>
      </p:sp>
      <p:sp>
        <p:nvSpPr>
          <p:cNvPr id="7" name="TextBox 6"/>
          <p:cNvSpPr txBox="1"/>
          <p:nvPr/>
        </p:nvSpPr>
        <p:spPr>
          <a:xfrm>
            <a:off x="7027974" y="4623519"/>
            <a:ext cx="1794850" cy="461665"/>
          </a:xfrm>
          <a:prstGeom prst="rect">
            <a:avLst/>
          </a:prstGeom>
          <a:noFill/>
        </p:spPr>
        <p:txBody>
          <a:bodyPr wrap="none" rtlCol="0">
            <a:spAutoFit/>
          </a:bodyPr>
          <a:lstStyle/>
          <a:p>
            <a:pPr algn="r"/>
            <a:r>
              <a:rPr lang="en-GB" sz="2400" b="1" dirty="0" smtClean="0"/>
              <a:t>Rob Behrens</a:t>
            </a:r>
            <a:endParaRPr lang="en-GB" sz="2400" b="1" dirty="0"/>
          </a:p>
        </p:txBody>
      </p:sp>
      <p:sp>
        <p:nvSpPr>
          <p:cNvPr id="8" name="TextBox 7"/>
          <p:cNvSpPr txBox="1"/>
          <p:nvPr/>
        </p:nvSpPr>
        <p:spPr>
          <a:xfrm>
            <a:off x="5402444" y="4941168"/>
            <a:ext cx="3420380" cy="523220"/>
          </a:xfrm>
          <a:prstGeom prst="rect">
            <a:avLst/>
          </a:prstGeom>
          <a:noFill/>
        </p:spPr>
        <p:txBody>
          <a:bodyPr wrap="square" rtlCol="0">
            <a:spAutoFit/>
          </a:bodyPr>
          <a:lstStyle/>
          <a:p>
            <a:pPr algn="r"/>
            <a:r>
              <a:rPr lang="en-GB" sz="1400" dirty="0" smtClean="0">
                <a:solidFill>
                  <a:srgbClr val="AF0A5A"/>
                </a:solidFill>
                <a:latin typeface="Interstate Mono - Lgt" pitchFamily="2" charset="0"/>
              </a:rPr>
              <a:t>Chief Executive and </a:t>
            </a:r>
          </a:p>
          <a:p>
            <a:pPr algn="r"/>
            <a:r>
              <a:rPr lang="en-GB" sz="1400" dirty="0" smtClean="0">
                <a:solidFill>
                  <a:srgbClr val="AF0A5A"/>
                </a:solidFill>
                <a:latin typeface="Interstate Mono - Lgt" pitchFamily="2" charset="0"/>
              </a:rPr>
              <a:t>Independent Adjudicator</a:t>
            </a:r>
            <a:endParaRPr lang="en-GB" sz="1400" dirty="0">
              <a:solidFill>
                <a:srgbClr val="AF0A5A"/>
              </a:solidFill>
              <a:latin typeface="Interstate Mono - Lgt" pitchFamily="2" charset="0"/>
            </a:endParaRPr>
          </a:p>
        </p:txBody>
      </p:sp>
      <p:cxnSp>
        <p:nvCxnSpPr>
          <p:cNvPr id="9" name="Straight Connector 8"/>
          <p:cNvCxnSpPr/>
          <p:nvPr/>
        </p:nvCxnSpPr>
        <p:spPr>
          <a:xfrm>
            <a:off x="6228184" y="5733256"/>
            <a:ext cx="2915816" cy="0"/>
          </a:xfrm>
          <a:prstGeom prst="line">
            <a:avLst/>
          </a:prstGeom>
          <a:ln w="60325" cmpd="thickThin">
            <a:solidFill>
              <a:srgbClr val="379BB4"/>
            </a:solidFill>
          </a:ln>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0000" b="90000" l="10000" r="90000">
                        <a14:backgroundMark x1="10212" y1="5236" x2="10212" y2="5236"/>
                      </a14:backgroundRemoval>
                    </a14:imgEffect>
                  </a14:imgLayer>
                </a14:imgProps>
              </a:ext>
              <a:ext uri="{28A0092B-C50C-407E-A947-70E740481C1C}">
                <a14:useLocalDpi xmlns:a14="http://schemas.microsoft.com/office/drawing/2010/main" xmlns="" val="0"/>
              </a:ext>
            </a:extLst>
          </a:blip>
          <a:srcRect l="9757" t="14154" b="7533"/>
          <a:stretch/>
        </p:blipFill>
        <p:spPr>
          <a:xfrm flipH="1">
            <a:off x="-108520" y="5258817"/>
            <a:ext cx="1244536" cy="1589519"/>
          </a:xfrm>
          <a:prstGeom prst="rect">
            <a:avLst/>
          </a:prstGeom>
          <a:effectLst>
            <a:outerShdw blurRad="50800" dist="38100" dir="8100000" algn="tr" rotWithShape="0">
              <a:prstClr val="black">
                <a:alpha val="40000"/>
              </a:prstClr>
            </a:outerShdw>
          </a:effectLst>
        </p:spPr>
      </p:pic>
      <p:sp>
        <p:nvSpPr>
          <p:cNvPr id="11" name="TextBox 10"/>
          <p:cNvSpPr txBox="1"/>
          <p:nvPr/>
        </p:nvSpPr>
        <p:spPr>
          <a:xfrm>
            <a:off x="151726" y="1052736"/>
            <a:ext cx="8427611" cy="1569660"/>
          </a:xfrm>
          <a:prstGeom prst="rect">
            <a:avLst/>
          </a:prstGeom>
          <a:noFill/>
        </p:spPr>
        <p:txBody>
          <a:bodyPr wrap="square" rtlCol="0">
            <a:spAutoFit/>
          </a:bodyPr>
          <a:lstStyle/>
          <a:p>
            <a:r>
              <a:rPr lang="en-GB" sz="3200" b="1" cap="all" dirty="0" smtClean="0">
                <a:latin typeface="+mj-lt"/>
              </a:rPr>
              <a:t>When things go wrong – </a:t>
            </a:r>
            <a:r>
              <a:rPr lang="en-GB" sz="3200" b="1" dirty="0" smtClean="0">
                <a:latin typeface="+mj-lt"/>
              </a:rPr>
              <a:t>Improving the student experience, dealing with student complaints (and how schools can help).</a:t>
            </a:r>
            <a:endParaRPr lang="en-GB" sz="3200" b="1" dirty="0">
              <a:latin typeface="+mj-lt"/>
            </a:endParaRPr>
          </a:p>
        </p:txBody>
      </p:sp>
      <p:sp>
        <p:nvSpPr>
          <p:cNvPr id="12" name="TextBox 11"/>
          <p:cNvSpPr txBox="1"/>
          <p:nvPr/>
        </p:nvSpPr>
        <p:spPr>
          <a:xfrm>
            <a:off x="6084167" y="5384249"/>
            <a:ext cx="2756777" cy="276999"/>
          </a:xfrm>
          <a:prstGeom prst="rect">
            <a:avLst/>
          </a:prstGeom>
          <a:noFill/>
        </p:spPr>
        <p:txBody>
          <a:bodyPr wrap="square" rtlCol="0">
            <a:spAutoFit/>
          </a:bodyPr>
          <a:lstStyle/>
          <a:p>
            <a:pPr algn="r"/>
            <a:r>
              <a:rPr lang="en-GB" sz="1200" dirty="0" smtClean="0">
                <a:solidFill>
                  <a:srgbClr val="AF0A5A"/>
                </a:solidFill>
                <a:latin typeface="Interstate Mono - Lgt" pitchFamily="2" charset="0"/>
              </a:rPr>
              <a:t>rob.behrens@oiahe.org.uk</a:t>
            </a:r>
            <a:endParaRPr lang="en-GB" sz="1200" dirty="0">
              <a:solidFill>
                <a:srgbClr val="AF0A5A"/>
              </a:solidFill>
              <a:latin typeface="Interstate Mono - Lgt" pitchFamily="2" charset="0"/>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4C9E381A-95A6-405A-9801-CF00A03203A0}" type="slidenum">
              <a:rPr lang="en-GB" smtClean="0"/>
              <a:pPr/>
              <a:t>1</a:t>
            </a:fld>
            <a:endParaRPr lang="en-GB"/>
          </a:p>
        </p:txBody>
      </p:sp>
      <p:sp>
        <p:nvSpPr>
          <p:cNvPr id="2" name="TextBox 1"/>
          <p:cNvSpPr txBox="1"/>
          <p:nvPr/>
        </p:nvSpPr>
        <p:spPr>
          <a:xfrm>
            <a:off x="1352040" y="4725144"/>
            <a:ext cx="4156064" cy="1077218"/>
          </a:xfrm>
          <a:prstGeom prst="rect">
            <a:avLst/>
          </a:prstGeom>
          <a:noFill/>
        </p:spPr>
        <p:txBody>
          <a:bodyPr wrap="square" rtlCol="0">
            <a:spAutoFit/>
          </a:bodyPr>
          <a:lstStyle/>
          <a:p>
            <a:r>
              <a:rPr lang="en-GB" dirty="0" smtClean="0"/>
              <a:t>“</a:t>
            </a:r>
            <a:r>
              <a:rPr lang="en-GB" i="1" dirty="0" smtClean="0"/>
              <a:t>Comrades! The first principle of the Revolution is effective time-keeping</a:t>
            </a:r>
            <a:r>
              <a:rPr lang="en-GB" dirty="0" smtClean="0"/>
              <a:t>.”</a:t>
            </a:r>
          </a:p>
          <a:p>
            <a:r>
              <a:rPr lang="en-GB" sz="1400" dirty="0" smtClean="0"/>
              <a:t>- Govan Mbeki, after being released from </a:t>
            </a:r>
            <a:r>
              <a:rPr lang="en-GB" sz="1400" dirty="0" err="1" smtClean="0"/>
              <a:t>Robben</a:t>
            </a:r>
            <a:r>
              <a:rPr lang="en-GB" sz="1400" dirty="0" smtClean="0"/>
              <a:t> Island after 25 years</a:t>
            </a:r>
            <a:endParaRPr lang="en-GB" sz="1400" dirty="0"/>
          </a:p>
        </p:txBody>
      </p:sp>
    </p:spTree>
    <p:extLst>
      <p:ext uri="{BB962C8B-B14F-4D97-AF65-F5344CB8AC3E}">
        <p14:creationId xmlns:p14="http://schemas.microsoft.com/office/powerpoint/2010/main" xmlns="" val="4209459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7416800" cy="647700"/>
          </a:xfrm>
        </p:spPr>
        <p:txBody>
          <a:bodyPr rtlCol="0">
            <a:normAutofit fontScale="90000"/>
          </a:bodyPr>
          <a:lstStyle/>
          <a:p>
            <a:pPr fontAlgn="auto">
              <a:spcAft>
                <a:spcPts val="0"/>
              </a:spcAft>
              <a:defRPr/>
            </a:pPr>
            <a:r>
              <a:rPr lang="en-GB" dirty="0" smtClean="0">
                <a:effectLst/>
              </a:rPr>
              <a:t>RELATION BETWEEN INTERNAL COMPLAINTS AND APPEALS AND COMPLAINTS RECEIVED </a:t>
            </a:r>
            <a:br>
              <a:rPr lang="en-GB" dirty="0" smtClean="0">
                <a:effectLst/>
              </a:rPr>
            </a:br>
            <a:r>
              <a:rPr lang="en-GB" dirty="0" smtClean="0">
                <a:effectLst/>
              </a:rPr>
              <a:t>BY OIA</a:t>
            </a:r>
            <a:endParaRPr lang="en-GB" dirty="0">
              <a:effectLst/>
            </a:endParaRPr>
          </a:p>
        </p:txBody>
      </p:sp>
      <p:graphicFrame>
        <p:nvGraphicFramePr>
          <p:cNvPr id="4" name="Chart 3"/>
          <p:cNvGraphicFramePr>
            <a:graphicFrameLocks/>
          </p:cNvGraphicFramePr>
          <p:nvPr/>
        </p:nvGraphicFramePr>
        <p:xfrm>
          <a:off x="179512" y="1484784"/>
          <a:ext cx="10434786" cy="5013176"/>
        </p:xfrm>
        <a:graphic>
          <a:graphicData uri="http://schemas.openxmlformats.org/drawingml/2006/chart">
            <c:chart xmlns:c="http://schemas.openxmlformats.org/drawingml/2006/chart" xmlns:r="http://schemas.openxmlformats.org/officeDocument/2006/relationships" r:id="rId2"/>
          </a:graphicData>
        </a:graphic>
      </p:graphicFrame>
      <p:sp>
        <p:nvSpPr>
          <p:cNvPr id="22532" name="TextBox 4"/>
          <p:cNvSpPr txBox="1">
            <a:spLocks noChangeArrowheads="1"/>
          </p:cNvSpPr>
          <p:nvPr/>
        </p:nvSpPr>
        <p:spPr bwMode="auto">
          <a:xfrm>
            <a:off x="-14288" y="5013325"/>
            <a:ext cx="1436688"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1400"/>
              <a:t>Institutions which issued least COP Letters</a:t>
            </a:r>
          </a:p>
        </p:txBody>
      </p:sp>
      <p:sp>
        <p:nvSpPr>
          <p:cNvPr id="22533" name="TextBox 5"/>
          <p:cNvSpPr txBox="1">
            <a:spLocks noChangeArrowheads="1"/>
          </p:cNvSpPr>
          <p:nvPr/>
        </p:nvSpPr>
        <p:spPr bwMode="auto">
          <a:xfrm>
            <a:off x="3779838" y="6381750"/>
            <a:ext cx="32829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1400"/>
              <a:t>Institutions which issued most COP Letters</a:t>
            </a:r>
          </a:p>
        </p:txBody>
      </p:sp>
      <p:sp>
        <p:nvSpPr>
          <p:cNvPr id="22534" name="Slide Number Placeholder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5F2581C3-578C-4410-B093-18EDCB900936}" type="slidenum">
              <a:rPr lang="en-GB"/>
              <a:pPr algn="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68313" y="404813"/>
            <a:ext cx="5903912" cy="647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effectLst/>
              </a:rPr>
              <a:t>HOW THINGS GO WRONG</a:t>
            </a:r>
          </a:p>
        </p:txBody>
      </p:sp>
      <p:sp>
        <p:nvSpPr>
          <p:cNvPr id="12291" name="Content Placeholder 2"/>
          <p:cNvSpPr>
            <a:spLocks noGrp="1"/>
          </p:cNvSpPr>
          <p:nvPr>
            <p:ph idx="1"/>
          </p:nvPr>
        </p:nvSpPr>
        <p:spPr>
          <a:xfrm>
            <a:off x="457200" y="1196876"/>
            <a:ext cx="8229600" cy="4824412"/>
          </a:xfrm>
        </p:spPr>
        <p:txBody>
          <a:bodyPr/>
          <a:lstStyle/>
          <a:p>
            <a:pPr fontAlgn="auto">
              <a:spcAft>
                <a:spcPts val="0"/>
              </a:spcAft>
              <a:defRPr/>
            </a:pPr>
            <a:r>
              <a:rPr lang="en-GB" sz="2800" dirty="0">
                <a:solidFill>
                  <a:schemeClr val="tx1"/>
                </a:solidFill>
                <a:effectLst/>
              </a:rPr>
              <a:t>University failed to follow its procedures</a:t>
            </a:r>
          </a:p>
          <a:p>
            <a:pPr fontAlgn="auto">
              <a:spcAft>
                <a:spcPts val="0"/>
              </a:spcAft>
              <a:defRPr/>
            </a:pPr>
            <a:r>
              <a:rPr lang="en-GB" sz="2800" dirty="0">
                <a:solidFill>
                  <a:schemeClr val="tx1"/>
                </a:solidFill>
                <a:effectLst/>
              </a:rPr>
              <a:t>Breaches of the duty to act fairly (natural justice)</a:t>
            </a:r>
          </a:p>
          <a:p>
            <a:pPr fontAlgn="auto">
              <a:spcAft>
                <a:spcPts val="0"/>
              </a:spcAft>
              <a:defRPr/>
            </a:pPr>
            <a:r>
              <a:rPr lang="en-GB" sz="2800" dirty="0">
                <a:solidFill>
                  <a:schemeClr val="tx1"/>
                </a:solidFill>
                <a:effectLst/>
              </a:rPr>
              <a:t>Information not properly considered (or not demonstrated that it was)</a:t>
            </a:r>
          </a:p>
          <a:p>
            <a:pPr fontAlgn="auto">
              <a:spcAft>
                <a:spcPts val="0"/>
              </a:spcAft>
              <a:defRPr/>
            </a:pPr>
            <a:r>
              <a:rPr lang="en-GB" sz="2800" dirty="0">
                <a:solidFill>
                  <a:schemeClr val="tx1"/>
                </a:solidFill>
                <a:effectLst/>
              </a:rPr>
              <a:t>Delay or maladministration</a:t>
            </a:r>
          </a:p>
          <a:p>
            <a:pPr fontAlgn="auto">
              <a:spcAft>
                <a:spcPts val="0"/>
              </a:spcAft>
              <a:defRPr/>
            </a:pPr>
            <a:r>
              <a:rPr lang="en-GB" sz="2800" dirty="0">
                <a:solidFill>
                  <a:schemeClr val="tx1"/>
                </a:solidFill>
                <a:effectLst/>
              </a:rPr>
              <a:t>Non-implementation of appeal panel decision</a:t>
            </a:r>
          </a:p>
          <a:p>
            <a:pPr fontAlgn="auto">
              <a:spcAft>
                <a:spcPts val="0"/>
              </a:spcAft>
              <a:defRPr/>
            </a:pPr>
            <a:r>
              <a:rPr lang="en-GB" sz="2800" dirty="0">
                <a:solidFill>
                  <a:schemeClr val="tx1"/>
                </a:solidFill>
                <a:effectLst/>
              </a:rPr>
              <a:t>Cohort dealt with inconsistently</a:t>
            </a:r>
          </a:p>
          <a:p>
            <a:pPr fontAlgn="auto">
              <a:spcAft>
                <a:spcPts val="0"/>
              </a:spcAft>
              <a:defRPr/>
            </a:pPr>
            <a:r>
              <a:rPr lang="en-GB" sz="2800" dirty="0">
                <a:solidFill>
                  <a:schemeClr val="tx1"/>
                </a:solidFill>
                <a:effectLst/>
              </a:rPr>
              <a:t>Inadequate supervision/tuition/equipment</a:t>
            </a:r>
          </a:p>
          <a:p>
            <a:pPr fontAlgn="auto">
              <a:spcAft>
                <a:spcPts val="0"/>
              </a:spcAft>
              <a:defRPr/>
            </a:pPr>
            <a:r>
              <a:rPr lang="en-GB" sz="2800" dirty="0">
                <a:solidFill>
                  <a:schemeClr val="tx1"/>
                </a:solidFill>
                <a:effectLst/>
              </a:rPr>
              <a:t>Poor communication or misinformation</a:t>
            </a:r>
          </a:p>
          <a:p>
            <a:pPr fontAlgn="auto">
              <a:spcAft>
                <a:spcPts val="0"/>
              </a:spcAft>
              <a:defRPr/>
            </a:pPr>
            <a:r>
              <a:rPr lang="en-GB" sz="2800" dirty="0">
                <a:solidFill>
                  <a:schemeClr val="tx1"/>
                </a:solidFill>
                <a:effectLst/>
              </a:rPr>
              <a:t>Discrimination issues, especially disability</a:t>
            </a:r>
          </a:p>
        </p:txBody>
      </p:sp>
      <p:sp>
        <p:nvSpPr>
          <p:cNvPr id="24580" name="Slide Number Placeholder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621C9BDD-513C-40CB-BB62-5B8743E08EBD}" type="slidenum">
              <a:rPr lang="en-GB"/>
              <a:pPr algn="r"/>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971550" y="404813"/>
            <a:ext cx="6264275" cy="777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sz="3200" b="1" dirty="0" smtClean="0">
                <a:solidFill>
                  <a:srgbClr val="AF0A5A"/>
                </a:solidFill>
              </a:rPr>
              <a:t>SUPERVISION</a:t>
            </a:r>
            <a:endParaRPr lang="en-US" sz="3200" b="1" dirty="0" smtClean="0">
              <a:solidFill>
                <a:srgbClr val="AF0A5A"/>
              </a:solidFill>
            </a:endParaRPr>
          </a:p>
        </p:txBody>
      </p:sp>
      <p:sp>
        <p:nvSpPr>
          <p:cNvPr id="3" name="Content Placeholder 2"/>
          <p:cNvSpPr>
            <a:spLocks noGrp="1"/>
          </p:cNvSpPr>
          <p:nvPr>
            <p:ph sz="half" idx="1"/>
          </p:nvPr>
        </p:nvSpPr>
        <p:spPr>
          <a:xfrm>
            <a:off x="962025" y="1628775"/>
            <a:ext cx="2530475" cy="4465638"/>
          </a:xfrm>
        </p:spPr>
        <p:style>
          <a:lnRef idx="3">
            <a:schemeClr val="lt1"/>
          </a:lnRef>
          <a:fillRef idx="1">
            <a:schemeClr val="accent5"/>
          </a:fillRef>
          <a:effectRef idx="1">
            <a:schemeClr val="accent5"/>
          </a:effectRef>
          <a:fontRef idx="minor">
            <a:schemeClr val="lt1"/>
          </a:fontRef>
        </p:style>
        <p:txBody>
          <a:bodyPr rtlCol="0">
            <a:normAutofit fontScale="85000" lnSpcReduction="10000"/>
          </a:bodyPr>
          <a:lstStyle/>
          <a:p>
            <a:pPr fontAlgn="auto">
              <a:spcAft>
                <a:spcPts val="0"/>
              </a:spcAft>
              <a:buFont typeface="Arial" pitchFamily="34" charset="0"/>
              <a:buNone/>
              <a:defRPr/>
            </a:pPr>
            <a:r>
              <a:rPr lang="en-GB" sz="1800" dirty="0" smtClean="0">
                <a:solidFill>
                  <a:schemeClr val="tx1">
                    <a:lumMod val="95000"/>
                    <a:lumOff val="5000"/>
                  </a:schemeClr>
                </a:solidFill>
              </a:rPr>
              <a:t>THE WOOLF INQUIRY</a:t>
            </a:r>
          </a:p>
          <a:p>
            <a:pPr fontAlgn="auto">
              <a:spcAft>
                <a:spcPts val="0"/>
              </a:spcAft>
              <a:buFont typeface="Arial" pitchFamily="34" charset="0"/>
              <a:buNone/>
              <a:defRPr/>
            </a:pPr>
            <a:r>
              <a:rPr lang="en-GB" sz="1800" dirty="0" smtClean="0">
                <a:solidFill>
                  <a:schemeClr val="tx1">
                    <a:lumMod val="95000"/>
                    <a:lumOff val="5000"/>
                  </a:schemeClr>
                </a:solidFill>
              </a:rPr>
              <a:t>__________________</a:t>
            </a:r>
          </a:p>
          <a:p>
            <a:pPr fontAlgn="auto">
              <a:spcAft>
                <a:spcPts val="0"/>
              </a:spcAft>
              <a:buFont typeface="Arial" pitchFamily="34" charset="0"/>
              <a:buNone/>
              <a:defRPr/>
            </a:pPr>
            <a:r>
              <a:rPr lang="en-GB" sz="1800" dirty="0" smtClean="0">
                <a:solidFill>
                  <a:schemeClr val="tx1">
                    <a:lumMod val="95000"/>
                    <a:lumOff val="5000"/>
                  </a:schemeClr>
                </a:solidFill>
                <a:latin typeface="Tahoma" pitchFamily="34" charset="0"/>
                <a:ea typeface="Tahoma" pitchFamily="34" charset="0"/>
                <a:cs typeface="Tahoma" pitchFamily="34" charset="0"/>
              </a:rPr>
              <a:t>An inquiry into the </a:t>
            </a:r>
          </a:p>
          <a:p>
            <a:pPr fontAlgn="auto">
              <a:spcAft>
                <a:spcPts val="0"/>
              </a:spcAft>
              <a:buFont typeface="Arial" pitchFamily="34" charset="0"/>
              <a:buNone/>
              <a:defRPr/>
            </a:pPr>
            <a:r>
              <a:rPr lang="en-GB" sz="1800" dirty="0" smtClean="0">
                <a:solidFill>
                  <a:schemeClr val="tx1">
                    <a:lumMod val="95000"/>
                    <a:lumOff val="5000"/>
                  </a:schemeClr>
                </a:solidFill>
                <a:latin typeface="Tahoma" pitchFamily="34" charset="0"/>
                <a:ea typeface="Tahoma" pitchFamily="34" charset="0"/>
                <a:cs typeface="Tahoma" pitchFamily="34" charset="0"/>
              </a:rPr>
              <a:t>LSE’s links with Libya</a:t>
            </a:r>
          </a:p>
          <a:p>
            <a:pPr fontAlgn="auto">
              <a:spcAft>
                <a:spcPts val="0"/>
              </a:spcAft>
              <a:buFont typeface="Arial" pitchFamily="34" charset="0"/>
              <a:buNone/>
              <a:defRPr/>
            </a:pPr>
            <a:r>
              <a:rPr lang="en-GB" sz="1800" dirty="0" smtClean="0">
                <a:solidFill>
                  <a:schemeClr val="tx1">
                    <a:lumMod val="95000"/>
                    <a:lumOff val="5000"/>
                  </a:schemeClr>
                </a:solidFill>
                <a:latin typeface="Tahoma" pitchFamily="34" charset="0"/>
                <a:ea typeface="Tahoma" pitchFamily="34" charset="0"/>
                <a:cs typeface="Tahoma" pitchFamily="34" charset="0"/>
              </a:rPr>
              <a:t>and lessons to</a:t>
            </a:r>
          </a:p>
          <a:p>
            <a:pPr fontAlgn="auto">
              <a:spcAft>
                <a:spcPts val="0"/>
              </a:spcAft>
              <a:buFont typeface="Arial" pitchFamily="34" charset="0"/>
              <a:buNone/>
              <a:defRPr/>
            </a:pPr>
            <a:r>
              <a:rPr lang="en-GB" sz="1800" dirty="0" smtClean="0">
                <a:solidFill>
                  <a:schemeClr val="tx1">
                    <a:lumMod val="95000"/>
                    <a:lumOff val="5000"/>
                  </a:schemeClr>
                </a:solidFill>
                <a:latin typeface="Tahoma" pitchFamily="34" charset="0"/>
                <a:ea typeface="Tahoma" pitchFamily="34" charset="0"/>
                <a:cs typeface="Tahoma" pitchFamily="34" charset="0"/>
              </a:rPr>
              <a:t>be learned</a:t>
            </a:r>
          </a:p>
          <a:p>
            <a:pPr fontAlgn="auto">
              <a:spcAft>
                <a:spcPts val="0"/>
              </a:spcAft>
              <a:buFont typeface="Arial" pitchFamily="34" charset="0"/>
              <a:buNone/>
              <a:defRPr/>
            </a:pPr>
            <a:r>
              <a:rPr lang="en-GB" sz="1800" dirty="0" smtClean="0">
                <a:solidFill>
                  <a:schemeClr val="tx1">
                    <a:lumMod val="95000"/>
                    <a:lumOff val="5000"/>
                  </a:schemeClr>
                </a:solidFill>
              </a:rPr>
              <a:t>__________________</a:t>
            </a:r>
          </a:p>
          <a:p>
            <a:pPr fontAlgn="auto">
              <a:spcAft>
                <a:spcPts val="0"/>
              </a:spcAft>
              <a:buFont typeface="Arial" pitchFamily="34" charset="0"/>
              <a:buNone/>
              <a:defRPr/>
            </a:pPr>
            <a:r>
              <a:rPr lang="en-GB" sz="1800" dirty="0" smtClean="0">
                <a:solidFill>
                  <a:schemeClr val="tx1">
                    <a:lumMod val="95000"/>
                    <a:lumOff val="5000"/>
                  </a:schemeClr>
                </a:solidFill>
              </a:rPr>
              <a:t>                                                        </a:t>
            </a:r>
          </a:p>
          <a:p>
            <a:pPr fontAlgn="auto">
              <a:spcAft>
                <a:spcPts val="0"/>
              </a:spcAft>
              <a:buFont typeface="Arial" pitchFamily="34" charset="0"/>
              <a:buNone/>
              <a:defRPr/>
            </a:pPr>
            <a:r>
              <a:rPr lang="en-GB" sz="1800" dirty="0" smtClean="0">
                <a:solidFill>
                  <a:schemeClr val="tx1">
                    <a:lumMod val="95000"/>
                    <a:lumOff val="5000"/>
                  </a:schemeClr>
                </a:solidFill>
              </a:rPr>
              <a:t>OCTOBER 2011</a:t>
            </a:r>
            <a:endParaRPr lang="en-US" dirty="0" smtClean="0">
              <a:solidFill>
                <a:schemeClr val="tx1">
                  <a:lumMod val="95000"/>
                  <a:lumOff val="5000"/>
                </a:schemeClr>
              </a:solidFill>
            </a:endParaRPr>
          </a:p>
        </p:txBody>
      </p:sp>
      <p:sp>
        <p:nvSpPr>
          <p:cNvPr id="4" name="Content Placeholder 3"/>
          <p:cNvSpPr>
            <a:spLocks noGrp="1"/>
          </p:cNvSpPr>
          <p:nvPr>
            <p:ph sz="half" idx="2"/>
          </p:nvPr>
        </p:nvSpPr>
        <p:spPr>
          <a:xfrm>
            <a:off x="4067175" y="1557338"/>
            <a:ext cx="4038600" cy="4525962"/>
          </a:xfrm>
        </p:spPr>
        <p:txBody>
          <a:bodyPr rtlCol="0">
            <a:normAutofit fontScale="85000" lnSpcReduction="10000"/>
          </a:bodyPr>
          <a:lstStyle/>
          <a:p>
            <a:pPr fontAlgn="auto">
              <a:spcAft>
                <a:spcPts val="0"/>
              </a:spcAft>
              <a:buFont typeface="Arial" pitchFamily="34" charset="0"/>
              <a:buNone/>
              <a:defRPr/>
            </a:pPr>
            <a:r>
              <a:rPr lang="en-GB" sz="2000" dirty="0" smtClean="0"/>
              <a:t>	“</a:t>
            </a:r>
            <a:r>
              <a:rPr lang="en-GB" sz="2000" dirty="0" smtClean="0">
                <a:solidFill>
                  <a:schemeClr val="bg2">
                    <a:lumMod val="10000"/>
                  </a:schemeClr>
                </a:solidFill>
              </a:rPr>
              <a:t>However difficult to express, there are different parameters of permissible assistance, and they should not remain unwritten. The LSE has a high proportion of international students, who may come from academic backgrounds which have different practices to those expected at the LSE or in the UK. Even for UK students the position may require clarification. The LSE ought to lay down as clearly as possible guidance as to what assistance it is and it is not appropriate for a postgraduate student to receive.” </a:t>
            </a:r>
            <a:r>
              <a:rPr lang="en-GB" sz="1800" dirty="0" smtClean="0">
                <a:solidFill>
                  <a:schemeClr val="bg2">
                    <a:lumMod val="10000"/>
                  </a:schemeClr>
                </a:solidFill>
              </a:rPr>
              <a:t/>
            </a:r>
            <a:br>
              <a:rPr lang="en-GB" sz="1800" dirty="0" smtClean="0">
                <a:solidFill>
                  <a:schemeClr val="bg2">
                    <a:lumMod val="10000"/>
                  </a:schemeClr>
                </a:solidFill>
              </a:rPr>
            </a:br>
            <a:endParaRPr lang="en-GB" sz="1800" dirty="0" smtClean="0">
              <a:solidFill>
                <a:schemeClr val="bg2">
                  <a:lumMod val="10000"/>
                </a:schemeClr>
              </a:solidFill>
            </a:endParaRPr>
          </a:p>
          <a:p>
            <a:pPr fontAlgn="auto">
              <a:spcAft>
                <a:spcPts val="0"/>
              </a:spcAft>
              <a:buFont typeface="Arial" pitchFamily="34" charset="0"/>
              <a:buNone/>
              <a:defRPr/>
            </a:pPr>
            <a:r>
              <a:rPr lang="en-GB" sz="1800" b="1" dirty="0" smtClean="0">
                <a:solidFill>
                  <a:schemeClr val="bg2">
                    <a:lumMod val="10000"/>
                  </a:schemeClr>
                </a:solidFill>
              </a:rPr>
              <a:t>	The Woolf Inquiry: An inquiry into the LSE’s links with Libya and lessons to be learned</a:t>
            </a:r>
            <a:r>
              <a:rPr lang="en-GB" sz="1800" dirty="0" smtClean="0">
                <a:solidFill>
                  <a:schemeClr val="bg2">
                    <a:lumMod val="10000"/>
                  </a:schemeClr>
                </a:solidFill>
              </a:rPr>
              <a:t>. October 2011, </a:t>
            </a:r>
            <a:r>
              <a:rPr lang="en-GB" sz="1800" dirty="0" err="1" smtClean="0">
                <a:solidFill>
                  <a:schemeClr val="bg2">
                    <a:lumMod val="10000"/>
                  </a:schemeClr>
                </a:solidFill>
              </a:rPr>
              <a:t>para</a:t>
            </a:r>
            <a:r>
              <a:rPr lang="en-GB" sz="1800" dirty="0" smtClean="0">
                <a:solidFill>
                  <a:schemeClr val="bg2">
                    <a:lumMod val="10000"/>
                  </a:schemeClr>
                </a:solidFill>
              </a:rPr>
              <a:t> 2.106</a:t>
            </a:r>
          </a:p>
          <a:p>
            <a:pPr fontAlgn="auto">
              <a:spcAft>
                <a:spcPts val="0"/>
              </a:spcAft>
              <a:buFont typeface="Arial" pitchFamily="34" charset="0"/>
              <a:buNone/>
              <a:defRPr/>
            </a:pPr>
            <a:r>
              <a:rPr lang="en-GB" sz="2000" dirty="0" smtClean="0"/>
              <a:t>	</a:t>
            </a:r>
          </a:p>
          <a:p>
            <a:pPr fontAlgn="auto">
              <a:spcAft>
                <a:spcPts val="0"/>
              </a:spcAft>
              <a:buFont typeface="Arial" pitchFamily="34" charset="0"/>
              <a:buNone/>
              <a:defRPr/>
            </a:pPr>
            <a:endParaRPr lang="en-GB" sz="2000" dirty="0" smtClean="0"/>
          </a:p>
          <a:p>
            <a:pPr fontAlgn="auto">
              <a:spcAft>
                <a:spcPts val="0"/>
              </a:spcAft>
              <a:defRPr/>
            </a:pPr>
            <a:endParaRPr lang="en-US" dirty="0" smtClean="0"/>
          </a:p>
        </p:txBody>
      </p:sp>
      <p:sp>
        <p:nvSpPr>
          <p:cNvPr id="2355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CB6C6A60-8FF4-478E-9D37-E7BC6A4062DC}" type="slidenum">
              <a:rPr lang="en-US" smtClean="0"/>
              <a:pPr algn="r" fontAlgn="base">
                <a:spcBef>
                  <a:spcPct val="0"/>
                </a:spcBef>
                <a:spcAft>
                  <a:spcPct val="0"/>
                </a:spcAft>
              </a:pPr>
              <a:t>12</a:t>
            </a:fld>
            <a:endParaRPr lang="en-US" smtClean="0"/>
          </a:p>
        </p:txBody>
      </p:sp>
    </p:spTree>
    <p:extLst>
      <p:ext uri="{BB962C8B-B14F-4D97-AF65-F5344CB8AC3E}">
        <p14:creationId xmlns:p14="http://schemas.microsoft.com/office/powerpoint/2010/main" xmlns="" val="488335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68313" y="404813"/>
            <a:ext cx="5903912" cy="647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effectLst/>
              </a:rPr>
              <a:t>ACADEMIC MISCONDUCT</a:t>
            </a:r>
            <a:endParaRPr lang="en-US" dirty="0" smtClean="0">
              <a:effectLst/>
            </a:endParaRPr>
          </a:p>
        </p:txBody>
      </p:sp>
      <p:pic>
        <p:nvPicPr>
          <p:cNvPr id="25603"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2600" y="1196975"/>
            <a:ext cx="8178800" cy="51117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Slide Number Placeholder 1"/>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12610837-8CD4-4952-91A4-15953B87CE1E}" type="slidenum">
              <a:rPr lang="en-US"/>
              <a:pPr algn="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611560" y="404664"/>
            <a:ext cx="6336655" cy="7794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sz="3200" b="1" dirty="0" smtClean="0">
                <a:solidFill>
                  <a:srgbClr val="AF0A5A"/>
                </a:solidFill>
              </a:rPr>
              <a:t>DISABILITY</a:t>
            </a:r>
            <a:endParaRPr lang="en-US" sz="3200" b="1" dirty="0" smtClean="0">
              <a:solidFill>
                <a:srgbClr val="AF0A5A"/>
              </a:solidFill>
            </a:endParaRPr>
          </a:p>
        </p:txBody>
      </p:sp>
      <p:pic>
        <p:nvPicPr>
          <p:cNvPr id="26627" name="Content Placeholder 4" descr="Shelley Maxwell.jpg"/>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3450" y="1600200"/>
            <a:ext cx="30861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8" name="Content Placeholder 3"/>
          <p:cNvSpPr>
            <a:spLocks noGrp="1"/>
          </p:cNvSpPr>
          <p:nvPr>
            <p:ph sz="half" idx="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dirty="0" smtClean="0"/>
              <a:t>Disability discrimination</a:t>
            </a:r>
          </a:p>
          <a:p>
            <a:pPr marL="0" indent="0">
              <a:buNone/>
            </a:pPr>
            <a:r>
              <a:rPr lang="en-GB" sz="1600" i="1" dirty="0"/>
              <a:t>The </a:t>
            </a:r>
            <a:r>
              <a:rPr lang="en-GB" sz="1600" i="1" dirty="0" err="1"/>
              <a:t>judicialisation</a:t>
            </a:r>
            <a:r>
              <a:rPr lang="en-GB" sz="1600" i="1" dirty="0"/>
              <a:t> of the OIA so that it has to perform the same fact-finding functions and to make the same </a:t>
            </a:r>
            <a:r>
              <a:rPr lang="en-GB" sz="1600" i="1" dirty="0" smtClean="0"/>
              <a:t>decisions </a:t>
            </a:r>
            <a:r>
              <a:rPr lang="en-GB" sz="1600" i="1" dirty="0"/>
              <a:t>on liability as the ordinary courts and tribunals would not be in the interests of students generally</a:t>
            </a:r>
            <a:r>
              <a:rPr lang="en-GB" sz="1600" i="1" dirty="0" smtClean="0"/>
              <a:t>.”</a:t>
            </a:r>
          </a:p>
          <a:p>
            <a:pPr marL="0" indent="0">
              <a:buNone/>
            </a:pPr>
            <a:r>
              <a:rPr lang="en-GB" sz="1600" i="1" dirty="0" smtClean="0"/>
              <a:t>Lord Justice Mummery, Court of Appeal, 27 October 2011. </a:t>
            </a:r>
            <a:endParaRPr lang="en-US" dirty="0" smtClean="0"/>
          </a:p>
          <a:p>
            <a:pPr>
              <a:buFont typeface="Wingdings" pitchFamily="2" charset="2"/>
              <a:buChar char="Ø"/>
            </a:pPr>
            <a:r>
              <a:rPr lang="en-US" dirty="0" smtClean="0"/>
              <a:t>Competency standards	</a:t>
            </a:r>
          </a:p>
          <a:p>
            <a:pPr>
              <a:buFont typeface="Wingdings" pitchFamily="2" charset="2"/>
              <a:buChar char="Ø"/>
            </a:pPr>
            <a:r>
              <a:rPr lang="en-US" dirty="0" smtClean="0"/>
              <a:t>Reasonable adjustments</a:t>
            </a:r>
          </a:p>
          <a:p>
            <a:pPr>
              <a:buFont typeface="Arial" pitchFamily="34" charset="0"/>
              <a:buNone/>
            </a:pPr>
            <a:endParaRPr lang="en-US" dirty="0" smtClean="0"/>
          </a:p>
          <a:p>
            <a:pPr>
              <a:buFont typeface="Arial" pitchFamily="34" charset="0"/>
              <a:buNone/>
            </a:pPr>
            <a:r>
              <a:rPr lang="en-US" dirty="0"/>
              <a:t>	</a:t>
            </a:r>
            <a:endParaRPr lang="en-US" dirty="0" smtClean="0"/>
          </a:p>
        </p:txBody>
      </p:sp>
      <p:sp>
        <p:nvSpPr>
          <p:cNvPr id="26629"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C7950CC9-225C-4C08-ADAB-803034205865}" type="slidenum">
              <a:rPr lang="en-US" smtClean="0"/>
              <a:pPr algn="r" fontAlgn="base">
                <a:spcBef>
                  <a:spcPct val="0"/>
                </a:spcBef>
                <a:spcAft>
                  <a:spcPct val="0"/>
                </a:spcAft>
              </a:pPr>
              <a:t>14</a:t>
            </a:fld>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71500" y="501675"/>
            <a:ext cx="7929563" cy="1127125"/>
          </a:xfrm>
        </p:spPr>
        <p:txBody>
          <a:bodyPr/>
          <a:lstStyle/>
          <a:p>
            <a:pPr fontAlgn="auto">
              <a:spcAft>
                <a:spcPts val="0"/>
              </a:spcAft>
              <a:defRPr/>
            </a:pPr>
            <a:r>
              <a:rPr lang="en-GB" dirty="0" smtClean="0">
                <a:effectLst/>
              </a:rPr>
              <a:t>FEEDBACK AND GOOD PRACTICE DISSEMINATION (1)</a:t>
            </a:r>
            <a:br>
              <a:rPr lang="en-GB" dirty="0" smtClean="0">
                <a:effectLst/>
              </a:rPr>
            </a:br>
            <a:endParaRPr lang="en-GB" dirty="0" smtClean="0">
              <a:effectLst/>
            </a:endParaRPr>
          </a:p>
        </p:txBody>
      </p:sp>
      <p:sp>
        <p:nvSpPr>
          <p:cNvPr id="3" name="Content Placeholder 2"/>
          <p:cNvSpPr>
            <a:spLocks noGrp="1"/>
          </p:cNvSpPr>
          <p:nvPr>
            <p:ph idx="1"/>
          </p:nvPr>
        </p:nvSpPr>
        <p:spPr>
          <a:xfrm>
            <a:off x="611188" y="1916807"/>
            <a:ext cx="7921625" cy="3528417"/>
          </a:xfrm>
        </p:spPr>
        <p:txBody>
          <a:bodyPr/>
          <a:lstStyle/>
          <a:p>
            <a:pPr fontAlgn="auto">
              <a:spcAft>
                <a:spcPts val="0"/>
              </a:spcAft>
              <a:defRPr/>
            </a:pPr>
            <a:r>
              <a:rPr lang="en-GB" sz="2800" dirty="0">
                <a:solidFill>
                  <a:schemeClr val="tx1"/>
                </a:solidFill>
                <a:effectLst/>
              </a:rPr>
              <a:t>Regular communication with, and visits to, universities and students’ unions</a:t>
            </a:r>
          </a:p>
          <a:p>
            <a:pPr fontAlgn="auto">
              <a:spcAft>
                <a:spcPts val="0"/>
              </a:spcAft>
              <a:defRPr/>
            </a:pPr>
            <a:r>
              <a:rPr lang="en-GB" sz="2800" dirty="0">
                <a:solidFill>
                  <a:schemeClr val="tx1"/>
                </a:solidFill>
                <a:effectLst/>
              </a:rPr>
              <a:t>Publication of Public Interest cases </a:t>
            </a:r>
          </a:p>
          <a:p>
            <a:pPr fontAlgn="auto">
              <a:spcAft>
                <a:spcPts val="0"/>
              </a:spcAft>
              <a:defRPr/>
            </a:pPr>
            <a:r>
              <a:rPr lang="en-GB" sz="2800" dirty="0">
                <a:solidFill>
                  <a:schemeClr val="tx1"/>
                </a:solidFill>
                <a:effectLst/>
              </a:rPr>
              <a:t>Pathway Consultation Exercises (Pathway 1, 2</a:t>
            </a:r>
            <a:r>
              <a:rPr lang="en-GB" sz="2800" dirty="0" smtClean="0">
                <a:solidFill>
                  <a:schemeClr val="tx1"/>
                </a:solidFill>
                <a:effectLst/>
              </a:rPr>
              <a:t>, 3)      </a:t>
            </a:r>
            <a:endParaRPr lang="en-GB" sz="2800" dirty="0">
              <a:solidFill>
                <a:schemeClr val="tx1"/>
              </a:solidFill>
              <a:effectLst/>
            </a:endParaRPr>
          </a:p>
          <a:p>
            <a:pPr fontAlgn="auto">
              <a:spcAft>
                <a:spcPts val="0"/>
              </a:spcAft>
              <a:defRPr/>
            </a:pPr>
            <a:r>
              <a:rPr lang="en-GB" sz="2800" dirty="0">
                <a:solidFill>
                  <a:schemeClr val="tx1"/>
                </a:solidFill>
                <a:effectLst/>
              </a:rPr>
              <a:t>Early Resolution Pilots and Good Practice Framework (2014)</a:t>
            </a:r>
          </a:p>
        </p:txBody>
      </p:sp>
      <p:sp>
        <p:nvSpPr>
          <p:cNvPr id="28676" name="Slide Number Placeholder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4F3E6696-0155-4522-A940-B76048D4A0DE}" type="slidenum">
              <a:rPr lang="en-GB"/>
              <a:pPr algn="r"/>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1522413"/>
            <a:ext cx="7272338" cy="50752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9699" name="Title 3"/>
          <p:cNvSpPr txBox="1">
            <a:spLocks/>
          </p:cNvSpPr>
          <p:nvPr/>
        </p:nvSpPr>
        <p:spPr bwMode="auto">
          <a:xfrm>
            <a:off x="323850" y="476250"/>
            <a:ext cx="8820150"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200" b="1" dirty="0">
                <a:solidFill>
                  <a:srgbClr val="AF0A5A"/>
                </a:solidFill>
              </a:rPr>
              <a:t>FEEDBACK AND GOOD PRACTICE </a:t>
            </a:r>
          </a:p>
          <a:p>
            <a:r>
              <a:rPr lang="en-GB" sz="3200" b="1" dirty="0">
                <a:solidFill>
                  <a:srgbClr val="AF0A5A"/>
                </a:solidFill>
              </a:rPr>
              <a:t>DISSEMINATION (2): PUBLISHED ANNUAL LETTERS</a:t>
            </a:r>
          </a:p>
        </p:txBody>
      </p:sp>
      <p:sp>
        <p:nvSpPr>
          <p:cNvPr id="2970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3C994692-2472-4182-B9AE-7EFE66FAD061}" type="slidenum">
              <a:rPr lang="en-US" smtClean="0"/>
              <a:pPr algn="r" fontAlgn="base">
                <a:spcBef>
                  <a:spcPct val="0"/>
                </a:spcBef>
                <a:spcAft>
                  <a:spcPct val="0"/>
                </a:spcAft>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95288" y="404813"/>
            <a:ext cx="8229600" cy="765175"/>
          </a:xfrm>
        </p:spPr>
        <p:txBody>
          <a:bodyPr/>
          <a:lstStyle/>
          <a:p>
            <a:pPr algn="l" fontAlgn="auto">
              <a:spcAft>
                <a:spcPts val="0"/>
              </a:spcAft>
              <a:defRPr/>
            </a:pPr>
            <a:r>
              <a:rPr lang="en-GB" sz="3200" b="1" dirty="0">
                <a:solidFill>
                  <a:srgbClr val="AF0A5A"/>
                </a:solidFill>
              </a:rPr>
              <a:t>EARLY RESOLUTION INITIATIVE</a:t>
            </a:r>
            <a:endParaRPr lang="en-US" sz="3200" b="1" dirty="0">
              <a:solidFill>
                <a:srgbClr val="AF0A5A"/>
              </a:solidFill>
            </a:endParaRPr>
          </a:p>
        </p:txBody>
      </p:sp>
      <p:sp>
        <p:nvSpPr>
          <p:cNvPr id="30723" name="Content Placeholder 2"/>
          <p:cNvSpPr>
            <a:spLocks noGrp="1"/>
          </p:cNvSpPr>
          <p:nvPr>
            <p:ph sz="half" idx="1"/>
          </p:nvPr>
        </p:nvSpPr>
        <p:spPr bwMode="auto">
          <a:xfrm>
            <a:off x="457200" y="1125538"/>
            <a:ext cx="4038600" cy="54721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Ø"/>
            </a:pPr>
            <a:r>
              <a:rPr lang="en-GB" sz="1800" dirty="0" smtClean="0"/>
              <a:t>Campus Ombudsmen as suggested by 2011 HE White Paper ? </a:t>
            </a:r>
          </a:p>
          <a:p>
            <a:pPr algn="ctr">
              <a:buFont typeface="Wingdings" pitchFamily="2" charset="2"/>
              <a:buChar char="Ø"/>
            </a:pPr>
            <a:endParaRPr lang="en-GB" sz="1800" dirty="0" smtClean="0"/>
          </a:p>
          <a:p>
            <a:pPr>
              <a:buFont typeface="Wingdings" pitchFamily="2" charset="2"/>
              <a:buChar char="Ø"/>
            </a:pPr>
            <a:endParaRPr lang="en-GB" sz="1800" dirty="0" smtClean="0"/>
          </a:p>
          <a:p>
            <a:pPr>
              <a:buFont typeface="Wingdings" pitchFamily="2" charset="2"/>
              <a:buChar char="Ø"/>
            </a:pPr>
            <a:endParaRPr lang="en-GB" sz="1800" dirty="0" smtClean="0"/>
          </a:p>
          <a:p>
            <a:pPr>
              <a:buFont typeface="Wingdings" pitchFamily="2" charset="2"/>
              <a:buChar char="Ø"/>
            </a:pPr>
            <a:endParaRPr lang="en-GB" sz="1800" dirty="0" smtClean="0"/>
          </a:p>
          <a:p>
            <a:pPr>
              <a:buFont typeface="Wingdings" pitchFamily="2" charset="2"/>
              <a:buChar char="Ø"/>
            </a:pPr>
            <a:endParaRPr lang="en-GB" sz="1800" dirty="0" smtClean="0"/>
          </a:p>
          <a:p>
            <a:pPr>
              <a:buFont typeface="Wingdings" pitchFamily="2" charset="2"/>
              <a:buChar char="Ø"/>
            </a:pPr>
            <a:r>
              <a:rPr lang="en-GB" sz="1800" dirty="0" smtClean="0"/>
              <a:t>Diversity of existing provision</a:t>
            </a:r>
          </a:p>
          <a:p>
            <a:pPr lvl="1">
              <a:buFont typeface="Wingdings" pitchFamily="2" charset="2"/>
              <a:buChar char="q"/>
            </a:pPr>
            <a:r>
              <a:rPr lang="en-GB" sz="1800" dirty="0" smtClean="0"/>
              <a:t>Student Services Offices</a:t>
            </a:r>
          </a:p>
          <a:p>
            <a:pPr lvl="1">
              <a:buFont typeface="Wingdings" pitchFamily="2" charset="2"/>
              <a:buChar char="q"/>
            </a:pPr>
            <a:r>
              <a:rPr lang="en-GB" sz="1800" dirty="0" smtClean="0"/>
              <a:t>Students Union Advice Centres</a:t>
            </a:r>
          </a:p>
          <a:p>
            <a:pPr lvl="1">
              <a:buFont typeface="Wingdings" pitchFamily="2" charset="2"/>
              <a:buChar char="q"/>
            </a:pPr>
            <a:r>
              <a:rPr lang="en-GB" sz="1800" dirty="0" smtClean="0"/>
              <a:t>Student Conciliators</a:t>
            </a:r>
          </a:p>
          <a:p>
            <a:pPr lvl="1">
              <a:buFont typeface="Wingdings" pitchFamily="2" charset="2"/>
              <a:buChar char="q"/>
            </a:pPr>
            <a:r>
              <a:rPr lang="en-GB" sz="1800" dirty="0" smtClean="0"/>
              <a:t>Graduate Interns</a:t>
            </a:r>
          </a:p>
          <a:p>
            <a:pPr lvl="1">
              <a:buFont typeface="Wingdings" pitchFamily="2" charset="2"/>
              <a:buChar char="q"/>
            </a:pPr>
            <a:r>
              <a:rPr lang="en-GB" sz="1800" dirty="0" smtClean="0"/>
              <a:t>Complaint Mediation Schemes </a:t>
            </a:r>
          </a:p>
          <a:p>
            <a:pPr>
              <a:buFont typeface="Wingdings" pitchFamily="2" charset="2"/>
              <a:buChar char="Ø"/>
            </a:pPr>
            <a:r>
              <a:rPr lang="en-GB" sz="1800" dirty="0" smtClean="0"/>
              <a:t>Mediation</a:t>
            </a:r>
          </a:p>
          <a:p>
            <a:pPr>
              <a:buFont typeface="Wingdings" pitchFamily="2" charset="2"/>
              <a:buChar char="Ø"/>
            </a:pPr>
            <a:r>
              <a:rPr lang="en-GB" sz="1800" smtClean="0"/>
              <a:t>No “one size fits all”</a:t>
            </a:r>
          </a:p>
          <a:p>
            <a:pPr>
              <a:buFont typeface="Arial" pitchFamily="34" charset="0"/>
              <a:buNone/>
            </a:pPr>
            <a:endParaRPr lang="en-GB" smtClean="0"/>
          </a:p>
          <a:p>
            <a:endParaRPr lang="en-US" dirty="0" smtClean="0"/>
          </a:p>
        </p:txBody>
      </p:sp>
      <p:sp>
        <p:nvSpPr>
          <p:cNvPr id="30724" name="Content Placeholder 3"/>
          <p:cNvSpPr>
            <a:spLocks noGrp="1"/>
          </p:cNvSpPr>
          <p:nvPr>
            <p:ph sz="half" idx="2"/>
          </p:nvPr>
        </p:nvSpPr>
        <p:spPr bwMode="auto">
          <a:xfrm>
            <a:off x="4710113" y="1268760"/>
            <a:ext cx="4038600" cy="460851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r>
              <a:rPr lang="en-GB" sz="1600" dirty="0" smtClean="0"/>
              <a:t> </a:t>
            </a:r>
          </a:p>
          <a:p>
            <a:pPr>
              <a:buFont typeface="Wingdings" pitchFamily="2" charset="2"/>
              <a:buChar char="v"/>
            </a:pPr>
            <a:r>
              <a:rPr lang="en-GB" sz="1800" b="1" dirty="0" smtClean="0"/>
              <a:t>Canterbury Christ Church – wider use of mediation</a:t>
            </a:r>
          </a:p>
          <a:p>
            <a:pPr>
              <a:buFont typeface="Wingdings" pitchFamily="2" charset="2"/>
              <a:buChar char="v"/>
            </a:pPr>
            <a:r>
              <a:rPr lang="en-GB" sz="1800" b="1" dirty="0" smtClean="0"/>
              <a:t>University of South Wales – Student Conciliators</a:t>
            </a:r>
          </a:p>
          <a:p>
            <a:pPr>
              <a:buFont typeface="Wingdings" pitchFamily="2" charset="2"/>
              <a:buChar char="v"/>
            </a:pPr>
            <a:r>
              <a:rPr lang="en-GB" sz="1800" b="1" dirty="0" smtClean="0"/>
              <a:t>Sheffield – facilitated discussion</a:t>
            </a:r>
          </a:p>
          <a:p>
            <a:pPr>
              <a:buFont typeface="Wingdings" pitchFamily="2" charset="2"/>
              <a:buChar char="v"/>
            </a:pPr>
            <a:r>
              <a:rPr lang="en-GB" sz="1800" b="1" dirty="0" smtClean="0"/>
              <a:t>Kingston – training in complaint handling and mediation</a:t>
            </a:r>
          </a:p>
          <a:p>
            <a:pPr>
              <a:buFont typeface="Wingdings" pitchFamily="2" charset="2"/>
              <a:buChar char="v"/>
            </a:pPr>
            <a:r>
              <a:rPr lang="en-GB" sz="1800" b="1" dirty="0" smtClean="0"/>
              <a:t>Huddersfield – student conciliators</a:t>
            </a:r>
          </a:p>
          <a:p>
            <a:pPr>
              <a:buFont typeface="Wingdings" pitchFamily="2" charset="2"/>
              <a:buChar char="v"/>
            </a:pPr>
            <a:r>
              <a:rPr lang="en-GB" sz="1800" b="1" dirty="0" smtClean="0"/>
              <a:t>ARC linking pilots to good practice procedure</a:t>
            </a:r>
          </a:p>
          <a:p>
            <a:pPr>
              <a:buFont typeface="Wingdings" pitchFamily="2" charset="2"/>
              <a:buChar char="v"/>
            </a:pPr>
            <a:r>
              <a:rPr lang="en-GB" sz="1800" b="1" dirty="0" smtClean="0"/>
              <a:t>Oxford University and Oxford University Students’ Union</a:t>
            </a:r>
          </a:p>
          <a:p>
            <a:pPr>
              <a:buFont typeface="Wingdings" pitchFamily="2" charset="2"/>
              <a:buChar char="v"/>
            </a:pPr>
            <a:r>
              <a:rPr lang="en-GB" sz="1800" b="1" dirty="0" smtClean="0"/>
              <a:t>Edge Hill University</a:t>
            </a:r>
          </a:p>
          <a:p>
            <a:pPr algn="ctr">
              <a:buFont typeface="Wingdings" pitchFamily="2" charset="2"/>
              <a:buChar char="v"/>
            </a:pPr>
            <a:endParaRPr lang="en-GB" sz="1600" dirty="0" smtClean="0"/>
          </a:p>
          <a:p>
            <a:pPr algn="ctr">
              <a:buFont typeface="Wingdings" pitchFamily="2" charset="2"/>
              <a:buChar char="v"/>
            </a:pPr>
            <a:endParaRPr lang="en-GB" sz="1600" dirty="0" smtClean="0"/>
          </a:p>
          <a:p>
            <a:pPr algn="ctr">
              <a:buFont typeface="Wingdings" pitchFamily="2" charset="2"/>
              <a:buChar char="v"/>
            </a:pPr>
            <a:endParaRPr lang="en-GB" sz="1600" dirty="0" smtClean="0"/>
          </a:p>
        </p:txBody>
      </p:sp>
      <p:pic>
        <p:nvPicPr>
          <p:cNvPr id="3072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450" y="1844675"/>
            <a:ext cx="2232025"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B7B055A2-C7F2-4D4B-87C3-51870942425A}" type="slidenum">
              <a:rPr lang="en-US" smtClean="0"/>
              <a:pPr algn="r" fontAlgn="base">
                <a:spcBef>
                  <a:spcPct val="0"/>
                </a:spcBef>
                <a:spcAft>
                  <a:spcPct val="0"/>
                </a:spcAft>
              </a:pPr>
              <a:t>17</a:t>
            </a:fld>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68313" y="404813"/>
            <a:ext cx="6335712" cy="647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effectLst/>
              </a:rPr>
              <a:t>FRAMEWORK OF GOOD PRACTICE </a:t>
            </a:r>
            <a:endParaRPr lang="en-US" dirty="0" smtClean="0">
              <a:effectLst/>
            </a:endParaRPr>
          </a:p>
        </p:txBody>
      </p:sp>
      <p:sp>
        <p:nvSpPr>
          <p:cNvPr id="31747" name="Text Placeholder 2"/>
          <p:cNvSpPr>
            <a:spLocks noGrp="1"/>
          </p:cNvSpPr>
          <p:nvPr>
            <p:ph type="body" idx="1"/>
          </p:nvPr>
        </p:nvSpPr>
        <p:spPr bwMode="auto">
          <a:xfrm>
            <a:off x="250825" y="1916113"/>
            <a:ext cx="3278188" cy="42497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sz="1800" b="0" smtClean="0"/>
              <a:t>80 per cent of Pathway 3 submissions agreed that a framework focusing on operational complaints and appeals resolution would be extremely useful. </a:t>
            </a:r>
          </a:p>
          <a:p>
            <a:r>
              <a:rPr lang="en-GB" sz="1800" b="0" smtClean="0"/>
              <a:t>This framework will be:</a:t>
            </a:r>
          </a:p>
          <a:p>
            <a:pPr lvl="1">
              <a:buFont typeface="Wingdings" pitchFamily="2" charset="2"/>
              <a:buChar char="ü"/>
            </a:pPr>
            <a:r>
              <a:rPr lang="en-GB" sz="1800" b="0" smtClean="0"/>
              <a:t> Consultative</a:t>
            </a:r>
          </a:p>
          <a:p>
            <a:pPr lvl="1">
              <a:buFont typeface="Wingdings" pitchFamily="2" charset="2"/>
              <a:buChar char="ü"/>
            </a:pPr>
            <a:r>
              <a:rPr lang="en-GB" sz="1800" b="0" smtClean="0"/>
              <a:t> Jointly developed</a:t>
            </a:r>
          </a:p>
          <a:p>
            <a:pPr lvl="1">
              <a:buFont typeface="Wingdings" pitchFamily="2" charset="2"/>
              <a:buChar char="ü"/>
            </a:pPr>
            <a:r>
              <a:rPr lang="en-GB" sz="1800" b="0" smtClean="0"/>
              <a:t> Non- Regulatory</a:t>
            </a:r>
          </a:p>
          <a:p>
            <a:pPr lvl="1">
              <a:buFont typeface="Wingdings" pitchFamily="2" charset="2"/>
              <a:buChar char="ü"/>
            </a:pPr>
            <a:r>
              <a:rPr lang="en-GB" sz="1800" b="0" smtClean="0"/>
              <a:t> A living document (web-based)    and</a:t>
            </a:r>
          </a:p>
          <a:p>
            <a:pPr lvl="1">
              <a:buFont typeface="Wingdings" pitchFamily="2" charset="2"/>
              <a:buChar char="ü"/>
            </a:pPr>
            <a:r>
              <a:rPr lang="en-GB" sz="1800" b="0" smtClean="0"/>
              <a:t> Complement QAA Quality Code</a:t>
            </a:r>
          </a:p>
          <a:p>
            <a:endParaRPr lang="en-US" smtClean="0"/>
          </a:p>
        </p:txBody>
      </p:sp>
      <p:pic>
        <p:nvPicPr>
          <p:cNvPr id="31748" name="Content Placeholder 6" descr="nuslogo.jpg"/>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463" y="2870200"/>
            <a:ext cx="3024187" cy="1206500"/>
          </a:xfr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1749" name="Content Placeholder 7" descr="arclogo.gif"/>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1500" y="4375150"/>
            <a:ext cx="3241675" cy="1069975"/>
          </a:xfrm>
          <a:noFill/>
          <a:ln>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1750" name="Rectangle 8"/>
          <p:cNvSpPr>
            <a:spLocks noChangeArrowheads="1"/>
          </p:cNvSpPr>
          <p:nvPr/>
        </p:nvSpPr>
        <p:spPr bwMode="auto">
          <a:xfrm>
            <a:off x="3344863" y="3244850"/>
            <a:ext cx="184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latin typeface="Calibri" pitchFamily="34" charset="0"/>
            </a:endParaRPr>
          </a:p>
        </p:txBody>
      </p:sp>
      <p:pic>
        <p:nvPicPr>
          <p:cNvPr id="31751" name="Picture 9" descr="qaa logo.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325" y="1577975"/>
            <a:ext cx="2735263" cy="9874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1752" name="Picture 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35375" y="1577975"/>
            <a:ext cx="2335213" cy="9874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175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62029C77-2694-41D0-A57D-6397E9DCFDCC}" type="slidenum">
              <a:rPr lang="en-GB"/>
              <a:pPr algn="r" fontAlgn="base">
                <a:spcBef>
                  <a:spcPct val="0"/>
                </a:spcBef>
                <a:spcAft>
                  <a:spcPct val="0"/>
                </a:spcAft>
              </a:pPr>
              <a:t>18</a:t>
            </a:fld>
            <a:endParaRPr lang="en-GB"/>
          </a:p>
        </p:txBody>
      </p:sp>
      <p:pic>
        <p:nvPicPr>
          <p:cNvPr id="31754" name="Picture 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63950" y="4365625"/>
            <a:ext cx="1484313" cy="19669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68313" y="404813"/>
            <a:ext cx="5903912" cy="647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effectLst/>
              </a:rPr>
              <a:t>KEY LEARNING POINTS</a:t>
            </a:r>
          </a:p>
        </p:txBody>
      </p:sp>
      <p:sp>
        <p:nvSpPr>
          <p:cNvPr id="3" name="Content Placeholder 2"/>
          <p:cNvSpPr>
            <a:spLocks noGrp="1"/>
          </p:cNvSpPr>
          <p:nvPr>
            <p:ph idx="1"/>
          </p:nvPr>
        </p:nvSpPr>
        <p:spPr>
          <a:xfrm>
            <a:off x="457200" y="1196752"/>
            <a:ext cx="8229600" cy="5342160"/>
          </a:xfrm>
        </p:spPr>
        <p:txBody>
          <a:bodyPr rtlCol="0">
            <a:noAutofit/>
          </a:bodyPr>
          <a:lstStyle/>
          <a:p>
            <a:pPr fontAlgn="auto">
              <a:spcAft>
                <a:spcPts val="0"/>
              </a:spcAft>
              <a:defRPr/>
            </a:pPr>
            <a:r>
              <a:rPr lang="en-GB" sz="2200" dirty="0">
                <a:solidFill>
                  <a:schemeClr val="tx1"/>
                </a:solidFill>
                <a:effectLst/>
              </a:rPr>
              <a:t>Higher Education is a specialist area</a:t>
            </a:r>
          </a:p>
          <a:p>
            <a:pPr fontAlgn="auto">
              <a:spcAft>
                <a:spcPts val="0"/>
              </a:spcAft>
              <a:defRPr/>
            </a:pPr>
            <a:r>
              <a:rPr lang="en-GB" sz="2200" dirty="0">
                <a:solidFill>
                  <a:schemeClr val="tx1"/>
                </a:solidFill>
                <a:effectLst/>
              </a:rPr>
              <a:t>But, an academic judgement is not ‘whatever an academic says on any issue’</a:t>
            </a:r>
          </a:p>
          <a:p>
            <a:pPr fontAlgn="auto">
              <a:spcAft>
                <a:spcPts val="0"/>
              </a:spcAft>
              <a:defRPr/>
            </a:pPr>
            <a:r>
              <a:rPr lang="en-GB" sz="2200" dirty="0">
                <a:solidFill>
                  <a:schemeClr val="tx1"/>
                </a:solidFill>
                <a:effectLst/>
              </a:rPr>
              <a:t>Complaints not ‘private grief’ or a ‘gift’ but an aid to building Trust and greater professionalism</a:t>
            </a:r>
          </a:p>
          <a:p>
            <a:pPr fontAlgn="auto">
              <a:spcAft>
                <a:spcPts val="0"/>
              </a:spcAft>
              <a:defRPr/>
            </a:pPr>
            <a:r>
              <a:rPr lang="en-GB" sz="2200" dirty="0">
                <a:solidFill>
                  <a:schemeClr val="tx1"/>
                </a:solidFill>
                <a:effectLst/>
              </a:rPr>
              <a:t>Universities are not Balkan states but need to be joined-up corporate bodies</a:t>
            </a:r>
          </a:p>
          <a:p>
            <a:pPr fontAlgn="auto">
              <a:spcAft>
                <a:spcPts val="0"/>
              </a:spcAft>
              <a:defRPr/>
            </a:pPr>
            <a:r>
              <a:rPr lang="en-GB" sz="2200" dirty="0">
                <a:solidFill>
                  <a:schemeClr val="tx1"/>
                </a:solidFill>
                <a:effectLst/>
              </a:rPr>
              <a:t>Governors have a role in monitoring practice</a:t>
            </a:r>
          </a:p>
          <a:p>
            <a:pPr fontAlgn="auto">
              <a:spcAft>
                <a:spcPts val="0"/>
              </a:spcAft>
              <a:defRPr/>
            </a:pPr>
            <a:r>
              <a:rPr lang="en-GB" sz="2200" dirty="0">
                <a:solidFill>
                  <a:schemeClr val="tx1"/>
                </a:solidFill>
                <a:effectLst/>
              </a:rPr>
              <a:t>Students’ unions are partners in educating students and managing expectations</a:t>
            </a:r>
          </a:p>
          <a:p>
            <a:pPr fontAlgn="auto">
              <a:spcAft>
                <a:spcPts val="0"/>
              </a:spcAft>
              <a:defRPr/>
            </a:pPr>
            <a:r>
              <a:rPr lang="en-GB" sz="2200" dirty="0">
                <a:solidFill>
                  <a:schemeClr val="tx1"/>
                </a:solidFill>
                <a:effectLst/>
              </a:rPr>
              <a:t>The antidote to haphazard handling is not an overly legal approach</a:t>
            </a:r>
          </a:p>
          <a:p>
            <a:pPr fontAlgn="auto">
              <a:spcAft>
                <a:spcPts val="0"/>
              </a:spcAft>
              <a:defRPr/>
            </a:pPr>
            <a:r>
              <a:rPr lang="en-GB" sz="2200" dirty="0">
                <a:solidFill>
                  <a:schemeClr val="tx1"/>
                </a:solidFill>
                <a:effectLst/>
              </a:rPr>
              <a:t>Justice Delayed is Justice Denied</a:t>
            </a:r>
          </a:p>
          <a:p>
            <a:pPr fontAlgn="auto">
              <a:spcAft>
                <a:spcPts val="0"/>
              </a:spcAft>
              <a:defRPr/>
            </a:pPr>
            <a:r>
              <a:rPr lang="en-GB" sz="2200" dirty="0">
                <a:solidFill>
                  <a:schemeClr val="tx1"/>
                </a:solidFill>
                <a:effectLst/>
              </a:rPr>
              <a:t>Learn from the mistakes of others as well as their successes</a:t>
            </a:r>
          </a:p>
          <a:p>
            <a:pPr fontAlgn="auto">
              <a:spcAft>
                <a:spcPts val="0"/>
              </a:spcAft>
              <a:defRPr/>
            </a:pPr>
            <a:endParaRPr lang="en-GB" sz="2200" dirty="0">
              <a:solidFill>
                <a:schemeClr val="tx1"/>
              </a:solidFill>
              <a:effectLst/>
            </a:endParaRPr>
          </a:p>
        </p:txBody>
      </p:sp>
      <p:sp>
        <p:nvSpPr>
          <p:cNvPr id="32772" name="Slide Number Placeholder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940A539A-DD2E-4E0D-8E0D-F160A2BE63A6}" type="slidenum">
              <a:rPr lang="en-GB"/>
              <a:pPr algn="r"/>
              <a:t>19</a:t>
            </a:fld>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67744" y="1557338"/>
            <a:ext cx="3113735" cy="4463950"/>
          </a:xfrm>
          <a:prstGeom prst="rect">
            <a:avLst/>
          </a:prstGeom>
        </p:spPr>
      </p:pic>
      <p:sp>
        <p:nvSpPr>
          <p:cNvPr id="4098" name="Title 1"/>
          <p:cNvSpPr>
            <a:spLocks noGrp="1"/>
          </p:cNvSpPr>
          <p:nvPr>
            <p:ph type="title"/>
          </p:nvPr>
        </p:nvSpPr>
        <p:spPr>
          <a:xfrm>
            <a:off x="468313" y="404813"/>
            <a:ext cx="5903912" cy="647700"/>
          </a:xfrm>
        </p:spPr>
        <p:txBody>
          <a:bodyPr/>
          <a:lstStyle/>
          <a:p>
            <a:pPr fontAlgn="auto">
              <a:spcAft>
                <a:spcPts val="0"/>
              </a:spcAft>
              <a:defRPr/>
            </a:pPr>
            <a:r>
              <a:rPr lang="en-GB" dirty="0" smtClean="0">
                <a:effectLst/>
              </a:rPr>
              <a:t>“WHO? WHO?”</a:t>
            </a:r>
            <a:endParaRPr lang="en-US" dirty="0" smtClean="0">
              <a:effectLst/>
            </a:endParaRPr>
          </a:p>
        </p:txBody>
      </p:sp>
      <p:pic>
        <p:nvPicPr>
          <p:cNvPr id="16387" name="Content Placeholder 3" descr="lord-woolf2.jpg"/>
          <p:cNvPicPr>
            <a:picLocks noGrp="1" noChangeAspect="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363" y="1557338"/>
            <a:ext cx="2447925" cy="4429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5" descr="Lord-Dearing.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388" y="1628775"/>
            <a:ext cx="2663825" cy="439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6" descr="Lord justice longmore.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19925" y="1557338"/>
            <a:ext cx="1800225" cy="439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1" name="Slide Number Placeholder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D846CE47-E1E1-4914-898D-F8DE6AE79C2B}" type="slidenum">
              <a:rPr lang="en-GB"/>
              <a:pPr algn="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keithwiley.com/pictures/snark/snarkTitle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1124743"/>
            <a:ext cx="2988991" cy="47025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95536" y="1381993"/>
            <a:ext cx="4392488" cy="4339650"/>
          </a:xfrm>
          <a:prstGeom prst="rect">
            <a:avLst/>
          </a:prstGeom>
          <a:noFill/>
        </p:spPr>
        <p:txBody>
          <a:bodyPr wrap="square" rtlCol="0">
            <a:spAutoFit/>
          </a:bodyPr>
          <a:lstStyle/>
          <a:p>
            <a:r>
              <a:rPr lang="en-GB" sz="2800" dirty="0" smtClean="0"/>
              <a:t>“</a:t>
            </a:r>
            <a:r>
              <a:rPr lang="en-GB" sz="2800" dirty="0" smtClean="0">
                <a:latin typeface="+mj-lt"/>
              </a:rPr>
              <a:t>For </a:t>
            </a:r>
            <a:r>
              <a:rPr lang="en-GB" sz="2800" dirty="0">
                <a:latin typeface="+mj-lt"/>
              </a:rPr>
              <a:t>England Expects — I forbear to </a:t>
            </a:r>
            <a:r>
              <a:rPr lang="en-GB" sz="2800" dirty="0" smtClean="0">
                <a:latin typeface="+mj-lt"/>
              </a:rPr>
              <a:t>proceed.</a:t>
            </a:r>
          </a:p>
          <a:p>
            <a:r>
              <a:rPr lang="en-GB" sz="2800" dirty="0" smtClean="0">
                <a:latin typeface="+mj-lt"/>
              </a:rPr>
              <a:t>Tis </a:t>
            </a:r>
            <a:r>
              <a:rPr lang="en-GB" sz="2800" dirty="0">
                <a:latin typeface="+mj-lt"/>
              </a:rPr>
              <a:t>a maxim tremendous, but trite</a:t>
            </a:r>
            <a:r>
              <a:rPr lang="en-GB" sz="2800" dirty="0" smtClean="0">
                <a:latin typeface="+mj-lt"/>
              </a:rPr>
              <a:t>.</a:t>
            </a:r>
          </a:p>
          <a:p>
            <a:r>
              <a:rPr lang="en-GB" sz="2800" dirty="0" smtClean="0">
                <a:latin typeface="+mj-lt"/>
              </a:rPr>
              <a:t>And we’d best be unpacking the things we need</a:t>
            </a:r>
          </a:p>
          <a:p>
            <a:r>
              <a:rPr lang="en-GB" sz="2800" dirty="0" smtClean="0">
                <a:latin typeface="+mj-lt"/>
              </a:rPr>
              <a:t>To set ourselves up for the fight.</a:t>
            </a:r>
            <a:r>
              <a:rPr lang="en-GB" sz="2800" dirty="0" smtClean="0"/>
              <a:t>“</a:t>
            </a:r>
          </a:p>
          <a:p>
            <a:endParaRPr lang="en-GB" sz="1600" i="1" dirty="0"/>
          </a:p>
          <a:p>
            <a:r>
              <a:rPr lang="en-GB" i="1" dirty="0" smtClean="0"/>
              <a:t>Lewis Carroll, The Hunting of the </a:t>
            </a:r>
            <a:r>
              <a:rPr lang="en-GB" i="1" dirty="0" err="1" smtClean="0"/>
              <a:t>Snark</a:t>
            </a:r>
            <a:r>
              <a:rPr lang="en-GB" i="1" dirty="0" smtClean="0"/>
              <a:t>, 1876</a:t>
            </a:r>
            <a:endParaRPr lang="en-GB" i="1" dirty="0"/>
          </a:p>
        </p:txBody>
      </p:sp>
      <p:sp>
        <p:nvSpPr>
          <p:cNvPr id="7" name="Slide Number Placeholder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940A539A-DD2E-4E0D-8E0D-F160A2BE63A6}" type="slidenum">
              <a:rPr lang="en-GB"/>
              <a:pPr algn="r"/>
              <a:t>20</a:t>
            </a:fld>
            <a:endParaRPr lang="en-GB" dirty="0"/>
          </a:p>
        </p:txBody>
      </p:sp>
      <p:sp>
        <p:nvSpPr>
          <p:cNvPr id="6" name="Title 1"/>
          <p:cNvSpPr>
            <a:spLocks noGrp="1"/>
          </p:cNvSpPr>
          <p:nvPr>
            <p:ph type="title"/>
          </p:nvPr>
        </p:nvSpPr>
        <p:spPr bwMode="auto">
          <a:xfrm>
            <a:off x="468313" y="404813"/>
            <a:ext cx="5903912" cy="647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effectLst/>
              </a:rPr>
              <a:t>THE HUNTING OF THE SNARK</a:t>
            </a:r>
          </a:p>
        </p:txBody>
      </p:sp>
    </p:spTree>
    <p:extLst>
      <p:ext uri="{BB962C8B-B14F-4D97-AF65-F5344CB8AC3E}">
        <p14:creationId xmlns:p14="http://schemas.microsoft.com/office/powerpoint/2010/main" xmlns="" val="137929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78000"/>
                <a:alpha val="73000"/>
              </a:schemeClr>
            </a:gs>
            <a:gs pos="79000">
              <a:schemeClr val="bg1">
                <a:lumMod val="95000"/>
              </a:schemeClr>
            </a:gs>
            <a:gs pos="0">
              <a:schemeClr val="bg1">
                <a:lumMod val="89000"/>
                <a:lumOff val="11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6480720" cy="648072"/>
          </a:xfrm>
        </p:spPr>
        <p:txBody>
          <a:bodyPr/>
          <a:lstStyle/>
          <a:p>
            <a:r>
              <a:rPr lang="en-GB" dirty="0" smtClean="0">
                <a:effectLst/>
              </a:rPr>
              <a:t>THE OIA AS A STRATEGIC PARTNER</a:t>
            </a:r>
            <a:endParaRPr lang="en-GB" dirty="0">
              <a:effectLst/>
            </a:endParaRPr>
          </a:p>
        </p:txBody>
      </p:sp>
      <p:sp>
        <p:nvSpPr>
          <p:cNvPr id="3" name="Content Placeholder 2"/>
          <p:cNvSpPr>
            <a:spLocks noGrp="1"/>
          </p:cNvSpPr>
          <p:nvPr>
            <p:ph idx="1"/>
          </p:nvPr>
        </p:nvSpPr>
        <p:spPr>
          <a:xfrm>
            <a:off x="457200" y="1052736"/>
            <a:ext cx="8003232" cy="5112568"/>
          </a:xfrm>
        </p:spPr>
        <p:txBody>
          <a:bodyPr/>
          <a:lstStyle/>
          <a:p>
            <a:r>
              <a:rPr lang="en-GB" sz="2800" dirty="0">
                <a:solidFill>
                  <a:schemeClr val="tx1"/>
                </a:solidFill>
                <a:effectLst/>
              </a:rPr>
              <a:t>A Classic Ombudsman Scheme</a:t>
            </a:r>
          </a:p>
          <a:p>
            <a:r>
              <a:rPr lang="en-GB" sz="2800" dirty="0">
                <a:solidFill>
                  <a:schemeClr val="tx1"/>
                </a:solidFill>
                <a:effectLst/>
              </a:rPr>
              <a:t>With more Authority than Power</a:t>
            </a:r>
          </a:p>
          <a:p>
            <a:r>
              <a:rPr lang="en-GB" sz="2800" dirty="0">
                <a:solidFill>
                  <a:schemeClr val="tx1"/>
                </a:solidFill>
                <a:effectLst/>
              </a:rPr>
              <a:t>Sensitive to </a:t>
            </a:r>
            <a:r>
              <a:rPr lang="en-GB" sz="2800" dirty="0" smtClean="0">
                <a:solidFill>
                  <a:schemeClr val="tx1"/>
                </a:solidFill>
                <a:effectLst/>
              </a:rPr>
              <a:t>special features of </a:t>
            </a:r>
            <a:r>
              <a:rPr lang="en-GB" sz="2800" dirty="0">
                <a:solidFill>
                  <a:schemeClr val="tx1"/>
                </a:solidFill>
                <a:effectLst/>
              </a:rPr>
              <a:t>Higher Education</a:t>
            </a:r>
          </a:p>
          <a:p>
            <a:r>
              <a:rPr lang="en-GB" sz="2800" dirty="0" smtClean="0">
                <a:solidFill>
                  <a:schemeClr val="tx1"/>
                </a:solidFill>
                <a:effectLst/>
              </a:rPr>
              <a:t>Increasingly Efficient </a:t>
            </a:r>
            <a:r>
              <a:rPr lang="en-GB" sz="2800" dirty="0">
                <a:solidFill>
                  <a:schemeClr val="tx1"/>
                </a:solidFill>
                <a:effectLst/>
              </a:rPr>
              <a:t>and Effective</a:t>
            </a:r>
          </a:p>
          <a:p>
            <a:endParaRPr lang="en-GB" sz="2800" dirty="0" smtClean="0">
              <a:solidFill>
                <a:schemeClr val="tx1"/>
              </a:solidFill>
              <a:effectLst/>
            </a:endParaRPr>
          </a:p>
          <a:p>
            <a:endParaRPr lang="en-GB" sz="2800" dirty="0">
              <a:solidFill>
                <a:schemeClr val="tx1"/>
              </a:solidFill>
              <a:effectLst/>
            </a:endParaRPr>
          </a:p>
          <a:p>
            <a:endParaRPr lang="en-GB" sz="2800" dirty="0" smtClean="0">
              <a:solidFill>
                <a:schemeClr val="tx1"/>
              </a:solidFill>
              <a:effectLst/>
            </a:endParaRPr>
          </a:p>
          <a:p>
            <a:r>
              <a:rPr lang="en-GB" sz="2800" dirty="0" smtClean="0">
                <a:solidFill>
                  <a:schemeClr val="tx1"/>
                </a:solidFill>
                <a:effectLst/>
              </a:rPr>
              <a:t>Use </a:t>
            </a:r>
            <a:r>
              <a:rPr lang="en-GB" sz="2800" dirty="0">
                <a:solidFill>
                  <a:schemeClr val="tx1"/>
                </a:solidFill>
                <a:effectLst/>
              </a:rPr>
              <a:t>of Transparency to generate scrutiny, understanding and public trust</a:t>
            </a:r>
          </a:p>
          <a:p>
            <a:r>
              <a:rPr lang="en-GB" sz="2800" dirty="0">
                <a:solidFill>
                  <a:schemeClr val="tx1"/>
                </a:solidFill>
                <a:effectLst/>
              </a:rPr>
              <a:t>Member of the Regulatory Partnership Group</a:t>
            </a:r>
          </a:p>
          <a:p>
            <a:r>
              <a:rPr lang="en-GB" sz="2800" dirty="0">
                <a:solidFill>
                  <a:schemeClr val="tx1"/>
                </a:solidFill>
                <a:effectLst/>
              </a:rPr>
              <a:t>Engine of Good Practice</a:t>
            </a:r>
          </a:p>
        </p:txBody>
      </p:sp>
      <p:graphicFrame>
        <p:nvGraphicFramePr>
          <p:cNvPr id="6" name="Table 5"/>
          <p:cNvGraphicFramePr>
            <a:graphicFrameLocks noGrp="1"/>
          </p:cNvGraphicFramePr>
          <p:nvPr>
            <p:extLst>
              <p:ext uri="{D42A27DB-BD31-4B8C-83A1-F6EECF244321}">
                <p14:modId xmlns:p14="http://schemas.microsoft.com/office/powerpoint/2010/main" xmlns="" val="2412947439"/>
              </p:ext>
            </p:extLst>
          </p:nvPr>
        </p:nvGraphicFramePr>
        <p:xfrm>
          <a:off x="899592" y="3140968"/>
          <a:ext cx="5112567" cy="1440160"/>
        </p:xfrm>
        <a:graphic>
          <a:graphicData uri="http://schemas.openxmlformats.org/drawingml/2006/table">
            <a:tbl>
              <a:tblPr firstRow="1" bandRow="1">
                <a:tableStyleId>{5C22544A-7EE6-4342-B048-85BDC9FD1C3A}</a:tableStyleId>
              </a:tblPr>
              <a:tblGrid>
                <a:gridCol w="5112567"/>
              </a:tblGrid>
              <a:tr h="1440160">
                <a:tc>
                  <a:txBody>
                    <a:bodyPr/>
                    <a:lstStyle/>
                    <a:p>
                      <a:pPr fontAlgn="t">
                        <a:buFont typeface="Wingdings" pitchFamily="2" charset="2"/>
                        <a:buChar char="q"/>
                      </a:pPr>
                      <a:r>
                        <a:rPr lang="en-GB" sz="1300" b="1" dirty="0" smtClean="0"/>
                        <a:t>Decentralisation of responsibility for case decisions – risk based Approval and Management</a:t>
                      </a:r>
                      <a:endParaRPr lang="en-GB" sz="1300" dirty="0" smtClean="0"/>
                    </a:p>
                    <a:p>
                      <a:pPr fontAlgn="t">
                        <a:buFont typeface="Wingdings" pitchFamily="2" charset="2"/>
                        <a:buChar char="q"/>
                      </a:pPr>
                      <a:r>
                        <a:rPr lang="en-GB" sz="1300" dirty="0" smtClean="0"/>
                        <a:t>(Early) Assessment Team developed and expanded to assess Eligibility</a:t>
                      </a:r>
                    </a:p>
                    <a:p>
                      <a:pPr fontAlgn="t">
                        <a:buFont typeface="Wingdings" pitchFamily="2" charset="2"/>
                        <a:buChar char="q"/>
                      </a:pPr>
                      <a:r>
                        <a:rPr lang="en-GB" sz="1300" b="1" dirty="0" smtClean="0"/>
                        <a:t>Triage and Settlement Processes to resolve cases as early as possible</a:t>
                      </a:r>
                    </a:p>
                    <a:p>
                      <a:pPr fontAlgn="t">
                        <a:buFont typeface="Wingdings" pitchFamily="2" charset="2"/>
                        <a:buChar char="q"/>
                      </a:pPr>
                      <a:r>
                        <a:rPr lang="en-GB" sz="1300" b="1" dirty="0" smtClean="0"/>
                        <a:t> Targets for  monthly closures</a:t>
                      </a:r>
                    </a:p>
                    <a:p>
                      <a:pPr fontAlgn="t">
                        <a:buFont typeface="Wingdings" pitchFamily="2" charset="2"/>
                        <a:buChar char="q"/>
                      </a:pPr>
                      <a:r>
                        <a:rPr lang="en-GB" sz="1300" b="1" dirty="0" smtClean="0"/>
                        <a:t>Element of Outsourcing </a:t>
                      </a:r>
                    </a:p>
                  </a:txBody>
                  <a:tcPr marL="91429" marR="91429" marT="45706" marB="45706">
                    <a:solidFill>
                      <a:srgbClr val="379BB4"/>
                    </a:solidFill>
                  </a:tcPr>
                </a:tc>
              </a:tr>
            </a:tbl>
          </a:graphicData>
        </a:graphic>
      </p:graphicFrame>
      <p:sp>
        <p:nvSpPr>
          <p:cNvPr id="7" name="Slide Number Placeholder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D846CE47-E1E1-4914-898D-F8DE6AE79C2B}" type="slidenum">
              <a:rPr lang="en-GB"/>
              <a:pPr algn="r"/>
              <a:t>3</a:t>
            </a:fld>
            <a:endParaRPr lang="en-GB"/>
          </a:p>
        </p:txBody>
      </p:sp>
    </p:spTree>
    <p:extLst>
      <p:ext uri="{BB962C8B-B14F-4D97-AF65-F5344CB8AC3E}">
        <p14:creationId xmlns:p14="http://schemas.microsoft.com/office/powerpoint/2010/main" xmlns="" val="20457309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bwMode="auto">
          <a:xfrm>
            <a:off x="35496" y="332656"/>
            <a:ext cx="8643937" cy="7858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effectLst/>
              </a:rPr>
              <a:t>UNIVERSITIES AND STUDENT SATISFACTION</a:t>
            </a:r>
            <a:r>
              <a:rPr lang="en-GB" dirty="0" smtClean="0"/>
              <a:t/>
            </a:r>
            <a:br>
              <a:rPr lang="en-GB" dirty="0" smtClean="0"/>
            </a:br>
            <a:endParaRPr lang="en-GB" dirty="0" smtClean="0"/>
          </a:p>
        </p:txBody>
      </p:sp>
      <p:graphicFrame>
        <p:nvGraphicFramePr>
          <p:cNvPr id="5" name="Content Placeholder 4"/>
          <p:cNvGraphicFramePr>
            <a:graphicFrameLocks/>
          </p:cNvGraphicFramePr>
          <p:nvPr>
            <p:extLst>
              <p:ext uri="{D42A27DB-BD31-4B8C-83A1-F6EECF244321}">
                <p14:modId xmlns:p14="http://schemas.microsoft.com/office/powerpoint/2010/main" xmlns="" val="3751052213"/>
              </p:ext>
            </p:extLst>
          </p:nvPr>
        </p:nvGraphicFramePr>
        <p:xfrm>
          <a:off x="539552" y="1412776"/>
          <a:ext cx="7921625" cy="4410729"/>
        </p:xfrm>
        <a:graphic>
          <a:graphicData uri="http://schemas.openxmlformats.org/drawingml/2006/chart">
            <c:chart xmlns:c="http://schemas.openxmlformats.org/drawingml/2006/chart" xmlns:r="http://schemas.openxmlformats.org/officeDocument/2006/relationships" r:id="rId2"/>
          </a:graphicData>
        </a:graphic>
      </p:graphicFrame>
      <p:sp>
        <p:nvSpPr>
          <p:cNvPr id="1741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07D794EC-87C7-4444-B81D-E3B4A451275B}" type="slidenum">
              <a:rPr lang="en-GB"/>
              <a:pPr algn="r" fontAlgn="base">
                <a:spcBef>
                  <a:spcPct val="0"/>
                </a:spcBef>
                <a:spcAft>
                  <a:spcPct val="0"/>
                </a:spcAft>
              </a:pPr>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88988" y="265113"/>
            <a:ext cx="6951662" cy="500062"/>
          </a:xfrm>
        </p:spPr>
        <p:txBody>
          <a:bodyPr/>
          <a:lstStyle/>
          <a:p>
            <a:pPr fontAlgn="auto">
              <a:spcAft>
                <a:spcPts val="0"/>
              </a:spcAft>
              <a:defRPr/>
            </a:pPr>
            <a:r>
              <a:rPr lang="en-GB" dirty="0" smtClean="0"/>
              <a:t> </a:t>
            </a:r>
            <a:r>
              <a:rPr lang="en-GB" dirty="0" smtClean="0">
                <a:effectLst/>
              </a:rPr>
              <a:t>TRUST</a:t>
            </a:r>
          </a:p>
        </p:txBody>
      </p:sp>
      <p:graphicFrame>
        <p:nvGraphicFramePr>
          <p:cNvPr id="5" name="Content Placeholder 4"/>
          <p:cNvGraphicFramePr>
            <a:graphicFrameLocks noGrp="1"/>
          </p:cNvGraphicFramePr>
          <p:nvPr>
            <p:ph idx="1"/>
          </p:nvPr>
        </p:nvGraphicFramePr>
        <p:xfrm>
          <a:off x="900113" y="981075"/>
          <a:ext cx="7272337" cy="5635621"/>
        </p:xfrm>
        <a:graphic>
          <a:graphicData uri="http://schemas.openxmlformats.org/drawingml/2006/table">
            <a:tbl>
              <a:tblPr firstRow="1" bandRow="1">
                <a:tableStyleId>{073A0DAA-6AF3-43AB-8588-CEC1D06C72B9}</a:tableStyleId>
              </a:tblPr>
              <a:tblGrid>
                <a:gridCol w="4752220"/>
                <a:gridCol w="2520117"/>
              </a:tblGrid>
              <a:tr h="569125">
                <a:tc>
                  <a:txBody>
                    <a:bodyPr/>
                    <a:lstStyle/>
                    <a:p>
                      <a:r>
                        <a:rPr lang="en-GB" sz="1200" dirty="0" smtClean="0"/>
                        <a:t>Q “</a:t>
                      </a:r>
                      <a:r>
                        <a:rPr lang="en-GB" sz="1200" baseline="0" dirty="0" smtClean="0"/>
                        <a:t> ….. Would you tell me if you generally trust them to tell the truth, or not?”</a:t>
                      </a:r>
                      <a:endParaRPr lang="en-GB" sz="1200" dirty="0"/>
                    </a:p>
                  </a:txBody>
                  <a:tcPr marL="91434" marR="91434" marT="45723" marB="45723">
                    <a:solidFill>
                      <a:srgbClr val="990066"/>
                    </a:solidFill>
                  </a:tcPr>
                </a:tc>
                <a:tc>
                  <a:txBody>
                    <a:bodyPr/>
                    <a:lstStyle/>
                    <a:p>
                      <a:r>
                        <a:rPr lang="en-GB" sz="1200" dirty="0" smtClean="0"/>
                        <a:t>IPSOS MORI</a:t>
                      </a:r>
                      <a:r>
                        <a:rPr lang="en-GB" sz="1200" baseline="0" dirty="0" smtClean="0"/>
                        <a:t> VERACITY INDEX: 2011</a:t>
                      </a:r>
                      <a:endParaRPr lang="en-GB" sz="1200" dirty="0"/>
                    </a:p>
                  </a:txBody>
                  <a:tcPr marL="91434" marR="91434" marT="45723" marB="45723">
                    <a:solidFill>
                      <a:srgbClr val="990066"/>
                    </a:solidFill>
                  </a:tcPr>
                </a:tc>
              </a:tr>
              <a:tr h="281472">
                <a:tc>
                  <a:txBody>
                    <a:bodyPr/>
                    <a:lstStyle/>
                    <a:p>
                      <a:r>
                        <a:rPr lang="en-GB" sz="1200" b="1" u="sng" dirty="0" smtClean="0">
                          <a:solidFill>
                            <a:schemeClr val="accent4">
                              <a:lumMod val="50000"/>
                            </a:schemeClr>
                          </a:solidFill>
                        </a:rPr>
                        <a:t>Occupations</a:t>
                      </a:r>
                      <a:endParaRPr lang="en-GB" sz="1200" b="1" u="sng" dirty="0">
                        <a:solidFill>
                          <a:schemeClr val="accent4">
                            <a:lumMod val="50000"/>
                          </a:schemeClr>
                        </a:solidFill>
                      </a:endParaRPr>
                    </a:p>
                  </a:txBody>
                  <a:tcPr marL="91434" marR="91434" marT="45723" marB="45723"/>
                </a:tc>
                <a:tc>
                  <a:txBody>
                    <a:bodyPr/>
                    <a:lstStyle/>
                    <a:p>
                      <a:r>
                        <a:rPr lang="en-GB" sz="1200" b="1" dirty="0" smtClean="0">
                          <a:solidFill>
                            <a:schemeClr val="accent4">
                              <a:lumMod val="50000"/>
                            </a:schemeClr>
                          </a:solidFill>
                        </a:rPr>
                        <a:t>%</a:t>
                      </a:r>
                      <a:endParaRPr lang="en-GB" sz="1200" b="1" dirty="0">
                        <a:solidFill>
                          <a:schemeClr val="accent4">
                            <a:lumMod val="50000"/>
                          </a:schemeClr>
                        </a:solidFill>
                      </a:endParaRPr>
                    </a:p>
                  </a:txBody>
                  <a:tcPr marL="91434" marR="91434" marT="45723" marB="45723"/>
                </a:tc>
              </a:tr>
              <a:tr h="281472">
                <a:tc>
                  <a:txBody>
                    <a:bodyPr/>
                    <a:lstStyle/>
                    <a:p>
                      <a:r>
                        <a:rPr lang="en-GB" sz="1200" dirty="0" smtClean="0">
                          <a:solidFill>
                            <a:schemeClr val="accent4">
                              <a:lumMod val="50000"/>
                            </a:schemeClr>
                          </a:solidFill>
                        </a:rPr>
                        <a:t>Doctors</a:t>
                      </a:r>
                      <a:endParaRPr lang="en-GB" sz="1200" dirty="0">
                        <a:solidFill>
                          <a:schemeClr val="accent4">
                            <a:lumMod val="50000"/>
                          </a:schemeClr>
                        </a:solidFill>
                      </a:endParaRPr>
                    </a:p>
                  </a:txBody>
                  <a:tcPr marL="91434" marR="91434" marT="45723" marB="45723"/>
                </a:tc>
                <a:tc>
                  <a:txBody>
                    <a:bodyPr/>
                    <a:lstStyle/>
                    <a:p>
                      <a:r>
                        <a:rPr lang="en-GB" sz="1200" dirty="0" smtClean="0">
                          <a:solidFill>
                            <a:schemeClr val="accent4">
                              <a:lumMod val="50000"/>
                            </a:schemeClr>
                          </a:solidFill>
                        </a:rPr>
                        <a:t>88</a:t>
                      </a:r>
                      <a:endParaRPr lang="en-GB" sz="1200" dirty="0">
                        <a:solidFill>
                          <a:schemeClr val="accent4">
                            <a:lumMod val="50000"/>
                          </a:schemeClr>
                        </a:solidFill>
                      </a:endParaRPr>
                    </a:p>
                  </a:txBody>
                  <a:tcPr marL="91434" marR="91434" marT="45723" marB="45723"/>
                </a:tc>
              </a:tr>
              <a:tr h="281472">
                <a:tc>
                  <a:txBody>
                    <a:bodyPr/>
                    <a:lstStyle/>
                    <a:p>
                      <a:r>
                        <a:rPr lang="en-GB" sz="1200" dirty="0" smtClean="0">
                          <a:solidFill>
                            <a:schemeClr val="accent4">
                              <a:lumMod val="50000"/>
                            </a:schemeClr>
                          </a:solidFill>
                        </a:rPr>
                        <a:t>Teachers</a:t>
                      </a:r>
                      <a:endParaRPr lang="en-GB" sz="1200" dirty="0">
                        <a:solidFill>
                          <a:schemeClr val="accent4">
                            <a:lumMod val="50000"/>
                          </a:schemeClr>
                        </a:solidFill>
                      </a:endParaRPr>
                    </a:p>
                  </a:txBody>
                  <a:tcPr marL="91434" marR="91434" marT="45723" marB="45723"/>
                </a:tc>
                <a:tc>
                  <a:txBody>
                    <a:bodyPr/>
                    <a:lstStyle/>
                    <a:p>
                      <a:r>
                        <a:rPr lang="en-GB" sz="1200" dirty="0" smtClean="0">
                          <a:solidFill>
                            <a:schemeClr val="accent4">
                              <a:lumMod val="50000"/>
                            </a:schemeClr>
                          </a:solidFill>
                        </a:rPr>
                        <a:t>81</a:t>
                      </a:r>
                      <a:endParaRPr lang="en-GB" sz="1200" dirty="0">
                        <a:solidFill>
                          <a:schemeClr val="accent4">
                            <a:lumMod val="50000"/>
                          </a:schemeClr>
                        </a:solidFill>
                      </a:endParaRPr>
                    </a:p>
                  </a:txBody>
                  <a:tcPr marL="91434" marR="91434" marT="45723" marB="45723"/>
                </a:tc>
              </a:tr>
              <a:tr h="281472">
                <a:tc>
                  <a:txBody>
                    <a:bodyPr/>
                    <a:lstStyle/>
                    <a:p>
                      <a:r>
                        <a:rPr lang="en-GB" sz="1200" dirty="0" smtClean="0">
                          <a:solidFill>
                            <a:schemeClr val="accent4">
                              <a:lumMod val="50000"/>
                            </a:schemeClr>
                          </a:solidFill>
                        </a:rPr>
                        <a:t>Professors</a:t>
                      </a:r>
                      <a:endParaRPr lang="en-GB" sz="1200" dirty="0">
                        <a:solidFill>
                          <a:schemeClr val="accent4">
                            <a:lumMod val="50000"/>
                          </a:schemeClr>
                        </a:solidFill>
                      </a:endParaRPr>
                    </a:p>
                  </a:txBody>
                  <a:tcPr marL="91434" marR="91434" marT="45723" marB="45723"/>
                </a:tc>
                <a:tc>
                  <a:txBody>
                    <a:bodyPr/>
                    <a:lstStyle/>
                    <a:p>
                      <a:r>
                        <a:rPr lang="en-GB" sz="1200" dirty="0" smtClean="0">
                          <a:solidFill>
                            <a:schemeClr val="accent4">
                              <a:lumMod val="50000"/>
                            </a:schemeClr>
                          </a:solidFill>
                        </a:rPr>
                        <a:t>74</a:t>
                      </a:r>
                      <a:endParaRPr lang="en-GB" sz="1200" dirty="0">
                        <a:solidFill>
                          <a:schemeClr val="accent4">
                            <a:lumMod val="50000"/>
                          </a:schemeClr>
                        </a:solidFill>
                      </a:endParaRPr>
                    </a:p>
                  </a:txBody>
                  <a:tcPr marL="91434" marR="91434" marT="45723" marB="45723"/>
                </a:tc>
              </a:tr>
              <a:tr h="281472">
                <a:tc>
                  <a:txBody>
                    <a:bodyPr/>
                    <a:lstStyle/>
                    <a:p>
                      <a:r>
                        <a:rPr lang="en-GB" sz="1200" dirty="0" smtClean="0">
                          <a:solidFill>
                            <a:schemeClr val="accent4">
                              <a:lumMod val="50000"/>
                            </a:schemeClr>
                          </a:solidFill>
                        </a:rPr>
                        <a:t>Judges</a:t>
                      </a:r>
                      <a:endParaRPr lang="en-GB" sz="1200" dirty="0">
                        <a:solidFill>
                          <a:schemeClr val="accent4">
                            <a:lumMod val="50000"/>
                          </a:schemeClr>
                        </a:solidFill>
                      </a:endParaRPr>
                    </a:p>
                  </a:txBody>
                  <a:tcPr marL="91434" marR="91434" marT="45723" marB="45723"/>
                </a:tc>
                <a:tc>
                  <a:txBody>
                    <a:bodyPr/>
                    <a:lstStyle/>
                    <a:p>
                      <a:r>
                        <a:rPr lang="en-GB" sz="1200" dirty="0" smtClean="0">
                          <a:solidFill>
                            <a:schemeClr val="accent4">
                              <a:lumMod val="50000"/>
                            </a:schemeClr>
                          </a:solidFill>
                        </a:rPr>
                        <a:t>72</a:t>
                      </a:r>
                      <a:endParaRPr lang="en-GB" sz="1200" dirty="0">
                        <a:solidFill>
                          <a:schemeClr val="accent4">
                            <a:lumMod val="50000"/>
                          </a:schemeClr>
                        </a:solidFill>
                      </a:endParaRPr>
                    </a:p>
                  </a:txBody>
                  <a:tcPr marL="91434" marR="91434" marT="45723" marB="45723"/>
                </a:tc>
              </a:tr>
              <a:tr h="281472">
                <a:tc>
                  <a:txBody>
                    <a:bodyPr/>
                    <a:lstStyle/>
                    <a:p>
                      <a:r>
                        <a:rPr lang="en-GB" sz="1200" dirty="0" smtClean="0">
                          <a:solidFill>
                            <a:schemeClr val="accent4">
                              <a:lumMod val="50000"/>
                            </a:schemeClr>
                          </a:solidFill>
                        </a:rPr>
                        <a:t>Scientists</a:t>
                      </a:r>
                      <a:endParaRPr lang="en-GB" sz="1200" dirty="0">
                        <a:solidFill>
                          <a:schemeClr val="accent4">
                            <a:lumMod val="50000"/>
                          </a:schemeClr>
                        </a:solidFill>
                      </a:endParaRPr>
                    </a:p>
                  </a:txBody>
                  <a:tcPr marL="91434" marR="91434" marT="45723" marB="45723"/>
                </a:tc>
                <a:tc>
                  <a:txBody>
                    <a:bodyPr/>
                    <a:lstStyle/>
                    <a:p>
                      <a:r>
                        <a:rPr lang="en-GB" sz="1200" dirty="0" smtClean="0">
                          <a:solidFill>
                            <a:schemeClr val="accent4">
                              <a:lumMod val="50000"/>
                            </a:schemeClr>
                          </a:solidFill>
                        </a:rPr>
                        <a:t>71</a:t>
                      </a:r>
                      <a:endParaRPr lang="en-GB" sz="1200" dirty="0">
                        <a:solidFill>
                          <a:schemeClr val="accent4">
                            <a:lumMod val="50000"/>
                          </a:schemeClr>
                        </a:solidFill>
                      </a:endParaRPr>
                    </a:p>
                  </a:txBody>
                  <a:tcPr marL="91434" marR="91434" marT="45723" marB="45723"/>
                </a:tc>
              </a:tr>
              <a:tr h="281472">
                <a:tc>
                  <a:txBody>
                    <a:bodyPr/>
                    <a:lstStyle/>
                    <a:p>
                      <a:r>
                        <a:rPr lang="en-GB" sz="1200" dirty="0" smtClean="0">
                          <a:solidFill>
                            <a:schemeClr val="accent4">
                              <a:lumMod val="50000"/>
                            </a:schemeClr>
                          </a:solidFill>
                        </a:rPr>
                        <a:t>Clergyman/Priests</a:t>
                      </a:r>
                      <a:endParaRPr lang="en-GB" sz="1200" dirty="0">
                        <a:solidFill>
                          <a:schemeClr val="accent4">
                            <a:lumMod val="50000"/>
                          </a:schemeClr>
                        </a:solidFill>
                      </a:endParaRPr>
                    </a:p>
                  </a:txBody>
                  <a:tcPr marL="91434" marR="91434" marT="45723" marB="45723"/>
                </a:tc>
                <a:tc>
                  <a:txBody>
                    <a:bodyPr/>
                    <a:lstStyle/>
                    <a:p>
                      <a:r>
                        <a:rPr lang="en-GB" sz="1200" dirty="0" smtClean="0">
                          <a:solidFill>
                            <a:schemeClr val="accent4">
                              <a:lumMod val="50000"/>
                            </a:schemeClr>
                          </a:solidFill>
                        </a:rPr>
                        <a:t>68</a:t>
                      </a:r>
                      <a:endParaRPr lang="en-GB" sz="1200" dirty="0">
                        <a:solidFill>
                          <a:schemeClr val="accent4">
                            <a:lumMod val="50000"/>
                          </a:schemeClr>
                        </a:solidFill>
                      </a:endParaRPr>
                    </a:p>
                  </a:txBody>
                  <a:tcPr marL="91434" marR="91434" marT="45723" marB="45723"/>
                </a:tc>
              </a:tr>
              <a:tr h="281472">
                <a:tc>
                  <a:txBody>
                    <a:bodyPr/>
                    <a:lstStyle/>
                    <a:p>
                      <a:r>
                        <a:rPr lang="en-GB" sz="1200" dirty="0" smtClean="0">
                          <a:solidFill>
                            <a:schemeClr val="accent4">
                              <a:lumMod val="50000"/>
                            </a:schemeClr>
                          </a:solidFill>
                        </a:rPr>
                        <a:t>The Police</a:t>
                      </a:r>
                      <a:endParaRPr lang="en-GB" sz="1200" dirty="0">
                        <a:solidFill>
                          <a:schemeClr val="accent4">
                            <a:lumMod val="50000"/>
                          </a:schemeClr>
                        </a:solidFill>
                      </a:endParaRPr>
                    </a:p>
                  </a:txBody>
                  <a:tcPr marL="91434" marR="91434" marT="45723" marB="45723"/>
                </a:tc>
                <a:tc>
                  <a:txBody>
                    <a:bodyPr/>
                    <a:lstStyle/>
                    <a:p>
                      <a:r>
                        <a:rPr lang="en-GB" sz="1200" dirty="0" smtClean="0">
                          <a:solidFill>
                            <a:schemeClr val="accent4">
                              <a:lumMod val="50000"/>
                            </a:schemeClr>
                          </a:solidFill>
                        </a:rPr>
                        <a:t>63</a:t>
                      </a:r>
                      <a:endParaRPr lang="en-GB" sz="1200" dirty="0">
                        <a:solidFill>
                          <a:schemeClr val="accent4">
                            <a:lumMod val="50000"/>
                          </a:schemeClr>
                        </a:solidFill>
                      </a:endParaRPr>
                    </a:p>
                  </a:txBody>
                  <a:tcPr marL="91434" marR="91434" marT="45723" marB="45723"/>
                </a:tc>
              </a:tr>
              <a:tr h="281472">
                <a:tc>
                  <a:txBody>
                    <a:bodyPr/>
                    <a:lstStyle/>
                    <a:p>
                      <a:r>
                        <a:rPr lang="en-GB" sz="1200" dirty="0" smtClean="0">
                          <a:solidFill>
                            <a:schemeClr val="accent4">
                              <a:lumMod val="50000"/>
                            </a:schemeClr>
                          </a:solidFill>
                        </a:rPr>
                        <a:t>Television</a:t>
                      </a:r>
                      <a:r>
                        <a:rPr lang="en-GB" sz="1200" baseline="0" dirty="0" smtClean="0">
                          <a:solidFill>
                            <a:schemeClr val="accent4">
                              <a:lumMod val="50000"/>
                            </a:schemeClr>
                          </a:solidFill>
                        </a:rPr>
                        <a:t> news readers</a:t>
                      </a:r>
                      <a:endParaRPr lang="en-GB" sz="1200" dirty="0">
                        <a:solidFill>
                          <a:schemeClr val="accent4">
                            <a:lumMod val="50000"/>
                          </a:schemeClr>
                        </a:solidFill>
                      </a:endParaRPr>
                    </a:p>
                  </a:txBody>
                  <a:tcPr marL="91434" marR="91434" marT="45723" marB="45723"/>
                </a:tc>
                <a:tc>
                  <a:txBody>
                    <a:bodyPr/>
                    <a:lstStyle/>
                    <a:p>
                      <a:r>
                        <a:rPr lang="en-GB" sz="1200" dirty="0" smtClean="0">
                          <a:solidFill>
                            <a:schemeClr val="accent4">
                              <a:lumMod val="50000"/>
                            </a:schemeClr>
                          </a:solidFill>
                        </a:rPr>
                        <a:t>62</a:t>
                      </a:r>
                      <a:endParaRPr lang="en-GB" sz="1200" dirty="0">
                        <a:solidFill>
                          <a:schemeClr val="accent4">
                            <a:lumMod val="50000"/>
                          </a:schemeClr>
                        </a:solidFill>
                      </a:endParaRPr>
                    </a:p>
                  </a:txBody>
                  <a:tcPr marL="91434" marR="91434" marT="45723" marB="45723"/>
                </a:tc>
              </a:tr>
              <a:tr h="281472">
                <a:tc>
                  <a:txBody>
                    <a:bodyPr/>
                    <a:lstStyle/>
                    <a:p>
                      <a:r>
                        <a:rPr lang="en-GB" sz="1200" dirty="0" smtClean="0">
                          <a:solidFill>
                            <a:schemeClr val="accent4">
                              <a:lumMod val="50000"/>
                            </a:schemeClr>
                          </a:solidFill>
                        </a:rPr>
                        <a:t>Ordinary man/woman in the street</a:t>
                      </a:r>
                      <a:endParaRPr lang="en-GB" sz="1200" dirty="0">
                        <a:solidFill>
                          <a:schemeClr val="accent4">
                            <a:lumMod val="50000"/>
                          </a:schemeClr>
                        </a:solidFill>
                      </a:endParaRPr>
                    </a:p>
                  </a:txBody>
                  <a:tcPr marL="91434" marR="91434" marT="45723" marB="45723"/>
                </a:tc>
                <a:tc>
                  <a:txBody>
                    <a:bodyPr/>
                    <a:lstStyle/>
                    <a:p>
                      <a:r>
                        <a:rPr lang="en-GB" sz="1200" dirty="0" smtClean="0">
                          <a:solidFill>
                            <a:schemeClr val="accent4">
                              <a:lumMod val="50000"/>
                            </a:schemeClr>
                          </a:solidFill>
                        </a:rPr>
                        <a:t>55</a:t>
                      </a:r>
                      <a:endParaRPr lang="en-GB" sz="1200" dirty="0">
                        <a:solidFill>
                          <a:schemeClr val="accent4">
                            <a:lumMod val="50000"/>
                          </a:schemeClr>
                        </a:solidFill>
                      </a:endParaRPr>
                    </a:p>
                  </a:txBody>
                  <a:tcPr marL="91434" marR="91434" marT="45723" marB="45723"/>
                </a:tc>
              </a:tr>
              <a:tr h="281472">
                <a:tc>
                  <a:txBody>
                    <a:bodyPr/>
                    <a:lstStyle/>
                    <a:p>
                      <a:r>
                        <a:rPr lang="en-GB" sz="1200" dirty="0" smtClean="0">
                          <a:solidFill>
                            <a:schemeClr val="accent4">
                              <a:lumMod val="50000"/>
                            </a:schemeClr>
                          </a:solidFill>
                        </a:rPr>
                        <a:t>Civil Servants</a:t>
                      </a:r>
                      <a:endParaRPr lang="en-GB" sz="1200" dirty="0">
                        <a:solidFill>
                          <a:schemeClr val="accent4">
                            <a:lumMod val="50000"/>
                          </a:schemeClr>
                        </a:solidFill>
                      </a:endParaRPr>
                    </a:p>
                  </a:txBody>
                  <a:tcPr marL="91434" marR="91434" marT="45723" marB="45723"/>
                </a:tc>
                <a:tc>
                  <a:txBody>
                    <a:bodyPr/>
                    <a:lstStyle/>
                    <a:p>
                      <a:r>
                        <a:rPr lang="en-GB" sz="1200" dirty="0" smtClean="0">
                          <a:solidFill>
                            <a:schemeClr val="accent4">
                              <a:lumMod val="50000"/>
                            </a:schemeClr>
                          </a:solidFill>
                        </a:rPr>
                        <a:t>47</a:t>
                      </a:r>
                      <a:endParaRPr lang="en-GB" sz="1200" dirty="0">
                        <a:solidFill>
                          <a:schemeClr val="accent4">
                            <a:lumMod val="50000"/>
                          </a:schemeClr>
                        </a:solidFill>
                      </a:endParaRPr>
                    </a:p>
                  </a:txBody>
                  <a:tcPr marL="91434" marR="91434" marT="45723" marB="45723"/>
                </a:tc>
              </a:tr>
              <a:tr h="281472">
                <a:tc>
                  <a:txBody>
                    <a:bodyPr/>
                    <a:lstStyle/>
                    <a:p>
                      <a:r>
                        <a:rPr lang="en-GB" sz="1200" dirty="0" smtClean="0">
                          <a:solidFill>
                            <a:schemeClr val="accent4">
                              <a:lumMod val="50000"/>
                            </a:schemeClr>
                          </a:solidFill>
                        </a:rPr>
                        <a:t>Pollsters</a:t>
                      </a:r>
                      <a:endParaRPr lang="en-GB" sz="1200" dirty="0">
                        <a:solidFill>
                          <a:schemeClr val="accent4">
                            <a:lumMod val="50000"/>
                          </a:schemeClr>
                        </a:solidFill>
                      </a:endParaRPr>
                    </a:p>
                  </a:txBody>
                  <a:tcPr marL="91434" marR="91434" marT="45723" marB="45723"/>
                </a:tc>
                <a:tc>
                  <a:txBody>
                    <a:bodyPr/>
                    <a:lstStyle/>
                    <a:p>
                      <a:r>
                        <a:rPr lang="en-GB" sz="1200" dirty="0" smtClean="0">
                          <a:solidFill>
                            <a:schemeClr val="accent4">
                              <a:lumMod val="50000"/>
                            </a:schemeClr>
                          </a:solidFill>
                        </a:rPr>
                        <a:t>39</a:t>
                      </a:r>
                      <a:endParaRPr lang="en-GB" sz="1200" dirty="0">
                        <a:solidFill>
                          <a:schemeClr val="accent4">
                            <a:lumMod val="50000"/>
                          </a:schemeClr>
                        </a:solidFill>
                      </a:endParaRPr>
                    </a:p>
                  </a:txBody>
                  <a:tcPr marL="91434" marR="91434" marT="45723" marB="45723"/>
                </a:tc>
              </a:tr>
              <a:tr h="281472">
                <a:tc>
                  <a:txBody>
                    <a:bodyPr/>
                    <a:lstStyle/>
                    <a:p>
                      <a:r>
                        <a:rPr lang="en-GB" sz="1200" dirty="0" smtClean="0">
                          <a:solidFill>
                            <a:schemeClr val="accent4">
                              <a:lumMod val="50000"/>
                            </a:schemeClr>
                          </a:solidFill>
                        </a:rPr>
                        <a:t>Trade</a:t>
                      </a:r>
                      <a:r>
                        <a:rPr lang="en-GB" sz="1200" baseline="0" dirty="0" smtClean="0">
                          <a:solidFill>
                            <a:schemeClr val="accent4">
                              <a:lumMod val="50000"/>
                            </a:schemeClr>
                          </a:solidFill>
                        </a:rPr>
                        <a:t> Union Officials</a:t>
                      </a:r>
                      <a:endParaRPr lang="en-GB" sz="1200" dirty="0">
                        <a:solidFill>
                          <a:schemeClr val="accent4">
                            <a:lumMod val="50000"/>
                          </a:schemeClr>
                        </a:solidFill>
                      </a:endParaRPr>
                    </a:p>
                  </a:txBody>
                  <a:tcPr marL="91434" marR="91434" marT="45723" marB="45723"/>
                </a:tc>
                <a:tc>
                  <a:txBody>
                    <a:bodyPr/>
                    <a:lstStyle/>
                    <a:p>
                      <a:r>
                        <a:rPr lang="en-GB" sz="1200" dirty="0" smtClean="0">
                          <a:solidFill>
                            <a:schemeClr val="accent4">
                              <a:lumMod val="50000"/>
                            </a:schemeClr>
                          </a:solidFill>
                        </a:rPr>
                        <a:t>34</a:t>
                      </a:r>
                      <a:endParaRPr lang="en-GB" sz="1200" dirty="0">
                        <a:solidFill>
                          <a:schemeClr val="accent4">
                            <a:lumMod val="50000"/>
                          </a:schemeClr>
                        </a:solidFill>
                      </a:endParaRPr>
                    </a:p>
                  </a:txBody>
                  <a:tcPr marL="91434" marR="91434" marT="45723" marB="45723"/>
                </a:tc>
              </a:tr>
              <a:tr h="281472">
                <a:tc>
                  <a:txBody>
                    <a:bodyPr/>
                    <a:lstStyle/>
                    <a:p>
                      <a:r>
                        <a:rPr lang="en-GB" sz="1200" dirty="0" smtClean="0">
                          <a:solidFill>
                            <a:schemeClr val="accent4">
                              <a:lumMod val="50000"/>
                            </a:schemeClr>
                          </a:solidFill>
                        </a:rPr>
                        <a:t>Business Leaders</a:t>
                      </a:r>
                      <a:endParaRPr lang="en-GB" sz="1200" dirty="0">
                        <a:solidFill>
                          <a:schemeClr val="accent4">
                            <a:lumMod val="50000"/>
                          </a:schemeClr>
                        </a:solidFill>
                      </a:endParaRPr>
                    </a:p>
                  </a:txBody>
                  <a:tcPr marL="91434" marR="91434" marT="45723" marB="45723"/>
                </a:tc>
                <a:tc>
                  <a:txBody>
                    <a:bodyPr/>
                    <a:lstStyle/>
                    <a:p>
                      <a:r>
                        <a:rPr lang="en-GB" sz="1200" dirty="0" smtClean="0">
                          <a:solidFill>
                            <a:schemeClr val="accent4">
                              <a:lumMod val="50000"/>
                            </a:schemeClr>
                          </a:solidFill>
                        </a:rPr>
                        <a:t>29</a:t>
                      </a:r>
                      <a:endParaRPr lang="en-GB" sz="1200" dirty="0">
                        <a:solidFill>
                          <a:schemeClr val="accent4">
                            <a:lumMod val="50000"/>
                          </a:schemeClr>
                        </a:solidFill>
                      </a:endParaRPr>
                    </a:p>
                  </a:txBody>
                  <a:tcPr marL="91434" marR="91434" marT="45723" marB="45723"/>
                </a:tc>
              </a:tr>
              <a:tr h="281472">
                <a:tc>
                  <a:txBody>
                    <a:bodyPr/>
                    <a:lstStyle/>
                    <a:p>
                      <a:r>
                        <a:rPr lang="en-GB" sz="1200" dirty="0" smtClean="0">
                          <a:solidFill>
                            <a:schemeClr val="accent4">
                              <a:lumMod val="50000"/>
                            </a:schemeClr>
                          </a:solidFill>
                        </a:rPr>
                        <a:t>Journalists</a:t>
                      </a:r>
                      <a:endParaRPr lang="en-GB" sz="1200" dirty="0">
                        <a:solidFill>
                          <a:schemeClr val="accent4">
                            <a:lumMod val="50000"/>
                          </a:schemeClr>
                        </a:solidFill>
                      </a:endParaRPr>
                    </a:p>
                  </a:txBody>
                  <a:tcPr marL="91434" marR="91434" marT="45723" marB="45723"/>
                </a:tc>
                <a:tc>
                  <a:txBody>
                    <a:bodyPr/>
                    <a:lstStyle/>
                    <a:p>
                      <a:r>
                        <a:rPr lang="en-GB" sz="1200" dirty="0" smtClean="0">
                          <a:solidFill>
                            <a:schemeClr val="accent4">
                              <a:lumMod val="50000"/>
                            </a:schemeClr>
                          </a:solidFill>
                        </a:rPr>
                        <a:t>19</a:t>
                      </a:r>
                      <a:endParaRPr lang="en-GB" sz="1200" dirty="0">
                        <a:solidFill>
                          <a:schemeClr val="accent4">
                            <a:lumMod val="50000"/>
                          </a:schemeClr>
                        </a:solidFill>
                      </a:endParaRPr>
                    </a:p>
                  </a:txBody>
                  <a:tcPr marL="91434" marR="91434" marT="45723" marB="45723"/>
                </a:tc>
              </a:tr>
              <a:tr h="281472">
                <a:tc>
                  <a:txBody>
                    <a:bodyPr/>
                    <a:lstStyle/>
                    <a:p>
                      <a:r>
                        <a:rPr lang="en-GB" sz="1200" dirty="0" smtClean="0">
                          <a:solidFill>
                            <a:schemeClr val="accent4">
                              <a:lumMod val="50000"/>
                            </a:schemeClr>
                          </a:solidFill>
                        </a:rPr>
                        <a:t>Government Ministers</a:t>
                      </a:r>
                      <a:endParaRPr lang="en-GB" sz="1200" dirty="0">
                        <a:solidFill>
                          <a:schemeClr val="accent4">
                            <a:lumMod val="50000"/>
                          </a:schemeClr>
                        </a:solidFill>
                      </a:endParaRPr>
                    </a:p>
                  </a:txBody>
                  <a:tcPr marL="91434" marR="91434" marT="45723" marB="45723"/>
                </a:tc>
                <a:tc>
                  <a:txBody>
                    <a:bodyPr/>
                    <a:lstStyle/>
                    <a:p>
                      <a:r>
                        <a:rPr lang="en-GB" sz="1200" dirty="0" smtClean="0">
                          <a:solidFill>
                            <a:schemeClr val="accent4">
                              <a:lumMod val="50000"/>
                            </a:schemeClr>
                          </a:solidFill>
                        </a:rPr>
                        <a:t>17</a:t>
                      </a:r>
                      <a:endParaRPr lang="en-GB" sz="1200" dirty="0">
                        <a:solidFill>
                          <a:schemeClr val="accent4">
                            <a:lumMod val="50000"/>
                          </a:schemeClr>
                        </a:solidFill>
                      </a:endParaRPr>
                    </a:p>
                  </a:txBody>
                  <a:tcPr marL="91434" marR="91434" marT="45723" marB="45723"/>
                </a:tc>
              </a:tr>
              <a:tr h="281472">
                <a:tc>
                  <a:txBody>
                    <a:bodyPr/>
                    <a:lstStyle/>
                    <a:p>
                      <a:r>
                        <a:rPr lang="en-GB" sz="1200" dirty="0" smtClean="0">
                          <a:solidFill>
                            <a:schemeClr val="accent4">
                              <a:lumMod val="50000"/>
                            </a:schemeClr>
                          </a:solidFill>
                        </a:rPr>
                        <a:t>Politicians generally</a:t>
                      </a:r>
                      <a:endParaRPr lang="en-GB" sz="1200" dirty="0">
                        <a:solidFill>
                          <a:schemeClr val="accent4">
                            <a:lumMod val="50000"/>
                          </a:schemeClr>
                        </a:solidFill>
                      </a:endParaRPr>
                    </a:p>
                  </a:txBody>
                  <a:tcPr marL="91434" marR="91434" marT="45723" marB="45723"/>
                </a:tc>
                <a:tc>
                  <a:txBody>
                    <a:bodyPr/>
                    <a:lstStyle/>
                    <a:p>
                      <a:r>
                        <a:rPr lang="en-GB" sz="1200" dirty="0" smtClean="0">
                          <a:solidFill>
                            <a:schemeClr val="accent4">
                              <a:lumMod val="50000"/>
                            </a:schemeClr>
                          </a:solidFill>
                        </a:rPr>
                        <a:t>14</a:t>
                      </a:r>
                      <a:endParaRPr lang="en-GB" sz="1200" dirty="0">
                        <a:solidFill>
                          <a:schemeClr val="accent4">
                            <a:lumMod val="50000"/>
                          </a:schemeClr>
                        </a:solidFill>
                      </a:endParaRPr>
                    </a:p>
                  </a:txBody>
                  <a:tcPr marL="91434" marR="91434" marT="45723" marB="45723"/>
                </a:tc>
              </a:tr>
              <a:tr h="281472">
                <a:tc>
                  <a:txBody>
                    <a:bodyPr/>
                    <a:lstStyle/>
                    <a:p>
                      <a:r>
                        <a:rPr lang="en-GB" sz="1200" b="1" dirty="0" smtClean="0">
                          <a:solidFill>
                            <a:schemeClr val="accent4">
                              <a:lumMod val="50000"/>
                            </a:schemeClr>
                          </a:solidFill>
                        </a:rPr>
                        <a:t>AVERAGE</a:t>
                      </a:r>
                      <a:endParaRPr lang="en-GB" sz="1200" b="1" dirty="0">
                        <a:solidFill>
                          <a:schemeClr val="accent4">
                            <a:lumMod val="50000"/>
                          </a:schemeClr>
                        </a:solidFill>
                      </a:endParaRPr>
                    </a:p>
                  </a:txBody>
                  <a:tcPr marL="91434" marR="91434" marT="45723" marB="45723"/>
                </a:tc>
                <a:tc>
                  <a:txBody>
                    <a:bodyPr/>
                    <a:lstStyle/>
                    <a:p>
                      <a:r>
                        <a:rPr lang="en-GB" sz="1200" b="1" dirty="0" smtClean="0">
                          <a:solidFill>
                            <a:schemeClr val="accent4">
                              <a:lumMod val="50000"/>
                            </a:schemeClr>
                          </a:solidFill>
                        </a:rPr>
                        <a:t>52</a:t>
                      </a:r>
                      <a:endParaRPr lang="en-GB" sz="1200" b="1" dirty="0">
                        <a:solidFill>
                          <a:schemeClr val="accent4">
                            <a:lumMod val="50000"/>
                          </a:schemeClr>
                        </a:solidFill>
                      </a:endParaRPr>
                    </a:p>
                  </a:txBody>
                  <a:tcPr marL="91434" marR="91434" marT="45723" marB="45723"/>
                </a:tc>
              </a:tr>
            </a:tbl>
          </a:graphicData>
        </a:graphic>
      </p:graphicFrame>
      <p:sp>
        <p:nvSpPr>
          <p:cNvPr id="18497" name="Slide Number Placeholder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296CAC7B-AA95-4F3A-A762-C9130A0345B0}" type="slidenum">
              <a:rPr lang="en-GB"/>
              <a:pPr algn="r"/>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2"/>
            <a:ext cx="5903912" cy="935955"/>
          </a:xfrm>
        </p:spPr>
        <p:txBody>
          <a:bodyPr rtlCol="0">
            <a:normAutofit fontScale="90000"/>
          </a:bodyPr>
          <a:lstStyle/>
          <a:p>
            <a:pPr fontAlgn="auto">
              <a:spcAft>
                <a:spcPts val="0"/>
              </a:spcAft>
              <a:defRPr/>
            </a:pPr>
            <a:r>
              <a:rPr lang="en-GB" dirty="0" smtClean="0">
                <a:effectLst/>
              </a:rPr>
              <a:t>NUMBER OF COMPLAINTS RECEIVED BY THE OIA</a:t>
            </a:r>
            <a:endParaRPr lang="en-GB" dirty="0">
              <a:effectLst/>
            </a:endParaRPr>
          </a:p>
        </p:txBody>
      </p:sp>
      <p:graphicFrame>
        <p:nvGraphicFramePr>
          <p:cNvPr id="5" name="Chart 4"/>
          <p:cNvGraphicFramePr>
            <a:graphicFrameLocks/>
          </p:cNvGraphicFramePr>
          <p:nvPr/>
        </p:nvGraphicFramePr>
        <p:xfrm>
          <a:off x="251520" y="1556792"/>
          <a:ext cx="8515537"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19460" name="Slide Number Placeholder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DFF4CCB6-8BB6-4A9E-B1AF-7642D298DC69}" type="slidenum">
              <a:rPr lang="en-GB"/>
              <a:pPr algn="r"/>
              <a:t>6</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528" y="404664"/>
            <a:ext cx="5904904" cy="792163"/>
          </a:xfrm>
        </p:spPr>
        <p:txBody>
          <a:bodyPr rtlCol="0">
            <a:normAutofit fontScale="90000"/>
          </a:bodyPr>
          <a:lstStyle/>
          <a:p>
            <a:pPr fontAlgn="auto">
              <a:spcAft>
                <a:spcPts val="0"/>
              </a:spcAft>
              <a:defRPr/>
            </a:pPr>
            <a:r>
              <a:rPr lang="en-GB" dirty="0">
                <a:effectLst/>
              </a:rPr>
              <a:t>WHAT IS COMPLAINED </a:t>
            </a:r>
            <a:r>
              <a:rPr lang="en-GB" dirty="0" smtClean="0">
                <a:effectLst/>
              </a:rPr>
              <a:t>ABOUT:  </a:t>
            </a:r>
            <a:br>
              <a:rPr lang="en-GB" dirty="0" smtClean="0">
                <a:effectLst/>
              </a:rPr>
            </a:br>
            <a:r>
              <a:rPr lang="en-GB" dirty="0" smtClean="0">
                <a:effectLst/>
              </a:rPr>
              <a:t>2011 </a:t>
            </a:r>
            <a:r>
              <a:rPr lang="en-GB" dirty="0">
                <a:effectLst/>
              </a:rPr>
              <a:t>OUTTURNS </a:t>
            </a:r>
          </a:p>
        </p:txBody>
      </p:sp>
      <p:graphicFrame>
        <p:nvGraphicFramePr>
          <p:cNvPr id="6" name="Content Placeholder 5"/>
          <p:cNvGraphicFramePr>
            <a:graphicFrameLocks noGrp="1"/>
          </p:cNvGraphicFramePr>
          <p:nvPr>
            <p:ph idx="1"/>
          </p:nvPr>
        </p:nvGraphicFramePr>
        <p:xfrm>
          <a:off x="611188" y="2000250"/>
          <a:ext cx="7921625" cy="3949700"/>
        </p:xfrm>
        <a:graphic>
          <a:graphicData uri="http://schemas.openxmlformats.org/drawingml/2006/chart">
            <c:chart xmlns:c="http://schemas.openxmlformats.org/drawingml/2006/chart" xmlns:r="http://schemas.openxmlformats.org/officeDocument/2006/relationships" r:id="rId2"/>
          </a:graphicData>
        </a:graphic>
      </p:graphicFrame>
      <p:sp>
        <p:nvSpPr>
          <p:cNvPr id="20484" name="Slide Number Placeholder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424A2148-7C01-4B10-B9B8-5CB26041B975}" type="slidenum">
              <a:rPr lang="en-GB"/>
              <a:pPr algn="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6480720" cy="648072"/>
          </a:xfrm>
        </p:spPr>
        <p:txBody>
          <a:bodyPr/>
          <a:lstStyle/>
          <a:p>
            <a:r>
              <a:rPr lang="en-GB" dirty="0" smtClean="0">
                <a:effectLst/>
              </a:rPr>
              <a:t>REASONS FOR RISE IN COMPLAINTS</a:t>
            </a:r>
            <a:endParaRPr lang="en-GB" dirty="0">
              <a:effectLst/>
            </a:endParaRPr>
          </a:p>
        </p:txBody>
      </p:sp>
      <p:sp>
        <p:nvSpPr>
          <p:cNvPr id="3" name="Content Placeholder 2"/>
          <p:cNvSpPr>
            <a:spLocks noGrp="1"/>
          </p:cNvSpPr>
          <p:nvPr>
            <p:ph idx="1"/>
          </p:nvPr>
        </p:nvSpPr>
        <p:spPr/>
        <p:txBody>
          <a:bodyPr/>
          <a:lstStyle/>
          <a:p>
            <a:r>
              <a:rPr lang="en-GB" sz="2800" dirty="0" smtClean="0">
                <a:solidFill>
                  <a:schemeClr val="tx1"/>
                </a:solidFill>
                <a:effectLst/>
              </a:rPr>
              <a:t>Discussion about rise in fees and then the rise in 2012</a:t>
            </a:r>
          </a:p>
          <a:p>
            <a:r>
              <a:rPr lang="en-GB" sz="2800" dirty="0" smtClean="0">
                <a:solidFill>
                  <a:schemeClr val="tx1"/>
                </a:solidFill>
                <a:effectLst/>
              </a:rPr>
              <a:t>Students as consumers</a:t>
            </a:r>
          </a:p>
          <a:p>
            <a:r>
              <a:rPr lang="en-GB" sz="2800" dirty="0" smtClean="0">
                <a:solidFill>
                  <a:schemeClr val="tx1"/>
                </a:solidFill>
                <a:effectLst/>
              </a:rPr>
              <a:t>Decline in deference</a:t>
            </a:r>
          </a:p>
          <a:p>
            <a:r>
              <a:rPr lang="en-GB" sz="2800" dirty="0" smtClean="0">
                <a:solidFill>
                  <a:schemeClr val="tx1"/>
                </a:solidFill>
                <a:effectLst/>
              </a:rPr>
              <a:t>Rise in expectations – fall in status of 2.2</a:t>
            </a:r>
          </a:p>
          <a:p>
            <a:r>
              <a:rPr lang="en-GB" sz="2800" dirty="0" smtClean="0">
                <a:solidFill>
                  <a:schemeClr val="tx1"/>
                </a:solidFill>
                <a:effectLst/>
              </a:rPr>
              <a:t>Tightening of labour market</a:t>
            </a:r>
          </a:p>
          <a:p>
            <a:r>
              <a:rPr lang="en-GB" sz="2800" dirty="0" smtClean="0">
                <a:solidFill>
                  <a:schemeClr val="tx1"/>
                </a:solidFill>
                <a:effectLst/>
              </a:rPr>
              <a:t>Rise in vocational subjects (medicine, law, social work, teaching – double qualification needed)</a:t>
            </a:r>
          </a:p>
          <a:p>
            <a:r>
              <a:rPr lang="en-GB" sz="2800" dirty="0" smtClean="0">
                <a:solidFill>
                  <a:schemeClr val="tx1"/>
                </a:solidFill>
                <a:effectLst/>
              </a:rPr>
              <a:t>OIA becoming more widely known</a:t>
            </a:r>
            <a:endParaRPr lang="en-GB" sz="2800" dirty="0">
              <a:solidFill>
                <a:schemeClr val="tx1"/>
              </a:solidFill>
              <a:effectLst/>
            </a:endParaRPr>
          </a:p>
        </p:txBody>
      </p:sp>
    </p:spTree>
    <p:extLst>
      <p:ext uri="{BB962C8B-B14F-4D97-AF65-F5344CB8AC3E}">
        <p14:creationId xmlns:p14="http://schemas.microsoft.com/office/powerpoint/2010/main" xmlns="" val="425969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664"/>
            <a:ext cx="5903912" cy="647700"/>
          </a:xfrm>
        </p:spPr>
        <p:txBody>
          <a:bodyPr rtlCol="0">
            <a:normAutofit fontScale="90000"/>
          </a:bodyPr>
          <a:lstStyle/>
          <a:p>
            <a:pPr fontAlgn="auto">
              <a:spcAft>
                <a:spcPts val="0"/>
              </a:spcAft>
              <a:defRPr/>
            </a:pPr>
            <a:r>
              <a:rPr lang="en-GB" dirty="0" smtClean="0">
                <a:effectLst/>
              </a:rPr>
              <a:t>IMPACT OF INSTITUTION SIZE ON COMPLAINT NUMBERS</a:t>
            </a:r>
            <a:endParaRPr lang="en-GB" dirty="0">
              <a:effectLst/>
            </a:endParaRPr>
          </a:p>
        </p:txBody>
      </p:sp>
      <p:graphicFrame>
        <p:nvGraphicFramePr>
          <p:cNvPr id="10" name="Chart 9"/>
          <p:cNvGraphicFramePr>
            <a:graphicFrameLocks/>
          </p:cNvGraphicFramePr>
          <p:nvPr/>
        </p:nvGraphicFramePr>
        <p:xfrm>
          <a:off x="-7525344" y="1415835"/>
          <a:ext cx="26331332" cy="54398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nvGraphicFramePr>
        <p:xfrm>
          <a:off x="4813619" y="3685380"/>
          <a:ext cx="45719" cy="45719"/>
        </p:xfrm>
        <a:graphic>
          <a:graphicData uri="http://schemas.openxmlformats.org/drawingml/2006/chart">
            <c:chart xmlns:c="http://schemas.openxmlformats.org/drawingml/2006/chart" xmlns:r="http://schemas.openxmlformats.org/officeDocument/2006/relationships" r:id="rId3"/>
          </a:graphicData>
        </a:graphic>
      </p:graphicFrame>
      <p:sp>
        <p:nvSpPr>
          <p:cNvPr id="14" name="Chevron 13"/>
          <p:cNvSpPr/>
          <p:nvPr/>
        </p:nvSpPr>
        <p:spPr>
          <a:xfrm rot="2756768">
            <a:off x="5221301" y="5135694"/>
            <a:ext cx="536880" cy="462188"/>
          </a:xfrm>
          <a:prstGeom prst="chevron">
            <a:avLst/>
          </a:prstGeom>
          <a:solidFill>
            <a:srgbClr val="379BB4"/>
          </a:solidFill>
          <a:ln>
            <a:solidFill>
              <a:srgbClr val="379BB4"/>
            </a:solidFill>
          </a:ln>
          <a:scene3d>
            <a:camera prst="orthographicFront">
              <a:rot lat="300000" lon="4200000" rev="2700000"/>
            </a:camera>
            <a:lightRig rig="threePt" dir="t"/>
          </a:scene3d>
          <a:sp3d extrusionH="114300"/>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n-GB">
              <a:solidFill>
                <a:schemeClr val="tx1"/>
              </a:solidFill>
            </a:endParaRPr>
          </a:p>
        </p:txBody>
      </p:sp>
      <p:sp>
        <p:nvSpPr>
          <p:cNvPr id="21510" name="TextBox 14"/>
          <p:cNvSpPr txBox="1">
            <a:spLocks noChangeArrowheads="1"/>
          </p:cNvSpPr>
          <p:nvPr/>
        </p:nvSpPr>
        <p:spPr bwMode="auto">
          <a:xfrm>
            <a:off x="250825" y="4292600"/>
            <a:ext cx="9715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1400">
                <a:solidFill>
                  <a:srgbClr val="AF0A5A"/>
                </a:solidFill>
              </a:rPr>
              <a:t>Smallest institution</a:t>
            </a:r>
          </a:p>
        </p:txBody>
      </p:sp>
      <p:sp>
        <p:nvSpPr>
          <p:cNvPr id="21511" name="TextBox 15"/>
          <p:cNvSpPr txBox="1">
            <a:spLocks noChangeArrowheads="1"/>
          </p:cNvSpPr>
          <p:nvPr/>
        </p:nvSpPr>
        <p:spPr bwMode="auto">
          <a:xfrm>
            <a:off x="4859338" y="6453188"/>
            <a:ext cx="15049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1400">
                <a:solidFill>
                  <a:srgbClr val="AF0A5A"/>
                </a:solidFill>
              </a:rPr>
              <a:t>Largest institution</a:t>
            </a:r>
          </a:p>
        </p:txBody>
      </p:sp>
      <p:sp>
        <p:nvSpPr>
          <p:cNvPr id="21512" name="TextBox 16"/>
          <p:cNvSpPr txBox="1">
            <a:spLocks noChangeArrowheads="1"/>
          </p:cNvSpPr>
          <p:nvPr/>
        </p:nvSpPr>
        <p:spPr bwMode="auto">
          <a:xfrm>
            <a:off x="5826125" y="5181600"/>
            <a:ext cx="10620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solidFill>
                  <a:srgbClr val="379BB4"/>
                </a:solidFill>
              </a:rPr>
              <a:t>Trendline</a:t>
            </a:r>
          </a:p>
        </p:txBody>
      </p:sp>
      <p:sp>
        <p:nvSpPr>
          <p:cNvPr id="21513" name="TextBox 17"/>
          <p:cNvSpPr txBox="1">
            <a:spLocks noChangeArrowheads="1"/>
          </p:cNvSpPr>
          <p:nvPr/>
        </p:nvSpPr>
        <p:spPr bwMode="auto">
          <a:xfrm>
            <a:off x="6516688" y="3500438"/>
            <a:ext cx="22812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t>Number of complaints</a:t>
            </a:r>
          </a:p>
        </p:txBody>
      </p:sp>
      <p:sp>
        <p:nvSpPr>
          <p:cNvPr id="21514" name="Slide Number Placeholder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7130C46E-470C-461C-A89F-362A9C44C58C}" type="slidenum">
              <a:rPr lang="en-GB"/>
              <a:pPr algn="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0" cap="flat" cmpd="thickThin">
          <a:solidFill>
            <a:srgbClr val="AF0A5A"/>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Sitecore Presentation 14">
    <a:dk1>
      <a:srgbClr val="5F5F5F"/>
    </a:dk1>
    <a:lt1>
      <a:srgbClr val="FFFFFF"/>
    </a:lt1>
    <a:dk2>
      <a:srgbClr val="EF4338"/>
    </a:dk2>
    <a:lt2>
      <a:srgbClr val="DDDDDD"/>
    </a:lt2>
    <a:accent1>
      <a:srgbClr val="FFFFFF"/>
    </a:accent1>
    <a:accent2>
      <a:srgbClr val="99CCFF"/>
    </a:accent2>
    <a:accent3>
      <a:srgbClr val="FFFFFF"/>
    </a:accent3>
    <a:accent4>
      <a:srgbClr val="505050"/>
    </a:accent4>
    <a:accent5>
      <a:srgbClr val="FFFFFF"/>
    </a:accent5>
    <a:accent6>
      <a:srgbClr val="8AB9E7"/>
    </a:accent6>
    <a:hlink>
      <a:srgbClr val="292929"/>
    </a:hlink>
    <a:folHlink>
      <a:srgbClr val="5F5F5F"/>
    </a:folHlink>
  </a:clrScheme>
  <a:fontScheme name="Sitecore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164</TotalTime>
  <Words>1575</Words>
  <Application>Microsoft Office PowerPoint</Application>
  <PresentationFormat>On-screen Show (4:3)</PresentationFormat>
  <Paragraphs>227</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PowerPoint Template</vt:lpstr>
      <vt:lpstr>Slide 1</vt:lpstr>
      <vt:lpstr>“WHO? WHO?”</vt:lpstr>
      <vt:lpstr>THE OIA AS A STRATEGIC PARTNER</vt:lpstr>
      <vt:lpstr>UNIVERSITIES AND STUDENT SATISFACTION </vt:lpstr>
      <vt:lpstr> TRUST</vt:lpstr>
      <vt:lpstr>NUMBER OF COMPLAINTS RECEIVED BY THE OIA</vt:lpstr>
      <vt:lpstr>WHAT IS COMPLAINED ABOUT:   2011 OUTTURNS </vt:lpstr>
      <vt:lpstr>REASONS FOR RISE IN COMPLAINTS</vt:lpstr>
      <vt:lpstr>IMPACT OF INSTITUTION SIZE ON COMPLAINT NUMBERS</vt:lpstr>
      <vt:lpstr>RELATION BETWEEN INTERNAL COMPLAINTS AND APPEALS AND COMPLAINTS RECEIVED  BY OIA</vt:lpstr>
      <vt:lpstr>HOW THINGS GO WRONG</vt:lpstr>
      <vt:lpstr>SUPERVISION</vt:lpstr>
      <vt:lpstr>ACADEMIC MISCONDUCT</vt:lpstr>
      <vt:lpstr>DISABILITY</vt:lpstr>
      <vt:lpstr>FEEDBACK AND GOOD PRACTICE DISSEMINATION (1) </vt:lpstr>
      <vt:lpstr>Slide 16</vt:lpstr>
      <vt:lpstr>EARLY RESOLUTION INITIATIVE</vt:lpstr>
      <vt:lpstr>FRAMEWORK OF GOOD PRACTICE </vt:lpstr>
      <vt:lpstr>KEY LEARNING POINTS</vt:lpstr>
      <vt:lpstr>THE HUNTING OF THE SNARK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Dena Stephens</dc:creator>
  <cp:lastModifiedBy>Andrew</cp:lastModifiedBy>
  <cp:revision>29</cp:revision>
  <dcterms:created xsi:type="dcterms:W3CDTF">2013-04-22T08:06:01Z</dcterms:created>
  <dcterms:modified xsi:type="dcterms:W3CDTF">2013-05-20T10:25:02Z</dcterms:modified>
</cp:coreProperties>
</file>