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tiff" ContentType="image/tiff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  <p:sldMasterId id="2147483711" r:id="rId2"/>
    <p:sldMasterId id="2147483780" r:id="rId3"/>
  </p:sldMasterIdLst>
  <p:notesMasterIdLst>
    <p:notesMasterId r:id="rId26"/>
  </p:notesMasterIdLst>
  <p:handoutMasterIdLst>
    <p:handoutMasterId r:id="rId27"/>
  </p:handoutMasterIdLst>
  <p:sldIdLst>
    <p:sldId id="310" r:id="rId4"/>
    <p:sldId id="1014" r:id="rId5"/>
    <p:sldId id="1016" r:id="rId6"/>
    <p:sldId id="1017" r:id="rId7"/>
    <p:sldId id="1018" r:id="rId8"/>
    <p:sldId id="1019" r:id="rId9"/>
    <p:sldId id="1025" r:id="rId10"/>
    <p:sldId id="1024" r:id="rId11"/>
    <p:sldId id="1026" r:id="rId12"/>
    <p:sldId id="1034" r:id="rId13"/>
    <p:sldId id="1027" r:id="rId14"/>
    <p:sldId id="1028" r:id="rId15"/>
    <p:sldId id="1029" r:id="rId16"/>
    <p:sldId id="1030" r:id="rId17"/>
    <p:sldId id="1022" r:id="rId18"/>
    <p:sldId id="1015" r:id="rId19"/>
    <p:sldId id="1023" r:id="rId20"/>
    <p:sldId id="1031" r:id="rId21"/>
    <p:sldId id="1032" r:id="rId22"/>
    <p:sldId id="1033" r:id="rId23"/>
    <p:sldId id="1021" r:id="rId24"/>
    <p:sldId id="1020" r:id="rId25"/>
  </p:sldIdLst>
  <p:sldSz cx="9144000" cy="6858000" type="screen4x3"/>
  <p:notesSz cx="7099300" cy="10234613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D068"/>
    <a:srgbClr val="6699FF"/>
    <a:srgbClr val="33CCCC"/>
    <a:srgbClr val="99CCFF"/>
    <a:srgbClr val="FF3300"/>
    <a:srgbClr val="FF9900"/>
    <a:srgbClr val="FFD5AB"/>
    <a:srgbClr val="DDDDDD"/>
    <a:srgbClr val="F5F01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4757" autoAdjust="0"/>
    <p:restoredTop sz="91653" autoAdjust="0"/>
  </p:normalViewPr>
  <p:slideViewPr>
    <p:cSldViewPr snapToGrid="0">
      <p:cViewPr varScale="1">
        <p:scale>
          <a:sx n="75" d="100"/>
          <a:sy n="75" d="100"/>
        </p:scale>
        <p:origin x="-1530" y="-90"/>
      </p:cViewPr>
      <p:guideLst>
        <p:guide orient="horz" pos="4240"/>
        <p:guide pos="5645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46" d="100"/>
          <a:sy n="46" d="100"/>
        </p:scale>
        <p:origin x="-1956" y="-102"/>
      </p:cViewPr>
      <p:guideLst>
        <p:guide orient="horz" pos="3224"/>
        <p:guide pos="2237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FC000"/>
            </a:solidFill>
          </c:spPr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12</c:v>
                </c:pt>
                <c:pt idx="1">
                  <c:v>-11</c:v>
                </c:pt>
              </c:numCache>
            </c:numRef>
          </c:val>
        </c:ser>
        <c:gapWidth val="56"/>
        <c:axId val="97519104"/>
        <c:axId val="97520640"/>
      </c:barChart>
      <c:catAx>
        <c:axId val="97519104"/>
        <c:scaling>
          <c:orientation val="minMax"/>
        </c:scaling>
        <c:axPos val="b"/>
        <c:majorTickMark val="none"/>
        <c:tickLblPos val="none"/>
        <c:crossAx val="97520640"/>
        <c:crosses val="autoZero"/>
        <c:auto val="1"/>
        <c:lblAlgn val="ctr"/>
        <c:lblOffset val="100"/>
      </c:catAx>
      <c:valAx>
        <c:axId val="97520640"/>
        <c:scaling>
          <c:orientation val="minMax"/>
          <c:min val="-15"/>
        </c:scaling>
        <c:delete val="1"/>
        <c:axPos val="l"/>
        <c:numFmt formatCode="General" sourceLinked="1"/>
        <c:tickLblPos val="none"/>
        <c:crossAx val="97519104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21" tIns="47860" rIns="95721" bIns="47860" numCol="1" anchor="t" anchorCtr="0" compatLnSpc="1">
            <a:prstTxWarp prst="textNoShape">
              <a:avLst/>
            </a:prstTxWarp>
          </a:bodyPr>
          <a:lstStyle>
            <a:lvl1pPr defTabSz="957263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21" tIns="47860" rIns="95721" bIns="47860" numCol="1" anchor="t" anchorCtr="0" compatLnSpc="1">
            <a:prstTxWarp prst="textNoShape">
              <a:avLst/>
            </a:prstTxWarp>
          </a:bodyPr>
          <a:lstStyle>
            <a:lvl1pPr algn="r" defTabSz="957263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21" tIns="47860" rIns="95721" bIns="47860" numCol="1" anchor="b" anchorCtr="0" compatLnSpc="1">
            <a:prstTxWarp prst="textNoShape">
              <a:avLst/>
            </a:prstTxWarp>
          </a:bodyPr>
          <a:lstStyle>
            <a:lvl1pPr defTabSz="957263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185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21" tIns="47860" rIns="95721" bIns="47860" numCol="1" anchor="b" anchorCtr="0" compatLnSpc="1">
            <a:prstTxWarp prst="textNoShape">
              <a:avLst/>
            </a:prstTxWarp>
          </a:bodyPr>
          <a:lstStyle>
            <a:lvl1pPr algn="r" defTabSz="957263">
              <a:defRPr sz="1200">
                <a:latin typeface="Times New Roman" pitchFamily="18" charset="0"/>
              </a:defRPr>
            </a:lvl1pPr>
          </a:lstStyle>
          <a:p>
            <a:fld id="{5833D4CE-573A-4AC0-894E-6D3F7CA34C34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21" tIns="47860" rIns="95721" bIns="47860" numCol="1" anchor="t" anchorCtr="0" compatLnSpc="1">
            <a:prstTxWarp prst="textNoShape">
              <a:avLst/>
            </a:prstTxWarp>
          </a:bodyPr>
          <a:lstStyle>
            <a:lvl1pPr defTabSz="957263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21" tIns="47860" rIns="95721" bIns="47860" numCol="1" anchor="t" anchorCtr="0" compatLnSpc="1">
            <a:prstTxWarp prst="textNoShape">
              <a:avLst/>
            </a:prstTxWarp>
          </a:bodyPr>
          <a:lstStyle>
            <a:lvl1pPr algn="r" defTabSz="957263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535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2513"/>
            <a:ext cx="5207000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21" tIns="47860" rIns="95721" bIns="478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21" tIns="47860" rIns="95721" bIns="47860" numCol="1" anchor="b" anchorCtr="0" compatLnSpc="1">
            <a:prstTxWarp prst="textNoShape">
              <a:avLst/>
            </a:prstTxWarp>
          </a:bodyPr>
          <a:lstStyle>
            <a:lvl1pPr defTabSz="957263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185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21" tIns="47860" rIns="95721" bIns="47860" numCol="1" anchor="b" anchorCtr="0" compatLnSpc="1">
            <a:prstTxWarp prst="textNoShape">
              <a:avLst/>
            </a:prstTxWarp>
          </a:bodyPr>
          <a:lstStyle>
            <a:lvl1pPr algn="r" defTabSz="957263">
              <a:defRPr sz="1200">
                <a:latin typeface="Times New Roman" pitchFamily="18" charset="0"/>
              </a:defRPr>
            </a:lvl1pPr>
          </a:lstStyle>
          <a:p>
            <a:fld id="{C2613E42-DCBB-488A-BE00-401718E085A8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perts.scival.com/reachnc/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9D502B-FCB3-4389-AAF8-BCFE46E1245D}" type="slidenum">
              <a:rPr lang="en-GB"/>
              <a:pPr/>
              <a:t>0</a:t>
            </a:fld>
            <a:endParaRPr lang="en-GB"/>
          </a:p>
        </p:txBody>
      </p:sp>
      <p:sp>
        <p:nvSpPr>
          <p:cNvPr id="538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8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sz="1100" dirty="0"/>
              <a:t>So what is the latest initiative that the North Carolina Research Triangle Park is involved in? We have built a network for the state of North Carolina that </a:t>
            </a:r>
            <a:r>
              <a:rPr lang="en-US" sz="1100" dirty="0"/>
              <a:t>connects all 16 universities in the North Carolina State system and Duke University, </a:t>
            </a:r>
            <a:r>
              <a:rPr lang="en-US" sz="1100" dirty="0" smtClean="0"/>
              <a:t>the most important private </a:t>
            </a:r>
            <a:r>
              <a:rPr lang="en-US" sz="1100" dirty="0"/>
              <a:t>research university in North Carolina. There are currently 13,000 researcher profiles in the system, and it is expected to grow to over 17,000 researchers by mid-2013. Research Triangle Institute Fellows have been added, and there are future plans to incorporate more profiles of industry scientists. </a:t>
            </a:r>
          </a:p>
          <a:p>
            <a:pPr eaLnBrk="1" hangingPunct="1"/>
            <a:endParaRPr lang="en-US" sz="1100" dirty="0"/>
          </a:p>
          <a:p>
            <a:pPr eaLnBrk="1" hangingPunct="1"/>
            <a:r>
              <a:rPr lang="en-GB" sz="1100" dirty="0"/>
              <a:t>This is an example of a research networking system, a trend that is gaining substantial momentum in the US and is increasingly being implemented internationally. I will briefly show you a commercial system that Elsevier is providing to a number of leading academic institutions, but there other research network solutions as well, including an NIH-funded project called VIVO and other systems. I would like to go through it in a bit more detail to show some of the general capabilities of research networking systems.  The great majority of institutions implementing our systems in the US, over 95%, make them available and discoverable via a public website. This is taken from the ReachNC’s site, which connects all 16 universities in the North Carolina State system and Duke University, a major private research university in North Carolina. </a:t>
            </a:r>
            <a:r>
              <a:rPr lang="en-GB" sz="1100" dirty="0" smtClean="0"/>
              <a:t>The advantages of implementing these systems for enhancing industry-university partnerships are fairly obvious, and there is a lot of interest at the state levels in such systems. In addition to ReachNC, which is currently being fully built out, we are contracted to build the Michigan Research portal I mentioned earlier, and have a proposal out to the State of Illinois. We also have a contract to create a network for all 6 medical schools in Texas, a major biomedical research hub, and a number of other opportunities in earlier stages.</a:t>
            </a:r>
            <a:endParaRPr lang="en-GB" sz="1100" dirty="0"/>
          </a:p>
          <a:p>
            <a:pPr eaLnBrk="1" hangingPunct="1"/>
            <a:endParaRPr lang="en-GB" sz="1100" dirty="0"/>
          </a:p>
          <a:p>
            <a:pPr eaLnBrk="1" hangingPunct="1"/>
            <a:r>
              <a:rPr lang="en-GB" sz="1100" dirty="0"/>
              <a:t>These type of collaboration systems are ones that I call researcher-centric, and use advanced semantic Web 2.0 web technologies to fingerprint a researcher’s publications, grants, and other scholarly </a:t>
            </a:r>
            <a:r>
              <a:rPr lang="en-GB" sz="1100" dirty="0" smtClean="0"/>
              <a:t>output. Fingerprints can also be aggregated to get a departmental or group fingerprint for multiple researchers. Many institutions also fingerprint and interdisciplinary research centers.  </a:t>
            </a:r>
          </a:p>
          <a:p>
            <a:pPr eaLnBrk="1" hangingPunct="1"/>
            <a:endParaRPr lang="en-GB" sz="1100" dirty="0" smtClean="0"/>
          </a:p>
          <a:p>
            <a:pPr eaLnBrk="1" hangingPunct="1"/>
            <a:r>
              <a:rPr lang="en-GB" sz="1100" dirty="0" smtClean="0"/>
              <a:t>One of the companies in RTP recently was looking for an academic partner in the U.S. for a $10M, 5-year joint research project in a variety of engineering disciplines, and was able to use the </a:t>
            </a:r>
            <a:r>
              <a:rPr lang="en-GB" sz="1100" dirty="0" err="1" smtClean="0"/>
              <a:t>ReachNC</a:t>
            </a:r>
            <a:r>
              <a:rPr lang="en-GB" sz="1100" dirty="0" smtClean="0"/>
              <a:t> system to quickly determine that the relevant engineering expertise was available at </a:t>
            </a:r>
            <a:r>
              <a:rPr lang="en-GB" sz="1100" dirty="0" err="1" smtClean="0"/>
              <a:t>NorthCarolina</a:t>
            </a:r>
            <a:r>
              <a:rPr lang="en-GB" sz="1100" dirty="0" smtClean="0"/>
              <a:t> State university, so in this particular case the system has already helped to facilitate an academic-industry partnership that could have gone to an institution in another state. </a:t>
            </a:r>
            <a:endParaRPr lang="en-GB" sz="1100" dirty="0"/>
          </a:p>
          <a:p>
            <a:pPr eaLnBrk="1" hangingPunct="1"/>
            <a:endParaRPr lang="en-GB" sz="1100" dirty="0" smtClean="0"/>
          </a:p>
          <a:p>
            <a:pPr eaLnBrk="1" hangingPunct="1"/>
            <a:r>
              <a:rPr lang="en-GB" sz="1100" dirty="0" smtClean="0"/>
              <a:t>Let’s take a brief look at the ReachNC system to give you a feel of how this actually works in practice. 95% of these systems are publically accessible and open to all on the Web. (hyperlink) </a:t>
            </a:r>
            <a:r>
              <a:rPr lang="en-US" sz="2500" dirty="0" smtClean="0">
                <a:solidFill>
                  <a:srgbClr val="4B4B4B"/>
                </a:solidFill>
                <a:latin typeface="Arial"/>
                <a:hlinkClick r:id="rId3"/>
              </a:rPr>
              <a:t>http://www.experts.scival.com/reachnc</a:t>
            </a:r>
            <a:endParaRPr lang="en-GB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539298-52CC-4504-A50A-4A58AFDAF54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1.v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2819400"/>
            <a:ext cx="8077200" cy="838200"/>
          </a:xfrm>
        </p:spPr>
        <p:txBody>
          <a:bodyPr rIns="0"/>
          <a:lstStyle>
            <a:lvl1pPr algn="r">
              <a:defRPr sz="2800" b="0">
                <a:solidFill>
                  <a:srgbClr val="5F5F5F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00400" y="3733800"/>
            <a:ext cx="5486400" cy="14478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1800">
                <a:solidFill>
                  <a:srgbClr val="5F5F5F"/>
                </a:solidFill>
              </a:defRPr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10400" y="6381750"/>
            <a:ext cx="2133600" cy="476250"/>
          </a:xfrm>
          <a:noFill/>
        </p:spPr>
        <p:txBody>
          <a:bodyPr anchor="b"/>
          <a:lstStyle>
            <a:lvl1pPr>
              <a:defRPr sz="900" b="0" smtClean="0">
                <a:latin typeface="Arial Narrow" pitchFamily="34" charset="0"/>
              </a:defRPr>
            </a:lvl1pPr>
          </a:lstStyle>
          <a:p>
            <a:fld id="{39427604-4E33-41AE-885F-1FFB584D41D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D9BB27C-2CA6-4D57-BB5D-6B861BB2DDC4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5E12516-03F8-4BFF-A61F-0211F01CC93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AD84C09-C560-4901-8C0F-CF5566580FE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BC1CC3A-0578-4088-AC2D-4D1150F8E2B6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292A5FD-A6CC-41F3-A795-03B15DF2471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24B3A9A-D62E-434B-90BB-08938002A558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554906F-522B-4E28-9715-34311160EE8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5B142A4-9E88-4674-83E7-4DC28163E215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DEDF572-1659-4134-9941-8043C0F0DC1C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21717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362700" cy="61261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1FF9850-4C4F-42A9-B259-A55C9F6A3F64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800" b="0"/>
            </a:lvl1pPr>
          </a:lstStyle>
          <a:p>
            <a:pPr>
              <a:defRPr/>
            </a:pPr>
            <a:endParaRPr lang="en-GB"/>
          </a:p>
          <a:p>
            <a:pPr>
              <a:defRPr/>
            </a:pPr>
            <a:endParaRPr lang="en-GB"/>
          </a:p>
          <a:p>
            <a:pPr>
              <a:defRPr/>
            </a:pPr>
            <a:fld id="{D660DE3E-3E7E-49F2-85DA-57BBA62CB51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2133600"/>
            <a:ext cx="9144000" cy="3486150"/>
          </a:xfrm>
          <a:prstGeom prst="rect">
            <a:avLst/>
          </a:prstGeom>
          <a:gradFill rotWithShape="0">
            <a:gsLst>
              <a:gs pos="0">
                <a:srgbClr val="DDDDDD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aphicFrame>
        <p:nvGraphicFramePr>
          <p:cNvPr id="5" name="Object 1"/>
          <p:cNvGraphicFramePr>
            <a:graphicFrameLocks noChangeAspect="1"/>
          </p:cNvGraphicFramePr>
          <p:nvPr/>
        </p:nvGraphicFramePr>
        <p:xfrm>
          <a:off x="304800" y="304800"/>
          <a:ext cx="1371600" cy="1517650"/>
        </p:xfrm>
        <a:graphic>
          <a:graphicData uri="http://schemas.openxmlformats.org/presentationml/2006/ole">
            <p:oleObj spid="_x0000_s857090" name="Image" r:id="rId3" imgW="1371254" imgH="1517779" progId="">
              <p:embed/>
            </p:oleObj>
          </a:graphicData>
        </a:graphic>
      </p:graphicFrame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6705600"/>
            <a:ext cx="9144000" cy="152400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200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09600" y="2819400"/>
            <a:ext cx="8077200" cy="838200"/>
          </a:xfrm>
        </p:spPr>
        <p:txBody>
          <a:bodyPr rIns="0"/>
          <a:lstStyle>
            <a:lvl1pPr algn="r">
              <a:defRPr sz="3200">
                <a:solidFill>
                  <a:srgbClr val="5F5F5F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51200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200400" y="3733800"/>
            <a:ext cx="5486400" cy="14478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2400">
                <a:solidFill>
                  <a:srgbClr val="5F5F5F"/>
                </a:solidFill>
              </a:defRPr>
            </a:lvl1pPr>
          </a:lstStyle>
          <a:p>
            <a:r>
              <a:rPr lang="en-GB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800" b="0"/>
            </a:lvl1pPr>
          </a:lstStyle>
          <a:p>
            <a:pPr>
              <a:defRPr/>
            </a:pPr>
            <a:endParaRPr lang="en-GB"/>
          </a:p>
          <a:p>
            <a:pPr>
              <a:defRPr/>
            </a:pPr>
            <a:endParaRPr lang="en-GB"/>
          </a:p>
          <a:p>
            <a:pPr>
              <a:defRPr/>
            </a:pPr>
            <a:fld id="{7E39983A-EDFF-4F10-81F4-3246EA74960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800" b="0"/>
            </a:lvl1pPr>
          </a:lstStyle>
          <a:p>
            <a:pPr>
              <a:defRPr/>
            </a:pPr>
            <a:endParaRPr lang="en-GB"/>
          </a:p>
          <a:p>
            <a:pPr>
              <a:defRPr/>
            </a:pPr>
            <a:endParaRPr lang="en-GB"/>
          </a:p>
          <a:p>
            <a:pPr>
              <a:defRPr/>
            </a:pPr>
            <a:fld id="{62B44C5B-495E-49EF-A1BA-55B3379D2E7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800" b="0"/>
            </a:lvl1pPr>
          </a:lstStyle>
          <a:p>
            <a:pPr>
              <a:defRPr/>
            </a:pPr>
            <a:endParaRPr lang="en-GB"/>
          </a:p>
          <a:p>
            <a:pPr>
              <a:defRPr/>
            </a:pPr>
            <a:endParaRPr lang="en-GB"/>
          </a:p>
          <a:p>
            <a:pPr>
              <a:defRPr/>
            </a:pPr>
            <a:fld id="{1B51CF53-CF83-419A-8483-0AA7431E640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800" b="0"/>
            </a:lvl1pPr>
          </a:lstStyle>
          <a:p>
            <a:pPr>
              <a:defRPr/>
            </a:pPr>
            <a:endParaRPr lang="en-GB"/>
          </a:p>
          <a:p>
            <a:pPr>
              <a:defRPr/>
            </a:pPr>
            <a:endParaRPr lang="en-GB"/>
          </a:p>
          <a:p>
            <a:pPr>
              <a:defRPr/>
            </a:pPr>
            <a:fld id="{FAF0A519-AED3-47DE-9769-007E00F98DE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05550" y="76200"/>
            <a:ext cx="207645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" y="76200"/>
            <a:ext cx="607695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800" b="0"/>
            </a:lvl1pPr>
          </a:lstStyle>
          <a:p>
            <a:pPr>
              <a:defRPr/>
            </a:pPr>
            <a:endParaRPr lang="en-GB"/>
          </a:p>
          <a:p>
            <a:pPr>
              <a:defRPr/>
            </a:pPr>
            <a:endParaRPr lang="en-GB"/>
          </a:p>
          <a:p>
            <a:pPr>
              <a:defRPr/>
            </a:pPr>
            <a:fld id="{3D854EF4-D009-45E1-B74C-31B9A719D02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010400" y="6381750"/>
            <a:ext cx="2133600" cy="476250"/>
          </a:xfrm>
        </p:spPr>
        <p:txBody>
          <a:bodyPr anchor="b" anchorCtr="0"/>
          <a:lstStyle>
            <a:lvl1pPr>
              <a:defRPr/>
            </a:lvl1pPr>
          </a:lstStyle>
          <a:p>
            <a:fld id="{ED279057-B5BB-4A4D-AEF2-27EC1D487125}" type="slidenum">
              <a:rPr lang="en-US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DAC760B-59B4-4E0B-A03C-697AEB13171D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76200"/>
            <a:ext cx="7620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371600"/>
            <a:ext cx="76200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1028" name="Picture 3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250238" y="76200"/>
            <a:ext cx="817562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3" name="Rectangle 3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  <a:p>
            <a:pPr>
              <a:defRPr/>
            </a:pPr>
            <a:endParaRPr lang="en-GB"/>
          </a:p>
          <a:p>
            <a:pPr>
              <a:defRPr/>
            </a:pPr>
            <a:fld id="{B5095FFD-F7C2-4823-A0E0-8F79FB09589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849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FF990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FF9900"/>
          </a:solidFill>
          <a:latin typeface="Arial Narrow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FF9900"/>
          </a:solidFill>
          <a:latin typeface="Arial Narrow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FF9900"/>
          </a:solidFill>
          <a:latin typeface="Arial Narrow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FF9900"/>
          </a:solidFill>
          <a:latin typeface="Arial Narrow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FF9900"/>
          </a:solidFill>
          <a:latin typeface="Arial Narrow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FF9900"/>
          </a:solidFill>
          <a:latin typeface="Arial Narrow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FF9900"/>
          </a:solidFill>
          <a:latin typeface="Arial Narrow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FF9900"/>
          </a:solidFill>
          <a:latin typeface="Arial Narrow" pitchFamily="34" charset="0"/>
        </a:defRPr>
      </a:lvl9pPr>
    </p:titleStyle>
    <p:bodyStyle>
      <a:lvl1pPr marL="285750" indent="-285750" algn="l" rtl="0" eaLnBrk="0" fontAlgn="base" hangingPunct="0">
        <a:lnSpc>
          <a:spcPct val="85000"/>
        </a:lnSpc>
        <a:spcBef>
          <a:spcPct val="35000"/>
        </a:spcBef>
        <a:spcAft>
          <a:spcPct val="0"/>
        </a:spcAft>
        <a:buClr>
          <a:srgbClr val="FF9900"/>
        </a:buClr>
        <a:buSzPct val="70000"/>
        <a:buFont typeface="Wingdings" pitchFamily="2" charset="2"/>
        <a:buChar char="§"/>
        <a:defRPr sz="2000">
          <a:solidFill>
            <a:srgbClr val="333333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85000"/>
        </a:lnSpc>
        <a:spcBef>
          <a:spcPct val="30000"/>
        </a:spcBef>
        <a:spcAft>
          <a:spcPct val="0"/>
        </a:spcAft>
        <a:buClr>
          <a:srgbClr val="FF9900"/>
        </a:buClr>
        <a:buSzPct val="70000"/>
        <a:buFont typeface="Wingdings" pitchFamily="2" charset="2"/>
        <a:buChar char="§"/>
        <a:defRPr>
          <a:solidFill>
            <a:srgbClr val="333333"/>
          </a:solidFill>
          <a:latin typeface="+mn-lt"/>
        </a:defRPr>
      </a:lvl2pPr>
      <a:lvl3pPr marL="1143000" indent="-228600" algn="l" rtl="0" eaLnBrk="0" fontAlgn="base" hangingPunct="0">
        <a:lnSpc>
          <a:spcPct val="85000"/>
        </a:lnSpc>
        <a:spcBef>
          <a:spcPct val="40000"/>
        </a:spcBef>
        <a:spcAft>
          <a:spcPct val="0"/>
        </a:spcAft>
        <a:buClr>
          <a:srgbClr val="FF9900"/>
        </a:buClr>
        <a:buSzPct val="70000"/>
        <a:buChar char="»"/>
        <a:defRPr sz="1600">
          <a:solidFill>
            <a:srgbClr val="333333"/>
          </a:solidFill>
          <a:latin typeface="+mn-lt"/>
        </a:defRPr>
      </a:lvl3pPr>
      <a:lvl4pPr marL="1600200" indent="-228600" algn="l" rtl="0" eaLnBrk="0" fontAlgn="base" hangingPunct="0">
        <a:lnSpc>
          <a:spcPct val="85000"/>
        </a:lnSpc>
        <a:spcBef>
          <a:spcPct val="40000"/>
        </a:spcBef>
        <a:spcAft>
          <a:spcPct val="0"/>
        </a:spcAft>
        <a:buClr>
          <a:srgbClr val="FF9900"/>
        </a:buClr>
        <a:buSzPct val="70000"/>
        <a:buFont typeface="Wingdings" pitchFamily="2" charset="2"/>
        <a:buChar char="§"/>
        <a:defRPr sz="1400">
          <a:solidFill>
            <a:srgbClr val="333333"/>
          </a:solidFill>
          <a:latin typeface="+mn-lt"/>
        </a:defRPr>
      </a:lvl4pPr>
      <a:lvl5pPr marL="2057400" indent="-228600" algn="l" rtl="0" eaLnBrk="0" fontAlgn="base" hangingPunct="0">
        <a:lnSpc>
          <a:spcPct val="85000"/>
        </a:lnSpc>
        <a:spcBef>
          <a:spcPct val="40000"/>
        </a:spcBef>
        <a:spcAft>
          <a:spcPct val="0"/>
        </a:spcAft>
        <a:buClr>
          <a:srgbClr val="FF9900"/>
        </a:buClr>
        <a:buSzPct val="70000"/>
        <a:buChar char="»"/>
        <a:defRPr sz="1200">
          <a:solidFill>
            <a:srgbClr val="333333"/>
          </a:solidFill>
          <a:latin typeface="+mn-lt"/>
        </a:defRPr>
      </a:lvl5pPr>
      <a:lvl6pPr marL="2514600" indent="-228600" algn="l" rtl="0" fontAlgn="base">
        <a:lnSpc>
          <a:spcPct val="85000"/>
        </a:lnSpc>
        <a:spcBef>
          <a:spcPct val="40000"/>
        </a:spcBef>
        <a:spcAft>
          <a:spcPct val="0"/>
        </a:spcAft>
        <a:buClr>
          <a:srgbClr val="FF9900"/>
        </a:buClr>
        <a:buSzPct val="70000"/>
        <a:buChar char="»"/>
        <a:defRPr sz="1200">
          <a:solidFill>
            <a:srgbClr val="333333"/>
          </a:solidFill>
          <a:latin typeface="+mn-lt"/>
        </a:defRPr>
      </a:lvl6pPr>
      <a:lvl7pPr marL="2971800" indent="-228600" algn="l" rtl="0" fontAlgn="base">
        <a:lnSpc>
          <a:spcPct val="85000"/>
        </a:lnSpc>
        <a:spcBef>
          <a:spcPct val="40000"/>
        </a:spcBef>
        <a:spcAft>
          <a:spcPct val="0"/>
        </a:spcAft>
        <a:buClr>
          <a:srgbClr val="FF9900"/>
        </a:buClr>
        <a:buSzPct val="70000"/>
        <a:buChar char="»"/>
        <a:defRPr sz="1200">
          <a:solidFill>
            <a:srgbClr val="333333"/>
          </a:solidFill>
          <a:latin typeface="+mn-lt"/>
        </a:defRPr>
      </a:lvl7pPr>
      <a:lvl8pPr marL="3429000" indent="-228600" algn="l" rtl="0" fontAlgn="base">
        <a:lnSpc>
          <a:spcPct val="85000"/>
        </a:lnSpc>
        <a:spcBef>
          <a:spcPct val="40000"/>
        </a:spcBef>
        <a:spcAft>
          <a:spcPct val="0"/>
        </a:spcAft>
        <a:buClr>
          <a:srgbClr val="FF9900"/>
        </a:buClr>
        <a:buSzPct val="70000"/>
        <a:buChar char="»"/>
        <a:defRPr sz="1200">
          <a:solidFill>
            <a:srgbClr val="333333"/>
          </a:solidFill>
          <a:latin typeface="+mn-lt"/>
        </a:defRPr>
      </a:lvl8pPr>
      <a:lvl9pPr marL="3886200" indent="-228600" algn="l" rtl="0" fontAlgn="base">
        <a:lnSpc>
          <a:spcPct val="85000"/>
        </a:lnSpc>
        <a:spcBef>
          <a:spcPct val="40000"/>
        </a:spcBef>
        <a:spcAft>
          <a:spcPct val="0"/>
        </a:spcAft>
        <a:buClr>
          <a:srgbClr val="FF9900"/>
        </a:buClr>
        <a:buSzPct val="70000"/>
        <a:buChar char="»"/>
        <a:defRPr sz="1200">
          <a:solidFill>
            <a:srgbClr val="333333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7086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4474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71600" y="6477000"/>
            <a:ext cx="167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000" b="0" i="1" dirty="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44743" name="Line 7"/>
          <p:cNvSpPr>
            <a:spLocks noChangeShapeType="1"/>
          </p:cNvSpPr>
          <p:nvPr/>
        </p:nvSpPr>
        <p:spPr bwMode="auto">
          <a:xfrm rot="5400000">
            <a:off x="8610600" y="6629400"/>
            <a:ext cx="152400" cy="0"/>
          </a:xfrm>
          <a:prstGeom prst="line">
            <a:avLst/>
          </a:prstGeom>
          <a:noFill/>
          <a:ln w="6350">
            <a:solidFill>
              <a:srgbClr val="B2B2B4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 dirty="0">
              <a:latin typeface="+mn-lt"/>
            </a:endParaRPr>
          </a:p>
        </p:txBody>
      </p:sp>
      <p:sp>
        <p:nvSpPr>
          <p:cNvPr id="24474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15200" y="6499225"/>
            <a:ext cx="1371600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b="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823C6458-D70D-4EDA-9BF2-82C6665D1C64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800">
          <a:solidFill>
            <a:srgbClr val="FF9218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>
          <a:solidFill>
            <a:srgbClr val="FF9218"/>
          </a:solidFill>
          <a:latin typeface="Arial Narrow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800">
          <a:solidFill>
            <a:srgbClr val="FF9218"/>
          </a:solidFill>
          <a:latin typeface="Arial Narrow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800">
          <a:solidFill>
            <a:srgbClr val="FF9218"/>
          </a:solidFill>
          <a:latin typeface="Arial Narrow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800">
          <a:solidFill>
            <a:srgbClr val="FF9218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FF9218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FF9218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FF9218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FF9218"/>
          </a:solidFill>
          <a:latin typeface="Arial Narrow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000066"/>
        </a:buClr>
        <a:buSzPct val="75000"/>
        <a:buFont typeface="Wingdings" pitchFamily="2" charset="2"/>
        <a:buChar char="§"/>
        <a:defRPr sz="3200">
          <a:solidFill>
            <a:srgbClr val="32323D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000066"/>
        </a:buClr>
        <a:buSzPct val="75000"/>
        <a:buFont typeface="Wingdings" pitchFamily="2" charset="2"/>
        <a:buChar char="§"/>
        <a:defRPr sz="2800">
          <a:solidFill>
            <a:srgbClr val="32323D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000066"/>
        </a:buClr>
        <a:buSzPct val="75000"/>
        <a:buFont typeface="Wingdings" pitchFamily="2" charset="2"/>
        <a:buChar char="§"/>
        <a:defRPr sz="2400">
          <a:solidFill>
            <a:srgbClr val="32323D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000066"/>
        </a:buClr>
        <a:buSzPct val="75000"/>
        <a:buFont typeface="Wingdings" pitchFamily="2" charset="2"/>
        <a:buChar char="§"/>
        <a:defRPr sz="2000">
          <a:solidFill>
            <a:srgbClr val="32323D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000066"/>
        </a:buClr>
        <a:buSzPct val="75000"/>
        <a:buFont typeface="Wingdings" pitchFamily="2" charset="2"/>
        <a:buChar char="§"/>
        <a:defRPr sz="2000">
          <a:solidFill>
            <a:srgbClr val="32323D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0066"/>
        </a:buClr>
        <a:buSzPct val="75000"/>
        <a:buFont typeface="Wingdings" pitchFamily="2" charset="2"/>
        <a:buChar char="§"/>
        <a:defRPr sz="2000">
          <a:solidFill>
            <a:srgbClr val="32323D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0066"/>
        </a:buClr>
        <a:buSzPct val="75000"/>
        <a:buFont typeface="Wingdings" pitchFamily="2" charset="2"/>
        <a:buChar char="§"/>
        <a:defRPr sz="2000">
          <a:solidFill>
            <a:srgbClr val="32323D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0066"/>
        </a:buClr>
        <a:buSzPct val="75000"/>
        <a:buFont typeface="Wingdings" pitchFamily="2" charset="2"/>
        <a:buChar char="§"/>
        <a:defRPr sz="2000">
          <a:solidFill>
            <a:srgbClr val="32323D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0066"/>
        </a:buClr>
        <a:buSzPct val="75000"/>
        <a:buFont typeface="Wingdings" pitchFamily="2" charset="2"/>
        <a:buChar char="§"/>
        <a:defRPr sz="2000">
          <a:solidFill>
            <a:srgbClr val="32323D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06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533400"/>
            <a:ext cx="7620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60007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066800"/>
            <a:ext cx="76200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FF990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FF9900"/>
          </a:solidFill>
          <a:latin typeface="Arial Narrow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FF9900"/>
          </a:solidFill>
          <a:latin typeface="Arial Narrow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FF9900"/>
          </a:solidFill>
          <a:latin typeface="Arial Narrow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FF9900"/>
          </a:solidFill>
          <a:latin typeface="Arial Narrow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FF9900"/>
          </a:solidFill>
          <a:latin typeface="Arial Narrow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FF9900"/>
          </a:solidFill>
          <a:latin typeface="Arial Narrow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FF9900"/>
          </a:solidFill>
          <a:latin typeface="Arial Narrow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FF9900"/>
          </a:solidFill>
          <a:latin typeface="Arial Narrow" pitchFamily="34" charset="0"/>
        </a:defRPr>
      </a:lvl9pPr>
    </p:titleStyle>
    <p:bodyStyle>
      <a:lvl1pPr marL="285750" indent="-285750" algn="l" rtl="0" eaLnBrk="0" fontAlgn="base" hangingPunct="0">
        <a:lnSpc>
          <a:spcPct val="85000"/>
        </a:lnSpc>
        <a:spcBef>
          <a:spcPct val="35000"/>
        </a:spcBef>
        <a:spcAft>
          <a:spcPct val="0"/>
        </a:spcAft>
        <a:buClr>
          <a:srgbClr val="FF9900"/>
        </a:buClr>
        <a:buSzPct val="70000"/>
        <a:buFont typeface="Wingdings" pitchFamily="2" charset="2"/>
        <a:buChar char="§"/>
        <a:defRPr sz="2800">
          <a:solidFill>
            <a:srgbClr val="333333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85000"/>
        </a:lnSpc>
        <a:spcBef>
          <a:spcPct val="30000"/>
        </a:spcBef>
        <a:spcAft>
          <a:spcPct val="0"/>
        </a:spcAft>
        <a:buClr>
          <a:srgbClr val="FF9900"/>
        </a:buClr>
        <a:buSzPct val="70000"/>
        <a:buFont typeface="Wingdings" pitchFamily="2" charset="2"/>
        <a:buChar char="§"/>
        <a:defRPr sz="2400">
          <a:solidFill>
            <a:srgbClr val="333333"/>
          </a:solidFill>
          <a:latin typeface="+mn-lt"/>
        </a:defRPr>
      </a:lvl2pPr>
      <a:lvl3pPr marL="1143000" indent="-228600" algn="l" rtl="0" eaLnBrk="0" fontAlgn="base" hangingPunct="0">
        <a:lnSpc>
          <a:spcPct val="85000"/>
        </a:lnSpc>
        <a:spcBef>
          <a:spcPct val="40000"/>
        </a:spcBef>
        <a:spcAft>
          <a:spcPct val="0"/>
        </a:spcAft>
        <a:buClr>
          <a:srgbClr val="FF9900"/>
        </a:buClr>
        <a:buSzPct val="70000"/>
        <a:buChar char="»"/>
        <a:defRPr sz="2000">
          <a:solidFill>
            <a:srgbClr val="333333"/>
          </a:solidFill>
          <a:latin typeface="+mn-lt"/>
        </a:defRPr>
      </a:lvl3pPr>
      <a:lvl4pPr marL="1600200" indent="-228600" algn="l" rtl="0" eaLnBrk="0" fontAlgn="base" hangingPunct="0">
        <a:lnSpc>
          <a:spcPct val="85000"/>
        </a:lnSpc>
        <a:spcBef>
          <a:spcPct val="40000"/>
        </a:spcBef>
        <a:spcAft>
          <a:spcPct val="0"/>
        </a:spcAft>
        <a:buClr>
          <a:srgbClr val="FF9900"/>
        </a:buClr>
        <a:buSzPct val="70000"/>
        <a:buFont typeface="Wingdings" pitchFamily="2" charset="2"/>
        <a:buChar char="§"/>
        <a:defRPr>
          <a:solidFill>
            <a:srgbClr val="333333"/>
          </a:solidFill>
          <a:latin typeface="+mn-lt"/>
        </a:defRPr>
      </a:lvl4pPr>
      <a:lvl5pPr marL="2057400" indent="-228600" algn="l" rtl="0" eaLnBrk="0" fontAlgn="base" hangingPunct="0">
        <a:lnSpc>
          <a:spcPct val="85000"/>
        </a:lnSpc>
        <a:spcBef>
          <a:spcPct val="40000"/>
        </a:spcBef>
        <a:spcAft>
          <a:spcPct val="0"/>
        </a:spcAft>
        <a:buClr>
          <a:srgbClr val="FF9900"/>
        </a:buClr>
        <a:buSzPct val="70000"/>
        <a:buChar char="»"/>
        <a:defRPr>
          <a:solidFill>
            <a:srgbClr val="333333"/>
          </a:solidFill>
          <a:latin typeface="+mn-lt"/>
        </a:defRPr>
      </a:lvl5pPr>
      <a:lvl6pPr marL="2514600" indent="-228600" algn="l" rtl="0" fontAlgn="base">
        <a:lnSpc>
          <a:spcPct val="85000"/>
        </a:lnSpc>
        <a:spcBef>
          <a:spcPct val="40000"/>
        </a:spcBef>
        <a:spcAft>
          <a:spcPct val="0"/>
        </a:spcAft>
        <a:buClr>
          <a:srgbClr val="FF9900"/>
        </a:buClr>
        <a:buSzPct val="70000"/>
        <a:buChar char="»"/>
        <a:defRPr>
          <a:solidFill>
            <a:srgbClr val="333333"/>
          </a:solidFill>
          <a:latin typeface="+mn-lt"/>
        </a:defRPr>
      </a:lvl6pPr>
      <a:lvl7pPr marL="2971800" indent="-228600" algn="l" rtl="0" fontAlgn="base">
        <a:lnSpc>
          <a:spcPct val="85000"/>
        </a:lnSpc>
        <a:spcBef>
          <a:spcPct val="40000"/>
        </a:spcBef>
        <a:spcAft>
          <a:spcPct val="0"/>
        </a:spcAft>
        <a:buClr>
          <a:srgbClr val="FF9900"/>
        </a:buClr>
        <a:buSzPct val="70000"/>
        <a:buChar char="»"/>
        <a:defRPr>
          <a:solidFill>
            <a:srgbClr val="333333"/>
          </a:solidFill>
          <a:latin typeface="+mn-lt"/>
        </a:defRPr>
      </a:lvl7pPr>
      <a:lvl8pPr marL="3429000" indent="-228600" algn="l" rtl="0" fontAlgn="base">
        <a:lnSpc>
          <a:spcPct val="85000"/>
        </a:lnSpc>
        <a:spcBef>
          <a:spcPct val="40000"/>
        </a:spcBef>
        <a:spcAft>
          <a:spcPct val="0"/>
        </a:spcAft>
        <a:buClr>
          <a:srgbClr val="FF9900"/>
        </a:buClr>
        <a:buSzPct val="70000"/>
        <a:buChar char="»"/>
        <a:defRPr>
          <a:solidFill>
            <a:srgbClr val="333333"/>
          </a:solidFill>
          <a:latin typeface="+mn-lt"/>
        </a:defRPr>
      </a:lvl8pPr>
      <a:lvl9pPr marL="3886200" indent="-228600" algn="l" rtl="0" fontAlgn="base">
        <a:lnSpc>
          <a:spcPct val="85000"/>
        </a:lnSpc>
        <a:spcBef>
          <a:spcPct val="40000"/>
        </a:spcBef>
        <a:spcAft>
          <a:spcPct val="0"/>
        </a:spcAft>
        <a:buClr>
          <a:srgbClr val="FF9900"/>
        </a:buClr>
        <a:buSzPct val="70000"/>
        <a:buChar char="»"/>
        <a:defRPr>
          <a:solidFill>
            <a:srgbClr val="333333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perts.scival.com/reachnc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tif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jpe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/>
          <a:p>
            <a:fld id="{FF78C5FC-E5D8-43A9-B202-3EE5DE96910F}" type="slidenum">
              <a:rPr lang="en-US"/>
              <a:pPr/>
              <a:t>0</a:t>
            </a:fld>
            <a:endParaRPr lang="en-US"/>
          </a:p>
        </p:txBody>
      </p:sp>
      <p:sp>
        <p:nvSpPr>
          <p:cNvPr id="537601" name="Rectangle 23"/>
          <p:cNvSpPr>
            <a:spLocks noGrp="1" noChangeArrowheads="1"/>
          </p:cNvSpPr>
          <p:nvPr>
            <p:ph type="subTitle" idx="1"/>
          </p:nvPr>
        </p:nvSpPr>
        <p:spPr>
          <a:xfrm>
            <a:off x="0" y="2277047"/>
            <a:ext cx="9144000" cy="1463022"/>
          </a:xfrm>
        </p:spPr>
        <p:txBody>
          <a:bodyPr anchor="ctr"/>
          <a:lstStyle/>
          <a:p>
            <a:pPr algn="ctr" eaLnBrk="1" hangingPunct="1">
              <a:lnSpc>
                <a:spcPct val="100000"/>
              </a:lnSpc>
            </a:pPr>
            <a:r>
              <a:rPr lang="en-GB" sz="3200" dirty="0" smtClean="0">
                <a:solidFill>
                  <a:srgbClr val="FF9900"/>
                </a:solidFill>
              </a:rPr>
              <a:t>UK university research as a driver of economic growth?</a:t>
            </a:r>
          </a:p>
          <a:p>
            <a:pPr algn="ctr" eaLnBrk="1" hangingPunct="1">
              <a:lnSpc>
                <a:spcPct val="75000"/>
              </a:lnSpc>
            </a:pPr>
            <a:endParaRPr lang="en-GB" sz="3200" dirty="0" smtClean="0">
              <a:solidFill>
                <a:srgbClr val="FF9900"/>
              </a:solidFill>
            </a:endParaRPr>
          </a:p>
        </p:txBody>
      </p:sp>
      <p:sp>
        <p:nvSpPr>
          <p:cNvPr id="537602" name="Text Box 24"/>
          <p:cNvSpPr txBox="1">
            <a:spLocks noChangeArrowheads="1"/>
          </p:cNvSpPr>
          <p:nvPr/>
        </p:nvSpPr>
        <p:spPr bwMode="auto">
          <a:xfrm>
            <a:off x="82550" y="5818188"/>
            <a:ext cx="9061450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 smtClean="0"/>
              <a:t>HEPI Conference: </a:t>
            </a:r>
            <a:r>
              <a:rPr lang="en-GB" sz="1400" i="1" dirty="0" smtClean="0"/>
              <a:t>University Research &amp; the Economy: Opportunities for UK universities in the drive for innovation and growth </a:t>
            </a:r>
          </a:p>
          <a:p>
            <a:pPr>
              <a:spcBef>
                <a:spcPct val="50000"/>
              </a:spcBef>
            </a:pPr>
            <a:r>
              <a:rPr lang="en-GB" sz="1400" dirty="0" smtClean="0"/>
              <a:t>London, December 5</a:t>
            </a:r>
            <a:r>
              <a:rPr lang="en-GB" sz="1400" baseline="30000" dirty="0" smtClean="0"/>
              <a:t>th</a:t>
            </a:r>
            <a:r>
              <a:rPr lang="en-GB" sz="1400" dirty="0" smtClean="0"/>
              <a:t> 2012</a:t>
            </a:r>
          </a:p>
          <a:p>
            <a:pPr>
              <a:spcBef>
                <a:spcPct val="50000"/>
              </a:spcBef>
            </a:pPr>
            <a:r>
              <a:rPr lang="en-US" sz="1400" dirty="0" smtClean="0"/>
              <a:t>Dr Nick Fowler, Managing Director, Academic &amp; Government Institutions, Elsevier</a:t>
            </a:r>
            <a:endParaRPr lang="en-US" sz="1400" dirty="0"/>
          </a:p>
        </p:txBody>
      </p:sp>
      <p:pic>
        <p:nvPicPr>
          <p:cNvPr id="537603" name="Picture 3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0238" y="76200"/>
            <a:ext cx="817562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AB29B-AA64-4F98-BFDE-CF5C8A8E32B5}" type="slidenum">
              <a:rPr lang="en-US"/>
              <a:pPr/>
              <a:t>9</a:t>
            </a:fld>
            <a:endParaRPr lang="en-US"/>
          </a:p>
        </p:txBody>
      </p:sp>
      <p:sp>
        <p:nvSpPr>
          <p:cNvPr id="808973" name="AutoShape 13"/>
          <p:cNvSpPr>
            <a:spLocks noChangeArrowheads="1"/>
          </p:cNvSpPr>
          <p:nvPr/>
        </p:nvSpPr>
        <p:spPr bwMode="auto">
          <a:xfrm rot="10800000">
            <a:off x="2928938" y="476250"/>
            <a:ext cx="1706562" cy="596900"/>
          </a:xfrm>
          <a:prstGeom prst="rtTriangle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200" y="76200"/>
            <a:ext cx="9067800" cy="685800"/>
          </a:xfrm>
        </p:spPr>
        <p:txBody>
          <a:bodyPr/>
          <a:lstStyle/>
          <a:p>
            <a:r>
              <a:rPr lang="en-GB" dirty="0" smtClean="0"/>
              <a:t>University research as a driver of economic growth? US developments. </a:t>
            </a:r>
            <a:br>
              <a:rPr lang="en-GB" dirty="0" smtClean="0"/>
            </a:br>
            <a:r>
              <a:rPr lang="en-GB" dirty="0" smtClean="0"/>
              <a:t> 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177800" y="774700"/>
            <a:ext cx="8775700" cy="5130800"/>
            <a:chOff x="177800" y="774700"/>
            <a:chExt cx="8775700" cy="5130800"/>
          </a:xfrm>
        </p:grpSpPr>
        <p:pic>
          <p:nvPicPr>
            <p:cNvPr id="88064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11402" t="20810" r="7765" b="20024"/>
            <a:stretch>
              <a:fillRect/>
            </a:stretch>
          </p:blipFill>
          <p:spPr bwMode="auto">
            <a:xfrm>
              <a:off x="177800" y="774700"/>
              <a:ext cx="8775700" cy="5130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5" name="Rectangle 14"/>
            <p:cNvSpPr/>
            <p:nvPr/>
          </p:nvSpPr>
          <p:spPr bwMode="auto">
            <a:xfrm>
              <a:off x="5410200" y="3086100"/>
              <a:ext cx="3263900" cy="10541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457200" y="3149600"/>
              <a:ext cx="3263900" cy="3302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AB29B-AA64-4F98-BFDE-CF5C8A8E32B5}" type="slidenum">
              <a:rPr lang="en-US"/>
              <a:pPr/>
              <a:t>10</a:t>
            </a:fld>
            <a:endParaRPr lang="en-US"/>
          </a:p>
        </p:txBody>
      </p:sp>
      <p:sp>
        <p:nvSpPr>
          <p:cNvPr id="808973" name="AutoShape 13"/>
          <p:cNvSpPr>
            <a:spLocks noChangeArrowheads="1"/>
          </p:cNvSpPr>
          <p:nvPr/>
        </p:nvSpPr>
        <p:spPr bwMode="auto">
          <a:xfrm rot="10800000">
            <a:off x="2928938" y="476250"/>
            <a:ext cx="1706562" cy="596900"/>
          </a:xfrm>
          <a:prstGeom prst="rtTriangle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200" y="76200"/>
            <a:ext cx="9067800" cy="685800"/>
          </a:xfrm>
        </p:spPr>
        <p:txBody>
          <a:bodyPr/>
          <a:lstStyle/>
          <a:p>
            <a:r>
              <a:rPr lang="en-GB" dirty="0" smtClean="0"/>
              <a:t>The role of university research: time to reflect?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686300" y="1757829"/>
            <a:ext cx="44069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8900" indent="-88900"/>
            <a:r>
              <a:rPr lang="en-GB" sz="2000" u="sng" dirty="0" smtClean="0"/>
              <a:t>Three questions to reflect upon</a:t>
            </a:r>
            <a:endParaRPr lang="en-GB" sz="2000" dirty="0" smtClean="0"/>
          </a:p>
          <a:p>
            <a:pPr marL="88900" indent="-88900"/>
            <a:r>
              <a:rPr lang="en-US" sz="2000" dirty="0" smtClean="0"/>
              <a:t> 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 smtClean="0"/>
              <a:t>What are universities for? </a:t>
            </a:r>
          </a:p>
          <a:p>
            <a:pPr marL="457200" indent="-457200">
              <a:buFont typeface="+mj-lt"/>
              <a:buAutoNum type="arabicPeriod"/>
            </a:pPr>
            <a:endParaRPr lang="en-GB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n-GB" sz="2000" dirty="0" smtClean="0"/>
              <a:t>Just because universities can and do deliver economic growth, </a:t>
            </a:r>
            <a:r>
              <a:rPr lang="en-GB" sz="2000" i="1" dirty="0" smtClean="0"/>
              <a:t>should</a:t>
            </a:r>
            <a:r>
              <a:rPr lang="en-GB" sz="2000" dirty="0" smtClean="0"/>
              <a:t> they be managed to? </a:t>
            </a:r>
          </a:p>
          <a:p>
            <a:pPr marL="457200" indent="-457200">
              <a:buFont typeface="+mj-lt"/>
              <a:buAutoNum type="arabicPeriod"/>
            </a:pPr>
            <a:endParaRPr lang="en-GB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n-GB" sz="2000" dirty="0" smtClean="0"/>
              <a:t>How will universities adapt, what will consequences be? </a:t>
            </a:r>
            <a:endParaRPr lang="en-US" sz="2000" dirty="0"/>
          </a:p>
        </p:txBody>
      </p:sp>
      <p:sp>
        <p:nvSpPr>
          <p:cNvPr id="11" name="Isosceles Triangle 10"/>
          <p:cNvSpPr/>
          <p:nvPr/>
        </p:nvSpPr>
        <p:spPr bwMode="auto">
          <a:xfrm rot="5400000">
            <a:off x="2041525" y="3476625"/>
            <a:ext cx="3848100" cy="171450"/>
          </a:xfrm>
          <a:prstGeom prst="triangl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8600" y="843429"/>
            <a:ext cx="5651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8900" indent="-88900"/>
            <a:r>
              <a:rPr lang="en-GB" sz="2000" u="sng" dirty="0" smtClean="0"/>
              <a:t>UK universities:2012 and beyond?</a:t>
            </a:r>
            <a:endParaRPr lang="en-GB" sz="2000" dirty="0" smtClean="0"/>
          </a:p>
        </p:txBody>
      </p:sp>
      <p:pic>
        <p:nvPicPr>
          <p:cNvPr id="18" name="Picture 17" descr="B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8535" y="1739900"/>
            <a:ext cx="3074465" cy="3600076"/>
          </a:xfrm>
          <a:prstGeom prst="rect">
            <a:avLst/>
          </a:prstGeom>
        </p:spPr>
      </p:pic>
      <p:sp>
        <p:nvSpPr>
          <p:cNvPr id="19" name="Multiply 18"/>
          <p:cNvSpPr/>
          <p:nvPr/>
        </p:nvSpPr>
        <p:spPr bwMode="auto">
          <a:xfrm>
            <a:off x="-850900" y="-571500"/>
            <a:ext cx="5613400" cy="7861300"/>
          </a:xfrm>
          <a:prstGeom prst="mathMultiply">
            <a:avLst>
              <a:gd name="adj1" fmla="val 6549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AB29B-AA64-4F98-BFDE-CF5C8A8E32B5}" type="slidenum">
              <a:rPr lang="en-US"/>
              <a:pPr/>
              <a:t>11</a:t>
            </a:fld>
            <a:endParaRPr lang="en-US"/>
          </a:p>
        </p:txBody>
      </p:sp>
      <p:sp>
        <p:nvSpPr>
          <p:cNvPr id="808973" name="AutoShape 13"/>
          <p:cNvSpPr>
            <a:spLocks noChangeArrowheads="1"/>
          </p:cNvSpPr>
          <p:nvPr/>
        </p:nvSpPr>
        <p:spPr bwMode="auto">
          <a:xfrm rot="10800000">
            <a:off x="2928938" y="476250"/>
            <a:ext cx="1706562" cy="596900"/>
          </a:xfrm>
          <a:prstGeom prst="rtTriangle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200" y="76200"/>
            <a:ext cx="9067800" cy="685800"/>
          </a:xfrm>
        </p:spPr>
        <p:txBody>
          <a:bodyPr/>
          <a:lstStyle/>
          <a:p>
            <a:r>
              <a:rPr lang="en-GB" dirty="0" smtClean="0"/>
              <a:t>Reflection (1): What are universities for? </a:t>
            </a:r>
            <a:br>
              <a:rPr lang="en-GB" dirty="0" smtClean="0"/>
            </a:br>
            <a:r>
              <a:rPr lang="en-GB" dirty="0" smtClean="0"/>
              <a:t> </a:t>
            </a:r>
            <a:br>
              <a:rPr lang="en-GB" dirty="0" smtClean="0"/>
            </a:br>
            <a:r>
              <a:rPr lang="en-GB" dirty="0" smtClean="0"/>
              <a:t>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159000" y="1160929"/>
            <a:ext cx="69850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0" indent="-266700"/>
            <a:r>
              <a:rPr lang="en-GB" sz="2000" dirty="0" smtClean="0"/>
              <a:t>	“At an absolute minimum, the modern university might be said to possess at least the following four characteristics:</a:t>
            </a:r>
          </a:p>
          <a:p>
            <a:pPr marL="901700" lvl="1" indent="-266700"/>
            <a:endParaRPr lang="en-US" sz="2000" dirty="0" smtClean="0"/>
          </a:p>
          <a:p>
            <a:pPr marL="901700" lvl="2" indent="-266700">
              <a:buFont typeface="+mj-lt"/>
              <a:buAutoNum type="arabicPeriod"/>
            </a:pPr>
            <a:r>
              <a:rPr lang="en-GB" sz="2000" dirty="0" smtClean="0"/>
              <a:t>...Provides some form of post-secondary-school </a:t>
            </a:r>
            <a:r>
              <a:rPr lang="en-GB" sz="2000" u="sng" dirty="0" smtClean="0"/>
              <a:t>education</a:t>
            </a:r>
            <a:r>
              <a:rPr lang="en-GB" sz="2000" dirty="0" smtClean="0"/>
              <a:t>... more than professional training...</a:t>
            </a:r>
            <a:endParaRPr lang="en-US" sz="2000" dirty="0" smtClean="0"/>
          </a:p>
          <a:p>
            <a:pPr marL="901700" lvl="2" indent="-266700">
              <a:buFont typeface="+mj-lt"/>
              <a:buAutoNum type="arabicPeriod"/>
            </a:pPr>
            <a:endParaRPr lang="en-GB" sz="2000" dirty="0" smtClean="0"/>
          </a:p>
          <a:p>
            <a:pPr marL="901700" lvl="2" indent="-266700">
              <a:buFont typeface="+mj-lt"/>
              <a:buAutoNum type="arabicPeriod"/>
            </a:pPr>
            <a:r>
              <a:rPr lang="en-GB" sz="2000" dirty="0" smtClean="0"/>
              <a:t>...Furthers some form of advanced scholarship or </a:t>
            </a:r>
            <a:r>
              <a:rPr lang="en-GB" sz="2000" u="sng" dirty="0" smtClean="0"/>
              <a:t>research</a:t>
            </a:r>
            <a:r>
              <a:rPr lang="en-GB" sz="2000" dirty="0" smtClean="0"/>
              <a:t>... not wholly dictated by the need to solve immediate practical problems...</a:t>
            </a:r>
            <a:endParaRPr lang="en-US" sz="2000" dirty="0" smtClean="0"/>
          </a:p>
          <a:p>
            <a:pPr marL="901700" lvl="2" indent="-266700">
              <a:buFont typeface="+mj-lt"/>
              <a:buAutoNum type="arabicPeriod"/>
            </a:pPr>
            <a:endParaRPr lang="en-GB" sz="2000" dirty="0" smtClean="0"/>
          </a:p>
          <a:p>
            <a:pPr marL="901700" lvl="2" indent="-266700">
              <a:buFont typeface="+mj-lt"/>
              <a:buAutoNum type="arabicPeriod"/>
            </a:pPr>
            <a:r>
              <a:rPr lang="en-GB" sz="2000" dirty="0" smtClean="0"/>
              <a:t>...Activities are pursued in </a:t>
            </a:r>
            <a:r>
              <a:rPr lang="en-GB" sz="2000" u="sng" dirty="0" smtClean="0"/>
              <a:t>more than just one single discipline</a:t>
            </a:r>
            <a:r>
              <a:rPr lang="en-GB" sz="2000" dirty="0" smtClean="0"/>
              <a:t>...</a:t>
            </a:r>
            <a:endParaRPr lang="en-US" sz="2000" dirty="0" smtClean="0"/>
          </a:p>
          <a:p>
            <a:pPr marL="901700" lvl="2" indent="-266700">
              <a:buFont typeface="+mj-lt"/>
              <a:buAutoNum type="arabicPeriod"/>
            </a:pPr>
            <a:endParaRPr lang="en-US" sz="2000" dirty="0" smtClean="0"/>
          </a:p>
          <a:p>
            <a:pPr marL="901700" lvl="2" indent="-266700">
              <a:buFont typeface="+mj-lt"/>
              <a:buAutoNum type="arabicPeriod"/>
            </a:pPr>
            <a:r>
              <a:rPr lang="en-GB" sz="2000" dirty="0" smtClean="0"/>
              <a:t>...Enjoys some form of institutional </a:t>
            </a:r>
            <a:r>
              <a:rPr lang="en-GB" sz="2000" u="sng" dirty="0" smtClean="0"/>
              <a:t>autonomy</a:t>
            </a:r>
            <a:r>
              <a:rPr lang="en-GB" sz="2000" dirty="0" smtClean="0"/>
              <a:t> ...”</a:t>
            </a:r>
            <a:endParaRPr lang="en-US" sz="2000" dirty="0"/>
          </a:p>
        </p:txBody>
      </p:sp>
      <p:pic>
        <p:nvPicPr>
          <p:cNvPr id="15" name="Picture 14" descr="what-are-universities-f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200" y="1638300"/>
            <a:ext cx="1879600" cy="2819400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520700" y="6489700"/>
            <a:ext cx="72939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Source: </a:t>
            </a:r>
            <a:r>
              <a:rPr lang="en-US" dirty="0" smtClean="0"/>
              <a:t>Stefan </a:t>
            </a:r>
            <a:r>
              <a:rPr lang="en-US" dirty="0" err="1" smtClean="0"/>
              <a:t>Collini</a:t>
            </a:r>
            <a:r>
              <a:rPr lang="en-US" dirty="0" smtClean="0"/>
              <a:t>, “</a:t>
            </a:r>
            <a:r>
              <a:rPr lang="en-US" i="1" dirty="0" smtClean="0"/>
              <a:t>What are Universities For?</a:t>
            </a:r>
            <a:r>
              <a:rPr lang="en-US" dirty="0" smtClean="0"/>
              <a:t>” Penguin Books, 2012, p7. </a:t>
            </a:r>
            <a:r>
              <a:rPr lang="en-GB" dirty="0" smtClean="0"/>
              <a:t>Emphasis added. </a:t>
            </a:r>
            <a:endParaRPr lang="en-US" dirty="0"/>
          </a:p>
        </p:txBody>
      </p:sp>
      <p:sp>
        <p:nvSpPr>
          <p:cNvPr id="17" name="Isosceles Triangle 16"/>
          <p:cNvSpPr/>
          <p:nvPr/>
        </p:nvSpPr>
        <p:spPr bwMode="auto">
          <a:xfrm rot="5400000">
            <a:off x="454025" y="3171825"/>
            <a:ext cx="3848100" cy="171450"/>
          </a:xfrm>
          <a:prstGeom prst="triangl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AB29B-AA64-4F98-BFDE-CF5C8A8E32B5}" type="slidenum">
              <a:rPr lang="en-US"/>
              <a:pPr/>
              <a:t>12</a:t>
            </a:fld>
            <a:endParaRPr lang="en-US"/>
          </a:p>
        </p:txBody>
      </p:sp>
      <p:sp>
        <p:nvSpPr>
          <p:cNvPr id="808973" name="AutoShape 13"/>
          <p:cNvSpPr>
            <a:spLocks noChangeArrowheads="1"/>
          </p:cNvSpPr>
          <p:nvPr/>
        </p:nvSpPr>
        <p:spPr bwMode="auto">
          <a:xfrm rot="10800000">
            <a:off x="2928938" y="476250"/>
            <a:ext cx="1706562" cy="596900"/>
          </a:xfrm>
          <a:prstGeom prst="rtTriangle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200" y="76200"/>
            <a:ext cx="9067800" cy="685800"/>
          </a:xfrm>
        </p:spPr>
        <p:txBody>
          <a:bodyPr/>
          <a:lstStyle/>
          <a:p>
            <a:r>
              <a:rPr lang="en-GB" dirty="0" smtClean="0"/>
              <a:t>Reflection (2):</a:t>
            </a:r>
            <a:r>
              <a:rPr lang="en-GB" i="1" dirty="0" smtClean="0"/>
              <a:t> Should</a:t>
            </a:r>
            <a:r>
              <a:rPr lang="en-GB" dirty="0" smtClean="0"/>
              <a:t> universities be managed to drive economic growth just because they can? </a:t>
            </a:r>
            <a:br>
              <a:rPr lang="en-GB" dirty="0" smtClean="0"/>
            </a:br>
            <a:r>
              <a:rPr lang="en-GB" dirty="0" smtClean="0"/>
              <a:t> </a:t>
            </a:r>
            <a:br>
              <a:rPr lang="en-GB" dirty="0" smtClean="0"/>
            </a:br>
            <a:r>
              <a:rPr lang="en-GB" dirty="0" smtClean="0"/>
              <a:t> </a:t>
            </a:r>
            <a:endParaRPr lang="en-US" dirty="0"/>
          </a:p>
        </p:txBody>
      </p:sp>
      <p:pic>
        <p:nvPicPr>
          <p:cNvPr id="10" name="Picture 4" descr="The_Thinker,_Auguste_Rodin"/>
          <p:cNvPicPr>
            <a:picLocks noChangeAspect="1" noChangeArrowheads="1"/>
          </p:cNvPicPr>
          <p:nvPr/>
        </p:nvPicPr>
        <p:blipFill>
          <a:blip r:embed="rId2" cstate="print"/>
          <a:srcRect t="7924" b="19426"/>
          <a:stretch>
            <a:fillRect/>
          </a:stretch>
        </p:blipFill>
        <p:spPr bwMode="auto">
          <a:xfrm>
            <a:off x="1970088" y="1273068"/>
            <a:ext cx="4926012" cy="53436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AB29B-AA64-4F98-BFDE-CF5C8A8E32B5}" type="slidenum">
              <a:rPr lang="en-US"/>
              <a:pPr/>
              <a:t>13</a:t>
            </a:fld>
            <a:endParaRPr lang="en-US"/>
          </a:p>
        </p:txBody>
      </p:sp>
      <p:sp>
        <p:nvSpPr>
          <p:cNvPr id="808973" name="AutoShape 13"/>
          <p:cNvSpPr>
            <a:spLocks noChangeArrowheads="1"/>
          </p:cNvSpPr>
          <p:nvPr/>
        </p:nvSpPr>
        <p:spPr bwMode="auto">
          <a:xfrm rot="10800000">
            <a:off x="2928938" y="476250"/>
            <a:ext cx="1706562" cy="596900"/>
          </a:xfrm>
          <a:prstGeom prst="rtTriangle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200" y="76200"/>
            <a:ext cx="9067800" cy="685800"/>
          </a:xfrm>
        </p:spPr>
        <p:txBody>
          <a:bodyPr/>
          <a:lstStyle/>
          <a:p>
            <a:r>
              <a:rPr lang="en-GB" dirty="0" smtClean="0"/>
              <a:t>Reflection (3):</a:t>
            </a:r>
            <a:r>
              <a:rPr lang="en-GB" i="1" dirty="0" smtClean="0"/>
              <a:t> </a:t>
            </a:r>
            <a:r>
              <a:rPr lang="en-GB" dirty="0" smtClean="0"/>
              <a:t>How will universities adapt, what will the consequences be? </a:t>
            </a:r>
            <a:br>
              <a:rPr lang="en-GB" dirty="0" smtClean="0"/>
            </a:br>
            <a:r>
              <a:rPr lang="en-GB" dirty="0" smtClean="0"/>
              <a:t> </a:t>
            </a:r>
            <a:br>
              <a:rPr lang="en-GB" dirty="0" smtClean="0"/>
            </a:br>
            <a:r>
              <a:rPr lang="en-GB" dirty="0" smtClean="0"/>
              <a:t> </a:t>
            </a:r>
            <a:endParaRPr lang="en-US" dirty="0"/>
          </a:p>
        </p:txBody>
      </p:sp>
      <p:pic>
        <p:nvPicPr>
          <p:cNvPr id="11" name="Picture 10" descr="mystic-me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70137" y="889479"/>
            <a:ext cx="4221163" cy="57344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Rising demand for management information: </a:t>
            </a:r>
            <a:br>
              <a:rPr lang="en-GB" dirty="0" smtClean="0"/>
            </a:br>
            <a:r>
              <a:rPr lang="en-GB" dirty="0" smtClean="0"/>
              <a:t>(1) Current Research Information Systems (CRIS): example - Pure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79057-B5BB-4A4D-AEF2-27EC1D487125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8" name="Picture 4" descr="2012-11-05_reporting_overview"/>
          <p:cNvPicPr>
            <a:picLocks noChangeAspect="1" noChangeArrowheads="1"/>
          </p:cNvPicPr>
          <p:nvPr/>
        </p:nvPicPr>
        <p:blipFill>
          <a:blip r:embed="rId2" cstate="print"/>
          <a:srcRect t="6329"/>
          <a:stretch>
            <a:fillRect/>
          </a:stretch>
        </p:blipFill>
        <p:spPr bwMode="auto">
          <a:xfrm>
            <a:off x="88900" y="939799"/>
            <a:ext cx="7150100" cy="3979949"/>
          </a:xfrm>
          <a:prstGeom prst="rect">
            <a:avLst/>
          </a:prstGeom>
          <a:noFill/>
          <a:ln>
            <a:solidFill>
              <a:schemeClr val="bg2">
                <a:lumMod val="20000"/>
                <a:lumOff val="80000"/>
              </a:schemeClr>
            </a:solidFill>
          </a:ln>
        </p:spPr>
      </p:pic>
      <p:pic>
        <p:nvPicPr>
          <p:cNvPr id="7" name="Picture 5" descr="2012-11-05_reporting_overview_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50502" y="2357356"/>
            <a:ext cx="5655298" cy="4340731"/>
          </a:xfrm>
          <a:prstGeom prst="rect">
            <a:avLst/>
          </a:prstGeom>
          <a:noFill/>
          <a:ln>
            <a:solidFill>
              <a:schemeClr val="bg2">
                <a:lumMod val="20000"/>
                <a:lumOff val="8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AB29B-AA64-4F98-BFDE-CF5C8A8E32B5}" type="slidenum">
              <a:rPr lang="en-US"/>
              <a:pPr/>
              <a:t>15</a:t>
            </a:fld>
            <a:endParaRPr lang="en-US"/>
          </a:p>
        </p:txBody>
      </p:sp>
      <p:sp>
        <p:nvSpPr>
          <p:cNvPr id="808973" name="AutoShape 13"/>
          <p:cNvSpPr>
            <a:spLocks noChangeArrowheads="1"/>
          </p:cNvSpPr>
          <p:nvPr/>
        </p:nvSpPr>
        <p:spPr bwMode="auto">
          <a:xfrm rot="10800000">
            <a:off x="2928938" y="476250"/>
            <a:ext cx="1706562" cy="596900"/>
          </a:xfrm>
          <a:prstGeom prst="rtTriangle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/>
          <a:srcRect l="6497" t="25451" r="49355" b="5501"/>
          <a:stretch>
            <a:fillRect/>
          </a:stretch>
        </p:blipFill>
        <p:spPr bwMode="auto">
          <a:xfrm>
            <a:off x="149007" y="1185582"/>
            <a:ext cx="4284040" cy="5360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l="32815" t="40173" r="43838" b="16217"/>
          <a:stretch>
            <a:fillRect/>
          </a:stretch>
        </p:blipFill>
        <p:spPr bwMode="auto">
          <a:xfrm>
            <a:off x="4486836" y="1185583"/>
            <a:ext cx="4338918" cy="5342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228600" y="228600"/>
            <a:ext cx="85217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lnSpc>
                <a:spcPct val="90000"/>
              </a:lnSpc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Adoption of Current Research Information</a:t>
            </a:r>
            <a:r>
              <a:rPr kumimoji="0" lang="en-GB" sz="2400" b="0" i="0" u="none" strike="noStrike" kern="0" cap="none" spc="0" normalizeH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Systems</a:t>
            </a:r>
            <a:r>
              <a:rPr lang="en-GB" sz="2400" kern="0" dirty="0" smtClean="0">
                <a:solidFill>
                  <a:srgbClr val="FF9900"/>
                </a:solidFill>
              </a:rPr>
              <a:t> in UK </a:t>
            </a:r>
            <a:r>
              <a:rPr kumimoji="0" lang="en-GB" sz="2400" b="0" i="0" u="none" strike="noStrike" kern="0" cap="none" spc="0" normalizeH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</a:t>
            </a: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Pure only)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52600" y="774700"/>
            <a:ext cx="1043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2008: 0</a:t>
            </a:r>
            <a:endParaRPr lang="en-US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007100" y="774700"/>
            <a:ext cx="1184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2012: 20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2700" y="6515100"/>
            <a:ext cx="1273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Source: SciVal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AB29B-AA64-4F98-BFDE-CF5C8A8E32B5}" type="slidenum">
              <a:rPr lang="en-US"/>
              <a:pPr/>
              <a:t>16</a:t>
            </a:fld>
            <a:endParaRPr lang="en-US"/>
          </a:p>
        </p:txBody>
      </p:sp>
      <p:sp>
        <p:nvSpPr>
          <p:cNvPr id="808973" name="AutoShape 13"/>
          <p:cNvSpPr>
            <a:spLocks noChangeArrowheads="1"/>
          </p:cNvSpPr>
          <p:nvPr/>
        </p:nvSpPr>
        <p:spPr bwMode="auto">
          <a:xfrm rot="10800000">
            <a:off x="2928938" y="476250"/>
            <a:ext cx="1706562" cy="596900"/>
          </a:xfrm>
          <a:prstGeom prst="rtTriangle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8600" y="228600"/>
            <a:ext cx="85217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lnSpc>
                <a:spcPct val="90000"/>
              </a:lnSpc>
            </a:pPr>
            <a:r>
              <a:rPr lang="en-GB" sz="2400" kern="0" dirty="0" smtClean="0">
                <a:solidFill>
                  <a:srgbClr val="FF9900"/>
                </a:solidFill>
                <a:latin typeface="+mj-lt"/>
                <a:ea typeface="+mj-ea"/>
                <a:cs typeface="+mj-cs"/>
              </a:rPr>
              <a:t>Change in grant income from Research Councils, 2012 </a:t>
            </a:r>
            <a:r>
              <a:rPr lang="en-GB" sz="2400" kern="0" dirty="0" err="1" smtClean="0">
                <a:solidFill>
                  <a:srgbClr val="FF9900"/>
                </a:solidFill>
                <a:latin typeface="+mj-lt"/>
                <a:ea typeface="+mj-ea"/>
                <a:cs typeface="+mj-cs"/>
              </a:rPr>
              <a:t>vs</a:t>
            </a:r>
            <a:r>
              <a:rPr lang="en-GB" sz="2400" kern="0" dirty="0" smtClean="0">
                <a:solidFill>
                  <a:srgbClr val="FF9900"/>
                </a:solidFill>
                <a:latin typeface="+mj-lt"/>
                <a:ea typeface="+mj-ea"/>
                <a:cs typeface="+mj-cs"/>
              </a:rPr>
              <a:t> 2011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700" y="6261100"/>
            <a:ext cx="86934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Sample includes those 20 UK universities that account for the most research council grant income awarded, 2012</a:t>
            </a:r>
          </a:p>
          <a:p>
            <a:r>
              <a:rPr lang="en-GB" dirty="0" smtClean="0"/>
              <a:t>Source: SciVal</a:t>
            </a:r>
          </a:p>
        </p:txBody>
      </p:sp>
      <p:graphicFrame>
        <p:nvGraphicFramePr>
          <p:cNvPr id="17" name="Chart 16"/>
          <p:cNvGraphicFramePr/>
          <p:nvPr/>
        </p:nvGraphicFramePr>
        <p:xfrm>
          <a:off x="1460500" y="1638300"/>
          <a:ext cx="6096000" cy="2959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2743237" y="1714500"/>
            <a:ext cx="6174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+12%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682176" y="4089400"/>
            <a:ext cx="5634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-11%</a:t>
            </a:r>
            <a:endParaRPr lang="en-US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057400" y="1270000"/>
            <a:ext cx="19383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 smtClean="0"/>
              <a:t>Universities with Pure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876800" y="1270000"/>
            <a:ext cx="21996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 smtClean="0"/>
              <a:t>Universities without Pure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-14311" y="4724400"/>
            <a:ext cx="1911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Income 2011 (£Million):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806737" y="4724400"/>
            <a:ext cx="463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161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731382" y="4724400"/>
            <a:ext cx="463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593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-20466" y="5181600"/>
            <a:ext cx="19239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Income 2012 (£Million):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806737" y="5181600"/>
            <a:ext cx="463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180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5731382" y="5181600"/>
            <a:ext cx="463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531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-7766" y="5638800"/>
            <a:ext cx="23764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Change 2011-2012 (£Million):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819437" y="5651500"/>
            <a:ext cx="468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+19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5744082" y="5651500"/>
            <a:ext cx="4267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-62</a:t>
            </a:r>
            <a:endParaRPr lang="en-US" dirty="0"/>
          </a:p>
        </p:txBody>
      </p:sp>
      <p:cxnSp>
        <p:nvCxnSpPr>
          <p:cNvPr id="38" name="Straight Connector 37"/>
          <p:cNvCxnSpPr/>
          <p:nvPr/>
        </p:nvCxnSpPr>
        <p:spPr bwMode="auto">
          <a:xfrm>
            <a:off x="1866900" y="1612900"/>
            <a:ext cx="241300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/>
          <p:cNvCxnSpPr/>
          <p:nvPr/>
        </p:nvCxnSpPr>
        <p:spPr bwMode="auto">
          <a:xfrm>
            <a:off x="4800600" y="1612900"/>
            <a:ext cx="241300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4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73550" y="892175"/>
            <a:ext cx="3148483" cy="36798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AB29B-AA64-4F98-BFDE-CF5C8A8E32B5}" type="slidenum">
              <a:rPr lang="en-US"/>
              <a:pPr/>
              <a:t>17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50800" y="0"/>
            <a:ext cx="85217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lnSpc>
                <a:spcPct val="90000"/>
              </a:lnSpc>
            </a:pPr>
            <a:r>
              <a:rPr lang="en-GB" sz="2400" kern="0" dirty="0" smtClean="0">
                <a:solidFill>
                  <a:srgbClr val="FF9900"/>
                </a:solidFill>
                <a:latin typeface="Arial Narrow"/>
                <a:ea typeface="+mj-ea"/>
                <a:cs typeface="+mj-cs"/>
              </a:rPr>
              <a:t>Rising demand for management information: </a:t>
            </a:r>
            <a:br>
              <a:rPr lang="en-GB" sz="2400" kern="0" dirty="0" smtClean="0">
                <a:solidFill>
                  <a:srgbClr val="FF9900"/>
                </a:solidFill>
                <a:latin typeface="Arial Narrow"/>
                <a:ea typeface="+mj-ea"/>
                <a:cs typeface="+mj-cs"/>
              </a:rPr>
            </a:br>
            <a:r>
              <a:rPr lang="en-GB" sz="2400" kern="0" dirty="0" smtClean="0">
                <a:solidFill>
                  <a:srgbClr val="FF9900"/>
                </a:solidFill>
                <a:latin typeface="Arial Narrow"/>
                <a:ea typeface="+mj-ea"/>
                <a:cs typeface="+mj-cs"/>
              </a:rPr>
              <a:t>(2) Demand for comparative data and metrics: example, Snowball Metrics</a:t>
            </a:r>
            <a:endParaRPr lang="en-GB" sz="2400" kern="0" dirty="0" smtClean="0">
              <a:solidFill>
                <a:srgbClr val="FF99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80642" name="Picture 2"/>
          <p:cNvPicPr>
            <a:picLocks noChangeAspect="1" noChangeArrowheads="1"/>
          </p:cNvPicPr>
          <p:nvPr/>
        </p:nvPicPr>
        <p:blipFill>
          <a:blip r:embed="rId3" cstate="print"/>
          <a:srcRect t="61367" b="9475"/>
          <a:stretch>
            <a:fillRect/>
          </a:stretch>
        </p:blipFill>
        <p:spPr bwMode="auto">
          <a:xfrm>
            <a:off x="165100" y="4597400"/>
            <a:ext cx="3762375" cy="17145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8806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54600" y="2139950"/>
            <a:ext cx="3106433" cy="368935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 cstate="print"/>
          <a:srcRect b="62608"/>
          <a:stretch>
            <a:fillRect/>
          </a:stretch>
        </p:blipFill>
        <p:spPr bwMode="auto">
          <a:xfrm>
            <a:off x="165100" y="2284413"/>
            <a:ext cx="3762375" cy="2198687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88064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97539" y="3298826"/>
            <a:ext cx="3128961" cy="34930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88064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5575" y="893763"/>
            <a:ext cx="3752850" cy="12096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33" name="TextBox 32"/>
          <p:cNvSpPr txBox="1"/>
          <p:nvPr/>
        </p:nvSpPr>
        <p:spPr>
          <a:xfrm>
            <a:off x="152400" y="6451600"/>
            <a:ext cx="2984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http://www.snowballmetrics.com/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AB29B-AA64-4F98-BFDE-CF5C8A8E32B5}" type="slidenum">
              <a:rPr lang="en-US"/>
              <a:pPr/>
              <a:t>18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50800" y="0"/>
            <a:ext cx="85217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lnSpc>
                <a:spcPct val="90000"/>
              </a:lnSpc>
            </a:pPr>
            <a:r>
              <a:rPr lang="en-GB" sz="2400" kern="0" dirty="0" smtClean="0">
                <a:solidFill>
                  <a:srgbClr val="FF9900"/>
                </a:solidFill>
                <a:latin typeface="Arial Narrow"/>
                <a:ea typeface="+mj-ea"/>
                <a:cs typeface="+mj-cs"/>
              </a:rPr>
              <a:t>Rising demand for management information: </a:t>
            </a:r>
            <a:br>
              <a:rPr lang="en-GB" sz="2400" kern="0" dirty="0" smtClean="0">
                <a:solidFill>
                  <a:srgbClr val="FF9900"/>
                </a:solidFill>
                <a:latin typeface="Arial Narrow"/>
                <a:ea typeface="+mj-ea"/>
                <a:cs typeface="+mj-cs"/>
              </a:rPr>
            </a:br>
            <a:r>
              <a:rPr lang="en-GB" sz="2400" kern="0" dirty="0" smtClean="0">
                <a:solidFill>
                  <a:srgbClr val="FF9900"/>
                </a:solidFill>
                <a:latin typeface="Arial Narrow"/>
                <a:ea typeface="+mj-ea"/>
                <a:cs typeface="+mj-cs"/>
              </a:rPr>
              <a:t>(3) Demand for </a:t>
            </a:r>
            <a:r>
              <a:rPr lang="en-GB" sz="2400" kern="0" dirty="0" smtClean="0">
                <a:solidFill>
                  <a:srgbClr val="FF9900"/>
                </a:solidFill>
                <a:latin typeface="Arial Narrow"/>
                <a:ea typeface="+mj-ea"/>
                <a:cs typeface="+mj-cs"/>
              </a:rPr>
              <a:t>information </a:t>
            </a:r>
            <a:r>
              <a:rPr lang="en-GB" sz="2400" kern="0" dirty="0" smtClean="0">
                <a:solidFill>
                  <a:srgbClr val="FF9900"/>
                </a:solidFill>
                <a:latin typeface="Arial Narrow"/>
                <a:ea typeface="+mj-ea"/>
                <a:cs typeface="+mj-cs"/>
              </a:rPr>
              <a:t>tools</a:t>
            </a:r>
            <a:endParaRPr lang="en-GB" sz="2400" kern="0" dirty="0" smtClean="0">
              <a:solidFill>
                <a:srgbClr val="FF99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81666" name="Picture 2"/>
          <p:cNvPicPr>
            <a:picLocks noChangeAspect="1" noChangeArrowheads="1"/>
          </p:cNvPicPr>
          <p:nvPr/>
        </p:nvPicPr>
        <p:blipFill>
          <a:blip r:embed="rId2" cstate="print"/>
          <a:srcRect l="34375" t="38167" r="34271" b="10333"/>
          <a:stretch>
            <a:fillRect/>
          </a:stretch>
        </p:blipFill>
        <p:spPr bwMode="auto">
          <a:xfrm>
            <a:off x="50800" y="1104900"/>
            <a:ext cx="3822700" cy="39243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254000" y="6299200"/>
            <a:ext cx="19709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Source: SciVal Spotlight</a:t>
            </a:r>
            <a:endParaRPr lang="en-US" dirty="0"/>
          </a:p>
        </p:txBody>
      </p:sp>
      <p:pic>
        <p:nvPicPr>
          <p:cNvPr id="881667" name="Picture 3"/>
          <p:cNvPicPr>
            <a:picLocks noChangeAspect="1" noChangeArrowheads="1"/>
          </p:cNvPicPr>
          <p:nvPr/>
        </p:nvPicPr>
        <p:blipFill>
          <a:blip r:embed="rId3" cstate="print"/>
          <a:srcRect r="24353" b="24333"/>
          <a:stretch>
            <a:fillRect/>
          </a:stretch>
        </p:blipFill>
        <p:spPr bwMode="auto">
          <a:xfrm>
            <a:off x="2780767" y="2897464"/>
            <a:ext cx="6071133" cy="3795436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13" name="Oval 12"/>
          <p:cNvSpPr/>
          <p:nvPr/>
        </p:nvSpPr>
        <p:spPr bwMode="auto">
          <a:xfrm>
            <a:off x="2578100" y="5270500"/>
            <a:ext cx="3403600" cy="1143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2578100" y="5422900"/>
            <a:ext cx="3403600" cy="1143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2578100" y="5702300"/>
            <a:ext cx="3403600" cy="1143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AB29B-AA64-4F98-BFDE-CF5C8A8E32B5}" type="slidenum">
              <a:rPr lang="en-US"/>
              <a:pPr/>
              <a:t>1</a:t>
            </a:fld>
            <a:endParaRPr lang="en-US"/>
          </a:p>
        </p:txBody>
      </p:sp>
      <p:sp>
        <p:nvSpPr>
          <p:cNvPr id="808973" name="AutoShape 13"/>
          <p:cNvSpPr>
            <a:spLocks noChangeArrowheads="1"/>
          </p:cNvSpPr>
          <p:nvPr/>
        </p:nvSpPr>
        <p:spPr bwMode="auto">
          <a:xfrm rot="10800000">
            <a:off x="2928938" y="476250"/>
            <a:ext cx="1706562" cy="596900"/>
          </a:xfrm>
          <a:prstGeom prst="rtTriangle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How UK universities drive economic growth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10778" y="830729"/>
            <a:ext cx="861508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b="1" dirty="0" smtClean="0">
                <a:latin typeface="+mn-lt"/>
                <a:ea typeface="MS Mincho"/>
                <a:cs typeface="Arial"/>
              </a:rPr>
              <a:t>UK </a:t>
            </a:r>
            <a:r>
              <a:rPr lang="en-US" b="1" dirty="0" smtClean="0">
                <a:latin typeface="+mn-lt"/>
              </a:rPr>
              <a:t>universities generate £59 billion for the UK </a:t>
            </a:r>
            <a:r>
              <a:rPr lang="en-US" dirty="0" smtClean="0">
                <a:latin typeface="+mn-lt"/>
              </a:rPr>
              <a:t>(2009 UUK study)</a:t>
            </a:r>
          </a:p>
          <a:p>
            <a:r>
              <a:rPr lang="en-GB" dirty="0" smtClean="0">
                <a:latin typeface="+mn-lt"/>
              </a:rPr>
              <a:t> </a:t>
            </a:r>
            <a:endParaRPr lang="en-US" dirty="0" smtClean="0">
              <a:latin typeface="+mn-lt"/>
            </a:endParaRPr>
          </a:p>
          <a:p>
            <a:pPr marL="88900" lvl="0" indent="-88900">
              <a:buFont typeface="Arial" pitchFamily="34" charset="0"/>
              <a:buChar char="•"/>
            </a:pPr>
            <a:r>
              <a:rPr lang="en-GB" dirty="0" smtClean="0">
                <a:latin typeface="+mn-lt"/>
              </a:rPr>
              <a:t>Employ 382,000 members of staff</a:t>
            </a:r>
            <a:endParaRPr lang="en-US" dirty="0" smtClean="0">
              <a:latin typeface="+mn-lt"/>
            </a:endParaRPr>
          </a:p>
          <a:p>
            <a:r>
              <a:rPr lang="en-GB" dirty="0" smtClean="0">
                <a:latin typeface="+mn-lt"/>
              </a:rPr>
              <a:t> </a:t>
            </a:r>
            <a:endParaRPr lang="en-US" dirty="0" smtClean="0">
              <a:latin typeface="+mn-lt"/>
            </a:endParaRPr>
          </a:p>
          <a:p>
            <a:pPr marL="88900" lvl="0" indent="-88900">
              <a:buFont typeface="Arial" pitchFamily="34" charset="0"/>
              <a:buChar char="•"/>
            </a:pPr>
            <a:r>
              <a:rPr lang="en-GB" dirty="0" smtClean="0">
                <a:latin typeface="+mn-lt"/>
              </a:rPr>
              <a:t>Develop/train future employees: 1.9MM undergraduates and 600,000 post-graduates per year</a:t>
            </a:r>
          </a:p>
          <a:p>
            <a:pPr marL="88900" lvl="0" indent="-88900">
              <a:buFont typeface="Arial" pitchFamily="34" charset="0"/>
              <a:buChar char="•"/>
            </a:pPr>
            <a:endParaRPr lang="en-GB" dirty="0" smtClean="0">
              <a:latin typeface="+mn-lt"/>
            </a:endParaRPr>
          </a:p>
          <a:p>
            <a:pPr marL="88900" lvl="0" indent="-88900">
              <a:buFont typeface="Arial" pitchFamily="34" charset="0"/>
              <a:buChar char="•"/>
            </a:pPr>
            <a:r>
              <a:rPr lang="en-GB" dirty="0" smtClean="0">
                <a:latin typeface="+mn-lt"/>
              </a:rPr>
              <a:t>Spend £27 billion annually on goods and services</a:t>
            </a:r>
            <a:endParaRPr lang="en-US" dirty="0" smtClean="0">
              <a:latin typeface="+mn-lt"/>
            </a:endParaRPr>
          </a:p>
          <a:p>
            <a:pPr marL="88900" lvl="0" indent="-88900">
              <a:buFont typeface="Arial" pitchFamily="34" charset="0"/>
              <a:buChar char="•"/>
            </a:pPr>
            <a:endParaRPr lang="en-US" dirty="0" smtClean="0">
              <a:latin typeface="+mn-lt"/>
            </a:endParaRPr>
          </a:p>
          <a:p>
            <a:pPr marL="88900" lvl="0" indent="-88900">
              <a:buFont typeface="Arial" pitchFamily="34" charset="0"/>
              <a:buChar char="•"/>
            </a:pPr>
            <a:r>
              <a:rPr lang="en-GB" dirty="0" smtClean="0">
                <a:latin typeface="+mn-lt"/>
              </a:rPr>
              <a:t>Develop ideas and IP, “Innovation”, business and community interaction </a:t>
            </a:r>
          </a:p>
          <a:p>
            <a:pPr marL="546100" lvl="1" indent="-88900">
              <a:buFont typeface="Arial Narrow" pitchFamily="34" charset="0"/>
              <a:buChar char="–"/>
            </a:pPr>
            <a:r>
              <a:rPr lang="en-US" dirty="0" smtClean="0">
                <a:latin typeface="+mn-lt"/>
              </a:rPr>
              <a:t>Commercialization of new knowledge</a:t>
            </a:r>
          </a:p>
          <a:p>
            <a:pPr marL="546100" lvl="1" indent="-88900">
              <a:buFont typeface="Arial Narrow" pitchFamily="34" charset="0"/>
              <a:buChar char="–"/>
            </a:pPr>
            <a:r>
              <a:rPr lang="en-US" dirty="0" smtClean="0">
                <a:latin typeface="+mn-lt"/>
              </a:rPr>
              <a:t>Delivery of professional training, consultancy, facilities and equipment, and services</a:t>
            </a:r>
            <a:r>
              <a:rPr lang="en-GB" dirty="0" smtClean="0">
                <a:latin typeface="+mn-lt"/>
              </a:rPr>
              <a:t> (£3.3B)</a:t>
            </a:r>
          </a:p>
          <a:p>
            <a:pPr marL="546100" lvl="1" indent="-88900">
              <a:buFont typeface="Arial Narrow" pitchFamily="34" charset="0"/>
              <a:buChar char="–"/>
            </a:pPr>
            <a:r>
              <a:rPr lang="en-US" dirty="0" smtClean="0">
                <a:latin typeface="+mn-lt"/>
              </a:rPr>
              <a:t>License income, patents, spin-offs, new businesses </a:t>
            </a:r>
          </a:p>
        </p:txBody>
      </p:sp>
      <p:pic>
        <p:nvPicPr>
          <p:cNvPr id="949249" name="Picture 1"/>
          <p:cNvPicPr>
            <a:picLocks noChangeAspect="1" noChangeArrowheads="1"/>
          </p:cNvPicPr>
          <p:nvPr/>
        </p:nvPicPr>
        <p:blipFill>
          <a:blip r:embed="rId2" cstate="print"/>
          <a:srcRect l="28725" t="15000" r="26950" b="5417"/>
          <a:stretch>
            <a:fillRect/>
          </a:stretch>
        </p:blipFill>
        <p:spPr bwMode="auto">
          <a:xfrm>
            <a:off x="914400" y="3974743"/>
            <a:ext cx="1979537" cy="2843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9250" name="Picture 2"/>
          <p:cNvPicPr>
            <a:picLocks noChangeAspect="1" noChangeArrowheads="1"/>
          </p:cNvPicPr>
          <p:nvPr/>
        </p:nvPicPr>
        <p:blipFill>
          <a:blip r:embed="rId3" cstate="print"/>
          <a:srcRect l="28475" t="15125" r="26825" b="5314"/>
          <a:stretch>
            <a:fillRect/>
          </a:stretch>
        </p:blipFill>
        <p:spPr bwMode="auto">
          <a:xfrm>
            <a:off x="3734144" y="3974743"/>
            <a:ext cx="2058282" cy="2843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42" name="Picture 2"/>
          <p:cNvPicPr>
            <a:picLocks noChangeAspect="1" noChangeArrowheads="1"/>
          </p:cNvPicPr>
          <p:nvPr/>
        </p:nvPicPr>
        <p:blipFill>
          <a:blip r:embed="rId4" cstate="print"/>
          <a:srcRect l="34792" t="19833" r="33021" b="7333"/>
          <a:stretch>
            <a:fillRect/>
          </a:stretch>
        </p:blipFill>
        <p:spPr bwMode="auto">
          <a:xfrm>
            <a:off x="6632633" y="3977247"/>
            <a:ext cx="2008483" cy="2840476"/>
          </a:xfrm>
          <a:prstGeom prst="rect">
            <a:avLst/>
          </a:prstGeom>
          <a:noFill/>
          <a:ln w="9525">
            <a:solidFill>
              <a:schemeClr val="bg2">
                <a:lumMod val="20000"/>
                <a:lumOff val="8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2" cstate="print"/>
          <a:srcRect l="28725" t="15000" r="26950" b="5417"/>
          <a:stretch>
            <a:fillRect/>
          </a:stretch>
        </p:blipFill>
        <p:spPr bwMode="auto">
          <a:xfrm>
            <a:off x="32150" y="1443316"/>
            <a:ext cx="1402200" cy="1846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AB29B-AA64-4F98-BFDE-CF5C8A8E32B5}" type="slidenum">
              <a:rPr lang="en-US"/>
              <a:pPr/>
              <a:t>19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50800" y="0"/>
            <a:ext cx="85217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lnSpc>
                <a:spcPct val="90000"/>
              </a:lnSpc>
            </a:pPr>
            <a:r>
              <a:rPr lang="en-GB" sz="2400" kern="0" dirty="0" smtClean="0">
                <a:solidFill>
                  <a:srgbClr val="FF9900"/>
                </a:solidFill>
                <a:latin typeface="Arial Narrow"/>
                <a:ea typeface="+mj-ea"/>
                <a:cs typeface="+mj-cs"/>
              </a:rPr>
              <a:t>Rising demand for management information: </a:t>
            </a:r>
            <a:br>
              <a:rPr lang="en-GB" sz="2400" kern="0" dirty="0" smtClean="0">
                <a:solidFill>
                  <a:srgbClr val="FF9900"/>
                </a:solidFill>
                <a:latin typeface="Arial Narrow"/>
                <a:ea typeface="+mj-ea"/>
                <a:cs typeface="+mj-cs"/>
              </a:rPr>
            </a:br>
            <a:r>
              <a:rPr lang="en-GB" sz="2400" kern="0" dirty="0" smtClean="0">
                <a:solidFill>
                  <a:srgbClr val="FF9900"/>
                </a:solidFill>
                <a:latin typeface="Arial Narrow"/>
                <a:ea typeface="+mj-ea"/>
                <a:cs typeface="+mj-cs"/>
              </a:rPr>
              <a:t>(4) Rise of Showcasing – UK examples</a:t>
            </a:r>
            <a:endParaRPr lang="en-GB" sz="2400" kern="0" dirty="0" smtClean="0">
              <a:solidFill>
                <a:srgbClr val="FF99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3100" y="990600"/>
            <a:ext cx="14253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UK Universities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586324" y="990600"/>
            <a:ext cx="17427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UK Funding Bodies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807200" y="990600"/>
            <a:ext cx="1463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UK Government</a:t>
            </a:r>
            <a:endParaRPr lang="en-US" b="1" dirty="0"/>
          </a:p>
        </p:txBody>
      </p:sp>
      <p:pic>
        <p:nvPicPr>
          <p:cNvPr id="882690" name="Picture 2"/>
          <p:cNvPicPr>
            <a:picLocks noChangeAspect="1" noChangeArrowheads="1"/>
          </p:cNvPicPr>
          <p:nvPr/>
        </p:nvPicPr>
        <p:blipFill>
          <a:blip r:embed="rId3" cstate="print"/>
          <a:srcRect l="34896" t="19333" r="33125" b="6833"/>
          <a:stretch>
            <a:fillRect/>
          </a:stretch>
        </p:blipFill>
        <p:spPr bwMode="auto">
          <a:xfrm>
            <a:off x="316006" y="1821329"/>
            <a:ext cx="1346573" cy="19431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882691" name="Picture 3"/>
          <p:cNvPicPr>
            <a:picLocks noChangeAspect="1" noChangeArrowheads="1"/>
          </p:cNvPicPr>
          <p:nvPr/>
        </p:nvPicPr>
        <p:blipFill>
          <a:blip r:embed="rId4" cstate="print"/>
          <a:srcRect l="34896" t="19833" r="33229" b="7500"/>
          <a:stretch>
            <a:fillRect/>
          </a:stretch>
        </p:blipFill>
        <p:spPr bwMode="auto">
          <a:xfrm>
            <a:off x="644712" y="2882154"/>
            <a:ext cx="1345909" cy="19177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882694" name="Picture 6"/>
          <p:cNvPicPr>
            <a:picLocks noChangeAspect="1" noChangeArrowheads="1"/>
          </p:cNvPicPr>
          <p:nvPr/>
        </p:nvPicPr>
        <p:blipFill>
          <a:blip r:embed="rId5" cstate="print"/>
          <a:srcRect l="1667" t="15167" r="3125" b="40333"/>
          <a:stretch>
            <a:fillRect/>
          </a:stretch>
        </p:blipFill>
        <p:spPr bwMode="auto">
          <a:xfrm>
            <a:off x="3054096" y="5891276"/>
            <a:ext cx="2880360" cy="7112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882696" name="Picture 8"/>
          <p:cNvPicPr>
            <a:picLocks noChangeAspect="1" noChangeArrowheads="1"/>
          </p:cNvPicPr>
          <p:nvPr/>
        </p:nvPicPr>
        <p:blipFill>
          <a:blip r:embed="rId6" cstate="print"/>
          <a:srcRect l="23750" t="16000" r="16563" b="13833"/>
          <a:stretch>
            <a:fillRect/>
          </a:stretch>
        </p:blipFill>
        <p:spPr bwMode="auto">
          <a:xfrm>
            <a:off x="6184900" y="1524000"/>
            <a:ext cx="2831084" cy="25146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cxnSp>
        <p:nvCxnSpPr>
          <p:cNvPr id="34" name="Straight Connector 33"/>
          <p:cNvCxnSpPr/>
          <p:nvPr/>
        </p:nvCxnSpPr>
        <p:spPr bwMode="auto">
          <a:xfrm>
            <a:off x="45720" y="1304036"/>
            <a:ext cx="2781300" cy="0"/>
          </a:xfrm>
          <a:prstGeom prst="line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>
            <a:off x="2999232" y="1304036"/>
            <a:ext cx="2944368" cy="0"/>
          </a:xfrm>
          <a:prstGeom prst="line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>
            <a:off x="6120892" y="1304036"/>
            <a:ext cx="2959100" cy="0"/>
          </a:xfrm>
          <a:prstGeom prst="line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880642" name="Picture 2"/>
          <p:cNvPicPr>
            <a:picLocks noChangeAspect="1" noChangeArrowheads="1"/>
          </p:cNvPicPr>
          <p:nvPr/>
        </p:nvPicPr>
        <p:blipFill>
          <a:blip r:embed="rId7" cstate="print"/>
          <a:srcRect l="32700" t="23531" r="30925" b="11688"/>
          <a:stretch>
            <a:fillRect/>
          </a:stretch>
        </p:blipFill>
        <p:spPr bwMode="auto">
          <a:xfrm>
            <a:off x="978408" y="3845052"/>
            <a:ext cx="1357408" cy="1933956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882692" name="Picture 4"/>
          <p:cNvPicPr>
            <a:picLocks noChangeAspect="1" noChangeArrowheads="1"/>
          </p:cNvPicPr>
          <p:nvPr/>
        </p:nvPicPr>
        <p:blipFill>
          <a:blip r:embed="rId8" cstate="print"/>
          <a:srcRect l="33750" t="20000" r="31875" b="7167"/>
          <a:stretch>
            <a:fillRect/>
          </a:stretch>
        </p:blipFill>
        <p:spPr bwMode="auto">
          <a:xfrm>
            <a:off x="1325307" y="4857646"/>
            <a:ext cx="1371426" cy="18161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880643" name="Picture 3"/>
          <p:cNvPicPr>
            <a:picLocks noChangeAspect="1" noChangeArrowheads="1"/>
          </p:cNvPicPr>
          <p:nvPr/>
        </p:nvPicPr>
        <p:blipFill>
          <a:blip r:embed="rId9" cstate="print"/>
          <a:srcRect l="10550" r="12050" b="8844"/>
          <a:stretch>
            <a:fillRect/>
          </a:stretch>
        </p:blipFill>
        <p:spPr bwMode="auto">
          <a:xfrm>
            <a:off x="3063240" y="1486220"/>
            <a:ext cx="2862072" cy="3168076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882693" name="Picture 5"/>
          <p:cNvPicPr>
            <a:picLocks noChangeAspect="1" noChangeArrowheads="1"/>
          </p:cNvPicPr>
          <p:nvPr/>
        </p:nvPicPr>
        <p:blipFill>
          <a:blip r:embed="rId10" cstate="print"/>
          <a:srcRect t="15333" r="60938" b="58922"/>
          <a:stretch>
            <a:fillRect/>
          </a:stretch>
        </p:blipFill>
        <p:spPr bwMode="auto">
          <a:xfrm>
            <a:off x="3044952" y="4855972"/>
            <a:ext cx="2880360" cy="84074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extBox 4"/>
          <p:cNvSpPr txBox="1">
            <a:spLocks noChangeArrowheads="1"/>
          </p:cNvSpPr>
          <p:nvPr/>
        </p:nvSpPr>
        <p:spPr bwMode="auto">
          <a:xfrm>
            <a:off x="250825" y="260350"/>
            <a:ext cx="8461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GB" sz="2000" b="1" dirty="0" smtClean="0">
                <a:solidFill>
                  <a:srgbClr val="FFFFFF"/>
                </a:solidFill>
                <a:latin typeface="Calibri" pitchFamily="34" charset="0"/>
              </a:rPr>
              <a:t>Research Networking Systems—ReachNC / SciVal Experts</a:t>
            </a:r>
            <a:endParaRPr lang="en-US" sz="2000" b="1" dirty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2" name="Picture 1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6700" y="914400"/>
            <a:ext cx="8623299" cy="5530248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0044" y="6515100"/>
            <a:ext cx="74429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http://www.experts.scival.com/reachnc/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50800" y="0"/>
            <a:ext cx="85217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lnSpc>
                <a:spcPct val="90000"/>
              </a:lnSpc>
            </a:pPr>
            <a:r>
              <a:rPr lang="en-GB" sz="2400" kern="0" dirty="0" smtClean="0">
                <a:solidFill>
                  <a:srgbClr val="FF9900"/>
                </a:solidFill>
                <a:latin typeface="Arial Narrow"/>
                <a:ea typeface="+mj-ea"/>
                <a:cs typeface="+mj-cs"/>
              </a:rPr>
              <a:t>Rising demand for management information: </a:t>
            </a:r>
            <a:br>
              <a:rPr lang="en-GB" sz="2400" kern="0" dirty="0" smtClean="0">
                <a:solidFill>
                  <a:srgbClr val="FF9900"/>
                </a:solidFill>
                <a:latin typeface="Arial Narrow"/>
                <a:ea typeface="+mj-ea"/>
                <a:cs typeface="+mj-cs"/>
              </a:rPr>
            </a:br>
            <a:r>
              <a:rPr lang="en-GB" sz="2400" kern="0" dirty="0" smtClean="0">
                <a:solidFill>
                  <a:srgbClr val="FF9900"/>
                </a:solidFill>
                <a:latin typeface="Arial Narrow"/>
                <a:ea typeface="+mj-ea"/>
                <a:cs typeface="+mj-cs"/>
              </a:rPr>
              <a:t>(4) Rise of Showcasing – US example, North Carolina</a:t>
            </a:r>
            <a:endParaRPr lang="en-GB" sz="2400" kern="0" dirty="0" smtClean="0">
              <a:solidFill>
                <a:srgbClr val="FF99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6187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79057-B5BB-4A4D-AEF2-27EC1D487125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881666" name="Picture 2"/>
          <p:cNvPicPr>
            <a:picLocks noChangeAspect="1" noChangeArrowheads="1"/>
          </p:cNvPicPr>
          <p:nvPr/>
        </p:nvPicPr>
        <p:blipFill>
          <a:blip r:embed="rId2" cstate="print"/>
          <a:srcRect l="18225" t="16438" r="38765" b="27276"/>
          <a:stretch>
            <a:fillRect/>
          </a:stretch>
        </p:blipFill>
        <p:spPr bwMode="auto">
          <a:xfrm>
            <a:off x="1685901" y="642546"/>
            <a:ext cx="5611369" cy="5874796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AB29B-AA64-4F98-BFDE-CF5C8A8E32B5}" type="slidenum">
              <a:rPr lang="en-US"/>
              <a:pPr/>
              <a:t>2</a:t>
            </a:fld>
            <a:endParaRPr lang="en-US"/>
          </a:p>
        </p:txBody>
      </p:sp>
      <p:sp>
        <p:nvSpPr>
          <p:cNvPr id="808973" name="AutoShape 13"/>
          <p:cNvSpPr>
            <a:spLocks noChangeArrowheads="1"/>
          </p:cNvSpPr>
          <p:nvPr/>
        </p:nvSpPr>
        <p:spPr bwMode="auto">
          <a:xfrm rot="10800000">
            <a:off x="2928938" y="476250"/>
            <a:ext cx="1706562" cy="596900"/>
          </a:xfrm>
          <a:prstGeom prst="rtTriangle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200" y="76200"/>
            <a:ext cx="9067800" cy="685800"/>
          </a:xfrm>
        </p:spPr>
        <p:txBody>
          <a:bodyPr/>
          <a:lstStyle/>
          <a:p>
            <a:r>
              <a:rPr lang="en-GB" dirty="0" smtClean="0"/>
              <a:t>University research as a driver of economic growth? UK, EU Government policy </a:t>
            </a:r>
            <a:br>
              <a:rPr lang="en-GB" dirty="0" smtClean="0"/>
            </a:br>
            <a:r>
              <a:rPr lang="en-GB" dirty="0" smtClean="0"/>
              <a:t> </a:t>
            </a:r>
            <a:endParaRPr lang="en-US" dirty="0"/>
          </a:p>
        </p:txBody>
      </p:sp>
      <p:pic>
        <p:nvPicPr>
          <p:cNvPr id="881666" name="Picture 2"/>
          <p:cNvPicPr>
            <a:picLocks noChangeAspect="1" noChangeArrowheads="1"/>
          </p:cNvPicPr>
          <p:nvPr/>
        </p:nvPicPr>
        <p:blipFill>
          <a:blip r:embed="rId2" cstate="print"/>
          <a:srcRect l="33437" t="16167" r="31667" b="4833"/>
          <a:stretch>
            <a:fillRect/>
          </a:stretch>
        </p:blipFill>
        <p:spPr bwMode="auto">
          <a:xfrm>
            <a:off x="4673600" y="765942"/>
            <a:ext cx="3873500" cy="548071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881667" name="Picture 3"/>
          <p:cNvPicPr>
            <a:picLocks noChangeAspect="1" noChangeArrowheads="1"/>
          </p:cNvPicPr>
          <p:nvPr/>
        </p:nvPicPr>
        <p:blipFill>
          <a:blip r:embed="rId3" cstate="print"/>
          <a:srcRect l="42604" t="19833" r="25208" b="7167"/>
          <a:stretch>
            <a:fillRect/>
          </a:stretch>
        </p:blipFill>
        <p:spPr bwMode="auto">
          <a:xfrm>
            <a:off x="215900" y="789619"/>
            <a:ext cx="3797300" cy="5382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1668" name="Picture 4"/>
          <p:cNvPicPr>
            <a:picLocks noChangeAspect="1" noChangeArrowheads="1"/>
          </p:cNvPicPr>
          <p:nvPr/>
        </p:nvPicPr>
        <p:blipFill>
          <a:blip r:embed="rId4" cstate="print"/>
          <a:srcRect l="12083" t="29166" r="59167" b="43500"/>
          <a:stretch>
            <a:fillRect/>
          </a:stretch>
        </p:blipFill>
        <p:spPr bwMode="auto">
          <a:xfrm>
            <a:off x="1143000" y="4899623"/>
            <a:ext cx="3060700" cy="1818677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AB29B-AA64-4F98-BFDE-CF5C8A8E32B5}" type="slidenum">
              <a:rPr lang="en-US"/>
              <a:pPr/>
              <a:t>3</a:t>
            </a:fld>
            <a:endParaRPr lang="en-US"/>
          </a:p>
        </p:txBody>
      </p:sp>
      <p:sp>
        <p:nvSpPr>
          <p:cNvPr id="808973" name="AutoShape 13"/>
          <p:cNvSpPr>
            <a:spLocks noChangeArrowheads="1"/>
          </p:cNvSpPr>
          <p:nvPr/>
        </p:nvSpPr>
        <p:spPr bwMode="auto">
          <a:xfrm rot="10800000">
            <a:off x="2928938" y="476250"/>
            <a:ext cx="1706562" cy="596900"/>
          </a:xfrm>
          <a:prstGeom prst="rtTriangle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200" y="76200"/>
            <a:ext cx="9067800" cy="685800"/>
          </a:xfrm>
        </p:spPr>
        <p:txBody>
          <a:bodyPr/>
          <a:lstStyle/>
          <a:p>
            <a:r>
              <a:rPr lang="en-GB" dirty="0" smtClean="0"/>
              <a:t>UK university research as a driver of economic growth: UK Government policy </a:t>
            </a:r>
            <a:br>
              <a:rPr lang="en-GB" dirty="0" smtClean="0"/>
            </a:br>
            <a:r>
              <a:rPr lang="en-GB" dirty="0" smtClean="0"/>
              <a:t> </a:t>
            </a:r>
            <a:endParaRPr lang="en-US" dirty="0"/>
          </a:p>
        </p:txBody>
      </p:sp>
      <p:pic>
        <p:nvPicPr>
          <p:cNvPr id="881667" name="Picture 3"/>
          <p:cNvPicPr>
            <a:picLocks noChangeAspect="1" noChangeArrowheads="1"/>
          </p:cNvPicPr>
          <p:nvPr/>
        </p:nvPicPr>
        <p:blipFill>
          <a:blip r:embed="rId2" cstate="print"/>
          <a:srcRect l="42604" t="19833" r="25208" b="7167"/>
          <a:stretch>
            <a:fillRect/>
          </a:stretch>
        </p:blipFill>
        <p:spPr bwMode="auto">
          <a:xfrm>
            <a:off x="63500" y="2679700"/>
            <a:ext cx="2553483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Vince-Cable-001.jpg"/>
          <p:cNvPicPr>
            <a:picLocks noChangeAspect="1"/>
          </p:cNvPicPr>
          <p:nvPr/>
        </p:nvPicPr>
        <p:blipFill>
          <a:blip r:embed="rId3" cstate="print"/>
          <a:srcRect l="47681"/>
          <a:stretch>
            <a:fillRect/>
          </a:stretch>
        </p:blipFill>
        <p:spPr>
          <a:xfrm>
            <a:off x="63501" y="1104900"/>
            <a:ext cx="1267992" cy="1454150"/>
          </a:xfrm>
          <a:prstGeom prst="rect">
            <a:avLst/>
          </a:prstGeom>
        </p:spPr>
      </p:pic>
      <p:pic>
        <p:nvPicPr>
          <p:cNvPr id="10" name="Picture 9" descr="David-Willetts-3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35100" y="1092199"/>
            <a:ext cx="1154846" cy="148590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09900" y="1046629"/>
            <a:ext cx="6248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u="sng" dirty="0" smtClean="0"/>
              <a:t>Strategy</a:t>
            </a:r>
            <a:r>
              <a:rPr lang="en-GB" dirty="0" smtClean="0"/>
              <a:t> </a:t>
            </a:r>
          </a:p>
          <a:p>
            <a:pPr lvl="0"/>
            <a:endParaRPr lang="en-GB" dirty="0" smtClean="0"/>
          </a:p>
          <a:p>
            <a:pPr lvl="0"/>
            <a:r>
              <a:rPr lang="en-GB" dirty="0" smtClean="0"/>
              <a:t>“Build on the UK’s recognised strengths”</a:t>
            </a:r>
          </a:p>
          <a:p>
            <a:pPr lvl="0"/>
            <a:r>
              <a:rPr lang="en-GB" dirty="0" smtClean="0"/>
              <a:t>“Work with business and the knowledge base to underpin private sector growth” </a:t>
            </a:r>
          </a:p>
          <a:p>
            <a:pPr lvl="0"/>
            <a:r>
              <a:rPr lang="en-GB" dirty="0" smtClean="0"/>
              <a:t>“Maximise the impact of our research base on economic growth”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022600" y="2938929"/>
            <a:ext cx="62484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u="sng" dirty="0" smtClean="0"/>
              <a:t>Policies, instruments, actions</a:t>
            </a:r>
            <a:r>
              <a:rPr lang="en-GB" dirty="0" smtClean="0"/>
              <a:t> </a:t>
            </a:r>
          </a:p>
          <a:p>
            <a:pPr lvl="0"/>
            <a:endParaRPr lang="en-GB" dirty="0" smtClean="0"/>
          </a:p>
          <a:p>
            <a:pPr marL="177800" indent="-177800">
              <a:buFont typeface="Arial" pitchFamily="34" charset="0"/>
              <a:buChar char="•"/>
            </a:pPr>
            <a:r>
              <a:rPr lang="en-GB" dirty="0" smtClean="0"/>
              <a:t>£4.6 billion budget: science and research programmes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en-GB" dirty="0" smtClean="0"/>
              <a:t>£150MM each year supporting university-business interactions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en-GB" dirty="0" smtClean="0"/>
              <a:t>“Catapult” technology and innovation centres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en-GB" dirty="0" smtClean="0"/>
              <a:t>“</a:t>
            </a:r>
            <a:r>
              <a:rPr lang="en-GB" dirty="0" err="1" smtClean="0"/>
              <a:t>Launchpad</a:t>
            </a:r>
            <a:r>
              <a:rPr lang="en-GB" dirty="0" smtClean="0"/>
              <a:t>” (innovation clusters)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en-GB" dirty="0" smtClean="0"/>
              <a:t>Technology Strategy Board 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en-GB" dirty="0" smtClean="0"/>
              <a:t>R&amp;D Tax Credits for SMEs, £75MM “Smart” grants for SME R&amp;D 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en-GB" dirty="0" smtClean="0"/>
              <a:t>Collaborations - China and India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en-GB" dirty="0" smtClean="0"/>
              <a:t>“Design-driven innovation”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en-GB" dirty="0" smtClean="0"/>
              <a:t>“Get rid of red tape” 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en-GB" dirty="0" smtClean="0"/>
              <a:t>“Make public sector data more accessible”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en-GB" dirty="0" smtClean="0"/>
              <a:t>“Inducement prizes”</a:t>
            </a:r>
          </a:p>
        </p:txBody>
      </p:sp>
      <p:sp>
        <p:nvSpPr>
          <p:cNvPr id="13" name="Isosceles Triangle 12"/>
          <p:cNvSpPr/>
          <p:nvPr/>
        </p:nvSpPr>
        <p:spPr bwMode="auto">
          <a:xfrm rot="5400000">
            <a:off x="292100" y="3600450"/>
            <a:ext cx="5137150" cy="222250"/>
          </a:xfrm>
          <a:prstGeom prst="triangl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AB29B-AA64-4F98-BFDE-CF5C8A8E32B5}" type="slidenum">
              <a:rPr lang="en-US"/>
              <a:pPr/>
              <a:t>4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200" y="76200"/>
            <a:ext cx="9067800" cy="685800"/>
          </a:xfrm>
        </p:spPr>
        <p:txBody>
          <a:bodyPr/>
          <a:lstStyle/>
          <a:p>
            <a:r>
              <a:rPr lang="en-GB" dirty="0" smtClean="0"/>
              <a:t>UK university strategy = UK Industrial Strategy? 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44500" y="3624729"/>
            <a:ext cx="82804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“It’s all about creative interactions between science and business.</a:t>
            </a:r>
          </a:p>
          <a:p>
            <a:r>
              <a:rPr lang="en-GB" sz="2000" dirty="0" smtClean="0"/>
              <a:t> </a:t>
            </a:r>
          </a:p>
          <a:p>
            <a:r>
              <a:rPr lang="en-GB" sz="2000" dirty="0" smtClean="0"/>
              <a:t>“You get innovation when great universities, leading-edge science, world-class companies and entrepreneurial start-ups come together. </a:t>
            </a:r>
          </a:p>
          <a:p>
            <a:endParaRPr lang="en-GB" sz="2000" dirty="0" smtClean="0"/>
          </a:p>
          <a:p>
            <a:r>
              <a:rPr lang="en-GB" sz="2000" dirty="0" smtClean="0"/>
              <a:t>“Where they cluster together, you get some of the most exciting places on the planet. </a:t>
            </a:r>
          </a:p>
          <a:p>
            <a:endParaRPr lang="en-GB" sz="2000" dirty="0" smtClean="0"/>
          </a:p>
          <a:p>
            <a:r>
              <a:rPr lang="en-GB" sz="2000" dirty="0" smtClean="0"/>
              <a:t>“What is where you find the creative ferment which drives a modern economy.” </a:t>
            </a:r>
          </a:p>
          <a:p>
            <a:pPr algn="r"/>
            <a:endParaRPr lang="en-GB" sz="1200" dirty="0" smtClean="0"/>
          </a:p>
          <a:p>
            <a:pPr algn="r"/>
            <a:r>
              <a:rPr lang="en-GB" sz="1200" dirty="0" err="1" smtClean="0"/>
              <a:t>Rt</a:t>
            </a:r>
            <a:r>
              <a:rPr lang="en-GB" sz="1200" dirty="0" smtClean="0"/>
              <a:t> Hon George </a:t>
            </a:r>
            <a:r>
              <a:rPr lang="en-GB" sz="1200" dirty="0" err="1" smtClean="0"/>
              <a:t>Osbourne</a:t>
            </a:r>
            <a:r>
              <a:rPr lang="en-GB" sz="1200" dirty="0" smtClean="0"/>
              <a:t> MP, Chancellor of the Exchequer</a:t>
            </a:r>
          </a:p>
          <a:p>
            <a:pPr algn="r"/>
            <a:r>
              <a:rPr lang="en-GB" sz="1200" dirty="0" smtClean="0"/>
              <a:t>Royal Society, 9</a:t>
            </a:r>
            <a:r>
              <a:rPr lang="en-GB" sz="1200" baseline="30000" dirty="0" smtClean="0"/>
              <a:t>th</a:t>
            </a:r>
            <a:r>
              <a:rPr lang="en-GB" sz="1200" dirty="0" smtClean="0"/>
              <a:t> November 2012</a:t>
            </a:r>
          </a:p>
        </p:txBody>
      </p:sp>
      <p:sp>
        <p:nvSpPr>
          <p:cNvPr id="13" name="Isosceles Triangle 12"/>
          <p:cNvSpPr/>
          <p:nvPr/>
        </p:nvSpPr>
        <p:spPr bwMode="auto">
          <a:xfrm rot="10800000">
            <a:off x="1485900" y="3244850"/>
            <a:ext cx="5981700" cy="336550"/>
          </a:xfrm>
          <a:prstGeom prst="triangl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pic>
        <p:nvPicPr>
          <p:cNvPr id="882690" name="Picture 2"/>
          <p:cNvPicPr>
            <a:picLocks noChangeAspect="1" noChangeArrowheads="1"/>
          </p:cNvPicPr>
          <p:nvPr/>
        </p:nvPicPr>
        <p:blipFill>
          <a:blip r:embed="rId2" cstate="print"/>
          <a:srcRect l="28125" t="23667" r="30938" b="20667"/>
          <a:stretch>
            <a:fillRect/>
          </a:stretch>
        </p:blipFill>
        <p:spPr bwMode="auto">
          <a:xfrm>
            <a:off x="101600" y="785551"/>
            <a:ext cx="2717800" cy="218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2691" name="Picture 3"/>
          <p:cNvPicPr>
            <a:picLocks noChangeAspect="1" noChangeArrowheads="1"/>
          </p:cNvPicPr>
          <p:nvPr/>
        </p:nvPicPr>
        <p:blipFill>
          <a:blip r:embed="rId3" cstate="print"/>
          <a:srcRect l="36875" t="30500" r="34792" b="49833"/>
          <a:stretch>
            <a:fillRect/>
          </a:stretch>
        </p:blipFill>
        <p:spPr bwMode="auto">
          <a:xfrm>
            <a:off x="6048641" y="750285"/>
            <a:ext cx="3077315" cy="2259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2692" name="Picture 4"/>
          <p:cNvPicPr>
            <a:picLocks noChangeAspect="1" noChangeArrowheads="1"/>
          </p:cNvPicPr>
          <p:nvPr/>
        </p:nvPicPr>
        <p:blipFill>
          <a:blip r:embed="rId4" cstate="print"/>
          <a:srcRect l="25417" t="21167" r="36875" b="55167"/>
          <a:stretch>
            <a:fillRect/>
          </a:stretch>
        </p:blipFill>
        <p:spPr bwMode="auto">
          <a:xfrm>
            <a:off x="3124200" y="1187882"/>
            <a:ext cx="2768600" cy="1555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Oval 13"/>
          <p:cNvSpPr/>
          <p:nvPr/>
        </p:nvSpPr>
        <p:spPr bwMode="auto">
          <a:xfrm>
            <a:off x="6070599" y="2549071"/>
            <a:ext cx="2567743" cy="308429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6045200" y="762000"/>
            <a:ext cx="3035300" cy="22987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pic>
        <p:nvPicPr>
          <p:cNvPr id="20" name="Picture 19" descr="David-Willetts-3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700" y="1886181"/>
            <a:ext cx="541908" cy="69725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 bwMode="auto">
          <a:xfrm>
            <a:off x="3111500" y="762000"/>
            <a:ext cx="2819400" cy="22987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50800" y="762000"/>
            <a:ext cx="2819400" cy="22987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UK Industrial Strategy: prioritised areas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79057-B5BB-4A4D-AEF2-27EC1D487125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5" descr="wind-power-reaches-100000-megawatts.jpg"/>
          <p:cNvPicPr>
            <a:picLocks noChangeAspect="1"/>
          </p:cNvPicPr>
          <p:nvPr/>
        </p:nvPicPr>
        <p:blipFill>
          <a:blip r:embed="rId2" cstate="print"/>
          <a:srcRect b="-3370"/>
          <a:stretch>
            <a:fillRect/>
          </a:stretch>
        </p:blipFill>
        <p:spPr>
          <a:xfrm>
            <a:off x="5015117" y="2907244"/>
            <a:ext cx="2359981" cy="1578426"/>
          </a:xfrm>
          <a:prstGeom prst="rect">
            <a:avLst/>
          </a:prstGeom>
        </p:spPr>
      </p:pic>
      <p:pic>
        <p:nvPicPr>
          <p:cNvPr id="7" name="Picture 6" descr="Cloud_BigData_46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0653" y="706751"/>
            <a:ext cx="2350345" cy="1452517"/>
          </a:xfrm>
          <a:prstGeom prst="rect">
            <a:avLst/>
          </a:prstGeom>
        </p:spPr>
      </p:pic>
      <p:pic>
        <p:nvPicPr>
          <p:cNvPr id="8" name="Picture 7" descr="Synthetic bi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40688" y="706751"/>
            <a:ext cx="2370091" cy="1482729"/>
          </a:xfrm>
          <a:prstGeom prst="rect">
            <a:avLst/>
          </a:prstGeom>
        </p:spPr>
      </p:pic>
      <p:pic>
        <p:nvPicPr>
          <p:cNvPr id="9" name="Picture 8" descr="regen-med-cove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05368" y="719451"/>
            <a:ext cx="2350803" cy="1490349"/>
          </a:xfrm>
          <a:prstGeom prst="rect">
            <a:avLst/>
          </a:prstGeom>
          <a:ln>
            <a:solidFill>
              <a:schemeClr val="bg2">
                <a:lumMod val="20000"/>
                <a:lumOff val="80000"/>
              </a:schemeClr>
            </a:solidFill>
          </a:ln>
        </p:spPr>
      </p:pic>
      <p:pic>
        <p:nvPicPr>
          <p:cNvPr id="10" name="Picture 9" descr="Agri-Scienc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79518" y="2907244"/>
            <a:ext cx="2368818" cy="1538844"/>
          </a:xfrm>
          <a:prstGeom prst="rect">
            <a:avLst/>
          </a:prstGeom>
        </p:spPr>
      </p:pic>
      <p:pic>
        <p:nvPicPr>
          <p:cNvPr id="11" name="Picture 10" descr="Graphen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2814" y="4863010"/>
            <a:ext cx="2377440" cy="1507673"/>
          </a:xfrm>
          <a:prstGeom prst="rect">
            <a:avLst/>
          </a:prstGeom>
        </p:spPr>
      </p:pic>
      <p:pic>
        <p:nvPicPr>
          <p:cNvPr id="12" name="Picture 11" descr="Robotics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71121" y="4863010"/>
            <a:ext cx="2360748" cy="1502217"/>
          </a:xfrm>
          <a:prstGeom prst="rect">
            <a:avLst/>
          </a:prstGeom>
        </p:spPr>
      </p:pic>
      <p:pic>
        <p:nvPicPr>
          <p:cNvPr id="13" name="Picture 12" descr="Satellites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142735" y="4863010"/>
            <a:ext cx="2356105" cy="150724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752114" y="1528354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04800" y="2179683"/>
            <a:ext cx="236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Big data and energy efficient computing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52800" y="2179683"/>
            <a:ext cx="2349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Synthetic Biology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235700" y="2179683"/>
            <a:ext cx="233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Regenerative Medicine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49401" y="4373146"/>
            <a:ext cx="2400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 smtClean="0"/>
              <a:t>Agri</a:t>
            </a:r>
            <a:r>
              <a:rPr lang="en-GB" dirty="0" smtClean="0"/>
              <a:t>-Science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073830" y="4373146"/>
            <a:ext cx="2360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Energy Storage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68300" y="6311325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Advanced materials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251200" y="6311325"/>
            <a:ext cx="2374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Robotics and autonomous systems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146799" y="6311325"/>
            <a:ext cx="2317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Satellites, commercial applications of space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AB29B-AA64-4F98-BFDE-CF5C8A8E32B5}" type="slidenum">
              <a:rPr lang="en-US"/>
              <a:pPr/>
              <a:t>6</a:t>
            </a:fld>
            <a:endParaRPr lang="en-US"/>
          </a:p>
        </p:txBody>
      </p:sp>
      <p:sp>
        <p:nvSpPr>
          <p:cNvPr id="808973" name="AutoShape 13"/>
          <p:cNvSpPr>
            <a:spLocks noChangeArrowheads="1"/>
          </p:cNvSpPr>
          <p:nvPr/>
        </p:nvSpPr>
        <p:spPr bwMode="auto">
          <a:xfrm rot="10800000">
            <a:off x="2928938" y="476250"/>
            <a:ext cx="1706562" cy="596900"/>
          </a:xfrm>
          <a:prstGeom prst="rtTriangle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200" y="76200"/>
            <a:ext cx="9067800" cy="685800"/>
          </a:xfrm>
        </p:spPr>
        <p:txBody>
          <a:bodyPr/>
          <a:lstStyle/>
          <a:p>
            <a:r>
              <a:rPr lang="en-GB" dirty="0" smtClean="0"/>
              <a:t>University research as a driver of economic growth? EU Government policy </a:t>
            </a:r>
            <a:br>
              <a:rPr lang="en-GB" dirty="0" smtClean="0"/>
            </a:br>
            <a:r>
              <a:rPr lang="en-GB" dirty="0" smtClean="0"/>
              <a:t> </a:t>
            </a:r>
            <a:endParaRPr lang="en-US" dirty="0"/>
          </a:p>
        </p:txBody>
      </p:sp>
      <p:pic>
        <p:nvPicPr>
          <p:cNvPr id="881666" name="Picture 2"/>
          <p:cNvPicPr>
            <a:picLocks noChangeAspect="1" noChangeArrowheads="1"/>
          </p:cNvPicPr>
          <p:nvPr/>
        </p:nvPicPr>
        <p:blipFill>
          <a:blip r:embed="rId2" cstate="print"/>
          <a:srcRect l="33437" t="16167" r="31667" b="4833"/>
          <a:stretch>
            <a:fillRect/>
          </a:stretch>
        </p:blipFill>
        <p:spPr bwMode="auto">
          <a:xfrm>
            <a:off x="241300" y="1643493"/>
            <a:ext cx="2768600" cy="391736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441700" y="1757829"/>
            <a:ext cx="56515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u="sng" dirty="0" smtClean="0"/>
              <a:t>European Commission Strategy</a:t>
            </a:r>
            <a:r>
              <a:rPr lang="en-GB" dirty="0" smtClean="0"/>
              <a:t> </a:t>
            </a:r>
          </a:p>
          <a:p>
            <a:pPr lvl="0"/>
            <a:endParaRPr lang="en-GB" dirty="0" smtClean="0"/>
          </a:p>
          <a:p>
            <a:r>
              <a:rPr lang="en-GB" dirty="0" smtClean="0"/>
              <a:t>“...Stabilise the financial and economic system ... create the economic opportunities of tomorrow...</a:t>
            </a:r>
            <a:endParaRPr lang="en-US" dirty="0" smtClean="0"/>
          </a:p>
          <a:p>
            <a:r>
              <a:rPr lang="en-GB" dirty="0" smtClean="0"/>
              <a:t> </a:t>
            </a:r>
          </a:p>
          <a:p>
            <a:r>
              <a:rPr lang="en-GB" dirty="0" smtClean="0"/>
              <a:t>“...Research and Innovation... </a:t>
            </a:r>
          </a:p>
          <a:p>
            <a:pPr lvl="1"/>
            <a:r>
              <a:rPr lang="en-GB" dirty="0" smtClean="0"/>
              <a:t>...help deliver jobs, prosperity, quality of life and global public goods... </a:t>
            </a:r>
          </a:p>
          <a:p>
            <a:endParaRPr lang="en-GB" dirty="0" smtClean="0"/>
          </a:p>
          <a:p>
            <a:pPr lvl="1"/>
            <a:r>
              <a:rPr lang="en-GB" dirty="0" smtClean="0"/>
              <a:t>... generate the scientific and technological breakthroughs needed to tackle the urgent challenges society faces... </a:t>
            </a:r>
          </a:p>
          <a:p>
            <a:r>
              <a:rPr lang="en-GB" dirty="0" smtClean="0"/>
              <a:t> </a:t>
            </a:r>
            <a:endParaRPr lang="en-US" dirty="0" smtClean="0"/>
          </a:p>
          <a:p>
            <a:pPr lvl="1"/>
            <a:r>
              <a:rPr lang="en-GB" dirty="0" smtClean="0"/>
              <a:t>...have therefore been placed at the centre of the Europe 2020 strategy</a:t>
            </a:r>
            <a:r>
              <a:rPr lang="en-US" dirty="0" smtClean="0"/>
              <a:t> </a:t>
            </a:r>
            <a:r>
              <a:rPr lang="en-GB" dirty="0" smtClean="0"/>
              <a:t>to promote smart, sustainable and inclusive growth.”</a:t>
            </a:r>
            <a:endParaRPr lang="en-US" dirty="0"/>
          </a:p>
        </p:txBody>
      </p:sp>
      <p:sp>
        <p:nvSpPr>
          <p:cNvPr id="11" name="Isosceles Triangle 10"/>
          <p:cNvSpPr/>
          <p:nvPr/>
        </p:nvSpPr>
        <p:spPr bwMode="auto">
          <a:xfrm rot="5400000">
            <a:off x="1343025" y="3476625"/>
            <a:ext cx="3848100" cy="171450"/>
          </a:xfrm>
          <a:prstGeom prst="triangl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AB29B-AA64-4F98-BFDE-CF5C8A8E32B5}" type="slidenum">
              <a:rPr lang="en-US"/>
              <a:pPr/>
              <a:t>7</a:t>
            </a:fld>
            <a:endParaRPr lang="en-US"/>
          </a:p>
        </p:txBody>
      </p:sp>
      <p:sp>
        <p:nvSpPr>
          <p:cNvPr id="808973" name="AutoShape 13"/>
          <p:cNvSpPr>
            <a:spLocks noChangeArrowheads="1"/>
          </p:cNvSpPr>
          <p:nvPr/>
        </p:nvSpPr>
        <p:spPr bwMode="auto">
          <a:xfrm rot="10800000">
            <a:off x="2928938" y="476250"/>
            <a:ext cx="1706562" cy="596900"/>
          </a:xfrm>
          <a:prstGeom prst="rtTriangle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200" y="76200"/>
            <a:ext cx="9067800" cy="685800"/>
          </a:xfrm>
        </p:spPr>
        <p:txBody>
          <a:bodyPr/>
          <a:lstStyle/>
          <a:p>
            <a:r>
              <a:rPr lang="en-GB" dirty="0" smtClean="0"/>
              <a:t>University research as a driver of economic growth? EU Government policy </a:t>
            </a:r>
            <a:br>
              <a:rPr lang="en-GB" dirty="0" smtClean="0"/>
            </a:br>
            <a:r>
              <a:rPr lang="en-GB" dirty="0" smtClean="0"/>
              <a:t> </a:t>
            </a:r>
            <a:endParaRPr lang="en-US" dirty="0"/>
          </a:p>
        </p:txBody>
      </p:sp>
      <p:pic>
        <p:nvPicPr>
          <p:cNvPr id="881666" name="Picture 2"/>
          <p:cNvPicPr>
            <a:picLocks noChangeAspect="1" noChangeArrowheads="1"/>
          </p:cNvPicPr>
          <p:nvPr/>
        </p:nvPicPr>
        <p:blipFill>
          <a:blip r:embed="rId2" cstate="print"/>
          <a:srcRect l="33437" t="16167" r="31667" b="4833"/>
          <a:stretch>
            <a:fillRect/>
          </a:stretch>
        </p:blipFill>
        <p:spPr bwMode="auto">
          <a:xfrm>
            <a:off x="241300" y="1643493"/>
            <a:ext cx="2768600" cy="391736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441700" y="1618129"/>
            <a:ext cx="56515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8900" indent="-88900"/>
            <a:r>
              <a:rPr lang="en-GB" u="sng" dirty="0" smtClean="0"/>
              <a:t>European Commission Policies, instruments, actions</a:t>
            </a:r>
            <a:r>
              <a:rPr lang="en-GB" dirty="0" smtClean="0"/>
              <a:t>  </a:t>
            </a:r>
          </a:p>
          <a:p>
            <a:pPr marL="88900" lvl="0" indent="-88900">
              <a:buFont typeface="Arial" pitchFamily="34" charset="0"/>
              <a:buChar char="•"/>
            </a:pPr>
            <a:endParaRPr lang="en-GB" dirty="0" smtClean="0"/>
          </a:p>
          <a:p>
            <a:pPr marL="88900" lvl="0" indent="-88900">
              <a:buFont typeface="Arial" pitchFamily="34" charset="0"/>
              <a:buChar char="•"/>
            </a:pPr>
            <a:r>
              <a:rPr lang="en-GB" dirty="0" smtClean="0"/>
              <a:t>Three “pillars” </a:t>
            </a:r>
          </a:p>
          <a:p>
            <a:pPr marL="800100" lvl="1" indent="-342900">
              <a:buAutoNum type="arabicParenBoth"/>
            </a:pPr>
            <a:r>
              <a:rPr lang="en-GB" dirty="0" smtClean="0"/>
              <a:t>Excellent Science</a:t>
            </a:r>
          </a:p>
          <a:p>
            <a:pPr marL="800100" lvl="1" indent="-342900">
              <a:buAutoNum type="arabicParenBoth"/>
            </a:pPr>
            <a:r>
              <a:rPr lang="en-GB" dirty="0" smtClean="0"/>
              <a:t>Industrial Leadership </a:t>
            </a:r>
          </a:p>
          <a:p>
            <a:pPr marL="800100" lvl="1" indent="-342900">
              <a:buAutoNum type="arabicParenBoth"/>
            </a:pPr>
            <a:r>
              <a:rPr lang="en-GB" dirty="0" smtClean="0"/>
              <a:t>Societal Challenges</a:t>
            </a:r>
            <a:endParaRPr lang="en-US" dirty="0" smtClean="0"/>
          </a:p>
          <a:p>
            <a:pPr marL="88900" lvl="0" indent="-88900">
              <a:buFont typeface="Arial" pitchFamily="34" charset="0"/>
              <a:buChar char="•"/>
            </a:pPr>
            <a:endParaRPr lang="en-US" dirty="0" smtClean="0"/>
          </a:p>
          <a:p>
            <a:pPr marL="88900" indent="-88900">
              <a:buFont typeface="Arial" pitchFamily="34" charset="0"/>
              <a:buChar char="•"/>
            </a:pPr>
            <a:r>
              <a:rPr lang="en-GB" dirty="0" smtClean="0"/>
              <a:t>Initiatives: </a:t>
            </a:r>
          </a:p>
          <a:p>
            <a:pPr marL="546100" lvl="1" indent="-88900">
              <a:buFont typeface="Arial Narrow" pitchFamily="34" charset="0"/>
              <a:buChar char="–"/>
            </a:pPr>
            <a:r>
              <a:rPr lang="en-GB" dirty="0" smtClean="0"/>
              <a:t>Innovation Union flagship initiative</a:t>
            </a:r>
          </a:p>
          <a:p>
            <a:pPr marL="546100" lvl="1" indent="-88900">
              <a:buFont typeface="Arial Narrow" pitchFamily="34" charset="0"/>
              <a:buChar char="–"/>
            </a:pPr>
            <a:r>
              <a:rPr lang="en-US" dirty="0" smtClean="0"/>
              <a:t>European Research Council</a:t>
            </a:r>
          </a:p>
          <a:p>
            <a:pPr marL="546100" lvl="1" indent="-88900">
              <a:buFont typeface="Arial Narrow" pitchFamily="34" charset="0"/>
              <a:buChar char="–"/>
            </a:pPr>
            <a:r>
              <a:rPr lang="en-US" dirty="0" smtClean="0"/>
              <a:t>Future and Emerging Technologies</a:t>
            </a:r>
          </a:p>
          <a:p>
            <a:pPr marL="546100" lvl="1" indent="-88900">
              <a:buFont typeface="Arial Narrow" pitchFamily="34" charset="0"/>
              <a:buChar char="–"/>
            </a:pPr>
            <a:r>
              <a:rPr lang="en-US" dirty="0" smtClean="0"/>
              <a:t>Marie Curie actions</a:t>
            </a:r>
          </a:p>
          <a:p>
            <a:pPr marL="546100" lvl="1" indent="-88900">
              <a:buFont typeface="Arial Narrow" pitchFamily="34" charset="0"/>
              <a:buChar char="–"/>
            </a:pPr>
            <a:r>
              <a:rPr lang="en-US" dirty="0" smtClean="0"/>
              <a:t>Research infrastructures, E-infrastructures. </a:t>
            </a:r>
          </a:p>
          <a:p>
            <a:pPr marL="88900" indent="-88900"/>
            <a:r>
              <a:rPr lang="en-GB" dirty="0" smtClean="0"/>
              <a:t>  </a:t>
            </a:r>
            <a:endParaRPr lang="en-US" dirty="0" smtClean="0"/>
          </a:p>
          <a:p>
            <a:pPr marL="88900" indent="-88900">
              <a:buFont typeface="Arial" pitchFamily="34" charset="0"/>
              <a:buChar char="•"/>
            </a:pPr>
            <a:r>
              <a:rPr lang="en-US" dirty="0" smtClean="0"/>
              <a:t>Overall:</a:t>
            </a:r>
            <a:r>
              <a:rPr lang="en-GB" dirty="0" smtClean="0"/>
              <a:t> “</a:t>
            </a:r>
            <a:r>
              <a:rPr lang="en-US" dirty="0" err="1" smtClean="0"/>
              <a:t>prioritises</a:t>
            </a:r>
            <a:r>
              <a:rPr lang="en-US" dirty="0" smtClean="0"/>
              <a:t> spending with immediate impact on growth and jobs”. </a:t>
            </a:r>
          </a:p>
        </p:txBody>
      </p:sp>
      <p:sp>
        <p:nvSpPr>
          <p:cNvPr id="11" name="Isosceles Triangle 10"/>
          <p:cNvSpPr/>
          <p:nvPr/>
        </p:nvSpPr>
        <p:spPr bwMode="auto">
          <a:xfrm rot="5400000">
            <a:off x="1343025" y="3476625"/>
            <a:ext cx="3848100" cy="171450"/>
          </a:xfrm>
          <a:prstGeom prst="triangl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AB29B-AA64-4F98-BFDE-CF5C8A8E32B5}" type="slidenum">
              <a:rPr lang="en-US"/>
              <a:pPr/>
              <a:t>8</a:t>
            </a:fld>
            <a:endParaRPr lang="en-US"/>
          </a:p>
        </p:txBody>
      </p:sp>
      <p:sp>
        <p:nvSpPr>
          <p:cNvPr id="808973" name="AutoShape 13"/>
          <p:cNvSpPr>
            <a:spLocks noChangeArrowheads="1"/>
          </p:cNvSpPr>
          <p:nvPr/>
        </p:nvSpPr>
        <p:spPr bwMode="auto">
          <a:xfrm rot="10800000">
            <a:off x="2928938" y="476250"/>
            <a:ext cx="1706562" cy="596900"/>
          </a:xfrm>
          <a:prstGeom prst="rtTriangle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200" y="76200"/>
            <a:ext cx="9067800" cy="685800"/>
          </a:xfrm>
        </p:spPr>
        <p:txBody>
          <a:bodyPr/>
          <a:lstStyle/>
          <a:p>
            <a:r>
              <a:rPr lang="en-GB" dirty="0" smtClean="0"/>
              <a:t>University research as a driver of economic growth? EU Government policy </a:t>
            </a:r>
            <a:br>
              <a:rPr lang="en-GB" dirty="0" smtClean="0"/>
            </a:br>
            <a:r>
              <a:rPr lang="en-GB" dirty="0" smtClean="0"/>
              <a:t> </a:t>
            </a:r>
            <a:endParaRPr lang="en-US" dirty="0"/>
          </a:p>
        </p:txBody>
      </p:sp>
      <p:pic>
        <p:nvPicPr>
          <p:cNvPr id="881666" name="Picture 2"/>
          <p:cNvPicPr>
            <a:picLocks noChangeAspect="1" noChangeArrowheads="1"/>
          </p:cNvPicPr>
          <p:nvPr/>
        </p:nvPicPr>
        <p:blipFill>
          <a:blip r:embed="rId2" cstate="print"/>
          <a:srcRect l="33437" t="16167" r="31667" b="4833"/>
          <a:stretch>
            <a:fillRect/>
          </a:stretch>
        </p:blipFill>
        <p:spPr bwMode="auto">
          <a:xfrm>
            <a:off x="241300" y="1643493"/>
            <a:ext cx="2768600" cy="391736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441700" y="1757829"/>
            <a:ext cx="5651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8900" indent="-88900"/>
            <a:r>
              <a:rPr lang="en-GB" sz="2000" u="sng" dirty="0" smtClean="0"/>
              <a:t>Word count</a:t>
            </a:r>
            <a:endParaRPr lang="en-GB" sz="2000" dirty="0" smtClean="0"/>
          </a:p>
          <a:p>
            <a:pPr marL="88900" indent="-88900"/>
            <a:r>
              <a:rPr lang="en-US" sz="2000" dirty="0" smtClean="0"/>
              <a:t> </a:t>
            </a:r>
          </a:p>
          <a:p>
            <a:pPr marL="88900" indent="-88900">
              <a:buFont typeface="Arial" pitchFamily="34" charset="0"/>
              <a:buChar char="•"/>
            </a:pPr>
            <a:r>
              <a:rPr lang="en-GB" sz="2000" dirty="0" smtClean="0"/>
              <a:t> </a:t>
            </a:r>
            <a:r>
              <a:rPr lang="en-GB" sz="2000" i="1" dirty="0" smtClean="0"/>
              <a:t>Research</a:t>
            </a:r>
            <a:r>
              <a:rPr lang="en-GB" sz="2000" dirty="0" smtClean="0"/>
              <a:t>, </a:t>
            </a:r>
            <a:r>
              <a:rPr lang="en-GB" sz="2000" i="1" dirty="0" smtClean="0"/>
              <a:t>researchers</a:t>
            </a:r>
            <a:r>
              <a:rPr lang="en-GB" sz="2000" dirty="0" smtClean="0"/>
              <a:t>: 76</a:t>
            </a:r>
            <a:endParaRPr lang="en-US" sz="2000" dirty="0"/>
          </a:p>
        </p:txBody>
      </p:sp>
      <p:sp>
        <p:nvSpPr>
          <p:cNvPr id="11" name="Isosceles Triangle 10"/>
          <p:cNvSpPr/>
          <p:nvPr/>
        </p:nvSpPr>
        <p:spPr bwMode="auto">
          <a:xfrm rot="5400000">
            <a:off x="1343025" y="3476625"/>
            <a:ext cx="3848100" cy="171450"/>
          </a:xfrm>
          <a:prstGeom prst="triangl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67100" y="3073827"/>
            <a:ext cx="5651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8900" indent="-88900">
              <a:buFont typeface="Arial" pitchFamily="34" charset="0"/>
              <a:buChar char="•"/>
            </a:pPr>
            <a:r>
              <a:rPr lang="en-GB" sz="2000" dirty="0" smtClean="0"/>
              <a:t> </a:t>
            </a:r>
            <a:r>
              <a:rPr lang="en-GB" sz="2000" i="1" dirty="0" smtClean="0"/>
              <a:t>Industry</a:t>
            </a:r>
            <a:r>
              <a:rPr lang="en-GB" sz="2000" dirty="0" smtClean="0"/>
              <a:t>, </a:t>
            </a:r>
            <a:r>
              <a:rPr lang="en-GB" sz="2000" i="1" dirty="0" smtClean="0"/>
              <a:t>industries</a:t>
            </a:r>
            <a:r>
              <a:rPr lang="en-GB" sz="2000" dirty="0" smtClean="0"/>
              <a:t>, </a:t>
            </a:r>
            <a:r>
              <a:rPr lang="en-GB" sz="2000" i="1" dirty="0" smtClean="0"/>
              <a:t>enterprise(s),</a:t>
            </a:r>
            <a:r>
              <a:rPr lang="en-GB" sz="2000" dirty="0" smtClean="0"/>
              <a:t> </a:t>
            </a:r>
            <a:r>
              <a:rPr lang="en-GB" sz="2000" i="1" dirty="0" smtClean="0"/>
              <a:t>SMEs</a:t>
            </a:r>
            <a:r>
              <a:rPr lang="en-GB" sz="2000" dirty="0" smtClean="0"/>
              <a:t>: 37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67100" y="3740061"/>
            <a:ext cx="5651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8900" indent="-88900">
              <a:buFont typeface="Arial" pitchFamily="34" charset="0"/>
              <a:buChar char="•"/>
            </a:pPr>
            <a:r>
              <a:rPr lang="en-GB" sz="2000" dirty="0" smtClean="0"/>
              <a:t> </a:t>
            </a:r>
            <a:r>
              <a:rPr lang="en-GB" sz="2000" i="1" dirty="0" smtClean="0"/>
              <a:t>Finance</a:t>
            </a:r>
            <a:r>
              <a:rPr lang="en-GB" sz="2000" dirty="0" smtClean="0"/>
              <a:t>, </a:t>
            </a:r>
            <a:r>
              <a:rPr lang="en-GB" sz="2000" i="1" dirty="0" smtClean="0"/>
              <a:t>financial</a:t>
            </a:r>
            <a:r>
              <a:rPr lang="en-GB" sz="2000" dirty="0" smtClean="0"/>
              <a:t>: 15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67100" y="4368195"/>
            <a:ext cx="5651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8900" indent="-88900">
              <a:buFont typeface="Arial" pitchFamily="34" charset="0"/>
              <a:buChar char="•"/>
            </a:pPr>
            <a:r>
              <a:rPr lang="en-GB" sz="2000" dirty="0" smtClean="0"/>
              <a:t> </a:t>
            </a:r>
            <a:r>
              <a:rPr lang="en-GB" sz="2000" i="1" dirty="0" smtClean="0"/>
              <a:t>Economy</a:t>
            </a:r>
            <a:r>
              <a:rPr lang="en-GB" sz="2000" dirty="0" smtClean="0"/>
              <a:t>, </a:t>
            </a:r>
            <a:r>
              <a:rPr lang="en-GB" sz="2000" i="1" dirty="0" smtClean="0"/>
              <a:t>economic</a:t>
            </a:r>
            <a:r>
              <a:rPr lang="en-GB" sz="2000" dirty="0" smtClean="0"/>
              <a:t>: 12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67100" y="5085229"/>
            <a:ext cx="5651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8900" indent="-88900">
              <a:buFont typeface="Arial" pitchFamily="34" charset="0"/>
              <a:buChar char="•"/>
            </a:pPr>
            <a:r>
              <a:rPr lang="en-GB" sz="2000" dirty="0" smtClean="0"/>
              <a:t> </a:t>
            </a:r>
            <a:r>
              <a:rPr lang="en-GB" sz="2000" i="1" dirty="0" smtClean="0"/>
              <a:t>University</a:t>
            </a:r>
            <a:r>
              <a:rPr lang="en-GB" sz="2000" dirty="0" smtClean="0"/>
              <a:t>, </a:t>
            </a:r>
            <a:r>
              <a:rPr lang="en-GB" sz="2000" i="1" dirty="0" smtClean="0"/>
              <a:t>universities</a:t>
            </a:r>
            <a:r>
              <a:rPr lang="en-GB" sz="2000" dirty="0" smtClean="0"/>
              <a:t>: 0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ueprint">
  <a:themeElements>
    <a:clrScheme name="Blueprin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ueprint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uepri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prin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prin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prin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prin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prin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6_Default Design">
  <a:themeElements>
    <a:clrScheme name="5_Default Design 8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B2B2B2"/>
      </a:folHlink>
    </a:clrScheme>
    <a:fontScheme name="6_Default Design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43640</TotalTime>
  <Words>1240</Words>
  <Application>Microsoft Office PowerPoint</Application>
  <PresentationFormat>On-screen Show (4:3)</PresentationFormat>
  <Paragraphs>180</Paragraphs>
  <Slides>22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Default Design</vt:lpstr>
      <vt:lpstr>Blueprint</vt:lpstr>
      <vt:lpstr>6_Default Design</vt:lpstr>
      <vt:lpstr>Image</vt:lpstr>
      <vt:lpstr>Slide 0</vt:lpstr>
      <vt:lpstr>How UK universities drive economic growth</vt:lpstr>
      <vt:lpstr>University research as a driver of economic growth? UK, EU Government policy   </vt:lpstr>
      <vt:lpstr>UK university research as a driver of economic growth: UK Government policy   </vt:lpstr>
      <vt:lpstr>UK university strategy = UK Industrial Strategy?  </vt:lpstr>
      <vt:lpstr>UK Industrial Strategy: prioritised areas</vt:lpstr>
      <vt:lpstr>University research as a driver of economic growth? EU Government policy   </vt:lpstr>
      <vt:lpstr>University research as a driver of economic growth? EU Government policy   </vt:lpstr>
      <vt:lpstr>University research as a driver of economic growth? EU Government policy   </vt:lpstr>
      <vt:lpstr>University research as a driver of economic growth? US developments.   </vt:lpstr>
      <vt:lpstr>The role of university research: time to reflect?</vt:lpstr>
      <vt:lpstr>Reflection (1): What are universities for?     </vt:lpstr>
      <vt:lpstr>Reflection (2): Should universities be managed to drive economic growth just because they can?     </vt:lpstr>
      <vt:lpstr>Reflection (3): How will universities adapt, what will the consequences be?     </vt:lpstr>
      <vt:lpstr>Rising demand for management information:  (1) Current Research Information Systems (CRIS): example - Pure</vt:lpstr>
      <vt:lpstr>Slide 15</vt:lpstr>
      <vt:lpstr>Slide 16</vt:lpstr>
      <vt:lpstr>Slide 17</vt:lpstr>
      <vt:lpstr>Slide 18</vt:lpstr>
      <vt:lpstr>Slide 19</vt:lpstr>
      <vt:lpstr>Slide 20</vt:lpstr>
      <vt:lpstr>Summary</vt:lpstr>
    </vt:vector>
  </TitlesOfParts>
  <Company>Elsevier Inc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Reed Elsevier</cp:lastModifiedBy>
  <cp:revision>1062</cp:revision>
  <dcterms:created xsi:type="dcterms:W3CDTF">2004-06-09T09:21:57Z</dcterms:created>
  <dcterms:modified xsi:type="dcterms:W3CDTF">2012-12-05T08:02:09Z</dcterms:modified>
</cp:coreProperties>
</file>