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0" r:id="rId3"/>
    <p:sldId id="261" r:id="rId4"/>
    <p:sldId id="262" r:id="rId5"/>
    <p:sldId id="263" r:id="rId6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61" autoAdjust="0"/>
  </p:normalViewPr>
  <p:slideViewPr>
    <p:cSldViewPr>
      <p:cViewPr>
        <p:scale>
          <a:sx n="94" d="100"/>
          <a:sy n="94" d="100"/>
        </p:scale>
        <p:origin x="-111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32EFD-6295-4906-87B2-7AA12B89E4BD}" type="datetimeFigureOut">
              <a:rPr lang="en-US" smtClean="0"/>
              <a:pPr/>
              <a:t>04/12/2012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F6E70-1F61-48CF-A194-BF7C6AA5282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465E-8288-4633-B1F6-495C7DBEAC00}" type="datetimeFigureOut">
              <a:rPr lang="en-GB" smtClean="0"/>
              <a:pPr/>
              <a:t>04/12/2012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C8A7-4F3A-43EA-969F-1FBF07CF69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465E-8288-4633-B1F6-495C7DBEAC00}" type="datetimeFigureOut">
              <a:rPr lang="en-GB" smtClean="0"/>
              <a:pPr/>
              <a:t>04/12/2012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C8A7-4F3A-43EA-969F-1FBF07CF69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465E-8288-4633-B1F6-495C7DBEAC00}" type="datetimeFigureOut">
              <a:rPr lang="en-GB" smtClean="0"/>
              <a:pPr/>
              <a:t>04/12/2012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C8A7-4F3A-43EA-969F-1FBF07CF69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465E-8288-4633-B1F6-495C7DBEAC00}" type="datetimeFigureOut">
              <a:rPr lang="en-GB" smtClean="0"/>
              <a:pPr/>
              <a:t>04/12/2012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C8A7-4F3A-43EA-969F-1FBF07CF69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465E-8288-4633-B1F6-495C7DBEAC00}" type="datetimeFigureOut">
              <a:rPr lang="en-GB" smtClean="0"/>
              <a:pPr/>
              <a:t>04/12/2012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C8A7-4F3A-43EA-969F-1FBF07CF69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465E-8288-4633-B1F6-495C7DBEAC00}" type="datetimeFigureOut">
              <a:rPr lang="en-GB" smtClean="0"/>
              <a:pPr/>
              <a:t>04/12/2012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C8A7-4F3A-43EA-969F-1FBF07CF69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465E-8288-4633-B1F6-495C7DBEAC00}" type="datetimeFigureOut">
              <a:rPr lang="en-GB" smtClean="0"/>
              <a:pPr/>
              <a:t>04/12/2012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C8A7-4F3A-43EA-969F-1FBF07CF69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465E-8288-4633-B1F6-495C7DBEAC00}" type="datetimeFigureOut">
              <a:rPr lang="en-GB" smtClean="0"/>
              <a:pPr/>
              <a:t>04/12/2012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C8A7-4F3A-43EA-969F-1FBF07CF69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465E-8288-4633-B1F6-495C7DBEAC00}" type="datetimeFigureOut">
              <a:rPr lang="en-GB" smtClean="0"/>
              <a:pPr/>
              <a:t>04/12/2012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C8A7-4F3A-43EA-969F-1FBF07CF69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465E-8288-4633-B1F6-495C7DBEAC00}" type="datetimeFigureOut">
              <a:rPr lang="en-GB" smtClean="0"/>
              <a:pPr/>
              <a:t>04/12/2012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C8A7-4F3A-43EA-969F-1FBF07CF69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465E-8288-4633-B1F6-495C7DBEAC00}" type="datetimeFigureOut">
              <a:rPr lang="en-GB" smtClean="0"/>
              <a:pPr/>
              <a:t>04/12/2012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FC8A7-4F3A-43EA-969F-1FBF07CF69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7465E-8288-4633-B1F6-495C7DBEAC00}" type="datetimeFigureOut">
              <a:rPr lang="en-GB" smtClean="0"/>
              <a:pPr/>
              <a:t>04/12/2012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FC8A7-4F3A-43EA-969F-1FBF07CF69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512168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THE CASE FOR SMALLER RESEARCH – LED UNIVERSITIES</a:t>
            </a:r>
            <a:br>
              <a:rPr lang="en-GB" sz="2400" b="1" dirty="0" smtClean="0"/>
            </a:br>
            <a:r>
              <a:rPr lang="en-GB" sz="2400" b="1" dirty="0" smtClean="0"/>
              <a:t>IN THE RESEARCH AND INNOVATION LANDSCAPE</a:t>
            </a:r>
            <a:br>
              <a:rPr lang="en-GB" sz="2400" b="1" dirty="0" smtClean="0"/>
            </a:br>
            <a:endParaRPr lang="en-GB" sz="24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2692896"/>
          </a:xfrm>
        </p:spPr>
        <p:txBody>
          <a:bodyPr>
            <a:normAutofit fontScale="70000" lnSpcReduction="20000"/>
          </a:bodyPr>
          <a:lstStyle/>
          <a:p>
            <a:r>
              <a:rPr lang="en-GB" sz="3600" b="1" dirty="0" smtClean="0">
                <a:solidFill>
                  <a:schemeClr val="tx1"/>
                </a:solidFill>
              </a:rPr>
              <a:t>Rama  Thirunamachandran</a:t>
            </a:r>
          </a:p>
          <a:p>
            <a:r>
              <a:rPr lang="en-GB" sz="3600" b="1" dirty="0" smtClean="0">
                <a:solidFill>
                  <a:schemeClr val="tx1"/>
                </a:solidFill>
              </a:rPr>
              <a:t>Deputy Vice-Chancellor and Provost</a:t>
            </a:r>
          </a:p>
          <a:p>
            <a:r>
              <a:rPr lang="en-GB" sz="3600" b="1" dirty="0" smtClean="0">
                <a:solidFill>
                  <a:schemeClr val="tx1"/>
                </a:solidFill>
              </a:rPr>
              <a:t>Keele University</a:t>
            </a:r>
          </a:p>
          <a:p>
            <a:endParaRPr lang="en-GB" sz="3600" b="1" dirty="0" smtClean="0">
              <a:solidFill>
                <a:schemeClr val="tx1"/>
              </a:solidFill>
            </a:endParaRPr>
          </a:p>
          <a:p>
            <a:endParaRPr lang="en-GB" sz="2400" b="1" dirty="0" smtClean="0">
              <a:solidFill>
                <a:schemeClr val="tx1"/>
              </a:solidFill>
            </a:endParaRPr>
          </a:p>
          <a:p>
            <a:r>
              <a:rPr lang="en-GB" sz="3800" b="1" dirty="0" smtClean="0">
                <a:solidFill>
                  <a:schemeClr val="tx1"/>
                </a:solidFill>
              </a:rPr>
              <a:t>HEPI Conference</a:t>
            </a:r>
          </a:p>
          <a:p>
            <a:r>
              <a:rPr lang="en-GB" sz="3800" b="1" dirty="0" smtClean="0">
                <a:solidFill>
                  <a:schemeClr val="tx1"/>
                </a:solidFill>
              </a:rPr>
              <a:t>5</a:t>
            </a:r>
            <a:r>
              <a:rPr lang="en-GB" sz="3800" b="1" baseline="30000" dirty="0" smtClean="0">
                <a:solidFill>
                  <a:schemeClr val="tx1"/>
                </a:solidFill>
              </a:rPr>
              <a:t>th</a:t>
            </a:r>
            <a:r>
              <a:rPr lang="en-GB" sz="3800" b="1" dirty="0" smtClean="0">
                <a:solidFill>
                  <a:schemeClr val="tx1"/>
                </a:solidFill>
              </a:rPr>
              <a:t> December 2012</a:t>
            </a:r>
            <a:endParaRPr lang="en-GB" sz="3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GB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7584" y="1268761"/>
            <a:ext cx="7416824" cy="3600399"/>
          </a:xfrm>
        </p:spPr>
        <p:txBody>
          <a:bodyPr>
            <a:normAutofit/>
          </a:bodyPr>
          <a:lstStyle/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“ … </a:t>
            </a:r>
            <a:r>
              <a:rPr lang="en-GB" b="1" dirty="0" smtClean="0"/>
              <a:t>might have an unrealistic view of Keele’s place in the grand scheme of things.”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</a:t>
            </a:r>
            <a:r>
              <a:rPr lang="en-GB" sz="2600" dirty="0" smtClean="0"/>
              <a:t>Internal email exchange between 			two Research Council Officers</a:t>
            </a:r>
            <a:endParaRPr lang="en-GB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Excellence, Selectivity and Concentration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3371"/>
            <a:ext cx="8229600" cy="432162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Key principle – “ funding excellence wherever it is found”</a:t>
            </a:r>
          </a:p>
          <a:p>
            <a:r>
              <a:rPr lang="en-GB" sz="2400" dirty="0" smtClean="0"/>
              <a:t>RAE 2008 – a landmark in identifying and funding  “pockets of excellence” or “ islands of excellence”</a:t>
            </a:r>
          </a:p>
          <a:p>
            <a:r>
              <a:rPr lang="en-GB" sz="2400" dirty="0" smtClean="0"/>
              <a:t>Selectivity at subject level</a:t>
            </a:r>
          </a:p>
          <a:p>
            <a:r>
              <a:rPr lang="en-GB" sz="2400" dirty="0" smtClean="0"/>
              <a:t>The case against over- concentration</a:t>
            </a:r>
            <a:endParaRPr lang="en-GB" sz="1050" dirty="0" smtClean="0"/>
          </a:p>
          <a:p>
            <a:endParaRPr lang="en-GB" sz="1100" dirty="0" smtClean="0"/>
          </a:p>
          <a:p>
            <a:pPr lvl="2">
              <a:buFont typeface="Wingdings" pitchFamily="2" charset="2"/>
              <a:buChar char="Ø"/>
            </a:pPr>
            <a:r>
              <a:rPr lang="en-GB" sz="1600" dirty="0" smtClean="0"/>
              <a:t>“Funding selectivity, concentration and excellence – how good is the UK’s research?”  by Jonathan Adams and Karen Gurney – (Report for HEPI)</a:t>
            </a:r>
          </a:p>
          <a:p>
            <a:pPr marL="914400" lvl="2" indent="0">
              <a:buNone/>
            </a:pPr>
            <a:endParaRPr lang="en-GB" sz="1600" dirty="0" smtClean="0"/>
          </a:p>
          <a:p>
            <a:pPr lvl="2">
              <a:buFont typeface="Wingdings" pitchFamily="2" charset="2"/>
              <a:buChar char="Ø"/>
            </a:pPr>
            <a:r>
              <a:rPr lang="en-GB" sz="1600" dirty="0" smtClean="0"/>
              <a:t>“Funding research diversity: </a:t>
            </a:r>
            <a:r>
              <a:rPr lang="en-GB" sz="1600" dirty="0"/>
              <a:t>T</a:t>
            </a:r>
            <a:r>
              <a:rPr lang="en-GB" sz="1600" dirty="0" smtClean="0"/>
              <a:t>he impact of further concentration on university research performance and regional research capacity” – Evidence (2003), Universities UK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91317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Other critical </a:t>
            </a:r>
            <a:r>
              <a:rPr lang="en-GB" sz="3200" b="1" dirty="0"/>
              <a:t>f</a:t>
            </a:r>
            <a:r>
              <a:rPr lang="en-GB" sz="3200" b="1" dirty="0" smtClean="0"/>
              <a:t>actors to consider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571"/>
            <a:ext cx="8229600" cy="3327581"/>
          </a:xfrm>
        </p:spPr>
        <p:txBody>
          <a:bodyPr>
            <a:normAutofit/>
          </a:bodyPr>
          <a:lstStyle/>
          <a:p>
            <a:r>
              <a:rPr lang="en-GB" sz="2400" dirty="0" smtClean="0"/>
              <a:t>People  - Research students and Doctoral Training Centres</a:t>
            </a:r>
          </a:p>
          <a:p>
            <a:r>
              <a:rPr lang="en-GB" sz="2400" dirty="0" smtClean="0"/>
              <a:t>Capacity building</a:t>
            </a:r>
          </a:p>
          <a:p>
            <a:r>
              <a:rPr lang="en-GB" sz="2400" dirty="0" smtClean="0"/>
              <a:t>Critical mass and Disciplinary differences</a:t>
            </a:r>
          </a:p>
          <a:p>
            <a:r>
              <a:rPr lang="en-GB" sz="2400" dirty="0" smtClean="0"/>
              <a:t>Collaboration</a:t>
            </a:r>
          </a:p>
          <a:p>
            <a:r>
              <a:rPr lang="en-GB" sz="2400" dirty="0" smtClean="0"/>
              <a:t>Innovation and Knowledge </a:t>
            </a:r>
            <a:r>
              <a:rPr lang="en-GB" sz="2400" dirty="0"/>
              <a:t>T</a:t>
            </a:r>
            <a:r>
              <a:rPr lang="en-GB" sz="2400" dirty="0" smtClean="0"/>
              <a:t>ransfer – HEIF, KPTs and Research Council  funding</a:t>
            </a:r>
          </a:p>
          <a:p>
            <a:r>
              <a:rPr lang="en-GB" sz="2400" dirty="0" smtClean="0"/>
              <a:t>Regional Development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2162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40324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400" dirty="0" smtClean="0"/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b="1" dirty="0" smtClean="0"/>
              <a:t>“Unity in Diversity”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53646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176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CASE FOR SMALLER RESEARCH – LED UNIVERSITIES IN THE RESEARCH AND INNOVATION LANDSCAPE </vt:lpstr>
      <vt:lpstr>PowerPoint Presentation</vt:lpstr>
      <vt:lpstr>Excellence, Selectivity and Concentration</vt:lpstr>
      <vt:lpstr>Other critical factors to consider</vt:lpstr>
      <vt:lpstr>PowerPoint Presentation</vt:lpstr>
    </vt:vector>
  </TitlesOfParts>
  <Company>Liverpool Hope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McCarthy</dc:creator>
  <cp:lastModifiedBy>KeeleUni</cp:lastModifiedBy>
  <cp:revision>21</cp:revision>
  <cp:lastPrinted>2012-12-04T11:17:34Z</cp:lastPrinted>
  <dcterms:created xsi:type="dcterms:W3CDTF">2011-09-20T18:24:07Z</dcterms:created>
  <dcterms:modified xsi:type="dcterms:W3CDTF">2012-12-04T15:48:43Z</dcterms:modified>
</cp:coreProperties>
</file>