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60" r:id="rId3"/>
    <p:sldId id="261" r:id="rId4"/>
    <p:sldId id="262" r:id="rId5"/>
    <p:sldId id="263" r:id="rId6"/>
    <p:sldId id="264" r:id="rId7"/>
    <p:sldId id="265" r:id="rId8"/>
  </p:sldIdLst>
  <p:sldSz cx="9144000" cy="6858000" type="screen4x3"/>
  <p:notesSz cx="7010400" cy="9296400"/>
  <p:defaultTextStyle>
    <a:defPPr>
      <a:defRPr lang="en-GB"/>
    </a:defPPr>
    <a:lvl1pPr algn="l" rtl="0" fontAlgn="base">
      <a:spcBef>
        <a:spcPct val="0"/>
      </a:spcBef>
      <a:spcAft>
        <a:spcPct val="0"/>
      </a:spcAft>
      <a:defRPr sz="3600" kern="1200">
        <a:solidFill>
          <a:schemeClr val="tx1"/>
        </a:solidFill>
        <a:latin typeface="Arial Unicode MS" pitchFamily="34" charset="-128"/>
        <a:ea typeface="+mn-ea"/>
        <a:cs typeface="+mn-cs"/>
      </a:defRPr>
    </a:lvl1pPr>
    <a:lvl2pPr marL="457200" algn="l" rtl="0" fontAlgn="base">
      <a:spcBef>
        <a:spcPct val="0"/>
      </a:spcBef>
      <a:spcAft>
        <a:spcPct val="0"/>
      </a:spcAft>
      <a:defRPr sz="3600" kern="1200">
        <a:solidFill>
          <a:schemeClr val="tx1"/>
        </a:solidFill>
        <a:latin typeface="Arial Unicode MS" pitchFamily="34" charset="-128"/>
        <a:ea typeface="+mn-ea"/>
        <a:cs typeface="+mn-cs"/>
      </a:defRPr>
    </a:lvl2pPr>
    <a:lvl3pPr marL="914400" algn="l" rtl="0" fontAlgn="base">
      <a:spcBef>
        <a:spcPct val="0"/>
      </a:spcBef>
      <a:spcAft>
        <a:spcPct val="0"/>
      </a:spcAft>
      <a:defRPr sz="3600" kern="1200">
        <a:solidFill>
          <a:schemeClr val="tx1"/>
        </a:solidFill>
        <a:latin typeface="Arial Unicode MS" pitchFamily="34" charset="-128"/>
        <a:ea typeface="+mn-ea"/>
        <a:cs typeface="+mn-cs"/>
      </a:defRPr>
    </a:lvl3pPr>
    <a:lvl4pPr marL="1371600" algn="l" rtl="0" fontAlgn="base">
      <a:spcBef>
        <a:spcPct val="0"/>
      </a:spcBef>
      <a:spcAft>
        <a:spcPct val="0"/>
      </a:spcAft>
      <a:defRPr sz="3600" kern="1200">
        <a:solidFill>
          <a:schemeClr val="tx1"/>
        </a:solidFill>
        <a:latin typeface="Arial Unicode MS" pitchFamily="34" charset="-128"/>
        <a:ea typeface="+mn-ea"/>
        <a:cs typeface="+mn-cs"/>
      </a:defRPr>
    </a:lvl4pPr>
    <a:lvl5pPr marL="1828800" algn="l" rtl="0" fontAlgn="base">
      <a:spcBef>
        <a:spcPct val="0"/>
      </a:spcBef>
      <a:spcAft>
        <a:spcPct val="0"/>
      </a:spcAft>
      <a:defRPr sz="3600" kern="1200">
        <a:solidFill>
          <a:schemeClr val="tx1"/>
        </a:solidFill>
        <a:latin typeface="Arial Unicode MS" pitchFamily="34" charset="-128"/>
        <a:ea typeface="+mn-ea"/>
        <a:cs typeface="+mn-cs"/>
      </a:defRPr>
    </a:lvl5pPr>
    <a:lvl6pPr marL="2286000" algn="l" defTabSz="914400" rtl="0" eaLnBrk="1" latinLnBrk="0" hangingPunct="1">
      <a:defRPr sz="3600" kern="1200">
        <a:solidFill>
          <a:schemeClr val="tx1"/>
        </a:solidFill>
        <a:latin typeface="Arial Unicode MS" pitchFamily="34" charset="-128"/>
        <a:ea typeface="+mn-ea"/>
        <a:cs typeface="+mn-cs"/>
      </a:defRPr>
    </a:lvl6pPr>
    <a:lvl7pPr marL="2743200" algn="l" defTabSz="914400" rtl="0" eaLnBrk="1" latinLnBrk="0" hangingPunct="1">
      <a:defRPr sz="3600" kern="1200">
        <a:solidFill>
          <a:schemeClr val="tx1"/>
        </a:solidFill>
        <a:latin typeface="Arial Unicode MS" pitchFamily="34" charset="-128"/>
        <a:ea typeface="+mn-ea"/>
        <a:cs typeface="+mn-cs"/>
      </a:defRPr>
    </a:lvl7pPr>
    <a:lvl8pPr marL="3200400" algn="l" defTabSz="914400" rtl="0" eaLnBrk="1" latinLnBrk="0" hangingPunct="1">
      <a:defRPr sz="3600" kern="1200">
        <a:solidFill>
          <a:schemeClr val="tx1"/>
        </a:solidFill>
        <a:latin typeface="Arial Unicode MS" pitchFamily="34" charset="-128"/>
        <a:ea typeface="+mn-ea"/>
        <a:cs typeface="+mn-cs"/>
      </a:defRPr>
    </a:lvl8pPr>
    <a:lvl9pPr marL="3657600" algn="l" defTabSz="914400" rtl="0" eaLnBrk="1" latinLnBrk="0" hangingPunct="1">
      <a:defRPr sz="3600" kern="1200">
        <a:solidFill>
          <a:schemeClr val="tx1"/>
        </a:solidFill>
        <a:latin typeface="Arial Unicode MS" pitchFamily="34" charset="-128"/>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969696"/>
    <a:srgbClr val="B2B2B2"/>
    <a:srgbClr val="000000"/>
    <a:srgbClr val="CCFF33"/>
    <a:srgbClr val="6666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86429" autoAdjust="0"/>
  </p:normalViewPr>
  <p:slideViewPr>
    <p:cSldViewPr>
      <p:cViewPr varScale="1">
        <p:scale>
          <a:sx n="66" d="100"/>
          <a:sy n="66" d="100"/>
        </p:scale>
        <p:origin x="-348" y="-114"/>
      </p:cViewPr>
      <p:guideLst>
        <p:guide orient="horz" pos="2160"/>
        <p:guide pos="2880"/>
      </p:guideLst>
    </p:cSldViewPr>
  </p:slideViewPr>
  <p:outlineViewPr>
    <p:cViewPr>
      <p:scale>
        <a:sx n="75" d="100"/>
        <a:sy n="75" d="100"/>
      </p:scale>
      <p:origin x="0" y="1885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5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26521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26522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26522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E725B4B-676C-4AB7-BDA5-000FCC5262F5}"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51555"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51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151557" name="Rectangle 5"/>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5155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5155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7BDBD4-DAA6-4F6A-951F-700E9B39EFF2}"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Unicode MS" pitchFamily="34" charset="-128"/>
        <a:ea typeface="+mn-ea"/>
        <a:cs typeface="+mn-cs"/>
      </a:defRPr>
    </a:lvl1pPr>
    <a:lvl2pPr marL="457200" algn="l" rtl="0" fontAlgn="base">
      <a:spcBef>
        <a:spcPct val="30000"/>
      </a:spcBef>
      <a:spcAft>
        <a:spcPct val="0"/>
      </a:spcAft>
      <a:defRPr sz="1200" kern="1200">
        <a:solidFill>
          <a:schemeClr val="tx1"/>
        </a:solidFill>
        <a:latin typeface="Arial Unicode MS" pitchFamily="34" charset="-128"/>
        <a:ea typeface="+mn-ea"/>
        <a:cs typeface="+mn-cs"/>
      </a:defRPr>
    </a:lvl2pPr>
    <a:lvl3pPr marL="914400" algn="l" rtl="0" fontAlgn="base">
      <a:spcBef>
        <a:spcPct val="30000"/>
      </a:spcBef>
      <a:spcAft>
        <a:spcPct val="0"/>
      </a:spcAft>
      <a:defRPr sz="1200" kern="1200">
        <a:solidFill>
          <a:schemeClr val="tx1"/>
        </a:solidFill>
        <a:latin typeface="Arial Unicode MS" pitchFamily="34" charset="-128"/>
        <a:ea typeface="+mn-ea"/>
        <a:cs typeface="+mn-cs"/>
      </a:defRPr>
    </a:lvl3pPr>
    <a:lvl4pPr marL="1371600" algn="l" rtl="0" fontAlgn="base">
      <a:spcBef>
        <a:spcPct val="30000"/>
      </a:spcBef>
      <a:spcAft>
        <a:spcPct val="0"/>
      </a:spcAft>
      <a:defRPr sz="1200" kern="1200">
        <a:solidFill>
          <a:schemeClr val="tx1"/>
        </a:solidFill>
        <a:latin typeface="Arial Unicode MS" pitchFamily="34" charset="-128"/>
        <a:ea typeface="+mn-ea"/>
        <a:cs typeface="+mn-cs"/>
      </a:defRPr>
    </a:lvl4pPr>
    <a:lvl5pPr marL="1828800" algn="l" rtl="0" fontAlgn="base">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99CD2F-B9D4-4FAD-8782-A33003D80C72}" type="slidenum">
              <a:rPr lang="en-GB"/>
              <a:pPr/>
              <a:t>1</a:t>
            </a:fld>
            <a:endParaRPr lang="en-GB"/>
          </a:p>
        </p:txBody>
      </p:sp>
      <p:sp>
        <p:nvSpPr>
          <p:cNvPr id="395266" name="Rectangle 2"/>
          <p:cNvSpPr>
            <a:spLocks noGrp="1" noRot="1" noChangeAspect="1" noChangeArrowheads="1" noTextEdit="1"/>
          </p:cNvSpPr>
          <p:nvPr>
            <p:ph type="sldImg"/>
          </p:nvPr>
        </p:nvSpPr>
        <p:spPr>
          <a:ln/>
        </p:spPr>
      </p:sp>
      <p:sp>
        <p:nvSpPr>
          <p:cNvPr id="395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57BDBD4-DAA6-4F6A-951F-700E9B39EFF2}"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57BDBD4-DAA6-4F6A-951F-700E9B39EFF2}"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57BDBD4-DAA6-4F6A-951F-700E9B39EFF2}"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GB" sz="1200" kern="1200" dirty="0" smtClean="0">
                <a:solidFill>
                  <a:schemeClr val="tx1"/>
                </a:solidFill>
                <a:latin typeface="Arial Unicode MS" pitchFamily="34" charset="-128"/>
                <a:ea typeface="+mn-ea"/>
                <a:cs typeface="+mn-cs"/>
              </a:rPr>
              <a:t>, TSG have now developed a strong relationship with the academic team in our School of Computer Science to help them increase their competitiveness through the application of our research in all areas of their business.  Upon implementation of the results of the KTP projects, TSG predicts an additional £2million of potential yearly revenue growth. Thus far, TSG has employed 2 Computer Science interns, one graduate and one PhD graduate to enable them to progress the developments resulting from these projects. The company predicts that it will recruit to a further 6 new technology posts in the next 2-3 years. “</a:t>
            </a:r>
            <a:r>
              <a:rPr lang="en-GB" sz="1200" i="1" kern="1200" dirty="0" smtClean="0">
                <a:solidFill>
                  <a:schemeClr val="tx1"/>
                </a:solidFill>
                <a:latin typeface="Arial Unicode MS" pitchFamily="34" charset="-128"/>
                <a:ea typeface="+mn-ea"/>
                <a:cs typeface="+mn-cs"/>
              </a:rPr>
              <a:t>The current projects have offered access to brilliant academic talent that has changed the course of the business.  Without affordable opportunity to partner with academia, TSG would have lost its ability to innovate in this highly technical business environment in a timely manner.”</a:t>
            </a:r>
            <a:endParaRPr lang="en-GB" sz="1200" kern="1200" dirty="0" smtClean="0">
              <a:solidFill>
                <a:schemeClr val="tx1"/>
              </a:solidFill>
              <a:latin typeface="Arial Unicode MS" pitchFamily="34" charset="-128"/>
              <a:ea typeface="+mn-ea"/>
              <a:cs typeface="+mn-cs"/>
            </a:endParaRPr>
          </a:p>
          <a:p>
            <a:pPr lvl="0"/>
            <a:r>
              <a:rPr lang="en-GB" sz="1200" b="1" kern="1200" dirty="0" err="1" smtClean="0">
                <a:solidFill>
                  <a:schemeClr val="tx1"/>
                </a:solidFill>
                <a:latin typeface="Arial Unicode MS" pitchFamily="34" charset="-128"/>
                <a:ea typeface="+mn-ea"/>
                <a:cs typeface="+mn-cs"/>
              </a:rPr>
              <a:t>Drywite</a:t>
            </a:r>
            <a:r>
              <a:rPr lang="en-GB" sz="1200" b="1" kern="1200" dirty="0" smtClean="0">
                <a:solidFill>
                  <a:schemeClr val="tx1"/>
                </a:solidFill>
                <a:latin typeface="Arial Unicode MS" pitchFamily="34" charset="-128"/>
                <a:ea typeface="+mn-ea"/>
                <a:cs typeface="+mn-cs"/>
              </a:rPr>
              <a:t> Ltd: </a:t>
            </a:r>
            <a:r>
              <a:rPr lang="en-GB" sz="1200" kern="1200" dirty="0" smtClean="0">
                <a:solidFill>
                  <a:schemeClr val="tx1"/>
                </a:solidFill>
                <a:latin typeface="Arial Unicode MS" pitchFamily="34" charset="-128"/>
                <a:ea typeface="+mn-ea"/>
                <a:cs typeface="+mn-cs"/>
              </a:rPr>
              <a:t>is a family-owned Halesowen SME, manufacturing vegetable/salad/fruit washes and preservatives for the vegetable processing industry. In its first collaboration with a university, </a:t>
            </a:r>
            <a:r>
              <a:rPr lang="en-GB" sz="1200" kern="1200" dirty="0" err="1" smtClean="0">
                <a:solidFill>
                  <a:schemeClr val="tx1"/>
                </a:solidFill>
                <a:latin typeface="Arial Unicode MS" pitchFamily="34" charset="-128"/>
                <a:ea typeface="+mn-ea"/>
                <a:cs typeface="+mn-cs"/>
              </a:rPr>
              <a:t>Drywite’s</a:t>
            </a:r>
            <a:r>
              <a:rPr lang="en-GB" sz="1200" kern="1200" dirty="0" smtClean="0">
                <a:solidFill>
                  <a:schemeClr val="tx1"/>
                </a:solidFill>
                <a:latin typeface="Arial Unicode MS" pitchFamily="34" charset="-128"/>
                <a:ea typeface="+mn-ea"/>
                <a:cs typeface="+mn-cs"/>
              </a:rPr>
              <a:t> undertook a KTP with an associate from our School of Chemistry. Thanks to the new product devised by the associate, Matt Cave, </a:t>
            </a:r>
            <a:r>
              <a:rPr lang="en-GB" sz="1200" kern="1200" dirty="0" err="1" smtClean="0">
                <a:solidFill>
                  <a:schemeClr val="tx1"/>
                </a:solidFill>
                <a:latin typeface="Arial Unicode MS" pitchFamily="34" charset="-128"/>
                <a:ea typeface="+mn-ea"/>
                <a:cs typeface="+mn-cs"/>
              </a:rPr>
              <a:t>Drywite</a:t>
            </a:r>
            <a:r>
              <a:rPr lang="en-GB" sz="1200" kern="1200" dirty="0" smtClean="0">
                <a:solidFill>
                  <a:schemeClr val="tx1"/>
                </a:solidFill>
                <a:latin typeface="Arial Unicode MS" pitchFamily="34" charset="-128"/>
                <a:ea typeface="+mn-ea"/>
                <a:cs typeface="+mn-cs"/>
              </a:rPr>
              <a:t> expects to add £1million to its annual turnover over the next three years, (£300,000 due to an increase in exports). As a sign of its commitment to continuing a programme of research and development to grow its business, </a:t>
            </a:r>
            <a:r>
              <a:rPr lang="en-GB" sz="1200" kern="1200" dirty="0" err="1" smtClean="0">
                <a:solidFill>
                  <a:schemeClr val="tx1"/>
                </a:solidFill>
                <a:latin typeface="Arial Unicode MS" pitchFamily="34" charset="-128"/>
                <a:ea typeface="+mn-ea"/>
                <a:cs typeface="+mn-cs"/>
              </a:rPr>
              <a:t>Drywite</a:t>
            </a:r>
            <a:r>
              <a:rPr lang="en-GB" sz="1200" kern="1200" dirty="0" smtClean="0">
                <a:solidFill>
                  <a:schemeClr val="tx1"/>
                </a:solidFill>
                <a:latin typeface="Arial Unicode MS" pitchFamily="34" charset="-128"/>
                <a:ea typeface="+mn-ea"/>
                <a:cs typeface="+mn-cs"/>
              </a:rPr>
              <a:t> have not only taken on Matt in a new post as their Research Chemist, but have also begun a programme of hosting undergraduate projects. </a:t>
            </a:r>
          </a:p>
          <a:p>
            <a:endParaRPr lang="en-GB" dirty="0"/>
          </a:p>
        </p:txBody>
      </p:sp>
      <p:sp>
        <p:nvSpPr>
          <p:cNvPr id="4" name="Slide Number Placeholder 3"/>
          <p:cNvSpPr>
            <a:spLocks noGrp="1"/>
          </p:cNvSpPr>
          <p:nvPr>
            <p:ph type="sldNum" sz="quarter" idx="10"/>
          </p:nvPr>
        </p:nvSpPr>
        <p:spPr/>
        <p:txBody>
          <a:bodyPr/>
          <a:lstStyle/>
          <a:p>
            <a:fld id="{757BDBD4-DAA6-4F6A-951F-700E9B39EFF2}"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57BDBD4-DAA6-4F6A-951F-700E9B39EFF2}"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57BDBD4-DAA6-4F6A-951F-700E9B39EFF2}"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097088" y="2895600"/>
            <a:ext cx="5218112" cy="1600200"/>
          </a:xfrm>
        </p:spPr>
        <p:txBody>
          <a:bodyPr anchor="t"/>
          <a:lstStyle>
            <a:lvl1pPr>
              <a:defRPr/>
            </a:lvl1pPr>
          </a:lstStyle>
          <a:p>
            <a:r>
              <a:rPr lang="en-US" smtClean="0"/>
              <a:t>Click to edit Master title style</a:t>
            </a:r>
            <a:endParaRPr lang="en-GB"/>
          </a:p>
        </p:txBody>
      </p:sp>
      <p:sp>
        <p:nvSpPr>
          <p:cNvPr id="3083" name="Rectangle 11"/>
          <p:cNvSpPr>
            <a:spLocks noGrp="1" noChangeArrowheads="1"/>
          </p:cNvSpPr>
          <p:nvPr>
            <p:ph type="subTitle" idx="1"/>
          </p:nvPr>
        </p:nvSpPr>
        <p:spPr>
          <a:xfrm>
            <a:off x="304800" y="5562600"/>
            <a:ext cx="8458200" cy="1066800"/>
          </a:xfrm>
        </p:spPr>
        <p:txBody>
          <a:bodyPr/>
          <a:lstStyle>
            <a:lvl1pPr marL="0" indent="0">
              <a:buFont typeface="Wingdings" pitchFamily="2" charset="2"/>
              <a:buNone/>
              <a:defRPr/>
            </a:lvl1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181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572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000">
          <a:solidFill>
            <a:srgbClr val="CCFF33"/>
          </a:solidFill>
          <a:latin typeface="+mj-lt"/>
          <a:ea typeface="+mj-ea"/>
          <a:cs typeface="+mj-cs"/>
        </a:defRPr>
      </a:lvl1pPr>
      <a:lvl2pPr algn="l" rtl="0" eaLnBrk="1" fontAlgn="base" hangingPunct="1">
        <a:spcBef>
          <a:spcPct val="0"/>
        </a:spcBef>
        <a:spcAft>
          <a:spcPct val="0"/>
        </a:spcAft>
        <a:defRPr sz="4000">
          <a:solidFill>
            <a:srgbClr val="CCFF33"/>
          </a:solidFill>
          <a:latin typeface="Arial Unicode MS" pitchFamily="34" charset="-128"/>
        </a:defRPr>
      </a:lvl2pPr>
      <a:lvl3pPr algn="l" rtl="0" eaLnBrk="1" fontAlgn="base" hangingPunct="1">
        <a:spcBef>
          <a:spcPct val="0"/>
        </a:spcBef>
        <a:spcAft>
          <a:spcPct val="0"/>
        </a:spcAft>
        <a:defRPr sz="4000">
          <a:solidFill>
            <a:srgbClr val="CCFF33"/>
          </a:solidFill>
          <a:latin typeface="Arial Unicode MS" pitchFamily="34" charset="-128"/>
        </a:defRPr>
      </a:lvl3pPr>
      <a:lvl4pPr algn="l" rtl="0" eaLnBrk="1" fontAlgn="base" hangingPunct="1">
        <a:spcBef>
          <a:spcPct val="0"/>
        </a:spcBef>
        <a:spcAft>
          <a:spcPct val="0"/>
        </a:spcAft>
        <a:defRPr sz="4000">
          <a:solidFill>
            <a:srgbClr val="CCFF33"/>
          </a:solidFill>
          <a:latin typeface="Arial Unicode MS" pitchFamily="34" charset="-128"/>
        </a:defRPr>
      </a:lvl4pPr>
      <a:lvl5pPr algn="l" rtl="0" eaLnBrk="1" fontAlgn="base" hangingPunct="1">
        <a:spcBef>
          <a:spcPct val="0"/>
        </a:spcBef>
        <a:spcAft>
          <a:spcPct val="0"/>
        </a:spcAft>
        <a:defRPr sz="4000">
          <a:solidFill>
            <a:srgbClr val="CCFF33"/>
          </a:solidFill>
          <a:latin typeface="Arial Unicode MS" pitchFamily="34" charset="-128"/>
        </a:defRPr>
      </a:lvl5pPr>
      <a:lvl6pPr marL="457200" algn="l" rtl="0" eaLnBrk="1" fontAlgn="base" hangingPunct="1">
        <a:spcBef>
          <a:spcPct val="0"/>
        </a:spcBef>
        <a:spcAft>
          <a:spcPct val="0"/>
        </a:spcAft>
        <a:defRPr sz="4000">
          <a:solidFill>
            <a:srgbClr val="CCFF33"/>
          </a:solidFill>
          <a:latin typeface="Arial Unicode MS" pitchFamily="34" charset="-128"/>
        </a:defRPr>
      </a:lvl6pPr>
      <a:lvl7pPr marL="914400" algn="l" rtl="0" eaLnBrk="1" fontAlgn="base" hangingPunct="1">
        <a:spcBef>
          <a:spcPct val="0"/>
        </a:spcBef>
        <a:spcAft>
          <a:spcPct val="0"/>
        </a:spcAft>
        <a:defRPr sz="4000">
          <a:solidFill>
            <a:srgbClr val="CCFF33"/>
          </a:solidFill>
          <a:latin typeface="Arial Unicode MS" pitchFamily="34" charset="-128"/>
        </a:defRPr>
      </a:lvl7pPr>
      <a:lvl8pPr marL="1371600" algn="l" rtl="0" eaLnBrk="1" fontAlgn="base" hangingPunct="1">
        <a:spcBef>
          <a:spcPct val="0"/>
        </a:spcBef>
        <a:spcAft>
          <a:spcPct val="0"/>
        </a:spcAft>
        <a:defRPr sz="4000">
          <a:solidFill>
            <a:srgbClr val="CCFF33"/>
          </a:solidFill>
          <a:latin typeface="Arial Unicode MS" pitchFamily="34" charset="-128"/>
        </a:defRPr>
      </a:lvl8pPr>
      <a:lvl9pPr marL="1828800" algn="l" rtl="0" eaLnBrk="1" fontAlgn="base" hangingPunct="1">
        <a:spcBef>
          <a:spcPct val="0"/>
        </a:spcBef>
        <a:spcAft>
          <a:spcPct val="0"/>
        </a:spcAft>
        <a:defRPr sz="4000">
          <a:solidFill>
            <a:srgbClr val="CCFF33"/>
          </a:solidFill>
          <a:latin typeface="Arial Unicode MS" pitchFamily="34" charset="-128"/>
        </a:defRPr>
      </a:lvl9pPr>
    </p:titleStyle>
    <p:bodyStyle>
      <a:lvl1pPr marL="342900" indent="-342900" algn="l" rtl="0" eaLnBrk="1" fontAlgn="base" hangingPunct="1">
        <a:spcBef>
          <a:spcPct val="20000"/>
        </a:spcBef>
        <a:spcAft>
          <a:spcPct val="0"/>
        </a:spcAft>
        <a:buClr>
          <a:srgbClr val="CCFF33"/>
        </a:buClr>
        <a:buSzPct val="80000"/>
        <a:buFont typeface="Wingdings" pitchFamily="2" charset="2"/>
        <a:buChar char="o"/>
        <a:defRPr sz="2800">
          <a:solidFill>
            <a:schemeClr val="tx1"/>
          </a:solidFill>
          <a:latin typeface="+mn-lt"/>
          <a:ea typeface="+mn-ea"/>
          <a:cs typeface="+mn-cs"/>
        </a:defRPr>
      </a:lvl1pPr>
      <a:lvl2pPr marL="742950" indent="-285750" algn="l" rtl="0" eaLnBrk="1" fontAlgn="base" hangingPunct="1">
        <a:spcBef>
          <a:spcPct val="20000"/>
        </a:spcBef>
        <a:spcAft>
          <a:spcPct val="0"/>
        </a:spcAft>
        <a:buClr>
          <a:srgbClr val="CCFF33"/>
        </a:buClr>
        <a:buChar char="–"/>
        <a:defRPr sz="2800">
          <a:solidFill>
            <a:schemeClr val="tx1"/>
          </a:solidFill>
          <a:latin typeface="+mn-lt"/>
        </a:defRPr>
      </a:lvl2pPr>
      <a:lvl3pPr marL="1143000" indent="-228600" algn="l" rtl="0" eaLnBrk="1" fontAlgn="base" hangingPunct="1">
        <a:spcBef>
          <a:spcPct val="20000"/>
        </a:spcBef>
        <a:spcAft>
          <a:spcPct val="0"/>
        </a:spcAft>
        <a:buClr>
          <a:srgbClr val="CCFF33"/>
        </a:buClr>
        <a:buSzPct val="65000"/>
        <a:buFont typeface="Wingdings" pitchFamily="2" charset="2"/>
        <a:buChar char="o"/>
        <a:defRPr sz="2800">
          <a:solidFill>
            <a:schemeClr val="tx1"/>
          </a:solidFill>
          <a:latin typeface="+mn-lt"/>
        </a:defRPr>
      </a:lvl3pPr>
      <a:lvl4pPr marL="1600200" indent="-228600" algn="l" rtl="0" eaLnBrk="1" fontAlgn="base" hangingPunct="1">
        <a:spcBef>
          <a:spcPct val="20000"/>
        </a:spcBef>
        <a:spcAft>
          <a:spcPct val="0"/>
        </a:spcAft>
        <a:buClr>
          <a:srgbClr val="CCFF33"/>
        </a:buClr>
        <a:buSzPct val="80000"/>
        <a:buChar char="–"/>
        <a:defRPr sz="2800">
          <a:solidFill>
            <a:schemeClr val="tx1"/>
          </a:solidFill>
          <a:latin typeface="+mn-lt"/>
        </a:defRPr>
      </a:lvl4pPr>
      <a:lvl5pPr marL="2057400" indent="-228600" algn="l" rtl="0" eaLnBrk="1" fontAlgn="base" hangingPunct="1">
        <a:spcBef>
          <a:spcPct val="20000"/>
        </a:spcBef>
        <a:spcAft>
          <a:spcPct val="0"/>
        </a:spcAft>
        <a:buClr>
          <a:srgbClr val="CCFF33"/>
        </a:buClr>
        <a:buChar char="»"/>
        <a:defRPr sz="2800">
          <a:solidFill>
            <a:schemeClr val="tx1"/>
          </a:solidFill>
          <a:latin typeface="+mn-lt"/>
        </a:defRPr>
      </a:lvl5pPr>
      <a:lvl6pPr marL="2514600" indent="-228600" algn="l" rtl="0" eaLnBrk="1" fontAlgn="base" hangingPunct="1">
        <a:spcBef>
          <a:spcPct val="20000"/>
        </a:spcBef>
        <a:spcAft>
          <a:spcPct val="0"/>
        </a:spcAft>
        <a:buClr>
          <a:srgbClr val="CCFF33"/>
        </a:buClr>
        <a:buChar char="»"/>
        <a:defRPr sz="2800">
          <a:solidFill>
            <a:schemeClr val="tx1"/>
          </a:solidFill>
          <a:latin typeface="+mn-lt"/>
        </a:defRPr>
      </a:lvl6pPr>
      <a:lvl7pPr marL="2971800" indent="-228600" algn="l" rtl="0" eaLnBrk="1" fontAlgn="base" hangingPunct="1">
        <a:spcBef>
          <a:spcPct val="20000"/>
        </a:spcBef>
        <a:spcAft>
          <a:spcPct val="0"/>
        </a:spcAft>
        <a:buClr>
          <a:srgbClr val="CCFF33"/>
        </a:buClr>
        <a:buChar char="»"/>
        <a:defRPr sz="2800">
          <a:solidFill>
            <a:schemeClr val="tx1"/>
          </a:solidFill>
          <a:latin typeface="+mn-lt"/>
        </a:defRPr>
      </a:lvl7pPr>
      <a:lvl8pPr marL="3429000" indent="-228600" algn="l" rtl="0" eaLnBrk="1" fontAlgn="base" hangingPunct="1">
        <a:spcBef>
          <a:spcPct val="20000"/>
        </a:spcBef>
        <a:spcAft>
          <a:spcPct val="0"/>
        </a:spcAft>
        <a:buClr>
          <a:srgbClr val="CCFF33"/>
        </a:buClr>
        <a:buChar char="»"/>
        <a:defRPr sz="2800">
          <a:solidFill>
            <a:schemeClr val="tx1"/>
          </a:solidFill>
          <a:latin typeface="+mn-lt"/>
        </a:defRPr>
      </a:lvl8pPr>
      <a:lvl9pPr marL="3886200" indent="-228600" algn="l" rtl="0" eaLnBrk="1" fontAlgn="base" hangingPunct="1">
        <a:spcBef>
          <a:spcPct val="20000"/>
        </a:spcBef>
        <a:spcAft>
          <a:spcPct val="0"/>
        </a:spcAft>
        <a:buClr>
          <a:srgbClr val="CCFF33"/>
        </a:buClr>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ctrTitle"/>
          </p:nvPr>
        </p:nvSpPr>
        <p:spPr/>
        <p:txBody>
          <a:bodyPr/>
          <a:lstStyle/>
          <a:p>
            <a:r>
              <a:rPr lang="en-GB" sz="3600" dirty="0" smtClean="0"/>
              <a:t>Research and the economy</a:t>
            </a:r>
            <a:endParaRPr lang="en-GB" sz="3600" dirty="0"/>
          </a:p>
        </p:txBody>
      </p:sp>
      <p:sp>
        <p:nvSpPr>
          <p:cNvPr id="325635" name="Rectangle 3"/>
          <p:cNvSpPr>
            <a:spLocks noGrp="1" noChangeArrowheads="1"/>
          </p:cNvSpPr>
          <p:nvPr>
            <p:ph type="subTitle" idx="1"/>
          </p:nvPr>
        </p:nvSpPr>
        <p:spPr/>
        <p:txBody>
          <a:bodyPr/>
          <a:lstStyle/>
          <a:p>
            <a:r>
              <a:rPr lang="en-GB" dirty="0" smtClean="0"/>
              <a:t>Adam Tickell, PVC Research and Knowledge Transfer, University of Birmingham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a:xfrm>
            <a:off x="685800" y="1484784"/>
            <a:ext cx="7772400" cy="4464496"/>
          </a:xfrm>
        </p:spPr>
        <p:txBody>
          <a:bodyPr/>
          <a:lstStyle/>
          <a:p>
            <a:r>
              <a:rPr lang="en-GB" dirty="0" smtClean="0"/>
              <a:t>World leading research universities</a:t>
            </a:r>
          </a:p>
          <a:p>
            <a:pPr lvl="1"/>
            <a:r>
              <a:rPr lang="en-GB" dirty="0" smtClean="0"/>
              <a:t>Outstanding fundamental science</a:t>
            </a:r>
          </a:p>
          <a:p>
            <a:pPr lvl="2"/>
            <a:r>
              <a:rPr lang="en-GB" dirty="0" smtClean="0"/>
              <a:t>Good in itself</a:t>
            </a:r>
          </a:p>
          <a:p>
            <a:pPr lvl="2"/>
            <a:r>
              <a:rPr lang="en-GB" dirty="0" smtClean="0"/>
              <a:t>Unpredictable economic outcomes</a:t>
            </a:r>
          </a:p>
          <a:p>
            <a:pPr lvl="3"/>
            <a:r>
              <a:rPr lang="en-GB" dirty="0" smtClean="0"/>
              <a:t>Invisibility cloak</a:t>
            </a:r>
          </a:p>
          <a:p>
            <a:pPr lvl="2"/>
            <a:r>
              <a:rPr lang="en-GB" dirty="0" smtClean="0"/>
              <a:t>Too much instrumentalism is risky</a:t>
            </a:r>
          </a:p>
          <a:p>
            <a:pPr lvl="3"/>
            <a:r>
              <a:rPr lang="en-GB" dirty="0" err="1" smtClean="0"/>
              <a:t>Graphene</a:t>
            </a:r>
            <a:r>
              <a:rPr lang="en-GB" dirty="0" smtClean="0"/>
              <a:t> </a:t>
            </a:r>
          </a:p>
          <a:p>
            <a:pPr lvl="2"/>
            <a:r>
              <a:rPr lang="en-GB" dirty="0" smtClean="0"/>
              <a:t>But ...</a:t>
            </a:r>
          </a:p>
          <a:p>
            <a:pPr lvl="1"/>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universities drive growth</a:t>
            </a:r>
            <a:endParaRPr lang="en-GB" dirty="0"/>
          </a:p>
        </p:txBody>
      </p:sp>
      <p:sp>
        <p:nvSpPr>
          <p:cNvPr id="3" name="Content Placeholder 2"/>
          <p:cNvSpPr>
            <a:spLocks noGrp="1"/>
          </p:cNvSpPr>
          <p:nvPr>
            <p:ph idx="1"/>
          </p:nvPr>
        </p:nvSpPr>
        <p:spPr>
          <a:xfrm>
            <a:off x="685800" y="1628800"/>
            <a:ext cx="7772400" cy="4010000"/>
          </a:xfrm>
        </p:spPr>
        <p:txBody>
          <a:bodyPr/>
          <a:lstStyle/>
          <a:p>
            <a:r>
              <a:rPr lang="en-GB" dirty="0" smtClean="0"/>
              <a:t>Major element of regional economic infrastructure</a:t>
            </a:r>
          </a:p>
          <a:p>
            <a:pPr lvl="1"/>
            <a:r>
              <a:rPr lang="en-GB" sz="2400" dirty="0" smtClean="0"/>
              <a:t>University of Birmingham turnover approaching £0.5bn </a:t>
            </a:r>
          </a:p>
          <a:p>
            <a:pPr lvl="2"/>
            <a:r>
              <a:rPr lang="en-GB" sz="2400" dirty="0" smtClean="0"/>
              <a:t>with multiplier over £1.2bn to West Midlands economy</a:t>
            </a:r>
          </a:p>
          <a:p>
            <a:r>
              <a:rPr lang="en-GB" dirty="0" smtClean="0"/>
              <a:t>Highly effective leverage for capital investment</a:t>
            </a:r>
          </a:p>
          <a:p>
            <a:r>
              <a:rPr lang="en-GB" dirty="0" smtClean="0"/>
              <a:t>UKBA notwithstanding, major contribution to balance of payments</a:t>
            </a:r>
          </a:p>
          <a:p>
            <a:r>
              <a:rPr lang="en-GB" dirty="0" smtClean="0"/>
              <a:t>And ...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growth through knowledge transfer and exchange</a:t>
            </a:r>
            <a:endParaRPr lang="en-GB" dirty="0"/>
          </a:p>
        </p:txBody>
      </p:sp>
      <p:sp>
        <p:nvSpPr>
          <p:cNvPr id="3" name="Content Placeholder 2"/>
          <p:cNvSpPr>
            <a:spLocks noGrp="1"/>
          </p:cNvSpPr>
          <p:nvPr>
            <p:ph idx="1"/>
          </p:nvPr>
        </p:nvSpPr>
        <p:spPr>
          <a:xfrm>
            <a:off x="685800" y="1772816"/>
            <a:ext cx="7772400" cy="3865984"/>
          </a:xfrm>
        </p:spPr>
        <p:txBody>
          <a:bodyPr/>
          <a:lstStyle/>
          <a:p>
            <a:r>
              <a:rPr lang="en-GB" dirty="0" smtClean="0"/>
              <a:t>New company formation</a:t>
            </a:r>
          </a:p>
          <a:p>
            <a:pPr lvl="1"/>
            <a:r>
              <a:rPr lang="en-GB" sz="2000" dirty="0" smtClean="0"/>
              <a:t>Binding Site</a:t>
            </a:r>
          </a:p>
          <a:p>
            <a:r>
              <a:rPr lang="en-GB" dirty="0" smtClean="0"/>
              <a:t>£2.3 billion collaborative research with industry</a:t>
            </a:r>
          </a:p>
          <a:p>
            <a:pPr lvl="1"/>
            <a:r>
              <a:rPr lang="en-GB" sz="2000" dirty="0" smtClean="0"/>
              <a:t>£3.5 </a:t>
            </a:r>
            <a:r>
              <a:rPr lang="en-GB" sz="2000" dirty="0" err="1" smtClean="0"/>
              <a:t>bn</a:t>
            </a:r>
            <a:r>
              <a:rPr lang="en-GB" sz="2000" dirty="0" smtClean="0"/>
              <a:t> addition to GVA</a:t>
            </a:r>
          </a:p>
          <a:p>
            <a:r>
              <a:rPr lang="en-GB" dirty="0" smtClean="0"/>
              <a:t>Develops the advanced skills base</a:t>
            </a:r>
          </a:p>
          <a:p>
            <a:pPr lvl="1"/>
            <a:r>
              <a:rPr lang="en-GB" sz="2000" dirty="0" smtClean="0"/>
              <a:t>PhDs and first degree graduates</a:t>
            </a:r>
          </a:p>
          <a:p>
            <a:pPr lvl="2"/>
            <a:r>
              <a:rPr lang="en-GB" sz="2000" dirty="0" smtClean="0"/>
              <a:t>Most of our major partners want access to our best graduates</a:t>
            </a:r>
          </a:p>
          <a:p>
            <a:pPr lvl="2"/>
            <a:r>
              <a:rPr lang="en-GB" sz="2000" dirty="0" smtClean="0"/>
              <a:t>e.g. BP Scholarship Programme</a:t>
            </a:r>
          </a:p>
          <a:p>
            <a:pPr lvl="2"/>
            <a:r>
              <a:rPr lang="en-GB" sz="2000" dirty="0" smtClean="0"/>
              <a:t>e.g. Over 80 key Arup staff are from </a:t>
            </a:r>
            <a:r>
              <a:rPr lang="en-GB" sz="2000" dirty="0" err="1" smtClean="0"/>
              <a:t>UoB</a:t>
            </a:r>
            <a:endParaRPr lang="en-GB" sz="2000" dirty="0" smtClean="0"/>
          </a:p>
          <a:p>
            <a:pPr lvl="2"/>
            <a:r>
              <a:rPr lang="en-GB" sz="2000" dirty="0" smtClean="0"/>
              <a:t>e.g. Collaborative degrees with KPMG</a:t>
            </a:r>
          </a:p>
          <a:p>
            <a:pPr lvl="2"/>
            <a:endParaRPr lang="en-GB"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685800" y="1412776"/>
            <a:ext cx="7772400" cy="4226024"/>
          </a:xfrm>
        </p:spPr>
        <p:txBody>
          <a:bodyPr/>
          <a:lstStyle/>
          <a:p>
            <a:r>
              <a:rPr lang="en-GB" dirty="0" smtClean="0"/>
              <a:t>Underwrites R&amp;D base</a:t>
            </a:r>
          </a:p>
          <a:p>
            <a:pPr lvl="1"/>
            <a:r>
              <a:rPr lang="en-GB" sz="2400" dirty="0" smtClean="0"/>
              <a:t>MNCs in global market for company investment</a:t>
            </a:r>
          </a:p>
          <a:p>
            <a:pPr lvl="2"/>
            <a:r>
              <a:rPr lang="en-GB" sz="2000" dirty="0" smtClean="0"/>
              <a:t>UK science critical to investment in UK arms of MNCs</a:t>
            </a:r>
          </a:p>
          <a:p>
            <a:pPr lvl="1"/>
            <a:r>
              <a:rPr lang="en-GB" sz="2400" dirty="0" smtClean="0"/>
              <a:t>Universities and contract research organisations account for over a third of research spending by pharmaceuticals  (4% in  early 1990s)</a:t>
            </a:r>
          </a:p>
          <a:p>
            <a:r>
              <a:rPr lang="en-GB" dirty="0" smtClean="0"/>
              <a:t>Underwrites SMEs</a:t>
            </a:r>
          </a:p>
          <a:p>
            <a:pPr lvl="1"/>
            <a:r>
              <a:rPr lang="en-GB" sz="2400" dirty="0" smtClean="0"/>
              <a:t>Often unglamorous KTPS</a:t>
            </a:r>
          </a:p>
          <a:p>
            <a:pPr lvl="2"/>
            <a:r>
              <a:rPr lang="en-GB" sz="2400" dirty="0" smtClean="0"/>
              <a:t> e.g. The Supplies Group</a:t>
            </a:r>
          </a:p>
          <a:p>
            <a:pPr lvl="2"/>
            <a:r>
              <a:rPr lang="en-GB" sz="2400" dirty="0" smtClean="0"/>
              <a:t> e.g. </a:t>
            </a:r>
            <a:r>
              <a:rPr lang="en-GB" sz="2400" dirty="0" err="1" smtClean="0"/>
              <a:t>Drywite</a:t>
            </a:r>
            <a:endParaRPr lang="en-GB" sz="2400" dirty="0" smtClean="0"/>
          </a:p>
          <a:p>
            <a:pPr lvl="2"/>
            <a:endParaRPr lang="en-GB"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symbiotic relationship</a:t>
            </a:r>
            <a:endParaRPr lang="en-GB" dirty="0"/>
          </a:p>
        </p:txBody>
      </p:sp>
      <p:sp>
        <p:nvSpPr>
          <p:cNvPr id="3" name="Content Placeholder 2"/>
          <p:cNvSpPr>
            <a:spLocks noGrp="1"/>
          </p:cNvSpPr>
          <p:nvPr>
            <p:ph idx="1"/>
          </p:nvPr>
        </p:nvSpPr>
        <p:spPr/>
        <p:txBody>
          <a:bodyPr/>
          <a:lstStyle/>
          <a:p>
            <a:r>
              <a:rPr lang="en-GB" dirty="0" smtClean="0"/>
              <a:t>Genuinely tripartite</a:t>
            </a:r>
          </a:p>
          <a:p>
            <a:pPr lvl="1"/>
            <a:r>
              <a:rPr lang="en-GB" sz="2400" dirty="0" smtClean="0"/>
              <a:t>Public investment</a:t>
            </a:r>
          </a:p>
          <a:p>
            <a:pPr lvl="1"/>
            <a:r>
              <a:rPr lang="en-GB" sz="2400" dirty="0" smtClean="0"/>
              <a:t>University expertise</a:t>
            </a:r>
          </a:p>
          <a:p>
            <a:pPr lvl="1"/>
            <a:r>
              <a:rPr lang="en-GB" sz="2400" dirty="0" smtClean="0"/>
              <a:t>Private investment</a:t>
            </a:r>
          </a:p>
          <a:p>
            <a:r>
              <a:rPr lang="en-GB" dirty="0" smtClean="0"/>
              <a:t>UKRPIF</a:t>
            </a:r>
          </a:p>
          <a:p>
            <a:pPr lvl="1"/>
            <a:r>
              <a:rPr lang="en-GB" sz="2400" dirty="0" smtClean="0"/>
              <a:t>Parameters</a:t>
            </a:r>
          </a:p>
          <a:p>
            <a:pPr lvl="1"/>
            <a:r>
              <a:rPr lang="en-GB" sz="2400" dirty="0" smtClean="0"/>
              <a:t>University of Birmingham/ Rolls Royce</a:t>
            </a:r>
          </a:p>
          <a:p>
            <a:pPr lvl="1"/>
            <a:r>
              <a:rPr lang="en-GB" sz="2400" dirty="0" smtClean="0"/>
              <a:t>Major new national research facility</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	Let’s hope the Chancellor is listening!</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oB Template">
  <a:themeElements>
    <a:clrScheme name="">
      <a:dk1>
        <a:srgbClr val="808080"/>
      </a:dk1>
      <a:lt1>
        <a:srgbClr val="FFFFFF"/>
      </a:lt1>
      <a:dk2>
        <a:srgbClr val="6699FF"/>
      </a:dk2>
      <a:lt2>
        <a:srgbClr val="CCFF33"/>
      </a:lt2>
      <a:accent1>
        <a:srgbClr val="CCFF66"/>
      </a:accent1>
      <a:accent2>
        <a:srgbClr val="3366FF"/>
      </a:accent2>
      <a:accent3>
        <a:srgbClr val="B8CAFF"/>
      </a:accent3>
      <a:accent4>
        <a:srgbClr val="DADADA"/>
      </a:accent4>
      <a:accent5>
        <a:srgbClr val="E2FFB8"/>
      </a:accent5>
      <a:accent6>
        <a:srgbClr val="2D5CE7"/>
      </a:accent6>
      <a:hlink>
        <a:srgbClr val="0000CC"/>
      </a:hlink>
      <a:folHlink>
        <a:srgbClr val="D60093"/>
      </a:folHlink>
    </a:clrScheme>
    <a:fontScheme name="Default Design">
      <a:majorFont>
        <a:latin typeface="Arial Unicode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UoB Template</Template>
  <TotalTime>142</TotalTime>
  <Words>518</Words>
  <Application>Microsoft Office PowerPoint</Application>
  <PresentationFormat>On-screen Show (4:3)</PresentationFormat>
  <Paragraphs>56</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UoB Template</vt:lpstr>
      <vt:lpstr>Research and the economy</vt:lpstr>
      <vt:lpstr>Overview</vt:lpstr>
      <vt:lpstr>... universities drive growth</vt:lpstr>
      <vt:lpstr>... growth through knowledge transfer and exchange</vt:lpstr>
      <vt:lpstr>Slide 5</vt:lpstr>
      <vt:lpstr>A symbiotic relationship</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and the economy</dc:title>
  <dc:creator>tickella</dc:creator>
  <cp:lastModifiedBy>tickella</cp:lastModifiedBy>
  <cp:revision>4</cp:revision>
  <dcterms:created xsi:type="dcterms:W3CDTF">2012-11-30T16:35:40Z</dcterms:created>
  <dcterms:modified xsi:type="dcterms:W3CDTF">2012-12-04T10:50:59Z</dcterms:modified>
</cp:coreProperties>
</file>