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15" r:id="rId3"/>
    <p:sldId id="329" r:id="rId4"/>
    <p:sldId id="318" r:id="rId5"/>
    <p:sldId id="328" r:id="rId6"/>
    <p:sldId id="321" r:id="rId7"/>
    <p:sldId id="332" r:id="rId8"/>
    <p:sldId id="336" r:id="rId9"/>
    <p:sldId id="337" r:id="rId10"/>
    <p:sldId id="339" r:id="rId11"/>
    <p:sldId id="338" r:id="rId12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4" autoAdjust="0"/>
    <p:restoredTop sz="82375" autoAdjust="0"/>
  </p:normalViewPr>
  <p:slideViewPr>
    <p:cSldViewPr>
      <p:cViewPr varScale="1">
        <p:scale>
          <a:sx n="60" d="100"/>
          <a:sy n="60" d="100"/>
        </p:scale>
        <p:origin x="-4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0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hefce-trimstore\offlinefs\smithno\My%20Documents\Offline%20Records%20(HF)\CSR%20and%20Browne%20modelling\Real%20terms%20income%20position%20v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efce-trimstore\offlinefs\smithno\My%20Documents\Offline%20Records%20(HF)\CSR%20and%20Browne%20modelling\Real%20terms%20income%20position%20v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Sheet2!$B$3</c:f>
              <c:strCache>
                <c:ptCount val="1"/>
                <c:pt idx="0">
                  <c:v>2010-11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002060"/>
              </a:solidFill>
            </c:spPr>
          </c:dPt>
          <c:cat>
            <c:strRef>
              <c:f>Sheet2!$A$4:$A$9</c:f>
              <c:strCache>
                <c:ptCount val="6"/>
                <c:pt idx="0">
                  <c:v>HEFCE</c:v>
                </c:pt>
                <c:pt idx="1">
                  <c:v>FT+ PT undergraduate fees</c:v>
                </c:pt>
                <c:pt idx="2">
                  <c:v>Research Councils</c:v>
                </c:pt>
                <c:pt idx="3">
                  <c:v>NHS</c:v>
                </c:pt>
                <c:pt idx="4">
                  <c:v>TDA</c:v>
                </c:pt>
                <c:pt idx="5">
                  <c:v>FE in HE</c:v>
                </c:pt>
              </c:strCache>
            </c:strRef>
          </c:cat>
          <c:val>
            <c:numRef>
              <c:f>Sheet2!$B$4:$B$9</c:f>
              <c:numCache>
                <c:formatCode>_-* #,##0_-;\-* #,##0_-;_-* "-"??_-;_-@_-</c:formatCode>
                <c:ptCount val="6"/>
                <c:pt idx="0">
                  <c:v>7328</c:v>
                </c:pt>
                <c:pt idx="1">
                  <c:v>3097.9474120000077</c:v>
                </c:pt>
                <c:pt idx="2">
                  <c:v>1300</c:v>
                </c:pt>
                <c:pt idx="3">
                  <c:v>1020</c:v>
                </c:pt>
                <c:pt idx="4">
                  <c:v>275</c:v>
                </c:pt>
                <c:pt idx="5">
                  <c:v>65</c:v>
                </c:pt>
              </c:numCache>
            </c:numRef>
          </c:val>
        </c:ser>
        <c:firstSliceAng val="0"/>
      </c:pieChart>
    </c:plotArea>
    <c:legend>
      <c:legendPos val="b"/>
      <c:layout/>
      <c:txPr>
        <a:bodyPr/>
        <a:lstStyle/>
        <a:p>
          <a:pPr>
            <a:defRPr sz="900"/>
          </a:pPr>
          <a:endParaRPr lang="en-US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Sheet2!$C$3</c:f>
              <c:strCache>
                <c:ptCount val="1"/>
                <c:pt idx="0">
                  <c:v>2014-15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002060"/>
              </a:solidFill>
            </c:spPr>
          </c:dPt>
          <c:cat>
            <c:strRef>
              <c:f>Sheet2!$A$4:$A$9</c:f>
              <c:strCache>
                <c:ptCount val="6"/>
                <c:pt idx="0">
                  <c:v>HEFCE</c:v>
                </c:pt>
                <c:pt idx="1">
                  <c:v>FT+ PT undergraduate fees</c:v>
                </c:pt>
                <c:pt idx="2">
                  <c:v>Research Councils</c:v>
                </c:pt>
                <c:pt idx="3">
                  <c:v>NHS</c:v>
                </c:pt>
                <c:pt idx="4">
                  <c:v>TDA</c:v>
                </c:pt>
                <c:pt idx="5">
                  <c:v>FE in HE</c:v>
                </c:pt>
              </c:strCache>
            </c:strRef>
          </c:cat>
          <c:val>
            <c:numRef>
              <c:f>Sheet2!$C$4:$C$9</c:f>
              <c:numCache>
                <c:formatCode>_-* #,##0_-;\-* #,##0_-;_-* "-"??_-;_-@_-</c:formatCode>
                <c:ptCount val="6"/>
                <c:pt idx="0">
                  <c:v>3275.9834364598751</c:v>
                </c:pt>
                <c:pt idx="1">
                  <c:v>7012.1392089379924</c:v>
                </c:pt>
                <c:pt idx="2">
                  <c:v>1182.009011212278</c:v>
                </c:pt>
                <c:pt idx="3">
                  <c:v>795.94041951218765</c:v>
                </c:pt>
                <c:pt idx="4">
                  <c:v>214.59177977044232</c:v>
                </c:pt>
                <c:pt idx="5">
                  <c:v>49.262172127314564</c:v>
                </c:pt>
              </c:numCache>
            </c:numRef>
          </c:val>
        </c:ser>
        <c:firstSliceAng val="0"/>
      </c:pieChart>
    </c:plotArea>
    <c:legend>
      <c:legendPos val="b"/>
      <c:layout/>
      <c:txPr>
        <a:bodyPr/>
        <a:lstStyle/>
        <a:p>
          <a:pPr>
            <a:defRPr sz="900"/>
          </a:pPr>
          <a:endParaRPr lang="en-US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0AE8E5-ED03-423E-AED0-F3F660994D38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F775B8AE-12EC-42FC-9D24-1EB26B5B241B}">
      <dgm:prSet phldrT="[Text]" custT="1"/>
      <dgm:spPr/>
      <dgm:t>
        <a:bodyPr/>
        <a:lstStyle/>
        <a:p>
          <a:pPr algn="l">
            <a:tabLst/>
          </a:pPr>
          <a:endParaRPr lang="en-GB" sz="2800" dirty="0"/>
        </a:p>
      </dgm:t>
    </dgm:pt>
    <dgm:pt modelId="{FEE9319C-5D20-42BC-B7D0-AA1C04ECA1A9}" type="sibTrans" cxnId="{52CA0DF8-6C1C-453E-B8EA-C1E6308C9C43}">
      <dgm:prSet/>
      <dgm:spPr/>
      <dgm:t>
        <a:bodyPr/>
        <a:lstStyle/>
        <a:p>
          <a:endParaRPr lang="en-GB"/>
        </a:p>
      </dgm:t>
    </dgm:pt>
    <dgm:pt modelId="{2906CC72-94F5-4E8B-B1AE-61C0FB2477E7}" type="parTrans" cxnId="{52CA0DF8-6C1C-453E-B8EA-C1E6308C9C43}">
      <dgm:prSet/>
      <dgm:spPr/>
      <dgm:t>
        <a:bodyPr/>
        <a:lstStyle/>
        <a:p>
          <a:endParaRPr lang="en-GB"/>
        </a:p>
      </dgm:t>
    </dgm:pt>
    <dgm:pt modelId="{9B6C48E0-BAA9-404E-9590-7021498CC5B6}">
      <dgm:prSet phldrT="[Text]"/>
      <dgm:spPr/>
      <dgm:t>
        <a:bodyPr/>
        <a:lstStyle/>
        <a:p>
          <a:endParaRPr lang="en-GB" dirty="0"/>
        </a:p>
      </dgm:t>
    </dgm:pt>
    <dgm:pt modelId="{C9A65C4E-D986-4FFF-800F-904F27DEE026}" type="sibTrans" cxnId="{89358902-23EA-4B35-8F54-5D07D065A23C}">
      <dgm:prSet/>
      <dgm:spPr/>
      <dgm:t>
        <a:bodyPr/>
        <a:lstStyle/>
        <a:p>
          <a:endParaRPr lang="en-GB"/>
        </a:p>
      </dgm:t>
    </dgm:pt>
    <dgm:pt modelId="{6F094AA9-A0D4-4B77-8ED7-C3AF52E35FDB}" type="parTrans" cxnId="{89358902-23EA-4B35-8F54-5D07D065A23C}">
      <dgm:prSet/>
      <dgm:spPr/>
      <dgm:t>
        <a:bodyPr/>
        <a:lstStyle/>
        <a:p>
          <a:endParaRPr lang="en-GB"/>
        </a:p>
      </dgm:t>
    </dgm:pt>
    <dgm:pt modelId="{6E93622C-2147-4204-8F3F-7808EC06D371}" type="pres">
      <dgm:prSet presAssocID="{3B0AE8E5-ED03-423E-AED0-F3F660994D38}" presName="compositeShape" presStyleCnt="0">
        <dgm:presLayoutVars>
          <dgm:chMax val="7"/>
          <dgm:dir/>
          <dgm:resizeHandles val="exact"/>
        </dgm:presLayoutVars>
      </dgm:prSet>
      <dgm:spPr/>
    </dgm:pt>
    <dgm:pt modelId="{D35E8415-A8BD-4BC4-B524-966B5E6264AB}" type="pres">
      <dgm:prSet presAssocID="{F775B8AE-12EC-42FC-9D24-1EB26B5B241B}" presName="circ1" presStyleLbl="vennNode1" presStyleIdx="0" presStyleCnt="2" custScaleX="121350" custScaleY="74461" custLinFactNeighborX="28570" custLinFactNeighborY="-27684"/>
      <dgm:spPr/>
      <dgm:t>
        <a:bodyPr/>
        <a:lstStyle/>
        <a:p>
          <a:endParaRPr lang="en-GB"/>
        </a:p>
      </dgm:t>
    </dgm:pt>
    <dgm:pt modelId="{55F22280-5E72-4B3D-B706-834B9C39ACEA}" type="pres">
      <dgm:prSet presAssocID="{F775B8AE-12EC-42FC-9D24-1EB26B5B241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1FF98A-33D0-4F05-9BE1-BA9AE2777BC1}" type="pres">
      <dgm:prSet presAssocID="{9B6C48E0-BAA9-404E-9590-7021498CC5B6}" presName="circ2" presStyleLbl="vennNode1" presStyleIdx="1" presStyleCnt="2" custScaleX="121350" custScaleY="74461" custLinFactNeighborX="-44168" custLinFactNeighborY="21268"/>
      <dgm:spPr/>
      <dgm:t>
        <a:bodyPr/>
        <a:lstStyle/>
        <a:p>
          <a:endParaRPr lang="en-GB"/>
        </a:p>
      </dgm:t>
    </dgm:pt>
    <dgm:pt modelId="{E980B8D9-27BA-4628-BB02-706B78921345}" type="pres">
      <dgm:prSet presAssocID="{9B6C48E0-BAA9-404E-9590-7021498CC5B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F2D9404-EB96-43F4-9D2D-EACCCCABFC64}" type="presOf" srcId="{3B0AE8E5-ED03-423E-AED0-F3F660994D38}" destId="{6E93622C-2147-4204-8F3F-7808EC06D371}" srcOrd="0" destOrd="0" presId="urn:microsoft.com/office/officeart/2005/8/layout/venn1"/>
    <dgm:cxn modelId="{89358902-23EA-4B35-8F54-5D07D065A23C}" srcId="{3B0AE8E5-ED03-423E-AED0-F3F660994D38}" destId="{9B6C48E0-BAA9-404E-9590-7021498CC5B6}" srcOrd="1" destOrd="0" parTransId="{6F094AA9-A0D4-4B77-8ED7-C3AF52E35FDB}" sibTransId="{C9A65C4E-D986-4FFF-800F-904F27DEE026}"/>
    <dgm:cxn modelId="{CF8DFACA-E1C3-48A1-A3A0-D6791BC70FDC}" type="presOf" srcId="{F775B8AE-12EC-42FC-9D24-1EB26B5B241B}" destId="{55F22280-5E72-4B3D-B706-834B9C39ACEA}" srcOrd="1" destOrd="0" presId="urn:microsoft.com/office/officeart/2005/8/layout/venn1"/>
    <dgm:cxn modelId="{52CA0DF8-6C1C-453E-B8EA-C1E6308C9C43}" srcId="{3B0AE8E5-ED03-423E-AED0-F3F660994D38}" destId="{F775B8AE-12EC-42FC-9D24-1EB26B5B241B}" srcOrd="0" destOrd="0" parTransId="{2906CC72-94F5-4E8B-B1AE-61C0FB2477E7}" sibTransId="{FEE9319C-5D20-42BC-B7D0-AA1C04ECA1A9}"/>
    <dgm:cxn modelId="{E0A8AA44-A933-406F-87AA-5D0B40082DCF}" type="presOf" srcId="{9B6C48E0-BAA9-404E-9590-7021498CC5B6}" destId="{E980B8D9-27BA-4628-BB02-706B78921345}" srcOrd="1" destOrd="0" presId="urn:microsoft.com/office/officeart/2005/8/layout/venn1"/>
    <dgm:cxn modelId="{06CA6B70-2192-43B3-8303-2A85A12C1A7C}" type="presOf" srcId="{9B6C48E0-BAA9-404E-9590-7021498CC5B6}" destId="{801FF98A-33D0-4F05-9BE1-BA9AE2777BC1}" srcOrd="0" destOrd="0" presId="urn:microsoft.com/office/officeart/2005/8/layout/venn1"/>
    <dgm:cxn modelId="{77FA8405-8F0C-417A-9B45-BA852213C411}" type="presOf" srcId="{F775B8AE-12EC-42FC-9D24-1EB26B5B241B}" destId="{D35E8415-A8BD-4BC4-B524-966B5E6264AB}" srcOrd="0" destOrd="0" presId="urn:microsoft.com/office/officeart/2005/8/layout/venn1"/>
    <dgm:cxn modelId="{997E2B6D-09FA-42BD-9EB7-1C6CB4BF8267}" type="presParOf" srcId="{6E93622C-2147-4204-8F3F-7808EC06D371}" destId="{D35E8415-A8BD-4BC4-B524-966B5E6264AB}" srcOrd="0" destOrd="0" presId="urn:microsoft.com/office/officeart/2005/8/layout/venn1"/>
    <dgm:cxn modelId="{DDE65644-24F2-461E-9BDA-14B8F8B35E2D}" type="presParOf" srcId="{6E93622C-2147-4204-8F3F-7808EC06D371}" destId="{55F22280-5E72-4B3D-B706-834B9C39ACEA}" srcOrd="1" destOrd="0" presId="urn:microsoft.com/office/officeart/2005/8/layout/venn1"/>
    <dgm:cxn modelId="{6F464039-8D97-4928-99F3-077AD1CFF795}" type="presParOf" srcId="{6E93622C-2147-4204-8F3F-7808EC06D371}" destId="{801FF98A-33D0-4F05-9BE1-BA9AE2777BC1}" srcOrd="2" destOrd="0" presId="urn:microsoft.com/office/officeart/2005/8/layout/venn1"/>
    <dgm:cxn modelId="{070A9AC5-43C2-4A1A-98D7-D83DCEC6CE13}" type="presParOf" srcId="{6E93622C-2147-4204-8F3F-7808EC06D371}" destId="{E980B8D9-27BA-4628-BB02-706B78921345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5E8415-A8BD-4BC4-B524-966B5E6264AB}">
      <dsp:nvSpPr>
        <dsp:cNvPr id="0" name=""/>
        <dsp:cNvSpPr/>
      </dsp:nvSpPr>
      <dsp:spPr>
        <a:xfrm>
          <a:off x="639647" y="38051"/>
          <a:ext cx="3536426" cy="216997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endParaRPr lang="en-GB" sz="2800" kern="1200" dirty="0"/>
        </a:p>
      </dsp:txBody>
      <dsp:txXfrm>
        <a:off x="1133472" y="293938"/>
        <a:ext cx="2039020" cy="1658197"/>
      </dsp:txXfrm>
    </dsp:sp>
    <dsp:sp modelId="{801FF98A-33D0-4F05-9BE1-BA9AE2777BC1}">
      <dsp:nvSpPr>
        <dsp:cNvPr id="0" name=""/>
        <dsp:cNvSpPr/>
      </dsp:nvSpPr>
      <dsp:spPr>
        <a:xfrm>
          <a:off x="620240" y="1464629"/>
          <a:ext cx="3536426" cy="2169970"/>
        </a:xfrm>
        <a:prstGeom prst="ellipse">
          <a:avLst/>
        </a:prstGeom>
        <a:solidFill>
          <a:schemeClr val="accent4">
            <a:alpha val="50000"/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500" kern="1200" dirty="0"/>
        </a:p>
      </dsp:txBody>
      <dsp:txXfrm>
        <a:off x="1623821" y="1720515"/>
        <a:ext cx="2039020" cy="1658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0.09171</cdr:x>
      <cdr:y>0.48064</cdr:y>
    </cdr:from>
    <cdr:to>
      <cdr:x>0.44831</cdr:x>
      <cdr:y>0.60851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370384" y="2429462"/>
          <a:ext cx="1440160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GB" b="1" dirty="0" smtClean="0"/>
            <a:t>Fee income 24%</a:t>
          </a:r>
          <a:endParaRPr lang="en-GB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1731"/>
          </a:xfrm>
          <a:prstGeom prst="rect">
            <a:avLst/>
          </a:prstGeom>
        </p:spPr>
        <p:txBody>
          <a:bodyPr vert="horz" lIns="99062" tIns="49531" rIns="99062" bIns="4953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3" y="1"/>
            <a:ext cx="3078427" cy="511731"/>
          </a:xfrm>
          <a:prstGeom prst="rect">
            <a:avLst/>
          </a:prstGeom>
        </p:spPr>
        <p:txBody>
          <a:bodyPr vert="horz" lIns="99062" tIns="49531" rIns="99062" bIns="49531" rtlCol="0"/>
          <a:lstStyle>
            <a:lvl1pPr algn="r">
              <a:defRPr sz="1200"/>
            </a:lvl1pPr>
          </a:lstStyle>
          <a:p>
            <a:fld id="{785761E9-E9C5-44F1-A03D-80E15E1CD805}" type="datetimeFigureOut">
              <a:rPr lang="en-US" smtClean="0"/>
              <a:pPr/>
              <a:t>12/2/2010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1731"/>
          </a:xfrm>
          <a:prstGeom prst="rect">
            <a:avLst/>
          </a:prstGeom>
        </p:spPr>
        <p:txBody>
          <a:bodyPr vert="horz" lIns="99062" tIns="49531" rIns="99062" bIns="4953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1731"/>
          </a:xfrm>
          <a:prstGeom prst="rect">
            <a:avLst/>
          </a:prstGeom>
        </p:spPr>
        <p:txBody>
          <a:bodyPr vert="horz" lIns="99062" tIns="49531" rIns="99062" bIns="49531" rtlCol="0" anchor="b"/>
          <a:lstStyle>
            <a:lvl1pPr algn="r">
              <a:defRPr sz="1200"/>
            </a:lvl1pPr>
          </a:lstStyle>
          <a:p>
            <a:fld id="{8EA446AE-4377-471E-85B9-8E8197C72D5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1731"/>
          </a:xfrm>
          <a:prstGeom prst="rect">
            <a:avLst/>
          </a:prstGeom>
        </p:spPr>
        <p:txBody>
          <a:bodyPr vert="horz" lIns="99062" tIns="49531" rIns="99062" bIns="49531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1"/>
            <a:ext cx="3078427" cy="511731"/>
          </a:xfrm>
          <a:prstGeom prst="rect">
            <a:avLst/>
          </a:prstGeom>
        </p:spPr>
        <p:txBody>
          <a:bodyPr vert="horz" lIns="99062" tIns="49531" rIns="99062" bIns="49531" rtlCol="0"/>
          <a:lstStyle>
            <a:lvl1pPr algn="r">
              <a:defRPr sz="1200"/>
            </a:lvl1pPr>
          </a:lstStyle>
          <a:p>
            <a:fld id="{78FC7F2C-FB84-4E99-8024-608156449D78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2" tIns="49531" rIns="99062" bIns="49531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62" tIns="49531" rIns="99062" bIns="495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1731"/>
          </a:xfrm>
          <a:prstGeom prst="rect">
            <a:avLst/>
          </a:prstGeom>
        </p:spPr>
        <p:txBody>
          <a:bodyPr vert="horz" lIns="99062" tIns="49531" rIns="99062" bIns="49531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1731"/>
          </a:xfrm>
          <a:prstGeom prst="rect">
            <a:avLst/>
          </a:prstGeom>
        </p:spPr>
        <p:txBody>
          <a:bodyPr vert="horz" lIns="99062" tIns="49531" rIns="99062" bIns="49531" rtlCol="0" anchor="b"/>
          <a:lstStyle>
            <a:lvl1pPr algn="r">
              <a:defRPr sz="1200"/>
            </a:lvl1pPr>
          </a:lstStyle>
          <a:p>
            <a:fld id="{67A8D08D-49DC-4E1E-93CD-4E9D10D06FA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44A939-70C8-482D-8CD2-AF2E7814D9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196B99-64F1-4C74-A677-8E7038BB1B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defTabSz="955514">
              <a:defRPr/>
            </a:pPr>
            <a:r>
              <a:rPr lang="en-GB" sz="2100" i="1" dirty="0" smtClean="0"/>
              <a:t>Core purpose: excellence in learning and teaching; internationally competitive research; effective knowledge transfer</a:t>
            </a:r>
          </a:p>
          <a:p>
            <a:pPr defTabSz="955514">
              <a:defRPr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4AFFF-0B66-45E8-9EA8-8FBB743BB00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196B99-64F1-4C74-A677-8E7038BB1B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27"/>
              </a:spcAft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4AFFF-0B66-45E8-9EA8-8FBB743BB008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196B99-64F1-4C74-A677-8E7038BB1B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27"/>
              </a:spcAft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196B99-64F1-4C74-A677-8E7038BB1B5C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53"/>
              </a:spcAft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196B99-64F1-4C74-A677-8E7038BB1B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27"/>
              </a:spcAft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196B99-64F1-4C74-A677-8E7038BB1B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27"/>
              </a:spcAft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196B99-64F1-4C74-A677-8E7038BB1B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Char char="•"/>
            </a:pPr>
            <a:r>
              <a:rPr lang="en-GB" sz="1100" dirty="0" smtClean="0"/>
              <a:t> plural funding includes public and other sources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 smtClean="0"/>
              <a:t> HEFCE QR provided as one ‘leg’ of dual support system, enabling HEIs to maintain a dynamic and responsive research base of world-leading quality – encourages ground breaking research with potential to drive future innovation and respond quickly to changes in external environment</a:t>
            </a:r>
          </a:p>
          <a:p>
            <a:pPr>
              <a:buFont typeface="Arial" pitchFamily="34" charset="0"/>
              <a:buChar char="•"/>
            </a:pPr>
            <a:endParaRPr lang="en-GB" sz="1100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196B99-64F1-4C74-A677-8E7038BB1B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27"/>
              </a:spcAft>
            </a:pPr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E4FD9-FBB8-49EA-B886-4FE138347220}" type="datetimeFigureOut">
              <a:rPr lang="en-US" smtClean="0"/>
              <a:pPr/>
              <a:t>12/2/2010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FF03E-0B25-4D93-8F4D-9521466AE1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532" y="2581434"/>
            <a:ext cx="8424936" cy="2071702"/>
          </a:xfrm>
        </p:spPr>
        <p:txBody>
          <a:bodyPr rtlCol="0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Research excellence: </a:t>
            </a:r>
            <a:r>
              <a:rPr lang="en-GB" sz="4000" b="1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</a:rPr>
              <a:t>Competition or collaboration in today’s globalised higher education sector?</a:t>
            </a:r>
            <a:endParaRPr lang="en-GB" sz="4000" b="1" cap="all" dirty="0" smtClean="0">
              <a:ln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051" name="Picture 2" descr="Pag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185863"/>
          </a:xfrm>
        </p:spPr>
        <p:txBody>
          <a:bodyPr/>
          <a:lstStyle/>
          <a:p>
            <a:pPr defTabSz="912813" eaLnBrk="1" hangingPunct="1"/>
            <a:r>
              <a:rPr lang="en-GB" i="1" dirty="0" smtClean="0">
                <a:solidFill>
                  <a:schemeClr val="tx2"/>
                </a:solidFill>
              </a:rPr>
              <a:t>Alan Langlands</a:t>
            </a:r>
          </a:p>
          <a:p>
            <a:pPr defTabSz="912813" eaLnBrk="1" hangingPunct="1"/>
            <a:r>
              <a:rPr lang="en-GB" i="1" dirty="0" smtClean="0">
                <a:solidFill>
                  <a:schemeClr val="tx2"/>
                </a:solidFill>
              </a:rPr>
              <a:t>2 December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6" y="1700808"/>
            <a:ext cx="842493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1950" lvl="1" indent="-361950" defTabSz="912813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100" dirty="0" smtClean="0">
                <a:solidFill>
                  <a:schemeClr val="tx1"/>
                </a:solidFill>
                <a:latin typeface="+mn-lt"/>
              </a:rPr>
              <a:t>not losing sight of our core purpose</a:t>
            </a:r>
          </a:p>
          <a:p>
            <a:pPr marL="361950" lvl="1" indent="-361950" defTabSz="912813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100" dirty="0" smtClean="0">
                <a:solidFill>
                  <a:schemeClr val="tx1"/>
                </a:solidFill>
                <a:latin typeface="+mn-lt"/>
              </a:rPr>
              <a:t>addressing and mitigating risks</a:t>
            </a:r>
          </a:p>
          <a:p>
            <a:pPr marL="361950" lvl="1" indent="-361950" defTabSz="912813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100" dirty="0" smtClean="0">
                <a:solidFill>
                  <a:schemeClr val="tx1"/>
                </a:solidFill>
                <a:latin typeface="+mn-lt"/>
              </a:rPr>
              <a:t>discharge our funding and regulatory responsibilities in a fair and proportionate way</a:t>
            </a:r>
          </a:p>
          <a:p>
            <a:pPr marL="361950" lvl="1" indent="-361950" defTabSz="912813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100" dirty="0" smtClean="0">
                <a:solidFill>
                  <a:schemeClr val="tx1"/>
                </a:solidFill>
                <a:latin typeface="+mn-lt"/>
              </a:rPr>
              <a:t>support institutions through the change process</a:t>
            </a:r>
          </a:p>
          <a:p>
            <a:pPr marL="361950" lvl="1" indent="-36195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100" dirty="0" smtClean="0">
                <a:solidFill>
                  <a:schemeClr val="tx1"/>
                </a:solidFill>
                <a:latin typeface="+mn-lt"/>
              </a:rPr>
              <a:t>tackle the unintended consequences of the new ‘market’ model</a:t>
            </a:r>
          </a:p>
          <a:p>
            <a:pPr marL="361950" lvl="1" indent="-361950" defTabSz="912813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100" dirty="0" smtClean="0"/>
              <a:t>s</a:t>
            </a:r>
            <a:r>
              <a:rPr lang="en-GB" sz="2100" dirty="0" smtClean="0">
                <a:solidFill>
                  <a:schemeClr val="tx1"/>
                </a:solidFill>
                <a:latin typeface="+mn-lt"/>
              </a:rPr>
              <a:t>ynchronisation of HEFCE funding cuts and the implementation of the new funding settlement with least damage to students, education, science and research</a:t>
            </a:r>
          </a:p>
          <a:p>
            <a:pPr marL="361950" lvl="1" indent="-361950" defTabSz="912813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100" dirty="0" smtClean="0">
                <a:solidFill>
                  <a:schemeClr val="tx1"/>
                </a:solidFill>
                <a:latin typeface="+mn-lt"/>
              </a:rPr>
              <a:t>provide people with clear and unambiguous information</a:t>
            </a:r>
          </a:p>
          <a:p>
            <a:pPr marL="441325" lvl="1" indent="-173038" defTabSz="912813" eaLnBrk="1" hangingPunct="1">
              <a:spcBef>
                <a:spcPts val="200"/>
              </a:spcBef>
              <a:buClr>
                <a:srgbClr val="558ED5"/>
              </a:buClr>
            </a:pPr>
            <a:endParaRPr lang="en-GB" sz="2200" dirty="0" smtClean="0">
              <a:solidFill>
                <a:schemeClr val="tx1"/>
              </a:solidFill>
              <a:latin typeface="+mn-lt"/>
            </a:endParaRPr>
          </a:p>
          <a:p>
            <a:pPr marL="441325" lvl="1" indent="-173038" defTabSz="912813" eaLnBrk="1" hangingPunct="1">
              <a:spcBef>
                <a:spcPts val="200"/>
              </a:spcBef>
              <a:buClr>
                <a:srgbClr val="558ED5"/>
              </a:buClr>
              <a:buFont typeface="Calibri" pitchFamily="34" charset="0"/>
              <a:buChar char="-"/>
            </a:pPr>
            <a:endParaRPr lang="en-GB" sz="2200" dirty="0" smtClean="0">
              <a:solidFill>
                <a:schemeClr val="tx1"/>
              </a:solidFill>
              <a:latin typeface="+mn-lt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332656"/>
            <a:ext cx="8496944" cy="13109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i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Ensuring an orderly</a:t>
            </a:r>
            <a: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transition</a:t>
            </a:r>
            <a:b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_______________________________________________________________________________________________________________________</a:t>
            </a:r>
            <a:br>
              <a:rPr kumimoji="0" lang="en-GB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4" descr=" HEFCE 28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7963" y="5833752"/>
            <a:ext cx="12446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28625" y="3000375"/>
            <a:ext cx="8229600" cy="2643188"/>
          </a:xfrm>
        </p:spPr>
        <p:txBody>
          <a:bodyPr/>
          <a:lstStyle/>
          <a:p>
            <a:pPr algn="ctr" defTabSz="912813" eaLnBrk="1" hangingPunct="1">
              <a:buFont typeface="Arial" charset="0"/>
              <a:buNone/>
            </a:pPr>
            <a:r>
              <a:rPr lang="en-GB" sz="4400" dirty="0" smtClean="0">
                <a:solidFill>
                  <a:srgbClr val="0070C0"/>
                </a:solidFill>
              </a:rPr>
              <a:t>Thank you for listening</a:t>
            </a:r>
          </a:p>
          <a:p>
            <a:pPr algn="ctr" defTabSz="912813" eaLnBrk="1" hangingPunct="1">
              <a:buFont typeface="Arial" charset="0"/>
              <a:buNone/>
            </a:pPr>
            <a:endParaRPr lang="en-GB" sz="2800" dirty="0" smtClean="0">
              <a:solidFill>
                <a:srgbClr val="0070C0"/>
              </a:solidFill>
            </a:endParaRPr>
          </a:p>
          <a:p>
            <a:pPr algn="ctr" defTabSz="912813" eaLnBrk="1" hangingPunct="1">
              <a:buFont typeface="Arial" charset="0"/>
              <a:buNone/>
            </a:pPr>
            <a:r>
              <a:rPr lang="en-GB" dirty="0" smtClean="0">
                <a:solidFill>
                  <a:srgbClr val="0070C0"/>
                </a:solidFill>
              </a:rPr>
              <a:t>a.langlands@hefce.ac.uk</a:t>
            </a:r>
          </a:p>
        </p:txBody>
      </p:sp>
      <p:pic>
        <p:nvPicPr>
          <p:cNvPr id="27651" name="Picture 2" descr="Pag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7544" y="1916832"/>
            <a:ext cx="828092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Calibri" pitchFamily="34" charset="0"/>
              </a:rPr>
              <a:t>£2.9bn (40%) reduction from £7.1bn Higher Education resource budget by 2014-15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Calibri" pitchFamily="34" charset="0"/>
              </a:rPr>
              <a:t>possibly more substantial cuts in HEFCE teaching funding to meet student support pressures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Calibri" pitchFamily="34" charset="0"/>
              </a:rPr>
              <a:t>44% reduction in capital by 2014-15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Calibri" pitchFamily="34" charset="0"/>
              </a:rPr>
              <a:t>flat cash protection for Science and Research (9% real terms reduction) - awaiting agreed position on QR/RC split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Calibri" pitchFamily="34" charset="0"/>
              </a:rPr>
              <a:t>other cuts in public spending that will impact on higher education</a:t>
            </a: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</p:txBody>
      </p:sp>
      <p:pic>
        <p:nvPicPr>
          <p:cNvPr id="4" name="Picture 4" descr=" HEFCE 28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7963" y="5800725"/>
            <a:ext cx="12446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95536" y="476672"/>
            <a:ext cx="8280920" cy="13109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2813" eaLnBrk="1" fontAlgn="auto" hangingPunct="1">
              <a:spcAft>
                <a:spcPts val="0"/>
              </a:spcAft>
              <a:defRPr/>
            </a:pPr>
            <a:r>
              <a:rPr lang="en-GB" sz="4400" i="1" dirty="0" smtClean="0">
                <a:solidFill>
                  <a:srgbClr val="0070C0"/>
                </a:solidFill>
                <a:latin typeface="Calibri"/>
              </a:rPr>
              <a:t>The Spending Review headlines</a:t>
            </a:r>
            <a:br>
              <a:rPr lang="en-GB" sz="4400" i="1" dirty="0" smtClean="0">
                <a:solidFill>
                  <a:srgbClr val="0070C0"/>
                </a:solidFill>
                <a:latin typeface="Calibri"/>
              </a:rPr>
            </a:br>
            <a:r>
              <a:rPr lang="en-GB" sz="1100" i="1" dirty="0" smtClean="0">
                <a:solidFill>
                  <a:prstClr val="black"/>
                </a:solidFill>
                <a:latin typeface="Calibri"/>
              </a:rPr>
              <a:t>___________________________________________________________________________________________________________________</a:t>
            </a:r>
            <a:br>
              <a:rPr lang="en-GB" sz="1100" i="1" dirty="0" smtClean="0">
                <a:solidFill>
                  <a:prstClr val="black"/>
                </a:solidFill>
                <a:latin typeface="Calibri"/>
              </a:rPr>
            </a:br>
            <a:endParaRPr lang="en-GB" sz="1100" dirty="0" smtClean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542735"/>
          <a:ext cx="4038600" cy="505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714876" y="1542735"/>
          <a:ext cx="4038600" cy="498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99792" y="37170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HEFCE 56%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948264" y="29969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HEFCE 26%</a:t>
            </a:r>
            <a:endParaRPr lang="en-GB" b="1" dirty="0"/>
          </a:p>
        </p:txBody>
      </p:sp>
      <p:sp>
        <p:nvSpPr>
          <p:cNvPr id="9" name="TextBox 6"/>
          <p:cNvSpPr txBox="1"/>
          <p:nvPr/>
        </p:nvSpPr>
        <p:spPr>
          <a:xfrm>
            <a:off x="5940152" y="422108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 smtClean="0"/>
              <a:t>Fee income 56%</a:t>
            </a:r>
            <a:endParaRPr lang="en-GB" sz="1800" b="1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95536" y="-99392"/>
            <a:ext cx="8352928" cy="13109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Sources of income</a:t>
            </a:r>
            <a:b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____________________________________________________________________________________________________________________</a:t>
            </a:r>
            <a:br>
              <a:rPr kumimoji="0" lang="en-GB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7544" y="1700808"/>
            <a:ext cx="828092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/>
              <a:t>resource allocation: transitional arrangements in 2011-12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/>
              <a:t>teaching funding policy: challenges from 2012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/>
              <a:t>access to higher education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/>
              <a:t>T-quality and public information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/>
              <a:t>research and HEIF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/>
              <a:t>sector and institutional sustainability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/>
              <a:t>the development of HEFCE and its external relationships</a:t>
            </a:r>
            <a:endParaRPr lang="en-GB" sz="2200" dirty="0" smtClean="0">
              <a:latin typeface="Calibri" pitchFamily="34" charset="0"/>
            </a:endParaRPr>
          </a:p>
          <a:p>
            <a:pPr marL="247650" lvl="1" indent="-24765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+mn-lt"/>
            </a:endParaRPr>
          </a:p>
          <a:p>
            <a:pPr marL="263525" indent="-261938">
              <a:spcBef>
                <a:spcPts val="525"/>
              </a:spcBef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+mn-lt"/>
            </a:endParaRPr>
          </a:p>
          <a:p>
            <a:pPr marL="800100" lvl="1" indent="-342900" defTabSz="912813">
              <a:spcBef>
                <a:spcPct val="20000"/>
              </a:spcBef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+mn-lt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</p:txBody>
      </p:sp>
      <p:pic>
        <p:nvPicPr>
          <p:cNvPr id="4" name="Picture 4" descr=" HEFCE 28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7963" y="5800725"/>
            <a:ext cx="12446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7544" y="404664"/>
            <a:ext cx="8280920" cy="13109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Key transition</a:t>
            </a:r>
            <a:r>
              <a:rPr kumimoji="0" lang="en-GB" sz="4400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issues</a:t>
            </a:r>
            <a: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___________________________________________________________________________________________________________________</a:t>
            </a:r>
            <a:br>
              <a:rPr kumimoji="0" lang="en-GB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6" y="1844824"/>
            <a:ext cx="828092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Calibri" pitchFamily="34" charset="0"/>
              </a:rPr>
              <a:t>a commitment to two public funding streams for research through dual support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Calibri" pitchFamily="34" charset="0"/>
              </a:rPr>
              <a:t>the REF will go ahead in 2014 including a significant element to assess research impact in all disciplines 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Calibri" pitchFamily="34" charset="0"/>
              </a:rPr>
              <a:t>renewed interest in supporting critical mass and multidisciplinarity in the research base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Calibri" pitchFamily="34" charset="0"/>
              </a:rPr>
              <a:t>no sustained interest in changing structures for either the funding or the delivery of research </a:t>
            </a:r>
          </a:p>
          <a:p>
            <a:pPr marL="357188" lvl="1" indent="-357188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solidFill>
                  <a:prstClr val="black"/>
                </a:solidFill>
                <a:latin typeface="Calibri" pitchFamily="34" charset="0"/>
              </a:rPr>
              <a:t>a wish to reform HEIF funding</a:t>
            </a:r>
          </a:p>
          <a:p>
            <a:pPr marL="247650" lvl="1" indent="-247650" defTabSz="912813" eaLnBrk="1" fontAlgn="auto" hangingPunct="1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</a:pPr>
            <a:r>
              <a:rPr lang="en-GB" sz="2100" i="1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en-GB" sz="2100" b="1" i="1" dirty="0" smtClean="0">
                <a:solidFill>
                  <a:prstClr val="black"/>
                </a:solidFill>
                <a:latin typeface="Calibri"/>
              </a:rPr>
              <a:t>	</a:t>
            </a:r>
          </a:p>
          <a:p>
            <a:pPr marL="247650" lvl="1" indent="-247650" defTabSz="912813" eaLnBrk="1" fontAlgn="auto" hangingPunct="1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solidFill>
                <a:prstClr val="black"/>
              </a:solidFill>
              <a:latin typeface="Calibri"/>
            </a:endParaRPr>
          </a:p>
          <a:p>
            <a:pPr marL="247650" lvl="1" indent="-247650" defTabSz="912813" eaLnBrk="1" fontAlgn="auto" hangingPunct="1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endParaRPr lang="en-GB" dirty="0" smtClean="0">
              <a:solidFill>
                <a:prstClr val="black"/>
              </a:solidFill>
              <a:latin typeface="Calibri"/>
            </a:endParaRPr>
          </a:p>
          <a:p>
            <a:pPr marL="263525" indent="-261938" eaLnBrk="1" fontAlgn="auto" hangingPunct="1">
              <a:spcBef>
                <a:spcPts val="525"/>
              </a:spcBef>
              <a:spcAft>
                <a:spcPts val="0"/>
              </a:spcAft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solidFill>
                <a:prstClr val="black"/>
              </a:solidFill>
              <a:latin typeface="Calibri"/>
            </a:endParaRPr>
          </a:p>
          <a:p>
            <a:pPr marL="800100" lvl="1" indent="-342900" defTabSz="912813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solidFill>
                <a:prstClr val="black"/>
              </a:solidFill>
              <a:latin typeface="Calibri"/>
            </a:endParaRPr>
          </a:p>
          <a:p>
            <a:pPr marL="342900" indent="-342900" defTabSz="912813" eaLnBrk="1" hangingPunct="1">
              <a:spcBef>
                <a:spcPct val="20000"/>
              </a:spcBef>
              <a:buClr>
                <a:srgbClr val="558ED5"/>
              </a:buClr>
              <a:defRPr/>
            </a:pPr>
            <a:endParaRPr lang="en-GB" sz="2200" dirty="0" smtClean="0">
              <a:solidFill>
                <a:prstClr val="black"/>
              </a:solidFill>
              <a:latin typeface="Calibri"/>
            </a:endParaRPr>
          </a:p>
          <a:p>
            <a:pPr marL="342900" indent="-342900" defTabSz="912813" eaLnBrk="1" hangingPunct="1">
              <a:spcBef>
                <a:spcPct val="20000"/>
              </a:spcBef>
              <a:buClr>
                <a:srgbClr val="558ED5"/>
              </a:buClr>
              <a:defRPr/>
            </a:pPr>
            <a:endParaRPr lang="en-GB" sz="22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95536" y="476672"/>
            <a:ext cx="8280920" cy="13109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2813" eaLnBrk="1" fontAlgn="auto" hangingPunct="1">
              <a:spcAft>
                <a:spcPts val="0"/>
              </a:spcAft>
              <a:defRPr/>
            </a:pPr>
            <a:r>
              <a:rPr lang="en-GB" sz="4400" i="1" dirty="0" smtClean="0">
                <a:solidFill>
                  <a:srgbClr val="0070C0"/>
                </a:solidFill>
                <a:latin typeface="Calibri"/>
              </a:rPr>
              <a:t>Research policy: headlines</a:t>
            </a:r>
            <a:br>
              <a:rPr lang="en-GB" sz="4400" i="1" dirty="0" smtClean="0">
                <a:solidFill>
                  <a:srgbClr val="0070C0"/>
                </a:solidFill>
                <a:latin typeface="Calibri"/>
              </a:rPr>
            </a:br>
            <a:r>
              <a:rPr lang="en-GB" sz="1100" i="1" dirty="0" smtClean="0">
                <a:solidFill>
                  <a:prstClr val="black"/>
                </a:solidFill>
                <a:latin typeface="Calibri"/>
              </a:rPr>
              <a:t>___________________________________________________________________________________________________________________</a:t>
            </a:r>
            <a:br>
              <a:rPr lang="en-GB" sz="1100" i="1" dirty="0" smtClean="0">
                <a:solidFill>
                  <a:prstClr val="black"/>
                </a:solidFill>
                <a:latin typeface="Calibri"/>
              </a:rPr>
            </a:br>
            <a:endParaRPr lang="en-GB" sz="1100" dirty="0" smtClean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Picture 4" descr=" HEFCE 28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7963" y="5800725"/>
            <a:ext cx="12446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6" y="1700808"/>
            <a:ext cx="835292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5600" lvl="1" indent="-35560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b="1" dirty="0" smtClean="0"/>
              <a:t>alignment:  </a:t>
            </a:r>
            <a:r>
              <a:rPr lang="en-GB" sz="2200" dirty="0" smtClean="0"/>
              <a:t>is there scope for more HEFCE/ Research Council alignment?</a:t>
            </a:r>
          </a:p>
          <a:p>
            <a:pPr marL="355600" lvl="1" indent="-35560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b="1" dirty="0" smtClean="0"/>
              <a:t>critical mass:  </a:t>
            </a:r>
            <a:r>
              <a:rPr lang="en-GB" sz="2200" dirty="0" smtClean="0"/>
              <a:t>what constitutes critical mass? How do we recognise </a:t>
            </a:r>
            <a:r>
              <a:rPr lang="en-GB" sz="2200" dirty="0" smtClean="0">
                <a:latin typeface="Calibri" pitchFamily="34" charset="0"/>
              </a:rPr>
              <a:t>multidisciplinarity? </a:t>
            </a:r>
            <a:endParaRPr lang="en-GB" sz="2200" dirty="0" smtClean="0"/>
          </a:p>
          <a:p>
            <a:pPr marL="355600" lvl="1" indent="-35560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b="1" dirty="0" smtClean="0"/>
              <a:t>PGR students:</a:t>
            </a:r>
            <a:r>
              <a:rPr lang="en-GB" sz="2200" dirty="0" smtClean="0"/>
              <a:t>  how should the money be allocated?</a:t>
            </a:r>
          </a:p>
          <a:p>
            <a:pPr marL="355600" lvl="1" indent="-35560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b="1" dirty="0" smtClean="0"/>
              <a:t>selectivity:  </a:t>
            </a:r>
            <a:r>
              <a:rPr lang="en-GB" sz="2200" dirty="0" smtClean="0"/>
              <a:t>can we afford to fund internationally recognised research as well as excellent or world-leading?</a:t>
            </a:r>
          </a:p>
          <a:p>
            <a:pPr marL="355600" lvl="1" indent="-35560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b="1" dirty="0" smtClean="0"/>
              <a:t>impact:</a:t>
            </a:r>
            <a:r>
              <a:rPr lang="en-GB" sz="2200" dirty="0" smtClean="0"/>
              <a:t>  REF pilot endorses the framework </a:t>
            </a:r>
            <a:r>
              <a:rPr lang="en-GB" sz="2200" dirty="0" smtClean="0"/>
              <a:t>to assess </a:t>
            </a:r>
            <a:r>
              <a:rPr lang="en-GB" sz="2200" dirty="0" smtClean="0"/>
              <a:t>impact.  Can we assess and differentiate across the whole research spectrum?</a:t>
            </a:r>
            <a:endParaRPr lang="en-GB" sz="2200" dirty="0" smtClean="0">
              <a:latin typeface="+mn-lt"/>
            </a:endParaRPr>
          </a:p>
          <a:p>
            <a:pPr marL="800100" lvl="1" indent="-342900" defTabSz="912813">
              <a:spcBef>
                <a:spcPct val="20000"/>
              </a:spcBef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+mn-lt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</p:txBody>
      </p:sp>
      <p:pic>
        <p:nvPicPr>
          <p:cNvPr id="4" name="Picture 4" descr=" HEFCE 28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7963" y="5827538"/>
            <a:ext cx="12446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23528" y="404664"/>
            <a:ext cx="8424936" cy="13109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Policy</a:t>
            </a:r>
            <a:r>
              <a:rPr kumimoji="0" lang="en-GB" sz="440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into action</a:t>
            </a:r>
            <a:r>
              <a:rPr kumimoji="0" lang="en-GB" sz="440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11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____________________________________________________________________________________________________________________</a:t>
            </a:r>
            <a:br>
              <a:rPr kumimoji="0" lang="en-GB" sz="11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11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>
          <a:xfrm>
            <a:off x="467544" y="332656"/>
            <a:ext cx="8280920" cy="734913"/>
          </a:xfrm>
        </p:spPr>
        <p:txBody>
          <a:bodyPr>
            <a:noAutofit/>
          </a:bodyPr>
          <a:lstStyle/>
          <a:p>
            <a:pPr algn="l" defTabSz="912813"/>
            <a:r>
              <a:rPr lang="en-GB" i="1" dirty="0" smtClean="0">
                <a:solidFill>
                  <a:srgbClr val="0070C0"/>
                </a:solidFill>
              </a:rPr>
              <a:t/>
            </a:r>
            <a:br>
              <a:rPr lang="en-GB" i="1" dirty="0" smtClean="0">
                <a:solidFill>
                  <a:srgbClr val="0070C0"/>
                </a:solidFill>
              </a:rPr>
            </a:br>
            <a:r>
              <a:rPr lang="en-GB" i="1" dirty="0" smtClean="0">
                <a:solidFill>
                  <a:srgbClr val="0070C0"/>
                </a:solidFill>
              </a:rPr>
              <a:t>Competition and collaboration</a:t>
            </a:r>
            <a:br>
              <a:rPr lang="en-GB" i="1" dirty="0" smtClean="0">
                <a:solidFill>
                  <a:srgbClr val="0070C0"/>
                </a:solidFill>
              </a:rPr>
            </a:br>
            <a:r>
              <a:rPr lang="en-GB" sz="1100" i="1" dirty="0" smtClean="0"/>
              <a:t>___________________________________________________________________________________________________________________</a:t>
            </a:r>
            <a:br>
              <a:rPr lang="en-GB" sz="1100" i="1" dirty="0" smtClean="0"/>
            </a:br>
            <a:endParaRPr lang="en-GB" sz="11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7544" y="1628800"/>
            <a:ext cx="828092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47650" lvl="1" indent="-24765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Calibri" pitchFamily="34" charset="0"/>
            </a:endParaRPr>
          </a:p>
          <a:p>
            <a:pPr marL="247650" lvl="1" indent="-24765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+mn-lt"/>
            </a:endParaRPr>
          </a:p>
          <a:p>
            <a:pPr marL="263525" indent="-261938">
              <a:spcBef>
                <a:spcPts val="525"/>
              </a:spcBef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+mn-lt"/>
            </a:endParaRPr>
          </a:p>
          <a:p>
            <a:pPr marL="800100" lvl="1" indent="-342900" defTabSz="912813">
              <a:spcBef>
                <a:spcPct val="20000"/>
              </a:spcBef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+mn-lt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611560" y="1412776"/>
            <a:ext cx="7871266" cy="5184576"/>
            <a:chOff x="179513" y="476672"/>
            <a:chExt cx="8303313" cy="6048672"/>
          </a:xfrm>
        </p:grpSpPr>
        <p:graphicFrame>
          <p:nvGraphicFramePr>
            <p:cNvPr id="48" name="Diagram 47"/>
            <p:cNvGraphicFramePr/>
            <p:nvPr/>
          </p:nvGraphicFramePr>
          <p:xfrm>
            <a:off x="1723225" y="2022444"/>
            <a:ext cx="5539094" cy="45029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49" name="TextBox 48"/>
            <p:cNvSpPr txBox="1"/>
            <p:nvPr/>
          </p:nvSpPr>
          <p:spPr>
            <a:xfrm>
              <a:off x="2534287" y="2660915"/>
              <a:ext cx="3418221" cy="969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The research intensive universities</a:t>
              </a:r>
              <a:endParaRPr lang="en-GB" sz="24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458328" y="4929167"/>
              <a:ext cx="3600183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The key NHS Trusts</a:t>
              </a:r>
              <a:endParaRPr lang="en-GB" sz="2400" dirty="0"/>
            </a:p>
          </p:txBody>
        </p:sp>
        <p:sp>
          <p:nvSpPr>
            <p:cNvPr id="51" name="Down Arrow 50"/>
            <p:cNvSpPr/>
            <p:nvPr/>
          </p:nvSpPr>
          <p:spPr>
            <a:xfrm>
              <a:off x="4013263" y="1417577"/>
              <a:ext cx="571957" cy="571263"/>
            </a:xfrm>
            <a:prstGeom prst="downArrow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52" name="Group 101"/>
            <p:cNvGrpSpPr/>
            <p:nvPr/>
          </p:nvGrpSpPr>
          <p:grpSpPr>
            <a:xfrm>
              <a:off x="2074058" y="1753614"/>
              <a:ext cx="1080122" cy="4704522"/>
              <a:chOff x="1691680" y="1340768"/>
              <a:chExt cx="1080122" cy="5040560"/>
            </a:xfrm>
          </p:grpSpPr>
          <p:cxnSp>
            <p:nvCxnSpPr>
              <p:cNvPr id="83" name="Straight Connector 13"/>
              <p:cNvCxnSpPr/>
              <p:nvPr/>
            </p:nvCxnSpPr>
            <p:spPr>
              <a:xfrm rot="5400000" flipH="1" flipV="1">
                <a:off x="2459665" y="1640701"/>
                <a:ext cx="612065" cy="12206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1691680" y="1340768"/>
                <a:ext cx="1080120" cy="0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>
                <a:off x="-828600" y="3861048"/>
                <a:ext cx="5040560" cy="0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20"/>
              <p:cNvCxnSpPr/>
              <p:nvPr/>
            </p:nvCxnSpPr>
            <p:spPr>
              <a:xfrm rot="10800000">
                <a:off x="1691680" y="6381328"/>
                <a:ext cx="1080120" cy="0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V="1">
                <a:off x="2531671" y="6141198"/>
                <a:ext cx="468053" cy="12208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/>
            <p:cNvSpPr txBox="1"/>
            <p:nvPr/>
          </p:nvSpPr>
          <p:spPr>
            <a:xfrm>
              <a:off x="3555255" y="947125"/>
              <a:ext cx="1504882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QR</a:t>
              </a:r>
              <a:endParaRPr lang="en-GB" sz="2400" dirty="0"/>
            </a:p>
          </p:txBody>
        </p:sp>
        <p:grpSp>
          <p:nvGrpSpPr>
            <p:cNvPr id="54" name="Group 65"/>
            <p:cNvGrpSpPr/>
            <p:nvPr/>
          </p:nvGrpSpPr>
          <p:grpSpPr>
            <a:xfrm>
              <a:off x="6172441" y="3566389"/>
              <a:ext cx="392578" cy="1800200"/>
              <a:chOff x="6660232" y="2996952"/>
              <a:chExt cx="432048" cy="1800200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>
                <a:off x="6660232" y="2996952"/>
                <a:ext cx="432048" cy="0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6660232" y="4797152"/>
                <a:ext cx="432048" cy="0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6192180" y="3897052"/>
                <a:ext cx="1800200" cy="0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3"/>
            <p:cNvGrpSpPr/>
            <p:nvPr/>
          </p:nvGrpSpPr>
          <p:grpSpPr>
            <a:xfrm>
              <a:off x="5910722" y="1283162"/>
              <a:ext cx="2159178" cy="5174975"/>
              <a:chOff x="6228184" y="1052736"/>
              <a:chExt cx="2376264" cy="5544616"/>
            </a:xfrm>
          </p:grpSpPr>
          <p:cxnSp>
            <p:nvCxnSpPr>
              <p:cNvPr id="77" name="Straight Connector 76"/>
              <p:cNvCxnSpPr/>
              <p:nvPr/>
            </p:nvCxnSpPr>
            <p:spPr>
              <a:xfrm flipV="1">
                <a:off x="6516216" y="1052736"/>
                <a:ext cx="2016224" cy="1368152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6228184" y="5733256"/>
                <a:ext cx="2376264" cy="86409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5832140" y="3825044"/>
                <a:ext cx="554461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5"/>
            <p:cNvSpPr txBox="1"/>
            <p:nvPr/>
          </p:nvSpPr>
          <p:spPr>
            <a:xfrm>
              <a:off x="6630448" y="3769838"/>
              <a:ext cx="1374022" cy="1364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 smtClean="0"/>
            </a:p>
            <a:p>
              <a:r>
                <a:rPr lang="en-GB" sz="1400" dirty="0" err="1" smtClean="0"/>
                <a:t>Pharma</a:t>
              </a:r>
              <a:r>
                <a:rPr lang="en-GB" sz="1400" dirty="0" smtClean="0"/>
                <a:t> and the healthcare industries</a:t>
              </a:r>
            </a:p>
            <a:p>
              <a:endParaRPr lang="en-GB" sz="1400" dirty="0"/>
            </a:p>
          </p:txBody>
        </p:sp>
        <p:sp>
          <p:nvSpPr>
            <p:cNvPr id="57" name="TextBox 56"/>
            <p:cNvSpPr txBox="1"/>
            <p:nvPr/>
          </p:nvSpPr>
          <p:spPr>
            <a:xfrm rot="5400000">
              <a:off x="5761147" y="3736460"/>
              <a:ext cx="5107767" cy="335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Population based data</a:t>
              </a:r>
              <a:endParaRPr lang="en-GB" dirty="0"/>
            </a:p>
          </p:txBody>
        </p:sp>
        <p:grpSp>
          <p:nvGrpSpPr>
            <p:cNvPr id="58" name="Group 120"/>
            <p:cNvGrpSpPr/>
            <p:nvPr/>
          </p:nvGrpSpPr>
          <p:grpSpPr>
            <a:xfrm>
              <a:off x="787197" y="879918"/>
              <a:ext cx="3553214" cy="4525940"/>
              <a:chOff x="301503" y="476672"/>
              <a:chExt cx="3910457" cy="4849216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323528" y="4941167"/>
                <a:ext cx="1259633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/>
                  <a:t>NIHR</a:t>
                </a:r>
                <a:endParaRPr lang="en-GB" sz="1400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01503" y="3825040"/>
                <a:ext cx="1367137" cy="654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/>
                  <a:t>Biomedical Charities</a:t>
                </a:r>
                <a:endParaRPr lang="en-GB" sz="1400" dirty="0"/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rot="5400000" flipH="1" flipV="1">
                <a:off x="-145032" y="1556792"/>
                <a:ext cx="216024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323528" y="2636912"/>
                <a:ext cx="1331640" cy="923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/>
                  <a:t>MRC/ other Research Councils</a:t>
                </a:r>
                <a:endParaRPr lang="en-GB" sz="1400" dirty="0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>
                <a:off x="935088" y="476672"/>
                <a:ext cx="3276872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6"/>
            <p:cNvGrpSpPr/>
            <p:nvPr/>
          </p:nvGrpSpPr>
          <p:grpSpPr>
            <a:xfrm>
              <a:off x="179513" y="2996952"/>
              <a:ext cx="648071" cy="2226444"/>
              <a:chOff x="179513" y="2996952"/>
              <a:chExt cx="648071" cy="2226444"/>
            </a:xfrm>
          </p:grpSpPr>
          <p:grpSp>
            <p:nvGrpSpPr>
              <p:cNvPr id="66" name="Group 153"/>
              <p:cNvGrpSpPr/>
              <p:nvPr/>
            </p:nvGrpSpPr>
            <p:grpSpPr>
              <a:xfrm>
                <a:off x="545641" y="3066406"/>
                <a:ext cx="281943" cy="2154598"/>
                <a:chOff x="323528" y="2852936"/>
                <a:chExt cx="360040" cy="2233836"/>
              </a:xfrm>
            </p:grpSpPr>
            <p:sp>
              <p:nvSpPr>
                <p:cNvPr id="68" name="Left Bracket 67"/>
                <p:cNvSpPr/>
                <p:nvPr/>
              </p:nvSpPr>
              <p:spPr>
                <a:xfrm>
                  <a:off x="323528" y="2852936"/>
                  <a:ext cx="288032" cy="2232248"/>
                </a:xfrm>
                <a:prstGeom prst="leftBracket">
                  <a:avLst/>
                </a:prstGeom>
                <a:ln w="22225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  <p:cxnSp>
              <p:nvCxnSpPr>
                <p:cNvPr id="69" name="Straight Arrow Connector 68"/>
                <p:cNvCxnSpPr/>
                <p:nvPr/>
              </p:nvCxnSpPr>
              <p:spPr>
                <a:xfrm>
                  <a:off x="467544" y="2852936"/>
                  <a:ext cx="216024" cy="1588"/>
                </a:xfrm>
                <a:prstGeom prst="straightConnector1">
                  <a:avLst/>
                </a:prstGeom>
                <a:ln w="15875">
                  <a:solidFill>
                    <a:schemeClr val="accent6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/>
                <p:nvPr/>
              </p:nvCxnSpPr>
              <p:spPr>
                <a:xfrm>
                  <a:off x="467544" y="5085184"/>
                  <a:ext cx="216024" cy="1588"/>
                </a:xfrm>
                <a:prstGeom prst="straightConnector1">
                  <a:avLst/>
                </a:prstGeom>
                <a:ln w="15875">
                  <a:solidFill>
                    <a:schemeClr val="accent6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" name="TextBox 66"/>
              <p:cNvSpPr txBox="1"/>
              <p:nvPr/>
            </p:nvSpPr>
            <p:spPr>
              <a:xfrm flipH="1">
                <a:off x="179513" y="2996952"/>
                <a:ext cx="393925" cy="2226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dirty="0" smtClean="0"/>
              </a:p>
              <a:p>
                <a:pPr algn="ctr"/>
                <a:r>
                  <a:rPr lang="en-GB" dirty="0" smtClean="0"/>
                  <a:t>O</a:t>
                </a:r>
              </a:p>
              <a:p>
                <a:pPr algn="ctr"/>
                <a:r>
                  <a:rPr lang="en-GB" dirty="0" smtClean="0"/>
                  <a:t>S</a:t>
                </a:r>
              </a:p>
              <a:p>
                <a:pPr algn="ctr"/>
                <a:r>
                  <a:rPr lang="en-GB" dirty="0" smtClean="0"/>
                  <a:t>C</a:t>
                </a:r>
              </a:p>
              <a:p>
                <a:pPr algn="ctr"/>
                <a:r>
                  <a:rPr lang="en-GB" dirty="0" smtClean="0"/>
                  <a:t>H</a:t>
                </a:r>
              </a:p>
              <a:p>
                <a:pPr algn="ctr"/>
                <a:r>
                  <a:rPr lang="en-GB" dirty="0" smtClean="0"/>
                  <a:t>R</a:t>
                </a:r>
              </a:p>
              <a:p>
                <a:pPr algn="ctr"/>
                <a:endParaRPr lang="en-GB" dirty="0"/>
              </a:p>
              <a:p>
                <a:pPr algn="ctr"/>
                <a:endParaRPr lang="en-GB" dirty="0" smtClean="0"/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1396077" y="476672"/>
              <a:ext cx="2878904" cy="315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The dual support system</a:t>
              </a:r>
              <a:endParaRPr lang="en-GB" sz="1600" dirty="0"/>
            </a:p>
          </p:txBody>
        </p:sp>
        <p:cxnSp>
          <p:nvCxnSpPr>
            <p:cNvPr id="61" name="Straight Connector 60"/>
            <p:cNvCxnSpPr>
              <a:stCxn id="53" idx="0"/>
              <a:endCxn id="53" idx="0"/>
            </p:cNvCxnSpPr>
            <p:nvPr/>
          </p:nvCxnSpPr>
          <p:spPr>
            <a:xfrm rot="5400000" flipH="1" flipV="1">
              <a:off x="4307696" y="947125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3" idx="0"/>
              <a:endCxn id="53" idx="0"/>
            </p:cNvCxnSpPr>
            <p:nvPr/>
          </p:nvCxnSpPr>
          <p:spPr>
            <a:xfrm rot="5400000" flipH="1" flipV="1">
              <a:off x="4307696" y="947125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273203" y="947124"/>
              <a:ext cx="13441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WordArt 2"/>
            <p:cNvSpPr>
              <a:spLocks noChangeArrowheads="1" noChangeShapeType="1" noTextEdit="1"/>
            </p:cNvSpPr>
            <p:nvPr/>
          </p:nvSpPr>
          <p:spPr bwMode="auto">
            <a:xfrm rot="2696168">
              <a:off x="5284595" y="2555980"/>
              <a:ext cx="1051127" cy="338147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0"/>
              <a:r>
                <a:rPr lang="en-GB" sz="20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UKCMRI</a:t>
              </a:r>
              <a:endParaRPr lang="en-GB" sz="20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98" name="Straight Connector 97"/>
          <p:cNvCxnSpPr/>
          <p:nvPr/>
        </p:nvCxnSpPr>
        <p:spPr>
          <a:xfrm rot="5400000" flipH="1" flipV="1">
            <a:off x="1583668" y="4329100"/>
            <a:ext cx="360040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 flipH="1" flipV="1">
            <a:off x="1583668" y="5121188"/>
            <a:ext cx="360040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500430" y="1643050"/>
            <a:ext cx="5286412" cy="473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1950" lvl="1" indent="-361950" defTabSz="912813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+mn-lt"/>
              </a:rPr>
              <a:t>investment in UK research base enables innovation and commercialisation activities and is essential to the UK’s economic success</a:t>
            </a:r>
          </a:p>
          <a:p>
            <a:pPr marL="361950" lvl="1" indent="-361950" defTabSz="912813">
              <a:spcBef>
                <a:spcPts val="0"/>
              </a:spcBef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+mn-lt"/>
              </a:rPr>
              <a:t>HEFCE is the largest single funder of research to higher education </a:t>
            </a:r>
          </a:p>
          <a:p>
            <a:pPr marL="722313" lvl="1" indent="-361950" defTabSz="912813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Calibri" pitchFamily="34" charset="0"/>
              <a:buChar char="–"/>
            </a:pPr>
            <a:r>
              <a:rPr lang="en-GB" sz="2200" dirty="0" smtClean="0">
                <a:latin typeface="+mn-lt"/>
              </a:rPr>
              <a:t>£1.6bn in HEFCE grant in 2010-11</a:t>
            </a:r>
          </a:p>
          <a:p>
            <a:pPr marL="361950" lvl="1" indent="-361950" defTabSz="912813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+mn-lt"/>
              </a:rPr>
              <a:t>plurality of funding for university-based research is major strength of UK</a:t>
            </a:r>
          </a:p>
          <a:p>
            <a:pPr marL="361950" lvl="1" indent="-361950" defTabSz="912813">
              <a:spcBef>
                <a:spcPts val="0"/>
              </a:spcBef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>
                <a:latin typeface="+mn-lt"/>
              </a:rPr>
              <a:t>quality-related research funding as ‘one’ leg of dual support system underpinning research funded from all sources</a:t>
            </a: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</p:txBody>
      </p:sp>
      <p:pic>
        <p:nvPicPr>
          <p:cNvPr id="6" name="Picture 4" descr="MPj043872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643050"/>
            <a:ext cx="2879725" cy="2160587"/>
          </a:xfrm>
          <a:prstGeom prst="rect">
            <a:avLst/>
          </a:prstGeom>
          <a:noFill/>
        </p:spPr>
      </p:pic>
      <p:pic>
        <p:nvPicPr>
          <p:cNvPr id="8" name="Picture 12" descr="http://lukebray.files.wordpress.com/2009/04/dna-double-heli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4143380"/>
            <a:ext cx="2857520" cy="21420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4" descr=" HEFCE 285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27963" y="5833752"/>
            <a:ext cx="12446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95536" y="116632"/>
            <a:ext cx="9865096" cy="13109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Funding</a:t>
            </a:r>
            <a:r>
              <a:rPr kumimoji="0" lang="en-GB" sz="4400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research</a:t>
            </a:r>
            <a: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___________________________________________________________________________________________________________________</a:t>
            </a:r>
            <a:br>
              <a:rPr kumimoji="0" lang="en-GB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6" y="2276872"/>
            <a:ext cx="835292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5600" lvl="1" indent="-355600" defTabSz="912813">
              <a:spcAft>
                <a:spcPts val="1200"/>
              </a:spcAft>
              <a:buClr>
                <a:srgbClr val="558ED5"/>
              </a:buClr>
            </a:pPr>
            <a:r>
              <a:rPr lang="en-GB" sz="2200" dirty="0" smtClean="0"/>
              <a:t>HEFCE research funding </a:t>
            </a:r>
          </a:p>
          <a:p>
            <a:pPr marL="355600" lvl="1" indent="-35560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/>
              <a:t>enables universities collectively to maintain a research base of world leading quality across the full range of disciplines, including multidisciplinary and collaborative research</a:t>
            </a:r>
          </a:p>
          <a:p>
            <a:pPr marL="355600" lvl="1" indent="-35560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/>
              <a:t>is the only element in public funding for research that is not tied to specific activity streams</a:t>
            </a:r>
          </a:p>
          <a:p>
            <a:pPr marL="355600" lvl="1" indent="-35560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r>
              <a:rPr lang="en-GB" sz="2200" dirty="0" smtClean="0"/>
              <a:t>recognises the increasing amount of multidisciplinary work being undertaken and the advances that arise from this type of work</a:t>
            </a:r>
          </a:p>
          <a:p>
            <a:pPr marL="247650" lvl="1" indent="-24765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Calibri" pitchFamily="34" charset="0"/>
            </a:endParaRPr>
          </a:p>
          <a:p>
            <a:pPr marL="247650" lvl="1" indent="-247650" defTabSz="912813">
              <a:spcAft>
                <a:spcPts val="1200"/>
              </a:spcAft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+mn-lt"/>
            </a:endParaRPr>
          </a:p>
          <a:p>
            <a:pPr marL="263525" indent="-261938">
              <a:spcBef>
                <a:spcPts val="525"/>
              </a:spcBef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+mn-lt"/>
            </a:endParaRPr>
          </a:p>
          <a:p>
            <a:pPr marL="800100" lvl="1" indent="-342900" defTabSz="912813">
              <a:spcBef>
                <a:spcPct val="20000"/>
              </a:spcBef>
              <a:buClr>
                <a:srgbClr val="558ED5"/>
              </a:buClr>
              <a:buFont typeface="Wingdings" pitchFamily="2" charset="2"/>
              <a:buChar char="§"/>
            </a:pPr>
            <a:endParaRPr lang="en-GB" sz="2200" dirty="0" smtClean="0">
              <a:latin typeface="+mn-lt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ED5"/>
              </a:buClr>
              <a:buSzTx/>
              <a:tabLst/>
              <a:defRPr/>
            </a:pPr>
            <a:endParaRPr lang="en-GB" sz="2200" dirty="0" smtClean="0">
              <a:latin typeface="+mn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95536" y="260648"/>
            <a:ext cx="8352928" cy="13109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HEFCE research funding and dual support</a:t>
            </a:r>
            <a:br>
              <a:rPr kumimoji="0" lang="en-GB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____________________________________________________________________________________________________________________</a:t>
            </a:r>
            <a:br>
              <a:rPr kumimoji="0" lang="en-GB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4" descr=" HEFCE 28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7963" y="5833752"/>
            <a:ext cx="12446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615</Words>
  <Application>Microsoft Office PowerPoint</Application>
  <PresentationFormat>On-screen Show (4:3)</PresentationFormat>
  <Paragraphs>109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Research excellence: Competition or collaboration in today’s globalised higher education sector?</vt:lpstr>
      <vt:lpstr>Slide 2</vt:lpstr>
      <vt:lpstr>Slide 3</vt:lpstr>
      <vt:lpstr>Slide 4</vt:lpstr>
      <vt:lpstr>Slide 5</vt:lpstr>
      <vt:lpstr>Slide 6</vt:lpstr>
      <vt:lpstr> Competition and collaboration ___________________________________________________________________________________________________________________ </vt:lpstr>
      <vt:lpstr>Slide 8</vt:lpstr>
      <vt:lpstr>Slide 9</vt:lpstr>
      <vt:lpstr>Slide 10</vt:lpstr>
      <vt:lpstr>Slide 11</vt:lpstr>
    </vt:vector>
  </TitlesOfParts>
  <Company>HEFCE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slide</dc:title>
  <dc:creator>jennima</dc:creator>
  <cp:lastModifiedBy>puckees</cp:lastModifiedBy>
  <cp:revision>317</cp:revision>
  <dcterms:created xsi:type="dcterms:W3CDTF">2010-06-14T11:19:23Z</dcterms:created>
  <dcterms:modified xsi:type="dcterms:W3CDTF">2010-12-02T12:02:35Z</dcterms:modified>
</cp:coreProperties>
</file>