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3.xml" ContentType="application/vnd.openxmlformats-officedocument.drawingml.diagramLayout+xml"/>
  <Override PartName="/ppt/notesSlides/notesSlide21.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5"/>
  </p:notesMasterIdLst>
  <p:sldIdLst>
    <p:sldId id="256" r:id="rId2"/>
    <p:sldId id="314" r:id="rId3"/>
    <p:sldId id="277" r:id="rId4"/>
    <p:sldId id="302" r:id="rId5"/>
    <p:sldId id="316" r:id="rId6"/>
    <p:sldId id="303" r:id="rId7"/>
    <p:sldId id="319" r:id="rId8"/>
    <p:sldId id="323" r:id="rId9"/>
    <p:sldId id="324" r:id="rId10"/>
    <p:sldId id="325" r:id="rId11"/>
    <p:sldId id="320" r:id="rId12"/>
    <p:sldId id="275" r:id="rId13"/>
    <p:sldId id="315" r:id="rId14"/>
    <p:sldId id="295" r:id="rId15"/>
    <p:sldId id="287" r:id="rId16"/>
    <p:sldId id="297" r:id="rId17"/>
    <p:sldId id="299" r:id="rId18"/>
    <p:sldId id="308" r:id="rId19"/>
    <p:sldId id="310" r:id="rId20"/>
    <p:sldId id="313" r:id="rId21"/>
    <p:sldId id="309" r:id="rId22"/>
    <p:sldId id="283" r:id="rId23"/>
    <p:sldId id="264" r:id="rId24"/>
  </p:sldIdLst>
  <p:sldSz cx="9144000" cy="6858000" type="screen4x3"/>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9966FF"/>
    <a:srgbClr val="9933FF"/>
    <a:srgbClr val="1F2610"/>
    <a:srgbClr val="FFFFCC"/>
    <a:srgbClr val="445323"/>
    <a:srgbClr val="00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21" autoAdjust="0"/>
    <p:restoredTop sz="81114" autoAdjust="0"/>
  </p:normalViewPr>
  <p:slideViewPr>
    <p:cSldViewPr>
      <p:cViewPr varScale="1">
        <p:scale>
          <a:sx n="63" d="100"/>
          <a:sy n="63" d="100"/>
        </p:scale>
        <p:origin x="-76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656" y="498"/>
      </p:cViewPr>
      <p:guideLst>
        <p:guide orient="horz" pos="3128"/>
        <p:guide pos="214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686338-AEC2-4A15-BA6C-66EE6A23310B}" type="doc">
      <dgm:prSet loTypeId="urn:microsoft.com/office/officeart/2005/8/layout/vList5" loCatId="list" qsTypeId="urn:microsoft.com/office/officeart/2005/8/quickstyle/simple4" qsCatId="simple" csTypeId="urn:microsoft.com/office/officeart/2005/8/colors/accent1_2" csCatId="accent1" phldr="1"/>
      <dgm:spPr/>
      <dgm:t>
        <a:bodyPr/>
        <a:lstStyle/>
        <a:p>
          <a:endParaRPr lang="en-GB"/>
        </a:p>
      </dgm:t>
    </dgm:pt>
    <dgm:pt modelId="{157F3A2A-3179-41AA-9F43-9FCF2A7A9061}">
      <dgm:prSet phldrT="[Text]"/>
      <dgm:spPr>
        <a:solidFill>
          <a:srgbClr val="7030A0"/>
        </a:solidFill>
      </dgm:spPr>
      <dgm:t>
        <a:bodyPr/>
        <a:lstStyle/>
        <a:p>
          <a:r>
            <a:rPr lang="en-GB" dirty="0" smtClean="0">
              <a:latin typeface="Arial" pitchFamily="34" charset="0"/>
              <a:cs typeface="Arial" pitchFamily="34" charset="0"/>
            </a:rPr>
            <a:t>Part A</a:t>
          </a:r>
          <a:endParaRPr lang="en-GB" dirty="0">
            <a:latin typeface="Arial" pitchFamily="34" charset="0"/>
            <a:cs typeface="Arial" pitchFamily="34" charset="0"/>
          </a:endParaRPr>
        </a:p>
      </dgm:t>
    </dgm:pt>
    <dgm:pt modelId="{F365E8CC-0088-48DD-90E4-514691C8F249}" type="parTrans" cxnId="{DC69B59D-8B20-4231-8CAB-3A4B8E2B0FE0}">
      <dgm:prSet/>
      <dgm:spPr/>
      <dgm:t>
        <a:bodyPr/>
        <a:lstStyle/>
        <a:p>
          <a:endParaRPr lang="en-GB"/>
        </a:p>
      </dgm:t>
    </dgm:pt>
    <dgm:pt modelId="{BED81DCC-4411-4BB6-9ED1-7E02B3EF7E92}" type="sibTrans" cxnId="{DC69B59D-8B20-4231-8CAB-3A4B8E2B0FE0}">
      <dgm:prSet/>
      <dgm:spPr/>
      <dgm:t>
        <a:bodyPr/>
        <a:lstStyle/>
        <a:p>
          <a:endParaRPr lang="en-GB"/>
        </a:p>
      </dgm:t>
    </dgm:pt>
    <dgm:pt modelId="{37F5A7B4-4491-42A5-B3C2-D6B7F3E1EEA5}">
      <dgm:prSet phldrT="[Text]"/>
      <dgm:spPr/>
      <dgm:t>
        <a:bodyPr/>
        <a:lstStyle/>
        <a:p>
          <a:r>
            <a:rPr lang="en-GB" dirty="0" smtClean="0">
              <a:latin typeface="Arial" pitchFamily="34" charset="0"/>
              <a:cs typeface="Arial" pitchFamily="34" charset="0"/>
            </a:rPr>
            <a:t>Setting and maintaining threshold academic standards</a:t>
          </a:r>
          <a:endParaRPr lang="en-GB" dirty="0">
            <a:latin typeface="Arial" pitchFamily="34" charset="0"/>
            <a:cs typeface="Arial" pitchFamily="34" charset="0"/>
          </a:endParaRPr>
        </a:p>
      </dgm:t>
    </dgm:pt>
    <dgm:pt modelId="{CE505C44-6833-4D2C-B816-C7526429F6E0}" type="parTrans" cxnId="{7D3DD90A-DAFF-4C51-BD95-4DC55DA31FE7}">
      <dgm:prSet/>
      <dgm:spPr/>
      <dgm:t>
        <a:bodyPr/>
        <a:lstStyle/>
        <a:p>
          <a:endParaRPr lang="en-GB"/>
        </a:p>
      </dgm:t>
    </dgm:pt>
    <dgm:pt modelId="{B1A5410B-4266-4C63-BF2A-AFA8B0DB02E6}" type="sibTrans" cxnId="{7D3DD90A-DAFF-4C51-BD95-4DC55DA31FE7}">
      <dgm:prSet/>
      <dgm:spPr/>
      <dgm:t>
        <a:bodyPr/>
        <a:lstStyle/>
        <a:p>
          <a:endParaRPr lang="en-GB"/>
        </a:p>
      </dgm:t>
    </dgm:pt>
    <dgm:pt modelId="{73DBE0C9-C502-40AE-9C2F-9F605083DBF7}">
      <dgm:prSet phldrT="[Text]"/>
      <dgm:spPr>
        <a:solidFill>
          <a:srgbClr val="00E29C"/>
        </a:solidFill>
      </dgm:spPr>
      <dgm:t>
        <a:bodyPr/>
        <a:lstStyle/>
        <a:p>
          <a:r>
            <a:rPr lang="en-GB" dirty="0" smtClean="0">
              <a:latin typeface="Arial" pitchFamily="34" charset="0"/>
              <a:cs typeface="Arial" pitchFamily="34" charset="0"/>
            </a:rPr>
            <a:t>Part B</a:t>
          </a:r>
          <a:endParaRPr lang="en-GB" dirty="0">
            <a:latin typeface="Arial" pitchFamily="34" charset="0"/>
            <a:cs typeface="Arial" pitchFamily="34" charset="0"/>
          </a:endParaRPr>
        </a:p>
      </dgm:t>
    </dgm:pt>
    <dgm:pt modelId="{B54BBABD-17BF-4E6A-B9BC-CF455226353F}" type="parTrans" cxnId="{032C8FBF-36AF-4BA6-8729-8484146800E0}">
      <dgm:prSet/>
      <dgm:spPr/>
      <dgm:t>
        <a:bodyPr/>
        <a:lstStyle/>
        <a:p>
          <a:endParaRPr lang="en-GB"/>
        </a:p>
      </dgm:t>
    </dgm:pt>
    <dgm:pt modelId="{23837CD2-1A9C-460C-AEEF-D470960A4E1A}" type="sibTrans" cxnId="{032C8FBF-36AF-4BA6-8729-8484146800E0}">
      <dgm:prSet/>
      <dgm:spPr/>
      <dgm:t>
        <a:bodyPr/>
        <a:lstStyle/>
        <a:p>
          <a:endParaRPr lang="en-GB"/>
        </a:p>
      </dgm:t>
    </dgm:pt>
    <dgm:pt modelId="{61E3060E-EEB1-4FCE-AA17-56AAE378287A}">
      <dgm:prSet phldrT="[Text]"/>
      <dgm:spPr/>
      <dgm:t>
        <a:bodyPr/>
        <a:lstStyle/>
        <a:p>
          <a:r>
            <a:rPr lang="en-GB" dirty="0" smtClean="0">
              <a:latin typeface="Arial" pitchFamily="34" charset="0"/>
              <a:cs typeface="Arial" pitchFamily="34" charset="0"/>
            </a:rPr>
            <a:t>Assuring and enhancing academic quality</a:t>
          </a:r>
          <a:endParaRPr lang="en-GB" dirty="0">
            <a:latin typeface="Arial" pitchFamily="34" charset="0"/>
            <a:cs typeface="Arial" pitchFamily="34" charset="0"/>
          </a:endParaRPr>
        </a:p>
      </dgm:t>
    </dgm:pt>
    <dgm:pt modelId="{7957EBB3-3290-41D2-BCBD-578D7393D2C1}" type="parTrans" cxnId="{365CD808-90F8-4704-B717-CBFC234140B4}">
      <dgm:prSet/>
      <dgm:spPr/>
      <dgm:t>
        <a:bodyPr/>
        <a:lstStyle/>
        <a:p>
          <a:endParaRPr lang="en-GB"/>
        </a:p>
      </dgm:t>
    </dgm:pt>
    <dgm:pt modelId="{71E8F569-2165-4282-A354-AA93D93AC7A9}" type="sibTrans" cxnId="{365CD808-90F8-4704-B717-CBFC234140B4}">
      <dgm:prSet/>
      <dgm:spPr/>
      <dgm:t>
        <a:bodyPr/>
        <a:lstStyle/>
        <a:p>
          <a:endParaRPr lang="en-GB"/>
        </a:p>
      </dgm:t>
    </dgm:pt>
    <dgm:pt modelId="{31C9E406-35BE-4920-9F9B-2355573A711B}">
      <dgm:prSet phldrT="[Text]"/>
      <dgm:spPr>
        <a:solidFill>
          <a:srgbClr val="FF00FF"/>
        </a:solidFill>
      </dgm:spPr>
      <dgm:t>
        <a:bodyPr/>
        <a:lstStyle/>
        <a:p>
          <a:r>
            <a:rPr lang="en-GB" dirty="0" smtClean="0">
              <a:latin typeface="Arial" pitchFamily="34" charset="0"/>
              <a:cs typeface="Arial" pitchFamily="34" charset="0"/>
            </a:rPr>
            <a:t>Part C</a:t>
          </a:r>
          <a:endParaRPr lang="en-GB" dirty="0">
            <a:latin typeface="Arial" pitchFamily="34" charset="0"/>
            <a:cs typeface="Arial" pitchFamily="34" charset="0"/>
          </a:endParaRPr>
        </a:p>
      </dgm:t>
    </dgm:pt>
    <dgm:pt modelId="{393A32CF-0739-40CB-81A3-9973AEF7E5CE}" type="parTrans" cxnId="{BF1236A6-25A4-4F03-81CB-C64A4BD36379}">
      <dgm:prSet/>
      <dgm:spPr/>
      <dgm:t>
        <a:bodyPr/>
        <a:lstStyle/>
        <a:p>
          <a:endParaRPr lang="en-GB"/>
        </a:p>
      </dgm:t>
    </dgm:pt>
    <dgm:pt modelId="{21E6CD9D-C66C-4F42-9D68-55F8F77B2270}" type="sibTrans" cxnId="{BF1236A6-25A4-4F03-81CB-C64A4BD36379}">
      <dgm:prSet/>
      <dgm:spPr/>
      <dgm:t>
        <a:bodyPr/>
        <a:lstStyle/>
        <a:p>
          <a:endParaRPr lang="en-GB"/>
        </a:p>
      </dgm:t>
    </dgm:pt>
    <dgm:pt modelId="{2F16BA69-57F0-4EE9-B62B-0EB2B9D2ECC8}">
      <dgm:prSet phldrT="[Text]"/>
      <dgm:spPr/>
      <dgm:t>
        <a:bodyPr/>
        <a:lstStyle/>
        <a:p>
          <a:r>
            <a:rPr lang="en-GB" dirty="0" smtClean="0">
              <a:latin typeface="Arial" pitchFamily="34" charset="0"/>
              <a:cs typeface="Arial" pitchFamily="34" charset="0"/>
            </a:rPr>
            <a:t>Information about higher education provision</a:t>
          </a:r>
          <a:endParaRPr lang="en-GB" dirty="0">
            <a:latin typeface="Arial" pitchFamily="34" charset="0"/>
            <a:cs typeface="Arial" pitchFamily="34" charset="0"/>
          </a:endParaRPr>
        </a:p>
      </dgm:t>
    </dgm:pt>
    <dgm:pt modelId="{74FACA3C-278A-4ABA-B55D-BA6724B97660}" type="parTrans" cxnId="{FFC7C85E-E0F8-4DC2-BB1D-0075C17DF04A}">
      <dgm:prSet/>
      <dgm:spPr/>
      <dgm:t>
        <a:bodyPr/>
        <a:lstStyle/>
        <a:p>
          <a:endParaRPr lang="en-GB"/>
        </a:p>
      </dgm:t>
    </dgm:pt>
    <dgm:pt modelId="{7A2994FB-E5B1-478C-ABE2-558EA93BB65C}" type="sibTrans" cxnId="{FFC7C85E-E0F8-4DC2-BB1D-0075C17DF04A}">
      <dgm:prSet/>
      <dgm:spPr/>
      <dgm:t>
        <a:bodyPr/>
        <a:lstStyle/>
        <a:p>
          <a:endParaRPr lang="en-GB"/>
        </a:p>
      </dgm:t>
    </dgm:pt>
    <dgm:pt modelId="{F2796217-33F2-4E2B-BD87-702C4CBD9A14}" type="pres">
      <dgm:prSet presAssocID="{D6686338-AEC2-4A15-BA6C-66EE6A23310B}" presName="Name0" presStyleCnt="0">
        <dgm:presLayoutVars>
          <dgm:dir/>
          <dgm:animLvl val="lvl"/>
          <dgm:resizeHandles val="exact"/>
        </dgm:presLayoutVars>
      </dgm:prSet>
      <dgm:spPr/>
      <dgm:t>
        <a:bodyPr/>
        <a:lstStyle/>
        <a:p>
          <a:endParaRPr lang="en-GB"/>
        </a:p>
      </dgm:t>
    </dgm:pt>
    <dgm:pt modelId="{A4565EEA-8F24-4042-B209-7F3A7D4BFFD0}" type="pres">
      <dgm:prSet presAssocID="{157F3A2A-3179-41AA-9F43-9FCF2A7A9061}" presName="linNode" presStyleCnt="0"/>
      <dgm:spPr/>
    </dgm:pt>
    <dgm:pt modelId="{3DDF3037-9DAE-4E69-B0AA-32F124B2562D}" type="pres">
      <dgm:prSet presAssocID="{157F3A2A-3179-41AA-9F43-9FCF2A7A9061}" presName="parentText" presStyleLbl="node1" presStyleIdx="0" presStyleCnt="3">
        <dgm:presLayoutVars>
          <dgm:chMax val="1"/>
          <dgm:bulletEnabled val="1"/>
        </dgm:presLayoutVars>
      </dgm:prSet>
      <dgm:spPr/>
      <dgm:t>
        <a:bodyPr/>
        <a:lstStyle/>
        <a:p>
          <a:endParaRPr lang="en-GB"/>
        </a:p>
      </dgm:t>
    </dgm:pt>
    <dgm:pt modelId="{BB5CA09D-3032-44DD-9511-F391B1B20177}" type="pres">
      <dgm:prSet presAssocID="{157F3A2A-3179-41AA-9F43-9FCF2A7A9061}" presName="descendantText" presStyleLbl="alignAccFollowNode1" presStyleIdx="0" presStyleCnt="3">
        <dgm:presLayoutVars>
          <dgm:bulletEnabled val="1"/>
        </dgm:presLayoutVars>
      </dgm:prSet>
      <dgm:spPr/>
      <dgm:t>
        <a:bodyPr/>
        <a:lstStyle/>
        <a:p>
          <a:endParaRPr lang="en-GB"/>
        </a:p>
      </dgm:t>
    </dgm:pt>
    <dgm:pt modelId="{BD040C0B-1C4A-4077-8D6B-EA447D5DF2D6}" type="pres">
      <dgm:prSet presAssocID="{BED81DCC-4411-4BB6-9ED1-7E02B3EF7E92}" presName="sp" presStyleCnt="0"/>
      <dgm:spPr/>
    </dgm:pt>
    <dgm:pt modelId="{9832A5E1-941F-4465-BC18-664F23B52D1C}" type="pres">
      <dgm:prSet presAssocID="{73DBE0C9-C502-40AE-9C2F-9F605083DBF7}" presName="linNode" presStyleCnt="0"/>
      <dgm:spPr/>
    </dgm:pt>
    <dgm:pt modelId="{F0DA898F-B71C-4DEE-8509-EA249230D134}" type="pres">
      <dgm:prSet presAssocID="{73DBE0C9-C502-40AE-9C2F-9F605083DBF7}" presName="parentText" presStyleLbl="node1" presStyleIdx="1" presStyleCnt="3">
        <dgm:presLayoutVars>
          <dgm:chMax val="1"/>
          <dgm:bulletEnabled val="1"/>
        </dgm:presLayoutVars>
      </dgm:prSet>
      <dgm:spPr/>
      <dgm:t>
        <a:bodyPr/>
        <a:lstStyle/>
        <a:p>
          <a:endParaRPr lang="en-GB"/>
        </a:p>
      </dgm:t>
    </dgm:pt>
    <dgm:pt modelId="{7053CA74-A331-434E-A38F-B2053B28B750}" type="pres">
      <dgm:prSet presAssocID="{73DBE0C9-C502-40AE-9C2F-9F605083DBF7}" presName="descendantText" presStyleLbl="alignAccFollowNode1" presStyleIdx="1" presStyleCnt="3">
        <dgm:presLayoutVars>
          <dgm:bulletEnabled val="1"/>
        </dgm:presLayoutVars>
      </dgm:prSet>
      <dgm:spPr/>
      <dgm:t>
        <a:bodyPr/>
        <a:lstStyle/>
        <a:p>
          <a:endParaRPr lang="en-GB"/>
        </a:p>
      </dgm:t>
    </dgm:pt>
    <dgm:pt modelId="{FAE61BF4-5618-4821-A098-CBE27CCB1FE7}" type="pres">
      <dgm:prSet presAssocID="{23837CD2-1A9C-460C-AEEF-D470960A4E1A}" presName="sp" presStyleCnt="0"/>
      <dgm:spPr/>
    </dgm:pt>
    <dgm:pt modelId="{696F801A-20C9-4737-A78F-7120D4BB16AC}" type="pres">
      <dgm:prSet presAssocID="{31C9E406-35BE-4920-9F9B-2355573A711B}" presName="linNode" presStyleCnt="0"/>
      <dgm:spPr/>
    </dgm:pt>
    <dgm:pt modelId="{F91F48AB-A201-4D1D-9AEE-8533CD25B881}" type="pres">
      <dgm:prSet presAssocID="{31C9E406-35BE-4920-9F9B-2355573A711B}" presName="parentText" presStyleLbl="node1" presStyleIdx="2" presStyleCnt="3" custLinFactNeighborX="-1846" custLinFactNeighborY="3182">
        <dgm:presLayoutVars>
          <dgm:chMax val="1"/>
          <dgm:bulletEnabled val="1"/>
        </dgm:presLayoutVars>
      </dgm:prSet>
      <dgm:spPr/>
      <dgm:t>
        <a:bodyPr/>
        <a:lstStyle/>
        <a:p>
          <a:endParaRPr lang="en-GB"/>
        </a:p>
      </dgm:t>
    </dgm:pt>
    <dgm:pt modelId="{D8899697-3D44-42D2-8447-33876B8D990E}" type="pres">
      <dgm:prSet presAssocID="{31C9E406-35BE-4920-9F9B-2355573A711B}" presName="descendantText" presStyleLbl="alignAccFollowNode1" presStyleIdx="2" presStyleCnt="3">
        <dgm:presLayoutVars>
          <dgm:bulletEnabled val="1"/>
        </dgm:presLayoutVars>
      </dgm:prSet>
      <dgm:spPr/>
      <dgm:t>
        <a:bodyPr/>
        <a:lstStyle/>
        <a:p>
          <a:endParaRPr lang="en-GB"/>
        </a:p>
      </dgm:t>
    </dgm:pt>
  </dgm:ptLst>
  <dgm:cxnLst>
    <dgm:cxn modelId="{032C8FBF-36AF-4BA6-8729-8484146800E0}" srcId="{D6686338-AEC2-4A15-BA6C-66EE6A23310B}" destId="{73DBE0C9-C502-40AE-9C2F-9F605083DBF7}" srcOrd="1" destOrd="0" parTransId="{B54BBABD-17BF-4E6A-B9BC-CF455226353F}" sibTransId="{23837CD2-1A9C-460C-AEEF-D470960A4E1A}"/>
    <dgm:cxn modelId="{B1D2688E-591F-43A8-8179-AABD8F95044C}" type="presOf" srcId="{157F3A2A-3179-41AA-9F43-9FCF2A7A9061}" destId="{3DDF3037-9DAE-4E69-B0AA-32F124B2562D}" srcOrd="0" destOrd="0" presId="urn:microsoft.com/office/officeart/2005/8/layout/vList5"/>
    <dgm:cxn modelId="{02284F42-633E-4208-B5FA-C5BF16C67F16}" type="presOf" srcId="{73DBE0C9-C502-40AE-9C2F-9F605083DBF7}" destId="{F0DA898F-B71C-4DEE-8509-EA249230D134}" srcOrd="0" destOrd="0" presId="urn:microsoft.com/office/officeart/2005/8/layout/vList5"/>
    <dgm:cxn modelId="{651415F2-F57E-4728-83AE-BEAD6819B490}" type="presOf" srcId="{61E3060E-EEB1-4FCE-AA17-56AAE378287A}" destId="{7053CA74-A331-434E-A38F-B2053B28B750}" srcOrd="0" destOrd="0" presId="urn:microsoft.com/office/officeart/2005/8/layout/vList5"/>
    <dgm:cxn modelId="{E6B411B0-3B2A-4294-8E60-67158B147FA3}" type="presOf" srcId="{37F5A7B4-4491-42A5-B3C2-D6B7F3E1EEA5}" destId="{BB5CA09D-3032-44DD-9511-F391B1B20177}" srcOrd="0" destOrd="0" presId="urn:microsoft.com/office/officeart/2005/8/layout/vList5"/>
    <dgm:cxn modelId="{365CD808-90F8-4704-B717-CBFC234140B4}" srcId="{73DBE0C9-C502-40AE-9C2F-9F605083DBF7}" destId="{61E3060E-EEB1-4FCE-AA17-56AAE378287A}" srcOrd="0" destOrd="0" parTransId="{7957EBB3-3290-41D2-BCBD-578D7393D2C1}" sibTransId="{71E8F569-2165-4282-A354-AA93D93AC7A9}"/>
    <dgm:cxn modelId="{BF1236A6-25A4-4F03-81CB-C64A4BD36379}" srcId="{D6686338-AEC2-4A15-BA6C-66EE6A23310B}" destId="{31C9E406-35BE-4920-9F9B-2355573A711B}" srcOrd="2" destOrd="0" parTransId="{393A32CF-0739-40CB-81A3-9973AEF7E5CE}" sibTransId="{21E6CD9D-C66C-4F42-9D68-55F8F77B2270}"/>
    <dgm:cxn modelId="{5DC58C71-4187-4FBD-8398-70E6C13DC516}" type="presOf" srcId="{D6686338-AEC2-4A15-BA6C-66EE6A23310B}" destId="{F2796217-33F2-4E2B-BD87-702C4CBD9A14}" srcOrd="0" destOrd="0" presId="urn:microsoft.com/office/officeart/2005/8/layout/vList5"/>
    <dgm:cxn modelId="{8F781DD3-0494-42D2-AC6A-DE9F34531AFF}" type="presOf" srcId="{2F16BA69-57F0-4EE9-B62B-0EB2B9D2ECC8}" destId="{D8899697-3D44-42D2-8447-33876B8D990E}" srcOrd="0" destOrd="0" presId="urn:microsoft.com/office/officeart/2005/8/layout/vList5"/>
    <dgm:cxn modelId="{7D3DD90A-DAFF-4C51-BD95-4DC55DA31FE7}" srcId="{157F3A2A-3179-41AA-9F43-9FCF2A7A9061}" destId="{37F5A7B4-4491-42A5-B3C2-D6B7F3E1EEA5}" srcOrd="0" destOrd="0" parTransId="{CE505C44-6833-4D2C-B816-C7526429F6E0}" sibTransId="{B1A5410B-4266-4C63-BF2A-AFA8B0DB02E6}"/>
    <dgm:cxn modelId="{DC69B59D-8B20-4231-8CAB-3A4B8E2B0FE0}" srcId="{D6686338-AEC2-4A15-BA6C-66EE6A23310B}" destId="{157F3A2A-3179-41AA-9F43-9FCF2A7A9061}" srcOrd="0" destOrd="0" parTransId="{F365E8CC-0088-48DD-90E4-514691C8F249}" sibTransId="{BED81DCC-4411-4BB6-9ED1-7E02B3EF7E92}"/>
    <dgm:cxn modelId="{FFC7C85E-E0F8-4DC2-BB1D-0075C17DF04A}" srcId="{31C9E406-35BE-4920-9F9B-2355573A711B}" destId="{2F16BA69-57F0-4EE9-B62B-0EB2B9D2ECC8}" srcOrd="0" destOrd="0" parTransId="{74FACA3C-278A-4ABA-B55D-BA6724B97660}" sibTransId="{7A2994FB-E5B1-478C-ABE2-558EA93BB65C}"/>
    <dgm:cxn modelId="{B6E9C2DB-F6BE-4DD4-A6BC-86C1ECE5279D}" type="presOf" srcId="{31C9E406-35BE-4920-9F9B-2355573A711B}" destId="{F91F48AB-A201-4D1D-9AEE-8533CD25B881}" srcOrd="0" destOrd="0" presId="urn:microsoft.com/office/officeart/2005/8/layout/vList5"/>
    <dgm:cxn modelId="{F7AEED0D-714D-4F73-882C-8514F7804847}" type="presParOf" srcId="{F2796217-33F2-4E2B-BD87-702C4CBD9A14}" destId="{A4565EEA-8F24-4042-B209-7F3A7D4BFFD0}" srcOrd="0" destOrd="0" presId="urn:microsoft.com/office/officeart/2005/8/layout/vList5"/>
    <dgm:cxn modelId="{A7D70A53-5B51-40D3-AC94-0F66221FDB4B}" type="presParOf" srcId="{A4565EEA-8F24-4042-B209-7F3A7D4BFFD0}" destId="{3DDF3037-9DAE-4E69-B0AA-32F124B2562D}" srcOrd="0" destOrd="0" presId="urn:microsoft.com/office/officeart/2005/8/layout/vList5"/>
    <dgm:cxn modelId="{6A9ADE71-0ADA-4E4C-9E50-572E984A3434}" type="presParOf" srcId="{A4565EEA-8F24-4042-B209-7F3A7D4BFFD0}" destId="{BB5CA09D-3032-44DD-9511-F391B1B20177}" srcOrd="1" destOrd="0" presId="urn:microsoft.com/office/officeart/2005/8/layout/vList5"/>
    <dgm:cxn modelId="{7544ACC8-FF17-47E9-B3CC-B23DE7F8165B}" type="presParOf" srcId="{F2796217-33F2-4E2B-BD87-702C4CBD9A14}" destId="{BD040C0B-1C4A-4077-8D6B-EA447D5DF2D6}" srcOrd="1" destOrd="0" presId="urn:microsoft.com/office/officeart/2005/8/layout/vList5"/>
    <dgm:cxn modelId="{08ABD003-4AAD-4EC3-A330-6E67C7BBAD90}" type="presParOf" srcId="{F2796217-33F2-4E2B-BD87-702C4CBD9A14}" destId="{9832A5E1-941F-4465-BC18-664F23B52D1C}" srcOrd="2" destOrd="0" presId="urn:microsoft.com/office/officeart/2005/8/layout/vList5"/>
    <dgm:cxn modelId="{698F5A6E-0FFB-4640-B3B1-90AB62FE4E39}" type="presParOf" srcId="{9832A5E1-941F-4465-BC18-664F23B52D1C}" destId="{F0DA898F-B71C-4DEE-8509-EA249230D134}" srcOrd="0" destOrd="0" presId="urn:microsoft.com/office/officeart/2005/8/layout/vList5"/>
    <dgm:cxn modelId="{E4210778-0D5B-44A5-B569-ACBBE1CF4033}" type="presParOf" srcId="{9832A5E1-941F-4465-BC18-664F23B52D1C}" destId="{7053CA74-A331-434E-A38F-B2053B28B750}" srcOrd="1" destOrd="0" presId="urn:microsoft.com/office/officeart/2005/8/layout/vList5"/>
    <dgm:cxn modelId="{5A2F7281-0E99-4A1D-9C53-0EF840DEA803}" type="presParOf" srcId="{F2796217-33F2-4E2B-BD87-702C4CBD9A14}" destId="{FAE61BF4-5618-4821-A098-CBE27CCB1FE7}" srcOrd="3" destOrd="0" presId="urn:microsoft.com/office/officeart/2005/8/layout/vList5"/>
    <dgm:cxn modelId="{9A88DE4F-30CD-414E-AD45-EB7DBC61E582}" type="presParOf" srcId="{F2796217-33F2-4E2B-BD87-702C4CBD9A14}" destId="{696F801A-20C9-4737-A78F-7120D4BB16AC}" srcOrd="4" destOrd="0" presId="urn:microsoft.com/office/officeart/2005/8/layout/vList5"/>
    <dgm:cxn modelId="{F886840F-3C24-40B5-A217-74DAE60661A5}" type="presParOf" srcId="{696F801A-20C9-4737-A78F-7120D4BB16AC}" destId="{F91F48AB-A201-4D1D-9AEE-8533CD25B881}" srcOrd="0" destOrd="0" presId="urn:microsoft.com/office/officeart/2005/8/layout/vList5"/>
    <dgm:cxn modelId="{AF77AF3A-EAA9-42B9-9E2C-3CF00116F8A9}" type="presParOf" srcId="{696F801A-20C9-4737-A78F-7120D4BB16AC}" destId="{D8899697-3D44-42D2-8447-33876B8D990E}"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E289508-0447-4281-BAC6-91BB485E1F99}" type="doc">
      <dgm:prSet loTypeId="urn:microsoft.com/office/officeart/2005/8/layout/vList5" loCatId="list" qsTypeId="urn:microsoft.com/office/officeart/2005/8/quickstyle/simple3" qsCatId="simple" csTypeId="urn:microsoft.com/office/officeart/2005/8/colors/accent1_2" csCatId="accent1" phldr="1"/>
      <dgm:spPr/>
      <dgm:t>
        <a:bodyPr/>
        <a:lstStyle/>
        <a:p>
          <a:endParaRPr lang="en-GB"/>
        </a:p>
      </dgm:t>
    </dgm:pt>
    <dgm:pt modelId="{AF6E4C65-0AAF-4032-8E75-B0AC0D3F17D0}">
      <dgm:prSet phldrT="[Text]"/>
      <dgm:spPr/>
      <dgm:t>
        <a:bodyPr/>
        <a:lstStyle/>
        <a:p>
          <a:r>
            <a:rPr lang="en-GB" dirty="0" smtClean="0">
              <a:latin typeface="Arial" pitchFamily="34" charset="0"/>
              <a:cs typeface="Arial" pitchFamily="34" charset="0"/>
            </a:rPr>
            <a:t>Indicators</a:t>
          </a:r>
          <a:endParaRPr lang="en-GB" dirty="0">
            <a:latin typeface="Arial" pitchFamily="34" charset="0"/>
            <a:cs typeface="Arial" pitchFamily="34" charset="0"/>
          </a:endParaRPr>
        </a:p>
      </dgm:t>
    </dgm:pt>
    <dgm:pt modelId="{1B76D8FA-2B9F-4B56-9CFB-77B256961901}" type="parTrans" cxnId="{5D3CC52D-E9E7-4D04-8A1B-F885B39D6C59}">
      <dgm:prSet/>
      <dgm:spPr/>
      <dgm:t>
        <a:bodyPr/>
        <a:lstStyle/>
        <a:p>
          <a:endParaRPr lang="en-GB"/>
        </a:p>
      </dgm:t>
    </dgm:pt>
    <dgm:pt modelId="{C6D0BA5D-7793-4EAD-ACF4-405421ED3FD0}" type="sibTrans" cxnId="{5D3CC52D-E9E7-4D04-8A1B-F885B39D6C59}">
      <dgm:prSet/>
      <dgm:spPr/>
      <dgm:t>
        <a:bodyPr/>
        <a:lstStyle/>
        <a:p>
          <a:endParaRPr lang="en-GB"/>
        </a:p>
      </dgm:t>
    </dgm:pt>
    <dgm:pt modelId="{D5235219-9256-4A59-9076-98434A7A9623}">
      <dgm:prSet phldrT="[Text]" custT="1"/>
      <dgm:spPr/>
      <dgm:t>
        <a:bodyPr/>
        <a:lstStyle/>
        <a:p>
          <a:r>
            <a:rPr lang="en-GB" sz="2000" dirty="0" smtClean="0">
              <a:latin typeface="Arial" pitchFamily="34" charset="0"/>
              <a:cs typeface="Arial" pitchFamily="34" charset="0"/>
            </a:rPr>
            <a:t>Of ‘sound practice’</a:t>
          </a:r>
          <a:endParaRPr lang="en-GB" sz="2000" dirty="0">
            <a:latin typeface="Arial" pitchFamily="34" charset="0"/>
            <a:cs typeface="Arial" pitchFamily="34" charset="0"/>
          </a:endParaRPr>
        </a:p>
      </dgm:t>
    </dgm:pt>
    <dgm:pt modelId="{9E13E923-5BE9-4B22-A6DA-3484436759A2}" type="parTrans" cxnId="{3B83C46F-0773-4034-B75D-0D2228EBDFF5}">
      <dgm:prSet/>
      <dgm:spPr/>
      <dgm:t>
        <a:bodyPr/>
        <a:lstStyle/>
        <a:p>
          <a:endParaRPr lang="en-GB"/>
        </a:p>
      </dgm:t>
    </dgm:pt>
    <dgm:pt modelId="{E6C7B72E-CC1D-4BA6-98AF-4D7A6A3FD468}" type="sibTrans" cxnId="{3B83C46F-0773-4034-B75D-0D2228EBDFF5}">
      <dgm:prSet/>
      <dgm:spPr/>
      <dgm:t>
        <a:bodyPr/>
        <a:lstStyle/>
        <a:p>
          <a:endParaRPr lang="en-GB"/>
        </a:p>
      </dgm:t>
    </dgm:pt>
    <dgm:pt modelId="{E9CD9AAC-720C-4C36-9843-0EA4791C50F1}">
      <dgm:prSet phldrT="[Text]" custT="1"/>
      <dgm:spPr/>
      <dgm:t>
        <a:bodyPr/>
        <a:lstStyle/>
        <a:p>
          <a:r>
            <a:rPr lang="en-GB" sz="2000" dirty="0" smtClean="0">
              <a:latin typeface="Arial" pitchFamily="34" charset="0"/>
              <a:cs typeface="Arial" pitchFamily="34" charset="0"/>
            </a:rPr>
            <a:t>Replaces precepts</a:t>
          </a:r>
          <a:endParaRPr lang="en-GB" sz="2000" dirty="0">
            <a:latin typeface="Arial" pitchFamily="34" charset="0"/>
            <a:cs typeface="Arial" pitchFamily="34" charset="0"/>
          </a:endParaRPr>
        </a:p>
      </dgm:t>
    </dgm:pt>
    <dgm:pt modelId="{42AEE549-8D21-4EB9-A895-5D74CF52956B}" type="parTrans" cxnId="{8EB1CBC2-FFA0-477D-8FBB-86585581AB56}">
      <dgm:prSet/>
      <dgm:spPr/>
      <dgm:t>
        <a:bodyPr/>
        <a:lstStyle/>
        <a:p>
          <a:endParaRPr lang="en-GB"/>
        </a:p>
      </dgm:t>
    </dgm:pt>
    <dgm:pt modelId="{1EE1FE66-CADC-47F7-9C86-D5BE1774FE29}" type="sibTrans" cxnId="{8EB1CBC2-FFA0-477D-8FBB-86585581AB56}">
      <dgm:prSet/>
      <dgm:spPr/>
      <dgm:t>
        <a:bodyPr/>
        <a:lstStyle/>
        <a:p>
          <a:endParaRPr lang="en-GB"/>
        </a:p>
      </dgm:t>
    </dgm:pt>
    <dgm:pt modelId="{47375F0E-DF3F-4EA4-B2B9-57B0623B873A}" type="pres">
      <dgm:prSet presAssocID="{8E289508-0447-4281-BAC6-91BB485E1F99}" presName="Name0" presStyleCnt="0">
        <dgm:presLayoutVars>
          <dgm:dir/>
          <dgm:animLvl val="lvl"/>
          <dgm:resizeHandles val="exact"/>
        </dgm:presLayoutVars>
      </dgm:prSet>
      <dgm:spPr/>
      <dgm:t>
        <a:bodyPr/>
        <a:lstStyle/>
        <a:p>
          <a:endParaRPr lang="en-GB"/>
        </a:p>
      </dgm:t>
    </dgm:pt>
    <dgm:pt modelId="{3C78FDF7-1F0C-4432-9B82-F26AC65C39C5}" type="pres">
      <dgm:prSet presAssocID="{AF6E4C65-0AAF-4032-8E75-B0AC0D3F17D0}" presName="linNode" presStyleCnt="0"/>
      <dgm:spPr/>
    </dgm:pt>
    <dgm:pt modelId="{7B8F4F7E-09A9-474C-8849-B6A69644F2F0}" type="pres">
      <dgm:prSet presAssocID="{AF6E4C65-0AAF-4032-8E75-B0AC0D3F17D0}" presName="parentText" presStyleLbl="node1" presStyleIdx="0" presStyleCnt="1">
        <dgm:presLayoutVars>
          <dgm:chMax val="1"/>
          <dgm:bulletEnabled val="1"/>
        </dgm:presLayoutVars>
      </dgm:prSet>
      <dgm:spPr/>
      <dgm:t>
        <a:bodyPr/>
        <a:lstStyle/>
        <a:p>
          <a:endParaRPr lang="en-GB"/>
        </a:p>
      </dgm:t>
    </dgm:pt>
    <dgm:pt modelId="{B1ED099A-5236-49FA-9E3A-B9D5FBD3AAC6}" type="pres">
      <dgm:prSet presAssocID="{AF6E4C65-0AAF-4032-8E75-B0AC0D3F17D0}" presName="descendantText" presStyleLbl="alignAccFollowNode1" presStyleIdx="0" presStyleCnt="1">
        <dgm:presLayoutVars>
          <dgm:bulletEnabled val="1"/>
        </dgm:presLayoutVars>
      </dgm:prSet>
      <dgm:spPr/>
      <dgm:t>
        <a:bodyPr/>
        <a:lstStyle/>
        <a:p>
          <a:endParaRPr lang="en-GB"/>
        </a:p>
      </dgm:t>
    </dgm:pt>
  </dgm:ptLst>
  <dgm:cxnLst>
    <dgm:cxn modelId="{C4EF1BCF-DDDF-420C-9F6F-5E129C0F0169}" type="presOf" srcId="{D5235219-9256-4A59-9076-98434A7A9623}" destId="{B1ED099A-5236-49FA-9E3A-B9D5FBD3AAC6}" srcOrd="0" destOrd="0" presId="urn:microsoft.com/office/officeart/2005/8/layout/vList5"/>
    <dgm:cxn modelId="{B4039565-B06D-4DFC-84C1-467EEE33F859}" type="presOf" srcId="{E9CD9AAC-720C-4C36-9843-0EA4791C50F1}" destId="{B1ED099A-5236-49FA-9E3A-B9D5FBD3AAC6}" srcOrd="0" destOrd="1" presId="urn:microsoft.com/office/officeart/2005/8/layout/vList5"/>
    <dgm:cxn modelId="{5D3CC52D-E9E7-4D04-8A1B-F885B39D6C59}" srcId="{8E289508-0447-4281-BAC6-91BB485E1F99}" destId="{AF6E4C65-0AAF-4032-8E75-B0AC0D3F17D0}" srcOrd="0" destOrd="0" parTransId="{1B76D8FA-2B9F-4B56-9CFB-77B256961901}" sibTransId="{C6D0BA5D-7793-4EAD-ACF4-405421ED3FD0}"/>
    <dgm:cxn modelId="{8242AD66-F843-4D08-9353-B8CAD95A292E}" type="presOf" srcId="{AF6E4C65-0AAF-4032-8E75-B0AC0D3F17D0}" destId="{7B8F4F7E-09A9-474C-8849-B6A69644F2F0}" srcOrd="0" destOrd="0" presId="urn:microsoft.com/office/officeart/2005/8/layout/vList5"/>
    <dgm:cxn modelId="{8EB1CBC2-FFA0-477D-8FBB-86585581AB56}" srcId="{AF6E4C65-0AAF-4032-8E75-B0AC0D3F17D0}" destId="{E9CD9AAC-720C-4C36-9843-0EA4791C50F1}" srcOrd="1" destOrd="0" parTransId="{42AEE549-8D21-4EB9-A895-5D74CF52956B}" sibTransId="{1EE1FE66-CADC-47F7-9C86-D5BE1774FE29}"/>
    <dgm:cxn modelId="{98A0653D-CBA3-492A-9277-343211D09337}" type="presOf" srcId="{8E289508-0447-4281-BAC6-91BB485E1F99}" destId="{47375F0E-DF3F-4EA4-B2B9-57B0623B873A}" srcOrd="0" destOrd="0" presId="urn:microsoft.com/office/officeart/2005/8/layout/vList5"/>
    <dgm:cxn modelId="{3B83C46F-0773-4034-B75D-0D2228EBDFF5}" srcId="{AF6E4C65-0AAF-4032-8E75-B0AC0D3F17D0}" destId="{D5235219-9256-4A59-9076-98434A7A9623}" srcOrd="0" destOrd="0" parTransId="{9E13E923-5BE9-4B22-A6DA-3484436759A2}" sibTransId="{E6C7B72E-CC1D-4BA6-98AF-4D7A6A3FD468}"/>
    <dgm:cxn modelId="{1C33E5F5-277D-468D-A021-8F0F313734EC}" type="presParOf" srcId="{47375F0E-DF3F-4EA4-B2B9-57B0623B873A}" destId="{3C78FDF7-1F0C-4432-9B82-F26AC65C39C5}" srcOrd="0" destOrd="0" presId="urn:microsoft.com/office/officeart/2005/8/layout/vList5"/>
    <dgm:cxn modelId="{0E39FA4B-3A56-4417-ADC6-F94B9310272C}" type="presParOf" srcId="{3C78FDF7-1F0C-4432-9B82-F26AC65C39C5}" destId="{7B8F4F7E-09A9-474C-8849-B6A69644F2F0}" srcOrd="0" destOrd="0" presId="urn:microsoft.com/office/officeart/2005/8/layout/vList5"/>
    <dgm:cxn modelId="{9E3499CD-8276-4723-AE1D-9474B5B21F6E}" type="presParOf" srcId="{3C78FDF7-1F0C-4432-9B82-F26AC65C39C5}" destId="{B1ED099A-5236-49FA-9E3A-B9D5FBD3AAC6}" srcOrd="1" destOrd="0" presId="urn:microsoft.com/office/officeart/2005/8/layout/vList5"/>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3CF8945-BA80-4800-815B-DA83013C9810}"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9E0E79BC-399D-4154-B58C-C342BD3D1CC2}">
      <dgm:prSet phldrT="[Text]"/>
      <dgm:spPr>
        <a:solidFill>
          <a:srgbClr val="445323"/>
        </a:solidFill>
      </dgm:spPr>
      <dgm:t>
        <a:bodyPr/>
        <a:lstStyle/>
        <a:p>
          <a:r>
            <a:rPr lang="en-GB" dirty="0" smtClean="0">
              <a:latin typeface="Arial" pitchFamily="34" charset="0"/>
              <a:cs typeface="Arial" pitchFamily="34" charset="0"/>
            </a:rPr>
            <a:t>Driving up quality</a:t>
          </a:r>
          <a:endParaRPr lang="en-GB" dirty="0">
            <a:latin typeface="Arial" pitchFamily="34" charset="0"/>
            <a:cs typeface="Arial" pitchFamily="34" charset="0"/>
          </a:endParaRPr>
        </a:p>
      </dgm:t>
    </dgm:pt>
    <dgm:pt modelId="{E4D96CE0-53E9-4B93-A288-8DC726EE2B6C}" type="parTrans" cxnId="{675E95F6-86A9-4E47-8D22-AFAB691935E2}">
      <dgm:prSet/>
      <dgm:spPr/>
      <dgm:t>
        <a:bodyPr/>
        <a:lstStyle/>
        <a:p>
          <a:endParaRPr lang="en-GB"/>
        </a:p>
      </dgm:t>
    </dgm:pt>
    <dgm:pt modelId="{0F130C23-2EA2-4033-A84F-061A473438FE}" type="sibTrans" cxnId="{675E95F6-86A9-4E47-8D22-AFAB691935E2}">
      <dgm:prSet/>
      <dgm:spPr/>
      <dgm:t>
        <a:bodyPr/>
        <a:lstStyle/>
        <a:p>
          <a:endParaRPr lang="en-GB"/>
        </a:p>
      </dgm:t>
    </dgm:pt>
    <dgm:pt modelId="{A355DEBC-2E98-42D7-BAF9-89D179ECB980}">
      <dgm:prSet phldrT="[Text]"/>
      <dgm:spPr>
        <a:solidFill>
          <a:schemeClr val="accent3">
            <a:lumMod val="75000"/>
          </a:schemeClr>
        </a:solidFill>
      </dgm:spPr>
      <dgm:t>
        <a:bodyPr/>
        <a:lstStyle/>
        <a:p>
          <a:r>
            <a:rPr lang="en-GB" dirty="0" smtClean="0">
              <a:latin typeface="Arial" pitchFamily="34" charset="0"/>
              <a:cs typeface="Arial" pitchFamily="34" charset="0"/>
            </a:rPr>
            <a:t>Changing the situation today</a:t>
          </a:r>
          <a:endParaRPr lang="en-GB" dirty="0">
            <a:latin typeface="Arial" pitchFamily="34" charset="0"/>
            <a:cs typeface="Arial" pitchFamily="34" charset="0"/>
          </a:endParaRPr>
        </a:p>
      </dgm:t>
    </dgm:pt>
    <dgm:pt modelId="{A0202018-D4D5-4F61-BF96-616C20961ECC}" type="parTrans" cxnId="{FD3A8624-C31C-43F8-8484-FA0B90B1900F}">
      <dgm:prSet/>
      <dgm:spPr/>
      <dgm:t>
        <a:bodyPr/>
        <a:lstStyle/>
        <a:p>
          <a:endParaRPr lang="en-GB"/>
        </a:p>
      </dgm:t>
    </dgm:pt>
    <dgm:pt modelId="{6CEB123F-462A-4D70-8661-1970B471771D}" type="sibTrans" cxnId="{FD3A8624-C31C-43F8-8484-FA0B90B1900F}">
      <dgm:prSet/>
      <dgm:spPr/>
      <dgm:t>
        <a:bodyPr/>
        <a:lstStyle/>
        <a:p>
          <a:endParaRPr lang="en-GB"/>
        </a:p>
      </dgm:t>
    </dgm:pt>
    <dgm:pt modelId="{A667F821-E9E2-484B-99B8-4E52CDFF8ABA}">
      <dgm:prSet phldrT="[Text]"/>
      <dgm:spPr>
        <a:solidFill>
          <a:srgbClr val="006600"/>
        </a:solidFill>
      </dgm:spPr>
      <dgm:t>
        <a:bodyPr/>
        <a:lstStyle/>
        <a:p>
          <a:r>
            <a:rPr lang="en-GB" dirty="0" smtClean="0">
              <a:latin typeface="Arial" pitchFamily="34" charset="0"/>
              <a:cs typeface="Arial" pitchFamily="34" charset="0"/>
            </a:rPr>
            <a:t>Shaping the future</a:t>
          </a:r>
          <a:endParaRPr lang="en-GB" dirty="0">
            <a:latin typeface="Arial" pitchFamily="34" charset="0"/>
            <a:cs typeface="Arial" pitchFamily="34" charset="0"/>
          </a:endParaRPr>
        </a:p>
      </dgm:t>
    </dgm:pt>
    <dgm:pt modelId="{449B8137-3306-4030-BFCA-BDACC12C21B0}" type="parTrans" cxnId="{79EAA962-4814-40D6-9E41-C8C3189409D7}">
      <dgm:prSet/>
      <dgm:spPr/>
      <dgm:t>
        <a:bodyPr/>
        <a:lstStyle/>
        <a:p>
          <a:endParaRPr lang="en-GB"/>
        </a:p>
      </dgm:t>
    </dgm:pt>
    <dgm:pt modelId="{552F1145-B552-417A-A2C0-2AD0123B466A}" type="sibTrans" cxnId="{79EAA962-4814-40D6-9E41-C8C3189409D7}">
      <dgm:prSet/>
      <dgm:spPr/>
      <dgm:t>
        <a:bodyPr/>
        <a:lstStyle/>
        <a:p>
          <a:endParaRPr lang="en-GB"/>
        </a:p>
      </dgm:t>
    </dgm:pt>
    <dgm:pt modelId="{14E989A6-9D8B-4996-9716-22408EC5A63B}" type="pres">
      <dgm:prSet presAssocID="{E3CF8945-BA80-4800-815B-DA83013C9810}" presName="Name0" presStyleCnt="0">
        <dgm:presLayoutVars>
          <dgm:dir/>
          <dgm:animLvl val="lvl"/>
          <dgm:resizeHandles val="exact"/>
        </dgm:presLayoutVars>
      </dgm:prSet>
      <dgm:spPr/>
      <dgm:t>
        <a:bodyPr/>
        <a:lstStyle/>
        <a:p>
          <a:endParaRPr lang="en-GB"/>
        </a:p>
      </dgm:t>
    </dgm:pt>
    <dgm:pt modelId="{E108FBD6-B081-4B13-9C2E-2BCF73DD117E}" type="pres">
      <dgm:prSet presAssocID="{9E0E79BC-399D-4154-B58C-C342BD3D1CC2}" presName="linNode" presStyleCnt="0"/>
      <dgm:spPr/>
    </dgm:pt>
    <dgm:pt modelId="{81D298BC-3153-4C96-B2F8-0538DDF9106E}" type="pres">
      <dgm:prSet presAssocID="{9E0E79BC-399D-4154-B58C-C342BD3D1CC2}" presName="parentText" presStyleLbl="node1" presStyleIdx="0" presStyleCnt="3">
        <dgm:presLayoutVars>
          <dgm:chMax val="1"/>
          <dgm:bulletEnabled val="1"/>
        </dgm:presLayoutVars>
      </dgm:prSet>
      <dgm:spPr/>
      <dgm:t>
        <a:bodyPr/>
        <a:lstStyle/>
        <a:p>
          <a:endParaRPr lang="en-GB"/>
        </a:p>
      </dgm:t>
    </dgm:pt>
    <dgm:pt modelId="{05BEEDDA-7F23-44DF-BD51-7B4B61CA06D5}" type="pres">
      <dgm:prSet presAssocID="{0F130C23-2EA2-4033-A84F-061A473438FE}" presName="sp" presStyleCnt="0"/>
      <dgm:spPr/>
    </dgm:pt>
    <dgm:pt modelId="{75AAEBD4-CE22-4F07-8411-018EB99E8DC9}" type="pres">
      <dgm:prSet presAssocID="{A355DEBC-2E98-42D7-BAF9-89D179ECB980}" presName="linNode" presStyleCnt="0"/>
      <dgm:spPr/>
    </dgm:pt>
    <dgm:pt modelId="{9245EDE7-2369-4A39-932E-35EAA10CD319}" type="pres">
      <dgm:prSet presAssocID="{A355DEBC-2E98-42D7-BAF9-89D179ECB980}" presName="parentText" presStyleLbl="node1" presStyleIdx="1" presStyleCnt="3">
        <dgm:presLayoutVars>
          <dgm:chMax val="1"/>
          <dgm:bulletEnabled val="1"/>
        </dgm:presLayoutVars>
      </dgm:prSet>
      <dgm:spPr/>
      <dgm:t>
        <a:bodyPr/>
        <a:lstStyle/>
        <a:p>
          <a:endParaRPr lang="en-GB"/>
        </a:p>
      </dgm:t>
    </dgm:pt>
    <dgm:pt modelId="{D22B0D0D-C210-47E8-91CF-BFD98DFBF27A}" type="pres">
      <dgm:prSet presAssocID="{6CEB123F-462A-4D70-8661-1970B471771D}" presName="sp" presStyleCnt="0"/>
      <dgm:spPr/>
    </dgm:pt>
    <dgm:pt modelId="{D762E9E6-D87B-4C34-B472-322664FDA36A}" type="pres">
      <dgm:prSet presAssocID="{A667F821-E9E2-484B-99B8-4E52CDFF8ABA}" presName="linNode" presStyleCnt="0"/>
      <dgm:spPr/>
    </dgm:pt>
    <dgm:pt modelId="{04F6A6B2-5396-49C0-840E-5E9C34E0316D}" type="pres">
      <dgm:prSet presAssocID="{A667F821-E9E2-484B-99B8-4E52CDFF8ABA}" presName="parentText" presStyleLbl="node1" presStyleIdx="2" presStyleCnt="3">
        <dgm:presLayoutVars>
          <dgm:chMax val="1"/>
          <dgm:bulletEnabled val="1"/>
        </dgm:presLayoutVars>
      </dgm:prSet>
      <dgm:spPr/>
      <dgm:t>
        <a:bodyPr/>
        <a:lstStyle/>
        <a:p>
          <a:endParaRPr lang="en-GB"/>
        </a:p>
      </dgm:t>
    </dgm:pt>
  </dgm:ptLst>
  <dgm:cxnLst>
    <dgm:cxn modelId="{7008E6AB-8A07-4A48-8FD5-D366D4AFD0F0}" type="presOf" srcId="{E3CF8945-BA80-4800-815B-DA83013C9810}" destId="{14E989A6-9D8B-4996-9716-22408EC5A63B}" srcOrd="0" destOrd="0" presId="urn:microsoft.com/office/officeart/2005/8/layout/vList5"/>
    <dgm:cxn modelId="{4E1A85CF-F033-49D4-87C0-6B4C066E2EB4}" type="presOf" srcId="{A667F821-E9E2-484B-99B8-4E52CDFF8ABA}" destId="{04F6A6B2-5396-49C0-840E-5E9C34E0316D}" srcOrd="0" destOrd="0" presId="urn:microsoft.com/office/officeart/2005/8/layout/vList5"/>
    <dgm:cxn modelId="{BEC458E8-FD67-442A-9C2B-E264B118A624}" type="presOf" srcId="{A355DEBC-2E98-42D7-BAF9-89D179ECB980}" destId="{9245EDE7-2369-4A39-932E-35EAA10CD319}" srcOrd="0" destOrd="0" presId="urn:microsoft.com/office/officeart/2005/8/layout/vList5"/>
    <dgm:cxn modelId="{FD3A8624-C31C-43F8-8484-FA0B90B1900F}" srcId="{E3CF8945-BA80-4800-815B-DA83013C9810}" destId="{A355DEBC-2E98-42D7-BAF9-89D179ECB980}" srcOrd="1" destOrd="0" parTransId="{A0202018-D4D5-4F61-BF96-616C20961ECC}" sibTransId="{6CEB123F-462A-4D70-8661-1970B471771D}"/>
    <dgm:cxn modelId="{675E95F6-86A9-4E47-8D22-AFAB691935E2}" srcId="{E3CF8945-BA80-4800-815B-DA83013C9810}" destId="{9E0E79BC-399D-4154-B58C-C342BD3D1CC2}" srcOrd="0" destOrd="0" parTransId="{E4D96CE0-53E9-4B93-A288-8DC726EE2B6C}" sibTransId="{0F130C23-2EA2-4033-A84F-061A473438FE}"/>
    <dgm:cxn modelId="{79EAA962-4814-40D6-9E41-C8C3189409D7}" srcId="{E3CF8945-BA80-4800-815B-DA83013C9810}" destId="{A667F821-E9E2-484B-99B8-4E52CDFF8ABA}" srcOrd="2" destOrd="0" parTransId="{449B8137-3306-4030-BFCA-BDACC12C21B0}" sibTransId="{552F1145-B552-417A-A2C0-2AD0123B466A}"/>
    <dgm:cxn modelId="{51D25DC5-225F-4808-913A-0351EDFCE8F1}" type="presOf" srcId="{9E0E79BC-399D-4154-B58C-C342BD3D1CC2}" destId="{81D298BC-3153-4C96-B2F8-0538DDF9106E}" srcOrd="0" destOrd="0" presId="urn:microsoft.com/office/officeart/2005/8/layout/vList5"/>
    <dgm:cxn modelId="{2EEAFACF-F380-4BC3-A7C8-F94FC6444C4E}" type="presParOf" srcId="{14E989A6-9D8B-4996-9716-22408EC5A63B}" destId="{E108FBD6-B081-4B13-9C2E-2BCF73DD117E}" srcOrd="0" destOrd="0" presId="urn:microsoft.com/office/officeart/2005/8/layout/vList5"/>
    <dgm:cxn modelId="{3CA3507A-CEDB-4F9B-B452-A63B74241566}" type="presParOf" srcId="{E108FBD6-B081-4B13-9C2E-2BCF73DD117E}" destId="{81D298BC-3153-4C96-B2F8-0538DDF9106E}" srcOrd="0" destOrd="0" presId="urn:microsoft.com/office/officeart/2005/8/layout/vList5"/>
    <dgm:cxn modelId="{ECB321C5-A8E6-4D29-A212-59D3CF4BE019}" type="presParOf" srcId="{14E989A6-9D8B-4996-9716-22408EC5A63B}" destId="{05BEEDDA-7F23-44DF-BD51-7B4B61CA06D5}" srcOrd="1" destOrd="0" presId="urn:microsoft.com/office/officeart/2005/8/layout/vList5"/>
    <dgm:cxn modelId="{1760578A-91DA-4165-9AFA-B1D7F939AB77}" type="presParOf" srcId="{14E989A6-9D8B-4996-9716-22408EC5A63B}" destId="{75AAEBD4-CE22-4F07-8411-018EB99E8DC9}" srcOrd="2" destOrd="0" presId="urn:microsoft.com/office/officeart/2005/8/layout/vList5"/>
    <dgm:cxn modelId="{2C8C9AED-6A1C-4323-8BD6-5E3C36CED1C0}" type="presParOf" srcId="{75AAEBD4-CE22-4F07-8411-018EB99E8DC9}" destId="{9245EDE7-2369-4A39-932E-35EAA10CD319}" srcOrd="0" destOrd="0" presId="urn:microsoft.com/office/officeart/2005/8/layout/vList5"/>
    <dgm:cxn modelId="{57323A72-4974-4466-A7BF-BB5B384D836B}" type="presParOf" srcId="{14E989A6-9D8B-4996-9716-22408EC5A63B}" destId="{D22B0D0D-C210-47E8-91CF-BFD98DFBF27A}" srcOrd="3" destOrd="0" presId="urn:microsoft.com/office/officeart/2005/8/layout/vList5"/>
    <dgm:cxn modelId="{90E8D63D-3D47-4020-9026-562B9390DE80}" type="presParOf" srcId="{14E989A6-9D8B-4996-9716-22408EC5A63B}" destId="{D762E9E6-D87B-4C34-B472-322664FDA36A}" srcOrd="4" destOrd="0" presId="urn:microsoft.com/office/officeart/2005/8/layout/vList5"/>
    <dgm:cxn modelId="{84112BB5-96EE-4A68-AB3C-23160725F7A8}" type="presParOf" srcId="{D762E9E6-D87B-4C34-B472-322664FDA36A}" destId="{04F6A6B2-5396-49C0-840E-5E9C34E0316D}" srcOrd="0" destOrd="0" presId="urn:microsoft.com/office/officeart/2005/8/layout/vList5"/>
  </dgm:cxnLst>
  <dgm:bg>
    <a:solidFill>
      <a:schemeClr val="accent3">
        <a:lumMod val="75000"/>
      </a:schemeClr>
    </a:solidFill>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B5CA09D-3032-44DD-9511-F391B1B20177}">
      <dsp:nvSpPr>
        <dsp:cNvPr id="0" name=""/>
        <dsp:cNvSpPr/>
      </dsp:nvSpPr>
      <dsp:spPr>
        <a:xfrm rot="5400000">
          <a:off x="3350082" y="-1285714"/>
          <a:ext cx="742582" cy="3502469"/>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GB" sz="1800" kern="1200" dirty="0" smtClean="0">
              <a:latin typeface="Arial" pitchFamily="34" charset="0"/>
              <a:cs typeface="Arial" pitchFamily="34" charset="0"/>
            </a:rPr>
            <a:t>Setting and maintaining threshold academic standards</a:t>
          </a:r>
          <a:endParaRPr lang="en-GB" sz="1800" kern="1200" dirty="0">
            <a:latin typeface="Arial" pitchFamily="34" charset="0"/>
            <a:cs typeface="Arial" pitchFamily="34" charset="0"/>
          </a:endParaRPr>
        </a:p>
      </dsp:txBody>
      <dsp:txXfrm rot="5400000">
        <a:off x="3350082" y="-1285714"/>
        <a:ext cx="742582" cy="3502469"/>
      </dsp:txXfrm>
    </dsp:sp>
    <dsp:sp modelId="{3DDF3037-9DAE-4E69-B0AA-32F124B2562D}">
      <dsp:nvSpPr>
        <dsp:cNvPr id="0" name=""/>
        <dsp:cNvSpPr/>
      </dsp:nvSpPr>
      <dsp:spPr>
        <a:xfrm>
          <a:off x="0" y="1406"/>
          <a:ext cx="1970138" cy="928228"/>
        </a:xfrm>
        <a:prstGeom prst="roundRect">
          <a:avLst/>
        </a:prstGeom>
        <a:solidFill>
          <a:srgbClr val="7030A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3830" tIns="81915" rIns="163830" bIns="81915" numCol="1" spcCol="1270" anchor="ctr" anchorCtr="0">
          <a:noAutofit/>
        </a:bodyPr>
        <a:lstStyle/>
        <a:p>
          <a:pPr lvl="0" algn="ctr" defTabSz="1911350">
            <a:lnSpc>
              <a:spcPct val="90000"/>
            </a:lnSpc>
            <a:spcBef>
              <a:spcPct val="0"/>
            </a:spcBef>
            <a:spcAft>
              <a:spcPct val="35000"/>
            </a:spcAft>
          </a:pPr>
          <a:r>
            <a:rPr lang="en-GB" sz="4300" kern="1200" dirty="0" smtClean="0">
              <a:latin typeface="Arial" pitchFamily="34" charset="0"/>
              <a:cs typeface="Arial" pitchFamily="34" charset="0"/>
            </a:rPr>
            <a:t>Part A</a:t>
          </a:r>
          <a:endParaRPr lang="en-GB" sz="4300" kern="1200" dirty="0">
            <a:latin typeface="Arial" pitchFamily="34" charset="0"/>
            <a:cs typeface="Arial" pitchFamily="34" charset="0"/>
          </a:endParaRPr>
        </a:p>
      </dsp:txBody>
      <dsp:txXfrm>
        <a:off x="0" y="1406"/>
        <a:ext cx="1970138" cy="928228"/>
      </dsp:txXfrm>
    </dsp:sp>
    <dsp:sp modelId="{7053CA74-A331-434E-A38F-B2053B28B750}">
      <dsp:nvSpPr>
        <dsp:cNvPr id="0" name=""/>
        <dsp:cNvSpPr/>
      </dsp:nvSpPr>
      <dsp:spPr>
        <a:xfrm rot="5400000">
          <a:off x="3350082" y="-311074"/>
          <a:ext cx="742582" cy="3502469"/>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GB" sz="1800" kern="1200" dirty="0" smtClean="0">
              <a:latin typeface="Arial" pitchFamily="34" charset="0"/>
              <a:cs typeface="Arial" pitchFamily="34" charset="0"/>
            </a:rPr>
            <a:t>Assuring and enhancing academic quality</a:t>
          </a:r>
          <a:endParaRPr lang="en-GB" sz="1800" kern="1200" dirty="0">
            <a:latin typeface="Arial" pitchFamily="34" charset="0"/>
            <a:cs typeface="Arial" pitchFamily="34" charset="0"/>
          </a:endParaRPr>
        </a:p>
      </dsp:txBody>
      <dsp:txXfrm rot="5400000">
        <a:off x="3350082" y="-311074"/>
        <a:ext cx="742582" cy="3502469"/>
      </dsp:txXfrm>
    </dsp:sp>
    <dsp:sp modelId="{F0DA898F-B71C-4DEE-8509-EA249230D134}">
      <dsp:nvSpPr>
        <dsp:cNvPr id="0" name=""/>
        <dsp:cNvSpPr/>
      </dsp:nvSpPr>
      <dsp:spPr>
        <a:xfrm>
          <a:off x="0" y="976045"/>
          <a:ext cx="1970138" cy="928228"/>
        </a:xfrm>
        <a:prstGeom prst="roundRect">
          <a:avLst/>
        </a:prstGeom>
        <a:solidFill>
          <a:srgbClr val="00E29C"/>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3830" tIns="81915" rIns="163830" bIns="81915" numCol="1" spcCol="1270" anchor="ctr" anchorCtr="0">
          <a:noAutofit/>
        </a:bodyPr>
        <a:lstStyle/>
        <a:p>
          <a:pPr lvl="0" algn="ctr" defTabSz="1911350">
            <a:lnSpc>
              <a:spcPct val="90000"/>
            </a:lnSpc>
            <a:spcBef>
              <a:spcPct val="0"/>
            </a:spcBef>
            <a:spcAft>
              <a:spcPct val="35000"/>
            </a:spcAft>
          </a:pPr>
          <a:r>
            <a:rPr lang="en-GB" sz="4300" kern="1200" dirty="0" smtClean="0">
              <a:latin typeface="Arial" pitchFamily="34" charset="0"/>
              <a:cs typeface="Arial" pitchFamily="34" charset="0"/>
            </a:rPr>
            <a:t>Part B</a:t>
          </a:r>
          <a:endParaRPr lang="en-GB" sz="4300" kern="1200" dirty="0">
            <a:latin typeface="Arial" pitchFamily="34" charset="0"/>
            <a:cs typeface="Arial" pitchFamily="34" charset="0"/>
          </a:endParaRPr>
        </a:p>
      </dsp:txBody>
      <dsp:txXfrm>
        <a:off x="0" y="976045"/>
        <a:ext cx="1970138" cy="928228"/>
      </dsp:txXfrm>
    </dsp:sp>
    <dsp:sp modelId="{D8899697-3D44-42D2-8447-33876B8D990E}">
      <dsp:nvSpPr>
        <dsp:cNvPr id="0" name=""/>
        <dsp:cNvSpPr/>
      </dsp:nvSpPr>
      <dsp:spPr>
        <a:xfrm rot="5400000">
          <a:off x="3350082" y="663564"/>
          <a:ext cx="742582" cy="3502469"/>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GB" sz="1800" kern="1200" dirty="0" smtClean="0">
              <a:latin typeface="Arial" pitchFamily="34" charset="0"/>
              <a:cs typeface="Arial" pitchFamily="34" charset="0"/>
            </a:rPr>
            <a:t>Information about higher education provision</a:t>
          </a:r>
          <a:endParaRPr lang="en-GB" sz="1800" kern="1200" dirty="0">
            <a:latin typeface="Arial" pitchFamily="34" charset="0"/>
            <a:cs typeface="Arial" pitchFamily="34" charset="0"/>
          </a:endParaRPr>
        </a:p>
      </dsp:txBody>
      <dsp:txXfrm rot="5400000">
        <a:off x="3350082" y="663564"/>
        <a:ext cx="742582" cy="3502469"/>
      </dsp:txXfrm>
    </dsp:sp>
    <dsp:sp modelId="{F91F48AB-A201-4D1D-9AEE-8533CD25B881}">
      <dsp:nvSpPr>
        <dsp:cNvPr id="0" name=""/>
        <dsp:cNvSpPr/>
      </dsp:nvSpPr>
      <dsp:spPr>
        <a:xfrm>
          <a:off x="0" y="1952091"/>
          <a:ext cx="1970138" cy="928228"/>
        </a:xfrm>
        <a:prstGeom prst="roundRect">
          <a:avLst/>
        </a:prstGeom>
        <a:solidFill>
          <a:srgbClr val="FF00FF"/>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3830" tIns="81915" rIns="163830" bIns="81915" numCol="1" spcCol="1270" anchor="ctr" anchorCtr="0">
          <a:noAutofit/>
        </a:bodyPr>
        <a:lstStyle/>
        <a:p>
          <a:pPr lvl="0" algn="ctr" defTabSz="1911350">
            <a:lnSpc>
              <a:spcPct val="90000"/>
            </a:lnSpc>
            <a:spcBef>
              <a:spcPct val="0"/>
            </a:spcBef>
            <a:spcAft>
              <a:spcPct val="35000"/>
            </a:spcAft>
          </a:pPr>
          <a:r>
            <a:rPr lang="en-GB" sz="4300" kern="1200" dirty="0" smtClean="0">
              <a:latin typeface="Arial" pitchFamily="34" charset="0"/>
              <a:cs typeface="Arial" pitchFamily="34" charset="0"/>
            </a:rPr>
            <a:t>Part C</a:t>
          </a:r>
          <a:endParaRPr lang="en-GB" sz="4300" kern="1200" dirty="0">
            <a:latin typeface="Arial" pitchFamily="34" charset="0"/>
            <a:cs typeface="Arial" pitchFamily="34" charset="0"/>
          </a:endParaRPr>
        </a:p>
      </dsp:txBody>
      <dsp:txXfrm>
        <a:off x="0" y="1952091"/>
        <a:ext cx="1970138" cy="92822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1ED099A-5236-49FA-9E3A-B9D5FBD3AAC6}">
      <dsp:nvSpPr>
        <dsp:cNvPr id="0" name=""/>
        <dsp:cNvSpPr/>
      </dsp:nvSpPr>
      <dsp:spPr>
        <a:xfrm rot="5400000">
          <a:off x="3653082" y="-1449544"/>
          <a:ext cx="690601" cy="376318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GB" sz="2000" kern="1200" dirty="0" smtClean="0">
              <a:latin typeface="Arial" pitchFamily="34" charset="0"/>
              <a:cs typeface="Arial" pitchFamily="34" charset="0"/>
            </a:rPr>
            <a:t>Of ‘sound practice’</a:t>
          </a:r>
          <a:endParaRPr lang="en-GB" sz="2000" kern="1200" dirty="0">
            <a:latin typeface="Arial" pitchFamily="34" charset="0"/>
            <a:cs typeface="Arial" pitchFamily="34" charset="0"/>
          </a:endParaRPr>
        </a:p>
        <a:p>
          <a:pPr marL="228600" lvl="1" indent="-228600" algn="l" defTabSz="889000">
            <a:lnSpc>
              <a:spcPct val="90000"/>
            </a:lnSpc>
            <a:spcBef>
              <a:spcPct val="0"/>
            </a:spcBef>
            <a:spcAft>
              <a:spcPct val="15000"/>
            </a:spcAft>
            <a:buChar char="••"/>
          </a:pPr>
          <a:r>
            <a:rPr lang="en-GB" sz="2000" kern="1200" dirty="0" smtClean="0">
              <a:latin typeface="Arial" pitchFamily="34" charset="0"/>
              <a:cs typeface="Arial" pitchFamily="34" charset="0"/>
            </a:rPr>
            <a:t>Replaces precepts</a:t>
          </a:r>
          <a:endParaRPr lang="en-GB" sz="2000" kern="1200" dirty="0">
            <a:latin typeface="Arial" pitchFamily="34" charset="0"/>
            <a:cs typeface="Arial" pitchFamily="34" charset="0"/>
          </a:endParaRPr>
        </a:p>
      </dsp:txBody>
      <dsp:txXfrm rot="5400000">
        <a:off x="3653082" y="-1449544"/>
        <a:ext cx="690601" cy="3763184"/>
      </dsp:txXfrm>
    </dsp:sp>
    <dsp:sp modelId="{7B8F4F7E-09A9-474C-8849-B6A69644F2F0}">
      <dsp:nvSpPr>
        <dsp:cNvPr id="0" name=""/>
        <dsp:cNvSpPr/>
      </dsp:nvSpPr>
      <dsp:spPr>
        <a:xfrm>
          <a:off x="0" y="421"/>
          <a:ext cx="2116791" cy="863252"/>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GB" sz="3200" kern="1200" dirty="0" smtClean="0">
              <a:latin typeface="Arial" pitchFamily="34" charset="0"/>
              <a:cs typeface="Arial" pitchFamily="34" charset="0"/>
            </a:rPr>
            <a:t>Indicators</a:t>
          </a:r>
          <a:endParaRPr lang="en-GB" sz="3200" kern="1200" dirty="0">
            <a:latin typeface="Arial" pitchFamily="34" charset="0"/>
            <a:cs typeface="Arial" pitchFamily="34" charset="0"/>
          </a:endParaRPr>
        </a:p>
      </dsp:txBody>
      <dsp:txXfrm>
        <a:off x="0" y="421"/>
        <a:ext cx="2116791" cy="863252"/>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5AFC6708-D17C-40E8-BCCA-52DE8E5C5A74}" type="datetimeFigureOut">
              <a:rPr lang="en-GB" smtClean="0"/>
              <a:pPr/>
              <a:t>21/05/2012</a:t>
            </a:fld>
            <a:endParaRPr lang="en-GB" dirty="0"/>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450" y="4717415"/>
            <a:ext cx="5435600" cy="446913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6FB8458E-3DFE-43B0-8029-89023358A9DC}"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25500" y="508000"/>
            <a:ext cx="4964113" cy="3724275"/>
          </a:xfrm>
        </p:spPr>
      </p:sp>
      <p:sp>
        <p:nvSpPr>
          <p:cNvPr id="3" name="Notes Placeholder 2"/>
          <p:cNvSpPr>
            <a:spLocks noGrp="1"/>
          </p:cNvSpPr>
          <p:nvPr>
            <p:ph type="body" idx="1"/>
          </p:nvPr>
        </p:nvSpPr>
        <p:spPr>
          <a:xfrm>
            <a:off x="660946" y="4533652"/>
            <a:ext cx="5435600" cy="4469130"/>
          </a:xfrm>
        </p:spPr>
        <p:txBody>
          <a:bodyPr>
            <a:normAutofit/>
          </a:bodyPr>
          <a:lstStyle/>
          <a:p>
            <a:r>
              <a:rPr lang="en-GB" b="1" dirty="0" smtClean="0">
                <a:solidFill>
                  <a:srgbClr val="006600"/>
                </a:solidFill>
                <a:latin typeface="Arial" pitchFamily="34" charset="0"/>
                <a:cs typeface="Arial" pitchFamily="34" charset="0"/>
              </a:rPr>
              <a:t>OPENING REMARKS</a:t>
            </a:r>
            <a:endParaRPr lang="en-GB" dirty="0" smtClean="0">
              <a:solidFill>
                <a:srgbClr val="006600"/>
              </a:solidFill>
              <a:latin typeface="Arial" pitchFamily="34" charset="0"/>
              <a:cs typeface="Arial" pitchFamily="34" charset="0"/>
            </a:endParaRPr>
          </a:p>
          <a:p>
            <a:endParaRPr lang="en-GB" b="1" dirty="0">
              <a:solidFill>
                <a:srgbClr val="006600"/>
              </a:solidFill>
              <a:latin typeface="Arial" pitchFamily="34" charset="0"/>
              <a:cs typeface="Arial" pitchFamily="34" charset="0"/>
            </a:endParaRPr>
          </a:p>
          <a:p>
            <a:pPr>
              <a:buClr>
                <a:srgbClr val="006600"/>
              </a:buClr>
              <a:buFont typeface="Wingdings" pitchFamily="2" charset="2"/>
              <a:buChar char="Ø"/>
            </a:pPr>
            <a:r>
              <a:rPr lang="en-GB" dirty="0" smtClean="0">
                <a:latin typeface="Arial" pitchFamily="34" charset="0"/>
                <a:cs typeface="Arial" pitchFamily="34" charset="0"/>
              </a:rPr>
              <a:t>  Good afternoon</a:t>
            </a:r>
          </a:p>
          <a:p>
            <a:pPr>
              <a:buClr>
                <a:srgbClr val="006600"/>
              </a:buClr>
              <a:buFont typeface="Wingdings" pitchFamily="2" charset="2"/>
              <a:buChar char="Ø"/>
            </a:pPr>
            <a:endParaRPr lang="en-GB" dirty="0" smtClean="0">
              <a:latin typeface="Arial" pitchFamily="34" charset="0"/>
              <a:cs typeface="Arial" pitchFamily="34" charset="0"/>
            </a:endParaRPr>
          </a:p>
          <a:p>
            <a:pPr>
              <a:buClr>
                <a:srgbClr val="006600"/>
              </a:buClr>
              <a:buFont typeface="Wingdings" pitchFamily="2" charset="2"/>
              <a:buChar char="Ø"/>
            </a:pPr>
            <a:r>
              <a:rPr lang="en-GB" dirty="0" smtClean="0">
                <a:latin typeface="Arial" pitchFamily="34" charset="0"/>
                <a:cs typeface="Arial" pitchFamily="34" charset="0"/>
              </a:rPr>
              <a:t>  It’s a pleasure to be here – many thanks to Bahram and his team at HEPI </a:t>
            </a:r>
          </a:p>
          <a:p>
            <a:pPr>
              <a:buClr>
                <a:srgbClr val="006600"/>
              </a:buClr>
            </a:pPr>
            <a:r>
              <a:rPr lang="en-GB" dirty="0" smtClean="0">
                <a:latin typeface="Arial" pitchFamily="34" charset="0"/>
                <a:cs typeface="Arial" pitchFamily="34" charset="0"/>
              </a:rPr>
              <a:t>     for their kind invitation to address you today</a:t>
            </a:r>
          </a:p>
          <a:p>
            <a:pPr>
              <a:buClr>
                <a:srgbClr val="006600"/>
              </a:buClr>
            </a:pPr>
            <a:endParaRPr lang="en-GB" dirty="0" smtClean="0">
              <a:latin typeface="Arial" pitchFamily="34" charset="0"/>
              <a:cs typeface="Arial" pitchFamily="34" charset="0"/>
            </a:endParaRPr>
          </a:p>
          <a:p>
            <a:pPr>
              <a:buClr>
                <a:srgbClr val="006600"/>
              </a:buClr>
              <a:buFont typeface="Wingdings" pitchFamily="2" charset="2"/>
              <a:buChar char="Ø"/>
            </a:pPr>
            <a:r>
              <a:rPr lang="en-GB" dirty="0" smtClean="0">
                <a:latin typeface="Arial" pitchFamily="34" charset="0"/>
                <a:cs typeface="Arial" pitchFamily="34" charset="0"/>
              </a:rPr>
              <a:t>  The subject of my presentation is ‘</a:t>
            </a:r>
            <a:r>
              <a:rPr lang="en-GB" i="1" dirty="0" smtClean="0">
                <a:latin typeface="Arial" pitchFamily="34" charset="0"/>
                <a:cs typeface="Arial" pitchFamily="34" charset="0"/>
              </a:rPr>
              <a:t>Quality in Teaching &amp; Learning – what </a:t>
            </a:r>
          </a:p>
          <a:p>
            <a:pPr>
              <a:buClr>
                <a:srgbClr val="006600"/>
              </a:buClr>
            </a:pPr>
            <a:r>
              <a:rPr lang="en-GB" i="1" dirty="0" smtClean="0">
                <a:latin typeface="Arial" pitchFamily="34" charset="0"/>
                <a:cs typeface="Arial" pitchFamily="34" charset="0"/>
              </a:rPr>
              <a:t>     works’</a:t>
            </a:r>
          </a:p>
          <a:p>
            <a:pPr>
              <a:buClr>
                <a:srgbClr val="006600"/>
              </a:buClr>
            </a:pPr>
            <a:endParaRPr lang="en-GB" i="1" dirty="0" smtClean="0">
              <a:latin typeface="Arial" pitchFamily="34" charset="0"/>
              <a:cs typeface="Arial" pitchFamily="34" charset="0"/>
            </a:endParaRPr>
          </a:p>
          <a:p>
            <a:pPr>
              <a:buClr>
                <a:srgbClr val="006600"/>
              </a:buClr>
              <a:buFont typeface="Wingdings" pitchFamily="2" charset="2"/>
              <a:buChar char="Ø"/>
            </a:pPr>
            <a:r>
              <a:rPr lang="en-GB" i="1" dirty="0" smtClean="0">
                <a:latin typeface="Arial" pitchFamily="34" charset="0"/>
                <a:cs typeface="Arial" pitchFamily="34" charset="0"/>
              </a:rPr>
              <a:t>  </a:t>
            </a:r>
            <a:r>
              <a:rPr lang="en-GB" dirty="0" smtClean="0">
                <a:latin typeface="Arial" pitchFamily="34" charset="0"/>
                <a:cs typeface="Arial" pitchFamily="34" charset="0"/>
              </a:rPr>
              <a:t>I will approach this in three parts:</a:t>
            </a:r>
          </a:p>
          <a:p>
            <a:pPr>
              <a:buClr>
                <a:srgbClr val="006600"/>
              </a:buClr>
              <a:buFont typeface="Wingdings" pitchFamily="2" charset="2"/>
              <a:buChar char="Ø"/>
            </a:pPr>
            <a:endParaRPr lang="en-GB" dirty="0" smtClean="0">
              <a:latin typeface="Arial" pitchFamily="34" charset="0"/>
              <a:cs typeface="Arial" pitchFamily="34" charset="0"/>
            </a:endParaRPr>
          </a:p>
          <a:p>
            <a:pPr lvl="1">
              <a:buClr>
                <a:srgbClr val="006600"/>
              </a:buClr>
              <a:buFont typeface="Wingdings" pitchFamily="2" charset="2"/>
              <a:buChar char="Ø"/>
            </a:pPr>
            <a:r>
              <a:rPr lang="en-GB" dirty="0" smtClean="0">
                <a:latin typeface="Arial" pitchFamily="34" charset="0"/>
                <a:cs typeface="Arial" pitchFamily="34" charset="0"/>
              </a:rPr>
              <a:t> Firstly – talking about the new </a:t>
            </a:r>
            <a:r>
              <a:rPr lang="en-GB" i="1" dirty="0" smtClean="0">
                <a:latin typeface="Arial" pitchFamily="34" charset="0"/>
                <a:cs typeface="Arial" pitchFamily="34" charset="0"/>
              </a:rPr>
              <a:t>UK Quality Code for Higher Education</a:t>
            </a:r>
            <a:r>
              <a:rPr lang="en-GB" dirty="0" smtClean="0">
                <a:latin typeface="Arial" pitchFamily="34" charset="0"/>
                <a:cs typeface="Arial" pitchFamily="34" charset="0"/>
              </a:rPr>
              <a:t> </a:t>
            </a:r>
          </a:p>
          <a:p>
            <a:pPr lvl="1">
              <a:buClr>
                <a:srgbClr val="006600"/>
              </a:buClr>
            </a:pPr>
            <a:r>
              <a:rPr lang="en-GB" dirty="0" smtClean="0">
                <a:latin typeface="Arial" pitchFamily="34" charset="0"/>
                <a:cs typeface="Arial" pitchFamily="34" charset="0"/>
              </a:rPr>
              <a:t>    and specifically about the chapter on </a:t>
            </a:r>
            <a:r>
              <a:rPr lang="en-GB" i="1" dirty="0" smtClean="0">
                <a:latin typeface="Arial" pitchFamily="34" charset="0"/>
                <a:cs typeface="Arial" pitchFamily="34" charset="0"/>
              </a:rPr>
              <a:t>Teaching and Learning</a:t>
            </a:r>
            <a:r>
              <a:rPr lang="en-GB" dirty="0" smtClean="0">
                <a:latin typeface="Arial" pitchFamily="34" charset="0"/>
                <a:cs typeface="Arial" pitchFamily="34" charset="0"/>
              </a:rPr>
              <a:t>, which </a:t>
            </a:r>
          </a:p>
          <a:p>
            <a:pPr lvl="1">
              <a:buClr>
                <a:srgbClr val="006600"/>
              </a:buClr>
            </a:pPr>
            <a:r>
              <a:rPr lang="en-GB" dirty="0" smtClean="0">
                <a:latin typeface="Arial" pitchFamily="34" charset="0"/>
                <a:cs typeface="Arial" pitchFamily="34" charset="0"/>
              </a:rPr>
              <a:t>    is being included for the very first time</a:t>
            </a:r>
          </a:p>
          <a:p>
            <a:pPr lvl="1">
              <a:buClr>
                <a:srgbClr val="006600"/>
              </a:buClr>
              <a:buFont typeface="Wingdings" pitchFamily="2" charset="2"/>
              <a:buChar char="Ø"/>
            </a:pPr>
            <a:endParaRPr lang="en-GB" dirty="0" smtClean="0">
              <a:latin typeface="Arial" pitchFamily="34" charset="0"/>
              <a:cs typeface="Arial" pitchFamily="34" charset="0"/>
            </a:endParaRPr>
          </a:p>
          <a:p>
            <a:pPr lvl="1">
              <a:buClr>
                <a:srgbClr val="006600"/>
              </a:buClr>
              <a:buFont typeface="Wingdings" pitchFamily="2" charset="2"/>
              <a:buChar char="Ø"/>
            </a:pPr>
            <a:r>
              <a:rPr lang="en-GB" dirty="0" smtClean="0">
                <a:latin typeface="Arial" pitchFamily="34" charset="0"/>
                <a:cs typeface="Arial" pitchFamily="34" charset="0"/>
              </a:rPr>
              <a:t>  Secondly – reflecting on the findings of a joint NUS-QAA research </a:t>
            </a:r>
          </a:p>
          <a:p>
            <a:pPr lvl="1">
              <a:buClr>
                <a:srgbClr val="006600"/>
              </a:buClr>
            </a:pPr>
            <a:r>
              <a:rPr lang="en-GB" dirty="0" smtClean="0">
                <a:latin typeface="Arial" pitchFamily="34" charset="0"/>
                <a:cs typeface="Arial" pitchFamily="34" charset="0"/>
              </a:rPr>
              <a:t>     report on student experiences of </a:t>
            </a:r>
            <a:r>
              <a:rPr lang="en-GB" i="1" dirty="0" smtClean="0">
                <a:latin typeface="Arial" pitchFamily="34" charset="0"/>
                <a:cs typeface="Arial" pitchFamily="34" charset="0"/>
              </a:rPr>
              <a:t>Teaching &amp; Learning</a:t>
            </a:r>
            <a:r>
              <a:rPr lang="en-GB" dirty="0" smtClean="0">
                <a:latin typeface="Arial" pitchFamily="34" charset="0"/>
                <a:cs typeface="Arial" pitchFamily="34" charset="0"/>
              </a:rPr>
              <a:t>, which was </a:t>
            </a:r>
          </a:p>
          <a:p>
            <a:pPr lvl="1">
              <a:buClr>
                <a:srgbClr val="006600"/>
              </a:buClr>
            </a:pPr>
            <a:r>
              <a:rPr lang="en-GB" dirty="0" smtClean="0">
                <a:latin typeface="Arial" pitchFamily="34" charset="0"/>
                <a:cs typeface="Arial" pitchFamily="34" charset="0"/>
              </a:rPr>
              <a:t>     released in March this year</a:t>
            </a:r>
          </a:p>
          <a:p>
            <a:pPr lvl="1">
              <a:buClr>
                <a:srgbClr val="006600"/>
              </a:buClr>
            </a:pPr>
            <a:endParaRPr lang="en-GB" dirty="0" smtClean="0">
              <a:latin typeface="Arial" pitchFamily="34" charset="0"/>
              <a:cs typeface="Arial" pitchFamily="34" charset="0"/>
            </a:endParaRPr>
          </a:p>
          <a:p>
            <a:pPr lvl="1">
              <a:buClr>
                <a:srgbClr val="006600"/>
              </a:buClr>
              <a:buFont typeface="Wingdings" pitchFamily="2" charset="2"/>
              <a:buChar char="Ø"/>
            </a:pPr>
            <a:r>
              <a:rPr lang="en-GB" dirty="0" smtClean="0">
                <a:latin typeface="Arial" pitchFamily="34" charset="0"/>
                <a:cs typeface="Arial" pitchFamily="34" charset="0"/>
              </a:rPr>
              <a:t>  Finally – looking at the concept of </a:t>
            </a:r>
            <a:r>
              <a:rPr lang="en-GB" i="1" dirty="0" smtClean="0">
                <a:latin typeface="Arial" pitchFamily="34" charset="0"/>
                <a:cs typeface="Arial" pitchFamily="34" charset="0"/>
              </a:rPr>
              <a:t>The Engaged Student</a:t>
            </a:r>
            <a:r>
              <a:rPr lang="en-GB" dirty="0" smtClean="0">
                <a:latin typeface="Arial" pitchFamily="34" charset="0"/>
                <a:cs typeface="Arial" pitchFamily="34" charset="0"/>
              </a:rPr>
              <a:t> in quality </a:t>
            </a:r>
          </a:p>
          <a:p>
            <a:pPr lvl="1">
              <a:buClr>
                <a:srgbClr val="006600"/>
              </a:buClr>
            </a:pPr>
            <a:r>
              <a:rPr lang="en-GB" dirty="0" smtClean="0">
                <a:latin typeface="Arial" pitchFamily="34" charset="0"/>
                <a:cs typeface="Arial" pitchFamily="34" charset="0"/>
              </a:rPr>
              <a:t>     assurance</a:t>
            </a:r>
          </a:p>
          <a:p>
            <a:pPr lvl="1">
              <a:buClr>
                <a:srgbClr val="006600"/>
              </a:buClr>
            </a:pPr>
            <a:endParaRPr lang="en-GB" dirty="0" smtClean="0">
              <a:latin typeface="Arial" pitchFamily="34" charset="0"/>
              <a:cs typeface="Arial" pitchFamily="34" charset="0"/>
            </a:endParaRPr>
          </a:p>
          <a:p>
            <a:pPr lvl="1">
              <a:buClr>
                <a:srgbClr val="006600"/>
              </a:buClr>
            </a:pPr>
            <a:endParaRPr lang="en-GB" dirty="0" smtClean="0">
              <a:latin typeface="Arial" pitchFamily="34" charset="0"/>
              <a:cs typeface="Arial" pitchFamily="34" charset="0"/>
            </a:endParaRPr>
          </a:p>
          <a:p>
            <a:pPr lvl="1">
              <a:buClr>
                <a:srgbClr val="006600"/>
              </a:buClr>
              <a:buFont typeface="Wingdings" pitchFamily="2" charset="2"/>
              <a:buChar char="Ø"/>
            </a:pPr>
            <a:endParaRPr lang="en-GB" dirty="0" smtClean="0">
              <a:latin typeface="Arial" pitchFamily="34" charset="0"/>
              <a:cs typeface="Arial" pitchFamily="34" charset="0"/>
            </a:endParaRPr>
          </a:p>
          <a:p>
            <a:pPr lvl="1">
              <a:buClr>
                <a:srgbClr val="006600"/>
              </a:buClr>
              <a:buFont typeface="Wingdings" pitchFamily="2" charset="2"/>
              <a:buChar char="Ø"/>
            </a:pPr>
            <a:endParaRPr lang="en-GB" dirty="0" smtClean="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6FB8458E-3DFE-43B0-8029-89023358A9DC}" type="slidenum">
              <a:rPr lang="en-GB" sz="900" smtClean="0">
                <a:latin typeface="Arial" pitchFamily="34" charset="0"/>
                <a:cs typeface="Arial" pitchFamily="34" charset="0"/>
              </a:rPr>
              <a:pPr/>
              <a:t>1</a:t>
            </a:fld>
            <a:endParaRPr lang="en-GB" sz="900" dirty="0">
              <a:latin typeface="Arial" pitchFamily="34" charset="0"/>
              <a:cs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xfrm>
            <a:off x="372914" y="4605660"/>
            <a:ext cx="6048672" cy="5184576"/>
          </a:xfrm>
          <a:noFill/>
          <a:ln/>
        </p:spPr>
        <p:txBody>
          <a:bodyPr>
            <a:normAutofit fontScale="85000" lnSpcReduction="10000"/>
          </a:bodyPr>
          <a:lstStyle/>
          <a:p>
            <a:pPr lvl="0">
              <a:buClr>
                <a:srgbClr val="006600"/>
              </a:buClr>
              <a:buFont typeface="Wingdings" pitchFamily="2" charset="2"/>
              <a:buChar char="Ø"/>
            </a:pPr>
            <a:r>
              <a:rPr lang="en-GB" dirty="0" smtClean="0">
                <a:latin typeface="Arial" pitchFamily="34" charset="0"/>
                <a:cs typeface="Arial" pitchFamily="34" charset="0"/>
              </a:rPr>
              <a:t>  I’d like to add a few insights from a recent QAA report, from our ‘Outcomes’ series (short working </a:t>
            </a:r>
          </a:p>
          <a:p>
            <a:pPr lvl="0">
              <a:buClr>
                <a:srgbClr val="006600"/>
              </a:buClr>
            </a:pPr>
            <a:r>
              <a:rPr lang="en-GB" dirty="0" smtClean="0">
                <a:latin typeface="Arial" pitchFamily="34" charset="0"/>
                <a:cs typeface="Arial" pitchFamily="34" charset="0"/>
              </a:rPr>
              <a:t>     papers  focused on a topic addressed in our review process)</a:t>
            </a:r>
          </a:p>
          <a:p>
            <a:pPr lvl="0">
              <a:buClr>
                <a:srgbClr val="006600"/>
              </a:buClr>
              <a:buFont typeface="Wingdings" pitchFamily="2" charset="2"/>
              <a:buNone/>
            </a:pPr>
            <a:endParaRPr lang="en-GB" dirty="0" smtClean="0">
              <a:latin typeface="Arial" pitchFamily="34" charset="0"/>
              <a:cs typeface="Arial" pitchFamily="34" charset="0"/>
            </a:endParaRPr>
          </a:p>
          <a:p>
            <a:pPr lvl="0">
              <a:buClr>
                <a:srgbClr val="006600"/>
              </a:buClr>
            </a:pPr>
            <a:r>
              <a:rPr lang="en-GB" dirty="0" smtClean="0">
                <a:latin typeface="Arial" pitchFamily="34" charset="0"/>
                <a:cs typeface="Arial" pitchFamily="34" charset="0"/>
              </a:rPr>
              <a:t>	QAA </a:t>
            </a:r>
            <a:r>
              <a:rPr lang="en-GB" b="1" i="1" dirty="0" smtClean="0">
                <a:latin typeface="Arial" pitchFamily="34" charset="0"/>
                <a:cs typeface="Arial" pitchFamily="34" charset="0"/>
              </a:rPr>
              <a:t>Outcomes from Institutional Audit (2007-2009): Managing Learning 	Opportunities </a:t>
            </a:r>
            <a:r>
              <a:rPr lang="en-GB" dirty="0" smtClean="0">
                <a:latin typeface="Arial" pitchFamily="34" charset="0"/>
                <a:cs typeface="Arial" pitchFamily="34" charset="0"/>
              </a:rPr>
              <a:t>(published November 2011)</a:t>
            </a:r>
          </a:p>
          <a:p>
            <a:pPr lvl="0">
              <a:buClr>
                <a:srgbClr val="006600"/>
              </a:buClr>
              <a:buFont typeface="Wingdings" pitchFamily="2" charset="2"/>
              <a:buNone/>
            </a:pPr>
            <a:endParaRPr lang="en-GB" dirty="0" smtClean="0">
              <a:latin typeface="Arial" pitchFamily="34" charset="0"/>
              <a:cs typeface="Arial" pitchFamily="34" charset="0"/>
            </a:endParaRPr>
          </a:p>
          <a:p>
            <a:pPr lvl="0">
              <a:buClr>
                <a:srgbClr val="006600"/>
              </a:buClr>
              <a:buFont typeface="Wingdings" pitchFamily="2" charset="2"/>
              <a:buChar char="Ø"/>
            </a:pPr>
            <a:r>
              <a:rPr lang="en-GB" dirty="0" smtClean="0">
                <a:latin typeface="Arial" pitchFamily="34" charset="0"/>
                <a:cs typeface="Arial" pitchFamily="34" charset="0"/>
              </a:rPr>
              <a:t>  This report analysed the findings of </a:t>
            </a:r>
            <a:r>
              <a:rPr lang="en-GB" b="1" dirty="0" smtClean="0">
                <a:latin typeface="Arial" pitchFamily="34" charset="0"/>
                <a:cs typeface="Arial" pitchFamily="34" charset="0"/>
              </a:rPr>
              <a:t>76 institutional reviews</a:t>
            </a:r>
          </a:p>
          <a:p>
            <a:pPr lvl="0">
              <a:buClr>
                <a:srgbClr val="006600"/>
              </a:buClr>
              <a:buFont typeface="Wingdings" pitchFamily="2" charset="2"/>
              <a:buChar char="Ø"/>
            </a:pPr>
            <a:r>
              <a:rPr lang="en-GB" dirty="0" smtClean="0">
                <a:latin typeface="Arial" pitchFamily="34" charset="0"/>
                <a:cs typeface="Arial" pitchFamily="34" charset="0"/>
              </a:rPr>
              <a:t>  75 judgements were of 'confidence‘ in present/future quality of learning opportunities for students</a:t>
            </a:r>
          </a:p>
          <a:p>
            <a:pPr lvl="0">
              <a:buClr>
                <a:srgbClr val="006600"/>
              </a:buClr>
              <a:buFont typeface="Wingdings" pitchFamily="2" charset="2"/>
              <a:buNone/>
            </a:pPr>
            <a:endParaRPr lang="en-GB" b="1" dirty="0" smtClean="0">
              <a:latin typeface="Arial" pitchFamily="34" charset="0"/>
              <a:cs typeface="Arial" pitchFamily="34" charset="0"/>
            </a:endParaRPr>
          </a:p>
          <a:p>
            <a:pPr lvl="0" algn="ctr">
              <a:buClr>
                <a:srgbClr val="006600"/>
              </a:buClr>
              <a:buFont typeface="Wingdings" pitchFamily="2" charset="2"/>
              <a:buNone/>
            </a:pPr>
            <a:r>
              <a:rPr lang="en-GB" b="1" dirty="0" smtClean="0">
                <a:latin typeface="Arial" pitchFamily="34" charset="0"/>
                <a:cs typeface="Arial" pitchFamily="34" charset="0"/>
              </a:rPr>
              <a:t>“The picture is overwhelmingly of acceptable quality.”</a:t>
            </a:r>
          </a:p>
          <a:p>
            <a:pPr lvl="0">
              <a:buClr>
                <a:srgbClr val="006600"/>
              </a:buClr>
              <a:buFont typeface="Wingdings" pitchFamily="2" charset="2"/>
              <a:buNone/>
            </a:pPr>
            <a:endParaRPr lang="en-GB" dirty="0" smtClean="0">
              <a:latin typeface="Arial" pitchFamily="34" charset="0"/>
              <a:cs typeface="Arial" pitchFamily="34" charset="0"/>
            </a:endParaRPr>
          </a:p>
          <a:p>
            <a:pPr>
              <a:buClr>
                <a:srgbClr val="006600"/>
              </a:buClr>
              <a:buFont typeface="Wingdings" pitchFamily="2" charset="2"/>
              <a:buChar char="Ø"/>
            </a:pPr>
            <a:r>
              <a:rPr lang="en-GB" dirty="0" smtClean="0">
                <a:latin typeface="Arial" pitchFamily="34" charset="0"/>
                <a:cs typeface="Arial" pitchFamily="34" charset="0"/>
              </a:rPr>
              <a:t>  The reports provide evidence that institutions have met a number of challenges:</a:t>
            </a:r>
          </a:p>
          <a:p>
            <a:pPr lvl="0">
              <a:buClr>
                <a:srgbClr val="006600"/>
              </a:buClr>
              <a:buFont typeface="Wingdings" pitchFamily="2" charset="2"/>
              <a:buNone/>
            </a:pPr>
            <a:endParaRPr lang="en-GB" dirty="0" smtClean="0">
              <a:latin typeface="Arial" pitchFamily="34" charset="0"/>
              <a:cs typeface="Arial" pitchFamily="34" charset="0"/>
            </a:endParaRPr>
          </a:p>
          <a:p>
            <a:pPr lvl="0">
              <a:buClr>
                <a:srgbClr val="006600"/>
              </a:buClr>
              <a:buFont typeface="Wingdings" pitchFamily="2" charset="2"/>
              <a:buNone/>
            </a:pPr>
            <a:r>
              <a:rPr lang="en-GB" u="sng" dirty="0" smtClean="0">
                <a:latin typeface="Arial" pitchFamily="34" charset="0"/>
                <a:cs typeface="Arial" pitchFamily="34" charset="0"/>
              </a:rPr>
              <a:t>Changing student expectations:</a:t>
            </a:r>
          </a:p>
          <a:p>
            <a:pPr lvl="0">
              <a:buClr>
                <a:srgbClr val="006600"/>
              </a:buClr>
              <a:buFont typeface="Wingdings" pitchFamily="2" charset="2"/>
              <a:buChar char="Ø"/>
            </a:pPr>
            <a:r>
              <a:rPr lang="en-GB" dirty="0" smtClean="0">
                <a:latin typeface="Arial" pitchFamily="34" charset="0"/>
                <a:cs typeface="Arial" pitchFamily="34" charset="0"/>
              </a:rPr>
              <a:t>  Institutions operating in an environment where the student is being seen increasingly as a consumer</a:t>
            </a:r>
          </a:p>
          <a:p>
            <a:pPr lvl="0">
              <a:buClr>
                <a:srgbClr val="006600"/>
              </a:buClr>
              <a:buFont typeface="Wingdings" pitchFamily="2" charset="2"/>
              <a:buChar char="Ø"/>
            </a:pPr>
            <a:r>
              <a:rPr lang="en-GB" dirty="0" smtClean="0">
                <a:latin typeface="Arial" pitchFamily="34" charset="0"/>
                <a:cs typeface="Arial" pitchFamily="34" charset="0"/>
              </a:rPr>
              <a:t>  Changing students expectations of resources, facilities and quality teaching </a:t>
            </a:r>
          </a:p>
          <a:p>
            <a:pPr lvl="0">
              <a:buClr>
                <a:srgbClr val="006600"/>
              </a:buClr>
              <a:buFont typeface="Wingdings" pitchFamily="2" charset="2"/>
              <a:buNone/>
            </a:pPr>
            <a:endParaRPr lang="en-GB" dirty="0" smtClean="0">
              <a:latin typeface="Arial" pitchFamily="34" charset="0"/>
              <a:cs typeface="Arial" pitchFamily="34" charset="0"/>
            </a:endParaRPr>
          </a:p>
          <a:p>
            <a:pPr lvl="0">
              <a:buClr>
                <a:srgbClr val="006600"/>
              </a:buClr>
              <a:buFont typeface="Wingdings" pitchFamily="2" charset="2"/>
              <a:buNone/>
            </a:pPr>
            <a:r>
              <a:rPr lang="en-GB" u="sng" dirty="0" smtClean="0">
                <a:latin typeface="Arial" pitchFamily="34" charset="0"/>
                <a:cs typeface="Arial" pitchFamily="34" charset="0"/>
              </a:rPr>
              <a:t>Developing strategic approaches to learning </a:t>
            </a:r>
          </a:p>
          <a:p>
            <a:pPr lvl="0">
              <a:buClr>
                <a:srgbClr val="006600"/>
              </a:buClr>
              <a:buFont typeface="Wingdings" pitchFamily="2" charset="2"/>
              <a:buChar char="Ø"/>
            </a:pPr>
            <a:r>
              <a:rPr lang="en-GB" dirty="0" smtClean="0">
                <a:latin typeface="Arial" pitchFamily="34" charset="0"/>
                <a:cs typeface="Arial" pitchFamily="34" charset="0"/>
              </a:rPr>
              <a:t>  The great majority of institutions have invested time and resource in developing institutional-level  </a:t>
            </a:r>
          </a:p>
          <a:p>
            <a:pPr lvl="0">
              <a:buClr>
                <a:srgbClr val="006600"/>
              </a:buClr>
            </a:pPr>
            <a:r>
              <a:rPr lang="en-GB" dirty="0" smtClean="0">
                <a:latin typeface="Arial" pitchFamily="34" charset="0"/>
                <a:cs typeface="Arial" pitchFamily="34" charset="0"/>
              </a:rPr>
              <a:t>     strategies for learning </a:t>
            </a:r>
          </a:p>
          <a:p>
            <a:pPr lvl="0">
              <a:buClr>
                <a:srgbClr val="006600"/>
              </a:buClr>
              <a:buFont typeface="Wingdings" pitchFamily="2" charset="2"/>
              <a:buChar char="Ø"/>
            </a:pPr>
            <a:r>
              <a:rPr lang="en-GB" dirty="0" smtClean="0">
                <a:latin typeface="Arial" pitchFamily="34" charset="0"/>
                <a:cs typeface="Arial" pitchFamily="34" charset="0"/>
              </a:rPr>
              <a:t>  Where this approach is fully developed, institutions have sub-strategies for different functional and </a:t>
            </a:r>
          </a:p>
          <a:p>
            <a:pPr lvl="0">
              <a:buClr>
                <a:srgbClr val="006600"/>
              </a:buClr>
            </a:pPr>
            <a:r>
              <a:rPr lang="en-GB" dirty="0" smtClean="0">
                <a:latin typeface="Arial" pitchFamily="34" charset="0"/>
                <a:cs typeface="Arial" pitchFamily="34" charset="0"/>
              </a:rPr>
              <a:t>     academic areas (considered best practice)</a:t>
            </a:r>
          </a:p>
          <a:p>
            <a:pPr lvl="0">
              <a:buClr>
                <a:srgbClr val="006600"/>
              </a:buClr>
              <a:buFont typeface="Wingdings" pitchFamily="2" charset="2"/>
              <a:buNone/>
            </a:pPr>
            <a:endParaRPr lang="en-GB" dirty="0" smtClean="0">
              <a:latin typeface="Arial" pitchFamily="34" charset="0"/>
              <a:cs typeface="Arial" pitchFamily="34" charset="0"/>
            </a:endParaRPr>
          </a:p>
          <a:p>
            <a:pPr lvl="0">
              <a:buClr>
                <a:srgbClr val="006600"/>
              </a:buClr>
              <a:buFont typeface="Wingdings" pitchFamily="2" charset="2"/>
              <a:buNone/>
            </a:pPr>
            <a:r>
              <a:rPr lang="en-GB" u="sng" dirty="0" smtClean="0">
                <a:latin typeface="Arial" pitchFamily="34" charset="0"/>
                <a:cs typeface="Arial" pitchFamily="34" charset="0"/>
              </a:rPr>
              <a:t>Professionalisation of teaching</a:t>
            </a:r>
          </a:p>
          <a:p>
            <a:pPr lvl="0">
              <a:buClr>
                <a:srgbClr val="006600"/>
              </a:buClr>
              <a:buFont typeface="Wingdings" pitchFamily="2" charset="2"/>
              <a:buChar char="Ø"/>
            </a:pPr>
            <a:r>
              <a:rPr lang="en-GB" dirty="0" smtClean="0">
                <a:latin typeface="Arial" pitchFamily="34" charset="0"/>
                <a:cs typeface="Arial" pitchFamily="34" charset="0"/>
              </a:rPr>
              <a:t>  Central quality assurance/ enhancement, units have been in place in most institutions for some time, </a:t>
            </a:r>
          </a:p>
          <a:p>
            <a:pPr lvl="0">
              <a:buClr>
                <a:srgbClr val="006600"/>
              </a:buClr>
            </a:pPr>
            <a:r>
              <a:rPr lang="en-GB" dirty="0" smtClean="0">
                <a:latin typeface="Arial" pitchFamily="34" charset="0"/>
                <a:cs typeface="Arial" pitchFamily="34" charset="0"/>
              </a:rPr>
              <a:t>     and have contributed to the assurance of quality in learning opportunities</a:t>
            </a:r>
          </a:p>
          <a:p>
            <a:pPr lvl="0">
              <a:buClr>
                <a:srgbClr val="006600"/>
              </a:buClr>
              <a:buFont typeface="Wingdings" pitchFamily="2" charset="2"/>
              <a:buChar char="Ø"/>
            </a:pPr>
            <a:endParaRPr lang="en-GB" dirty="0" smtClean="0">
              <a:latin typeface="Arial" pitchFamily="34" charset="0"/>
              <a:cs typeface="Arial" pitchFamily="34" charset="0"/>
            </a:endParaRPr>
          </a:p>
          <a:p>
            <a:pPr lvl="0">
              <a:buClr>
                <a:srgbClr val="006600"/>
              </a:buClr>
              <a:buFont typeface="Wingdings" pitchFamily="2" charset="2"/>
              <a:buChar char="Ø"/>
            </a:pPr>
            <a:r>
              <a:rPr lang="en-GB" dirty="0" smtClean="0">
                <a:latin typeface="Arial" pitchFamily="34" charset="0"/>
                <a:cs typeface="Arial" pitchFamily="34" charset="0"/>
              </a:rPr>
              <a:t>  Many institutions have established </a:t>
            </a:r>
            <a:r>
              <a:rPr lang="en-GB" u="sng" dirty="0" smtClean="0">
                <a:latin typeface="Arial" pitchFamily="34" charset="0"/>
                <a:cs typeface="Arial" pitchFamily="34" charset="0"/>
              </a:rPr>
              <a:t>learning and teaching </a:t>
            </a:r>
            <a:r>
              <a:rPr lang="en-GB" dirty="0" smtClean="0">
                <a:latin typeface="Arial" pitchFamily="34" charset="0"/>
                <a:cs typeface="Arial" pitchFamily="34" charset="0"/>
              </a:rPr>
              <a:t>units - championed the development of </a:t>
            </a:r>
          </a:p>
          <a:p>
            <a:pPr lvl="0">
              <a:buClr>
                <a:srgbClr val="006600"/>
              </a:buClr>
            </a:pPr>
            <a:r>
              <a:rPr lang="en-GB" dirty="0" smtClean="0">
                <a:latin typeface="Arial" pitchFamily="34" charset="0"/>
                <a:cs typeface="Arial" pitchFamily="34" charset="0"/>
              </a:rPr>
              <a:t>     excellence in teaching through scholarship, development and training</a:t>
            </a:r>
          </a:p>
          <a:p>
            <a:pPr lvl="1">
              <a:buClr>
                <a:srgbClr val="006600"/>
              </a:buClr>
              <a:buFont typeface="Wingdings" pitchFamily="2" charset="2"/>
              <a:buChar char="Ø"/>
            </a:pPr>
            <a:r>
              <a:rPr lang="en-GB" dirty="0" smtClean="0">
                <a:latin typeface="Arial" pitchFamily="34" charset="0"/>
                <a:cs typeface="Arial" pitchFamily="34" charset="0"/>
              </a:rPr>
              <a:t> Play a key role in the development and implementation of learning and teaching strategies.</a:t>
            </a:r>
          </a:p>
          <a:p>
            <a:pPr lvl="0">
              <a:buClr>
                <a:srgbClr val="006600"/>
              </a:buClr>
              <a:buFont typeface="Wingdings" pitchFamily="2" charset="2"/>
              <a:buChar char="Ø"/>
            </a:pPr>
            <a:r>
              <a:rPr lang="en-GB" dirty="0" smtClean="0">
                <a:latin typeface="Arial" pitchFamily="34" charset="0"/>
                <a:cs typeface="Arial" pitchFamily="34" charset="0"/>
              </a:rPr>
              <a:t>  A significant number of institutions are recommended to ensure that research students who teach are </a:t>
            </a:r>
          </a:p>
          <a:p>
            <a:pPr lvl="0">
              <a:buClr>
                <a:srgbClr val="006600"/>
              </a:buClr>
            </a:pPr>
            <a:r>
              <a:rPr lang="en-GB" dirty="0" smtClean="0">
                <a:latin typeface="Arial" pitchFamily="34" charset="0"/>
                <a:cs typeface="Arial" pitchFamily="34" charset="0"/>
              </a:rPr>
              <a:t>     given proper training before undertaking their teaching role</a:t>
            </a:r>
          </a:p>
          <a:p>
            <a:pPr lvl="0">
              <a:buClr>
                <a:srgbClr val="006600"/>
              </a:buClr>
            </a:pPr>
            <a:endParaRPr lang="en-GB" dirty="0" smtClean="0">
              <a:latin typeface="Arial" pitchFamily="34" charset="0"/>
              <a:cs typeface="Arial" pitchFamily="34" charset="0"/>
            </a:endParaRPr>
          </a:p>
          <a:p>
            <a:pPr lvl="0">
              <a:buClr>
                <a:srgbClr val="006600"/>
              </a:buClr>
            </a:pPr>
            <a:r>
              <a:rPr lang="en-GB" u="sng" dirty="0" smtClean="0">
                <a:latin typeface="Arial" pitchFamily="34" charset="0"/>
                <a:cs typeface="Arial" pitchFamily="34" charset="0"/>
              </a:rPr>
              <a:t>Changing technologies</a:t>
            </a:r>
          </a:p>
          <a:p>
            <a:pPr lvl="0">
              <a:buClr>
                <a:srgbClr val="006600"/>
              </a:buClr>
              <a:buFont typeface="Wingdings" pitchFamily="2" charset="2"/>
              <a:buChar char="Ø"/>
            </a:pPr>
            <a:r>
              <a:rPr lang="en-GB" dirty="0" smtClean="0">
                <a:latin typeface="Arial" pitchFamily="34" charset="0"/>
                <a:cs typeface="Arial" pitchFamily="34" charset="0"/>
              </a:rPr>
              <a:t> The reports note the adaptations required to support and manage new forms of learning</a:t>
            </a:r>
          </a:p>
          <a:p>
            <a:pPr lvl="0">
              <a:buClr>
                <a:srgbClr val="006600"/>
              </a:buClr>
              <a:buFont typeface="Wingdings" pitchFamily="2" charset="2"/>
              <a:buChar char="Ø"/>
            </a:pPr>
            <a:r>
              <a:rPr lang="en-GB" dirty="0" smtClean="0">
                <a:latin typeface="Arial" pitchFamily="34" charset="0"/>
                <a:cs typeface="Arial" pitchFamily="34" charset="0"/>
              </a:rPr>
              <a:t> There is a need in some institutions, for academic and quality assurance policy and practice to catch </a:t>
            </a:r>
          </a:p>
          <a:p>
            <a:pPr lvl="0">
              <a:buClr>
                <a:srgbClr val="006600"/>
              </a:buClr>
            </a:pPr>
            <a:r>
              <a:rPr lang="en-GB" dirty="0" smtClean="0">
                <a:latin typeface="Arial" pitchFamily="34" charset="0"/>
                <a:cs typeface="Arial" pitchFamily="34" charset="0"/>
              </a:rPr>
              <a:t>    up with new technologies being used</a:t>
            </a:r>
            <a:endParaRPr lang="en-GB" u="sng" dirty="0" smtClean="0">
              <a:latin typeface="Arial" pitchFamily="34" charset="0"/>
              <a:cs typeface="Arial" pitchFamily="34" charset="0"/>
            </a:endParaRPr>
          </a:p>
        </p:txBody>
      </p:sp>
      <p:sp>
        <p:nvSpPr>
          <p:cNvPr id="25604" name="Slide Number Placeholder 3"/>
          <p:cNvSpPr>
            <a:spLocks noGrp="1"/>
          </p:cNvSpPr>
          <p:nvPr>
            <p:ph type="sldNum" sz="quarter" idx="5"/>
          </p:nvPr>
        </p:nvSpPr>
        <p:spPr>
          <a:noFill/>
        </p:spPr>
        <p:txBody>
          <a:bodyPr/>
          <a:lstStyle/>
          <a:p>
            <a:fld id="{3B8E9398-E1BE-4006-A21F-8D373172955D}" type="slidenum">
              <a:rPr lang="en-GB" sz="900" smtClean="0">
                <a:latin typeface="Arial" pitchFamily="34" charset="0"/>
                <a:cs typeface="Arial" pitchFamily="34" charset="0"/>
              </a:rPr>
              <a:pPr/>
              <a:t>10</a:t>
            </a:fld>
            <a:endParaRPr lang="en-GB" sz="900" dirty="0" smtClean="0">
              <a:latin typeface="Arial" pitchFamily="34" charset="0"/>
              <a:cs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Clr>
                <a:srgbClr val="006600"/>
              </a:buClr>
              <a:buFont typeface="Wingdings" pitchFamily="2" charset="2"/>
              <a:buChar char="Ø"/>
            </a:pPr>
            <a:r>
              <a:rPr lang="en-GB" dirty="0" smtClean="0">
                <a:latin typeface="Arial" pitchFamily="34" charset="0"/>
                <a:cs typeface="Arial" pitchFamily="34" charset="0"/>
              </a:rPr>
              <a:t>   I’d like to end this section by reflecting on the </a:t>
            </a:r>
            <a:r>
              <a:rPr lang="en-GB" i="1" dirty="0" smtClean="0">
                <a:latin typeface="Arial" pitchFamily="34" charset="0"/>
                <a:cs typeface="Arial" pitchFamily="34" charset="0"/>
              </a:rPr>
              <a:t>Overarching Values </a:t>
            </a:r>
            <a:r>
              <a:rPr lang="en-GB" dirty="0" smtClean="0">
                <a:latin typeface="Arial" pitchFamily="34" charset="0"/>
                <a:cs typeface="Arial" pitchFamily="34" charset="0"/>
              </a:rPr>
              <a:t>which </a:t>
            </a:r>
          </a:p>
          <a:p>
            <a:pPr>
              <a:buClr>
                <a:srgbClr val="006600"/>
              </a:buClr>
            </a:pPr>
            <a:r>
              <a:rPr lang="en-GB" dirty="0" smtClean="0">
                <a:latin typeface="Arial" pitchFamily="34" charset="0"/>
                <a:cs typeface="Arial" pitchFamily="34" charset="0"/>
              </a:rPr>
              <a:t>      run through the entire </a:t>
            </a:r>
            <a:r>
              <a:rPr lang="en-GB" i="1" dirty="0" smtClean="0">
                <a:latin typeface="Arial" pitchFamily="34" charset="0"/>
                <a:cs typeface="Arial" pitchFamily="34" charset="0"/>
              </a:rPr>
              <a:t>Quality Code</a:t>
            </a:r>
            <a:r>
              <a:rPr lang="en-GB" dirty="0" smtClean="0">
                <a:latin typeface="Arial" pitchFamily="34" charset="0"/>
                <a:cs typeface="Arial" pitchFamily="34" charset="0"/>
              </a:rPr>
              <a:t> </a:t>
            </a:r>
          </a:p>
          <a:p>
            <a:pPr>
              <a:buClr>
                <a:srgbClr val="006600"/>
              </a:buClr>
              <a:buFont typeface="Wingdings" pitchFamily="2" charset="2"/>
              <a:buChar char="Ø"/>
            </a:pPr>
            <a:endParaRPr lang="en-GB" dirty="0" smtClean="0">
              <a:latin typeface="Arial" pitchFamily="34" charset="0"/>
              <a:cs typeface="Arial" pitchFamily="34" charset="0"/>
            </a:endParaRPr>
          </a:p>
          <a:p>
            <a:pPr>
              <a:buClr>
                <a:srgbClr val="006600"/>
              </a:buClr>
              <a:buFont typeface="Wingdings" pitchFamily="2" charset="2"/>
              <a:buChar char="Ø"/>
            </a:pPr>
            <a:r>
              <a:rPr lang="en-GB" i="1" dirty="0" smtClean="0">
                <a:latin typeface="Arial" pitchFamily="34" charset="0"/>
                <a:cs typeface="Arial" pitchFamily="34" charset="0"/>
              </a:rPr>
              <a:t>   </a:t>
            </a:r>
            <a:r>
              <a:rPr lang="en-GB" dirty="0" smtClean="0">
                <a:latin typeface="Arial" pitchFamily="34" charset="0"/>
                <a:cs typeface="Arial" pitchFamily="34" charset="0"/>
              </a:rPr>
              <a:t>They cover a wide range of issues, but I wanted to draw your attention to </a:t>
            </a:r>
          </a:p>
          <a:p>
            <a:pPr>
              <a:buClr>
                <a:srgbClr val="006600"/>
              </a:buClr>
            </a:pPr>
            <a:r>
              <a:rPr lang="en-GB" dirty="0" smtClean="0">
                <a:latin typeface="Arial" pitchFamily="34" charset="0"/>
                <a:cs typeface="Arial" pitchFamily="34" charset="0"/>
              </a:rPr>
              <a:t>      three with particular relevance to </a:t>
            </a:r>
            <a:r>
              <a:rPr lang="en-GB" i="1" dirty="0" smtClean="0">
                <a:latin typeface="Arial" pitchFamily="34" charset="0"/>
                <a:cs typeface="Arial" pitchFamily="34" charset="0"/>
              </a:rPr>
              <a:t>Teaching &amp; Learning</a:t>
            </a:r>
            <a:endParaRPr lang="en-GB" dirty="0" smtClean="0">
              <a:latin typeface="Arial" pitchFamily="34" charset="0"/>
              <a:cs typeface="Arial" pitchFamily="34" charset="0"/>
            </a:endParaRPr>
          </a:p>
          <a:p>
            <a:pPr>
              <a:buClr>
                <a:srgbClr val="006600"/>
              </a:buClr>
              <a:buFont typeface="Wingdings" pitchFamily="2" charset="2"/>
              <a:buChar char="Ø"/>
            </a:pPr>
            <a:endParaRPr lang="en-GB" dirty="0" smtClean="0">
              <a:latin typeface="Arial" pitchFamily="34" charset="0"/>
              <a:cs typeface="Arial" pitchFamily="34" charset="0"/>
            </a:endParaRPr>
          </a:p>
          <a:p>
            <a:pPr>
              <a:buClr>
                <a:srgbClr val="006600"/>
              </a:buClr>
              <a:buFont typeface="Wingdings" pitchFamily="2" charset="2"/>
              <a:buChar char="Ø"/>
            </a:pPr>
            <a:endParaRPr lang="en-GB" dirty="0" smtClean="0">
              <a:latin typeface="Arial" pitchFamily="34" charset="0"/>
              <a:cs typeface="Arial" pitchFamily="34" charset="0"/>
            </a:endParaRPr>
          </a:p>
          <a:p>
            <a:pPr marL="285750" marR="0" lvl="0" indent="-285750" algn="l" defTabSz="914400" rtl="0" eaLnBrk="1" fontAlgn="auto" latinLnBrk="0" hangingPunct="1">
              <a:lnSpc>
                <a:spcPct val="100000"/>
              </a:lnSpc>
              <a:spcBef>
                <a:spcPts val="0"/>
              </a:spcBef>
              <a:spcAft>
                <a:spcPts val="0"/>
              </a:spcAft>
              <a:buClrTx/>
              <a:buSzTx/>
              <a:buFontTx/>
              <a:buAutoNum type="romanLcParenR"/>
              <a:tabLst/>
              <a:defRPr/>
            </a:pPr>
            <a:r>
              <a:rPr lang="en-GB" kern="1200" dirty="0" smtClean="0">
                <a:latin typeface="Arial" pitchFamily="34" charset="0"/>
                <a:cs typeface="Arial" pitchFamily="34" charset="0"/>
              </a:rPr>
              <a:t>Staff are supported, enabling them in turn to support students' learning experiences</a:t>
            </a:r>
          </a:p>
          <a:p>
            <a:pPr marL="285750" marR="0" lvl="0" indent="-285750" algn="l" defTabSz="914400" rtl="0" eaLnBrk="1" fontAlgn="auto" latinLnBrk="0" hangingPunct="1">
              <a:lnSpc>
                <a:spcPct val="100000"/>
              </a:lnSpc>
              <a:spcBef>
                <a:spcPts val="0"/>
              </a:spcBef>
              <a:spcAft>
                <a:spcPts val="0"/>
              </a:spcAft>
              <a:buClrTx/>
              <a:buSzTx/>
              <a:buFontTx/>
              <a:buAutoNum type="romanLcParenR"/>
              <a:tabLst/>
              <a:defRPr/>
            </a:pPr>
            <a:endParaRPr lang="en-GB" dirty="0" smtClean="0">
              <a:latin typeface="Arial" pitchFamily="34" charset="0"/>
              <a:cs typeface="Arial" pitchFamily="34" charset="0"/>
            </a:endParaRPr>
          </a:p>
          <a:p>
            <a:pPr marL="285750" marR="0" lvl="0" indent="-285750" algn="l" defTabSz="914400" rtl="0" eaLnBrk="1" fontAlgn="auto" latinLnBrk="0" hangingPunct="1">
              <a:lnSpc>
                <a:spcPct val="100000"/>
              </a:lnSpc>
              <a:spcBef>
                <a:spcPts val="0"/>
              </a:spcBef>
              <a:spcAft>
                <a:spcPts val="0"/>
              </a:spcAft>
              <a:buClrTx/>
              <a:buSzTx/>
              <a:buFontTx/>
              <a:buAutoNum type="romanLcParenR"/>
              <a:tabLst/>
              <a:defRPr/>
            </a:pPr>
            <a:r>
              <a:rPr lang="en-GB" kern="1200" dirty="0" smtClean="0">
                <a:latin typeface="Arial" pitchFamily="34" charset="0"/>
                <a:cs typeface="Arial" pitchFamily="34" charset="0"/>
              </a:rPr>
              <a:t>Sufficient and appropriate external involvement exists for the maintenance of academic standards, and the quality of learning opportunities</a:t>
            </a:r>
          </a:p>
          <a:p>
            <a:pPr marL="285750" marR="0" lvl="0" indent="-285750" algn="l" defTabSz="914400" rtl="0" eaLnBrk="1" fontAlgn="auto" latinLnBrk="0" hangingPunct="1">
              <a:lnSpc>
                <a:spcPct val="100000"/>
              </a:lnSpc>
              <a:spcBef>
                <a:spcPts val="0"/>
              </a:spcBef>
              <a:spcAft>
                <a:spcPts val="0"/>
              </a:spcAft>
              <a:buClrTx/>
              <a:buSzTx/>
              <a:buFontTx/>
              <a:buAutoNum type="romanLcParenR"/>
              <a:tabLst/>
              <a:defRPr/>
            </a:pPr>
            <a:endParaRPr lang="en-GB" dirty="0" smtClean="0">
              <a:latin typeface="Arial" pitchFamily="34" charset="0"/>
              <a:cs typeface="Arial" pitchFamily="34" charset="0"/>
            </a:endParaRPr>
          </a:p>
          <a:p>
            <a:pPr marL="285750" marR="0" lvl="0" indent="-285750" algn="l" defTabSz="914400" rtl="0" eaLnBrk="1" fontAlgn="auto" latinLnBrk="0" hangingPunct="1">
              <a:lnSpc>
                <a:spcPct val="100000"/>
              </a:lnSpc>
              <a:spcBef>
                <a:spcPts val="0"/>
              </a:spcBef>
              <a:spcAft>
                <a:spcPts val="0"/>
              </a:spcAft>
              <a:buClrTx/>
              <a:buSzTx/>
              <a:buFontTx/>
              <a:buAutoNum type="romanLcParenR"/>
              <a:tabLst/>
              <a:defRPr/>
            </a:pPr>
            <a:r>
              <a:rPr lang="en-GB" kern="1200" dirty="0" smtClean="0">
                <a:latin typeface="Arial" pitchFamily="34" charset="0"/>
                <a:cs typeface="Arial" pitchFamily="34" charset="0"/>
              </a:rPr>
              <a:t>Students have the opportunity to contribute to the shaping of their learning experience. </a:t>
            </a:r>
          </a:p>
          <a:p>
            <a:endParaRPr lang="en-GB" dirty="0" smtClean="0">
              <a:latin typeface="Arial" pitchFamily="34" charset="0"/>
              <a:cs typeface="Arial" pitchFamily="34" charset="0"/>
            </a:endParaRPr>
          </a:p>
          <a:p>
            <a:endParaRPr lang="en-GB" dirty="0" smtClean="0">
              <a:latin typeface="Arial" pitchFamily="34" charset="0"/>
              <a:cs typeface="Arial" pitchFamily="34" charset="0"/>
            </a:endParaRPr>
          </a:p>
          <a:p>
            <a:r>
              <a:rPr lang="en-GB" dirty="0" smtClean="0">
                <a:latin typeface="Arial" pitchFamily="34" charset="0"/>
                <a:cs typeface="Arial" pitchFamily="34" charset="0"/>
              </a:rPr>
              <a:t>These are issues to which I shall turn now, in a joint research report produced by NUS &amp; QAA earlier this year ...    </a:t>
            </a:r>
          </a:p>
          <a:p>
            <a:endParaRPr lang="en-GB" dirty="0" smtClean="0">
              <a:latin typeface="Arial" pitchFamily="34" charset="0"/>
              <a:cs typeface="Arial" pitchFamily="34" charset="0"/>
            </a:endParaRPr>
          </a:p>
          <a:p>
            <a:pPr algn="r"/>
            <a:r>
              <a:rPr lang="en-GB" dirty="0" smtClean="0">
                <a:latin typeface="Arial" pitchFamily="34" charset="0"/>
                <a:cs typeface="Arial" pitchFamily="34" charset="0"/>
              </a:rPr>
              <a:t>[CLICK TO NEXT SLIDE]</a:t>
            </a:r>
            <a:endParaRPr lang="en-GB"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8D2FBF89-0B96-4B22-8E1F-D099E7794CFB}" type="slidenum">
              <a:rPr lang="en-GB" sz="900" smtClean="0">
                <a:latin typeface="Arial" pitchFamily="34" charset="0"/>
                <a:cs typeface="Arial" pitchFamily="34" charset="0"/>
              </a:rPr>
              <a:pPr/>
              <a:t>11</a:t>
            </a:fld>
            <a:endParaRPr lang="en-GB" sz="900" dirty="0">
              <a:latin typeface="Arial" pitchFamily="34" charset="0"/>
              <a:cs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Slide Number Placeholder 3"/>
          <p:cNvSpPr>
            <a:spLocks noGrp="1"/>
          </p:cNvSpPr>
          <p:nvPr>
            <p:ph type="sldNum" sz="quarter" idx="5"/>
          </p:nvPr>
        </p:nvSpPr>
        <p:spPr>
          <a:xfrm>
            <a:off x="3851276" y="9231313"/>
            <a:ext cx="2943225" cy="496887"/>
          </a:xfrm>
          <a:noFill/>
        </p:spPr>
        <p:txBody>
          <a:bodyPr/>
          <a:lstStyle/>
          <a:p>
            <a:fld id="{297A681E-1D03-4749-8D06-9B1396A12D37}" type="slidenum">
              <a:rPr lang="en-GB" sz="900" smtClean="0">
                <a:latin typeface="Arial" pitchFamily="34" charset="0"/>
                <a:cs typeface="Arial" pitchFamily="34" charset="0"/>
              </a:rPr>
              <a:pPr/>
              <a:t>12</a:t>
            </a:fld>
            <a:endParaRPr lang="en-GB" sz="900" dirty="0" smtClean="0">
              <a:latin typeface="Arial" pitchFamily="34" charset="0"/>
              <a:cs typeface="Arial" pitchFamily="34" charset="0"/>
            </a:endParaRPr>
          </a:p>
        </p:txBody>
      </p:sp>
      <p:sp>
        <p:nvSpPr>
          <p:cNvPr id="4" name="Notes Placeholder 2"/>
          <p:cNvSpPr>
            <a:spLocks noGrp="1"/>
          </p:cNvSpPr>
          <p:nvPr>
            <p:ph type="body" idx="3"/>
          </p:nvPr>
        </p:nvSpPr>
        <p:spPr>
          <a:ln/>
        </p:spPr>
        <p:txBody>
          <a:bodyPr/>
          <a:lstStyle/>
          <a:p>
            <a:pPr>
              <a:buClr>
                <a:srgbClr val="006647"/>
              </a:buClr>
              <a:defRPr/>
            </a:pPr>
            <a:endParaRPr lang="en-GB" sz="1100" dirty="0" smtClean="0">
              <a:latin typeface="Arial" pitchFamily="34" charset="0"/>
              <a:cs typeface="Arial" pitchFamily="34" charset="0"/>
            </a:endParaRPr>
          </a:p>
          <a:p>
            <a:pPr>
              <a:buClr>
                <a:srgbClr val="006647"/>
              </a:buClr>
              <a:defRPr/>
            </a:pPr>
            <a:r>
              <a:rPr lang="en-GB" sz="1100" dirty="0" smtClean="0">
                <a:latin typeface="Arial" pitchFamily="34" charset="0"/>
                <a:cs typeface="Arial" pitchFamily="34" charset="0"/>
              </a:rPr>
              <a:t> </a:t>
            </a:r>
          </a:p>
          <a:p>
            <a:pPr>
              <a:defRPr/>
            </a:pPr>
            <a:endParaRPr lang="en-GB" sz="1100" dirty="0" smtClean="0">
              <a:latin typeface="Arial" pitchFamily="34" charset="0"/>
              <a:cs typeface="Arial" pitchFamily="34" charset="0"/>
            </a:endParaRPr>
          </a:p>
          <a:p>
            <a:pPr>
              <a:defRPr/>
            </a:pPr>
            <a:endParaRPr lang="en-GB" sz="1100" dirty="0" smtClean="0">
              <a:latin typeface="Arial" pitchFamily="34" charset="0"/>
              <a:cs typeface="Arial" pitchFamily="34" charset="0"/>
            </a:endParaRPr>
          </a:p>
          <a:p>
            <a:pPr>
              <a:defRPr/>
            </a:pPr>
            <a:endParaRPr lang="en-GB" dirty="0" smtClean="0"/>
          </a:p>
        </p:txBody>
      </p:sp>
      <p:sp>
        <p:nvSpPr>
          <p:cNvPr id="5" name="Rectangle 3"/>
          <p:cNvSpPr txBox="1">
            <a:spLocks noChangeArrowheads="1"/>
          </p:cNvSpPr>
          <p:nvPr/>
        </p:nvSpPr>
        <p:spPr>
          <a:xfrm>
            <a:off x="900306" y="4731075"/>
            <a:ext cx="5078575" cy="4853627"/>
          </a:xfrm>
          <a:prstGeom prst="rect">
            <a:avLst/>
          </a:prstGeom>
          <a:ln/>
        </p:spPr>
        <p:txBody>
          <a:bodyPr vert="horz" lIns="91440" tIns="45720" rIns="91440" bIns="45720" rtlCol="0">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smtClean="0">
              <a:ln>
                <a:noFill/>
              </a:ln>
              <a:solidFill>
                <a:srgbClr val="006647"/>
              </a:solidFill>
              <a:effectLst/>
              <a:uLnTx/>
              <a:uFillTx/>
              <a:latin typeface="Arial" pitchFamily="34" charset="0"/>
              <a:ea typeface="+mn-ea"/>
              <a:cs typeface="Arial" pitchFamily="34" charset="0"/>
            </a:endParaRPr>
          </a:p>
        </p:txBody>
      </p:sp>
      <p:sp>
        <p:nvSpPr>
          <p:cNvPr id="6" name="Rectangle 3"/>
          <p:cNvSpPr txBox="1">
            <a:spLocks noChangeArrowheads="1"/>
          </p:cNvSpPr>
          <p:nvPr/>
        </p:nvSpPr>
        <p:spPr>
          <a:xfrm>
            <a:off x="1052706" y="4883475"/>
            <a:ext cx="5078575" cy="4853627"/>
          </a:xfrm>
          <a:prstGeom prst="rect">
            <a:avLst/>
          </a:prstGeom>
          <a:ln/>
        </p:spPr>
        <p:txBody>
          <a:bodyPr vert="horz" lIns="91440" tIns="45720" rIns="91440" bIns="45720" rtlCol="0">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smtClean="0">
              <a:ln>
                <a:noFill/>
              </a:ln>
              <a:solidFill>
                <a:srgbClr val="006647"/>
              </a:solidFill>
              <a:effectLst/>
              <a:uLnTx/>
              <a:uFillTx/>
              <a:latin typeface="Arial" pitchFamily="34" charset="0"/>
              <a:ea typeface="+mn-ea"/>
              <a:cs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6282" y="4574657"/>
            <a:ext cx="5571450" cy="4469130"/>
          </a:xfrm>
        </p:spPr>
        <p:txBody>
          <a:bodyPr>
            <a:noAutofit/>
          </a:bodyPr>
          <a:lstStyle/>
          <a:p>
            <a:endParaRPr lang="en-GB" sz="1100" dirty="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
                <a:srgbClr val="006600"/>
              </a:buClr>
              <a:buSzTx/>
              <a:buFont typeface="Wingdings" pitchFamily="2" charset="2"/>
              <a:buChar char="Ø"/>
              <a:tabLst/>
              <a:defRPr/>
            </a:pPr>
            <a:r>
              <a:rPr lang="en-GB" sz="1100" dirty="0" smtClean="0">
                <a:latin typeface="Arial" pitchFamily="34" charset="0"/>
                <a:cs typeface="Arial" pitchFamily="34" charset="0"/>
              </a:rPr>
              <a:t>  </a:t>
            </a:r>
            <a:r>
              <a:rPr lang="en-GB" dirty="0" smtClean="0">
                <a:latin typeface="Arial" pitchFamily="34" charset="0"/>
                <a:cs typeface="Arial" pitchFamily="34" charset="0"/>
              </a:rPr>
              <a:t>As background to this research report, in</a:t>
            </a:r>
            <a:r>
              <a:rPr lang="en-GB" baseline="0" dirty="0" smtClean="0">
                <a:latin typeface="Arial" pitchFamily="34" charset="0"/>
                <a:cs typeface="Arial" pitchFamily="34" charset="0"/>
              </a:rPr>
              <a:t> September 2011 QAA and</a:t>
            </a:r>
            <a:r>
              <a:rPr lang="en-GB" dirty="0" smtClean="0">
                <a:latin typeface="Arial" pitchFamily="34" charset="0"/>
                <a:cs typeface="Arial" pitchFamily="34" charset="0"/>
              </a:rPr>
              <a:t> NUS </a:t>
            </a:r>
          </a:p>
          <a:p>
            <a:pPr marL="0" marR="0" indent="0" algn="l" defTabSz="914400" rtl="0" eaLnBrk="1" fontAlgn="auto" latinLnBrk="0" hangingPunct="1">
              <a:lnSpc>
                <a:spcPct val="100000"/>
              </a:lnSpc>
              <a:spcBef>
                <a:spcPts val="0"/>
              </a:spcBef>
              <a:spcAft>
                <a:spcPts val="0"/>
              </a:spcAft>
              <a:buClr>
                <a:srgbClr val="006600"/>
              </a:buClr>
              <a:buSzTx/>
              <a:tabLst/>
              <a:defRPr/>
            </a:pPr>
            <a:r>
              <a:rPr lang="en-GB" dirty="0" smtClean="0">
                <a:latin typeface="Arial" pitchFamily="34" charset="0"/>
                <a:cs typeface="Arial" pitchFamily="34" charset="0"/>
              </a:rPr>
              <a:t>     announced a new joint programme focused on </a:t>
            </a:r>
            <a:r>
              <a:rPr lang="en-GB" b="1" dirty="0" smtClean="0">
                <a:latin typeface="Arial" pitchFamily="34" charset="0"/>
                <a:cs typeface="Arial" pitchFamily="34" charset="0"/>
              </a:rPr>
              <a:t>student-centred quality    </a:t>
            </a:r>
          </a:p>
          <a:p>
            <a:pPr marL="0" marR="0" indent="0" algn="l" defTabSz="914400" rtl="0" eaLnBrk="1" fontAlgn="auto" latinLnBrk="0" hangingPunct="1">
              <a:lnSpc>
                <a:spcPct val="100000"/>
              </a:lnSpc>
              <a:spcBef>
                <a:spcPts val="0"/>
              </a:spcBef>
              <a:spcAft>
                <a:spcPts val="0"/>
              </a:spcAft>
              <a:buClr>
                <a:srgbClr val="006600"/>
              </a:buClr>
              <a:buSzTx/>
              <a:tabLst/>
              <a:defRPr/>
            </a:pPr>
            <a:r>
              <a:rPr lang="en-GB" b="1" dirty="0" smtClean="0">
                <a:latin typeface="Arial" pitchFamily="34" charset="0"/>
                <a:cs typeface="Arial" pitchFamily="34" charset="0"/>
              </a:rPr>
              <a:t>     assurance</a:t>
            </a:r>
            <a:r>
              <a:rPr lang="en-GB" dirty="0" smtClean="0">
                <a:latin typeface="Arial" pitchFamily="34" charset="0"/>
                <a:cs typeface="Arial" pitchFamily="34" charset="0"/>
              </a:rPr>
              <a:t>:</a:t>
            </a:r>
          </a:p>
          <a:p>
            <a:pPr lvl="1">
              <a:buClr>
                <a:srgbClr val="006600"/>
              </a:buClr>
              <a:buFont typeface="Wingdings" pitchFamily="2" charset="2"/>
              <a:buChar char="Ø"/>
            </a:pPr>
            <a:endParaRPr lang="en-GB" dirty="0" smtClean="0">
              <a:latin typeface="Arial" pitchFamily="34" charset="0"/>
              <a:cs typeface="Arial" pitchFamily="34" charset="0"/>
            </a:endParaRPr>
          </a:p>
          <a:p>
            <a:pPr lvl="1">
              <a:buClr>
                <a:srgbClr val="006600"/>
              </a:buClr>
              <a:buFont typeface="Wingdings" pitchFamily="2" charset="2"/>
              <a:buChar char="Ø"/>
            </a:pPr>
            <a:r>
              <a:rPr lang="en-GB" dirty="0" smtClean="0">
                <a:latin typeface="Arial" pitchFamily="34" charset="0"/>
                <a:cs typeface="Arial" pitchFamily="34" charset="0"/>
              </a:rPr>
              <a:t>  QAA invested around £218,000 in the programme</a:t>
            </a:r>
          </a:p>
          <a:p>
            <a:pPr lvl="1">
              <a:buClr>
                <a:srgbClr val="006600"/>
              </a:buClr>
              <a:buFont typeface="Wingdings" pitchFamily="2" charset="2"/>
              <a:buChar char="Ø"/>
            </a:pPr>
            <a:endParaRPr lang="en-GB" dirty="0" smtClean="0">
              <a:latin typeface="Arial" pitchFamily="34" charset="0"/>
              <a:cs typeface="Arial" pitchFamily="34" charset="0"/>
            </a:endParaRPr>
          </a:p>
          <a:p>
            <a:pPr lvl="1">
              <a:buClr>
                <a:srgbClr val="006600"/>
              </a:buClr>
              <a:buFont typeface="Wingdings" pitchFamily="2" charset="2"/>
              <a:buChar char="Ø"/>
            </a:pPr>
            <a:r>
              <a:rPr lang="en-GB" dirty="0" smtClean="0">
                <a:latin typeface="Arial" pitchFamily="34" charset="0"/>
                <a:cs typeface="Arial" pitchFamily="34" charset="0"/>
              </a:rPr>
              <a:t>  That is the biggest investment in </a:t>
            </a:r>
            <a:r>
              <a:rPr lang="en-GB" b="1" dirty="0" smtClean="0">
                <a:latin typeface="Arial" pitchFamily="34" charset="0"/>
                <a:cs typeface="Arial" pitchFamily="34" charset="0"/>
              </a:rPr>
              <a:t>student-centred quality assurance </a:t>
            </a:r>
          </a:p>
          <a:p>
            <a:pPr lvl="1">
              <a:buClr>
                <a:srgbClr val="006600"/>
              </a:buClr>
            </a:pPr>
            <a:r>
              <a:rPr lang="en-GB" b="1" dirty="0" smtClean="0">
                <a:latin typeface="Arial" pitchFamily="34" charset="0"/>
                <a:cs typeface="Arial" pitchFamily="34" charset="0"/>
              </a:rPr>
              <a:t>     </a:t>
            </a:r>
            <a:r>
              <a:rPr lang="en-GB" dirty="0" smtClean="0">
                <a:latin typeface="Arial" pitchFamily="34" charset="0"/>
                <a:cs typeface="Arial" pitchFamily="34" charset="0"/>
              </a:rPr>
              <a:t>in UK higher education to date</a:t>
            </a:r>
          </a:p>
          <a:p>
            <a:pPr>
              <a:buClr>
                <a:srgbClr val="006600"/>
              </a:buClr>
              <a:buFont typeface="Wingdings" pitchFamily="2" charset="2"/>
              <a:buChar char="Ø"/>
            </a:pPr>
            <a:endParaRPr lang="en-GB" kern="1200" dirty="0" smtClean="0">
              <a:solidFill>
                <a:schemeClr val="tx1"/>
              </a:solidFill>
              <a:latin typeface="Arial" pitchFamily="34" charset="0"/>
              <a:cs typeface="Arial" pitchFamily="34" charset="0"/>
            </a:endParaRPr>
          </a:p>
          <a:p>
            <a:pPr>
              <a:buClr>
                <a:srgbClr val="006600"/>
              </a:buClr>
              <a:buFont typeface="Wingdings" pitchFamily="2" charset="2"/>
              <a:buChar char="Ø"/>
            </a:pPr>
            <a:endParaRPr lang="en-GB" kern="1200" dirty="0" smtClean="0">
              <a:solidFill>
                <a:schemeClr val="tx1"/>
              </a:solidFill>
              <a:latin typeface="Arial" pitchFamily="34" charset="0"/>
              <a:cs typeface="Arial" pitchFamily="34" charset="0"/>
            </a:endParaRPr>
          </a:p>
          <a:p>
            <a:pPr>
              <a:buClr>
                <a:srgbClr val="006600"/>
              </a:buClr>
              <a:buFont typeface="Wingdings" pitchFamily="2" charset="2"/>
              <a:buChar char="Ø"/>
            </a:pPr>
            <a:r>
              <a:rPr lang="en-GB" dirty="0" smtClean="0">
                <a:latin typeface="Arial" pitchFamily="34" charset="0"/>
                <a:cs typeface="Arial" pitchFamily="34" charset="0"/>
              </a:rPr>
              <a:t>  The programme comprises a number of projects including:</a:t>
            </a:r>
          </a:p>
          <a:p>
            <a:pPr>
              <a:buClr>
                <a:srgbClr val="006600"/>
              </a:buClr>
              <a:buFont typeface="Wingdings" pitchFamily="2" charset="2"/>
              <a:buChar char="Ø"/>
            </a:pPr>
            <a:endParaRPr lang="en-GB" dirty="0" smtClean="0">
              <a:latin typeface="Arial" pitchFamily="34" charset="0"/>
              <a:cs typeface="Arial" pitchFamily="34" charset="0"/>
            </a:endParaRPr>
          </a:p>
          <a:p>
            <a:pPr lvl="1">
              <a:buClr>
                <a:srgbClr val="006600"/>
              </a:buClr>
              <a:buFont typeface="Wingdings" pitchFamily="2" charset="2"/>
              <a:buChar char="Ø"/>
            </a:pPr>
            <a:r>
              <a:rPr lang="en-GB" dirty="0" smtClean="0">
                <a:latin typeface="Arial" pitchFamily="34" charset="0"/>
                <a:cs typeface="Arial" pitchFamily="34" charset="0"/>
              </a:rPr>
              <a:t>  A series of mini-research reports into </a:t>
            </a:r>
            <a:r>
              <a:rPr lang="en-GB" i="1" dirty="0" smtClean="0">
                <a:latin typeface="Arial" pitchFamily="34" charset="0"/>
                <a:cs typeface="Arial" pitchFamily="34" charset="0"/>
              </a:rPr>
              <a:t>The Student Experience</a:t>
            </a:r>
            <a:endParaRPr lang="en-GB" dirty="0" smtClean="0">
              <a:latin typeface="Arial" pitchFamily="34" charset="0"/>
              <a:cs typeface="Arial" pitchFamily="34" charset="0"/>
            </a:endParaRPr>
          </a:p>
          <a:p>
            <a:pPr lvl="1">
              <a:buClr>
                <a:srgbClr val="006600"/>
              </a:buClr>
              <a:buFont typeface="Wingdings" pitchFamily="2" charset="2"/>
              <a:buChar char="Ø"/>
            </a:pPr>
            <a:endParaRPr lang="en-GB" dirty="0" smtClean="0">
              <a:latin typeface="Arial" pitchFamily="34" charset="0"/>
              <a:cs typeface="Arial" pitchFamily="34" charset="0"/>
            </a:endParaRPr>
          </a:p>
          <a:p>
            <a:pPr lvl="1">
              <a:buClr>
                <a:srgbClr val="006600"/>
              </a:buClr>
              <a:buFont typeface="Wingdings" pitchFamily="2" charset="2"/>
              <a:buChar char="Ø"/>
            </a:pPr>
            <a:r>
              <a:rPr lang="en-GB" dirty="0" smtClean="0">
                <a:latin typeface="Arial" pitchFamily="34" charset="0"/>
                <a:cs typeface="Arial" pitchFamily="34" charset="0"/>
              </a:rPr>
              <a:t>  Quality assurance training and materials for students</a:t>
            </a:r>
          </a:p>
          <a:p>
            <a:pPr lvl="1">
              <a:buClr>
                <a:srgbClr val="006600"/>
              </a:buClr>
              <a:buFont typeface="Wingdings" pitchFamily="2" charset="2"/>
              <a:buChar char="Ø"/>
            </a:pPr>
            <a:endParaRPr lang="en-GB" dirty="0" smtClean="0">
              <a:latin typeface="Arial" pitchFamily="34" charset="0"/>
              <a:cs typeface="Arial" pitchFamily="34" charset="0"/>
            </a:endParaRPr>
          </a:p>
          <a:p>
            <a:pPr lvl="1">
              <a:buClr>
                <a:srgbClr val="006600"/>
              </a:buClr>
              <a:buFont typeface="Wingdings" pitchFamily="2" charset="2"/>
              <a:buChar char="Ø"/>
            </a:pPr>
            <a:r>
              <a:rPr lang="en-GB" dirty="0" smtClean="0">
                <a:latin typeface="Arial" pitchFamily="34" charset="0"/>
                <a:cs typeface="Arial" pitchFamily="34" charset="0"/>
              </a:rPr>
              <a:t>  A series of quality assurance events around the country, aimed at </a:t>
            </a:r>
          </a:p>
          <a:p>
            <a:pPr lvl="1">
              <a:buClr>
                <a:srgbClr val="006600"/>
              </a:buClr>
            </a:pPr>
            <a:r>
              <a:rPr lang="en-GB" dirty="0" smtClean="0">
                <a:latin typeface="Arial" pitchFamily="34" charset="0"/>
                <a:cs typeface="Arial" pitchFamily="34" charset="0"/>
              </a:rPr>
              <a:t>     students (including the annual </a:t>
            </a:r>
            <a:r>
              <a:rPr lang="en-GB" i="1" dirty="0" smtClean="0">
                <a:latin typeface="Arial" pitchFamily="34" charset="0"/>
                <a:cs typeface="Arial" pitchFamily="34" charset="0"/>
              </a:rPr>
              <a:t>Quality Matters</a:t>
            </a:r>
            <a:r>
              <a:rPr lang="en-GB" dirty="0" smtClean="0">
                <a:latin typeface="Arial" pitchFamily="34" charset="0"/>
                <a:cs typeface="Arial" pitchFamily="34" charset="0"/>
              </a:rPr>
              <a:t> conference)</a:t>
            </a:r>
          </a:p>
          <a:p>
            <a:pPr lvl="1">
              <a:buClr>
                <a:srgbClr val="006600"/>
              </a:buClr>
              <a:buFont typeface="Wingdings" pitchFamily="2" charset="2"/>
              <a:buChar char="Ø"/>
            </a:pPr>
            <a:endParaRPr lang="en-GB" dirty="0" smtClean="0">
              <a:latin typeface="Arial" pitchFamily="34" charset="0"/>
              <a:cs typeface="Arial" pitchFamily="34" charset="0"/>
            </a:endParaRPr>
          </a:p>
          <a:p>
            <a:pPr lvl="1">
              <a:buClr>
                <a:srgbClr val="006600"/>
              </a:buClr>
              <a:buFont typeface="Wingdings" pitchFamily="2" charset="2"/>
              <a:buChar char="Ø"/>
            </a:pPr>
            <a:r>
              <a:rPr lang="en-GB" dirty="0" smtClean="0">
                <a:latin typeface="Arial" pitchFamily="34" charset="0"/>
                <a:cs typeface="Arial" pitchFamily="34" charset="0"/>
              </a:rPr>
              <a:t>  Consultancy and support from QAA for sixteen student unions, to </a:t>
            </a:r>
          </a:p>
          <a:p>
            <a:pPr lvl="1">
              <a:buClr>
                <a:srgbClr val="006600"/>
              </a:buClr>
            </a:pPr>
            <a:r>
              <a:rPr lang="en-GB" dirty="0" smtClean="0">
                <a:latin typeface="Arial" pitchFamily="34" charset="0"/>
                <a:cs typeface="Arial" pitchFamily="34" charset="0"/>
              </a:rPr>
              <a:t>     develop their engagement in quality assurance </a:t>
            </a:r>
          </a:p>
          <a:p>
            <a:pPr>
              <a:buClr>
                <a:srgbClr val="006600"/>
              </a:buClr>
              <a:buFont typeface="Wingdings" pitchFamily="2" charset="2"/>
              <a:buChar char="Ø"/>
            </a:pPr>
            <a:endParaRPr lang="en-GB" kern="1200" dirty="0" smtClean="0">
              <a:solidFill>
                <a:schemeClr val="tx1"/>
              </a:solidFill>
              <a:latin typeface="Arial" pitchFamily="34" charset="0"/>
              <a:cs typeface="Arial" pitchFamily="34" charset="0"/>
            </a:endParaRPr>
          </a:p>
          <a:p>
            <a:pPr lvl="0">
              <a:buClr>
                <a:srgbClr val="006600"/>
              </a:buClr>
              <a:buFont typeface="Wingdings" pitchFamily="2" charset="2"/>
              <a:buChar char="Ø"/>
            </a:pPr>
            <a:endParaRPr lang="en-GB"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6FB8458E-3DFE-43B0-8029-89023358A9DC}" type="slidenum">
              <a:rPr lang="en-GB" sz="900" smtClean="0">
                <a:latin typeface="Arial" pitchFamily="34" charset="0"/>
                <a:cs typeface="Arial" pitchFamily="34" charset="0"/>
              </a:rPr>
              <a:pPr/>
              <a:t>13</a:t>
            </a:fld>
            <a:endParaRPr lang="en-GB" sz="900" dirty="0">
              <a:latin typeface="Arial" pitchFamily="34" charset="0"/>
              <a:cs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85000" lnSpcReduction="10000"/>
          </a:bodyPr>
          <a:lstStyle/>
          <a:p>
            <a:pPr>
              <a:buClr>
                <a:srgbClr val="006600"/>
              </a:buClr>
              <a:buFont typeface="Wingdings" pitchFamily="2" charset="2"/>
              <a:buChar char="Ø"/>
              <a:defRPr/>
            </a:pPr>
            <a:r>
              <a:rPr lang="en-GB" dirty="0" smtClean="0">
                <a:latin typeface="Arial" pitchFamily="34" charset="0"/>
                <a:cs typeface="Arial" pitchFamily="34" charset="0"/>
              </a:rPr>
              <a:t>  </a:t>
            </a:r>
            <a:r>
              <a:rPr lang="en-GB" sz="1300" dirty="0" smtClean="0">
                <a:latin typeface="Arial" pitchFamily="34" charset="0"/>
                <a:cs typeface="Arial" pitchFamily="34" charset="0"/>
              </a:rPr>
              <a:t>The NUS-QAA </a:t>
            </a:r>
            <a:r>
              <a:rPr lang="en-GB" sz="1300" i="1" dirty="0" smtClean="0">
                <a:latin typeface="Arial" pitchFamily="34" charset="0"/>
                <a:cs typeface="Arial" pitchFamily="34" charset="0"/>
              </a:rPr>
              <a:t>Teaching &amp; Learning </a:t>
            </a:r>
            <a:r>
              <a:rPr lang="en-GB" sz="1300" dirty="0" smtClean="0">
                <a:latin typeface="Arial" pitchFamily="34" charset="0"/>
                <a:cs typeface="Arial" pitchFamily="34" charset="0"/>
              </a:rPr>
              <a:t>research report was published </a:t>
            </a:r>
          </a:p>
          <a:p>
            <a:pPr>
              <a:buClr>
                <a:srgbClr val="006600"/>
              </a:buClr>
              <a:defRPr/>
            </a:pPr>
            <a:r>
              <a:rPr lang="en-GB" sz="1300" dirty="0" smtClean="0">
                <a:latin typeface="Arial" pitchFamily="34" charset="0"/>
                <a:cs typeface="Arial" pitchFamily="34" charset="0"/>
              </a:rPr>
              <a:t>     in March 2012</a:t>
            </a:r>
          </a:p>
          <a:p>
            <a:pPr>
              <a:buClr>
                <a:srgbClr val="006600"/>
              </a:buClr>
              <a:defRPr/>
            </a:pPr>
            <a:endParaRPr lang="en-GB" sz="1300" dirty="0" smtClean="0">
              <a:latin typeface="Arial" pitchFamily="34" charset="0"/>
              <a:cs typeface="Arial" pitchFamily="34" charset="0"/>
            </a:endParaRPr>
          </a:p>
          <a:p>
            <a:pPr>
              <a:buClr>
                <a:srgbClr val="006600"/>
              </a:buClr>
              <a:buFont typeface="Wingdings" pitchFamily="2" charset="2"/>
              <a:buChar char="Ø"/>
              <a:defRPr/>
            </a:pPr>
            <a:r>
              <a:rPr lang="en-GB" sz="1300" dirty="0" smtClean="0">
                <a:latin typeface="Arial" pitchFamily="34" charset="0"/>
                <a:cs typeface="Arial" pitchFamily="34" charset="0"/>
              </a:rPr>
              <a:t>  It is one of a mini-series of four reports, covering:</a:t>
            </a:r>
          </a:p>
          <a:p>
            <a:pPr>
              <a:buClr>
                <a:srgbClr val="006600"/>
              </a:buClr>
              <a:buFont typeface="Wingdings" pitchFamily="2" charset="2"/>
              <a:buChar char="Ø"/>
              <a:defRPr/>
            </a:pPr>
            <a:endParaRPr lang="en-GB" sz="1300" dirty="0" smtClean="0">
              <a:latin typeface="Arial" pitchFamily="34" charset="0"/>
              <a:cs typeface="Arial" pitchFamily="34" charset="0"/>
            </a:endParaRPr>
          </a:p>
          <a:p>
            <a:pPr lvl="1">
              <a:buClr>
                <a:srgbClr val="006600"/>
              </a:buClr>
              <a:buFont typeface="Wingdings" pitchFamily="2" charset="2"/>
              <a:buChar char="Ø"/>
              <a:defRPr/>
            </a:pPr>
            <a:r>
              <a:rPr lang="en-GB" sz="1300" dirty="0" smtClean="0">
                <a:latin typeface="Arial" pitchFamily="34" charset="0"/>
                <a:cs typeface="Arial" pitchFamily="34" charset="0"/>
              </a:rPr>
              <a:t>   Independent learning &amp; contact hours (March 2012)</a:t>
            </a:r>
          </a:p>
          <a:p>
            <a:pPr lvl="2">
              <a:buClr>
                <a:srgbClr val="006600"/>
              </a:buClr>
              <a:buFont typeface="Wingdings" pitchFamily="2" charset="2"/>
              <a:buChar char="Ø"/>
              <a:defRPr/>
            </a:pPr>
            <a:endParaRPr lang="en-GB" sz="1300" dirty="0" smtClean="0">
              <a:latin typeface="Arial" pitchFamily="34" charset="0"/>
              <a:cs typeface="Arial" pitchFamily="34" charset="0"/>
            </a:endParaRPr>
          </a:p>
          <a:p>
            <a:pPr lvl="2">
              <a:buClr>
                <a:srgbClr val="006600"/>
              </a:buClr>
              <a:buFont typeface="Wingdings" pitchFamily="2" charset="2"/>
              <a:buChar char="Ø"/>
              <a:defRPr/>
            </a:pPr>
            <a:r>
              <a:rPr lang="en-GB" sz="1300" dirty="0" smtClean="0">
                <a:latin typeface="Arial" pitchFamily="34" charset="0"/>
                <a:cs typeface="Arial" pitchFamily="34" charset="0"/>
              </a:rPr>
              <a:t> This was published at the end of March, but I will not be referring to </a:t>
            </a:r>
          </a:p>
          <a:p>
            <a:pPr lvl="2">
              <a:buClr>
                <a:srgbClr val="006600"/>
              </a:buClr>
              <a:defRPr/>
            </a:pPr>
            <a:r>
              <a:rPr lang="en-GB" sz="1300" dirty="0" smtClean="0">
                <a:latin typeface="Arial" pitchFamily="34" charset="0"/>
                <a:cs typeface="Arial" pitchFamily="34" charset="0"/>
              </a:rPr>
              <a:t>     it today, as this is a subject about which Bahram is speaking, </a:t>
            </a:r>
          </a:p>
          <a:p>
            <a:pPr lvl="2">
              <a:buClr>
                <a:srgbClr val="006600"/>
              </a:buClr>
              <a:defRPr/>
            </a:pPr>
            <a:r>
              <a:rPr lang="en-GB" sz="1300" dirty="0" smtClean="0">
                <a:latin typeface="Arial" pitchFamily="34" charset="0"/>
                <a:cs typeface="Arial" pitchFamily="34" charset="0"/>
              </a:rPr>
              <a:t>     following the publication of the HEPI report last Thursday </a:t>
            </a:r>
          </a:p>
          <a:p>
            <a:pPr>
              <a:buClr>
                <a:srgbClr val="006600"/>
              </a:buClr>
              <a:defRPr/>
            </a:pPr>
            <a:endParaRPr lang="en-GB" sz="1300" dirty="0" smtClean="0">
              <a:latin typeface="Arial" pitchFamily="34" charset="0"/>
              <a:cs typeface="Arial" pitchFamily="34" charset="0"/>
            </a:endParaRPr>
          </a:p>
          <a:p>
            <a:pPr lvl="1">
              <a:buClr>
                <a:srgbClr val="006600"/>
              </a:buClr>
              <a:buFont typeface="Wingdings" pitchFamily="2" charset="2"/>
              <a:buChar char="Ø"/>
              <a:defRPr/>
            </a:pPr>
            <a:r>
              <a:rPr lang="en-GB" sz="1300" dirty="0" smtClean="0">
                <a:latin typeface="Arial" pitchFamily="34" charset="0"/>
                <a:cs typeface="Arial" pitchFamily="34" charset="0"/>
              </a:rPr>
              <a:t>  Differences between subjects (published March 2012)</a:t>
            </a:r>
          </a:p>
          <a:p>
            <a:pPr lvl="1">
              <a:buClr>
                <a:srgbClr val="006600"/>
              </a:buClr>
              <a:buFont typeface="Wingdings" pitchFamily="2" charset="2"/>
              <a:buChar char="Ø"/>
              <a:defRPr/>
            </a:pPr>
            <a:endParaRPr lang="en-GB" sz="1300" dirty="0" smtClean="0">
              <a:latin typeface="Arial" pitchFamily="34" charset="0"/>
              <a:cs typeface="Arial" pitchFamily="34" charset="0"/>
            </a:endParaRPr>
          </a:p>
          <a:p>
            <a:pPr lvl="1">
              <a:buClr>
                <a:srgbClr val="006600"/>
              </a:buClr>
              <a:buFont typeface="Wingdings" pitchFamily="2" charset="2"/>
              <a:buChar char="Ø"/>
              <a:defRPr/>
            </a:pPr>
            <a:r>
              <a:rPr lang="en-GB" sz="1300" dirty="0" smtClean="0">
                <a:latin typeface="Arial" pitchFamily="34" charset="0"/>
                <a:cs typeface="Arial" pitchFamily="34" charset="0"/>
              </a:rPr>
              <a:t>  The first year student experience (published April 2012)</a:t>
            </a:r>
          </a:p>
          <a:p>
            <a:pPr>
              <a:buClr>
                <a:srgbClr val="006600"/>
              </a:buClr>
              <a:defRPr/>
            </a:pPr>
            <a:endParaRPr lang="en-GB" sz="1300" dirty="0" smtClean="0">
              <a:latin typeface="Arial" pitchFamily="34" charset="0"/>
              <a:cs typeface="Arial" pitchFamily="34" charset="0"/>
            </a:endParaRPr>
          </a:p>
          <a:p>
            <a:pPr>
              <a:buClr>
                <a:srgbClr val="006600"/>
              </a:buClr>
              <a:buFont typeface="Wingdings" pitchFamily="2" charset="2"/>
              <a:buChar char="Ø"/>
              <a:defRPr/>
            </a:pPr>
            <a:r>
              <a:rPr lang="en-GB" sz="1300" dirty="0" smtClean="0">
                <a:latin typeface="Arial" pitchFamily="34" charset="0"/>
                <a:cs typeface="Arial" pitchFamily="34" charset="0"/>
              </a:rPr>
              <a:t>  It was conducted through a national survey, focus groups and online discussion</a:t>
            </a:r>
          </a:p>
          <a:p>
            <a:pPr>
              <a:buClr>
                <a:srgbClr val="006600"/>
              </a:buClr>
              <a:defRPr/>
            </a:pPr>
            <a:endParaRPr lang="en-GB" sz="1300" dirty="0" smtClean="0">
              <a:latin typeface="Arial" pitchFamily="34" charset="0"/>
              <a:cs typeface="Arial" pitchFamily="34" charset="0"/>
            </a:endParaRPr>
          </a:p>
          <a:p>
            <a:pPr>
              <a:buClr>
                <a:srgbClr val="006600"/>
              </a:buClr>
              <a:defRPr/>
            </a:pPr>
            <a:r>
              <a:rPr lang="en-GB" sz="1300" u="sng" dirty="0" smtClean="0">
                <a:latin typeface="Arial" pitchFamily="34" charset="0"/>
                <a:cs typeface="Arial" pitchFamily="34" charset="0"/>
              </a:rPr>
              <a:t>Undergrad/post grad mix</a:t>
            </a:r>
          </a:p>
          <a:p>
            <a:pPr>
              <a:buClr>
                <a:srgbClr val="006600"/>
              </a:buClr>
              <a:buFont typeface="Wingdings" pitchFamily="2" charset="2"/>
              <a:buChar char="Ø"/>
              <a:defRPr/>
            </a:pPr>
            <a:endParaRPr lang="en-GB" sz="1300" u="sng" dirty="0" smtClean="0">
              <a:latin typeface="Arial" pitchFamily="34" charset="0"/>
              <a:cs typeface="Arial" pitchFamily="34" charset="0"/>
            </a:endParaRPr>
          </a:p>
          <a:p>
            <a:pPr>
              <a:buClr>
                <a:srgbClr val="006600"/>
              </a:buClr>
              <a:buFont typeface="Wingdings" pitchFamily="2" charset="2"/>
              <a:buChar char="Ø"/>
              <a:defRPr/>
            </a:pPr>
            <a:r>
              <a:rPr lang="en-GB" sz="1300" dirty="0" smtClean="0">
                <a:latin typeface="Arial" pitchFamily="34" charset="0"/>
                <a:cs typeface="Arial" pitchFamily="34" charset="0"/>
              </a:rPr>
              <a:t>  </a:t>
            </a:r>
            <a:r>
              <a:rPr lang="en-GB" sz="1300" b="1" dirty="0" smtClean="0">
                <a:latin typeface="Arial" pitchFamily="34" charset="0"/>
                <a:cs typeface="Arial" pitchFamily="34" charset="0"/>
              </a:rPr>
              <a:t>46.1% in first year at university</a:t>
            </a:r>
          </a:p>
          <a:p>
            <a:pPr>
              <a:buClr>
                <a:srgbClr val="006600"/>
              </a:buClr>
              <a:buFont typeface="Wingdings" pitchFamily="2" charset="2"/>
              <a:buChar char="Ø"/>
              <a:defRPr/>
            </a:pPr>
            <a:r>
              <a:rPr lang="en-GB" sz="1300" dirty="0" smtClean="0">
                <a:latin typeface="Arial" pitchFamily="34" charset="0"/>
                <a:cs typeface="Arial" pitchFamily="34" charset="0"/>
              </a:rPr>
              <a:t>  29.8% in second year </a:t>
            </a:r>
          </a:p>
          <a:p>
            <a:pPr>
              <a:buClr>
                <a:srgbClr val="006600"/>
              </a:buClr>
              <a:buFont typeface="Wingdings" pitchFamily="2" charset="2"/>
              <a:buChar char="Ø"/>
              <a:defRPr/>
            </a:pPr>
            <a:r>
              <a:rPr lang="en-GB" sz="1300" dirty="0" smtClean="0">
                <a:latin typeface="Arial" pitchFamily="34" charset="0"/>
                <a:cs typeface="Arial" pitchFamily="34" charset="0"/>
              </a:rPr>
              <a:t>  16.2% in third year </a:t>
            </a:r>
          </a:p>
          <a:p>
            <a:pPr>
              <a:buClr>
                <a:srgbClr val="006600"/>
              </a:buClr>
              <a:buFont typeface="Wingdings" pitchFamily="2" charset="2"/>
              <a:buChar char="Ø"/>
              <a:defRPr/>
            </a:pPr>
            <a:r>
              <a:rPr lang="en-GB" sz="1300" dirty="0" smtClean="0">
                <a:latin typeface="Arial" pitchFamily="34" charset="0"/>
                <a:cs typeface="Arial" pitchFamily="34" charset="0"/>
              </a:rPr>
              <a:t>  4.5% in fourth year </a:t>
            </a:r>
          </a:p>
          <a:p>
            <a:pPr>
              <a:buClr>
                <a:srgbClr val="006600"/>
              </a:buClr>
              <a:buFont typeface="Wingdings" pitchFamily="2" charset="2"/>
              <a:buChar char="Ø"/>
              <a:defRPr/>
            </a:pPr>
            <a:r>
              <a:rPr lang="en-GB" sz="1300" dirty="0" smtClean="0">
                <a:latin typeface="Arial" pitchFamily="34" charset="0"/>
                <a:cs typeface="Arial" pitchFamily="34" charset="0"/>
              </a:rPr>
              <a:t>  3.4% in fifth or more year </a:t>
            </a:r>
          </a:p>
          <a:p>
            <a:pPr>
              <a:buClr>
                <a:srgbClr val="006600"/>
              </a:buClr>
              <a:buFont typeface="Wingdings" pitchFamily="2" charset="2"/>
              <a:buChar char="Ø"/>
              <a:defRPr/>
            </a:pPr>
            <a:endParaRPr lang="en-GB" sz="1300" dirty="0" smtClean="0">
              <a:latin typeface="Arial" pitchFamily="34" charset="0"/>
              <a:cs typeface="Arial" pitchFamily="34" charset="0"/>
            </a:endParaRPr>
          </a:p>
          <a:p>
            <a:pPr>
              <a:buClr>
                <a:srgbClr val="006600"/>
              </a:buClr>
              <a:buFont typeface="Wingdings" pitchFamily="2" charset="2"/>
              <a:buChar char="Ø"/>
              <a:defRPr/>
            </a:pPr>
            <a:r>
              <a:rPr lang="en-GB" sz="1300" dirty="0" smtClean="0">
                <a:latin typeface="Arial" pitchFamily="34" charset="0"/>
                <a:cs typeface="Arial" pitchFamily="34" charset="0"/>
              </a:rPr>
              <a:t>  </a:t>
            </a:r>
            <a:r>
              <a:rPr lang="en-GB" sz="1300" b="1" dirty="0" smtClean="0">
                <a:latin typeface="Arial" pitchFamily="34" charset="0"/>
                <a:cs typeface="Arial" pitchFamily="34" charset="0"/>
              </a:rPr>
              <a:t>69.5% studying at Level four (e.g. Bachelors degree, HND)</a:t>
            </a:r>
          </a:p>
          <a:p>
            <a:pPr>
              <a:buClr>
                <a:srgbClr val="006600"/>
              </a:buClr>
              <a:buFont typeface="Wingdings" pitchFamily="2" charset="2"/>
              <a:buChar char="Ø"/>
              <a:defRPr/>
            </a:pPr>
            <a:r>
              <a:rPr lang="en-GB" sz="1300" dirty="0" smtClean="0">
                <a:latin typeface="Arial" pitchFamily="34" charset="0"/>
                <a:cs typeface="Arial" pitchFamily="34" charset="0"/>
              </a:rPr>
              <a:t>  18.6% studying at Level 5 (e.g. Masters) </a:t>
            </a:r>
          </a:p>
          <a:p>
            <a:pPr>
              <a:buClr>
                <a:srgbClr val="006600"/>
              </a:buClr>
              <a:buFont typeface="Wingdings" pitchFamily="2" charset="2"/>
              <a:buChar char="Ø"/>
              <a:defRPr/>
            </a:pPr>
            <a:r>
              <a:rPr lang="en-GB" sz="1300" dirty="0" smtClean="0">
                <a:latin typeface="Arial" pitchFamily="34" charset="0"/>
                <a:cs typeface="Arial" pitchFamily="34" charset="0"/>
              </a:rPr>
              <a:t>  4.3% studying at Level 6 (e.g. Ph.D)</a:t>
            </a:r>
          </a:p>
        </p:txBody>
      </p:sp>
      <p:sp>
        <p:nvSpPr>
          <p:cNvPr id="47108" name="Slide Number Placeholder 3"/>
          <p:cNvSpPr>
            <a:spLocks noGrp="1"/>
          </p:cNvSpPr>
          <p:nvPr>
            <p:ph type="sldNum" sz="quarter" idx="5"/>
          </p:nvPr>
        </p:nvSpPr>
        <p:spPr>
          <a:noFill/>
        </p:spPr>
        <p:txBody>
          <a:bodyPr/>
          <a:lstStyle/>
          <a:p>
            <a:fld id="{755FA024-1431-46C9-98F9-A82796F86BCE}" type="slidenum">
              <a:rPr lang="en-GB" sz="1100" smtClean="0">
                <a:latin typeface="Arial" pitchFamily="34" charset="0"/>
                <a:cs typeface="Arial" pitchFamily="34" charset="0"/>
              </a:rPr>
              <a:pPr/>
              <a:t>14</a:t>
            </a:fld>
            <a:endParaRPr lang="en-GB" sz="1100" dirty="0" smtClean="0">
              <a:latin typeface="Arial" pitchFamily="34" charset="0"/>
              <a:cs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xfrm>
            <a:off x="372914" y="4746824"/>
            <a:ext cx="6048672" cy="5184576"/>
          </a:xfrm>
          <a:noFill/>
          <a:ln/>
        </p:spPr>
        <p:txBody>
          <a:bodyPr>
            <a:normAutofit fontScale="92500"/>
          </a:bodyPr>
          <a:lstStyle/>
          <a:p>
            <a:pPr>
              <a:buClr>
                <a:srgbClr val="006600"/>
              </a:buClr>
              <a:buFont typeface="Wingdings" pitchFamily="2" charset="2"/>
              <a:buChar char="Ø"/>
            </a:pPr>
            <a:r>
              <a:rPr lang="en-GB" dirty="0" smtClean="0">
                <a:latin typeface="Arial" pitchFamily="34" charset="0"/>
                <a:cs typeface="Arial" pitchFamily="34" charset="0"/>
              </a:rPr>
              <a:t>  As part of the research, students were asked to rate the importance of aspects of their  </a:t>
            </a:r>
          </a:p>
          <a:p>
            <a:pPr>
              <a:buClr>
                <a:srgbClr val="006600"/>
              </a:buClr>
            </a:pPr>
            <a:r>
              <a:rPr lang="en-GB" dirty="0" smtClean="0">
                <a:latin typeface="Arial" pitchFamily="34" charset="0"/>
                <a:cs typeface="Arial" pitchFamily="34" charset="0"/>
              </a:rPr>
              <a:t>     learning &amp; teaching experience at their institutions</a:t>
            </a:r>
          </a:p>
          <a:p>
            <a:pPr>
              <a:buClr>
                <a:srgbClr val="006600"/>
              </a:buClr>
            </a:pPr>
            <a:endParaRPr lang="en-GB" sz="1100" kern="1200" baseline="0" dirty="0" smtClean="0">
              <a:solidFill>
                <a:schemeClr val="tx1"/>
              </a:solidFill>
              <a:latin typeface="Arial" pitchFamily="34" charset="0"/>
              <a:cs typeface="Arial" pitchFamily="34" charset="0"/>
            </a:endParaRPr>
          </a:p>
          <a:p>
            <a:pPr>
              <a:buClr>
                <a:srgbClr val="006600"/>
              </a:buClr>
              <a:buFont typeface="Wingdings" pitchFamily="2" charset="2"/>
              <a:buChar char="Ø"/>
            </a:pPr>
            <a:r>
              <a:rPr lang="en-GB" sz="1100" dirty="0" smtClean="0">
                <a:latin typeface="Arial" pitchFamily="34" charset="0"/>
                <a:cs typeface="Arial" pitchFamily="34" charset="0"/>
              </a:rPr>
              <a:t>  </a:t>
            </a:r>
            <a:r>
              <a:rPr lang="en-GB" sz="1200" kern="1200" baseline="0" dirty="0" smtClean="0">
                <a:solidFill>
                  <a:schemeClr val="tx1"/>
                </a:solidFill>
                <a:latin typeface="Arial" pitchFamily="34" charset="0"/>
                <a:cs typeface="Arial" pitchFamily="34" charset="0"/>
              </a:rPr>
              <a:t>Overall, students said that </a:t>
            </a:r>
            <a:r>
              <a:rPr lang="en-GB" sz="1200" b="1" u="sng" kern="1200" baseline="0" dirty="0" smtClean="0">
                <a:solidFill>
                  <a:schemeClr val="tx1"/>
                </a:solidFill>
                <a:latin typeface="Arial" pitchFamily="34" charset="0"/>
                <a:cs typeface="Arial" pitchFamily="34" charset="0"/>
              </a:rPr>
              <a:t>teaching skills</a:t>
            </a:r>
            <a:r>
              <a:rPr lang="en-GB" sz="1200" b="1" kern="1200" baseline="0" dirty="0" smtClean="0">
                <a:solidFill>
                  <a:schemeClr val="tx1"/>
                </a:solidFill>
                <a:latin typeface="Arial" pitchFamily="34" charset="0"/>
                <a:cs typeface="Arial" pitchFamily="34" charset="0"/>
              </a:rPr>
              <a:t> </a:t>
            </a:r>
            <a:r>
              <a:rPr lang="en-GB" sz="1200" kern="1200" baseline="0" dirty="0" smtClean="0">
                <a:solidFill>
                  <a:schemeClr val="tx1"/>
                </a:solidFill>
                <a:latin typeface="Arial" pitchFamily="34" charset="0"/>
                <a:cs typeface="Arial" pitchFamily="34" charset="0"/>
              </a:rPr>
              <a:t>were the most important feature of a </a:t>
            </a:r>
          </a:p>
          <a:p>
            <a:pPr>
              <a:buClr>
                <a:srgbClr val="006600"/>
              </a:buClr>
            </a:pPr>
            <a:r>
              <a:rPr lang="en-GB" dirty="0" smtClean="0">
                <a:latin typeface="Arial" pitchFamily="34" charset="0"/>
                <a:cs typeface="Arial" pitchFamily="34" charset="0"/>
              </a:rPr>
              <a:t>     </a:t>
            </a:r>
            <a:r>
              <a:rPr lang="en-GB" sz="1200" kern="1200" baseline="0" dirty="0" smtClean="0">
                <a:solidFill>
                  <a:schemeClr val="tx1"/>
                </a:solidFill>
                <a:latin typeface="Arial" pitchFamily="34" charset="0"/>
                <a:cs typeface="Arial" pitchFamily="34" charset="0"/>
              </a:rPr>
              <a:t>good quality learning and teaching experience:</a:t>
            </a:r>
          </a:p>
          <a:p>
            <a:pPr>
              <a:buClr>
                <a:srgbClr val="006600"/>
              </a:buClr>
            </a:pPr>
            <a:r>
              <a:rPr lang="en-GB" sz="1200" kern="1200" baseline="0" dirty="0" smtClean="0">
                <a:solidFill>
                  <a:schemeClr val="tx1"/>
                </a:solidFill>
                <a:latin typeface="Arial" pitchFamily="34" charset="0"/>
                <a:cs typeface="Arial" pitchFamily="34" charset="0"/>
              </a:rPr>
              <a:t> </a:t>
            </a:r>
            <a:endParaRPr lang="en-GB" dirty="0" smtClean="0">
              <a:latin typeface="Arial" pitchFamily="34" charset="0"/>
              <a:cs typeface="Arial" pitchFamily="34" charset="0"/>
            </a:endParaRPr>
          </a:p>
          <a:p>
            <a:pPr lvl="2">
              <a:buClr>
                <a:srgbClr val="006600"/>
              </a:buClr>
              <a:buFont typeface="Wingdings" pitchFamily="2" charset="2"/>
              <a:buChar char="Ø"/>
            </a:pPr>
            <a:r>
              <a:rPr lang="en-GB" kern="1200" baseline="0" dirty="0" smtClean="0">
                <a:solidFill>
                  <a:schemeClr val="tx1"/>
                </a:solidFill>
                <a:latin typeface="Arial" pitchFamily="34" charset="0"/>
                <a:cs typeface="Arial" pitchFamily="34" charset="0"/>
              </a:rPr>
              <a:t>  Over </a:t>
            </a:r>
            <a:r>
              <a:rPr lang="en-GB" b="1" kern="1200" baseline="0" dirty="0" smtClean="0">
                <a:solidFill>
                  <a:schemeClr val="tx1"/>
                </a:solidFill>
                <a:latin typeface="Arial" pitchFamily="34" charset="0"/>
                <a:cs typeface="Arial" pitchFamily="34" charset="0"/>
              </a:rPr>
              <a:t>90%</a:t>
            </a:r>
            <a:r>
              <a:rPr lang="en-GB" kern="1200" baseline="0" dirty="0" smtClean="0">
                <a:solidFill>
                  <a:schemeClr val="tx1"/>
                </a:solidFill>
                <a:latin typeface="Arial" pitchFamily="34" charset="0"/>
                <a:cs typeface="Arial" pitchFamily="34" charset="0"/>
              </a:rPr>
              <a:t> of students said this was </a:t>
            </a:r>
            <a:r>
              <a:rPr lang="en-GB" i="1" kern="1200" baseline="0" dirty="0" smtClean="0">
                <a:solidFill>
                  <a:schemeClr val="tx1"/>
                </a:solidFill>
                <a:latin typeface="Arial" pitchFamily="34" charset="0"/>
                <a:cs typeface="Arial" pitchFamily="34" charset="0"/>
              </a:rPr>
              <a:t>important </a:t>
            </a:r>
            <a:r>
              <a:rPr lang="en-GB" kern="1200" baseline="0" dirty="0" smtClean="0">
                <a:solidFill>
                  <a:schemeClr val="tx1"/>
                </a:solidFill>
                <a:latin typeface="Arial" pitchFamily="34" charset="0"/>
                <a:cs typeface="Arial" pitchFamily="34" charset="0"/>
              </a:rPr>
              <a:t>or </a:t>
            </a:r>
            <a:r>
              <a:rPr lang="en-GB" i="1" kern="1200" baseline="0" dirty="0" smtClean="0">
                <a:solidFill>
                  <a:schemeClr val="tx1"/>
                </a:solidFill>
                <a:latin typeface="Arial" pitchFamily="34" charset="0"/>
                <a:cs typeface="Arial" pitchFamily="34" charset="0"/>
              </a:rPr>
              <a:t>very important</a:t>
            </a:r>
            <a:r>
              <a:rPr lang="en-GB" kern="1200" baseline="0" dirty="0" smtClean="0">
                <a:solidFill>
                  <a:schemeClr val="tx1"/>
                </a:solidFill>
                <a:latin typeface="Arial" pitchFamily="34" charset="0"/>
                <a:cs typeface="Arial" pitchFamily="34" charset="0"/>
              </a:rPr>
              <a:t> </a:t>
            </a:r>
          </a:p>
          <a:p>
            <a:pPr lvl="2">
              <a:buClr>
                <a:srgbClr val="006600"/>
              </a:buClr>
              <a:buFont typeface="Wingdings" pitchFamily="2" charset="2"/>
              <a:buChar char="Ø"/>
            </a:pPr>
            <a:endParaRPr lang="en-GB" dirty="0" smtClean="0">
              <a:latin typeface="Arial" pitchFamily="34" charset="0"/>
              <a:cs typeface="Arial" pitchFamily="34" charset="0"/>
            </a:endParaRPr>
          </a:p>
          <a:p>
            <a:pPr lvl="2">
              <a:buClr>
                <a:srgbClr val="006600"/>
              </a:buClr>
              <a:buFont typeface="Wingdings" pitchFamily="2" charset="2"/>
              <a:buChar char="Ø"/>
            </a:pPr>
            <a:r>
              <a:rPr lang="en-GB" dirty="0" smtClean="0">
                <a:latin typeface="Arial" pitchFamily="34" charset="0"/>
                <a:cs typeface="Arial" pitchFamily="34" charset="0"/>
              </a:rPr>
              <a:t>  In focus groups, students said they would like academic staff to develop their </a:t>
            </a:r>
          </a:p>
          <a:p>
            <a:pPr lvl="2">
              <a:buClr>
                <a:srgbClr val="006600"/>
              </a:buClr>
            </a:pPr>
            <a:r>
              <a:rPr lang="en-GB" dirty="0" smtClean="0">
                <a:latin typeface="Arial" pitchFamily="34" charset="0"/>
                <a:cs typeface="Arial" pitchFamily="34" charset="0"/>
              </a:rPr>
              <a:t>     teaching styles to be more engaging and interactive.  To use technology and </a:t>
            </a:r>
          </a:p>
          <a:p>
            <a:pPr lvl="2">
              <a:buClr>
                <a:srgbClr val="006600"/>
              </a:buClr>
            </a:pPr>
            <a:r>
              <a:rPr lang="en-GB" dirty="0" smtClean="0">
                <a:latin typeface="Arial" pitchFamily="34" charset="0"/>
                <a:cs typeface="Arial" pitchFamily="34" charset="0"/>
              </a:rPr>
              <a:t>     props to make the subject more accessible and interesting</a:t>
            </a:r>
          </a:p>
          <a:p>
            <a:pPr lvl="2">
              <a:buClr>
                <a:srgbClr val="006600"/>
              </a:buClr>
            </a:pPr>
            <a:endParaRPr lang="en-GB" dirty="0" smtClean="0">
              <a:latin typeface="Arial" pitchFamily="34" charset="0"/>
              <a:cs typeface="Arial" pitchFamily="34" charset="0"/>
            </a:endParaRPr>
          </a:p>
          <a:p>
            <a:pPr lvl="2">
              <a:buClr>
                <a:srgbClr val="006600"/>
              </a:buClr>
              <a:buFont typeface="Wingdings" pitchFamily="2" charset="2"/>
              <a:buChar char="Ø"/>
            </a:pPr>
            <a:r>
              <a:rPr lang="en-GB" dirty="0" smtClean="0">
                <a:latin typeface="Arial" pitchFamily="34" charset="0"/>
                <a:cs typeface="Arial" pitchFamily="34" charset="0"/>
              </a:rPr>
              <a:t>  Not a ‘Powerpoint lecture’ approach – where the tutor simply reads from the </a:t>
            </a:r>
          </a:p>
          <a:p>
            <a:pPr lvl="2">
              <a:buClr>
                <a:srgbClr val="006600"/>
              </a:buClr>
            </a:pPr>
            <a:r>
              <a:rPr lang="en-GB" dirty="0" smtClean="0">
                <a:latin typeface="Arial" pitchFamily="34" charset="0"/>
                <a:cs typeface="Arial" pitchFamily="34" charset="0"/>
              </a:rPr>
              <a:t>     slides</a:t>
            </a:r>
          </a:p>
          <a:p>
            <a:pPr lvl="2">
              <a:buClr>
                <a:srgbClr val="006600"/>
              </a:buClr>
            </a:pPr>
            <a:endParaRPr lang="en-GB" dirty="0" smtClean="0">
              <a:latin typeface="Arial" pitchFamily="34" charset="0"/>
              <a:cs typeface="Arial" pitchFamily="34" charset="0"/>
            </a:endParaRPr>
          </a:p>
          <a:p>
            <a:pPr lvl="2">
              <a:buClr>
                <a:srgbClr val="006600"/>
              </a:buClr>
              <a:buFont typeface="Wingdings" pitchFamily="2" charset="2"/>
              <a:buChar char="Ø"/>
            </a:pPr>
            <a:r>
              <a:rPr lang="en-GB" dirty="0" smtClean="0">
                <a:latin typeface="Arial" pitchFamily="34" charset="0"/>
                <a:cs typeface="Arial" pitchFamily="34" charset="0"/>
              </a:rPr>
              <a:t>  An active learning style is a teaching skill which needs to be taught and </a:t>
            </a:r>
          </a:p>
          <a:p>
            <a:pPr lvl="2">
              <a:buClr>
                <a:srgbClr val="006600"/>
              </a:buClr>
            </a:pPr>
            <a:r>
              <a:rPr lang="en-GB" dirty="0" smtClean="0">
                <a:latin typeface="Arial" pitchFamily="34" charset="0"/>
                <a:cs typeface="Arial" pitchFamily="34" charset="0"/>
              </a:rPr>
              <a:t>     developed over time - elsewhere in the report, </a:t>
            </a:r>
            <a:r>
              <a:rPr lang="en-GB" b="1" dirty="0" smtClean="0">
                <a:latin typeface="Arial" pitchFamily="34" charset="0"/>
                <a:cs typeface="Arial" pitchFamily="34" charset="0"/>
              </a:rPr>
              <a:t>34% of students</a:t>
            </a:r>
            <a:r>
              <a:rPr lang="en-GB" dirty="0" smtClean="0">
                <a:latin typeface="Arial" pitchFamily="34" charset="0"/>
                <a:cs typeface="Arial" pitchFamily="34" charset="0"/>
              </a:rPr>
              <a:t> said they </a:t>
            </a:r>
          </a:p>
          <a:p>
            <a:pPr lvl="2">
              <a:buClr>
                <a:srgbClr val="006600"/>
              </a:buClr>
            </a:pPr>
            <a:r>
              <a:rPr lang="en-GB" dirty="0" smtClean="0">
                <a:latin typeface="Arial" pitchFamily="34" charset="0"/>
                <a:cs typeface="Arial" pitchFamily="34" charset="0"/>
              </a:rPr>
              <a:t>     wanted their lecturers to develop better teaching skills</a:t>
            </a:r>
          </a:p>
          <a:p>
            <a:pPr lvl="2">
              <a:buClr>
                <a:srgbClr val="006600"/>
              </a:buClr>
            </a:pPr>
            <a:endParaRPr lang="en-GB" dirty="0" smtClean="0">
              <a:latin typeface="Arial" pitchFamily="34" charset="0"/>
              <a:cs typeface="Arial" pitchFamily="34" charset="0"/>
            </a:endParaRPr>
          </a:p>
          <a:p>
            <a:pPr lvl="2">
              <a:buClr>
                <a:srgbClr val="006600"/>
              </a:buClr>
              <a:buFont typeface="Wingdings" pitchFamily="2" charset="2"/>
              <a:buChar char="Ø"/>
            </a:pPr>
            <a:r>
              <a:rPr lang="en-GB" dirty="0" smtClean="0">
                <a:latin typeface="Arial" pitchFamily="34" charset="0"/>
                <a:cs typeface="Arial" pitchFamily="34" charset="0"/>
              </a:rPr>
              <a:t>  Overall, students said that they were more motivated to learn if they had </a:t>
            </a:r>
          </a:p>
          <a:p>
            <a:pPr lvl="2">
              <a:buClr>
                <a:srgbClr val="006600"/>
              </a:buClr>
            </a:pPr>
            <a:r>
              <a:rPr lang="en-GB" dirty="0" smtClean="0">
                <a:latin typeface="Arial" pitchFamily="34" charset="0"/>
                <a:cs typeface="Arial" pitchFamily="34" charset="0"/>
              </a:rPr>
              <a:t>     good lecturers who taught the subject well</a:t>
            </a:r>
          </a:p>
          <a:p>
            <a:pPr lvl="2">
              <a:buClr>
                <a:srgbClr val="006600"/>
              </a:buClr>
            </a:pPr>
            <a:endParaRPr lang="en-GB" dirty="0" smtClean="0">
              <a:latin typeface="Arial" pitchFamily="34" charset="0"/>
              <a:cs typeface="Arial" pitchFamily="34" charset="0"/>
            </a:endParaRPr>
          </a:p>
          <a:p>
            <a:pPr>
              <a:buClr>
                <a:srgbClr val="006600"/>
              </a:buClr>
              <a:buFont typeface="Wingdings" pitchFamily="2" charset="2"/>
              <a:buChar char="Ø"/>
            </a:pPr>
            <a:r>
              <a:rPr lang="en-GB" dirty="0" smtClean="0">
                <a:latin typeface="Arial" pitchFamily="34" charset="0"/>
                <a:cs typeface="Arial" pitchFamily="34" charset="0"/>
              </a:rPr>
              <a:t>  It is also interesting to note that, of the top six rated features, three of them focus on </a:t>
            </a:r>
          </a:p>
          <a:p>
            <a:pPr>
              <a:buClr>
                <a:srgbClr val="006600"/>
              </a:buClr>
            </a:pPr>
            <a:r>
              <a:rPr lang="en-GB" dirty="0" smtClean="0">
                <a:latin typeface="Arial" pitchFamily="34" charset="0"/>
                <a:cs typeface="Arial" pitchFamily="34" charset="0"/>
              </a:rPr>
              <a:t>     personal, face-to-face contact and interaction (compare lower rated ‘Internet discussion’):  </a:t>
            </a:r>
          </a:p>
          <a:p>
            <a:pPr>
              <a:buClr>
                <a:srgbClr val="006600"/>
              </a:buClr>
            </a:pPr>
            <a:endParaRPr lang="en-GB" dirty="0" smtClean="0">
              <a:latin typeface="Arial" pitchFamily="34" charset="0"/>
              <a:cs typeface="Arial" pitchFamily="34" charset="0"/>
            </a:endParaRPr>
          </a:p>
          <a:p>
            <a:pPr lvl="1">
              <a:buClr>
                <a:srgbClr val="006600"/>
              </a:buClr>
              <a:buFont typeface="Wingdings" pitchFamily="2" charset="2"/>
              <a:buChar char="Ø"/>
            </a:pPr>
            <a:r>
              <a:rPr lang="en-GB" dirty="0" smtClean="0">
                <a:latin typeface="Arial" pitchFamily="34" charset="0"/>
                <a:cs typeface="Arial" pitchFamily="34" charset="0"/>
              </a:rPr>
              <a:t>  Interactive group sessions </a:t>
            </a:r>
            <a:r>
              <a:rPr lang="en-GB" b="1" dirty="0" smtClean="0">
                <a:latin typeface="Arial" pitchFamily="34" charset="0"/>
                <a:cs typeface="Arial" pitchFamily="34" charset="0"/>
              </a:rPr>
              <a:t>(83.4%)</a:t>
            </a:r>
          </a:p>
          <a:p>
            <a:pPr lvl="1">
              <a:buClr>
                <a:srgbClr val="006600"/>
              </a:buClr>
              <a:buFont typeface="Wingdings" pitchFamily="2" charset="2"/>
              <a:buChar char="Ø"/>
            </a:pPr>
            <a:r>
              <a:rPr lang="en-GB" dirty="0" smtClean="0">
                <a:latin typeface="Arial" pitchFamily="34" charset="0"/>
                <a:cs typeface="Arial" pitchFamily="34" charset="0"/>
              </a:rPr>
              <a:t>  Contact time with tutor (</a:t>
            </a:r>
            <a:r>
              <a:rPr lang="en-GB" b="1" dirty="0" smtClean="0">
                <a:latin typeface="Arial" pitchFamily="34" charset="0"/>
                <a:cs typeface="Arial" pitchFamily="34" charset="0"/>
              </a:rPr>
              <a:t>73.5%)</a:t>
            </a:r>
            <a:endParaRPr lang="en-GB" dirty="0" smtClean="0">
              <a:latin typeface="Arial" pitchFamily="34" charset="0"/>
              <a:cs typeface="Arial" pitchFamily="34" charset="0"/>
            </a:endParaRPr>
          </a:p>
          <a:p>
            <a:pPr lvl="1">
              <a:buClr>
                <a:srgbClr val="006600"/>
              </a:buClr>
              <a:buFont typeface="Wingdings" pitchFamily="2" charset="2"/>
              <a:buChar char="Ø"/>
            </a:pPr>
            <a:r>
              <a:rPr lang="en-GB" dirty="0" smtClean="0">
                <a:latin typeface="Arial" pitchFamily="34" charset="0"/>
                <a:cs typeface="Arial" pitchFamily="34" charset="0"/>
              </a:rPr>
              <a:t>  Individual 1-1 teaching sessions (</a:t>
            </a:r>
            <a:r>
              <a:rPr lang="en-GB" b="1" dirty="0" smtClean="0">
                <a:latin typeface="Arial" pitchFamily="34" charset="0"/>
                <a:cs typeface="Arial" pitchFamily="34" charset="0"/>
              </a:rPr>
              <a:t>72.6%)</a:t>
            </a:r>
            <a:endParaRPr lang="en-GB" dirty="0" smtClean="0">
              <a:latin typeface="Arial" pitchFamily="34" charset="0"/>
              <a:cs typeface="Arial" pitchFamily="34" charset="0"/>
            </a:endParaRPr>
          </a:p>
        </p:txBody>
      </p:sp>
      <p:sp>
        <p:nvSpPr>
          <p:cNvPr id="25604" name="Slide Number Placeholder 3"/>
          <p:cNvSpPr>
            <a:spLocks noGrp="1"/>
          </p:cNvSpPr>
          <p:nvPr>
            <p:ph type="sldNum" sz="quarter" idx="5"/>
          </p:nvPr>
        </p:nvSpPr>
        <p:spPr>
          <a:noFill/>
        </p:spPr>
        <p:txBody>
          <a:bodyPr/>
          <a:lstStyle/>
          <a:p>
            <a:fld id="{3B8E9398-E1BE-4006-A21F-8D373172955D}" type="slidenum">
              <a:rPr lang="en-GB" sz="900" smtClean="0">
                <a:latin typeface="Arial" pitchFamily="34" charset="0"/>
                <a:cs typeface="Arial" pitchFamily="34" charset="0"/>
              </a:rPr>
              <a:pPr/>
              <a:t>15</a:t>
            </a:fld>
            <a:endParaRPr lang="en-GB" sz="900" dirty="0" smtClean="0">
              <a:latin typeface="Arial" pitchFamily="34" charset="0"/>
              <a:cs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xfrm>
            <a:off x="372914" y="4746824"/>
            <a:ext cx="6048672" cy="5184576"/>
          </a:xfrm>
          <a:noFill/>
          <a:ln/>
        </p:spPr>
        <p:txBody>
          <a:bodyPr>
            <a:normAutofit/>
          </a:bodyPr>
          <a:lstStyle/>
          <a:p>
            <a:pPr>
              <a:buClr>
                <a:srgbClr val="006600"/>
              </a:buClr>
              <a:buFont typeface="Wingdings" pitchFamily="2" charset="2"/>
              <a:buChar char="Ø"/>
            </a:pPr>
            <a:r>
              <a:rPr lang="en-GB" dirty="0" smtClean="0">
                <a:latin typeface="Arial" pitchFamily="34" charset="0"/>
                <a:cs typeface="Arial" pitchFamily="34" charset="0"/>
              </a:rPr>
              <a:t>  Turning to student engagement, the research examined how institutions approached </a:t>
            </a:r>
          </a:p>
          <a:p>
            <a:pPr>
              <a:buClr>
                <a:srgbClr val="006600"/>
              </a:buClr>
            </a:pPr>
            <a:r>
              <a:rPr lang="en-GB" dirty="0" smtClean="0">
                <a:latin typeface="Arial" pitchFamily="34" charset="0"/>
                <a:cs typeface="Arial" pitchFamily="34" charset="0"/>
              </a:rPr>
              <a:t>     student feedback and involving students in shaping their own courses</a:t>
            </a:r>
          </a:p>
          <a:p>
            <a:endParaRPr lang="en-GB" dirty="0" smtClean="0">
              <a:latin typeface="Arial" pitchFamily="34" charset="0"/>
              <a:cs typeface="Arial" pitchFamily="34" charset="0"/>
            </a:endParaRPr>
          </a:p>
          <a:p>
            <a:r>
              <a:rPr lang="en-GB" b="1" u="sng" dirty="0" smtClean="0">
                <a:latin typeface="Arial" pitchFamily="34" charset="0"/>
                <a:cs typeface="Arial" pitchFamily="34" charset="0"/>
              </a:rPr>
              <a:t>Feedback channels - about courses</a:t>
            </a:r>
          </a:p>
          <a:p>
            <a:endParaRPr lang="en-GB" dirty="0" smtClean="0">
              <a:latin typeface="Arial" pitchFamily="34" charset="0"/>
              <a:cs typeface="Arial" pitchFamily="34" charset="0"/>
            </a:endParaRPr>
          </a:p>
          <a:p>
            <a:pPr>
              <a:buClr>
                <a:srgbClr val="006600"/>
              </a:buClr>
              <a:buFont typeface="Wingdings" pitchFamily="2" charset="2"/>
              <a:buChar char="Ø"/>
            </a:pPr>
            <a:r>
              <a:rPr lang="en-GB" dirty="0" smtClean="0">
                <a:latin typeface="Arial" pitchFamily="34" charset="0"/>
                <a:cs typeface="Arial" pitchFamily="34" charset="0"/>
              </a:rPr>
              <a:t>  Almost </a:t>
            </a:r>
            <a:r>
              <a:rPr lang="en-GB" b="1" dirty="0" smtClean="0">
                <a:latin typeface="Arial" pitchFamily="34" charset="0"/>
                <a:cs typeface="Arial" pitchFamily="34" charset="0"/>
              </a:rPr>
              <a:t>87% </a:t>
            </a:r>
            <a:r>
              <a:rPr lang="en-GB" dirty="0" smtClean="0">
                <a:latin typeface="Arial" pitchFamily="34" charset="0"/>
                <a:cs typeface="Arial" pitchFamily="34" charset="0"/>
              </a:rPr>
              <a:t>of students said they were able to provide feedback on their courses</a:t>
            </a:r>
          </a:p>
          <a:p>
            <a:pPr>
              <a:buClr>
                <a:srgbClr val="006600"/>
              </a:buClr>
              <a:buFont typeface="Wingdings" pitchFamily="2" charset="2"/>
              <a:buChar char="Ø"/>
            </a:pPr>
            <a:endParaRPr lang="en-GB" dirty="0" smtClean="0">
              <a:latin typeface="Arial" pitchFamily="34" charset="0"/>
              <a:cs typeface="Arial" pitchFamily="34" charset="0"/>
            </a:endParaRPr>
          </a:p>
          <a:p>
            <a:pPr>
              <a:buClr>
                <a:srgbClr val="006600"/>
              </a:buClr>
              <a:buFont typeface="Wingdings" pitchFamily="2" charset="2"/>
              <a:buChar char="Ø"/>
            </a:pPr>
            <a:r>
              <a:rPr lang="en-GB" dirty="0" smtClean="0">
                <a:latin typeface="Arial" pitchFamily="34" charset="0"/>
                <a:cs typeface="Arial" pitchFamily="34" charset="0"/>
              </a:rPr>
              <a:t>  This was mainly through: </a:t>
            </a:r>
          </a:p>
          <a:p>
            <a:pPr lvl="1">
              <a:buClr>
                <a:srgbClr val="006600"/>
              </a:buClr>
              <a:buFont typeface="Wingdings" pitchFamily="2" charset="2"/>
              <a:buChar char="Ø"/>
            </a:pPr>
            <a:r>
              <a:rPr lang="en-GB" dirty="0" smtClean="0">
                <a:latin typeface="Arial" pitchFamily="34" charset="0"/>
                <a:cs typeface="Arial" pitchFamily="34" charset="0"/>
              </a:rPr>
              <a:t>   Module evaluations surveys </a:t>
            </a:r>
            <a:r>
              <a:rPr lang="en-GB" b="1" dirty="0" smtClean="0">
                <a:latin typeface="Arial" pitchFamily="34" charset="0"/>
                <a:cs typeface="Arial" pitchFamily="34" charset="0"/>
              </a:rPr>
              <a:t>(69.7%) </a:t>
            </a:r>
          </a:p>
          <a:p>
            <a:pPr lvl="1">
              <a:buClr>
                <a:srgbClr val="006600"/>
              </a:buClr>
              <a:buFont typeface="Wingdings" pitchFamily="2" charset="2"/>
              <a:buChar char="Ø"/>
            </a:pPr>
            <a:r>
              <a:rPr lang="en-GB" dirty="0" smtClean="0">
                <a:latin typeface="Arial" pitchFamily="34" charset="0"/>
                <a:cs typeface="Arial" pitchFamily="34" charset="0"/>
              </a:rPr>
              <a:t>   Tutors </a:t>
            </a:r>
            <a:r>
              <a:rPr lang="en-GB" b="1" dirty="0" smtClean="0">
                <a:latin typeface="Arial" pitchFamily="34" charset="0"/>
                <a:cs typeface="Arial" pitchFamily="34" charset="0"/>
              </a:rPr>
              <a:t>(64.8%) </a:t>
            </a:r>
          </a:p>
          <a:p>
            <a:pPr lvl="1">
              <a:buClr>
                <a:srgbClr val="006600"/>
              </a:buClr>
              <a:buFont typeface="Wingdings" pitchFamily="2" charset="2"/>
              <a:buChar char="Ø"/>
            </a:pPr>
            <a:r>
              <a:rPr lang="en-GB" dirty="0" smtClean="0">
                <a:latin typeface="Arial" pitchFamily="34" charset="0"/>
                <a:cs typeface="Arial" pitchFamily="34" charset="0"/>
              </a:rPr>
              <a:t>   Course representatives </a:t>
            </a:r>
            <a:r>
              <a:rPr lang="en-GB" b="1" dirty="0" smtClean="0">
                <a:latin typeface="Arial" pitchFamily="34" charset="0"/>
                <a:cs typeface="Arial" pitchFamily="34" charset="0"/>
              </a:rPr>
              <a:t>(60.2%)</a:t>
            </a:r>
          </a:p>
          <a:p>
            <a:pPr lvl="1">
              <a:buClr>
                <a:srgbClr val="006600"/>
              </a:buClr>
              <a:buFont typeface="Wingdings" pitchFamily="2" charset="2"/>
              <a:buChar char="Ø"/>
            </a:pPr>
            <a:endParaRPr lang="en-GB" dirty="0" smtClean="0">
              <a:latin typeface="Arial" pitchFamily="34" charset="0"/>
              <a:cs typeface="Arial" pitchFamily="34" charset="0"/>
            </a:endParaRPr>
          </a:p>
          <a:p>
            <a:pPr>
              <a:buClr>
                <a:srgbClr val="006600"/>
              </a:buClr>
              <a:buFont typeface="Wingdings" pitchFamily="2" charset="2"/>
              <a:buChar char="Ø"/>
            </a:pPr>
            <a:r>
              <a:rPr lang="en-GB" dirty="0" smtClean="0">
                <a:latin typeface="Arial" pitchFamily="34" charset="0"/>
                <a:cs typeface="Arial" pitchFamily="34" charset="0"/>
              </a:rPr>
              <a:t>  Perhaps a surprisingly lower % are able to feedback electronically – something </a:t>
            </a:r>
          </a:p>
          <a:p>
            <a:pPr>
              <a:buClr>
                <a:srgbClr val="006600"/>
              </a:buClr>
            </a:pPr>
            <a:r>
              <a:rPr lang="en-GB" dirty="0" smtClean="0">
                <a:latin typeface="Arial" pitchFamily="34" charset="0"/>
                <a:cs typeface="Arial" pitchFamily="34" charset="0"/>
              </a:rPr>
              <a:t>     institutions might look at in future?</a:t>
            </a:r>
          </a:p>
          <a:p>
            <a:pPr>
              <a:buClr>
                <a:srgbClr val="006600"/>
              </a:buClr>
              <a:buFont typeface="Wingdings" pitchFamily="2" charset="2"/>
              <a:buChar char="Ø"/>
            </a:pPr>
            <a:endParaRPr lang="en-GB" dirty="0" smtClean="0">
              <a:latin typeface="Arial" pitchFamily="34" charset="0"/>
              <a:cs typeface="Arial" pitchFamily="34" charset="0"/>
            </a:endParaRPr>
          </a:p>
          <a:p>
            <a:pPr>
              <a:buClr>
                <a:srgbClr val="006600"/>
              </a:buClr>
              <a:buFont typeface="Wingdings" pitchFamily="2" charset="2"/>
              <a:buChar char="Ø"/>
            </a:pPr>
            <a:r>
              <a:rPr lang="en-GB" dirty="0" smtClean="0">
                <a:latin typeface="Arial" pitchFamily="34" charset="0"/>
                <a:cs typeface="Arial" pitchFamily="34" charset="0"/>
              </a:rPr>
              <a:t>  There is some doubt amongst students at the impact of their feedback - </a:t>
            </a:r>
            <a:r>
              <a:rPr lang="en-GB" b="1" dirty="0" smtClean="0">
                <a:latin typeface="Arial" pitchFamily="34" charset="0"/>
                <a:cs typeface="Arial" pitchFamily="34" charset="0"/>
              </a:rPr>
              <a:t>58.2%</a:t>
            </a:r>
            <a:r>
              <a:rPr lang="en-GB" dirty="0" smtClean="0">
                <a:latin typeface="Arial" pitchFamily="34" charset="0"/>
                <a:cs typeface="Arial" pitchFamily="34" charset="0"/>
              </a:rPr>
              <a:t> of </a:t>
            </a:r>
          </a:p>
          <a:p>
            <a:pPr>
              <a:buClr>
                <a:srgbClr val="006600"/>
              </a:buClr>
            </a:pPr>
            <a:r>
              <a:rPr lang="en-GB" dirty="0" smtClean="0">
                <a:latin typeface="Arial" pitchFamily="34" charset="0"/>
                <a:cs typeface="Arial" pitchFamily="34" charset="0"/>
              </a:rPr>
              <a:t>     students believed that their feedback was acted upon – room for improvement?</a:t>
            </a:r>
          </a:p>
          <a:p>
            <a:pPr>
              <a:buClr>
                <a:srgbClr val="006600"/>
              </a:buClr>
              <a:buFont typeface="Wingdings" pitchFamily="2" charset="2"/>
              <a:buChar char="Ø"/>
            </a:pPr>
            <a:endParaRPr lang="en-GB" dirty="0" smtClean="0">
              <a:latin typeface="Arial" pitchFamily="34" charset="0"/>
              <a:cs typeface="Arial" pitchFamily="34" charset="0"/>
            </a:endParaRPr>
          </a:p>
          <a:p>
            <a:r>
              <a:rPr lang="en-GB" b="1" u="sng" dirty="0" smtClean="0">
                <a:latin typeface="Arial" pitchFamily="34" charset="0"/>
                <a:cs typeface="Arial" pitchFamily="34" charset="0"/>
              </a:rPr>
              <a:t>Involvement in course development and design</a:t>
            </a:r>
          </a:p>
          <a:p>
            <a:endParaRPr lang="en-GB" b="1" u="sng" dirty="0" smtClean="0">
              <a:latin typeface="Arial" pitchFamily="34" charset="0"/>
              <a:cs typeface="Arial" pitchFamily="34" charset="0"/>
            </a:endParaRPr>
          </a:p>
          <a:p>
            <a:pPr>
              <a:buClr>
                <a:srgbClr val="006600"/>
              </a:buClr>
              <a:buFont typeface="Wingdings" pitchFamily="2" charset="2"/>
              <a:buChar char="Ø"/>
            </a:pPr>
            <a:r>
              <a:rPr lang="en-GB" dirty="0" smtClean="0">
                <a:latin typeface="Arial" pitchFamily="34" charset="0"/>
                <a:cs typeface="Arial" pitchFamily="34" charset="0"/>
              </a:rPr>
              <a:t>   52.1% of students said that they were currently involved or somewhat involved in </a:t>
            </a:r>
          </a:p>
          <a:p>
            <a:pPr>
              <a:buClr>
                <a:srgbClr val="006600"/>
              </a:buClr>
            </a:pPr>
            <a:r>
              <a:rPr lang="en-GB" dirty="0" smtClean="0">
                <a:latin typeface="Arial" pitchFamily="34" charset="0"/>
                <a:cs typeface="Arial" pitchFamily="34" charset="0"/>
              </a:rPr>
              <a:t>      helping to shape the content of their course</a:t>
            </a:r>
          </a:p>
          <a:p>
            <a:pPr>
              <a:buClr>
                <a:srgbClr val="006600"/>
              </a:buClr>
            </a:pPr>
            <a:endParaRPr lang="en-GB" dirty="0" smtClean="0">
              <a:latin typeface="Arial" pitchFamily="34" charset="0"/>
              <a:cs typeface="Arial" pitchFamily="34" charset="0"/>
            </a:endParaRPr>
          </a:p>
          <a:p>
            <a:pPr>
              <a:buClr>
                <a:srgbClr val="006600"/>
              </a:buClr>
              <a:buFont typeface="Wingdings" pitchFamily="2" charset="2"/>
              <a:buChar char="Ø"/>
            </a:pPr>
            <a:r>
              <a:rPr lang="en-GB" dirty="0" smtClean="0">
                <a:latin typeface="Arial" pitchFamily="34" charset="0"/>
                <a:cs typeface="Arial" pitchFamily="34" charset="0"/>
              </a:rPr>
              <a:t>  This compares with 75% who would like to be </a:t>
            </a:r>
            <a:r>
              <a:rPr lang="en-GB" u="sng" dirty="0" smtClean="0">
                <a:latin typeface="Arial" pitchFamily="34" charset="0"/>
                <a:cs typeface="Arial" pitchFamily="34" charset="0"/>
              </a:rPr>
              <a:t>in future</a:t>
            </a:r>
            <a:r>
              <a:rPr lang="en-GB" dirty="0" smtClean="0">
                <a:latin typeface="Arial" pitchFamily="34" charset="0"/>
                <a:cs typeface="Arial" pitchFamily="34" charset="0"/>
              </a:rPr>
              <a:t> – very encouraging</a:t>
            </a:r>
          </a:p>
          <a:p>
            <a:pPr>
              <a:buClr>
                <a:srgbClr val="006600"/>
              </a:buClr>
              <a:buFont typeface="Wingdings" pitchFamily="2" charset="2"/>
              <a:buChar char="Ø"/>
            </a:pPr>
            <a:endParaRPr lang="en-GB" dirty="0" smtClean="0">
              <a:latin typeface="Arial" pitchFamily="34" charset="0"/>
              <a:cs typeface="Arial" pitchFamily="34" charset="0"/>
            </a:endParaRPr>
          </a:p>
          <a:p>
            <a:pPr>
              <a:buClr>
                <a:srgbClr val="006600"/>
              </a:buClr>
              <a:buFont typeface="Wingdings" pitchFamily="2" charset="2"/>
              <a:buChar char="Ø"/>
            </a:pPr>
            <a:r>
              <a:rPr lang="en-GB" dirty="0" smtClean="0">
                <a:latin typeface="Arial" pitchFamily="34" charset="0"/>
                <a:cs typeface="Arial" pitchFamily="34" charset="0"/>
              </a:rPr>
              <a:t>   Around a fifth of students said they would like to be involved, either by being a </a:t>
            </a:r>
          </a:p>
          <a:p>
            <a:pPr>
              <a:buClr>
                <a:srgbClr val="006600"/>
              </a:buClr>
            </a:pPr>
            <a:r>
              <a:rPr lang="en-GB" dirty="0" smtClean="0">
                <a:latin typeface="Arial" pitchFamily="34" charset="0"/>
                <a:cs typeface="Arial" pitchFamily="34" charset="0"/>
              </a:rPr>
              <a:t>     course rep or by being involved in setting the assessment criteria</a:t>
            </a:r>
          </a:p>
          <a:p>
            <a:pPr>
              <a:buClr>
                <a:srgbClr val="006600"/>
              </a:buClr>
              <a:buFont typeface="Wingdings" pitchFamily="2" charset="2"/>
              <a:buChar char="Ø"/>
            </a:pPr>
            <a:endParaRPr lang="en-GB" dirty="0" smtClean="0">
              <a:latin typeface="Arial" pitchFamily="34" charset="0"/>
              <a:cs typeface="Arial" pitchFamily="34" charset="0"/>
            </a:endParaRPr>
          </a:p>
          <a:p>
            <a:endParaRPr lang="en-GB" b="1" dirty="0" smtClean="0">
              <a:latin typeface="Arial" pitchFamily="34" charset="0"/>
              <a:cs typeface="Arial" pitchFamily="34" charset="0"/>
            </a:endParaRPr>
          </a:p>
        </p:txBody>
      </p:sp>
      <p:sp>
        <p:nvSpPr>
          <p:cNvPr id="25604" name="Slide Number Placeholder 3"/>
          <p:cNvSpPr>
            <a:spLocks noGrp="1"/>
          </p:cNvSpPr>
          <p:nvPr>
            <p:ph type="sldNum" sz="quarter" idx="5"/>
          </p:nvPr>
        </p:nvSpPr>
        <p:spPr>
          <a:noFill/>
        </p:spPr>
        <p:txBody>
          <a:bodyPr/>
          <a:lstStyle/>
          <a:p>
            <a:fld id="{3B8E9398-E1BE-4006-A21F-8D373172955D}" type="slidenum">
              <a:rPr lang="en-GB" sz="900" smtClean="0">
                <a:latin typeface="Arial" pitchFamily="34" charset="0"/>
                <a:cs typeface="Arial" pitchFamily="34" charset="0"/>
              </a:rPr>
              <a:pPr/>
              <a:t>16</a:t>
            </a:fld>
            <a:endParaRPr lang="en-GB" sz="900" dirty="0" smtClean="0">
              <a:latin typeface="Arial" pitchFamily="34" charset="0"/>
              <a:cs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xfrm>
            <a:off x="588938" y="4746824"/>
            <a:ext cx="5616624" cy="5184576"/>
          </a:xfrm>
          <a:noFill/>
          <a:ln/>
        </p:spPr>
        <p:txBody>
          <a:bodyPr>
            <a:normAutofit/>
          </a:bodyPr>
          <a:lstStyle/>
          <a:p>
            <a:pPr>
              <a:buClr>
                <a:srgbClr val="006600"/>
              </a:buClr>
              <a:buFont typeface="Wingdings" pitchFamily="2" charset="2"/>
              <a:buChar char="Ø"/>
            </a:pPr>
            <a:r>
              <a:rPr lang="en-GB" dirty="0" smtClean="0">
                <a:latin typeface="Arial" pitchFamily="34" charset="0"/>
                <a:cs typeface="Arial" pitchFamily="34" charset="0"/>
              </a:rPr>
              <a:t>  Moving on finally to the subject of </a:t>
            </a:r>
            <a:r>
              <a:rPr lang="en-GB" i="1" dirty="0" smtClean="0">
                <a:latin typeface="Arial" pitchFamily="34" charset="0"/>
                <a:cs typeface="Arial" pitchFamily="34" charset="0"/>
              </a:rPr>
              <a:t>enhancement</a:t>
            </a:r>
            <a:r>
              <a:rPr lang="en-GB" dirty="0" smtClean="0">
                <a:latin typeface="Arial" pitchFamily="34" charset="0"/>
                <a:cs typeface="Arial" pitchFamily="34" charset="0"/>
              </a:rPr>
              <a:t> in the research report</a:t>
            </a:r>
            <a:endParaRPr lang="en-GB" i="1" dirty="0" smtClean="0">
              <a:latin typeface="Arial" pitchFamily="34" charset="0"/>
              <a:cs typeface="Arial" pitchFamily="34" charset="0"/>
            </a:endParaRPr>
          </a:p>
          <a:p>
            <a:pPr>
              <a:buClr>
                <a:srgbClr val="006600"/>
              </a:buClr>
              <a:buFont typeface="Wingdings" pitchFamily="2" charset="2"/>
              <a:buChar char="Ø"/>
            </a:pPr>
            <a:endParaRPr lang="en-GB" i="1" dirty="0" smtClean="0">
              <a:latin typeface="Arial" pitchFamily="34" charset="0"/>
              <a:cs typeface="Arial" pitchFamily="34" charset="0"/>
            </a:endParaRPr>
          </a:p>
          <a:p>
            <a:pPr>
              <a:buClr>
                <a:srgbClr val="006600"/>
              </a:buClr>
              <a:buFont typeface="Wingdings" pitchFamily="2" charset="2"/>
              <a:buChar char="Ø"/>
            </a:pPr>
            <a:r>
              <a:rPr lang="en-GB" dirty="0" smtClean="0">
                <a:latin typeface="Arial" pitchFamily="34" charset="0"/>
                <a:cs typeface="Arial" pitchFamily="34" charset="0"/>
              </a:rPr>
              <a:t>  In the research, students were asked:</a:t>
            </a:r>
          </a:p>
          <a:p>
            <a:pPr>
              <a:buClr>
                <a:srgbClr val="006600"/>
              </a:buClr>
              <a:buFont typeface="Wingdings" pitchFamily="2" charset="2"/>
              <a:buChar char="Ø"/>
            </a:pPr>
            <a:endParaRPr lang="en-GB" dirty="0" smtClean="0">
              <a:latin typeface="Arial" pitchFamily="34" charset="0"/>
              <a:cs typeface="Arial" pitchFamily="34" charset="0"/>
            </a:endParaRPr>
          </a:p>
          <a:p>
            <a:pPr lvl="1">
              <a:buClr>
                <a:srgbClr val="006600"/>
              </a:buClr>
              <a:buFont typeface="Wingdings" pitchFamily="2" charset="2"/>
              <a:buChar char="Ø"/>
            </a:pPr>
            <a:r>
              <a:rPr lang="en-GB" i="1" dirty="0" smtClean="0">
                <a:latin typeface="Arial" pitchFamily="34" charset="0"/>
                <a:cs typeface="Arial" pitchFamily="34" charset="0"/>
              </a:rPr>
              <a:t> What, if anything, would improve the quality of the teaching and </a:t>
            </a:r>
          </a:p>
          <a:p>
            <a:pPr lvl="1">
              <a:buClr>
                <a:srgbClr val="006600"/>
              </a:buClr>
            </a:pPr>
            <a:r>
              <a:rPr lang="en-GB" i="1" dirty="0" smtClean="0">
                <a:latin typeface="Arial" pitchFamily="34" charset="0"/>
                <a:cs typeface="Arial" pitchFamily="34" charset="0"/>
              </a:rPr>
              <a:t>     learning experience at your university</a:t>
            </a:r>
            <a:r>
              <a:rPr lang="en-GB" dirty="0" smtClean="0">
                <a:latin typeface="Arial" pitchFamily="34" charset="0"/>
                <a:cs typeface="Arial" pitchFamily="34" charset="0"/>
              </a:rPr>
              <a:t>?</a:t>
            </a:r>
          </a:p>
          <a:p>
            <a:endParaRPr lang="en-GB" dirty="0" smtClean="0">
              <a:latin typeface="Arial" pitchFamily="34" charset="0"/>
              <a:cs typeface="Arial" pitchFamily="34" charset="0"/>
            </a:endParaRPr>
          </a:p>
          <a:p>
            <a:pPr>
              <a:buClr>
                <a:srgbClr val="006600"/>
              </a:buClr>
              <a:buFont typeface="Wingdings" pitchFamily="2" charset="2"/>
              <a:buChar char="Ø"/>
            </a:pPr>
            <a:r>
              <a:rPr lang="en-GB" dirty="0" smtClean="0">
                <a:latin typeface="Arial" pitchFamily="34" charset="0"/>
                <a:cs typeface="Arial" pitchFamily="34" charset="0"/>
              </a:rPr>
              <a:t>  The most popular enhancement </a:t>
            </a:r>
            <a:r>
              <a:rPr lang="en-GB" b="1" dirty="0" smtClean="0">
                <a:latin typeface="Arial" pitchFamily="34" charset="0"/>
                <a:cs typeface="Arial" pitchFamily="34" charset="0"/>
              </a:rPr>
              <a:t>(50.2% of students)</a:t>
            </a:r>
            <a:r>
              <a:rPr lang="en-GB" dirty="0" smtClean="0">
                <a:latin typeface="Arial" pitchFamily="34" charset="0"/>
                <a:cs typeface="Arial" pitchFamily="34" charset="0"/>
              </a:rPr>
              <a:t> was </a:t>
            </a:r>
            <a:r>
              <a:rPr lang="en-GB" i="1" dirty="0" smtClean="0">
                <a:latin typeface="Arial" pitchFamily="34" charset="0"/>
                <a:cs typeface="Arial" pitchFamily="34" charset="0"/>
              </a:rPr>
              <a:t>more interactive/ </a:t>
            </a:r>
          </a:p>
          <a:p>
            <a:pPr>
              <a:buClr>
                <a:srgbClr val="006600"/>
              </a:buClr>
            </a:pPr>
            <a:r>
              <a:rPr lang="en-GB" i="1" dirty="0" smtClean="0">
                <a:latin typeface="Arial" pitchFamily="34" charset="0"/>
                <a:cs typeface="Arial" pitchFamily="34" charset="0"/>
              </a:rPr>
              <a:t>     group teaching sessions </a:t>
            </a:r>
          </a:p>
          <a:p>
            <a:pPr>
              <a:buClr>
                <a:srgbClr val="006600"/>
              </a:buClr>
              <a:buFont typeface="Wingdings" pitchFamily="2" charset="2"/>
              <a:buChar char="Ø"/>
            </a:pPr>
            <a:endParaRPr lang="en-GB" i="1" dirty="0" smtClean="0">
              <a:latin typeface="Arial" pitchFamily="34" charset="0"/>
              <a:cs typeface="Arial" pitchFamily="34" charset="0"/>
            </a:endParaRPr>
          </a:p>
          <a:p>
            <a:pPr>
              <a:buClr>
                <a:srgbClr val="006600"/>
              </a:buClr>
              <a:buFont typeface="Wingdings" pitchFamily="2" charset="2"/>
              <a:buChar char="Ø"/>
            </a:pPr>
            <a:r>
              <a:rPr lang="en-GB" i="1" dirty="0" smtClean="0">
                <a:latin typeface="Arial" pitchFamily="34" charset="0"/>
                <a:cs typeface="Arial" pitchFamily="34" charset="0"/>
              </a:rPr>
              <a:t>  </a:t>
            </a:r>
            <a:r>
              <a:rPr lang="en-GB" dirty="0" smtClean="0">
                <a:latin typeface="Arial" pitchFamily="34" charset="0"/>
                <a:cs typeface="Arial" pitchFamily="34" charset="0"/>
              </a:rPr>
              <a:t>Followed by </a:t>
            </a:r>
            <a:r>
              <a:rPr lang="en-GB" b="1" dirty="0" smtClean="0">
                <a:latin typeface="Arial" pitchFamily="34" charset="0"/>
                <a:cs typeface="Arial" pitchFamily="34" charset="0"/>
              </a:rPr>
              <a:t>(43.3%)</a:t>
            </a:r>
            <a:r>
              <a:rPr lang="en-GB" dirty="0" smtClean="0">
                <a:latin typeface="Arial" pitchFamily="34" charset="0"/>
                <a:cs typeface="Arial" pitchFamily="34" charset="0"/>
              </a:rPr>
              <a:t> </a:t>
            </a:r>
            <a:r>
              <a:rPr lang="en-GB" i="1" dirty="0" smtClean="0">
                <a:latin typeface="Arial" pitchFamily="34" charset="0"/>
                <a:cs typeface="Arial" pitchFamily="34" charset="0"/>
              </a:rPr>
              <a:t>more individual teaching/ tutorials </a:t>
            </a:r>
          </a:p>
          <a:p>
            <a:pPr>
              <a:buClr>
                <a:srgbClr val="006600"/>
              </a:buClr>
              <a:buFont typeface="Wingdings" pitchFamily="2" charset="2"/>
              <a:buChar char="Ø"/>
            </a:pPr>
            <a:endParaRPr lang="en-GB" i="1" dirty="0" smtClean="0">
              <a:latin typeface="Arial" pitchFamily="34" charset="0"/>
              <a:cs typeface="Arial" pitchFamily="34" charset="0"/>
            </a:endParaRPr>
          </a:p>
          <a:p>
            <a:pPr>
              <a:buClr>
                <a:srgbClr val="006600"/>
              </a:buClr>
              <a:buFont typeface="Wingdings" pitchFamily="2" charset="2"/>
              <a:buChar char="Ø"/>
            </a:pPr>
            <a:r>
              <a:rPr lang="en-GB" i="1" dirty="0" smtClean="0">
                <a:latin typeface="Arial" pitchFamily="34" charset="0"/>
                <a:cs typeface="Arial" pitchFamily="34" charset="0"/>
              </a:rPr>
              <a:t>  </a:t>
            </a:r>
            <a:r>
              <a:rPr lang="en-GB" b="1" dirty="0" smtClean="0">
                <a:latin typeface="Arial" pitchFamily="34" charset="0"/>
                <a:cs typeface="Arial" pitchFamily="34" charset="0"/>
              </a:rPr>
              <a:t>41.9% </a:t>
            </a:r>
            <a:r>
              <a:rPr lang="en-GB" dirty="0" smtClean="0">
                <a:latin typeface="Arial" pitchFamily="34" charset="0"/>
                <a:cs typeface="Arial" pitchFamily="34" charset="0"/>
              </a:rPr>
              <a:t>- </a:t>
            </a:r>
            <a:r>
              <a:rPr lang="en-GB" i="1" dirty="0" smtClean="0">
                <a:latin typeface="Arial" pitchFamily="34" charset="0"/>
                <a:cs typeface="Arial" pitchFamily="34" charset="0"/>
              </a:rPr>
              <a:t>more contact time with a personal tutor</a:t>
            </a:r>
            <a:r>
              <a:rPr lang="en-GB" dirty="0" smtClean="0">
                <a:latin typeface="Arial" pitchFamily="34" charset="0"/>
                <a:cs typeface="Arial" pitchFamily="34" charset="0"/>
              </a:rPr>
              <a:t> </a:t>
            </a:r>
          </a:p>
          <a:p>
            <a:pPr>
              <a:buClr>
                <a:srgbClr val="006600"/>
              </a:buClr>
              <a:buFont typeface="Wingdings" pitchFamily="2" charset="2"/>
              <a:buChar char="Ø"/>
            </a:pPr>
            <a:endParaRPr lang="en-GB" dirty="0" smtClean="0">
              <a:latin typeface="Arial" pitchFamily="34" charset="0"/>
              <a:cs typeface="Arial" pitchFamily="34" charset="0"/>
            </a:endParaRPr>
          </a:p>
          <a:p>
            <a:pPr>
              <a:buClr>
                <a:srgbClr val="006600"/>
              </a:buClr>
              <a:buFont typeface="Wingdings" pitchFamily="2" charset="2"/>
              <a:buChar char="Ø"/>
            </a:pPr>
            <a:r>
              <a:rPr lang="en-GB" dirty="0" smtClean="0">
                <a:latin typeface="Arial" pitchFamily="34" charset="0"/>
                <a:cs typeface="Arial" pitchFamily="34" charset="0"/>
              </a:rPr>
              <a:t>  Again, we are seeing a greater value placed by students on the personal, </a:t>
            </a:r>
          </a:p>
          <a:p>
            <a:pPr>
              <a:buClr>
                <a:srgbClr val="006600"/>
              </a:buClr>
            </a:pPr>
            <a:r>
              <a:rPr lang="en-GB" dirty="0" smtClean="0">
                <a:latin typeface="Arial" pitchFamily="34" charset="0"/>
                <a:cs typeface="Arial" pitchFamily="34" charset="0"/>
              </a:rPr>
              <a:t>    face-to-face, interactive side of their learning experiences</a:t>
            </a:r>
          </a:p>
          <a:p>
            <a:pPr>
              <a:buClr>
                <a:srgbClr val="006600"/>
              </a:buClr>
            </a:pPr>
            <a:endParaRPr lang="en-GB" dirty="0" smtClean="0">
              <a:latin typeface="Arial" pitchFamily="34" charset="0"/>
              <a:cs typeface="Arial" pitchFamily="34" charset="0"/>
            </a:endParaRPr>
          </a:p>
          <a:p>
            <a:pPr>
              <a:buClr>
                <a:srgbClr val="006600"/>
              </a:buClr>
              <a:buFont typeface="Wingdings" pitchFamily="2" charset="2"/>
              <a:buChar char="Ø"/>
            </a:pPr>
            <a:r>
              <a:rPr lang="en-GB" dirty="0" smtClean="0">
                <a:latin typeface="Arial" pitchFamily="34" charset="0"/>
                <a:cs typeface="Arial" pitchFamily="34" charset="0"/>
              </a:rPr>
              <a:t>  Interestingly, only </a:t>
            </a:r>
            <a:r>
              <a:rPr lang="en-GB" b="1" dirty="0" smtClean="0">
                <a:latin typeface="Arial" pitchFamily="34" charset="0"/>
                <a:cs typeface="Arial" pitchFamily="34" charset="0"/>
              </a:rPr>
              <a:t>17.6% </a:t>
            </a:r>
            <a:r>
              <a:rPr lang="en-GB" dirty="0" smtClean="0">
                <a:latin typeface="Arial" pitchFamily="34" charset="0"/>
                <a:cs typeface="Arial" pitchFamily="34" charset="0"/>
              </a:rPr>
              <a:t>of students felt they would benefit from more    </a:t>
            </a:r>
          </a:p>
          <a:p>
            <a:pPr>
              <a:buClr>
                <a:srgbClr val="006600"/>
              </a:buClr>
            </a:pPr>
            <a:r>
              <a:rPr lang="en-GB" dirty="0" smtClean="0">
                <a:latin typeface="Arial" pitchFamily="34" charset="0"/>
                <a:cs typeface="Arial" pitchFamily="34" charset="0"/>
              </a:rPr>
              <a:t>     internet discussion forums</a:t>
            </a:r>
          </a:p>
        </p:txBody>
      </p:sp>
      <p:sp>
        <p:nvSpPr>
          <p:cNvPr id="25604" name="Slide Number Placeholder 3"/>
          <p:cNvSpPr>
            <a:spLocks noGrp="1"/>
          </p:cNvSpPr>
          <p:nvPr>
            <p:ph type="sldNum" sz="quarter" idx="5"/>
          </p:nvPr>
        </p:nvSpPr>
        <p:spPr>
          <a:noFill/>
        </p:spPr>
        <p:txBody>
          <a:bodyPr/>
          <a:lstStyle/>
          <a:p>
            <a:fld id="{3B8E9398-E1BE-4006-A21F-8D373172955D}" type="slidenum">
              <a:rPr lang="en-GB" sz="900" smtClean="0">
                <a:latin typeface="Arial" pitchFamily="34" charset="0"/>
                <a:cs typeface="Arial" pitchFamily="34" charset="0"/>
              </a:rPr>
              <a:pPr/>
              <a:t>17</a:t>
            </a:fld>
            <a:endParaRPr lang="en-GB" sz="900" dirty="0" smtClean="0">
              <a:latin typeface="Arial" pitchFamily="34" charset="0"/>
              <a:cs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xfrm>
            <a:off x="588938" y="4746824"/>
            <a:ext cx="5472608" cy="5184576"/>
          </a:xfrm>
          <a:noFill/>
          <a:ln/>
        </p:spPr>
        <p:txBody>
          <a:bodyPr>
            <a:normAutofit/>
          </a:bodyPr>
          <a:lstStyle/>
          <a:p>
            <a:pPr>
              <a:buClr>
                <a:srgbClr val="006600"/>
              </a:buClr>
              <a:buFont typeface="Wingdings" pitchFamily="2" charset="2"/>
              <a:buChar char="Ø"/>
            </a:pPr>
            <a:r>
              <a:rPr lang="en-GB" sz="1200" kern="1200" baseline="0" dirty="0" smtClean="0">
                <a:solidFill>
                  <a:schemeClr val="tx1"/>
                </a:solidFill>
                <a:latin typeface="Arial" pitchFamily="34" charset="0"/>
                <a:cs typeface="Arial" pitchFamily="34" charset="0"/>
              </a:rPr>
              <a:t>  As Bahram is focusing on contact hours specifically today,</a:t>
            </a:r>
            <a:r>
              <a:rPr lang="en-GB" sz="1200" kern="1200" dirty="0" smtClean="0">
                <a:solidFill>
                  <a:schemeClr val="tx1"/>
                </a:solidFill>
                <a:latin typeface="Arial" pitchFamily="34" charset="0"/>
                <a:cs typeface="Arial" pitchFamily="34" charset="0"/>
              </a:rPr>
              <a:t> I will touch on </a:t>
            </a:r>
          </a:p>
          <a:p>
            <a:pPr>
              <a:buClr>
                <a:srgbClr val="006600"/>
              </a:buClr>
            </a:pPr>
            <a:r>
              <a:rPr lang="en-GB" dirty="0" smtClean="0">
                <a:latin typeface="Arial" pitchFamily="34" charset="0"/>
                <a:cs typeface="Arial" pitchFamily="34" charset="0"/>
              </a:rPr>
              <a:t>    </a:t>
            </a:r>
            <a:r>
              <a:rPr lang="en-GB" sz="1200" kern="1200" dirty="0" smtClean="0">
                <a:solidFill>
                  <a:schemeClr val="tx1"/>
                </a:solidFill>
                <a:latin typeface="Arial" pitchFamily="34" charset="0"/>
                <a:cs typeface="Arial" pitchFamily="34" charset="0"/>
              </a:rPr>
              <a:t>them only briefly, as I end this section </a:t>
            </a:r>
          </a:p>
          <a:p>
            <a:pPr>
              <a:buClr>
                <a:srgbClr val="006600"/>
              </a:buClr>
              <a:buFont typeface="Wingdings" pitchFamily="2" charset="2"/>
              <a:buChar char="Ø"/>
            </a:pPr>
            <a:endParaRPr lang="en-GB" dirty="0" smtClean="0">
              <a:latin typeface="Arial" pitchFamily="34" charset="0"/>
              <a:cs typeface="Arial" pitchFamily="34" charset="0"/>
            </a:endParaRPr>
          </a:p>
          <a:p>
            <a:pPr>
              <a:buClr>
                <a:srgbClr val="006600"/>
              </a:buClr>
              <a:buFont typeface="Wingdings" pitchFamily="2" charset="2"/>
              <a:buChar char="Ø"/>
            </a:pPr>
            <a:endParaRPr lang="en-GB" dirty="0" smtClean="0">
              <a:latin typeface="Arial" pitchFamily="34" charset="0"/>
              <a:cs typeface="Arial" pitchFamily="34" charset="0"/>
            </a:endParaRPr>
          </a:p>
          <a:p>
            <a:pPr>
              <a:buClr>
                <a:srgbClr val="006600"/>
              </a:buClr>
              <a:buFont typeface="Wingdings" pitchFamily="2" charset="2"/>
              <a:buChar char="Ø"/>
            </a:pPr>
            <a:r>
              <a:rPr lang="en-GB" sz="1200" kern="1200" baseline="0" dirty="0" smtClean="0">
                <a:solidFill>
                  <a:schemeClr val="tx1"/>
                </a:solidFill>
                <a:latin typeface="Arial" pitchFamily="34" charset="0"/>
                <a:cs typeface="Arial" pitchFamily="34" charset="0"/>
              </a:rPr>
              <a:t> </a:t>
            </a:r>
            <a:r>
              <a:rPr lang="en-GB" sz="1200" kern="1200" dirty="0" smtClean="0">
                <a:solidFill>
                  <a:schemeClr val="tx1"/>
                </a:solidFill>
                <a:latin typeface="Arial" pitchFamily="34" charset="0"/>
                <a:cs typeface="Arial" pitchFamily="34" charset="0"/>
              </a:rPr>
              <a:t> We know that c</a:t>
            </a:r>
            <a:r>
              <a:rPr lang="en-GB" sz="1200" kern="1200" baseline="0" dirty="0" smtClean="0">
                <a:solidFill>
                  <a:schemeClr val="tx1"/>
                </a:solidFill>
                <a:latin typeface="Arial" pitchFamily="34" charset="0"/>
                <a:cs typeface="Arial" pitchFamily="34" charset="0"/>
              </a:rPr>
              <a:t>ontact hours are very important to students, and they pay </a:t>
            </a:r>
          </a:p>
          <a:p>
            <a:pPr>
              <a:buClr>
                <a:srgbClr val="006600"/>
              </a:buClr>
            </a:pPr>
            <a:r>
              <a:rPr lang="en-GB" dirty="0" smtClean="0">
                <a:latin typeface="Arial" pitchFamily="34" charset="0"/>
                <a:cs typeface="Arial" pitchFamily="34" charset="0"/>
              </a:rPr>
              <a:t>     </a:t>
            </a:r>
            <a:r>
              <a:rPr lang="en-GB" sz="1200" kern="1200" baseline="0" dirty="0" smtClean="0">
                <a:solidFill>
                  <a:schemeClr val="tx1"/>
                </a:solidFill>
                <a:latin typeface="Arial" pitchFamily="34" charset="0"/>
                <a:cs typeface="Arial" pitchFamily="34" charset="0"/>
              </a:rPr>
              <a:t>close</a:t>
            </a:r>
            <a:r>
              <a:rPr lang="en-GB" sz="1200" kern="1200" dirty="0" smtClean="0">
                <a:solidFill>
                  <a:schemeClr val="tx1"/>
                </a:solidFill>
                <a:latin typeface="Arial" pitchFamily="34" charset="0"/>
                <a:cs typeface="Arial" pitchFamily="34" charset="0"/>
              </a:rPr>
              <a:t> </a:t>
            </a:r>
            <a:r>
              <a:rPr lang="en-GB" sz="1200" kern="1200" baseline="0" dirty="0" smtClean="0">
                <a:solidFill>
                  <a:schemeClr val="tx1"/>
                </a:solidFill>
                <a:latin typeface="Arial" pitchFamily="34" charset="0"/>
                <a:cs typeface="Arial" pitchFamily="34" charset="0"/>
              </a:rPr>
              <a:t>attention to the information on contact hours in course prospectuses</a:t>
            </a:r>
          </a:p>
          <a:p>
            <a:pPr>
              <a:buClr>
                <a:srgbClr val="006600"/>
              </a:buClr>
              <a:buFont typeface="Wingdings" pitchFamily="2" charset="2"/>
              <a:buChar char="Ø"/>
            </a:pPr>
            <a:endParaRPr lang="en-GB" dirty="0" smtClean="0">
              <a:latin typeface="Arial" pitchFamily="34" charset="0"/>
              <a:cs typeface="Arial" pitchFamily="34" charset="0"/>
            </a:endParaRPr>
          </a:p>
          <a:p>
            <a:pPr>
              <a:buClr>
                <a:srgbClr val="006600"/>
              </a:buClr>
              <a:buFont typeface="Wingdings" pitchFamily="2" charset="2"/>
              <a:buChar char="Ø"/>
            </a:pPr>
            <a:endParaRPr lang="en-GB" dirty="0" smtClean="0">
              <a:latin typeface="Arial" pitchFamily="34" charset="0"/>
              <a:cs typeface="Arial" pitchFamily="34" charset="0"/>
            </a:endParaRPr>
          </a:p>
          <a:p>
            <a:pPr>
              <a:buClr>
                <a:srgbClr val="006600"/>
              </a:buClr>
              <a:buFont typeface="Wingdings" pitchFamily="2" charset="2"/>
              <a:buChar char="Ø"/>
            </a:pPr>
            <a:r>
              <a:rPr lang="en-GB" sz="1200" kern="1200" baseline="0" dirty="0" smtClean="0">
                <a:solidFill>
                  <a:schemeClr val="tx1"/>
                </a:solidFill>
                <a:latin typeface="Arial" pitchFamily="34" charset="0"/>
                <a:cs typeface="Arial" pitchFamily="34" charset="0"/>
              </a:rPr>
              <a:t>  Many students feel that contact hours directly improve the quality of their </a:t>
            </a:r>
          </a:p>
          <a:p>
            <a:pPr>
              <a:buClr>
                <a:srgbClr val="006600"/>
              </a:buClr>
            </a:pPr>
            <a:r>
              <a:rPr lang="en-GB" dirty="0" smtClean="0">
                <a:latin typeface="Arial" pitchFamily="34" charset="0"/>
                <a:cs typeface="Arial" pitchFamily="34" charset="0"/>
              </a:rPr>
              <a:t>     </a:t>
            </a:r>
            <a:r>
              <a:rPr lang="en-GB" sz="1200" kern="1200" baseline="0" dirty="0" smtClean="0">
                <a:solidFill>
                  <a:schemeClr val="tx1"/>
                </a:solidFill>
                <a:latin typeface="Arial" pitchFamily="34" charset="0"/>
                <a:cs typeface="Arial" pitchFamily="34" charset="0"/>
              </a:rPr>
              <a:t>learning experience</a:t>
            </a:r>
          </a:p>
          <a:p>
            <a:pPr>
              <a:buClr>
                <a:srgbClr val="006600"/>
              </a:buClr>
              <a:buFont typeface="Wingdings" pitchFamily="2" charset="2"/>
              <a:buChar char="Ø"/>
            </a:pPr>
            <a:endParaRPr lang="en-GB" sz="1200" kern="1200" baseline="0" dirty="0" smtClean="0">
              <a:solidFill>
                <a:schemeClr val="tx1"/>
              </a:solidFill>
              <a:latin typeface="Arial" pitchFamily="34" charset="0"/>
              <a:cs typeface="Arial" pitchFamily="34" charset="0"/>
            </a:endParaRPr>
          </a:p>
          <a:p>
            <a:pPr>
              <a:buClr>
                <a:srgbClr val="006600"/>
              </a:buClr>
              <a:buFont typeface="Wingdings" pitchFamily="2" charset="2"/>
              <a:buChar char="Ø"/>
            </a:pPr>
            <a:endParaRPr lang="en-GB" sz="1200" kern="1200" baseline="0" dirty="0" smtClean="0">
              <a:solidFill>
                <a:schemeClr val="tx1"/>
              </a:solidFill>
              <a:latin typeface="Arial" pitchFamily="34" charset="0"/>
              <a:cs typeface="Arial" pitchFamily="34" charset="0"/>
            </a:endParaRPr>
          </a:p>
          <a:p>
            <a:pPr>
              <a:buClr>
                <a:srgbClr val="006600"/>
              </a:buClr>
              <a:buFont typeface="Wingdings" pitchFamily="2" charset="2"/>
              <a:buChar char="Ø"/>
            </a:pPr>
            <a:r>
              <a:rPr lang="en-GB" sz="1200" kern="1200" baseline="0" dirty="0" smtClean="0">
                <a:solidFill>
                  <a:schemeClr val="tx1"/>
                </a:solidFill>
                <a:latin typeface="Arial" pitchFamily="34" charset="0"/>
                <a:cs typeface="Arial" pitchFamily="34" charset="0"/>
              </a:rPr>
              <a:t>  This research has shown that, when it comes to contact hours, interactive </a:t>
            </a:r>
          </a:p>
          <a:p>
            <a:pPr>
              <a:buClr>
                <a:srgbClr val="006600"/>
              </a:buClr>
            </a:pPr>
            <a:r>
              <a:rPr lang="en-GB" dirty="0" smtClean="0">
                <a:latin typeface="Arial" pitchFamily="34" charset="0"/>
                <a:cs typeface="Arial" pitchFamily="34" charset="0"/>
              </a:rPr>
              <a:t>     </a:t>
            </a:r>
            <a:r>
              <a:rPr lang="en-GB" sz="1200" kern="1200" baseline="0" dirty="0" smtClean="0">
                <a:solidFill>
                  <a:schemeClr val="tx1"/>
                </a:solidFill>
                <a:latin typeface="Arial" pitchFamily="34" charset="0"/>
                <a:cs typeface="Arial" pitchFamily="34" charset="0"/>
              </a:rPr>
              <a:t>group teaching sessions, smaller seminars, or tutorials are</a:t>
            </a:r>
            <a:r>
              <a:rPr lang="en-GB" sz="1200" kern="1200" dirty="0" smtClean="0">
                <a:solidFill>
                  <a:schemeClr val="tx1"/>
                </a:solidFill>
                <a:latin typeface="Arial" pitchFamily="34" charset="0"/>
                <a:cs typeface="Arial" pitchFamily="34" charset="0"/>
              </a:rPr>
              <a:t> seen by    </a:t>
            </a:r>
          </a:p>
          <a:p>
            <a:pPr>
              <a:buClr>
                <a:srgbClr val="006600"/>
              </a:buClr>
            </a:pPr>
            <a:r>
              <a:rPr lang="en-GB" dirty="0" smtClean="0">
                <a:latin typeface="Arial" pitchFamily="34" charset="0"/>
                <a:cs typeface="Arial" pitchFamily="34" charset="0"/>
              </a:rPr>
              <a:t>     </a:t>
            </a:r>
            <a:r>
              <a:rPr lang="en-GB" sz="1200" kern="1200" dirty="0" smtClean="0">
                <a:solidFill>
                  <a:schemeClr val="tx1"/>
                </a:solidFill>
                <a:latin typeface="Arial" pitchFamily="34" charset="0"/>
                <a:cs typeface="Arial" pitchFamily="34" charset="0"/>
              </a:rPr>
              <a:t>students as key to </a:t>
            </a:r>
            <a:r>
              <a:rPr lang="en-GB" sz="1200" kern="1200" baseline="0" dirty="0" smtClean="0">
                <a:solidFill>
                  <a:schemeClr val="tx1"/>
                </a:solidFill>
                <a:latin typeface="Arial" pitchFamily="34" charset="0"/>
                <a:cs typeface="Arial" pitchFamily="34" charset="0"/>
              </a:rPr>
              <a:t>enhancing their learning experience</a:t>
            </a:r>
            <a:endParaRPr lang="en-GB" dirty="0" smtClean="0">
              <a:latin typeface="Arial" pitchFamily="34" charset="0"/>
              <a:cs typeface="Arial" pitchFamily="34" charset="0"/>
            </a:endParaRPr>
          </a:p>
          <a:p>
            <a:pPr>
              <a:buClr>
                <a:srgbClr val="006600"/>
              </a:buClr>
              <a:buFont typeface="Wingdings" pitchFamily="2" charset="2"/>
              <a:buChar char="Ø"/>
            </a:pPr>
            <a:endParaRPr lang="en-GB" dirty="0" smtClean="0">
              <a:latin typeface="Arial" pitchFamily="34" charset="0"/>
              <a:cs typeface="Arial" pitchFamily="34" charset="0"/>
            </a:endParaRPr>
          </a:p>
          <a:p>
            <a:pPr>
              <a:buClr>
                <a:srgbClr val="006600"/>
              </a:buClr>
              <a:buFont typeface="Wingdings" pitchFamily="2" charset="2"/>
              <a:buChar char="Ø"/>
            </a:pPr>
            <a:endParaRPr lang="en-GB" dirty="0" smtClean="0">
              <a:latin typeface="Arial" pitchFamily="34" charset="0"/>
              <a:cs typeface="Arial" pitchFamily="34" charset="0"/>
            </a:endParaRPr>
          </a:p>
          <a:p>
            <a:pPr>
              <a:buClr>
                <a:srgbClr val="006600"/>
              </a:buClr>
              <a:buFont typeface="Wingdings" pitchFamily="2" charset="2"/>
              <a:buChar char="Ø"/>
            </a:pPr>
            <a:r>
              <a:rPr lang="en-GB" dirty="0" smtClean="0">
                <a:latin typeface="Arial" pitchFamily="34" charset="0"/>
                <a:cs typeface="Arial" pitchFamily="34" charset="0"/>
              </a:rPr>
              <a:t>  However, I would make the point, as this quote from our student guide </a:t>
            </a:r>
          </a:p>
          <a:p>
            <a:pPr>
              <a:buClr>
                <a:srgbClr val="006600"/>
              </a:buClr>
            </a:pPr>
            <a:r>
              <a:rPr lang="en-GB" dirty="0" smtClean="0">
                <a:latin typeface="Arial" pitchFamily="34" charset="0"/>
                <a:cs typeface="Arial" pitchFamily="34" charset="0"/>
              </a:rPr>
              <a:t>     does, that quality cannot be solely measured through contact hours and    </a:t>
            </a:r>
          </a:p>
          <a:p>
            <a:pPr>
              <a:buClr>
                <a:srgbClr val="006600"/>
              </a:buClr>
            </a:pPr>
            <a:r>
              <a:rPr lang="en-GB" dirty="0" smtClean="0">
                <a:latin typeface="Arial" pitchFamily="34" charset="0"/>
                <a:cs typeface="Arial" pitchFamily="34" charset="0"/>
              </a:rPr>
              <a:t>     relies on a range of factors</a:t>
            </a:r>
          </a:p>
          <a:p>
            <a:pPr>
              <a:buClr>
                <a:srgbClr val="006600"/>
              </a:buClr>
              <a:buFont typeface="Wingdings" pitchFamily="2" charset="2"/>
              <a:buChar char="Ø"/>
            </a:pPr>
            <a:endParaRPr lang="en-GB" dirty="0" smtClean="0">
              <a:latin typeface="Arial" pitchFamily="34" charset="0"/>
              <a:cs typeface="Arial" pitchFamily="34" charset="0"/>
            </a:endParaRPr>
          </a:p>
          <a:p>
            <a:pPr>
              <a:buClr>
                <a:srgbClr val="006600"/>
              </a:buClr>
              <a:buFont typeface="Wingdings" pitchFamily="2" charset="2"/>
              <a:buChar char="Ø"/>
            </a:pPr>
            <a:endParaRPr lang="en-GB" dirty="0" smtClean="0">
              <a:latin typeface="Arial" pitchFamily="34" charset="0"/>
              <a:cs typeface="Arial" pitchFamily="34" charset="0"/>
            </a:endParaRPr>
          </a:p>
          <a:p>
            <a:pPr>
              <a:buClr>
                <a:srgbClr val="006600"/>
              </a:buClr>
              <a:buFont typeface="Wingdings" pitchFamily="2" charset="2"/>
              <a:buChar char="Ø"/>
            </a:pPr>
            <a:r>
              <a:rPr lang="en-GB" dirty="0" smtClean="0">
                <a:latin typeface="Arial" pitchFamily="34" charset="0"/>
                <a:cs typeface="Arial" pitchFamily="34" charset="0"/>
              </a:rPr>
              <a:t>  Students want their contact time to be stimulating and motivating – </a:t>
            </a:r>
            <a:r>
              <a:rPr lang="en-GB" b="1" i="1" dirty="0" smtClean="0">
                <a:latin typeface="Arial" pitchFamily="34" charset="0"/>
                <a:cs typeface="Arial" pitchFamily="34" charset="0"/>
              </a:rPr>
              <a:t>and </a:t>
            </a:r>
          </a:p>
          <a:p>
            <a:pPr>
              <a:buClr>
                <a:srgbClr val="006600"/>
              </a:buClr>
            </a:pPr>
            <a:r>
              <a:rPr lang="en-GB" b="1" i="1" dirty="0" smtClean="0">
                <a:latin typeface="Arial" pitchFamily="34" charset="0"/>
                <a:cs typeface="Arial" pitchFamily="34" charset="0"/>
              </a:rPr>
              <a:t>     students must also take responsibility for engaging with their studies   </a:t>
            </a:r>
          </a:p>
          <a:p>
            <a:pPr>
              <a:buClr>
                <a:srgbClr val="006600"/>
              </a:buClr>
            </a:pPr>
            <a:r>
              <a:rPr lang="en-GB" b="1" i="1" dirty="0" smtClean="0">
                <a:latin typeface="Arial" pitchFamily="34" charset="0"/>
                <a:cs typeface="Arial" pitchFamily="34" charset="0"/>
              </a:rPr>
              <a:t>     to create an enhanced teaching and learning environment</a:t>
            </a:r>
          </a:p>
          <a:p>
            <a:pPr>
              <a:buClr>
                <a:srgbClr val="006600"/>
              </a:buClr>
            </a:pPr>
            <a:endParaRPr lang="en-GB" b="1" i="1" dirty="0" smtClean="0">
              <a:latin typeface="Arial" pitchFamily="34" charset="0"/>
              <a:cs typeface="Arial" pitchFamily="34" charset="0"/>
            </a:endParaRPr>
          </a:p>
          <a:p>
            <a:pPr algn="r">
              <a:buClr>
                <a:srgbClr val="006600"/>
              </a:buClr>
            </a:pPr>
            <a:r>
              <a:rPr lang="en-GB" dirty="0" smtClean="0">
                <a:latin typeface="Arial" pitchFamily="34" charset="0"/>
                <a:cs typeface="Arial" pitchFamily="34" charset="0"/>
              </a:rPr>
              <a:t>[FINAL POINT PROVIDES LINK INTO NEXT SECTION ...]</a:t>
            </a:r>
          </a:p>
        </p:txBody>
      </p:sp>
      <p:sp>
        <p:nvSpPr>
          <p:cNvPr id="25604" name="Slide Number Placeholder 3"/>
          <p:cNvSpPr>
            <a:spLocks noGrp="1"/>
          </p:cNvSpPr>
          <p:nvPr>
            <p:ph type="sldNum" sz="quarter" idx="5"/>
          </p:nvPr>
        </p:nvSpPr>
        <p:spPr>
          <a:noFill/>
        </p:spPr>
        <p:txBody>
          <a:bodyPr/>
          <a:lstStyle/>
          <a:p>
            <a:fld id="{3B8E9398-E1BE-4006-A21F-8D373172955D}" type="slidenum">
              <a:rPr lang="en-GB" sz="900" smtClean="0">
                <a:latin typeface="Arial" pitchFamily="34" charset="0"/>
                <a:cs typeface="Arial" pitchFamily="34" charset="0"/>
              </a:rPr>
              <a:pPr/>
              <a:t>18</a:t>
            </a:fld>
            <a:endParaRPr lang="en-GB" sz="900" dirty="0" smtClean="0">
              <a:latin typeface="Arial" pitchFamily="34" charset="0"/>
              <a:cs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Slide Number Placeholder 3"/>
          <p:cNvSpPr>
            <a:spLocks noGrp="1"/>
          </p:cNvSpPr>
          <p:nvPr>
            <p:ph type="sldNum" sz="quarter" idx="5"/>
          </p:nvPr>
        </p:nvSpPr>
        <p:spPr>
          <a:xfrm>
            <a:off x="3851276" y="9231313"/>
            <a:ext cx="2943225" cy="496887"/>
          </a:xfrm>
          <a:noFill/>
        </p:spPr>
        <p:txBody>
          <a:bodyPr/>
          <a:lstStyle/>
          <a:p>
            <a:fld id="{297A681E-1D03-4749-8D06-9B1396A12D37}" type="slidenum">
              <a:rPr lang="en-GB" sz="900" smtClean="0">
                <a:latin typeface="Arial" pitchFamily="34" charset="0"/>
                <a:cs typeface="Arial" pitchFamily="34" charset="0"/>
              </a:rPr>
              <a:pPr/>
              <a:t>19</a:t>
            </a:fld>
            <a:endParaRPr lang="en-GB" sz="900" dirty="0" smtClean="0">
              <a:latin typeface="Arial" pitchFamily="34" charset="0"/>
              <a:cs typeface="Arial" pitchFamily="34" charset="0"/>
            </a:endParaRPr>
          </a:p>
        </p:txBody>
      </p:sp>
      <p:sp>
        <p:nvSpPr>
          <p:cNvPr id="4" name="Notes Placeholder 2"/>
          <p:cNvSpPr>
            <a:spLocks noGrp="1"/>
          </p:cNvSpPr>
          <p:nvPr>
            <p:ph type="body" idx="3"/>
          </p:nvPr>
        </p:nvSpPr>
        <p:spPr>
          <a:xfrm>
            <a:off x="804962" y="4717415"/>
            <a:ext cx="5310088" cy="4469130"/>
          </a:xfrm>
          <a:ln/>
        </p:spPr>
        <p:txBody>
          <a:bodyPr/>
          <a:lstStyle/>
          <a:p>
            <a:pPr>
              <a:buClr>
                <a:srgbClr val="006600"/>
              </a:buClr>
              <a:defRPr/>
            </a:pPr>
            <a:endParaRPr lang="en-GB" dirty="0" smtClean="0">
              <a:latin typeface="Arial" pitchFamily="34" charset="0"/>
              <a:cs typeface="Arial" pitchFamily="34" charset="0"/>
            </a:endParaRPr>
          </a:p>
          <a:p>
            <a:pPr>
              <a:buClr>
                <a:srgbClr val="006600"/>
              </a:buClr>
              <a:defRPr/>
            </a:pPr>
            <a:r>
              <a:rPr lang="en-GB" dirty="0" smtClean="0">
                <a:latin typeface="Arial" pitchFamily="34" charset="0"/>
                <a:cs typeface="Arial" pitchFamily="34" charset="0"/>
              </a:rPr>
              <a:t>This brings me to my final points today, which are on the subject of ‘The Engaged Student’</a:t>
            </a:r>
          </a:p>
          <a:p>
            <a:pPr>
              <a:buClr>
                <a:srgbClr val="006600"/>
              </a:buClr>
              <a:defRPr/>
            </a:pPr>
            <a:endParaRPr lang="en-GB" dirty="0" smtClean="0">
              <a:latin typeface="Arial" pitchFamily="34" charset="0"/>
              <a:cs typeface="Arial" pitchFamily="34" charset="0"/>
            </a:endParaRPr>
          </a:p>
          <a:p>
            <a:pPr>
              <a:buClr>
                <a:srgbClr val="006600"/>
              </a:buClr>
              <a:defRPr/>
            </a:pPr>
            <a:endParaRPr lang="en-GB" dirty="0" smtClean="0">
              <a:latin typeface="Arial" pitchFamily="34" charset="0"/>
              <a:cs typeface="Arial" pitchFamily="34" charset="0"/>
            </a:endParaRPr>
          </a:p>
          <a:p>
            <a:pPr>
              <a:buClr>
                <a:srgbClr val="006600"/>
              </a:buClr>
              <a:buFont typeface="Wingdings" pitchFamily="2" charset="2"/>
              <a:buChar char="Ø"/>
              <a:defRPr/>
            </a:pPr>
            <a:endParaRPr lang="en-GB" dirty="0" smtClean="0">
              <a:latin typeface="Arial" pitchFamily="34" charset="0"/>
              <a:cs typeface="Arial" pitchFamily="34" charset="0"/>
            </a:endParaRPr>
          </a:p>
          <a:p>
            <a:pPr>
              <a:buClr>
                <a:srgbClr val="006600"/>
              </a:buClr>
            </a:pPr>
            <a:endParaRPr lang="en-GB" dirty="0" smtClean="0">
              <a:latin typeface="Arial" pitchFamily="34" charset="0"/>
              <a:cs typeface="Arial" pitchFamily="34" charset="0"/>
            </a:endParaRPr>
          </a:p>
        </p:txBody>
      </p:sp>
      <p:sp>
        <p:nvSpPr>
          <p:cNvPr id="5" name="Rectangle 3"/>
          <p:cNvSpPr txBox="1">
            <a:spLocks noChangeArrowheads="1"/>
          </p:cNvSpPr>
          <p:nvPr/>
        </p:nvSpPr>
        <p:spPr>
          <a:xfrm>
            <a:off x="900306" y="4731075"/>
            <a:ext cx="5078575" cy="4853627"/>
          </a:xfrm>
          <a:prstGeom prst="rect">
            <a:avLst/>
          </a:prstGeom>
          <a:ln/>
        </p:spPr>
        <p:txBody>
          <a:bodyPr vert="horz" lIns="91440" tIns="45720" rIns="91440" bIns="45720" rtlCol="0">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smtClean="0">
              <a:ln>
                <a:noFill/>
              </a:ln>
              <a:solidFill>
                <a:srgbClr val="006647"/>
              </a:solidFill>
              <a:effectLst/>
              <a:uLnTx/>
              <a:uFillTx/>
              <a:latin typeface="Arial" pitchFamily="34" charset="0"/>
              <a:ea typeface="+mn-ea"/>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a:buClr>
                <a:srgbClr val="006600"/>
              </a:buClr>
              <a:buFont typeface="Wingdings" pitchFamily="2" charset="2"/>
              <a:buChar char="Ø"/>
            </a:pPr>
            <a:r>
              <a:rPr lang="en-GB" sz="1300" dirty="0" smtClean="0">
                <a:latin typeface="Arial" pitchFamily="34" charset="0"/>
                <a:cs typeface="Arial" pitchFamily="34" charset="0"/>
              </a:rPr>
              <a:t>  Before I move into the main body of my presentation, I wanted to refer </a:t>
            </a:r>
          </a:p>
          <a:p>
            <a:pPr>
              <a:buClr>
                <a:srgbClr val="006600"/>
              </a:buClr>
            </a:pPr>
            <a:r>
              <a:rPr lang="en-GB" sz="1300" dirty="0" smtClean="0">
                <a:latin typeface="Arial" pitchFamily="34" charset="0"/>
                <a:cs typeface="Arial" pitchFamily="34" charset="0"/>
              </a:rPr>
              <a:t>     back to the theme of this conference – </a:t>
            </a:r>
          </a:p>
          <a:p>
            <a:pPr>
              <a:buClr>
                <a:srgbClr val="006600"/>
              </a:buClr>
            </a:pPr>
            <a:endParaRPr lang="en-GB" sz="1300" dirty="0" smtClean="0">
              <a:latin typeface="Arial" pitchFamily="34" charset="0"/>
              <a:cs typeface="Arial" pitchFamily="34" charset="0"/>
            </a:endParaRPr>
          </a:p>
          <a:p>
            <a:pPr>
              <a:buClr>
                <a:srgbClr val="006600"/>
              </a:buClr>
            </a:pPr>
            <a:r>
              <a:rPr lang="en-GB" sz="1300" dirty="0" smtClean="0">
                <a:latin typeface="Arial" pitchFamily="34" charset="0"/>
                <a:cs typeface="Arial" pitchFamily="34" charset="0"/>
              </a:rPr>
              <a:t>	‘</a:t>
            </a:r>
            <a:r>
              <a:rPr lang="en-GB" sz="1300" b="1" i="1" dirty="0" smtClean="0">
                <a:latin typeface="Arial" pitchFamily="34" charset="0"/>
                <a:cs typeface="Arial" pitchFamily="34" charset="0"/>
              </a:rPr>
              <a:t>What students want – the student learning experience in 	the changing world of higher education</a:t>
            </a:r>
            <a:r>
              <a:rPr lang="en-GB" sz="1300" b="1" dirty="0" smtClean="0">
                <a:latin typeface="Arial" pitchFamily="34" charset="0"/>
                <a:cs typeface="Arial" pitchFamily="34" charset="0"/>
              </a:rPr>
              <a:t>’</a:t>
            </a:r>
            <a:endParaRPr lang="en-GB" sz="1300" dirty="0" smtClean="0">
              <a:latin typeface="Arial" pitchFamily="34" charset="0"/>
              <a:cs typeface="Arial" pitchFamily="34" charset="0"/>
            </a:endParaRPr>
          </a:p>
          <a:p>
            <a:pPr>
              <a:buClr>
                <a:srgbClr val="006600"/>
              </a:buClr>
              <a:buFont typeface="Wingdings" pitchFamily="2" charset="2"/>
              <a:buChar char="Ø"/>
            </a:pPr>
            <a:endParaRPr lang="en-GB" sz="1300" dirty="0" smtClean="0">
              <a:latin typeface="Arial" pitchFamily="34" charset="0"/>
              <a:cs typeface="Arial" pitchFamily="34" charset="0"/>
            </a:endParaRPr>
          </a:p>
          <a:p>
            <a:pPr>
              <a:buClr>
                <a:srgbClr val="006600"/>
              </a:buClr>
              <a:buFont typeface="Wingdings" pitchFamily="2" charset="2"/>
              <a:buChar char="Ø"/>
            </a:pPr>
            <a:r>
              <a:rPr lang="en-GB" sz="1300" dirty="0" smtClean="0">
                <a:latin typeface="Arial" pitchFamily="34" charset="0"/>
                <a:cs typeface="Arial" pitchFamily="34" charset="0"/>
              </a:rPr>
              <a:t>  In the QAA strategy for 2011-14, our Aim One is to meet students’ needs </a:t>
            </a:r>
          </a:p>
          <a:p>
            <a:pPr>
              <a:buClr>
                <a:srgbClr val="006600"/>
              </a:buClr>
            </a:pPr>
            <a:r>
              <a:rPr lang="en-GB" sz="1300" dirty="0" smtClean="0">
                <a:latin typeface="Arial" pitchFamily="34" charset="0"/>
                <a:cs typeface="Arial" pitchFamily="34" charset="0"/>
              </a:rPr>
              <a:t>     and to be valued by students</a:t>
            </a:r>
          </a:p>
          <a:p>
            <a:pPr>
              <a:buClr>
                <a:srgbClr val="006600"/>
              </a:buClr>
            </a:pPr>
            <a:endParaRPr lang="en-GB" sz="1300" dirty="0" smtClean="0">
              <a:latin typeface="Arial" pitchFamily="34" charset="0"/>
              <a:cs typeface="Arial" pitchFamily="34" charset="0"/>
            </a:endParaRPr>
          </a:p>
          <a:p>
            <a:pPr lvl="0">
              <a:buClr>
                <a:srgbClr val="006600"/>
              </a:buClr>
              <a:buFont typeface="Wingdings" pitchFamily="2" charset="2"/>
              <a:buChar char="Ø"/>
            </a:pPr>
            <a:r>
              <a:rPr lang="en-GB" sz="1300" dirty="0" smtClean="0">
                <a:latin typeface="Arial" pitchFamily="34" charset="0"/>
                <a:cs typeface="Arial" pitchFamily="34" charset="0"/>
              </a:rPr>
              <a:t> We are committed to:</a:t>
            </a:r>
          </a:p>
          <a:p>
            <a:pPr lvl="0">
              <a:buClr>
                <a:srgbClr val="006600"/>
              </a:buClr>
              <a:buFont typeface="Wingdings" pitchFamily="2" charset="2"/>
              <a:buChar char="Ø"/>
            </a:pPr>
            <a:endParaRPr lang="en-GB" sz="1300" kern="1200" dirty="0">
              <a:solidFill>
                <a:schemeClr val="tx1"/>
              </a:solidFill>
              <a:latin typeface="Arial" pitchFamily="34" charset="0"/>
              <a:cs typeface="Arial" pitchFamily="34" charset="0"/>
            </a:endParaRPr>
          </a:p>
          <a:p>
            <a:pPr lvl="1">
              <a:buClr>
                <a:srgbClr val="006600"/>
              </a:buClr>
              <a:buFont typeface="Wingdings" pitchFamily="2" charset="2"/>
              <a:buChar char="Ø"/>
            </a:pPr>
            <a:r>
              <a:rPr lang="en-GB" sz="1300" dirty="0">
                <a:latin typeface="Arial" pitchFamily="34" charset="0"/>
                <a:cs typeface="Arial" pitchFamily="34" charset="0"/>
              </a:rPr>
              <a:t> </a:t>
            </a:r>
            <a:r>
              <a:rPr lang="en-GB" sz="1300" dirty="0" smtClean="0">
                <a:latin typeface="Arial" pitchFamily="34" charset="0"/>
                <a:cs typeface="Arial" pitchFamily="34" charset="0"/>
              </a:rPr>
              <a:t> Responding to </a:t>
            </a:r>
            <a:r>
              <a:rPr lang="en-GB" sz="1300" dirty="0">
                <a:latin typeface="Arial" pitchFamily="34" charset="0"/>
                <a:cs typeface="Arial" pitchFamily="34" charset="0"/>
              </a:rPr>
              <a:t>the </a:t>
            </a:r>
            <a:r>
              <a:rPr lang="en-GB" sz="1300" dirty="0" smtClean="0">
                <a:latin typeface="Arial" pitchFamily="34" charset="0"/>
                <a:cs typeface="Arial" pitchFamily="34" charset="0"/>
              </a:rPr>
              <a:t>views </a:t>
            </a:r>
            <a:r>
              <a:rPr lang="en-GB" sz="1300" dirty="0">
                <a:latin typeface="Arial" pitchFamily="34" charset="0"/>
                <a:cs typeface="Arial" pitchFamily="34" charset="0"/>
              </a:rPr>
              <a:t>and needs of students </a:t>
            </a:r>
            <a:endParaRPr lang="en-GB" sz="1300" dirty="0" smtClean="0">
              <a:latin typeface="Arial" pitchFamily="34" charset="0"/>
              <a:cs typeface="Arial" pitchFamily="34" charset="0"/>
            </a:endParaRPr>
          </a:p>
          <a:p>
            <a:pPr lvl="0">
              <a:buClr>
                <a:srgbClr val="006600"/>
              </a:buClr>
              <a:buFont typeface="Wingdings" pitchFamily="2" charset="2"/>
              <a:buChar char="Ø"/>
            </a:pPr>
            <a:endParaRPr lang="en-GB" sz="1300" dirty="0">
              <a:latin typeface="Arial" pitchFamily="34" charset="0"/>
              <a:cs typeface="Arial" pitchFamily="34" charset="0"/>
            </a:endParaRPr>
          </a:p>
          <a:p>
            <a:pPr lvl="1">
              <a:buClr>
                <a:srgbClr val="006600"/>
              </a:buClr>
              <a:buFont typeface="Wingdings" pitchFamily="2" charset="2"/>
              <a:buChar char="Ø"/>
            </a:pPr>
            <a:r>
              <a:rPr lang="en-GB" sz="1300" dirty="0" smtClean="0">
                <a:latin typeface="Arial" pitchFamily="34" charset="0"/>
                <a:cs typeface="Arial" pitchFamily="34" charset="0"/>
              </a:rPr>
              <a:t>  Working </a:t>
            </a:r>
            <a:r>
              <a:rPr lang="en-GB" sz="1300" dirty="0">
                <a:latin typeface="Arial" pitchFamily="34" charset="0"/>
                <a:cs typeface="Arial" pitchFamily="34" charset="0"/>
              </a:rPr>
              <a:t>with students as partners and </a:t>
            </a:r>
            <a:r>
              <a:rPr lang="en-GB" sz="1300" dirty="0" smtClean="0">
                <a:latin typeface="Arial" pitchFamily="34" charset="0"/>
                <a:cs typeface="Arial" pitchFamily="34" charset="0"/>
              </a:rPr>
              <a:t>protecting their </a:t>
            </a:r>
            <a:r>
              <a:rPr lang="en-GB" sz="1300" dirty="0">
                <a:latin typeface="Arial" pitchFamily="34" charset="0"/>
                <a:cs typeface="Arial" pitchFamily="34" charset="0"/>
              </a:rPr>
              <a:t>interests </a:t>
            </a:r>
            <a:endParaRPr lang="en-GB" sz="1300" dirty="0" smtClean="0">
              <a:latin typeface="Arial" pitchFamily="34" charset="0"/>
              <a:cs typeface="Arial" pitchFamily="34" charset="0"/>
            </a:endParaRPr>
          </a:p>
          <a:p>
            <a:pPr>
              <a:buClr>
                <a:srgbClr val="006600"/>
              </a:buClr>
              <a:buFont typeface="Wingdings" pitchFamily="2" charset="2"/>
              <a:buChar char="Ø"/>
            </a:pPr>
            <a:endParaRPr lang="en-GB" sz="1300" dirty="0">
              <a:latin typeface="Arial" pitchFamily="34" charset="0"/>
              <a:cs typeface="Arial" pitchFamily="34" charset="0"/>
            </a:endParaRPr>
          </a:p>
          <a:p>
            <a:pPr marL="457200" lvl="2">
              <a:buClr>
                <a:srgbClr val="006600"/>
              </a:buClr>
              <a:buFont typeface="Wingdings" pitchFamily="2" charset="2"/>
              <a:buChar char="Ø"/>
            </a:pPr>
            <a:r>
              <a:rPr lang="en-GB" sz="1300" dirty="0" smtClean="0">
                <a:latin typeface="Arial" pitchFamily="34" charset="0"/>
                <a:cs typeface="Arial" pitchFamily="34" charset="0"/>
              </a:rPr>
              <a:t>  Communicating clearly </a:t>
            </a:r>
            <a:r>
              <a:rPr lang="en-GB" sz="1300" dirty="0">
                <a:latin typeface="Arial" pitchFamily="34" charset="0"/>
                <a:cs typeface="Arial" pitchFamily="34" charset="0"/>
              </a:rPr>
              <a:t>to students about standards and quality </a:t>
            </a:r>
          </a:p>
          <a:p>
            <a:pPr lvl="0">
              <a:buClr>
                <a:srgbClr val="006600"/>
              </a:buClr>
              <a:buFont typeface="Wingdings" pitchFamily="2" charset="2"/>
              <a:buChar char="Ø"/>
            </a:pPr>
            <a:endParaRPr lang="en-GB" sz="1300" dirty="0" smtClean="0">
              <a:latin typeface="Arial" pitchFamily="34" charset="0"/>
              <a:cs typeface="Arial" pitchFamily="34" charset="0"/>
            </a:endParaRPr>
          </a:p>
          <a:p>
            <a:pPr lvl="1">
              <a:buClr>
                <a:srgbClr val="006600"/>
              </a:buClr>
              <a:buFont typeface="Wingdings" pitchFamily="2" charset="2"/>
              <a:buChar char="Ø"/>
            </a:pPr>
            <a:r>
              <a:rPr lang="en-GB" sz="1300" kern="1200" dirty="0" smtClean="0">
                <a:solidFill>
                  <a:schemeClr val="tx1"/>
                </a:solidFill>
                <a:latin typeface="Arial" pitchFamily="34" charset="0"/>
                <a:cs typeface="Arial" pitchFamily="34" charset="0"/>
              </a:rPr>
              <a:t>  Supporting universities and colleges to meet and shape student </a:t>
            </a:r>
          </a:p>
          <a:p>
            <a:pPr lvl="1">
              <a:buClr>
                <a:srgbClr val="006600"/>
              </a:buClr>
            </a:pPr>
            <a:r>
              <a:rPr lang="en-GB" sz="1300" dirty="0">
                <a:latin typeface="Arial" pitchFamily="34" charset="0"/>
                <a:cs typeface="Arial" pitchFamily="34" charset="0"/>
              </a:rPr>
              <a:t> </a:t>
            </a:r>
            <a:r>
              <a:rPr lang="en-GB" sz="1300" dirty="0" smtClean="0">
                <a:latin typeface="Arial" pitchFamily="34" charset="0"/>
                <a:cs typeface="Arial" pitchFamily="34" charset="0"/>
              </a:rPr>
              <a:t>    </a:t>
            </a:r>
            <a:r>
              <a:rPr lang="en-GB" sz="1300" kern="1200" dirty="0" smtClean="0">
                <a:solidFill>
                  <a:schemeClr val="tx1"/>
                </a:solidFill>
                <a:latin typeface="Arial" pitchFamily="34" charset="0"/>
                <a:cs typeface="Arial" pitchFamily="34" charset="0"/>
              </a:rPr>
              <a:t>expectations</a:t>
            </a:r>
            <a:endParaRPr lang="en-GB" sz="1400" dirty="0" smtClean="0">
              <a:latin typeface="Arial" pitchFamily="34" charset="0"/>
              <a:cs typeface="Arial" pitchFamily="34" charset="0"/>
            </a:endParaRPr>
          </a:p>
          <a:p>
            <a:endParaRPr lang="en-GB" sz="1300" dirty="0" smtClean="0">
              <a:latin typeface="Arial" pitchFamily="34" charset="0"/>
              <a:cs typeface="Arial" pitchFamily="34" charset="0"/>
            </a:endParaRPr>
          </a:p>
          <a:p>
            <a:pPr>
              <a:buClr>
                <a:srgbClr val="006600"/>
              </a:buClr>
              <a:buFont typeface="Wingdings" pitchFamily="2" charset="2"/>
              <a:buChar char="Ø"/>
            </a:pPr>
            <a:r>
              <a:rPr lang="en-GB" sz="1300" dirty="0" smtClean="0">
                <a:latin typeface="Arial" pitchFamily="34" charset="0"/>
                <a:cs typeface="Arial" pitchFamily="34" charset="0"/>
              </a:rPr>
              <a:t> We now have a full time Student Engagement team which works to meet </a:t>
            </a:r>
          </a:p>
          <a:p>
            <a:pPr>
              <a:buClr>
                <a:srgbClr val="006600"/>
              </a:buClr>
            </a:pPr>
            <a:r>
              <a:rPr lang="en-GB" sz="1300" dirty="0" smtClean="0">
                <a:latin typeface="Arial" pitchFamily="34" charset="0"/>
                <a:cs typeface="Arial" pitchFamily="34" charset="0"/>
              </a:rPr>
              <a:t>     this aim, led by a Student Engagement Manager</a:t>
            </a:r>
          </a:p>
          <a:p>
            <a:pPr>
              <a:buClr>
                <a:srgbClr val="006600"/>
              </a:buClr>
            </a:pPr>
            <a:endParaRPr lang="en-GB" sz="1300" dirty="0" smtClean="0">
              <a:latin typeface="Arial" pitchFamily="34" charset="0"/>
              <a:cs typeface="Arial" pitchFamily="34" charset="0"/>
            </a:endParaRPr>
          </a:p>
          <a:p>
            <a:pPr>
              <a:buClr>
                <a:srgbClr val="006600"/>
              </a:buClr>
              <a:buFont typeface="Wingdings" pitchFamily="2" charset="2"/>
              <a:buChar char="Ø"/>
            </a:pPr>
            <a:r>
              <a:rPr lang="en-GB" sz="1300" dirty="0" smtClean="0">
                <a:latin typeface="Arial" pitchFamily="34" charset="0"/>
                <a:cs typeface="Arial" pitchFamily="34" charset="0"/>
              </a:rPr>
              <a:t>  We are embracing the ambition to put students at the heart of everything </a:t>
            </a:r>
          </a:p>
          <a:p>
            <a:pPr>
              <a:buClr>
                <a:srgbClr val="006600"/>
              </a:buClr>
            </a:pPr>
            <a:r>
              <a:rPr lang="en-GB" sz="1300" dirty="0" smtClean="0">
                <a:latin typeface="Arial" pitchFamily="34" charset="0"/>
                <a:cs typeface="Arial" pitchFamily="34" charset="0"/>
              </a:rPr>
              <a:t>     we do</a:t>
            </a:r>
            <a:endParaRPr lang="en-GB" sz="13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6FB8458E-3DFE-43B0-8029-89023358A9DC}" type="slidenum">
              <a:rPr lang="en-GB" sz="900" smtClean="0">
                <a:latin typeface="Arial" pitchFamily="34" charset="0"/>
                <a:cs typeface="Arial" pitchFamily="34" charset="0"/>
              </a:rPr>
              <a:pPr/>
              <a:t>2</a:t>
            </a:fld>
            <a:endParaRPr lang="en-GB" sz="900" dirty="0">
              <a:latin typeface="Arial" pitchFamily="34" charset="0"/>
              <a:cs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GB" b="1" dirty="0" smtClean="0">
              <a:solidFill>
                <a:srgbClr val="006600"/>
              </a:solidFill>
              <a:latin typeface="Arial" pitchFamily="34" charset="0"/>
              <a:cs typeface="Arial" pitchFamily="34" charset="0"/>
            </a:endParaRPr>
          </a:p>
          <a:p>
            <a:pPr lvl="0">
              <a:buClr>
                <a:srgbClr val="006600"/>
              </a:buClr>
              <a:buFont typeface="Wingdings" pitchFamily="2" charset="2"/>
              <a:buChar char="Ø"/>
            </a:pPr>
            <a:r>
              <a:rPr lang="en-GB" dirty="0" smtClean="0">
                <a:latin typeface="Arial" pitchFamily="34" charset="0"/>
                <a:cs typeface="Arial" pitchFamily="34" charset="0"/>
              </a:rPr>
              <a:t>  In order to drive up </a:t>
            </a:r>
            <a:r>
              <a:rPr lang="en-GB" b="1" dirty="0" smtClean="0">
                <a:latin typeface="Arial" pitchFamily="34" charset="0"/>
                <a:cs typeface="Arial" pitchFamily="34" charset="0"/>
              </a:rPr>
              <a:t>the quality of the student experience</a:t>
            </a:r>
            <a:r>
              <a:rPr lang="en-GB" dirty="0" smtClean="0">
                <a:latin typeface="Arial" pitchFamily="34" charset="0"/>
                <a:cs typeface="Arial" pitchFamily="34" charset="0"/>
              </a:rPr>
              <a:t>, we believe at </a:t>
            </a:r>
          </a:p>
          <a:p>
            <a:pPr lvl="0">
              <a:buClr>
                <a:srgbClr val="006600"/>
              </a:buClr>
            </a:pPr>
            <a:r>
              <a:rPr lang="en-GB" dirty="0" smtClean="0">
                <a:latin typeface="Arial" pitchFamily="34" charset="0"/>
                <a:cs typeface="Arial" pitchFamily="34" charset="0"/>
              </a:rPr>
              <a:t>     QAA that this must involve providing students with the opportunity and </a:t>
            </a:r>
          </a:p>
          <a:p>
            <a:pPr lvl="0">
              <a:buClr>
                <a:srgbClr val="006600"/>
              </a:buClr>
            </a:pPr>
            <a:r>
              <a:rPr lang="en-GB" dirty="0" smtClean="0">
                <a:latin typeface="Arial" pitchFamily="34" charset="0"/>
                <a:cs typeface="Arial" pitchFamily="34" charset="0"/>
              </a:rPr>
              <a:t>     encouragement to get involved in quality assurance and the enhancement </a:t>
            </a:r>
          </a:p>
          <a:p>
            <a:pPr lvl="0">
              <a:buClr>
                <a:srgbClr val="006600"/>
              </a:buClr>
            </a:pPr>
            <a:r>
              <a:rPr lang="en-GB" dirty="0" smtClean="0">
                <a:latin typeface="Arial" pitchFamily="34" charset="0"/>
                <a:cs typeface="Arial" pitchFamily="34" charset="0"/>
              </a:rPr>
              <a:t>     of higher education</a:t>
            </a:r>
          </a:p>
          <a:p>
            <a:pPr lvl="0">
              <a:buClr>
                <a:srgbClr val="006600"/>
              </a:buClr>
            </a:pPr>
            <a:endParaRPr lang="en-GB" dirty="0" smtClean="0">
              <a:latin typeface="Arial" pitchFamily="34" charset="0"/>
              <a:cs typeface="Arial" pitchFamily="34" charset="0"/>
            </a:endParaRPr>
          </a:p>
          <a:p>
            <a:pPr lvl="0">
              <a:buClr>
                <a:srgbClr val="006600"/>
              </a:buClr>
              <a:buFont typeface="Wingdings" pitchFamily="2" charset="2"/>
              <a:buChar char="Ø"/>
            </a:pPr>
            <a:r>
              <a:rPr lang="en-GB" dirty="0" smtClean="0">
                <a:latin typeface="Arial" pitchFamily="34" charset="0"/>
                <a:cs typeface="Arial" pitchFamily="34" charset="0"/>
              </a:rPr>
              <a:t>  That is why we actively </a:t>
            </a:r>
            <a:r>
              <a:rPr lang="en-GB" dirty="0">
                <a:latin typeface="Arial" pitchFamily="34" charset="0"/>
                <a:cs typeface="Arial" pitchFamily="34" charset="0"/>
              </a:rPr>
              <a:t>promote the concept of </a:t>
            </a:r>
            <a:r>
              <a:rPr lang="en-GB" b="1" i="1" dirty="0" smtClean="0">
                <a:latin typeface="Arial" pitchFamily="34" charset="0"/>
                <a:cs typeface="Arial" pitchFamily="34" charset="0"/>
              </a:rPr>
              <a:t>‘The </a:t>
            </a:r>
            <a:r>
              <a:rPr lang="en-GB" b="1" i="1" dirty="0">
                <a:latin typeface="Arial" pitchFamily="34" charset="0"/>
                <a:cs typeface="Arial" pitchFamily="34" charset="0"/>
              </a:rPr>
              <a:t>E</a:t>
            </a:r>
            <a:r>
              <a:rPr lang="en-GB" b="1" i="1" dirty="0" smtClean="0">
                <a:latin typeface="Arial" pitchFamily="34" charset="0"/>
                <a:cs typeface="Arial" pitchFamily="34" charset="0"/>
              </a:rPr>
              <a:t>ngaged </a:t>
            </a:r>
            <a:r>
              <a:rPr lang="en-GB" b="1" i="1" dirty="0">
                <a:latin typeface="Arial" pitchFamily="34" charset="0"/>
                <a:cs typeface="Arial" pitchFamily="34" charset="0"/>
              </a:rPr>
              <a:t>S</a:t>
            </a:r>
            <a:r>
              <a:rPr lang="en-GB" b="1" i="1" dirty="0" smtClean="0">
                <a:latin typeface="Arial" pitchFamily="34" charset="0"/>
                <a:cs typeface="Arial" pitchFamily="34" charset="0"/>
              </a:rPr>
              <a:t>tudent’</a:t>
            </a:r>
            <a:r>
              <a:rPr lang="en-GB" dirty="0">
                <a:latin typeface="Arial" pitchFamily="34" charset="0"/>
                <a:cs typeface="Arial" pitchFamily="34" charset="0"/>
              </a:rPr>
              <a:t> </a:t>
            </a:r>
            <a:endParaRPr lang="en-GB" dirty="0" smtClean="0">
              <a:latin typeface="Arial" pitchFamily="34" charset="0"/>
              <a:cs typeface="Arial" pitchFamily="34" charset="0"/>
            </a:endParaRPr>
          </a:p>
          <a:p>
            <a:pPr lvl="0">
              <a:buClr>
                <a:srgbClr val="006600"/>
              </a:buClr>
              <a:buFont typeface="Wingdings" pitchFamily="2" charset="2"/>
              <a:buChar char="Ø"/>
            </a:pPr>
            <a:endParaRPr lang="en-GB" dirty="0">
              <a:latin typeface="Arial" pitchFamily="34" charset="0"/>
              <a:cs typeface="Arial" pitchFamily="34" charset="0"/>
            </a:endParaRPr>
          </a:p>
          <a:p>
            <a:pPr lvl="0">
              <a:buClr>
                <a:srgbClr val="006600"/>
              </a:buClr>
              <a:buFont typeface="Wingdings" pitchFamily="2" charset="2"/>
              <a:buChar char="Ø"/>
            </a:pPr>
            <a:r>
              <a:rPr lang="en-GB" dirty="0" smtClean="0">
                <a:latin typeface="Arial" pitchFamily="34" charset="0"/>
                <a:cs typeface="Arial" pitchFamily="34" charset="0"/>
              </a:rPr>
              <a:t>  There are three important factors behind this strategy:</a:t>
            </a:r>
          </a:p>
          <a:p>
            <a:r>
              <a:rPr lang="en-GB" dirty="0">
                <a:latin typeface="Arial" pitchFamily="34" charset="0"/>
                <a:cs typeface="Arial" pitchFamily="34" charset="0"/>
              </a:rPr>
              <a:t> </a:t>
            </a:r>
          </a:p>
          <a:p>
            <a:pPr marL="285750" indent="-285750">
              <a:buAutoNum type="romanLcParenR"/>
            </a:pPr>
            <a:r>
              <a:rPr lang="en-GB" b="1" dirty="0" smtClean="0">
                <a:latin typeface="Arial" pitchFamily="34" charset="0"/>
                <a:cs typeface="Arial" pitchFamily="34" charset="0"/>
              </a:rPr>
              <a:t>Driving </a:t>
            </a:r>
            <a:r>
              <a:rPr lang="en-GB" b="1" dirty="0">
                <a:latin typeface="Arial" pitchFamily="34" charset="0"/>
                <a:cs typeface="Arial" pitchFamily="34" charset="0"/>
              </a:rPr>
              <a:t>up quality</a:t>
            </a:r>
            <a:r>
              <a:rPr lang="en-GB" dirty="0">
                <a:latin typeface="Arial" pitchFamily="34" charset="0"/>
                <a:cs typeface="Arial" pitchFamily="34" charset="0"/>
              </a:rPr>
              <a:t> – </a:t>
            </a:r>
            <a:r>
              <a:rPr lang="en-GB" dirty="0" smtClean="0">
                <a:latin typeface="Arial" pitchFamily="34" charset="0"/>
                <a:cs typeface="Arial" pitchFamily="34" charset="0"/>
              </a:rPr>
              <a:t>we have seen that, when students become </a:t>
            </a:r>
            <a:r>
              <a:rPr lang="en-GB" baseline="0" dirty="0" smtClean="0">
                <a:latin typeface="Arial" pitchFamily="34" charset="0"/>
                <a:cs typeface="Arial" pitchFamily="34" charset="0"/>
              </a:rPr>
              <a:t>engaged in quality assurance</a:t>
            </a:r>
            <a:r>
              <a:rPr lang="en-GB" dirty="0" smtClean="0">
                <a:latin typeface="Arial" pitchFamily="34" charset="0"/>
                <a:cs typeface="Arial" pitchFamily="34" charset="0"/>
              </a:rPr>
              <a:t> in their institution, it can be an important factor in raising </a:t>
            </a:r>
            <a:r>
              <a:rPr lang="en-GB" dirty="0">
                <a:latin typeface="Arial" pitchFamily="34" charset="0"/>
                <a:cs typeface="Arial" pitchFamily="34" charset="0"/>
              </a:rPr>
              <a:t>quality and standards </a:t>
            </a:r>
          </a:p>
          <a:p>
            <a:r>
              <a:rPr lang="en-GB" dirty="0">
                <a:latin typeface="Arial" pitchFamily="34" charset="0"/>
                <a:cs typeface="Arial" pitchFamily="34" charset="0"/>
              </a:rPr>
              <a:t> </a:t>
            </a:r>
          </a:p>
          <a:p>
            <a:r>
              <a:rPr lang="en-GB" dirty="0">
                <a:latin typeface="Arial" pitchFamily="34" charset="0"/>
                <a:cs typeface="Arial" pitchFamily="34" charset="0"/>
              </a:rPr>
              <a:t> </a:t>
            </a:r>
            <a:r>
              <a:rPr lang="en-GB" dirty="0" smtClean="0">
                <a:latin typeface="Arial" pitchFamily="34" charset="0"/>
                <a:cs typeface="Arial" pitchFamily="34" charset="0"/>
              </a:rPr>
              <a:t>ii)   </a:t>
            </a:r>
            <a:r>
              <a:rPr lang="en-GB" b="1" dirty="0" smtClean="0">
                <a:latin typeface="Arial" pitchFamily="34" charset="0"/>
                <a:cs typeface="Arial" pitchFamily="34" charset="0"/>
              </a:rPr>
              <a:t>Impact on the situation today </a:t>
            </a:r>
            <a:r>
              <a:rPr lang="en-GB" dirty="0" smtClean="0">
                <a:latin typeface="Arial" pitchFamily="34" charset="0"/>
                <a:cs typeface="Arial" pitchFamily="34" charset="0"/>
              </a:rPr>
              <a:t>– by </a:t>
            </a:r>
            <a:r>
              <a:rPr lang="en-GB" dirty="0">
                <a:latin typeface="Arial" pitchFamily="34" charset="0"/>
                <a:cs typeface="Arial" pitchFamily="34" charset="0"/>
              </a:rPr>
              <a:t>becoming more engaged in quality </a:t>
            </a:r>
            <a:endParaRPr lang="en-GB" dirty="0" smtClean="0">
              <a:latin typeface="Arial" pitchFamily="34" charset="0"/>
              <a:cs typeface="Arial" pitchFamily="34" charset="0"/>
            </a:endParaRPr>
          </a:p>
          <a:p>
            <a:r>
              <a:rPr lang="en-GB" dirty="0" smtClean="0">
                <a:latin typeface="Arial" pitchFamily="34" charset="0"/>
                <a:cs typeface="Arial" pitchFamily="34" charset="0"/>
              </a:rPr>
              <a:t>       and </a:t>
            </a:r>
            <a:r>
              <a:rPr lang="en-GB" dirty="0">
                <a:latin typeface="Arial" pitchFamily="34" charset="0"/>
                <a:cs typeface="Arial" pitchFamily="34" charset="0"/>
              </a:rPr>
              <a:t>standards, </a:t>
            </a:r>
            <a:r>
              <a:rPr lang="en-GB" dirty="0" smtClean="0">
                <a:latin typeface="Arial" pitchFamily="34" charset="0"/>
                <a:cs typeface="Arial" pitchFamily="34" charset="0"/>
              </a:rPr>
              <a:t>students </a:t>
            </a:r>
            <a:r>
              <a:rPr lang="en-GB" dirty="0">
                <a:latin typeface="Arial" pitchFamily="34" charset="0"/>
                <a:cs typeface="Arial" pitchFamily="34" charset="0"/>
              </a:rPr>
              <a:t>can have a significant impact </a:t>
            </a:r>
            <a:r>
              <a:rPr lang="en-GB" dirty="0" smtClean="0">
                <a:latin typeface="Arial" pitchFamily="34" charset="0"/>
                <a:cs typeface="Arial" pitchFamily="34" charset="0"/>
              </a:rPr>
              <a:t>on their</a:t>
            </a:r>
          </a:p>
          <a:p>
            <a:r>
              <a:rPr lang="en-GB" dirty="0">
                <a:latin typeface="Arial" pitchFamily="34" charset="0"/>
                <a:cs typeface="Arial" pitchFamily="34" charset="0"/>
              </a:rPr>
              <a:t> </a:t>
            </a:r>
            <a:r>
              <a:rPr lang="en-GB" dirty="0" smtClean="0">
                <a:latin typeface="Arial" pitchFamily="34" charset="0"/>
                <a:cs typeface="Arial" pitchFamily="34" charset="0"/>
              </a:rPr>
              <a:t>      own </a:t>
            </a:r>
            <a:r>
              <a:rPr lang="en-GB" dirty="0">
                <a:latin typeface="Arial" pitchFamily="34" charset="0"/>
                <a:cs typeface="Arial" pitchFamily="34" charset="0"/>
              </a:rPr>
              <a:t>education during </a:t>
            </a:r>
            <a:r>
              <a:rPr lang="en-GB" dirty="0" smtClean="0">
                <a:latin typeface="Arial" pitchFamily="34" charset="0"/>
                <a:cs typeface="Arial" pitchFamily="34" charset="0"/>
              </a:rPr>
              <a:t>their time at an institution</a:t>
            </a:r>
          </a:p>
          <a:p>
            <a:r>
              <a:rPr lang="en-GB" dirty="0">
                <a:latin typeface="Arial" pitchFamily="34" charset="0"/>
                <a:cs typeface="Arial" pitchFamily="34" charset="0"/>
              </a:rPr>
              <a:t> </a:t>
            </a:r>
          </a:p>
          <a:p>
            <a:r>
              <a:rPr lang="en-GB" dirty="0">
                <a:latin typeface="Arial" pitchFamily="34" charset="0"/>
                <a:cs typeface="Arial" pitchFamily="34" charset="0"/>
              </a:rPr>
              <a:t> </a:t>
            </a:r>
            <a:r>
              <a:rPr lang="en-GB" dirty="0" smtClean="0">
                <a:latin typeface="Arial" pitchFamily="34" charset="0"/>
                <a:cs typeface="Arial" pitchFamily="34" charset="0"/>
              </a:rPr>
              <a:t>iii)  </a:t>
            </a:r>
            <a:r>
              <a:rPr lang="en-GB" b="1" dirty="0" smtClean="0">
                <a:latin typeface="Arial" pitchFamily="34" charset="0"/>
                <a:cs typeface="Arial" pitchFamily="34" charset="0"/>
              </a:rPr>
              <a:t>Shaping </a:t>
            </a:r>
            <a:r>
              <a:rPr lang="en-GB" b="1" dirty="0">
                <a:latin typeface="Arial" pitchFamily="34" charset="0"/>
                <a:cs typeface="Arial" pitchFamily="34" charset="0"/>
              </a:rPr>
              <a:t>the future </a:t>
            </a:r>
            <a:r>
              <a:rPr lang="en-GB" dirty="0">
                <a:latin typeface="Arial" pitchFamily="34" charset="0"/>
                <a:cs typeface="Arial" pitchFamily="34" charset="0"/>
              </a:rPr>
              <a:t>– </a:t>
            </a:r>
            <a:r>
              <a:rPr lang="en-GB" dirty="0" smtClean="0">
                <a:latin typeface="Arial" pitchFamily="34" charset="0"/>
                <a:cs typeface="Arial" pitchFamily="34" charset="0"/>
              </a:rPr>
              <a:t>students can also have </a:t>
            </a:r>
            <a:r>
              <a:rPr lang="en-GB" dirty="0">
                <a:latin typeface="Arial" pitchFamily="34" charset="0"/>
                <a:cs typeface="Arial" pitchFamily="34" charset="0"/>
              </a:rPr>
              <a:t>a real role to play in </a:t>
            </a:r>
            <a:endParaRPr lang="en-GB" dirty="0" smtClean="0">
              <a:latin typeface="Arial" pitchFamily="34" charset="0"/>
              <a:cs typeface="Arial" pitchFamily="34" charset="0"/>
            </a:endParaRPr>
          </a:p>
          <a:p>
            <a:r>
              <a:rPr lang="en-GB" dirty="0" smtClean="0">
                <a:latin typeface="Arial" pitchFamily="34" charset="0"/>
                <a:cs typeface="Arial" pitchFamily="34" charset="0"/>
              </a:rPr>
              <a:t>       shaping their institutions for future students</a:t>
            </a:r>
            <a:endParaRPr lang="en-GB" dirty="0">
              <a:latin typeface="Arial" pitchFamily="34" charset="0"/>
              <a:cs typeface="Arial" pitchFamily="34" charset="0"/>
            </a:endParaRPr>
          </a:p>
          <a:p>
            <a:endParaRPr lang="en-GB" dirty="0"/>
          </a:p>
        </p:txBody>
      </p:sp>
      <p:sp>
        <p:nvSpPr>
          <p:cNvPr id="4" name="Slide Number Placeholder 3"/>
          <p:cNvSpPr>
            <a:spLocks noGrp="1"/>
          </p:cNvSpPr>
          <p:nvPr>
            <p:ph type="sldNum" sz="quarter" idx="10"/>
          </p:nvPr>
        </p:nvSpPr>
        <p:spPr/>
        <p:txBody>
          <a:bodyPr/>
          <a:lstStyle/>
          <a:p>
            <a:fld id="{6FB8458E-3DFE-43B0-8029-89023358A9DC}" type="slidenum">
              <a:rPr lang="en-GB" sz="900" smtClean="0">
                <a:latin typeface="Arial" pitchFamily="34" charset="0"/>
                <a:cs typeface="Arial" pitchFamily="34" charset="0"/>
              </a:rPr>
              <a:pPr/>
              <a:t>20</a:t>
            </a:fld>
            <a:endParaRPr lang="en-GB" sz="900" dirty="0">
              <a:latin typeface="Arial" pitchFamily="34" charset="0"/>
              <a:cs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ln/>
        </p:spPr>
        <p:txBody>
          <a:bodyPr>
            <a:normAutofit fontScale="77500" lnSpcReduction="20000"/>
          </a:bodyPr>
          <a:lstStyle/>
          <a:p>
            <a:pPr>
              <a:buClr>
                <a:srgbClr val="006600"/>
              </a:buClr>
              <a:buFont typeface="Wingdings" pitchFamily="2" charset="2"/>
              <a:buChar char="Ø"/>
              <a:defRPr/>
            </a:pPr>
            <a:r>
              <a:rPr lang="en-GB" sz="1400" dirty="0" smtClean="0">
                <a:latin typeface="Arial" pitchFamily="34" charset="0"/>
                <a:cs typeface="Arial" pitchFamily="34" charset="0"/>
              </a:rPr>
              <a:t>  Quality assurance is about much more than simply meeting a threshold - there is </a:t>
            </a:r>
          </a:p>
          <a:p>
            <a:pPr>
              <a:buClr>
                <a:srgbClr val="006600"/>
              </a:buClr>
              <a:defRPr/>
            </a:pPr>
            <a:r>
              <a:rPr lang="en-GB" sz="1400" dirty="0" smtClean="0">
                <a:latin typeface="Arial" pitchFamily="34" charset="0"/>
                <a:cs typeface="Arial" pitchFamily="34" charset="0"/>
              </a:rPr>
              <a:t>     a strong focus on the continuous improvement of the learning and teaching </a:t>
            </a:r>
          </a:p>
          <a:p>
            <a:pPr>
              <a:buClr>
                <a:srgbClr val="006600"/>
              </a:buClr>
              <a:defRPr/>
            </a:pPr>
            <a:r>
              <a:rPr lang="en-GB" sz="1400" dirty="0" smtClean="0">
                <a:latin typeface="Arial" pitchFamily="34" charset="0"/>
                <a:cs typeface="Arial" pitchFamily="34" charset="0"/>
              </a:rPr>
              <a:t>     experience for students. </a:t>
            </a:r>
          </a:p>
          <a:p>
            <a:pPr>
              <a:buClr>
                <a:srgbClr val="006600"/>
              </a:buClr>
              <a:defRPr/>
            </a:pPr>
            <a:endParaRPr lang="en-GB" sz="1400" dirty="0" smtClean="0">
              <a:latin typeface="Arial" pitchFamily="34" charset="0"/>
              <a:cs typeface="Arial" pitchFamily="34" charset="0"/>
            </a:endParaRPr>
          </a:p>
          <a:p>
            <a:pPr>
              <a:buClr>
                <a:srgbClr val="006600"/>
              </a:buClr>
              <a:defRPr/>
            </a:pPr>
            <a:endParaRPr lang="en-GB" sz="1400" dirty="0" smtClean="0">
              <a:latin typeface="Arial" pitchFamily="34" charset="0"/>
              <a:cs typeface="Arial" pitchFamily="34" charset="0"/>
            </a:endParaRPr>
          </a:p>
          <a:p>
            <a:pPr>
              <a:buClr>
                <a:srgbClr val="006600"/>
              </a:buClr>
              <a:buFont typeface="Wingdings" pitchFamily="2" charset="2"/>
              <a:buChar char="Ø"/>
              <a:defRPr/>
            </a:pPr>
            <a:r>
              <a:rPr lang="en-GB" sz="1400" dirty="0" smtClean="0">
                <a:latin typeface="Arial" pitchFamily="34" charset="0"/>
                <a:cs typeface="Arial" pitchFamily="34" charset="0"/>
              </a:rPr>
              <a:t>  That is why the new QAA review method for England &amp; Northern Ireland (IRENI), </a:t>
            </a:r>
          </a:p>
          <a:p>
            <a:pPr>
              <a:buClr>
                <a:srgbClr val="006600"/>
              </a:buClr>
              <a:defRPr/>
            </a:pPr>
            <a:r>
              <a:rPr lang="en-GB" sz="1400" dirty="0" smtClean="0">
                <a:latin typeface="Arial" pitchFamily="34" charset="0"/>
                <a:cs typeface="Arial" pitchFamily="34" charset="0"/>
              </a:rPr>
              <a:t>     which has been in use since last September, places a particular emphasis on:</a:t>
            </a:r>
          </a:p>
          <a:p>
            <a:pPr>
              <a:buClr>
                <a:srgbClr val="006600"/>
              </a:buClr>
              <a:defRPr/>
            </a:pPr>
            <a:endParaRPr lang="en-GB" sz="1400" dirty="0" smtClean="0">
              <a:latin typeface="Arial" pitchFamily="34" charset="0"/>
              <a:cs typeface="Arial" pitchFamily="34" charset="0"/>
            </a:endParaRPr>
          </a:p>
          <a:p>
            <a:pPr lvl="1">
              <a:buClr>
                <a:srgbClr val="006600"/>
              </a:buClr>
              <a:buFont typeface="Wingdings" pitchFamily="2" charset="2"/>
              <a:buChar char="Ø"/>
              <a:defRPr/>
            </a:pPr>
            <a:r>
              <a:rPr lang="en-GB" sz="1400" b="1" dirty="0" smtClean="0">
                <a:latin typeface="Arial" pitchFamily="34" charset="0"/>
                <a:cs typeface="Arial" pitchFamily="34" charset="0"/>
              </a:rPr>
              <a:t>  Provision of information to students </a:t>
            </a:r>
          </a:p>
          <a:p>
            <a:pPr lvl="1">
              <a:buClr>
                <a:srgbClr val="006600"/>
              </a:buClr>
              <a:buFont typeface="Wingdings" pitchFamily="2" charset="2"/>
              <a:buChar char="Ø"/>
              <a:defRPr/>
            </a:pPr>
            <a:r>
              <a:rPr lang="en-GB" sz="1400" dirty="0" smtClean="0">
                <a:latin typeface="Arial" pitchFamily="34" charset="0"/>
                <a:cs typeface="Arial" pitchFamily="34" charset="0"/>
              </a:rPr>
              <a:t>  Integration of student views into every stage of the assurance of quality</a:t>
            </a:r>
          </a:p>
          <a:p>
            <a:pPr>
              <a:buClr>
                <a:srgbClr val="006600"/>
              </a:buClr>
              <a:defRPr/>
            </a:pPr>
            <a:endParaRPr lang="en-GB" sz="1400" dirty="0" smtClean="0">
              <a:latin typeface="Arial" pitchFamily="34" charset="0"/>
              <a:cs typeface="Arial" pitchFamily="34" charset="0"/>
            </a:endParaRPr>
          </a:p>
          <a:p>
            <a:pPr>
              <a:buClr>
                <a:srgbClr val="006600"/>
              </a:buClr>
              <a:defRPr/>
            </a:pPr>
            <a:endParaRPr lang="en-GB" sz="1400" dirty="0" smtClean="0">
              <a:latin typeface="Arial" pitchFamily="34" charset="0"/>
              <a:cs typeface="Arial" pitchFamily="34" charset="0"/>
            </a:endParaRPr>
          </a:p>
          <a:p>
            <a:pPr>
              <a:buClr>
                <a:srgbClr val="006600"/>
              </a:buClr>
              <a:buFont typeface="Wingdings" pitchFamily="2" charset="2"/>
              <a:buChar char="Ø"/>
              <a:defRPr/>
            </a:pPr>
            <a:r>
              <a:rPr lang="en-GB" sz="1400" dirty="0" smtClean="0">
                <a:latin typeface="Arial" pitchFamily="34" charset="0"/>
                <a:cs typeface="Arial" pitchFamily="34" charset="0"/>
              </a:rPr>
              <a:t>  This will continue as we see t</a:t>
            </a:r>
            <a:r>
              <a:rPr lang="en-GB" sz="1400" b="1" dirty="0" smtClean="0">
                <a:latin typeface="Arial" pitchFamily="34" charset="0"/>
                <a:cs typeface="Arial" pitchFamily="34" charset="0"/>
              </a:rPr>
              <a:t>he arrival of the Key Information Sets </a:t>
            </a:r>
            <a:r>
              <a:rPr lang="en-GB" sz="1400" dirty="0" smtClean="0">
                <a:latin typeface="Arial" pitchFamily="34" charset="0"/>
                <a:cs typeface="Arial" pitchFamily="34" charset="0"/>
              </a:rPr>
              <a:t>from this </a:t>
            </a:r>
          </a:p>
          <a:p>
            <a:pPr>
              <a:buClr>
                <a:srgbClr val="006600"/>
              </a:buClr>
              <a:defRPr/>
            </a:pPr>
            <a:r>
              <a:rPr lang="en-GB" sz="1400" dirty="0" smtClean="0">
                <a:latin typeface="Arial" pitchFamily="34" charset="0"/>
                <a:cs typeface="Arial" pitchFamily="34" charset="0"/>
              </a:rPr>
              <a:t>     September – when QAA will begin to make formal judgements on the quality of </a:t>
            </a:r>
          </a:p>
          <a:p>
            <a:pPr>
              <a:buClr>
                <a:srgbClr val="006600"/>
              </a:buClr>
              <a:defRPr/>
            </a:pPr>
            <a:r>
              <a:rPr lang="en-GB" sz="1400" dirty="0" smtClean="0">
                <a:latin typeface="Arial" pitchFamily="34" charset="0"/>
                <a:cs typeface="Arial" pitchFamily="34" charset="0"/>
              </a:rPr>
              <a:t>     public information provided by institutions, looking at:</a:t>
            </a:r>
          </a:p>
          <a:p>
            <a:pPr>
              <a:buClr>
                <a:srgbClr val="006600"/>
              </a:buClr>
              <a:defRPr/>
            </a:pPr>
            <a:endParaRPr lang="en-GB" sz="1400" dirty="0" smtClean="0">
              <a:latin typeface="Arial" pitchFamily="34" charset="0"/>
              <a:cs typeface="Arial" pitchFamily="34" charset="0"/>
            </a:endParaRPr>
          </a:p>
          <a:p>
            <a:pPr lvl="1">
              <a:buClr>
                <a:srgbClr val="006600"/>
              </a:buClr>
              <a:buFont typeface="Wingdings" pitchFamily="2" charset="2"/>
              <a:buChar char="Ø"/>
              <a:defRPr/>
            </a:pPr>
            <a:r>
              <a:rPr lang="en-GB" sz="1400" dirty="0" smtClean="0">
                <a:latin typeface="Arial" pitchFamily="34" charset="0"/>
                <a:cs typeface="Arial" pitchFamily="34" charset="0"/>
              </a:rPr>
              <a:t>  Completeness </a:t>
            </a:r>
          </a:p>
          <a:p>
            <a:pPr lvl="1">
              <a:buClr>
                <a:srgbClr val="006600"/>
              </a:buClr>
              <a:buFont typeface="Wingdings" pitchFamily="2" charset="2"/>
              <a:buChar char="Ø"/>
              <a:defRPr/>
            </a:pPr>
            <a:r>
              <a:rPr lang="en-GB" sz="1400" dirty="0" smtClean="0">
                <a:latin typeface="Arial" pitchFamily="34" charset="0"/>
                <a:cs typeface="Arial" pitchFamily="34" charset="0"/>
              </a:rPr>
              <a:t>  Reliability</a:t>
            </a:r>
          </a:p>
          <a:p>
            <a:pPr lvl="1">
              <a:buClr>
                <a:srgbClr val="006600"/>
              </a:buClr>
              <a:buFont typeface="Wingdings" pitchFamily="2" charset="2"/>
              <a:buChar char="Ø"/>
              <a:defRPr/>
            </a:pPr>
            <a:r>
              <a:rPr lang="en-GB" sz="1400" dirty="0" smtClean="0">
                <a:latin typeface="Arial" pitchFamily="34" charset="0"/>
                <a:cs typeface="Arial" pitchFamily="34" charset="0"/>
              </a:rPr>
              <a:t>  Accessibility</a:t>
            </a:r>
          </a:p>
          <a:p>
            <a:pPr lvl="1">
              <a:buClr>
                <a:srgbClr val="006600"/>
              </a:buClr>
              <a:buFont typeface="Wingdings" pitchFamily="2" charset="2"/>
              <a:buChar char="Ø"/>
              <a:defRPr/>
            </a:pPr>
            <a:r>
              <a:rPr lang="en-GB" sz="1400" dirty="0" smtClean="0">
                <a:latin typeface="Arial" pitchFamily="34" charset="0"/>
                <a:cs typeface="Arial" pitchFamily="34" charset="0"/>
              </a:rPr>
              <a:t>  Currency</a:t>
            </a:r>
          </a:p>
          <a:p>
            <a:pPr>
              <a:buClr>
                <a:srgbClr val="006600"/>
              </a:buClr>
              <a:defRPr/>
            </a:pPr>
            <a:endParaRPr lang="en-GB" sz="1400" dirty="0" smtClean="0">
              <a:latin typeface="Arial" pitchFamily="34" charset="0"/>
              <a:cs typeface="Arial" pitchFamily="34" charset="0"/>
            </a:endParaRPr>
          </a:p>
          <a:p>
            <a:pPr>
              <a:buClr>
                <a:srgbClr val="006600"/>
              </a:buClr>
              <a:defRPr/>
            </a:pPr>
            <a:r>
              <a:rPr lang="en-GB" sz="1400" dirty="0" smtClean="0">
                <a:latin typeface="Arial" pitchFamily="34" charset="0"/>
                <a:cs typeface="Arial" pitchFamily="34" charset="0"/>
              </a:rPr>
              <a:t>    </a:t>
            </a:r>
          </a:p>
          <a:p>
            <a:pPr>
              <a:buClr>
                <a:srgbClr val="006600"/>
              </a:buClr>
              <a:buFont typeface="Wingdings" pitchFamily="2" charset="2"/>
              <a:buChar char="Ø"/>
              <a:defRPr/>
            </a:pPr>
            <a:r>
              <a:rPr lang="en-GB" sz="1400" dirty="0" smtClean="0">
                <a:latin typeface="Arial" pitchFamily="34" charset="0"/>
                <a:cs typeface="Arial" pitchFamily="34" charset="0"/>
              </a:rPr>
              <a:t>  Better information should enable students to make informed choices about where </a:t>
            </a:r>
          </a:p>
          <a:p>
            <a:pPr>
              <a:buClr>
                <a:srgbClr val="006600"/>
              </a:buClr>
              <a:defRPr/>
            </a:pPr>
            <a:r>
              <a:rPr lang="en-GB" sz="1400" dirty="0" smtClean="0">
                <a:latin typeface="Arial" pitchFamily="34" charset="0"/>
                <a:cs typeface="Arial" pitchFamily="34" charset="0"/>
              </a:rPr>
              <a:t>     to study:</a:t>
            </a:r>
          </a:p>
          <a:p>
            <a:pPr>
              <a:buClr>
                <a:srgbClr val="006600"/>
              </a:buClr>
              <a:defRPr/>
            </a:pPr>
            <a:endParaRPr lang="en-GB" sz="1400" dirty="0" smtClean="0">
              <a:latin typeface="Arial" pitchFamily="34" charset="0"/>
              <a:cs typeface="Arial" pitchFamily="34" charset="0"/>
            </a:endParaRPr>
          </a:p>
          <a:p>
            <a:pPr>
              <a:buClr>
                <a:srgbClr val="006600"/>
              </a:buClr>
              <a:defRPr/>
            </a:pPr>
            <a:r>
              <a:rPr lang="en-GB" sz="1400" i="1" dirty="0" smtClean="0">
                <a:latin typeface="Arial" pitchFamily="34" charset="0"/>
                <a:cs typeface="Arial" pitchFamily="34" charset="0"/>
              </a:rPr>
              <a:t>	“Improving information for prospective students is a priority for </a:t>
            </a:r>
          </a:p>
          <a:p>
            <a:pPr>
              <a:buClr>
                <a:srgbClr val="006600"/>
              </a:buClr>
              <a:defRPr/>
            </a:pPr>
            <a:r>
              <a:rPr lang="en-GB" sz="1400" i="1" dirty="0" smtClean="0">
                <a:latin typeface="Arial" pitchFamily="34" charset="0"/>
                <a:cs typeface="Arial" pitchFamily="34" charset="0"/>
              </a:rPr>
              <a:t>	the Government and is a key part of our plans for higher </a:t>
            </a:r>
          </a:p>
          <a:p>
            <a:pPr>
              <a:buClr>
                <a:srgbClr val="006600"/>
              </a:buClr>
              <a:defRPr/>
            </a:pPr>
            <a:r>
              <a:rPr lang="en-GB" sz="1400" i="1" dirty="0" smtClean="0">
                <a:latin typeface="Arial" pitchFamily="34" charset="0"/>
                <a:cs typeface="Arial" pitchFamily="34" charset="0"/>
              </a:rPr>
              <a:t>	education. </a:t>
            </a:r>
            <a:r>
              <a:rPr lang="en-GB" sz="1400" b="1" i="1" dirty="0" smtClean="0">
                <a:latin typeface="Arial" pitchFamily="34" charset="0"/>
                <a:cs typeface="Arial" pitchFamily="34" charset="0"/>
              </a:rPr>
              <a:t>We want empowered students to make their study </a:t>
            </a:r>
          </a:p>
          <a:p>
            <a:pPr>
              <a:buClr>
                <a:srgbClr val="006600"/>
              </a:buClr>
              <a:defRPr/>
            </a:pPr>
            <a:r>
              <a:rPr lang="en-GB" sz="1400" b="1" i="1" dirty="0" smtClean="0">
                <a:latin typeface="Arial" pitchFamily="34" charset="0"/>
                <a:cs typeface="Arial" pitchFamily="34" charset="0"/>
              </a:rPr>
              <a:t>	choices based on better, more transparent information.</a:t>
            </a:r>
            <a:r>
              <a:rPr lang="en-GB" sz="1400" i="1" dirty="0" smtClean="0">
                <a:latin typeface="Arial" pitchFamily="34" charset="0"/>
                <a:cs typeface="Arial" pitchFamily="34" charset="0"/>
              </a:rPr>
              <a:t> </a:t>
            </a:r>
            <a:r>
              <a:rPr lang="en-GB" sz="1400" dirty="0" smtClean="0">
                <a:latin typeface="Arial" pitchFamily="34" charset="0"/>
                <a:cs typeface="Arial" pitchFamily="34" charset="0"/>
              </a:rPr>
              <a:t>The </a:t>
            </a:r>
          </a:p>
          <a:p>
            <a:pPr>
              <a:buClr>
                <a:srgbClr val="006600"/>
              </a:buClr>
              <a:defRPr/>
            </a:pPr>
            <a:r>
              <a:rPr lang="en-GB" sz="1400" dirty="0" smtClean="0">
                <a:latin typeface="Arial" pitchFamily="34" charset="0"/>
                <a:cs typeface="Arial" pitchFamily="34" charset="0"/>
              </a:rPr>
              <a:t>	Key Information Set provides an important first step</a:t>
            </a:r>
            <a:r>
              <a:rPr lang="en-GB" sz="1400" i="1" dirty="0" smtClean="0">
                <a:latin typeface="Arial" pitchFamily="34" charset="0"/>
                <a:cs typeface="Arial" pitchFamily="34" charset="0"/>
              </a:rPr>
              <a:t>.” </a:t>
            </a:r>
          </a:p>
          <a:p>
            <a:pPr algn="r">
              <a:buClr>
                <a:srgbClr val="006600"/>
              </a:buClr>
              <a:defRPr/>
            </a:pPr>
            <a:endParaRPr lang="en-GB" sz="1400" dirty="0" smtClean="0">
              <a:latin typeface="Arial" pitchFamily="34" charset="0"/>
              <a:cs typeface="Arial" pitchFamily="34" charset="0"/>
            </a:endParaRPr>
          </a:p>
          <a:p>
            <a:pPr algn="r">
              <a:buClr>
                <a:srgbClr val="006600"/>
              </a:buClr>
              <a:defRPr/>
            </a:pPr>
            <a:r>
              <a:rPr lang="en-GB" sz="1400" dirty="0" smtClean="0">
                <a:latin typeface="Arial" pitchFamily="34" charset="0"/>
                <a:cs typeface="Arial" pitchFamily="34" charset="0"/>
              </a:rPr>
              <a:t>[David Willetts, HEFCE announcement, 16 June 2011]</a:t>
            </a:r>
            <a:endParaRPr lang="en-GB" sz="1400" dirty="0" smtClean="0">
              <a:latin typeface="Arial" charset="0"/>
              <a:cs typeface="Arial" charset="0"/>
            </a:endParaRPr>
          </a:p>
        </p:txBody>
      </p:sp>
      <p:sp>
        <p:nvSpPr>
          <p:cNvPr id="46084" name="Slide Number Placeholder 3"/>
          <p:cNvSpPr>
            <a:spLocks noGrp="1"/>
          </p:cNvSpPr>
          <p:nvPr>
            <p:ph type="sldNum" sz="quarter" idx="5"/>
          </p:nvPr>
        </p:nvSpPr>
        <p:spPr>
          <a:xfrm>
            <a:off x="3851276" y="9158289"/>
            <a:ext cx="2943225" cy="496887"/>
          </a:xfrm>
          <a:noFill/>
        </p:spPr>
        <p:txBody>
          <a:bodyPr/>
          <a:lstStyle/>
          <a:p>
            <a:fld id="{A3F5AAD3-BBF4-4FA6-8050-BE2ADA94D4C4}" type="slidenum">
              <a:rPr lang="en-GB" sz="900" smtClean="0">
                <a:latin typeface="Arial" pitchFamily="34" charset="0"/>
              </a:rPr>
              <a:pPr/>
              <a:t>21</a:t>
            </a:fld>
            <a:endParaRPr lang="en-GB" sz="900" dirty="0" smtClean="0">
              <a:latin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GB" dirty="0" smtClean="0"/>
          </a:p>
          <a:p>
            <a:r>
              <a:rPr lang="en-GB" dirty="0" smtClean="0"/>
              <a:t> </a:t>
            </a:r>
          </a:p>
          <a:p>
            <a:pPr>
              <a:buClr>
                <a:srgbClr val="006647"/>
              </a:buClr>
            </a:pPr>
            <a:endParaRPr lang="en-GB" dirty="0" smtClean="0"/>
          </a:p>
        </p:txBody>
      </p:sp>
      <p:sp>
        <p:nvSpPr>
          <p:cNvPr id="38916" name="Slide Number Placeholder 3"/>
          <p:cNvSpPr>
            <a:spLocks noGrp="1"/>
          </p:cNvSpPr>
          <p:nvPr>
            <p:ph type="sldNum" sz="quarter" idx="5"/>
          </p:nvPr>
        </p:nvSpPr>
        <p:spPr>
          <a:xfrm>
            <a:off x="3851276" y="9158289"/>
            <a:ext cx="2943225" cy="496887"/>
          </a:xfrm>
          <a:noFill/>
        </p:spPr>
        <p:txBody>
          <a:bodyPr/>
          <a:lstStyle/>
          <a:p>
            <a:fld id="{82F030B1-B2C0-4305-8E72-8C6E4ECA630C}" type="slidenum">
              <a:rPr lang="en-GB" sz="900" smtClean="0">
                <a:latin typeface="Arial" charset="0"/>
              </a:rPr>
              <a:pPr/>
              <a:t>22</a:t>
            </a:fld>
            <a:endParaRPr lang="en-GB" sz="900" dirty="0" smtClean="0">
              <a:latin typeface="Arial" charset="0"/>
            </a:endParaRPr>
          </a:p>
        </p:txBody>
      </p:sp>
      <p:sp>
        <p:nvSpPr>
          <p:cNvPr id="38917" name="Notes Placeholder 2"/>
          <p:cNvSpPr txBox="1">
            <a:spLocks/>
          </p:cNvSpPr>
          <p:nvPr/>
        </p:nvSpPr>
        <p:spPr bwMode="auto">
          <a:xfrm>
            <a:off x="588938" y="4605660"/>
            <a:ext cx="5622925" cy="4468813"/>
          </a:xfrm>
          <a:prstGeom prst="rect">
            <a:avLst/>
          </a:prstGeom>
          <a:noFill/>
          <a:ln w="9525">
            <a:noFill/>
            <a:miter lim="800000"/>
            <a:headEnd/>
            <a:tailEnd/>
          </a:ln>
        </p:spPr>
        <p:txBody>
          <a:bodyPr lIns="95571" tIns="47785" rIns="95571" bIns="47785"/>
          <a:lstStyle/>
          <a:p>
            <a:pPr eaLnBrk="0" hangingPunct="0">
              <a:buClr>
                <a:srgbClr val="006647"/>
              </a:buClr>
              <a:buFont typeface="Wingdings" pitchFamily="2" charset="2"/>
              <a:buChar char="Ø"/>
              <a:tabLst>
                <a:tab pos="531813" algn="l"/>
              </a:tabLst>
            </a:pPr>
            <a:r>
              <a:rPr lang="en-GB" sz="1200" dirty="0" smtClean="0">
                <a:latin typeface="Arial" charset="0"/>
                <a:cs typeface="Arial" charset="0"/>
              </a:rPr>
              <a:t> At QAA, our own student engagement work includes</a:t>
            </a:r>
            <a:r>
              <a:rPr lang="en-GB" sz="1200" dirty="0" smtClean="0">
                <a:latin typeface="Arial" charset="0"/>
                <a:ea typeface="Times New Roman" pitchFamily="18" charset="0"/>
                <a:cs typeface="Arial" charset="0"/>
              </a:rPr>
              <a:t>: </a:t>
            </a:r>
            <a:endParaRPr lang="en-GB" sz="1200" dirty="0">
              <a:latin typeface="Arial" charset="0"/>
              <a:ea typeface="Times New Roman" pitchFamily="18" charset="0"/>
              <a:cs typeface="Arial" charset="0"/>
            </a:endParaRPr>
          </a:p>
          <a:p>
            <a:pPr eaLnBrk="0" hangingPunct="0">
              <a:buClr>
                <a:srgbClr val="006647"/>
              </a:buClr>
              <a:buFont typeface="Wingdings" pitchFamily="2" charset="2"/>
              <a:buChar char="Ø"/>
              <a:tabLst>
                <a:tab pos="531813" algn="l"/>
              </a:tabLst>
            </a:pPr>
            <a:endParaRPr lang="en-GB" sz="1200" dirty="0" smtClean="0">
              <a:latin typeface="Arial" charset="0"/>
              <a:ea typeface="Times New Roman" pitchFamily="18" charset="0"/>
              <a:cs typeface="Arial" charset="0"/>
            </a:endParaRPr>
          </a:p>
          <a:p>
            <a:pPr eaLnBrk="0" hangingPunct="0">
              <a:buClr>
                <a:srgbClr val="006647"/>
              </a:buClr>
              <a:buFont typeface="Wingdings" pitchFamily="2" charset="2"/>
              <a:buChar char="Ø"/>
              <a:tabLst>
                <a:tab pos="531813" algn="l"/>
              </a:tabLst>
            </a:pPr>
            <a:r>
              <a:rPr lang="en-GB" sz="1200" dirty="0" smtClean="0">
                <a:latin typeface="Arial" charset="0"/>
                <a:ea typeface="Times New Roman" pitchFamily="18" charset="0"/>
                <a:cs typeface="Arial" charset="0"/>
              </a:rPr>
              <a:t>  Establishment of a Student </a:t>
            </a:r>
            <a:r>
              <a:rPr lang="en-GB" sz="1200" dirty="0">
                <a:latin typeface="Arial" charset="0"/>
                <a:ea typeface="Times New Roman" pitchFamily="18" charset="0"/>
                <a:cs typeface="Arial" charset="0"/>
              </a:rPr>
              <a:t>Sounding </a:t>
            </a:r>
            <a:r>
              <a:rPr lang="en-GB" sz="1200" dirty="0" smtClean="0">
                <a:latin typeface="Arial" charset="0"/>
                <a:ea typeface="Times New Roman" pitchFamily="18" charset="0"/>
                <a:cs typeface="Arial" charset="0"/>
              </a:rPr>
              <a:t>Board</a:t>
            </a:r>
          </a:p>
          <a:p>
            <a:pPr lvl="1" eaLnBrk="0" hangingPunct="0">
              <a:buClr>
                <a:srgbClr val="006647"/>
              </a:buClr>
              <a:buFont typeface="Wingdings" pitchFamily="2" charset="2"/>
              <a:buChar char="Ø"/>
              <a:tabLst>
                <a:tab pos="531813" algn="l"/>
              </a:tabLst>
            </a:pPr>
            <a:r>
              <a:rPr lang="en-GB" sz="1200" dirty="0" smtClean="0">
                <a:latin typeface="Arial" charset="0"/>
                <a:ea typeface="Times New Roman" pitchFamily="18" charset="0"/>
                <a:cs typeface="Arial" charset="0"/>
              </a:rPr>
              <a:t>  Meets with QAA’s Board and Directors, to provide feedback and to </a:t>
            </a:r>
          </a:p>
          <a:p>
            <a:pPr lvl="1" eaLnBrk="0" hangingPunct="0">
              <a:buClr>
                <a:srgbClr val="006647"/>
              </a:buClr>
              <a:tabLst>
                <a:tab pos="531813" algn="l"/>
              </a:tabLst>
            </a:pPr>
            <a:r>
              <a:rPr lang="en-GB" sz="1200" dirty="0" smtClean="0">
                <a:latin typeface="Arial" charset="0"/>
                <a:ea typeface="Times New Roman" pitchFamily="18" charset="0"/>
                <a:cs typeface="Arial" charset="0"/>
              </a:rPr>
              <a:t>     help shape future direction of QAA policy</a:t>
            </a:r>
            <a:endParaRPr lang="en-GB" sz="1200" dirty="0">
              <a:latin typeface="Arial" charset="0"/>
              <a:ea typeface="Times New Roman" pitchFamily="18" charset="0"/>
              <a:cs typeface="Arial" charset="0"/>
            </a:endParaRPr>
          </a:p>
          <a:p>
            <a:pPr eaLnBrk="0" hangingPunct="0">
              <a:buClr>
                <a:srgbClr val="006647"/>
              </a:buClr>
              <a:buFont typeface="Wingdings" pitchFamily="2" charset="2"/>
              <a:buChar char="Ø"/>
              <a:tabLst>
                <a:tab pos="531813" algn="l"/>
              </a:tabLst>
            </a:pPr>
            <a:endParaRPr lang="en-GB" sz="1200" dirty="0" smtClean="0">
              <a:latin typeface="Arial" charset="0"/>
              <a:ea typeface="Times New Roman" pitchFamily="18" charset="0"/>
              <a:cs typeface="Arial" charset="0"/>
            </a:endParaRPr>
          </a:p>
          <a:p>
            <a:pPr eaLnBrk="0" hangingPunct="0">
              <a:buClr>
                <a:srgbClr val="006647"/>
              </a:buClr>
              <a:buFont typeface="Wingdings" pitchFamily="2" charset="2"/>
              <a:buChar char="Ø"/>
              <a:tabLst>
                <a:tab pos="531813" algn="l"/>
              </a:tabLst>
            </a:pPr>
            <a:r>
              <a:rPr lang="en-GB" sz="1200" dirty="0" smtClean="0">
                <a:latin typeface="Arial" charset="0"/>
                <a:ea typeface="Times New Roman" pitchFamily="18" charset="0"/>
                <a:cs typeface="Arial" charset="0"/>
              </a:rPr>
              <a:t>  Student reviewers on our teams as standard now in England, Wales, </a:t>
            </a:r>
          </a:p>
          <a:p>
            <a:pPr eaLnBrk="0" hangingPunct="0">
              <a:buClr>
                <a:srgbClr val="006647"/>
              </a:buClr>
              <a:tabLst>
                <a:tab pos="531813" algn="l"/>
              </a:tabLst>
            </a:pPr>
            <a:r>
              <a:rPr lang="en-GB" sz="1200" dirty="0" smtClean="0">
                <a:latin typeface="Arial" charset="0"/>
                <a:ea typeface="Times New Roman" pitchFamily="18" charset="0"/>
                <a:cs typeface="Arial" charset="0"/>
              </a:rPr>
              <a:t>     Northern Ireland &amp; Scotland:</a:t>
            </a:r>
          </a:p>
          <a:p>
            <a:pPr lvl="1" eaLnBrk="0" hangingPunct="0">
              <a:buClr>
                <a:srgbClr val="006647"/>
              </a:buClr>
              <a:buFont typeface="Wingdings" pitchFamily="2" charset="2"/>
              <a:buChar char="Ø"/>
              <a:tabLst>
                <a:tab pos="531813" algn="l"/>
              </a:tabLst>
            </a:pPr>
            <a:r>
              <a:rPr lang="en-GB" sz="1200" dirty="0" smtClean="0">
                <a:latin typeface="Arial" charset="0"/>
                <a:ea typeface="Times New Roman" pitchFamily="18" charset="0"/>
                <a:cs typeface="Arial" charset="0"/>
              </a:rPr>
              <a:t>  A pool of 82 students are now preparing to be part of future review </a:t>
            </a:r>
          </a:p>
          <a:p>
            <a:pPr lvl="1" eaLnBrk="0" hangingPunct="0">
              <a:buClr>
                <a:srgbClr val="006647"/>
              </a:buClr>
              <a:tabLst>
                <a:tab pos="531813" algn="l"/>
              </a:tabLst>
            </a:pPr>
            <a:r>
              <a:rPr lang="en-GB" sz="1200" dirty="0" smtClean="0">
                <a:latin typeface="Arial" charset="0"/>
                <a:ea typeface="Times New Roman" pitchFamily="18" charset="0"/>
                <a:cs typeface="Arial" charset="0"/>
              </a:rPr>
              <a:t>    teams </a:t>
            </a:r>
          </a:p>
          <a:p>
            <a:pPr eaLnBrk="0" hangingPunct="0">
              <a:buClr>
                <a:srgbClr val="006647"/>
              </a:buClr>
              <a:buFont typeface="Wingdings" pitchFamily="2" charset="2"/>
              <a:buChar char="Ø"/>
              <a:tabLst>
                <a:tab pos="531813" algn="l"/>
              </a:tabLst>
            </a:pPr>
            <a:endParaRPr lang="en-GB" sz="1200" dirty="0" smtClean="0">
              <a:latin typeface="Arial" charset="0"/>
              <a:cs typeface="Arial" charset="0"/>
            </a:endParaRPr>
          </a:p>
          <a:p>
            <a:pPr eaLnBrk="0" hangingPunct="0">
              <a:buClr>
                <a:srgbClr val="006647"/>
              </a:buClr>
              <a:buFont typeface="Wingdings" pitchFamily="2" charset="2"/>
              <a:buChar char="Ø"/>
              <a:tabLst>
                <a:tab pos="531813" algn="l"/>
              </a:tabLst>
            </a:pPr>
            <a:r>
              <a:rPr lang="en-GB" sz="1200" dirty="0" smtClean="0">
                <a:latin typeface="Arial" charset="0"/>
                <a:cs typeface="Times New Roman" pitchFamily="18" charset="0"/>
              </a:rPr>
              <a:t>  Student representative(s) on </a:t>
            </a:r>
            <a:r>
              <a:rPr lang="en-GB" sz="1200" dirty="0">
                <a:latin typeface="Arial" charset="0"/>
                <a:cs typeface="Times New Roman" pitchFamily="18" charset="0"/>
              </a:rPr>
              <a:t>QAA </a:t>
            </a:r>
            <a:r>
              <a:rPr lang="en-GB" sz="1200" dirty="0" smtClean="0">
                <a:latin typeface="Arial" charset="0"/>
                <a:cs typeface="Times New Roman" pitchFamily="18" charset="0"/>
              </a:rPr>
              <a:t>Board</a:t>
            </a:r>
          </a:p>
          <a:p>
            <a:pPr eaLnBrk="0" hangingPunct="0">
              <a:buClr>
                <a:srgbClr val="006647"/>
              </a:buClr>
              <a:buFont typeface="Wingdings" pitchFamily="2" charset="2"/>
              <a:buChar char="Ø"/>
              <a:tabLst>
                <a:tab pos="531813" algn="l"/>
              </a:tabLst>
            </a:pPr>
            <a:endParaRPr lang="en-GB" sz="1200" dirty="0" smtClean="0">
              <a:latin typeface="Arial" charset="0"/>
              <a:cs typeface="Times New Roman" pitchFamily="18" charset="0"/>
            </a:endParaRPr>
          </a:p>
          <a:p>
            <a:pPr eaLnBrk="0" hangingPunct="0">
              <a:buClr>
                <a:srgbClr val="006647"/>
              </a:buClr>
              <a:buFont typeface="Wingdings" pitchFamily="2" charset="2"/>
              <a:buChar char="Ø"/>
              <a:tabLst>
                <a:tab pos="531813" algn="l"/>
              </a:tabLst>
            </a:pPr>
            <a:r>
              <a:rPr lang="en-GB" sz="1200" dirty="0" smtClean="0">
                <a:latin typeface="Arial" charset="0"/>
                <a:cs typeface="Times New Roman" pitchFamily="18" charset="0"/>
              </a:rPr>
              <a:t>   Student consultations and events:</a:t>
            </a:r>
          </a:p>
          <a:p>
            <a:pPr lvl="1" eaLnBrk="0" hangingPunct="0">
              <a:buClr>
                <a:srgbClr val="006647"/>
              </a:buClr>
              <a:buFont typeface="Wingdings" pitchFamily="2" charset="2"/>
              <a:buChar char="Ø"/>
              <a:tabLst>
                <a:tab pos="531813" algn="l"/>
              </a:tabLst>
            </a:pPr>
            <a:r>
              <a:rPr lang="en-GB" sz="1200" dirty="0" smtClean="0">
                <a:latin typeface="Arial" pitchFamily="34" charset="0"/>
                <a:cs typeface="Arial" pitchFamily="34" charset="0"/>
              </a:rPr>
              <a:t>  Over 400 students have worked with us at training events, workshops </a:t>
            </a:r>
          </a:p>
          <a:p>
            <a:pPr lvl="1" eaLnBrk="0" hangingPunct="0">
              <a:buClr>
                <a:srgbClr val="006647"/>
              </a:buClr>
              <a:tabLst>
                <a:tab pos="531813" algn="l"/>
              </a:tabLst>
            </a:pPr>
            <a:r>
              <a:rPr lang="en-GB" sz="1200" dirty="0" smtClean="0">
                <a:latin typeface="Arial" pitchFamily="34" charset="0"/>
                <a:cs typeface="Arial" pitchFamily="34" charset="0"/>
              </a:rPr>
              <a:t>     and roundtable discussions</a:t>
            </a:r>
          </a:p>
          <a:p>
            <a:pPr eaLnBrk="0" hangingPunct="0">
              <a:buClr>
                <a:srgbClr val="006647"/>
              </a:buClr>
              <a:buFont typeface="Wingdings" pitchFamily="2" charset="2"/>
              <a:buChar char="Ø"/>
              <a:tabLst>
                <a:tab pos="531813" algn="l"/>
              </a:tabLst>
            </a:pPr>
            <a:endParaRPr lang="en-GB" sz="1200" dirty="0" smtClean="0">
              <a:latin typeface="Arial" pitchFamily="34" charset="0"/>
              <a:cs typeface="Arial" pitchFamily="34" charset="0"/>
            </a:endParaRPr>
          </a:p>
          <a:p>
            <a:pPr eaLnBrk="0" hangingPunct="0">
              <a:buClr>
                <a:srgbClr val="006647"/>
              </a:buClr>
              <a:buFont typeface="Wingdings" pitchFamily="2" charset="2"/>
              <a:buChar char="Ø"/>
              <a:tabLst>
                <a:tab pos="531813" algn="l"/>
              </a:tabLst>
            </a:pPr>
            <a:r>
              <a:rPr lang="en-GB" sz="1200" dirty="0" smtClean="0">
                <a:latin typeface="Arial" charset="0"/>
                <a:cs typeface="Times New Roman" pitchFamily="18" charset="0"/>
              </a:rPr>
              <a:t>  </a:t>
            </a:r>
            <a:r>
              <a:rPr lang="en-GB" sz="1200" dirty="0">
                <a:latin typeface="Arial" charset="0"/>
                <a:cs typeface="Times New Roman" pitchFamily="18" charset="0"/>
              </a:rPr>
              <a:t>Revised QAA ‘Concerns and Complaints’ procedure to </a:t>
            </a:r>
            <a:r>
              <a:rPr lang="en-GB" sz="1200" dirty="0" smtClean="0">
                <a:latin typeface="Arial" charset="0"/>
                <a:cs typeface="Times New Roman" pitchFamily="18" charset="0"/>
              </a:rPr>
              <a:t>support students</a:t>
            </a:r>
            <a:endParaRPr lang="en-GB" sz="1200" dirty="0">
              <a:latin typeface="Arial" charset="0"/>
              <a:cs typeface="Times New Roman" pitchFamily="18" charset="0"/>
            </a:endParaRPr>
          </a:p>
          <a:p>
            <a:pPr lvl="1" eaLnBrk="0" hangingPunct="0">
              <a:buClr>
                <a:srgbClr val="006647"/>
              </a:buClr>
              <a:buFont typeface="Wingdings" pitchFamily="2" charset="2"/>
              <a:buChar char="Ø"/>
              <a:tabLst>
                <a:tab pos="531813" algn="l"/>
              </a:tabLst>
            </a:pPr>
            <a:endParaRPr lang="en-GB" sz="1200" b="1" dirty="0" smtClean="0">
              <a:latin typeface="Arial" charset="0"/>
              <a:cs typeface="Arial" charset="0"/>
            </a:endParaRPr>
          </a:p>
          <a:p>
            <a:pPr eaLnBrk="0" hangingPunct="0">
              <a:buClr>
                <a:srgbClr val="006647"/>
              </a:buClr>
              <a:buFont typeface="Wingdings" pitchFamily="2" charset="2"/>
              <a:buChar char="Ø"/>
              <a:tabLst>
                <a:tab pos="531813" algn="l"/>
              </a:tabLst>
            </a:pPr>
            <a:r>
              <a:rPr lang="en-GB" sz="1200" dirty="0" smtClean="0">
                <a:latin typeface="Arial" charset="0"/>
                <a:cs typeface="Times New Roman" pitchFamily="18" charset="0"/>
              </a:rPr>
              <a:t> We also have a complementary </a:t>
            </a:r>
            <a:r>
              <a:rPr lang="en-GB" sz="1200" b="1" dirty="0" smtClean="0">
                <a:latin typeface="Arial" charset="0"/>
                <a:cs typeface="Times New Roman" pitchFamily="18" charset="0"/>
              </a:rPr>
              <a:t>public information</a:t>
            </a:r>
            <a:r>
              <a:rPr lang="en-GB" sz="1200" dirty="0">
                <a:latin typeface="Arial" charset="0"/>
                <a:cs typeface="Times New Roman" pitchFamily="18" charset="0"/>
              </a:rPr>
              <a:t> </a:t>
            </a:r>
            <a:r>
              <a:rPr lang="en-GB" sz="1200" dirty="0" smtClean="0">
                <a:latin typeface="Arial" charset="0"/>
                <a:cs typeface="Times New Roman" pitchFamily="18" charset="0"/>
              </a:rPr>
              <a:t>strategy, which includes:</a:t>
            </a:r>
          </a:p>
          <a:p>
            <a:pPr lvl="1" eaLnBrk="0" hangingPunct="0">
              <a:buClr>
                <a:srgbClr val="006647"/>
              </a:buClr>
              <a:buFont typeface="Wingdings" pitchFamily="2" charset="2"/>
              <a:buChar char="Ø"/>
              <a:tabLst>
                <a:tab pos="531813" algn="l"/>
              </a:tabLst>
            </a:pPr>
            <a:r>
              <a:rPr lang="en-GB" sz="1200" dirty="0" smtClean="0">
                <a:latin typeface="Arial" charset="0"/>
                <a:cs typeface="Arial" charset="0"/>
              </a:rPr>
              <a:t>  Using simpler language – getting rid of jargon and acronyms</a:t>
            </a:r>
            <a:endParaRPr lang="en-GB" sz="1200" dirty="0">
              <a:latin typeface="Arial" charset="0"/>
              <a:cs typeface="Arial" charset="0"/>
            </a:endParaRPr>
          </a:p>
          <a:p>
            <a:pPr lvl="1" eaLnBrk="0" hangingPunct="0">
              <a:buClr>
                <a:srgbClr val="006647"/>
              </a:buClr>
              <a:buFont typeface="Wingdings" pitchFamily="2" charset="2"/>
              <a:buChar char="Ø"/>
              <a:tabLst>
                <a:tab pos="531813" algn="l"/>
              </a:tabLst>
            </a:pPr>
            <a:r>
              <a:rPr lang="en-GB" sz="1200" dirty="0" smtClean="0">
                <a:latin typeface="Arial" charset="0"/>
                <a:cs typeface="Arial" charset="0"/>
              </a:rPr>
              <a:t>  </a:t>
            </a:r>
            <a:r>
              <a:rPr lang="en-GB" sz="1200" dirty="0">
                <a:latin typeface="Arial" charset="0"/>
                <a:cs typeface="Arial" charset="0"/>
              </a:rPr>
              <a:t>Shorter, clearer reports and publications</a:t>
            </a:r>
          </a:p>
          <a:p>
            <a:pPr lvl="1" eaLnBrk="0" hangingPunct="0">
              <a:buClr>
                <a:srgbClr val="006647"/>
              </a:buClr>
              <a:buFont typeface="Wingdings" pitchFamily="2" charset="2"/>
              <a:buChar char="Ø"/>
              <a:tabLst>
                <a:tab pos="531813" algn="l"/>
              </a:tabLst>
            </a:pPr>
            <a:r>
              <a:rPr lang="en-GB" sz="1200" dirty="0" smtClean="0">
                <a:latin typeface="Arial" charset="0"/>
                <a:cs typeface="Arial" charset="0"/>
              </a:rPr>
              <a:t>  </a:t>
            </a:r>
            <a:r>
              <a:rPr lang="en-GB" sz="1200" dirty="0">
                <a:latin typeface="Arial" charset="0"/>
                <a:cs typeface="Arial" charset="0"/>
              </a:rPr>
              <a:t>Materials tailored for </a:t>
            </a:r>
            <a:r>
              <a:rPr lang="en-GB" sz="1200" dirty="0" smtClean="0">
                <a:latin typeface="Arial" charset="0"/>
                <a:cs typeface="Arial" charset="0"/>
              </a:rPr>
              <a:t>students</a:t>
            </a:r>
            <a:endParaRPr lang="en-GB" sz="1200" dirty="0">
              <a:latin typeface="Arial" charset="0"/>
              <a:cs typeface="Arial" charset="0"/>
            </a:endParaRPr>
          </a:p>
          <a:p>
            <a:pPr lvl="1" eaLnBrk="0" hangingPunct="0">
              <a:buClr>
                <a:srgbClr val="006647"/>
              </a:buClr>
              <a:buFont typeface="Wingdings" pitchFamily="2" charset="2"/>
              <a:buChar char="Ø"/>
              <a:tabLst>
                <a:tab pos="531813" algn="l"/>
              </a:tabLst>
            </a:pPr>
            <a:r>
              <a:rPr lang="en-GB" sz="1200" dirty="0" smtClean="0">
                <a:latin typeface="Arial" charset="0"/>
                <a:cs typeface="Arial" charset="0"/>
              </a:rPr>
              <a:t>  More investment in researching </a:t>
            </a:r>
            <a:r>
              <a:rPr lang="en-GB" sz="1200" dirty="0">
                <a:latin typeface="Arial" charset="0"/>
                <a:cs typeface="Arial" charset="0"/>
              </a:rPr>
              <a:t>and understanding what </a:t>
            </a:r>
            <a:r>
              <a:rPr lang="en-GB" sz="1200" dirty="0" smtClean="0">
                <a:latin typeface="Arial" charset="0"/>
                <a:cs typeface="Arial" charset="0"/>
              </a:rPr>
              <a:t>students and </a:t>
            </a:r>
          </a:p>
          <a:p>
            <a:pPr lvl="1" eaLnBrk="0" hangingPunct="0">
              <a:buClr>
                <a:srgbClr val="006647"/>
              </a:buClr>
              <a:tabLst>
                <a:tab pos="531813" algn="l"/>
              </a:tabLst>
            </a:pPr>
            <a:r>
              <a:rPr lang="en-GB" sz="1200" dirty="0" smtClean="0">
                <a:latin typeface="Arial" charset="0"/>
                <a:cs typeface="Arial" charset="0"/>
              </a:rPr>
              <a:t>     our other stakeholders </a:t>
            </a:r>
            <a:r>
              <a:rPr lang="en-GB" sz="1200" dirty="0">
                <a:latin typeface="Arial" charset="0"/>
                <a:cs typeface="Arial" charset="0"/>
              </a:rPr>
              <a:t>really want</a:t>
            </a:r>
          </a:p>
          <a:p>
            <a:pPr eaLnBrk="0" hangingPunct="0">
              <a:spcBef>
                <a:spcPct val="30000"/>
              </a:spcBef>
              <a:tabLst>
                <a:tab pos="531813" algn="l"/>
              </a:tabLst>
            </a:pPr>
            <a:endParaRPr lang="en-GB" sz="1100" dirty="0" smtClean="0">
              <a:latin typeface="Arial" charset="0"/>
              <a:cs typeface="Arial" charset="0"/>
            </a:endParaRPr>
          </a:p>
          <a:p>
            <a:pPr algn="ctr">
              <a:buClr>
                <a:srgbClr val="006600"/>
              </a:buClr>
            </a:pPr>
            <a:r>
              <a:rPr lang="en-GB" sz="1200" b="1" i="1" u="sng" dirty="0" smtClean="0">
                <a:latin typeface="Arial" pitchFamily="34" charset="0"/>
                <a:cs typeface="Arial" pitchFamily="34" charset="0"/>
              </a:rPr>
              <a:t>To return to my opening comments - embracing the ambition to put students at the heart of everything we do.</a:t>
            </a:r>
          </a:p>
          <a:p>
            <a:pPr eaLnBrk="0" hangingPunct="0">
              <a:spcBef>
                <a:spcPct val="30000"/>
              </a:spcBef>
              <a:tabLst>
                <a:tab pos="531813" algn="l"/>
              </a:tabLst>
            </a:pPr>
            <a:endParaRPr lang="en-GB" sz="1100" dirty="0">
              <a:latin typeface="Arial" charset="0"/>
              <a:cs typeface="Arial" charset="0"/>
            </a:endParaRPr>
          </a:p>
          <a:p>
            <a:pPr eaLnBrk="0" hangingPunct="0">
              <a:spcBef>
                <a:spcPct val="30000"/>
              </a:spcBef>
              <a:tabLst>
                <a:tab pos="531813" algn="l"/>
              </a:tabLst>
            </a:pPr>
            <a:endParaRPr lang="en-GB" sz="1100" dirty="0">
              <a:latin typeface="Arial" charset="0"/>
              <a:cs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6FB8458E-3DFE-43B0-8029-89023358A9DC}" type="slidenum">
              <a:rPr lang="en-GB" sz="1100" smtClean="0">
                <a:latin typeface="Arial" pitchFamily="34" charset="0"/>
                <a:cs typeface="Arial" pitchFamily="34" charset="0"/>
              </a:rPr>
              <a:pPr/>
              <a:t>23</a:t>
            </a:fld>
            <a:endParaRPr lang="en-GB" sz="1100" dirty="0">
              <a:latin typeface="Arial" pitchFamily="34" charset="0"/>
              <a:cs typeface="Arial" pitchFamily="34" charset="0"/>
            </a:endParaRPr>
          </a:p>
        </p:txBody>
      </p:sp>
      <p:sp>
        <p:nvSpPr>
          <p:cNvPr id="5" name="Notes Placeholder 4"/>
          <p:cNvSpPr>
            <a:spLocks noGrp="1"/>
          </p:cNvSpPr>
          <p:nvPr>
            <p:ph type="body" idx="1"/>
          </p:nvPr>
        </p:nvSpPr>
        <p:spPr/>
        <p:txBody>
          <a:bodyPr>
            <a:normAutofit/>
          </a:bodyPr>
          <a:lstStyle/>
          <a:p>
            <a:pPr lvl="0">
              <a:buClr>
                <a:srgbClr val="006600"/>
              </a:buClr>
            </a:pPr>
            <a:endParaRPr lang="en-GB" dirty="0" smtClean="0">
              <a:latin typeface="Arial" pitchFamily="34" charset="0"/>
              <a:cs typeface="Arial" pitchFamily="34" charset="0"/>
            </a:endParaRPr>
          </a:p>
          <a:p>
            <a:pPr lvl="0">
              <a:buClr>
                <a:srgbClr val="006600"/>
              </a:buClr>
            </a:pPr>
            <a:r>
              <a:rPr lang="en-GB" dirty="0" smtClean="0">
                <a:latin typeface="Arial" pitchFamily="34" charset="0"/>
                <a:cs typeface="Arial" pitchFamily="34" charset="0"/>
              </a:rPr>
              <a:t>Thank you.</a:t>
            </a:r>
          </a:p>
          <a:p>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Slide Number Placeholder 3"/>
          <p:cNvSpPr>
            <a:spLocks noGrp="1"/>
          </p:cNvSpPr>
          <p:nvPr>
            <p:ph type="sldNum" sz="quarter" idx="5"/>
          </p:nvPr>
        </p:nvSpPr>
        <p:spPr>
          <a:xfrm>
            <a:off x="3851276" y="9231313"/>
            <a:ext cx="2943225" cy="496887"/>
          </a:xfrm>
          <a:noFill/>
        </p:spPr>
        <p:txBody>
          <a:bodyPr/>
          <a:lstStyle/>
          <a:p>
            <a:fld id="{297A681E-1D03-4749-8D06-9B1396A12D37}" type="slidenum">
              <a:rPr lang="en-GB" sz="900" smtClean="0">
                <a:latin typeface="Arial" pitchFamily="34" charset="0"/>
                <a:cs typeface="Arial" pitchFamily="34" charset="0"/>
              </a:rPr>
              <a:pPr/>
              <a:t>3</a:t>
            </a:fld>
            <a:endParaRPr lang="en-GB" sz="900" dirty="0" smtClean="0">
              <a:latin typeface="Arial" pitchFamily="34" charset="0"/>
              <a:cs typeface="Arial" pitchFamily="34" charset="0"/>
            </a:endParaRPr>
          </a:p>
        </p:txBody>
      </p:sp>
      <p:sp>
        <p:nvSpPr>
          <p:cNvPr id="4" name="Notes Placeholder 2"/>
          <p:cNvSpPr>
            <a:spLocks noGrp="1"/>
          </p:cNvSpPr>
          <p:nvPr>
            <p:ph type="body" idx="3"/>
          </p:nvPr>
        </p:nvSpPr>
        <p:spPr>
          <a:ln/>
        </p:spPr>
        <p:txBody>
          <a:bodyPr/>
          <a:lstStyle/>
          <a:p>
            <a:pPr>
              <a:buClr>
                <a:srgbClr val="006647"/>
              </a:buClr>
              <a:defRPr/>
            </a:pPr>
            <a:endParaRPr lang="en-GB" sz="1100" dirty="0" smtClean="0">
              <a:latin typeface="Arial" pitchFamily="34" charset="0"/>
              <a:cs typeface="Arial" pitchFamily="34" charset="0"/>
            </a:endParaRPr>
          </a:p>
          <a:p>
            <a:pPr>
              <a:buClr>
                <a:srgbClr val="006647"/>
              </a:buClr>
              <a:defRPr/>
            </a:pPr>
            <a:r>
              <a:rPr lang="en-GB" sz="1100" dirty="0" smtClean="0">
                <a:latin typeface="Arial" pitchFamily="34" charset="0"/>
                <a:cs typeface="Arial" pitchFamily="34" charset="0"/>
              </a:rPr>
              <a:t> </a:t>
            </a:r>
          </a:p>
          <a:p>
            <a:pPr>
              <a:defRPr/>
            </a:pPr>
            <a:endParaRPr lang="en-GB" sz="1100" dirty="0" smtClean="0">
              <a:latin typeface="Arial" pitchFamily="34" charset="0"/>
              <a:cs typeface="Arial" pitchFamily="34" charset="0"/>
            </a:endParaRPr>
          </a:p>
          <a:p>
            <a:pPr>
              <a:defRPr/>
            </a:pPr>
            <a:endParaRPr lang="en-GB" sz="1100" dirty="0" smtClean="0">
              <a:latin typeface="Arial" pitchFamily="34" charset="0"/>
              <a:cs typeface="Arial" pitchFamily="34" charset="0"/>
            </a:endParaRPr>
          </a:p>
          <a:p>
            <a:pPr>
              <a:defRPr/>
            </a:pPr>
            <a:endParaRPr lang="en-GB" dirty="0" smtClean="0"/>
          </a:p>
        </p:txBody>
      </p:sp>
      <p:sp>
        <p:nvSpPr>
          <p:cNvPr id="5" name="Rectangle 3"/>
          <p:cNvSpPr txBox="1">
            <a:spLocks noChangeArrowheads="1"/>
          </p:cNvSpPr>
          <p:nvPr/>
        </p:nvSpPr>
        <p:spPr>
          <a:xfrm>
            <a:off x="900306" y="4731075"/>
            <a:ext cx="5078575" cy="4853627"/>
          </a:xfrm>
          <a:prstGeom prst="rect">
            <a:avLst/>
          </a:prstGeom>
          <a:ln/>
        </p:spPr>
        <p:txBody>
          <a:bodyPr vert="horz" lIns="91440" tIns="45720" rIns="91440" bIns="45720" rtlCol="0">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
        <p:nvSpPr>
          <p:cNvPr id="7" name="Rectangle 3"/>
          <p:cNvSpPr txBox="1">
            <a:spLocks noChangeArrowheads="1"/>
          </p:cNvSpPr>
          <p:nvPr/>
        </p:nvSpPr>
        <p:spPr>
          <a:xfrm>
            <a:off x="732954" y="4883475"/>
            <a:ext cx="5398327" cy="4853627"/>
          </a:xfrm>
          <a:prstGeom prst="rect">
            <a:avLst/>
          </a:prstGeom>
          <a:ln/>
        </p:spPr>
        <p:txBody>
          <a:bodyPr vert="horz" lIns="91440" tIns="45720" rIns="91440" bIns="45720" rtlCol="0">
            <a:normAutofit/>
          </a:bodyPr>
          <a:lstStyle/>
          <a:p>
            <a:pPr marL="0" marR="0" lvl="0" indent="0" algn="l" defTabSz="914400" rtl="0" eaLnBrk="1" fontAlgn="auto" latinLnBrk="0" hangingPunct="1">
              <a:lnSpc>
                <a:spcPct val="100000"/>
              </a:lnSpc>
              <a:spcBef>
                <a:spcPts val="0"/>
              </a:spcBef>
              <a:spcAft>
                <a:spcPts val="0"/>
              </a:spcAft>
              <a:buClr>
                <a:schemeClr val="accent1">
                  <a:lumMod val="50000"/>
                </a:schemeClr>
              </a:buClr>
              <a:buSzTx/>
              <a:buFontTx/>
              <a:buNone/>
              <a:tabLst/>
              <a:defRPr/>
            </a:pPr>
            <a:endParaRPr lang="en-GB" sz="1200" baseline="0" dirty="0" smtClean="0">
              <a:latin typeface="Arial" pitchFamily="34" charset="0"/>
              <a:cs typeface="Arial" pitchFamily="34" charset="0"/>
            </a:endParaRPr>
          </a:p>
        </p:txBody>
      </p:sp>
      <p:sp>
        <p:nvSpPr>
          <p:cNvPr id="9" name="Notes Placeholder 2"/>
          <p:cNvSpPr txBox="1">
            <a:spLocks/>
          </p:cNvSpPr>
          <p:nvPr/>
        </p:nvSpPr>
        <p:spPr>
          <a:xfrm>
            <a:off x="660946" y="4533652"/>
            <a:ext cx="5435600" cy="446913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smtClean="0">
              <a:ln>
                <a:noFill/>
              </a:ln>
              <a:solidFill>
                <a:srgbClr val="006600"/>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
                <a:srgbClr val="006600"/>
              </a:buClr>
              <a:buSzTx/>
              <a:tabLst/>
              <a:defRPr/>
            </a:pPr>
            <a:endParaRPr lang="en-GB" sz="1200" dirty="0" smtClean="0">
              <a:latin typeface="Arial" pitchFamily="34" charset="0"/>
              <a:cs typeface="Arial" pitchFamily="34" charset="0"/>
            </a:endParaRPr>
          </a:p>
          <a:p>
            <a:pPr marL="0" marR="0" lvl="0" indent="0" algn="l" defTabSz="914400" rtl="0" eaLnBrk="1" fontAlgn="auto" latinLnBrk="0" hangingPunct="1">
              <a:lnSpc>
                <a:spcPct val="100000"/>
              </a:lnSpc>
              <a:spcBef>
                <a:spcPts val="0"/>
              </a:spcBef>
              <a:spcAft>
                <a:spcPts val="0"/>
              </a:spcAft>
              <a:buClr>
                <a:srgbClr val="006600"/>
              </a:buClr>
              <a:buSzTx/>
              <a:tabLst/>
              <a:defRPr/>
            </a:pPr>
            <a:r>
              <a:rPr lang="en-GB" sz="1200" dirty="0" smtClean="0">
                <a:latin typeface="Arial" pitchFamily="34" charset="0"/>
                <a:cs typeface="Arial" pitchFamily="34" charset="0"/>
              </a:rPr>
              <a:t>I’ll begin now by talking </a:t>
            </a:r>
            <a:r>
              <a:rPr kumimoji="0" lang="en-GB"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about the development of our new </a:t>
            </a:r>
            <a:r>
              <a:rPr kumimoji="0" lang="en-GB" sz="1200" b="0" i="1"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UK Quality Code for Higher Education, </a:t>
            </a:r>
            <a:r>
              <a:rPr kumimoji="0" lang="en-GB" sz="1200" b="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with</a:t>
            </a:r>
            <a:r>
              <a:rPr kumimoji="0" lang="en-GB" sz="1200" b="0" u="none" strike="noStrike" kern="1200" cap="none" spc="0" normalizeH="0" noProof="0" dirty="0" smtClean="0">
                <a:ln>
                  <a:noFill/>
                </a:ln>
                <a:solidFill>
                  <a:schemeClr val="tx1"/>
                </a:solidFill>
                <a:effectLst/>
                <a:uLnTx/>
                <a:uFillTx/>
                <a:latin typeface="Arial" pitchFamily="34" charset="0"/>
                <a:ea typeface="+mn-ea"/>
                <a:cs typeface="Arial" pitchFamily="34" charset="0"/>
              </a:rPr>
              <a:t> which some of you are probably already familiar.</a:t>
            </a:r>
            <a:endParaRPr kumimoji="0" lang="en-GB"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457200" marR="0" lvl="1" indent="0" algn="l" defTabSz="914400" rtl="0" eaLnBrk="1" fontAlgn="auto" latinLnBrk="0" hangingPunct="1">
              <a:lnSpc>
                <a:spcPct val="100000"/>
              </a:lnSpc>
              <a:spcBef>
                <a:spcPts val="0"/>
              </a:spcBef>
              <a:spcAft>
                <a:spcPts val="0"/>
              </a:spcAft>
              <a:buClr>
                <a:srgbClr val="006600"/>
              </a:buClr>
              <a:buSzTx/>
              <a:buFontTx/>
              <a:buNone/>
              <a:tabLst/>
              <a:defRPr/>
            </a:pPr>
            <a:r>
              <a:rPr kumimoji="0" lang="en-GB"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p>
          <a:p>
            <a:pPr marL="457200" marR="0" lvl="1" indent="0" algn="l" defTabSz="914400" rtl="0" eaLnBrk="1" fontAlgn="auto" latinLnBrk="0" hangingPunct="1">
              <a:lnSpc>
                <a:spcPct val="100000"/>
              </a:lnSpc>
              <a:spcBef>
                <a:spcPts val="0"/>
              </a:spcBef>
              <a:spcAft>
                <a:spcPts val="0"/>
              </a:spcAft>
              <a:buClr>
                <a:srgbClr val="006600"/>
              </a:buClr>
              <a:buSzTx/>
              <a:buFontTx/>
              <a:buNone/>
              <a:tabLst/>
              <a:defRPr/>
            </a:pPr>
            <a:endParaRPr kumimoji="0" lang="en-GB"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457200" marR="0" lvl="1" indent="0" algn="l" defTabSz="914400" rtl="0" eaLnBrk="1" fontAlgn="auto" latinLnBrk="0" hangingPunct="1">
              <a:lnSpc>
                <a:spcPct val="100000"/>
              </a:lnSpc>
              <a:spcBef>
                <a:spcPts val="0"/>
              </a:spcBef>
              <a:spcAft>
                <a:spcPts val="0"/>
              </a:spcAft>
              <a:buClr>
                <a:srgbClr val="006600"/>
              </a:buClr>
              <a:buSzTx/>
              <a:buFont typeface="Wingdings" pitchFamily="2" charset="2"/>
              <a:buChar char="Ø"/>
              <a:tabLst/>
              <a:defRPr/>
            </a:pPr>
            <a:endParaRPr kumimoji="0" lang="en-GB"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457200" marR="0" lvl="1" indent="0" algn="l" defTabSz="914400" rtl="0" eaLnBrk="1" fontAlgn="auto" latinLnBrk="0" hangingPunct="1">
              <a:lnSpc>
                <a:spcPct val="100000"/>
              </a:lnSpc>
              <a:spcBef>
                <a:spcPts val="0"/>
              </a:spcBef>
              <a:spcAft>
                <a:spcPts val="0"/>
              </a:spcAft>
              <a:buClr>
                <a:srgbClr val="006600"/>
              </a:buClr>
              <a:buSzTx/>
              <a:buFont typeface="Wingdings" pitchFamily="2" charset="2"/>
              <a:buChar char="Ø"/>
              <a:tabLst/>
              <a:defRPr/>
            </a:pPr>
            <a:endParaRPr kumimoji="0" lang="en-GB"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xfrm>
            <a:off x="660400" y="4678363"/>
            <a:ext cx="5584825" cy="4468812"/>
          </a:xfrm>
          <a:noFill/>
          <a:ln/>
        </p:spPr>
        <p:txBody>
          <a:bodyPr>
            <a:noAutofit/>
          </a:bodyPr>
          <a:lstStyle/>
          <a:p>
            <a:pPr>
              <a:buClr>
                <a:srgbClr val="006647"/>
              </a:buClr>
              <a:buFont typeface="Wingdings" pitchFamily="2" charset="2"/>
              <a:buChar char="Ø"/>
            </a:pPr>
            <a:r>
              <a:rPr lang="en-GB" sz="1100" dirty="0" smtClean="0">
                <a:latin typeface="Arial" charset="0"/>
                <a:cs typeface="Arial" charset="0"/>
              </a:rPr>
              <a:t>  </a:t>
            </a:r>
            <a:r>
              <a:rPr lang="en-GB" dirty="0" smtClean="0">
                <a:latin typeface="Arial" charset="0"/>
                <a:cs typeface="Arial" charset="0"/>
              </a:rPr>
              <a:t>The development of the new </a:t>
            </a:r>
            <a:r>
              <a:rPr lang="en-GB" b="1" i="1" dirty="0" smtClean="0">
                <a:latin typeface="Arial" charset="0"/>
                <a:cs typeface="Arial" charset="0"/>
              </a:rPr>
              <a:t>UK Quality Code for Higher Education</a:t>
            </a:r>
            <a:r>
              <a:rPr lang="en-GB" dirty="0" smtClean="0">
                <a:latin typeface="Arial" charset="0"/>
                <a:cs typeface="Arial" charset="0"/>
              </a:rPr>
              <a:t> has </a:t>
            </a:r>
          </a:p>
          <a:p>
            <a:pPr>
              <a:buClr>
                <a:srgbClr val="006647"/>
              </a:buClr>
            </a:pPr>
            <a:r>
              <a:rPr lang="en-GB" dirty="0" smtClean="0">
                <a:latin typeface="Arial" charset="0"/>
                <a:cs typeface="Arial" charset="0"/>
              </a:rPr>
              <a:t>     been – and is – a major project for QAA </a:t>
            </a:r>
          </a:p>
          <a:p>
            <a:pPr>
              <a:buClr>
                <a:srgbClr val="006647"/>
              </a:buClr>
              <a:buFont typeface="Wingdings" pitchFamily="2" charset="2"/>
              <a:buChar char="Ø"/>
            </a:pPr>
            <a:endParaRPr lang="en-GB" dirty="0" smtClean="0">
              <a:latin typeface="Arial" charset="0"/>
              <a:cs typeface="Arial" charset="0"/>
            </a:endParaRPr>
          </a:p>
          <a:p>
            <a:pPr>
              <a:buClr>
                <a:srgbClr val="006647"/>
              </a:buClr>
              <a:buFont typeface="Wingdings" pitchFamily="2" charset="2"/>
              <a:buChar char="Ø"/>
            </a:pPr>
            <a:r>
              <a:rPr lang="en-GB" dirty="0" smtClean="0">
                <a:latin typeface="Arial" charset="0"/>
                <a:cs typeface="Arial" charset="0"/>
              </a:rPr>
              <a:t>  The new </a:t>
            </a:r>
            <a:r>
              <a:rPr lang="en-GB" b="1" i="1" dirty="0" smtClean="0">
                <a:latin typeface="Arial" charset="0"/>
                <a:cs typeface="Arial" charset="0"/>
              </a:rPr>
              <a:t>Code</a:t>
            </a:r>
            <a:r>
              <a:rPr lang="en-GB" dirty="0" smtClean="0">
                <a:latin typeface="Arial" charset="0"/>
                <a:cs typeface="Arial" charset="0"/>
              </a:rPr>
              <a:t> replaces and updates the old </a:t>
            </a:r>
            <a:r>
              <a:rPr lang="en-GB" b="1" i="1" dirty="0" smtClean="0">
                <a:latin typeface="Arial" charset="0"/>
                <a:cs typeface="Arial" charset="0"/>
              </a:rPr>
              <a:t>Academic Infrastructure</a:t>
            </a:r>
            <a:r>
              <a:rPr lang="en-GB" dirty="0" smtClean="0">
                <a:latin typeface="Arial" charset="0"/>
                <a:cs typeface="Arial" charset="0"/>
              </a:rPr>
              <a:t>,</a:t>
            </a:r>
            <a:r>
              <a:rPr lang="en-GB" b="1" i="1" dirty="0" smtClean="0">
                <a:latin typeface="Arial" charset="0"/>
                <a:cs typeface="Arial" charset="0"/>
              </a:rPr>
              <a:t>  </a:t>
            </a:r>
          </a:p>
          <a:p>
            <a:pPr>
              <a:buClr>
                <a:srgbClr val="006647"/>
              </a:buClr>
            </a:pPr>
            <a:r>
              <a:rPr lang="en-GB" b="1" i="1" dirty="0" smtClean="0">
                <a:latin typeface="Arial" charset="0"/>
                <a:cs typeface="Arial" charset="0"/>
              </a:rPr>
              <a:t>     </a:t>
            </a:r>
            <a:r>
              <a:rPr lang="en-GB" dirty="0" smtClean="0">
                <a:latin typeface="Arial" charset="0"/>
                <a:cs typeface="Arial" charset="0"/>
              </a:rPr>
              <a:t>which was put in place following the Dearing Report in 1997</a:t>
            </a:r>
            <a:endParaRPr lang="en-GB" b="1" i="1" dirty="0" smtClean="0">
              <a:latin typeface="Arial" charset="0"/>
              <a:cs typeface="Arial" charset="0"/>
            </a:endParaRPr>
          </a:p>
          <a:p>
            <a:pPr>
              <a:buClr>
                <a:srgbClr val="006647"/>
              </a:buClr>
              <a:buFont typeface="Wingdings" pitchFamily="2" charset="2"/>
              <a:buChar char="Ø"/>
            </a:pPr>
            <a:endParaRPr lang="en-GB" b="1" i="1" dirty="0" smtClean="0">
              <a:latin typeface="Arial" charset="0"/>
              <a:cs typeface="Arial" charset="0"/>
            </a:endParaRPr>
          </a:p>
          <a:p>
            <a:pPr>
              <a:buClr>
                <a:srgbClr val="006647"/>
              </a:buClr>
              <a:buFont typeface="Wingdings" pitchFamily="2" charset="2"/>
              <a:buChar char="Ø"/>
            </a:pPr>
            <a:r>
              <a:rPr lang="en-GB" b="1" i="1" dirty="0" smtClean="0">
                <a:latin typeface="Arial" charset="0"/>
                <a:cs typeface="Arial" charset="0"/>
              </a:rPr>
              <a:t>  </a:t>
            </a:r>
            <a:r>
              <a:rPr lang="en-GB" dirty="0" smtClean="0">
                <a:latin typeface="Arial" charset="0"/>
                <a:cs typeface="Arial" charset="0"/>
              </a:rPr>
              <a:t>The new </a:t>
            </a:r>
            <a:r>
              <a:rPr lang="en-GB" b="1" i="1" dirty="0" smtClean="0">
                <a:latin typeface="Arial" charset="0"/>
                <a:cs typeface="Arial" charset="0"/>
              </a:rPr>
              <a:t>Code</a:t>
            </a:r>
            <a:r>
              <a:rPr lang="en-GB" dirty="0" smtClean="0">
                <a:latin typeface="Arial" charset="0"/>
                <a:cs typeface="Arial" charset="0"/>
              </a:rPr>
              <a:t> draws together all of QAA’s guidance for HE providers in </a:t>
            </a:r>
          </a:p>
          <a:p>
            <a:pPr>
              <a:buClr>
                <a:srgbClr val="006647"/>
              </a:buClr>
            </a:pPr>
            <a:r>
              <a:rPr lang="en-GB" dirty="0" smtClean="0">
                <a:latin typeface="Arial" charset="0"/>
                <a:cs typeface="Arial" charset="0"/>
              </a:rPr>
              <a:t>      the UK</a:t>
            </a:r>
          </a:p>
          <a:p>
            <a:pPr>
              <a:buClr>
                <a:srgbClr val="006647"/>
              </a:buClr>
            </a:pPr>
            <a:endParaRPr lang="en-GB" dirty="0" smtClean="0">
              <a:latin typeface="Arial" charset="0"/>
              <a:cs typeface="Arial" charset="0"/>
            </a:endParaRPr>
          </a:p>
          <a:p>
            <a:pPr>
              <a:buClr>
                <a:srgbClr val="006647"/>
              </a:buClr>
              <a:buFont typeface="Wingdings" pitchFamily="2" charset="2"/>
              <a:buChar char="Ø"/>
            </a:pPr>
            <a:r>
              <a:rPr lang="en-GB" dirty="0" smtClean="0">
                <a:latin typeface="Arial" charset="0"/>
                <a:cs typeface="Arial" charset="0"/>
              </a:rPr>
              <a:t>  Its purpose is fourfold:</a:t>
            </a:r>
          </a:p>
          <a:p>
            <a:pPr marL="742950" lvl="1" indent="-285750">
              <a:buClr>
                <a:srgbClr val="006647"/>
              </a:buClr>
              <a:buAutoNum type="romanLcParenR"/>
            </a:pPr>
            <a:r>
              <a:rPr lang="en-GB" dirty="0" smtClean="0">
                <a:latin typeface="Arial" charset="0"/>
                <a:cs typeface="Arial" charset="0"/>
              </a:rPr>
              <a:t>T</a:t>
            </a:r>
            <a:r>
              <a:rPr lang="en-GB" dirty="0" smtClean="0">
                <a:latin typeface="Arial" pitchFamily="34" charset="0"/>
                <a:cs typeface="Arial" pitchFamily="34" charset="0"/>
              </a:rPr>
              <a:t>o safeguard the academic standards of UK higher education </a:t>
            </a:r>
          </a:p>
          <a:p>
            <a:pPr marL="742950" lvl="1" indent="-285750">
              <a:buClr>
                <a:srgbClr val="006647"/>
              </a:buClr>
              <a:buAutoNum type="romanLcParenR"/>
            </a:pPr>
            <a:r>
              <a:rPr lang="en-GB" dirty="0" smtClean="0">
                <a:latin typeface="Arial" pitchFamily="34" charset="0"/>
                <a:cs typeface="Arial" pitchFamily="34" charset="0"/>
              </a:rPr>
              <a:t>To assure the quality of the learning opportunities that UK HE offers to students</a:t>
            </a:r>
          </a:p>
          <a:p>
            <a:pPr marL="742950" lvl="1" indent="-285750">
              <a:buClr>
                <a:srgbClr val="006647"/>
              </a:buClr>
              <a:buAutoNum type="romanLcParenR"/>
            </a:pPr>
            <a:r>
              <a:rPr lang="en-GB" dirty="0" smtClean="0">
                <a:latin typeface="Arial" pitchFamily="34" charset="0"/>
                <a:cs typeface="Arial" pitchFamily="34" charset="0"/>
              </a:rPr>
              <a:t>To promote continuous and systematic improvement in UK HE</a:t>
            </a:r>
          </a:p>
          <a:p>
            <a:pPr marL="742950" lvl="1" indent="-285750">
              <a:buClr>
                <a:srgbClr val="006647"/>
              </a:buClr>
              <a:buAutoNum type="romanLcParenR"/>
            </a:pPr>
            <a:r>
              <a:rPr lang="en-GB" dirty="0" smtClean="0">
                <a:latin typeface="Arial" pitchFamily="34" charset="0"/>
                <a:cs typeface="Arial" pitchFamily="34" charset="0"/>
              </a:rPr>
              <a:t>To ensure that information about UK HE is publicly available</a:t>
            </a:r>
          </a:p>
          <a:p>
            <a:pPr>
              <a:buClr>
                <a:srgbClr val="006647"/>
              </a:buClr>
            </a:pPr>
            <a:endParaRPr lang="en-GB" dirty="0" smtClean="0">
              <a:latin typeface="Arial" charset="0"/>
              <a:cs typeface="Arial" charset="0"/>
            </a:endParaRPr>
          </a:p>
          <a:p>
            <a:pPr>
              <a:buClr>
                <a:srgbClr val="006647"/>
              </a:buClr>
              <a:buFont typeface="Wingdings" pitchFamily="2" charset="2"/>
              <a:buChar char="Ø"/>
            </a:pPr>
            <a:r>
              <a:rPr lang="en-GB" dirty="0" smtClean="0">
                <a:latin typeface="Arial" charset="0"/>
                <a:cs typeface="Arial" charset="0"/>
              </a:rPr>
              <a:t>  In line with recent policy developments and trends in higher education, for </a:t>
            </a:r>
          </a:p>
          <a:p>
            <a:pPr>
              <a:buClr>
                <a:srgbClr val="006647"/>
              </a:buClr>
            </a:pPr>
            <a:r>
              <a:rPr lang="en-GB" dirty="0" smtClean="0">
                <a:latin typeface="Arial" charset="0"/>
                <a:cs typeface="Arial" charset="0"/>
              </a:rPr>
              <a:t>     the first time, the </a:t>
            </a:r>
            <a:r>
              <a:rPr lang="en-GB" b="1" i="1" dirty="0" smtClean="0">
                <a:latin typeface="Arial" charset="0"/>
                <a:cs typeface="Arial" charset="0"/>
              </a:rPr>
              <a:t>Code</a:t>
            </a:r>
            <a:r>
              <a:rPr lang="en-GB" i="1" dirty="0" smtClean="0">
                <a:latin typeface="Arial" charset="0"/>
                <a:cs typeface="Arial" charset="0"/>
              </a:rPr>
              <a:t> </a:t>
            </a:r>
            <a:r>
              <a:rPr lang="en-GB" dirty="0" smtClean="0">
                <a:latin typeface="Arial" charset="0"/>
                <a:cs typeface="Arial" charset="0"/>
              </a:rPr>
              <a:t>includes chapters on quality in</a:t>
            </a:r>
            <a:r>
              <a:rPr lang="en-GB" b="1" dirty="0" smtClean="0">
                <a:latin typeface="Arial" charset="0"/>
                <a:cs typeface="Arial" charset="0"/>
              </a:rPr>
              <a:t>:</a:t>
            </a:r>
          </a:p>
          <a:p>
            <a:pPr>
              <a:buClr>
                <a:srgbClr val="006647"/>
              </a:buClr>
              <a:buFont typeface="Wingdings" pitchFamily="2" charset="2"/>
              <a:buChar char="Ø"/>
            </a:pPr>
            <a:endParaRPr lang="en-GB" b="1" dirty="0" smtClean="0">
              <a:latin typeface="Arial" charset="0"/>
              <a:cs typeface="Arial" charset="0"/>
            </a:endParaRPr>
          </a:p>
          <a:p>
            <a:pPr marL="457200" lvl="2">
              <a:buClr>
                <a:srgbClr val="006647"/>
              </a:buClr>
              <a:buFont typeface="Wingdings" pitchFamily="2" charset="2"/>
              <a:buChar char="Ø"/>
            </a:pPr>
            <a:r>
              <a:rPr lang="en-GB" i="1" dirty="0" smtClean="0">
                <a:latin typeface="Arial" charset="0"/>
                <a:cs typeface="Arial" charset="0"/>
              </a:rPr>
              <a:t>  </a:t>
            </a:r>
            <a:r>
              <a:rPr lang="en-GB" b="1" i="1" dirty="0" smtClean="0">
                <a:latin typeface="Arial" charset="0"/>
                <a:cs typeface="Arial" charset="0"/>
              </a:rPr>
              <a:t>Teaching &amp; Learning </a:t>
            </a:r>
            <a:endParaRPr lang="en-GB" b="1" dirty="0" smtClean="0">
              <a:latin typeface="Arial" charset="0"/>
              <a:cs typeface="Arial" charset="0"/>
            </a:endParaRPr>
          </a:p>
          <a:p>
            <a:pPr marL="457200" lvl="2">
              <a:buClr>
                <a:srgbClr val="006647"/>
              </a:buClr>
              <a:buFont typeface="Wingdings" pitchFamily="2" charset="2"/>
              <a:buChar char="Ø"/>
            </a:pPr>
            <a:r>
              <a:rPr lang="en-GB" i="1" dirty="0" smtClean="0">
                <a:latin typeface="Arial" charset="0"/>
                <a:cs typeface="Arial" charset="0"/>
              </a:rPr>
              <a:t>  Student Engagement &amp; Student Support</a:t>
            </a:r>
          </a:p>
          <a:p>
            <a:pPr lvl="1">
              <a:buClr>
                <a:srgbClr val="006647"/>
              </a:buClr>
              <a:buFont typeface="Wingdings" pitchFamily="2" charset="2"/>
              <a:buChar char="Ø"/>
            </a:pPr>
            <a:r>
              <a:rPr lang="en-GB" i="1" dirty="0" smtClean="0">
                <a:latin typeface="Arial" charset="0"/>
                <a:cs typeface="Arial" charset="0"/>
              </a:rPr>
              <a:t>  Public Information Provision</a:t>
            </a:r>
            <a:endParaRPr lang="en-GB" dirty="0" smtClean="0">
              <a:latin typeface="Arial" charset="0"/>
              <a:cs typeface="Arial" charset="0"/>
            </a:endParaRPr>
          </a:p>
          <a:p>
            <a:pPr>
              <a:buClr>
                <a:srgbClr val="006647"/>
              </a:buClr>
            </a:pPr>
            <a:endParaRPr lang="en-GB" sz="1100" dirty="0" smtClean="0">
              <a:latin typeface="Arial" charset="0"/>
              <a:cs typeface="Arial" charset="0"/>
            </a:endParaRPr>
          </a:p>
          <a:p>
            <a:pPr>
              <a:buClr>
                <a:srgbClr val="006647"/>
              </a:buClr>
              <a:buFont typeface="Wingdings" pitchFamily="2" charset="2"/>
              <a:buChar char="Ø"/>
            </a:pPr>
            <a:r>
              <a:rPr lang="en-GB" dirty="0" smtClean="0">
                <a:latin typeface="Arial" charset="0"/>
                <a:cs typeface="Arial" charset="0"/>
              </a:rPr>
              <a:t>  It is being published in sections – after consultation – with the complete </a:t>
            </a:r>
            <a:r>
              <a:rPr lang="en-GB" i="1" dirty="0" smtClean="0">
                <a:latin typeface="Arial" charset="0"/>
                <a:cs typeface="Arial" charset="0"/>
              </a:rPr>
              <a:t>Code</a:t>
            </a:r>
            <a:r>
              <a:rPr lang="en-GB" dirty="0" smtClean="0">
                <a:latin typeface="Arial" charset="0"/>
                <a:cs typeface="Arial" charset="0"/>
              </a:rPr>
              <a:t> </a:t>
            </a:r>
          </a:p>
          <a:p>
            <a:pPr>
              <a:buClr>
                <a:srgbClr val="006647"/>
              </a:buClr>
            </a:pPr>
            <a:r>
              <a:rPr lang="en-GB" dirty="0" smtClean="0">
                <a:latin typeface="Arial" charset="0"/>
                <a:cs typeface="Arial" charset="0"/>
              </a:rPr>
              <a:t>     to be published by the end of next year</a:t>
            </a:r>
          </a:p>
        </p:txBody>
      </p:sp>
      <p:sp>
        <p:nvSpPr>
          <p:cNvPr id="37892" name="Slide Number Placeholder 3"/>
          <p:cNvSpPr>
            <a:spLocks noGrp="1"/>
          </p:cNvSpPr>
          <p:nvPr>
            <p:ph type="sldNum" sz="quarter" idx="5"/>
          </p:nvPr>
        </p:nvSpPr>
        <p:spPr>
          <a:xfrm>
            <a:off x="3851276" y="9158289"/>
            <a:ext cx="2943225" cy="496887"/>
          </a:xfrm>
          <a:noFill/>
        </p:spPr>
        <p:txBody>
          <a:bodyPr/>
          <a:lstStyle/>
          <a:p>
            <a:fld id="{AC8B239B-B9C3-40C0-962E-E0EFCEBE5374}" type="slidenum">
              <a:rPr lang="en-GB" sz="900" smtClean="0">
                <a:latin typeface="Arial" charset="0"/>
                <a:cs typeface="Arial" charset="0"/>
              </a:rPr>
              <a:pPr/>
              <a:t>4</a:t>
            </a:fld>
            <a:endParaRPr lang="en-GB" sz="900" dirty="0" smtClean="0">
              <a:latin typeface="Arial"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pPr>
              <a:buClr>
                <a:srgbClr val="006600"/>
              </a:buClr>
              <a:buFont typeface="Wingdings" pitchFamily="2" charset="2"/>
              <a:buChar char="Ø"/>
            </a:pPr>
            <a:r>
              <a:rPr lang="en-GB" sz="1100" dirty="0" smtClean="0">
                <a:latin typeface="Arial" pitchFamily="34" charset="0"/>
                <a:cs typeface="Arial" pitchFamily="34" charset="0"/>
              </a:rPr>
              <a:t>  The </a:t>
            </a:r>
            <a:r>
              <a:rPr lang="en-GB" sz="1100" i="1" dirty="0" smtClean="0">
                <a:latin typeface="Arial" pitchFamily="34" charset="0"/>
                <a:cs typeface="Arial" pitchFamily="34" charset="0"/>
              </a:rPr>
              <a:t>Code </a:t>
            </a:r>
            <a:r>
              <a:rPr lang="en-GB" sz="1100" dirty="0" smtClean="0">
                <a:latin typeface="Arial" pitchFamily="34" charset="0"/>
                <a:cs typeface="Arial" pitchFamily="34" charset="0"/>
              </a:rPr>
              <a:t>is laid out in </a:t>
            </a:r>
            <a:r>
              <a:rPr lang="en-GB" sz="1100" baseline="0" dirty="0" smtClean="0">
                <a:latin typeface="Arial" pitchFamily="34" charset="0"/>
                <a:cs typeface="Arial" pitchFamily="34" charset="0"/>
              </a:rPr>
              <a:t>three parts – A, B &amp; C</a:t>
            </a:r>
          </a:p>
          <a:p>
            <a:pPr>
              <a:buClr>
                <a:srgbClr val="006600"/>
              </a:buClr>
              <a:buFont typeface="Wingdings" pitchFamily="2" charset="2"/>
              <a:buChar char="Ø"/>
            </a:pPr>
            <a:endParaRPr lang="en-GB" sz="1100" dirty="0" smtClean="0">
              <a:latin typeface="Arial" pitchFamily="34" charset="0"/>
              <a:cs typeface="Arial" pitchFamily="34" charset="0"/>
            </a:endParaRPr>
          </a:p>
          <a:p>
            <a:pPr>
              <a:buClr>
                <a:srgbClr val="006600"/>
              </a:buClr>
              <a:buFont typeface="Wingdings" pitchFamily="2" charset="2"/>
              <a:buChar char="Ø"/>
            </a:pPr>
            <a:r>
              <a:rPr lang="en-GB" sz="1100" dirty="0" smtClean="0">
                <a:latin typeface="Arial" pitchFamily="34" charset="0"/>
                <a:cs typeface="Arial" pitchFamily="34" charset="0"/>
              </a:rPr>
              <a:t>  This enables us to distinguish between:</a:t>
            </a:r>
          </a:p>
          <a:p>
            <a:pPr>
              <a:buClr>
                <a:srgbClr val="006600"/>
              </a:buClr>
              <a:buFont typeface="Wingdings" pitchFamily="2" charset="2"/>
              <a:buChar char="Ø"/>
            </a:pPr>
            <a:endParaRPr lang="en-GB" sz="1100" dirty="0" smtClean="0">
              <a:latin typeface="Arial" pitchFamily="34" charset="0"/>
              <a:cs typeface="Arial" pitchFamily="34" charset="0"/>
            </a:endParaRPr>
          </a:p>
          <a:p>
            <a:pPr lvl="1">
              <a:buClr>
                <a:srgbClr val="006600"/>
              </a:buClr>
              <a:buFont typeface="Wingdings" pitchFamily="2" charset="2"/>
              <a:buChar char="Ø"/>
            </a:pPr>
            <a:r>
              <a:rPr lang="en-GB" sz="1100" dirty="0" smtClean="0">
                <a:latin typeface="Arial" pitchFamily="34" charset="0"/>
                <a:cs typeface="Arial" pitchFamily="34" charset="0"/>
              </a:rPr>
              <a:t>  Part A - a</a:t>
            </a:r>
            <a:r>
              <a:rPr lang="en-GB" sz="1100" baseline="0" dirty="0" smtClean="0">
                <a:latin typeface="Arial" pitchFamily="34" charset="0"/>
                <a:cs typeface="Arial" pitchFamily="34" charset="0"/>
              </a:rPr>
              <a:t>cademic standards </a:t>
            </a:r>
          </a:p>
          <a:p>
            <a:pPr lvl="1">
              <a:buClr>
                <a:srgbClr val="006600"/>
              </a:buClr>
              <a:buFont typeface="Wingdings" pitchFamily="2" charset="2"/>
              <a:buChar char="Ø"/>
            </a:pPr>
            <a:r>
              <a:rPr lang="en-GB" sz="1100" dirty="0" smtClean="0">
                <a:latin typeface="Arial" pitchFamily="34" charset="0"/>
                <a:cs typeface="Arial" pitchFamily="34" charset="0"/>
              </a:rPr>
              <a:t>  Part B - a</a:t>
            </a:r>
            <a:r>
              <a:rPr lang="en-GB" sz="1100" baseline="0" dirty="0" smtClean="0">
                <a:latin typeface="Arial" pitchFamily="34" charset="0"/>
                <a:cs typeface="Arial" pitchFamily="34" charset="0"/>
              </a:rPr>
              <a:t>ssuring and enhancing quality</a:t>
            </a:r>
          </a:p>
          <a:p>
            <a:pPr lvl="1">
              <a:buClr>
                <a:srgbClr val="006600"/>
              </a:buClr>
              <a:buFont typeface="Wingdings" pitchFamily="2" charset="2"/>
              <a:buChar char="Ø"/>
            </a:pPr>
            <a:r>
              <a:rPr lang="en-GB" sz="1100" dirty="0" smtClean="0">
                <a:latin typeface="Arial" pitchFamily="34" charset="0"/>
                <a:cs typeface="Arial" pitchFamily="34" charset="0"/>
              </a:rPr>
              <a:t>  P</a:t>
            </a:r>
            <a:r>
              <a:rPr lang="en-GB" sz="1100" baseline="0" dirty="0" smtClean="0">
                <a:latin typeface="Arial" pitchFamily="34" charset="0"/>
                <a:cs typeface="Arial" pitchFamily="34" charset="0"/>
              </a:rPr>
              <a:t>art C – provision</a:t>
            </a:r>
            <a:r>
              <a:rPr lang="en-GB" sz="1100" dirty="0" smtClean="0">
                <a:latin typeface="Arial" pitchFamily="34" charset="0"/>
                <a:cs typeface="Arial" pitchFamily="34" charset="0"/>
              </a:rPr>
              <a:t> of </a:t>
            </a:r>
            <a:r>
              <a:rPr lang="en-GB" sz="1100" baseline="0" dirty="0" smtClean="0">
                <a:latin typeface="Arial" pitchFamily="34" charset="0"/>
                <a:cs typeface="Arial" pitchFamily="34" charset="0"/>
              </a:rPr>
              <a:t>information by institutions, which is a new section</a:t>
            </a:r>
          </a:p>
          <a:p>
            <a:pPr lvl="1">
              <a:buClr>
                <a:srgbClr val="006600"/>
              </a:buClr>
            </a:pPr>
            <a:r>
              <a:rPr lang="en-GB" sz="1100" dirty="0" smtClean="0">
                <a:latin typeface="Arial" pitchFamily="34" charset="0"/>
                <a:cs typeface="Arial" pitchFamily="34" charset="0"/>
              </a:rPr>
              <a:t>                    </a:t>
            </a:r>
            <a:endParaRPr lang="en-GB" sz="1100" baseline="0"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
                <a:srgbClr val="006600"/>
              </a:buClr>
              <a:buSzTx/>
              <a:buFont typeface="Wingdings" pitchFamily="2" charset="2"/>
              <a:buChar char="Ø"/>
              <a:tabLst/>
              <a:defRPr/>
            </a:pPr>
            <a:r>
              <a:rPr lang="en-GB" sz="1100" kern="1200" dirty="0" smtClean="0">
                <a:solidFill>
                  <a:schemeClr val="tx1"/>
                </a:solidFill>
                <a:latin typeface="Arial" pitchFamily="34" charset="0"/>
                <a:cs typeface="Arial" pitchFamily="34" charset="0"/>
              </a:rPr>
              <a:t>  </a:t>
            </a:r>
            <a:r>
              <a:rPr lang="en-GB" sz="1100" dirty="0" smtClean="0">
                <a:latin typeface="Arial" pitchFamily="34" charset="0"/>
                <a:cs typeface="Arial" pitchFamily="34" charset="0"/>
              </a:rPr>
              <a:t>There are t</a:t>
            </a:r>
            <a:r>
              <a:rPr lang="en-GB" sz="1100" kern="1200" dirty="0" smtClean="0">
                <a:solidFill>
                  <a:schemeClr val="tx1"/>
                </a:solidFill>
                <a:latin typeface="Arial" pitchFamily="34" charset="0"/>
                <a:cs typeface="Arial" pitchFamily="34" charset="0"/>
              </a:rPr>
              <a:t>wo important</a:t>
            </a:r>
            <a:r>
              <a:rPr lang="en-GB" sz="1100" kern="1200" baseline="0" dirty="0" smtClean="0">
                <a:solidFill>
                  <a:schemeClr val="tx1"/>
                </a:solidFill>
                <a:latin typeface="Arial" pitchFamily="34" charset="0"/>
                <a:cs typeface="Arial" pitchFamily="34" charset="0"/>
              </a:rPr>
              <a:t> features of the new </a:t>
            </a:r>
            <a:r>
              <a:rPr lang="en-GB" sz="1100" i="1" kern="1200" baseline="0" dirty="0" smtClean="0">
                <a:solidFill>
                  <a:schemeClr val="tx1"/>
                </a:solidFill>
                <a:latin typeface="Arial" pitchFamily="34" charset="0"/>
                <a:cs typeface="Arial" pitchFamily="34" charset="0"/>
              </a:rPr>
              <a:t>Code</a:t>
            </a:r>
            <a:endParaRPr lang="en-GB" sz="1100" kern="1200" baseline="0"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kern="1200" baseline="0"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100" b="1" u="sng" kern="1200" baseline="0" dirty="0" smtClean="0">
                <a:solidFill>
                  <a:schemeClr val="tx1"/>
                </a:solidFill>
                <a:latin typeface="Arial" pitchFamily="34" charset="0"/>
                <a:cs typeface="Arial" pitchFamily="34" charset="0"/>
              </a:rPr>
              <a:t>‘Expectations’ </a:t>
            </a:r>
            <a:r>
              <a:rPr lang="en-GB" sz="1100" kern="1200" baseline="0" dirty="0" smtClean="0">
                <a:solidFill>
                  <a:schemeClr val="tx1"/>
                </a:solidFill>
                <a:latin typeface="Arial" pitchFamily="34" charset="0"/>
                <a:cs typeface="Arial" pitchFamily="34" charset="0"/>
              </a:rPr>
              <a:t> </a:t>
            </a:r>
          </a:p>
          <a:p>
            <a:pPr marL="0" marR="0" indent="0" algn="l" defTabSz="914400" rtl="0" eaLnBrk="1" fontAlgn="auto" latinLnBrk="0" hangingPunct="1">
              <a:lnSpc>
                <a:spcPct val="100000"/>
              </a:lnSpc>
              <a:spcBef>
                <a:spcPts val="0"/>
              </a:spcBef>
              <a:spcAft>
                <a:spcPts val="0"/>
              </a:spcAft>
              <a:buClr>
                <a:srgbClr val="006600"/>
              </a:buClr>
              <a:buSzTx/>
              <a:buFont typeface="Wingdings" pitchFamily="2" charset="2"/>
              <a:buChar char="Ø"/>
              <a:tabLst/>
              <a:defRPr/>
            </a:pPr>
            <a:endParaRPr lang="en-GB" sz="1100" kern="1200" baseline="0" dirty="0" smtClean="0">
              <a:solidFill>
                <a:schemeClr val="tx1"/>
              </a:solidFill>
              <a:latin typeface="Arial" pitchFamily="34" charset="0"/>
              <a:cs typeface="Arial" pitchFamily="34" charset="0"/>
            </a:endParaRPr>
          </a:p>
          <a:p>
            <a:pPr>
              <a:buClr>
                <a:srgbClr val="006600"/>
              </a:buClr>
              <a:buFont typeface="Wingdings" pitchFamily="2" charset="2"/>
              <a:buChar char="Ø"/>
              <a:defRPr/>
            </a:pPr>
            <a:r>
              <a:rPr lang="en-GB" sz="1100" dirty="0" smtClean="0">
                <a:latin typeface="Arial" pitchFamily="34" charset="0"/>
                <a:cs typeface="Arial" pitchFamily="34" charset="0"/>
              </a:rPr>
              <a:t>  </a:t>
            </a:r>
            <a:r>
              <a:rPr lang="en-GB" sz="1100" kern="1200" baseline="0" dirty="0" smtClean="0">
                <a:solidFill>
                  <a:schemeClr val="tx1"/>
                </a:solidFill>
                <a:latin typeface="Arial" pitchFamily="34" charset="0"/>
                <a:cs typeface="Arial" pitchFamily="34" charset="0"/>
              </a:rPr>
              <a:t>Each chapter of the</a:t>
            </a:r>
            <a:r>
              <a:rPr lang="en-GB" sz="1100" kern="1200" dirty="0" smtClean="0">
                <a:solidFill>
                  <a:schemeClr val="tx1"/>
                </a:solidFill>
                <a:latin typeface="Arial" pitchFamily="34" charset="0"/>
                <a:cs typeface="Arial" pitchFamily="34" charset="0"/>
              </a:rPr>
              <a:t> Code </a:t>
            </a:r>
            <a:r>
              <a:rPr lang="en-GB" sz="1100" dirty="0" smtClean="0">
                <a:latin typeface="Arial" pitchFamily="34" charset="0"/>
                <a:cs typeface="Arial" pitchFamily="34" charset="0"/>
              </a:rPr>
              <a:t>will have one ‘Expectation’ </a:t>
            </a:r>
          </a:p>
          <a:p>
            <a:pPr marL="0" marR="0" indent="0" algn="l" defTabSz="914400" rtl="0" eaLnBrk="1" fontAlgn="auto" latinLnBrk="0" hangingPunct="1">
              <a:lnSpc>
                <a:spcPct val="100000"/>
              </a:lnSpc>
              <a:spcBef>
                <a:spcPts val="0"/>
              </a:spcBef>
              <a:spcAft>
                <a:spcPts val="0"/>
              </a:spcAft>
              <a:buClr>
                <a:srgbClr val="006600"/>
              </a:buClr>
              <a:buSzTx/>
              <a:buFont typeface="Wingdings" pitchFamily="2" charset="2"/>
              <a:buChar char="Ø"/>
              <a:tabLst/>
              <a:defRPr/>
            </a:pPr>
            <a:endParaRPr lang="en-GB" sz="1100" kern="1200" baseline="0"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
                <a:srgbClr val="006600"/>
              </a:buClr>
              <a:buSzTx/>
              <a:buFont typeface="Wingdings" pitchFamily="2" charset="2"/>
              <a:buChar char="Ø"/>
              <a:tabLst/>
              <a:defRPr/>
            </a:pPr>
            <a:r>
              <a:rPr lang="en-GB" sz="1100" dirty="0" smtClean="0">
                <a:latin typeface="Arial" pitchFamily="34" charset="0"/>
                <a:cs typeface="Arial" pitchFamily="34" charset="0"/>
              </a:rPr>
              <a:t>  The Expectation sets out what </a:t>
            </a:r>
            <a:r>
              <a:rPr lang="en-GB" sz="1100" kern="1200" baseline="0" dirty="0" smtClean="0">
                <a:solidFill>
                  <a:schemeClr val="tx1"/>
                </a:solidFill>
                <a:latin typeface="Arial" pitchFamily="34" charset="0"/>
                <a:cs typeface="Arial" pitchFamily="34" charset="0"/>
              </a:rPr>
              <a:t>HE providers expect of each other, and what </a:t>
            </a:r>
          </a:p>
          <a:p>
            <a:pPr marL="0" marR="0" indent="0" algn="l" defTabSz="914400" rtl="0" eaLnBrk="1" fontAlgn="auto" latinLnBrk="0" hangingPunct="1">
              <a:lnSpc>
                <a:spcPct val="100000"/>
              </a:lnSpc>
              <a:spcBef>
                <a:spcPts val="0"/>
              </a:spcBef>
              <a:spcAft>
                <a:spcPts val="0"/>
              </a:spcAft>
              <a:buClr>
                <a:srgbClr val="006600"/>
              </a:buClr>
              <a:buSzTx/>
              <a:tabLst/>
              <a:defRPr/>
            </a:pPr>
            <a:r>
              <a:rPr lang="en-GB" sz="1100" dirty="0" smtClean="0">
                <a:latin typeface="Arial" pitchFamily="34" charset="0"/>
                <a:cs typeface="Arial" pitchFamily="34" charset="0"/>
              </a:rPr>
              <a:t>     </a:t>
            </a:r>
            <a:r>
              <a:rPr lang="en-GB" sz="1100" kern="1200" baseline="0" dirty="0" smtClean="0">
                <a:solidFill>
                  <a:schemeClr val="tx1"/>
                </a:solidFill>
                <a:latin typeface="Arial" pitchFamily="34" charset="0"/>
                <a:cs typeface="Arial" pitchFamily="34" charset="0"/>
              </a:rPr>
              <a:t>students and the general public can expect of HE providers</a:t>
            </a:r>
          </a:p>
          <a:p>
            <a:pPr marL="0" marR="0" indent="0" algn="l" defTabSz="914400" rtl="0" eaLnBrk="1" fontAlgn="auto" latinLnBrk="0" hangingPunct="1">
              <a:lnSpc>
                <a:spcPct val="100000"/>
              </a:lnSpc>
              <a:spcBef>
                <a:spcPts val="0"/>
              </a:spcBef>
              <a:spcAft>
                <a:spcPts val="0"/>
              </a:spcAft>
              <a:buClr>
                <a:srgbClr val="006600"/>
              </a:buClr>
              <a:buSzTx/>
              <a:buFont typeface="Wingdings" pitchFamily="2" charset="2"/>
              <a:buChar char="Ø"/>
              <a:tabLst/>
              <a:defRPr/>
            </a:pPr>
            <a:endParaRPr lang="en-GB" sz="1100"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
                <a:srgbClr val="006600"/>
              </a:buClr>
              <a:buSzTx/>
              <a:buFont typeface="Wingdings" pitchFamily="2" charset="2"/>
              <a:buChar char="Ø"/>
              <a:tabLst/>
              <a:defRPr/>
            </a:pPr>
            <a:r>
              <a:rPr lang="en-GB" sz="1100" dirty="0" smtClean="0">
                <a:latin typeface="Arial" pitchFamily="34" charset="0"/>
                <a:cs typeface="Arial" pitchFamily="34" charset="0"/>
              </a:rPr>
              <a:t>  The Expectations </a:t>
            </a:r>
            <a:r>
              <a:rPr lang="en-GB" sz="1100" kern="1200" baseline="0" dirty="0" smtClean="0">
                <a:solidFill>
                  <a:schemeClr val="tx1"/>
                </a:solidFill>
                <a:latin typeface="Arial" pitchFamily="34" charset="0"/>
                <a:cs typeface="Arial" pitchFamily="34" charset="0"/>
              </a:rPr>
              <a:t>are the elements of the </a:t>
            </a:r>
            <a:r>
              <a:rPr lang="en-GB" sz="1100" i="1" kern="1200" baseline="0" dirty="0" smtClean="0">
                <a:solidFill>
                  <a:schemeClr val="tx1"/>
                </a:solidFill>
                <a:latin typeface="Arial" pitchFamily="34" charset="0"/>
                <a:cs typeface="Arial" pitchFamily="34" charset="0"/>
              </a:rPr>
              <a:t>Code </a:t>
            </a:r>
            <a:r>
              <a:rPr lang="en-GB" sz="1100" kern="1200" baseline="0" dirty="0" smtClean="0">
                <a:solidFill>
                  <a:schemeClr val="tx1"/>
                </a:solidFill>
                <a:latin typeface="Arial" pitchFamily="34" charset="0"/>
                <a:cs typeface="Arial" pitchFamily="34" charset="0"/>
              </a:rPr>
              <a:t>which HE providers are ‘required </a:t>
            </a:r>
          </a:p>
          <a:p>
            <a:pPr marL="0" marR="0" indent="0" algn="l" defTabSz="914400" rtl="0" eaLnBrk="1" fontAlgn="auto" latinLnBrk="0" hangingPunct="1">
              <a:lnSpc>
                <a:spcPct val="100000"/>
              </a:lnSpc>
              <a:spcBef>
                <a:spcPts val="0"/>
              </a:spcBef>
              <a:spcAft>
                <a:spcPts val="0"/>
              </a:spcAft>
              <a:buClr>
                <a:srgbClr val="006600"/>
              </a:buClr>
              <a:buSzTx/>
              <a:tabLst/>
              <a:defRPr/>
            </a:pPr>
            <a:r>
              <a:rPr lang="en-GB" sz="1100" dirty="0" smtClean="0">
                <a:latin typeface="Arial" pitchFamily="34" charset="0"/>
                <a:cs typeface="Arial" pitchFamily="34" charset="0"/>
              </a:rPr>
              <a:t>      </a:t>
            </a:r>
            <a:r>
              <a:rPr lang="en-GB" sz="1100" kern="1200" baseline="0" dirty="0" smtClean="0">
                <a:solidFill>
                  <a:schemeClr val="tx1"/>
                </a:solidFill>
                <a:latin typeface="Arial" pitchFamily="34" charset="0"/>
                <a:cs typeface="Arial" pitchFamily="34" charset="0"/>
              </a:rPr>
              <a:t>to meet’</a:t>
            </a:r>
            <a:r>
              <a:rPr lang="en-GB" sz="1100" kern="1200" dirty="0" smtClean="0">
                <a:solidFill>
                  <a:schemeClr val="tx1"/>
                </a:solidFill>
                <a:latin typeface="Arial" pitchFamily="34" charset="0"/>
                <a:cs typeface="Arial" pitchFamily="34" charset="0"/>
              </a:rPr>
              <a:t> – QAA review teams will make determinations on them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kern="1200"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100" b="1" u="sng" kern="1200" dirty="0" smtClean="0">
                <a:solidFill>
                  <a:schemeClr val="tx1"/>
                </a:solidFill>
                <a:latin typeface="Arial" pitchFamily="34" charset="0"/>
                <a:cs typeface="Arial" pitchFamily="34" charset="0"/>
              </a:rPr>
              <a:t>‘Indicators of Sound</a:t>
            </a:r>
            <a:r>
              <a:rPr lang="en-GB" sz="1100" b="1" u="sng" kern="1200" baseline="0" dirty="0" smtClean="0">
                <a:solidFill>
                  <a:schemeClr val="tx1"/>
                </a:solidFill>
                <a:latin typeface="Arial" pitchFamily="34" charset="0"/>
                <a:cs typeface="Arial" pitchFamily="34" charset="0"/>
              </a:rPr>
              <a:t> Practice’</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kern="1200" baseline="0"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
                <a:srgbClr val="006600"/>
              </a:buClr>
              <a:buSzTx/>
              <a:buFont typeface="Wingdings" pitchFamily="2" charset="2"/>
              <a:buChar char="Ø"/>
              <a:tabLst/>
              <a:defRPr/>
            </a:pPr>
            <a:r>
              <a:rPr lang="en-GB" sz="1100" kern="1200" dirty="0" smtClean="0">
                <a:solidFill>
                  <a:schemeClr val="tx1"/>
                </a:solidFill>
                <a:latin typeface="Arial" pitchFamily="34" charset="0"/>
                <a:cs typeface="Arial" pitchFamily="34" charset="0"/>
              </a:rPr>
              <a:t>  </a:t>
            </a:r>
            <a:r>
              <a:rPr lang="en-GB" sz="1100" kern="1200" baseline="0" dirty="0" smtClean="0">
                <a:solidFill>
                  <a:schemeClr val="tx1"/>
                </a:solidFill>
                <a:latin typeface="Arial" pitchFamily="34" charset="0"/>
                <a:cs typeface="Arial" pitchFamily="34" charset="0"/>
              </a:rPr>
              <a:t>Indicators are not mandatory – they are d</a:t>
            </a:r>
            <a:r>
              <a:rPr lang="en-GB" sz="1100" dirty="0" smtClean="0">
                <a:latin typeface="Arial" pitchFamily="34" charset="0"/>
                <a:cs typeface="Arial" pitchFamily="34" charset="0"/>
              </a:rPr>
              <a:t>esigned to assist providers in  </a:t>
            </a:r>
          </a:p>
          <a:p>
            <a:pPr marL="0" marR="0" indent="0" algn="l" defTabSz="914400" rtl="0" eaLnBrk="1" fontAlgn="auto" latinLnBrk="0" hangingPunct="1">
              <a:lnSpc>
                <a:spcPct val="100000"/>
              </a:lnSpc>
              <a:spcBef>
                <a:spcPts val="0"/>
              </a:spcBef>
              <a:spcAft>
                <a:spcPts val="0"/>
              </a:spcAft>
              <a:buClr>
                <a:srgbClr val="006600"/>
              </a:buClr>
              <a:buSzTx/>
              <a:tabLst/>
              <a:defRPr/>
            </a:pPr>
            <a:r>
              <a:rPr lang="en-GB" sz="1100" dirty="0" smtClean="0">
                <a:latin typeface="Arial" pitchFamily="34" charset="0"/>
                <a:cs typeface="Arial" pitchFamily="34" charset="0"/>
              </a:rPr>
              <a:t>     determining how they will meet the Expectations</a:t>
            </a:r>
            <a:endParaRPr lang="en-GB" sz="1100" baseline="0" dirty="0" smtClean="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8D2FBF89-0B96-4B22-8E1F-D099E7794CFB}" type="slidenum">
              <a:rPr lang="en-GB" smtClean="0"/>
              <a:pPr/>
              <a:t>5</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xfrm>
            <a:off x="660400" y="4678363"/>
            <a:ext cx="5584825" cy="4468812"/>
          </a:xfrm>
          <a:noFill/>
          <a:ln/>
        </p:spPr>
        <p:txBody>
          <a:bodyPr>
            <a:noAutofit/>
          </a:bodyPr>
          <a:lstStyle/>
          <a:p>
            <a:pPr>
              <a:buClr>
                <a:srgbClr val="006647"/>
              </a:buClr>
              <a:buFont typeface="Wingdings" pitchFamily="2" charset="2"/>
              <a:buChar char="Ø"/>
            </a:pPr>
            <a:endParaRPr lang="en-GB" sz="1100" dirty="0" smtClean="0">
              <a:latin typeface="Arial" charset="0"/>
              <a:cs typeface="Arial" charset="0"/>
            </a:endParaRPr>
          </a:p>
          <a:p>
            <a:pPr>
              <a:buClr>
                <a:srgbClr val="006647"/>
              </a:buClr>
              <a:buFont typeface="Wingdings" pitchFamily="2" charset="2"/>
              <a:buChar char="Ø"/>
            </a:pPr>
            <a:r>
              <a:rPr lang="en-GB" sz="1100" dirty="0" smtClean="0">
                <a:latin typeface="Arial" charset="0"/>
                <a:cs typeface="Arial" charset="0"/>
              </a:rPr>
              <a:t>  </a:t>
            </a:r>
            <a:r>
              <a:rPr lang="en-GB" dirty="0" smtClean="0">
                <a:latin typeface="Arial" charset="0"/>
                <a:cs typeface="Arial" charset="0"/>
              </a:rPr>
              <a:t>Consultations on specific chapters are taking place in stages</a:t>
            </a:r>
          </a:p>
          <a:p>
            <a:pPr>
              <a:buClr>
                <a:srgbClr val="006647"/>
              </a:buClr>
              <a:buFont typeface="Wingdings" pitchFamily="2" charset="2"/>
              <a:buChar char="Ø"/>
            </a:pPr>
            <a:endParaRPr lang="en-GB" dirty="0" smtClean="0">
              <a:latin typeface="Arial" charset="0"/>
              <a:cs typeface="Arial" charset="0"/>
            </a:endParaRPr>
          </a:p>
          <a:p>
            <a:pPr>
              <a:buClr>
                <a:srgbClr val="006647"/>
              </a:buClr>
              <a:buFont typeface="Wingdings" pitchFamily="2" charset="2"/>
              <a:buChar char="Ø"/>
            </a:pPr>
            <a:endParaRPr lang="en-GB" dirty="0" smtClean="0">
              <a:latin typeface="Arial" charset="0"/>
              <a:cs typeface="Arial" charset="0"/>
            </a:endParaRPr>
          </a:p>
          <a:p>
            <a:pPr>
              <a:buClr>
                <a:srgbClr val="006647"/>
              </a:buClr>
              <a:buFont typeface="Wingdings" pitchFamily="2" charset="2"/>
              <a:buChar char="Ø"/>
            </a:pPr>
            <a:r>
              <a:rPr lang="en-GB" dirty="0" smtClean="0">
                <a:latin typeface="Arial" charset="0"/>
                <a:cs typeface="Arial" charset="0"/>
              </a:rPr>
              <a:t>  Consultations have been completed for the chapters on:</a:t>
            </a:r>
          </a:p>
          <a:p>
            <a:pPr>
              <a:buClr>
                <a:srgbClr val="006647"/>
              </a:buClr>
              <a:buFont typeface="Wingdings" pitchFamily="2" charset="2"/>
              <a:buChar char="Ø"/>
            </a:pPr>
            <a:endParaRPr lang="en-GB" dirty="0" smtClean="0">
              <a:latin typeface="Arial" charset="0"/>
              <a:cs typeface="Arial" charset="0"/>
            </a:endParaRPr>
          </a:p>
          <a:p>
            <a:pPr lvl="1">
              <a:buClr>
                <a:srgbClr val="006647"/>
              </a:buClr>
              <a:buFont typeface="Wingdings" pitchFamily="2" charset="2"/>
              <a:buChar char="Ø"/>
            </a:pPr>
            <a:r>
              <a:rPr lang="en-GB" dirty="0" smtClean="0">
                <a:latin typeface="Arial" charset="0"/>
                <a:cs typeface="Arial" charset="0"/>
              </a:rPr>
              <a:t>  Student engagement</a:t>
            </a:r>
          </a:p>
          <a:p>
            <a:pPr lvl="1">
              <a:buClr>
                <a:srgbClr val="006647"/>
              </a:buClr>
              <a:buFont typeface="Wingdings" pitchFamily="2" charset="2"/>
              <a:buChar char="Ø"/>
            </a:pPr>
            <a:r>
              <a:rPr lang="en-GB" dirty="0" smtClean="0">
                <a:latin typeface="Arial" charset="0"/>
                <a:cs typeface="Arial" charset="0"/>
              </a:rPr>
              <a:t>  Information about higher education provision</a:t>
            </a:r>
          </a:p>
          <a:p>
            <a:pPr lvl="1">
              <a:buClr>
                <a:srgbClr val="006647"/>
              </a:buClr>
              <a:buFont typeface="Wingdings" pitchFamily="2" charset="2"/>
              <a:buChar char="Ø"/>
            </a:pPr>
            <a:r>
              <a:rPr lang="en-GB" dirty="0" smtClean="0">
                <a:latin typeface="Arial" charset="0"/>
                <a:cs typeface="Arial" charset="0"/>
              </a:rPr>
              <a:t>  Postgraduate research</a:t>
            </a:r>
          </a:p>
          <a:p>
            <a:pPr>
              <a:buClr>
                <a:srgbClr val="006647"/>
              </a:buClr>
            </a:pPr>
            <a:endParaRPr lang="en-GB" dirty="0" smtClean="0">
              <a:latin typeface="Arial" charset="0"/>
              <a:cs typeface="Arial" charset="0"/>
            </a:endParaRPr>
          </a:p>
          <a:p>
            <a:pPr>
              <a:buClr>
                <a:srgbClr val="006647"/>
              </a:buClr>
            </a:pPr>
            <a:endParaRPr lang="en-GB" dirty="0" smtClean="0">
              <a:latin typeface="Arial" charset="0"/>
              <a:cs typeface="Arial" charset="0"/>
            </a:endParaRPr>
          </a:p>
          <a:p>
            <a:pPr>
              <a:buClr>
                <a:srgbClr val="006647"/>
              </a:buClr>
              <a:buFont typeface="Wingdings" pitchFamily="2" charset="2"/>
              <a:buChar char="Ø"/>
            </a:pPr>
            <a:r>
              <a:rPr lang="en-GB" dirty="0" smtClean="0">
                <a:latin typeface="Arial" charset="0"/>
                <a:cs typeface="Arial" charset="0"/>
              </a:rPr>
              <a:t>  I draw your attention to the next consultation – due to begin shortly – which </a:t>
            </a:r>
          </a:p>
          <a:p>
            <a:pPr>
              <a:buClr>
                <a:srgbClr val="006647"/>
              </a:buClr>
            </a:pPr>
            <a:r>
              <a:rPr lang="en-GB" dirty="0" smtClean="0">
                <a:latin typeface="Arial" charset="0"/>
                <a:cs typeface="Arial" charset="0"/>
              </a:rPr>
              <a:t>     will be on the chapter for </a:t>
            </a:r>
            <a:r>
              <a:rPr lang="en-GB" b="1" i="1" dirty="0" smtClean="0">
                <a:latin typeface="Arial" charset="0"/>
                <a:cs typeface="Arial" charset="0"/>
              </a:rPr>
              <a:t>Learning &amp; Teaching</a:t>
            </a:r>
            <a:r>
              <a:rPr lang="en-GB" b="1" dirty="0" smtClean="0">
                <a:latin typeface="Arial" charset="0"/>
                <a:cs typeface="Arial" charset="0"/>
              </a:rPr>
              <a:t>  </a:t>
            </a:r>
            <a:r>
              <a:rPr lang="en-GB" dirty="0" smtClean="0">
                <a:latin typeface="Arial" charset="0"/>
                <a:cs typeface="Arial" charset="0"/>
              </a:rPr>
              <a:t>[note – more detail on next </a:t>
            </a:r>
          </a:p>
          <a:p>
            <a:pPr>
              <a:buClr>
                <a:srgbClr val="006647"/>
              </a:buClr>
            </a:pPr>
            <a:r>
              <a:rPr lang="en-GB" dirty="0" smtClean="0">
                <a:latin typeface="Arial" charset="0"/>
                <a:cs typeface="Arial" charset="0"/>
              </a:rPr>
              <a:t>     slide]</a:t>
            </a:r>
          </a:p>
          <a:p>
            <a:pPr>
              <a:buClr>
                <a:srgbClr val="006647"/>
              </a:buClr>
              <a:buFont typeface="Wingdings" pitchFamily="2" charset="2"/>
              <a:buChar char="Ø"/>
            </a:pPr>
            <a:endParaRPr lang="en-GB" dirty="0" smtClean="0">
              <a:latin typeface="Arial" charset="0"/>
              <a:cs typeface="Arial" charset="0"/>
            </a:endParaRPr>
          </a:p>
          <a:p>
            <a:pPr>
              <a:buClr>
                <a:srgbClr val="006647"/>
              </a:buClr>
              <a:buFont typeface="Wingdings" pitchFamily="2" charset="2"/>
              <a:buChar char="Ø"/>
            </a:pPr>
            <a:endParaRPr lang="en-GB" dirty="0" smtClean="0">
              <a:latin typeface="Arial" charset="0"/>
              <a:cs typeface="Arial" charset="0"/>
            </a:endParaRPr>
          </a:p>
          <a:p>
            <a:pPr>
              <a:buClr>
                <a:srgbClr val="006647"/>
              </a:buClr>
              <a:buFont typeface="Wingdings" pitchFamily="2" charset="2"/>
              <a:buChar char="Ø"/>
            </a:pPr>
            <a:r>
              <a:rPr lang="en-GB" dirty="0" smtClean="0">
                <a:latin typeface="Arial" charset="0"/>
                <a:cs typeface="Arial" charset="0"/>
              </a:rPr>
              <a:t>  If you’d like to get involved with upcoming consultations:</a:t>
            </a:r>
          </a:p>
          <a:p>
            <a:pPr>
              <a:buClr>
                <a:srgbClr val="006647"/>
              </a:buClr>
              <a:buFont typeface="Wingdings" pitchFamily="2" charset="2"/>
              <a:buChar char="Ø"/>
            </a:pPr>
            <a:endParaRPr lang="en-GB" dirty="0" smtClean="0">
              <a:latin typeface="Arial" charset="0"/>
              <a:cs typeface="Arial" charset="0"/>
            </a:endParaRPr>
          </a:p>
          <a:p>
            <a:pPr lvl="1">
              <a:buClr>
                <a:srgbClr val="006647"/>
              </a:buClr>
              <a:buFont typeface="Wingdings" pitchFamily="2" charset="2"/>
              <a:buChar char="Ø"/>
            </a:pPr>
            <a:r>
              <a:rPr lang="en-GB" dirty="0" smtClean="0">
                <a:latin typeface="Arial" charset="0"/>
                <a:cs typeface="Arial" charset="0"/>
              </a:rPr>
              <a:t>  Consultation drafts are published on the QAA website</a:t>
            </a:r>
          </a:p>
          <a:p>
            <a:pPr lvl="1">
              <a:buClr>
                <a:srgbClr val="006647"/>
              </a:buClr>
            </a:pPr>
            <a:endParaRPr lang="en-GB" dirty="0" smtClean="0">
              <a:latin typeface="Arial" charset="0"/>
              <a:cs typeface="Arial" charset="0"/>
            </a:endParaRPr>
          </a:p>
          <a:p>
            <a:pPr lvl="1">
              <a:buClr>
                <a:srgbClr val="006647"/>
              </a:buClr>
              <a:buFont typeface="Wingdings" pitchFamily="2" charset="2"/>
              <a:buChar char="Ø"/>
            </a:pPr>
            <a:r>
              <a:rPr lang="en-GB" dirty="0" smtClean="0">
                <a:latin typeface="Arial" charset="0"/>
                <a:cs typeface="Arial" charset="0"/>
              </a:rPr>
              <a:t>  QAA also holds a number of consultation events – information about </a:t>
            </a:r>
          </a:p>
          <a:p>
            <a:pPr lvl="1">
              <a:buClr>
                <a:srgbClr val="006647"/>
              </a:buClr>
            </a:pPr>
            <a:r>
              <a:rPr lang="en-GB" dirty="0" smtClean="0">
                <a:latin typeface="Arial" charset="0"/>
                <a:cs typeface="Arial" charset="0"/>
              </a:rPr>
              <a:t>     these events can also be found on the </a:t>
            </a:r>
            <a:r>
              <a:rPr lang="en-GB" i="1" dirty="0" smtClean="0">
                <a:latin typeface="Arial" charset="0"/>
                <a:cs typeface="Arial" charset="0"/>
              </a:rPr>
              <a:t>Quality Code</a:t>
            </a:r>
            <a:r>
              <a:rPr lang="en-GB" dirty="0" smtClean="0">
                <a:latin typeface="Arial" charset="0"/>
                <a:cs typeface="Arial" charset="0"/>
              </a:rPr>
              <a:t> pages of the QAA </a:t>
            </a:r>
          </a:p>
          <a:p>
            <a:pPr lvl="1">
              <a:buClr>
                <a:srgbClr val="006647"/>
              </a:buClr>
            </a:pPr>
            <a:r>
              <a:rPr lang="en-GB" dirty="0" smtClean="0">
                <a:latin typeface="Arial" charset="0"/>
                <a:cs typeface="Arial" charset="0"/>
              </a:rPr>
              <a:t>     website</a:t>
            </a:r>
          </a:p>
          <a:p>
            <a:pPr>
              <a:buClr>
                <a:srgbClr val="006647"/>
              </a:buClr>
              <a:buFont typeface="Wingdings" pitchFamily="2" charset="2"/>
              <a:buChar char="Ø"/>
            </a:pPr>
            <a:endParaRPr lang="en-GB" dirty="0" smtClean="0">
              <a:latin typeface="Arial" charset="0"/>
              <a:cs typeface="Arial" charset="0"/>
            </a:endParaRPr>
          </a:p>
          <a:p>
            <a:pPr lvl="1">
              <a:buClr>
                <a:srgbClr val="006647"/>
              </a:buClr>
            </a:pPr>
            <a:endParaRPr lang="en-GB" dirty="0" smtClean="0">
              <a:latin typeface="Arial" charset="0"/>
              <a:cs typeface="Arial" charset="0"/>
            </a:endParaRPr>
          </a:p>
        </p:txBody>
      </p:sp>
      <p:sp>
        <p:nvSpPr>
          <p:cNvPr id="37892" name="Slide Number Placeholder 3"/>
          <p:cNvSpPr>
            <a:spLocks noGrp="1"/>
          </p:cNvSpPr>
          <p:nvPr>
            <p:ph type="sldNum" sz="quarter" idx="5"/>
          </p:nvPr>
        </p:nvSpPr>
        <p:spPr>
          <a:xfrm>
            <a:off x="3851276" y="9158289"/>
            <a:ext cx="2943225" cy="496887"/>
          </a:xfrm>
          <a:noFill/>
        </p:spPr>
        <p:txBody>
          <a:bodyPr/>
          <a:lstStyle/>
          <a:p>
            <a:fld id="{AC8B239B-B9C3-40C0-962E-E0EFCEBE5374}" type="slidenum">
              <a:rPr lang="en-GB" sz="900" smtClean="0">
                <a:latin typeface="Arial" charset="0"/>
                <a:cs typeface="Arial" charset="0"/>
              </a:rPr>
              <a:pPr/>
              <a:t>6</a:t>
            </a:fld>
            <a:endParaRPr lang="en-GB" sz="900" dirty="0" smtClean="0">
              <a:latin typeface="Arial" charset="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60946" y="4533652"/>
            <a:ext cx="5571450" cy="4469130"/>
          </a:xfrm>
        </p:spPr>
        <p:txBody>
          <a:bodyPr>
            <a:noAutofit/>
          </a:bodyPr>
          <a:lstStyle/>
          <a:p>
            <a:endParaRPr lang="en-GB" sz="1100" dirty="0">
              <a:latin typeface="Arial" pitchFamily="34" charset="0"/>
              <a:cs typeface="Arial" pitchFamily="34" charset="0"/>
            </a:endParaRPr>
          </a:p>
          <a:p>
            <a:pPr>
              <a:buClr>
                <a:srgbClr val="006600"/>
              </a:buClr>
              <a:buFont typeface="Wingdings" pitchFamily="2" charset="2"/>
              <a:buChar char="Ø"/>
            </a:pPr>
            <a:r>
              <a:rPr lang="en-GB" dirty="0" smtClean="0">
                <a:latin typeface="Arial" pitchFamily="34" charset="0"/>
                <a:cs typeface="Arial" pitchFamily="34" charset="0"/>
              </a:rPr>
              <a:t>  As I have mentioned, QAA is about to publish the new chapter on </a:t>
            </a:r>
            <a:r>
              <a:rPr lang="en-GB" i="1" dirty="0" smtClean="0">
                <a:latin typeface="Arial" pitchFamily="34" charset="0"/>
                <a:cs typeface="Arial" pitchFamily="34" charset="0"/>
              </a:rPr>
              <a:t>Learning &amp; </a:t>
            </a:r>
          </a:p>
          <a:p>
            <a:pPr>
              <a:buClr>
                <a:srgbClr val="006600"/>
              </a:buClr>
            </a:pPr>
            <a:r>
              <a:rPr lang="en-GB" i="1" dirty="0" smtClean="0">
                <a:latin typeface="Arial" pitchFamily="34" charset="0"/>
                <a:cs typeface="Arial" pitchFamily="34" charset="0"/>
              </a:rPr>
              <a:t>    Teaching</a:t>
            </a:r>
            <a:r>
              <a:rPr lang="en-GB" dirty="0" smtClean="0">
                <a:latin typeface="Arial" pitchFamily="34" charset="0"/>
                <a:cs typeface="Arial" pitchFamily="34" charset="0"/>
              </a:rPr>
              <a:t> shortly on QAA’s website for consultation</a:t>
            </a:r>
          </a:p>
          <a:p>
            <a:pPr>
              <a:buClr>
                <a:srgbClr val="006600"/>
              </a:buClr>
              <a:buFont typeface="Wingdings" pitchFamily="2" charset="2"/>
              <a:buChar char="Ø"/>
            </a:pPr>
            <a:endParaRPr lang="en-GB" dirty="0" smtClean="0">
              <a:latin typeface="Arial" pitchFamily="34" charset="0"/>
              <a:cs typeface="Arial" pitchFamily="34" charset="0"/>
            </a:endParaRPr>
          </a:p>
          <a:p>
            <a:pPr>
              <a:buClr>
                <a:srgbClr val="006600"/>
              </a:buClr>
              <a:buFont typeface="Wingdings" pitchFamily="2" charset="2"/>
              <a:buChar char="Ø"/>
            </a:pPr>
            <a:endParaRPr lang="en-GB" dirty="0" smtClean="0">
              <a:latin typeface="Arial" pitchFamily="34" charset="0"/>
              <a:cs typeface="Arial" pitchFamily="34" charset="0"/>
            </a:endParaRPr>
          </a:p>
          <a:p>
            <a:pPr>
              <a:buClr>
                <a:srgbClr val="006600"/>
              </a:buClr>
              <a:buFont typeface="Wingdings" pitchFamily="2" charset="2"/>
              <a:buChar char="Ø"/>
            </a:pPr>
            <a:r>
              <a:rPr lang="en-GB" dirty="0" smtClean="0">
                <a:latin typeface="Arial" pitchFamily="34" charset="0"/>
                <a:cs typeface="Arial" pitchFamily="34" charset="0"/>
              </a:rPr>
              <a:t> The consultation draft is in final editing stages, but is likely to include:</a:t>
            </a:r>
          </a:p>
          <a:p>
            <a:pPr>
              <a:buClr>
                <a:srgbClr val="006600"/>
              </a:buClr>
              <a:buFont typeface="Wingdings" pitchFamily="2" charset="2"/>
              <a:buChar char="Ø"/>
            </a:pPr>
            <a:endParaRPr lang="en-GB" dirty="0" smtClean="0">
              <a:latin typeface="Arial" pitchFamily="34" charset="0"/>
              <a:cs typeface="Arial" pitchFamily="34" charset="0"/>
            </a:endParaRPr>
          </a:p>
          <a:p>
            <a:pPr lvl="1">
              <a:buClr>
                <a:srgbClr val="006600"/>
              </a:buClr>
              <a:buFont typeface="Wingdings" pitchFamily="2" charset="2"/>
              <a:buChar char="Ø"/>
            </a:pPr>
            <a:r>
              <a:rPr lang="en-GB" dirty="0" smtClean="0">
                <a:latin typeface="Arial" pitchFamily="34" charset="0"/>
                <a:cs typeface="Arial" pitchFamily="34" charset="0"/>
              </a:rPr>
              <a:t>  Guiding principles </a:t>
            </a:r>
          </a:p>
          <a:p>
            <a:pPr lvl="1">
              <a:buClr>
                <a:srgbClr val="006600"/>
              </a:buClr>
              <a:buFont typeface="Wingdings" pitchFamily="2" charset="2"/>
              <a:buChar char="Ø"/>
            </a:pPr>
            <a:endParaRPr lang="en-GB" dirty="0" smtClean="0">
              <a:latin typeface="Arial" pitchFamily="34" charset="0"/>
              <a:cs typeface="Arial" pitchFamily="34" charset="0"/>
            </a:endParaRPr>
          </a:p>
          <a:p>
            <a:pPr lvl="1">
              <a:buClr>
                <a:srgbClr val="006600"/>
              </a:buClr>
              <a:buFont typeface="Wingdings" pitchFamily="2" charset="2"/>
              <a:buChar char="Ø"/>
            </a:pPr>
            <a:r>
              <a:rPr lang="en-GB" i="1" dirty="0" smtClean="0">
                <a:latin typeface="Arial" pitchFamily="34" charset="0"/>
                <a:cs typeface="Arial" pitchFamily="34" charset="0"/>
              </a:rPr>
              <a:t>  What makes for effective learning?</a:t>
            </a:r>
          </a:p>
          <a:p>
            <a:pPr lvl="1">
              <a:buClr>
                <a:srgbClr val="006600"/>
              </a:buClr>
              <a:buFont typeface="Wingdings" pitchFamily="2" charset="2"/>
              <a:buChar char="Ø"/>
            </a:pPr>
            <a:endParaRPr lang="en-GB" i="1" dirty="0" smtClean="0">
              <a:latin typeface="Arial" pitchFamily="34" charset="0"/>
              <a:cs typeface="Arial" pitchFamily="34" charset="0"/>
            </a:endParaRPr>
          </a:p>
          <a:p>
            <a:pPr lvl="1">
              <a:buClr>
                <a:srgbClr val="006600"/>
              </a:buClr>
              <a:buFont typeface="Wingdings" pitchFamily="2" charset="2"/>
              <a:buChar char="Ø"/>
            </a:pPr>
            <a:r>
              <a:rPr lang="en-GB" i="1" dirty="0" smtClean="0">
                <a:latin typeface="Arial" pitchFamily="34" charset="0"/>
                <a:cs typeface="Arial" pitchFamily="34" charset="0"/>
              </a:rPr>
              <a:t>  What makes for effective teaching?</a:t>
            </a:r>
          </a:p>
          <a:p>
            <a:pPr lvl="1">
              <a:buClr>
                <a:srgbClr val="006600"/>
              </a:buClr>
              <a:buFont typeface="Wingdings" pitchFamily="2" charset="2"/>
              <a:buChar char="Ø"/>
            </a:pPr>
            <a:endParaRPr lang="en-GB" i="1" dirty="0" smtClean="0">
              <a:latin typeface="Arial" pitchFamily="34" charset="0"/>
              <a:cs typeface="Arial" pitchFamily="34" charset="0"/>
            </a:endParaRPr>
          </a:p>
          <a:p>
            <a:pPr lvl="1">
              <a:buClr>
                <a:srgbClr val="006600"/>
              </a:buClr>
              <a:buFont typeface="Wingdings" pitchFamily="2" charset="2"/>
              <a:buChar char="Ø"/>
            </a:pPr>
            <a:r>
              <a:rPr lang="en-GB" dirty="0" smtClean="0">
                <a:latin typeface="Arial" pitchFamily="34" charset="0"/>
                <a:cs typeface="Arial" pitchFamily="34" charset="0"/>
              </a:rPr>
              <a:t>  The ‘Expectations’ for higher education providers</a:t>
            </a:r>
          </a:p>
          <a:p>
            <a:pPr lvl="1">
              <a:buClr>
                <a:srgbClr val="006600"/>
              </a:buClr>
              <a:buFont typeface="Wingdings" pitchFamily="2" charset="2"/>
              <a:buChar char="Ø"/>
            </a:pPr>
            <a:endParaRPr lang="en-GB" dirty="0" smtClean="0">
              <a:latin typeface="Arial" pitchFamily="34" charset="0"/>
              <a:cs typeface="Arial" pitchFamily="34" charset="0"/>
            </a:endParaRPr>
          </a:p>
          <a:p>
            <a:pPr lvl="1">
              <a:buClr>
                <a:srgbClr val="006600"/>
              </a:buClr>
              <a:buFont typeface="Wingdings" pitchFamily="2" charset="2"/>
              <a:buChar char="Ø"/>
            </a:pPr>
            <a:r>
              <a:rPr lang="en-GB" dirty="0" smtClean="0">
                <a:latin typeface="Arial" pitchFamily="34" charset="0"/>
                <a:cs typeface="Arial" pitchFamily="34" charset="0"/>
              </a:rPr>
              <a:t>  Indicators of sound practice in </a:t>
            </a:r>
            <a:r>
              <a:rPr lang="en-GB" i="1" dirty="0" smtClean="0">
                <a:latin typeface="Arial" pitchFamily="34" charset="0"/>
                <a:cs typeface="Arial" pitchFamily="34" charset="0"/>
              </a:rPr>
              <a:t>learning and teaching</a:t>
            </a:r>
          </a:p>
          <a:p>
            <a:pPr lvl="1">
              <a:buClr>
                <a:srgbClr val="006600"/>
              </a:buClr>
              <a:buNone/>
            </a:pPr>
            <a:endParaRPr lang="en-GB" dirty="0" smtClean="0">
              <a:latin typeface="Arial" pitchFamily="34" charset="0"/>
              <a:cs typeface="Arial" pitchFamily="34" charset="0"/>
            </a:endParaRPr>
          </a:p>
          <a:p>
            <a:pPr lvl="1">
              <a:buClr>
                <a:srgbClr val="006600"/>
              </a:buClr>
              <a:buNone/>
            </a:pPr>
            <a:endParaRPr lang="en-GB" dirty="0" smtClean="0">
              <a:latin typeface="Arial" pitchFamily="34" charset="0"/>
              <a:cs typeface="Arial" pitchFamily="34" charset="0"/>
            </a:endParaRPr>
          </a:p>
          <a:p>
            <a:pPr>
              <a:buClr>
                <a:srgbClr val="006600"/>
              </a:buClr>
              <a:buFont typeface="Wingdings" pitchFamily="2" charset="2"/>
              <a:buChar char="Ø"/>
            </a:pPr>
            <a:r>
              <a:rPr lang="en-GB" dirty="0" smtClean="0">
                <a:latin typeface="Arial" pitchFamily="34" charset="0"/>
                <a:cs typeface="Arial" pitchFamily="34" charset="0"/>
              </a:rPr>
              <a:t>  Once the consultation ends later in the summer, final changes will be made, </a:t>
            </a:r>
          </a:p>
          <a:p>
            <a:pPr>
              <a:buClr>
                <a:srgbClr val="006600"/>
              </a:buClr>
            </a:pPr>
            <a:r>
              <a:rPr lang="en-GB" dirty="0" smtClean="0">
                <a:latin typeface="Arial" pitchFamily="34" charset="0"/>
                <a:cs typeface="Arial" pitchFamily="34" charset="0"/>
              </a:rPr>
              <a:t>     with a target for publication of September 2012</a:t>
            </a:r>
            <a:endParaRPr lang="en-GB"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6FB8458E-3DFE-43B0-8029-89023358A9DC}" type="slidenum">
              <a:rPr lang="en-GB" sz="900" smtClean="0">
                <a:latin typeface="Arial" pitchFamily="34" charset="0"/>
                <a:cs typeface="Arial" pitchFamily="34" charset="0"/>
              </a:rPr>
              <a:pPr/>
              <a:t>7</a:t>
            </a:fld>
            <a:endParaRPr lang="en-GB" sz="900" dirty="0">
              <a:latin typeface="Arial" pitchFamily="34" charset="0"/>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xfrm>
            <a:off x="372914" y="4746824"/>
            <a:ext cx="6048672" cy="5184576"/>
          </a:xfrm>
          <a:noFill/>
          <a:ln/>
        </p:spPr>
        <p:txBody>
          <a:bodyPr>
            <a:normAutofit fontScale="77500" lnSpcReduction="20000"/>
          </a:bodyPr>
          <a:lstStyle/>
          <a:p>
            <a:pPr>
              <a:buClr>
                <a:srgbClr val="006600"/>
              </a:buClr>
              <a:buFont typeface="Wingdings" pitchFamily="2" charset="2"/>
              <a:buChar char="Ø"/>
            </a:pPr>
            <a:r>
              <a:rPr lang="en-GB" sz="1300" dirty="0" smtClean="0">
                <a:latin typeface="Arial" pitchFamily="34" charset="0"/>
                <a:cs typeface="Arial" pitchFamily="34" charset="0"/>
              </a:rPr>
              <a:t>  Individuals learn when they acquire new (or modify existing) knowledge, behaviours, skills or values</a:t>
            </a:r>
          </a:p>
          <a:p>
            <a:pPr>
              <a:buClr>
                <a:srgbClr val="006600"/>
              </a:buClr>
              <a:buFont typeface="Wingdings" pitchFamily="2" charset="2"/>
              <a:buChar char="Ø"/>
            </a:pPr>
            <a:endParaRPr lang="en-GB" sz="1300" dirty="0" smtClean="0">
              <a:latin typeface="Arial" pitchFamily="34" charset="0"/>
              <a:cs typeface="Arial" pitchFamily="34" charset="0"/>
            </a:endParaRPr>
          </a:p>
          <a:p>
            <a:pPr>
              <a:buClr>
                <a:srgbClr val="006600"/>
              </a:buClr>
              <a:buFont typeface="Wingdings" pitchFamily="2" charset="2"/>
              <a:buChar char="Ø"/>
            </a:pPr>
            <a:r>
              <a:rPr lang="en-GB" sz="1300" dirty="0" smtClean="0">
                <a:latin typeface="Arial" pitchFamily="34" charset="0"/>
                <a:cs typeface="Arial" pitchFamily="34" charset="0"/>
              </a:rPr>
              <a:t>  There are many different ways to teach, all aimed at helping a student to learn</a:t>
            </a:r>
          </a:p>
          <a:p>
            <a:pPr>
              <a:buClr>
                <a:srgbClr val="006600"/>
              </a:buClr>
              <a:buFont typeface="Wingdings" pitchFamily="2" charset="2"/>
              <a:buChar char="Ø"/>
            </a:pPr>
            <a:endParaRPr lang="en-GB" sz="1300" dirty="0" smtClean="0">
              <a:latin typeface="Arial" pitchFamily="34" charset="0"/>
              <a:cs typeface="Arial" pitchFamily="34" charset="0"/>
            </a:endParaRPr>
          </a:p>
          <a:p>
            <a:pPr>
              <a:buClr>
                <a:srgbClr val="006600"/>
              </a:buClr>
              <a:buFont typeface="Wingdings" pitchFamily="2" charset="2"/>
              <a:buChar char="Ø"/>
            </a:pPr>
            <a:r>
              <a:rPr lang="en-GB" sz="1300" dirty="0" smtClean="0">
                <a:latin typeface="Arial" pitchFamily="34" charset="0"/>
                <a:cs typeface="Arial" pitchFamily="34" charset="0"/>
              </a:rPr>
              <a:t>  Staff need to consider the students' background knowledge, the learning environment, and the </a:t>
            </a:r>
          </a:p>
          <a:p>
            <a:pPr>
              <a:buClr>
                <a:srgbClr val="006600"/>
              </a:buClr>
            </a:pPr>
            <a:r>
              <a:rPr lang="en-GB" sz="1300" dirty="0" smtClean="0">
                <a:latin typeface="Arial" pitchFamily="34" charset="0"/>
                <a:cs typeface="Arial" pitchFamily="34" charset="0"/>
              </a:rPr>
              <a:t>     intended learning outcomes</a:t>
            </a:r>
          </a:p>
          <a:p>
            <a:pPr>
              <a:buClr>
                <a:srgbClr val="006600"/>
              </a:buClr>
              <a:buFont typeface="Wingdings" pitchFamily="2" charset="2"/>
              <a:buChar char="Ø"/>
            </a:pPr>
            <a:endParaRPr lang="en-GB" sz="1300" dirty="0" smtClean="0">
              <a:latin typeface="Arial" pitchFamily="34" charset="0"/>
              <a:cs typeface="Arial" pitchFamily="34" charset="0"/>
            </a:endParaRPr>
          </a:p>
          <a:p>
            <a:pPr>
              <a:buClr>
                <a:srgbClr val="006600"/>
              </a:buClr>
              <a:buFont typeface="Wingdings" pitchFamily="2" charset="2"/>
              <a:buChar char="Ø"/>
            </a:pPr>
            <a:r>
              <a:rPr lang="en-GB" sz="1300" dirty="0" smtClean="0">
                <a:latin typeface="Arial" pitchFamily="34" charset="0"/>
                <a:cs typeface="Arial" pitchFamily="34" charset="0"/>
              </a:rPr>
              <a:t>  Recognising effective learning and teaching is complex as many factors influence the process – and </a:t>
            </a:r>
          </a:p>
          <a:p>
            <a:pPr>
              <a:buClr>
                <a:srgbClr val="006600"/>
              </a:buClr>
            </a:pPr>
            <a:r>
              <a:rPr lang="en-GB" sz="1300" dirty="0" smtClean="0">
                <a:latin typeface="Arial" pitchFamily="34" charset="0"/>
                <a:cs typeface="Arial" pitchFamily="34" charset="0"/>
              </a:rPr>
              <a:t>     the factors vary between individuals and learning environments</a:t>
            </a:r>
          </a:p>
          <a:p>
            <a:pPr>
              <a:buClr>
                <a:srgbClr val="006600"/>
              </a:buClr>
              <a:buFont typeface="Wingdings" pitchFamily="2" charset="2"/>
              <a:buChar char="Ø"/>
            </a:pPr>
            <a:endParaRPr lang="en-GB" sz="1300" dirty="0" smtClean="0">
              <a:latin typeface="Arial" pitchFamily="34" charset="0"/>
              <a:cs typeface="Arial" pitchFamily="34" charset="0"/>
            </a:endParaRPr>
          </a:p>
          <a:p>
            <a:pPr>
              <a:buClr>
                <a:srgbClr val="006600"/>
              </a:buClr>
              <a:buFont typeface="Wingdings" pitchFamily="2" charset="2"/>
              <a:buChar char="Ø"/>
            </a:pPr>
            <a:r>
              <a:rPr lang="en-GB" sz="1300" dirty="0" smtClean="0">
                <a:latin typeface="Arial" pitchFamily="34" charset="0"/>
                <a:cs typeface="Arial" pitchFamily="34" charset="0"/>
              </a:rPr>
              <a:t>  Listed here are some of the likely factors to consider when recognising effective learning </a:t>
            </a:r>
          </a:p>
          <a:p>
            <a:endParaRPr lang="en-GB" sz="1300" dirty="0" smtClean="0">
              <a:latin typeface="Arial" pitchFamily="34" charset="0"/>
              <a:cs typeface="Arial" pitchFamily="34" charset="0"/>
            </a:endParaRPr>
          </a:p>
          <a:p>
            <a:r>
              <a:rPr lang="en-GB" sz="1300" b="1" u="sng" dirty="0" smtClean="0">
                <a:latin typeface="Arial" pitchFamily="34" charset="0"/>
                <a:cs typeface="Arial" pitchFamily="34" charset="0"/>
              </a:rPr>
              <a:t>Likely factors in effective learning</a:t>
            </a:r>
          </a:p>
          <a:p>
            <a:endParaRPr lang="en-GB" sz="1300" b="1" u="sng" dirty="0" smtClean="0">
              <a:latin typeface="Arial" pitchFamily="34" charset="0"/>
              <a:cs typeface="Arial" pitchFamily="34" charset="0"/>
            </a:endParaRPr>
          </a:p>
          <a:p>
            <a:pPr lvl="0">
              <a:buClr>
                <a:srgbClr val="006600"/>
              </a:buClr>
              <a:buFont typeface="Wingdings" pitchFamily="2" charset="2"/>
              <a:buChar char="Ø"/>
            </a:pPr>
            <a:r>
              <a:rPr lang="en-GB" sz="1300" dirty="0" smtClean="0">
                <a:latin typeface="Arial" pitchFamily="34" charset="0"/>
                <a:cs typeface="Arial" pitchFamily="34" charset="0"/>
              </a:rPr>
              <a:t>  Understand the learning environment, its culture and resources</a:t>
            </a:r>
          </a:p>
          <a:p>
            <a:pPr lvl="0">
              <a:buClr>
                <a:srgbClr val="006600"/>
              </a:buClr>
              <a:buFont typeface="Wingdings" pitchFamily="2" charset="2"/>
              <a:buChar char="Ø"/>
            </a:pPr>
            <a:endParaRPr lang="en-GB" sz="1300" dirty="0" smtClean="0">
              <a:latin typeface="Arial" pitchFamily="34" charset="0"/>
              <a:cs typeface="Arial" pitchFamily="34" charset="0"/>
            </a:endParaRPr>
          </a:p>
          <a:p>
            <a:pPr lvl="0">
              <a:buClr>
                <a:srgbClr val="006600"/>
              </a:buClr>
              <a:buFont typeface="Wingdings" pitchFamily="2" charset="2"/>
              <a:buChar char="Ø"/>
            </a:pPr>
            <a:r>
              <a:rPr lang="en-GB" sz="1300" dirty="0" smtClean="0">
                <a:latin typeface="Arial" pitchFamily="34" charset="0"/>
                <a:cs typeface="Arial" pitchFamily="34" charset="0"/>
              </a:rPr>
              <a:t>  Embrace aims of chosen programme of study</a:t>
            </a:r>
          </a:p>
          <a:p>
            <a:pPr lvl="0">
              <a:buClr>
                <a:srgbClr val="006600"/>
              </a:buClr>
              <a:buFont typeface="Wingdings" pitchFamily="2" charset="2"/>
              <a:buChar char="Ø"/>
            </a:pPr>
            <a:endParaRPr lang="en-GB" sz="1300" dirty="0" smtClean="0">
              <a:latin typeface="Arial" pitchFamily="34" charset="0"/>
              <a:cs typeface="Arial" pitchFamily="34" charset="0"/>
            </a:endParaRPr>
          </a:p>
          <a:p>
            <a:pPr lvl="0">
              <a:buClr>
                <a:srgbClr val="006600"/>
              </a:buClr>
              <a:buFont typeface="Wingdings" pitchFamily="2" charset="2"/>
              <a:buChar char="Ø"/>
            </a:pPr>
            <a:r>
              <a:rPr lang="en-GB" sz="1300" dirty="0" smtClean="0">
                <a:latin typeface="Arial" pitchFamily="34" charset="0"/>
                <a:cs typeface="Arial" pitchFamily="34" charset="0"/>
              </a:rPr>
              <a:t>  Set own learning objectives </a:t>
            </a:r>
          </a:p>
          <a:p>
            <a:pPr lvl="0">
              <a:buClr>
                <a:srgbClr val="006600"/>
              </a:buClr>
              <a:buFont typeface="Wingdings" pitchFamily="2" charset="2"/>
              <a:buChar char="Ø"/>
            </a:pPr>
            <a:endParaRPr lang="en-GB" sz="1300" dirty="0" smtClean="0">
              <a:latin typeface="Arial" pitchFamily="34" charset="0"/>
              <a:cs typeface="Arial" pitchFamily="34" charset="0"/>
            </a:endParaRPr>
          </a:p>
          <a:p>
            <a:pPr lvl="0">
              <a:buClr>
                <a:srgbClr val="006600"/>
              </a:buClr>
              <a:buFont typeface="Wingdings" pitchFamily="2" charset="2"/>
              <a:buChar char="Ø"/>
            </a:pPr>
            <a:r>
              <a:rPr lang="en-GB" sz="1300" dirty="0" smtClean="0">
                <a:latin typeface="Arial" pitchFamily="34" charset="0"/>
                <a:cs typeface="Arial" pitchFamily="34" charset="0"/>
              </a:rPr>
              <a:t>  Evaluate own progress</a:t>
            </a:r>
          </a:p>
          <a:p>
            <a:pPr lvl="0">
              <a:buClr>
                <a:srgbClr val="006600"/>
              </a:buClr>
              <a:buFont typeface="Wingdings" pitchFamily="2" charset="2"/>
              <a:buChar char="Ø"/>
            </a:pPr>
            <a:endParaRPr lang="en-GB" sz="1300" dirty="0" smtClean="0">
              <a:latin typeface="Arial" pitchFamily="34" charset="0"/>
              <a:cs typeface="Arial" pitchFamily="34" charset="0"/>
            </a:endParaRPr>
          </a:p>
          <a:p>
            <a:pPr lvl="0">
              <a:buClr>
                <a:srgbClr val="006600"/>
              </a:buClr>
              <a:buFont typeface="Wingdings" pitchFamily="2" charset="2"/>
              <a:buChar char="Ø"/>
            </a:pPr>
            <a:r>
              <a:rPr lang="en-GB" sz="1300" dirty="0" smtClean="0">
                <a:latin typeface="Arial" pitchFamily="34" charset="0"/>
                <a:cs typeface="Arial" pitchFamily="34" charset="0"/>
              </a:rPr>
              <a:t>  Engage actively in learning</a:t>
            </a:r>
          </a:p>
          <a:p>
            <a:pPr lvl="0">
              <a:buClr>
                <a:srgbClr val="006600"/>
              </a:buClr>
              <a:buFont typeface="Wingdings" pitchFamily="2" charset="2"/>
              <a:buChar char="Ø"/>
            </a:pPr>
            <a:endParaRPr lang="en-GB" sz="1300" dirty="0" smtClean="0">
              <a:latin typeface="Arial" pitchFamily="34" charset="0"/>
              <a:cs typeface="Arial" pitchFamily="34" charset="0"/>
            </a:endParaRPr>
          </a:p>
          <a:p>
            <a:pPr lvl="0">
              <a:buClr>
                <a:srgbClr val="006600"/>
              </a:buClr>
              <a:buFont typeface="Wingdings" pitchFamily="2" charset="2"/>
              <a:buChar char="Ø"/>
            </a:pPr>
            <a:r>
              <a:rPr lang="en-GB" sz="1300" dirty="0" smtClean="0">
                <a:latin typeface="Arial" pitchFamily="34" charset="0"/>
                <a:cs typeface="Arial" pitchFamily="34" charset="0"/>
              </a:rPr>
              <a:t>  Participate fully in learning opportunities </a:t>
            </a:r>
          </a:p>
          <a:p>
            <a:pPr lvl="0">
              <a:buClr>
                <a:srgbClr val="006600"/>
              </a:buClr>
              <a:buFont typeface="Wingdings" pitchFamily="2" charset="2"/>
              <a:buChar char="Ø"/>
            </a:pPr>
            <a:endParaRPr lang="en-GB" sz="1300" dirty="0" smtClean="0">
              <a:latin typeface="Arial" pitchFamily="34" charset="0"/>
              <a:cs typeface="Arial" pitchFamily="34" charset="0"/>
            </a:endParaRPr>
          </a:p>
          <a:p>
            <a:pPr lvl="0">
              <a:buClr>
                <a:srgbClr val="006600"/>
              </a:buClr>
              <a:buFont typeface="Wingdings" pitchFamily="2" charset="2"/>
              <a:buChar char="Ø"/>
            </a:pPr>
            <a:r>
              <a:rPr lang="en-GB" sz="1300" dirty="0" smtClean="0">
                <a:latin typeface="Arial" pitchFamily="34" charset="0"/>
                <a:cs typeface="Arial" pitchFamily="34" charset="0"/>
              </a:rPr>
              <a:t>  Understand ways in which own skills and knowledge are developing</a:t>
            </a:r>
          </a:p>
          <a:p>
            <a:pPr lvl="0">
              <a:buClr>
                <a:srgbClr val="006600"/>
              </a:buClr>
              <a:buFont typeface="Wingdings" pitchFamily="2" charset="2"/>
              <a:buChar char="Ø"/>
            </a:pPr>
            <a:endParaRPr lang="en-GB" sz="1300" dirty="0" smtClean="0">
              <a:latin typeface="Arial" pitchFamily="34" charset="0"/>
              <a:cs typeface="Arial" pitchFamily="34" charset="0"/>
            </a:endParaRPr>
          </a:p>
          <a:p>
            <a:pPr lvl="0">
              <a:buClr>
                <a:srgbClr val="006600"/>
              </a:buClr>
              <a:buFont typeface="Wingdings" pitchFamily="2" charset="2"/>
              <a:buChar char="Ø"/>
            </a:pPr>
            <a:r>
              <a:rPr lang="en-GB" sz="1300" dirty="0" smtClean="0">
                <a:latin typeface="Arial" pitchFamily="34" charset="0"/>
                <a:cs typeface="Arial" pitchFamily="34" charset="0"/>
              </a:rPr>
              <a:t>  Make effective use of advice, guidance and feedback</a:t>
            </a:r>
          </a:p>
          <a:p>
            <a:pPr lvl="0">
              <a:buClr>
                <a:srgbClr val="006600"/>
              </a:buClr>
              <a:buFont typeface="Wingdings" pitchFamily="2" charset="2"/>
              <a:buChar char="Ø"/>
            </a:pPr>
            <a:endParaRPr lang="en-GB" sz="1300" dirty="0" smtClean="0">
              <a:latin typeface="Arial" pitchFamily="34" charset="0"/>
              <a:cs typeface="Arial" pitchFamily="34" charset="0"/>
            </a:endParaRPr>
          </a:p>
          <a:p>
            <a:pPr lvl="0">
              <a:buClr>
                <a:srgbClr val="006600"/>
              </a:buClr>
              <a:buFont typeface="Wingdings" pitchFamily="2" charset="2"/>
              <a:buChar char="Ø"/>
            </a:pPr>
            <a:r>
              <a:rPr lang="en-GB" sz="1300" dirty="0" smtClean="0">
                <a:latin typeface="Arial" pitchFamily="34" charset="0"/>
                <a:cs typeface="Arial" pitchFamily="34" charset="0"/>
              </a:rPr>
              <a:t>  Value and build on existing knowledge and skills</a:t>
            </a:r>
          </a:p>
          <a:p>
            <a:pPr lvl="0">
              <a:buClr>
                <a:srgbClr val="006600"/>
              </a:buClr>
              <a:buFont typeface="Wingdings" pitchFamily="2" charset="2"/>
              <a:buChar char="Ø"/>
            </a:pPr>
            <a:endParaRPr lang="en-GB" sz="1300" dirty="0" smtClean="0">
              <a:latin typeface="Arial" pitchFamily="34" charset="0"/>
              <a:cs typeface="Arial" pitchFamily="34" charset="0"/>
            </a:endParaRPr>
          </a:p>
          <a:p>
            <a:pPr lvl="0">
              <a:buClr>
                <a:srgbClr val="006600"/>
              </a:buClr>
              <a:buFont typeface="Wingdings" pitchFamily="2" charset="2"/>
              <a:buChar char="Ø"/>
            </a:pPr>
            <a:r>
              <a:rPr lang="en-GB" sz="1300" dirty="0" smtClean="0">
                <a:latin typeface="Arial" pitchFamily="34" charset="0"/>
                <a:cs typeface="Arial" pitchFamily="34" charset="0"/>
              </a:rPr>
              <a:t>  Relate learning to wider experience and plans for the future</a:t>
            </a:r>
          </a:p>
          <a:p>
            <a:pPr lvl="0">
              <a:buClr>
                <a:srgbClr val="006600"/>
              </a:buClr>
              <a:buFont typeface="Wingdings" pitchFamily="2" charset="2"/>
              <a:buChar char="Ø"/>
            </a:pPr>
            <a:endParaRPr lang="en-GB" sz="1300" dirty="0" smtClean="0">
              <a:latin typeface="Arial" pitchFamily="34" charset="0"/>
              <a:cs typeface="Arial" pitchFamily="34" charset="0"/>
            </a:endParaRPr>
          </a:p>
          <a:p>
            <a:pPr lvl="0">
              <a:buClr>
                <a:srgbClr val="006600"/>
              </a:buClr>
              <a:buFont typeface="Wingdings" pitchFamily="2" charset="2"/>
              <a:buChar char="Ø"/>
            </a:pPr>
            <a:r>
              <a:rPr lang="en-GB" sz="1300" dirty="0" smtClean="0">
                <a:latin typeface="Arial" pitchFamily="34" charset="0"/>
                <a:cs typeface="Arial" pitchFamily="34" charset="0"/>
              </a:rPr>
              <a:t>  Make effective use of own time in independent study</a:t>
            </a:r>
          </a:p>
          <a:p>
            <a:pPr lvl="0">
              <a:buClr>
                <a:srgbClr val="006600"/>
              </a:buClr>
              <a:buFont typeface="Wingdings" pitchFamily="2" charset="2"/>
              <a:buChar char="Ø"/>
            </a:pPr>
            <a:endParaRPr lang="en-GB" sz="1300" dirty="0" smtClean="0">
              <a:latin typeface="Arial" pitchFamily="34" charset="0"/>
              <a:cs typeface="Arial" pitchFamily="34" charset="0"/>
            </a:endParaRPr>
          </a:p>
          <a:p>
            <a:pPr lvl="0">
              <a:buClr>
                <a:srgbClr val="006600"/>
              </a:buClr>
              <a:buFont typeface="Wingdings" pitchFamily="2" charset="2"/>
              <a:buChar char="Ø"/>
            </a:pPr>
            <a:r>
              <a:rPr lang="en-GB" sz="1300" dirty="0" smtClean="0">
                <a:latin typeface="Arial" pitchFamily="34" charset="0"/>
                <a:cs typeface="Arial" pitchFamily="34" charset="0"/>
              </a:rPr>
              <a:t>  Give constructive feedback on quality of learning experience</a:t>
            </a:r>
          </a:p>
          <a:p>
            <a:pPr lvl="0">
              <a:buClr>
                <a:srgbClr val="006600"/>
              </a:buClr>
              <a:buFont typeface="Wingdings" pitchFamily="2" charset="2"/>
              <a:buChar char="Ø"/>
            </a:pPr>
            <a:endParaRPr lang="en-GB" sz="1300" dirty="0" smtClean="0">
              <a:latin typeface="Arial" pitchFamily="34" charset="0"/>
              <a:cs typeface="Arial" pitchFamily="34" charset="0"/>
            </a:endParaRPr>
          </a:p>
          <a:p>
            <a:pPr lvl="0">
              <a:buClr>
                <a:srgbClr val="006600"/>
              </a:buClr>
              <a:buFont typeface="Wingdings" pitchFamily="2" charset="2"/>
              <a:buChar char="Ø"/>
            </a:pPr>
            <a:r>
              <a:rPr lang="en-GB" sz="1300" dirty="0" smtClean="0">
                <a:latin typeface="Arial" pitchFamily="34" charset="0"/>
                <a:cs typeface="Arial" pitchFamily="34" charset="0"/>
              </a:rPr>
              <a:t>  Commitment to reaching required academic standards</a:t>
            </a:r>
            <a:endParaRPr lang="en-GB" sz="1300" i="1" dirty="0" smtClean="0">
              <a:latin typeface="Arial" pitchFamily="34" charset="0"/>
              <a:cs typeface="Arial" pitchFamily="34" charset="0"/>
            </a:endParaRPr>
          </a:p>
          <a:p>
            <a:endParaRPr lang="en-GB" dirty="0" smtClean="0"/>
          </a:p>
        </p:txBody>
      </p:sp>
      <p:sp>
        <p:nvSpPr>
          <p:cNvPr id="25604" name="Slide Number Placeholder 3"/>
          <p:cNvSpPr>
            <a:spLocks noGrp="1"/>
          </p:cNvSpPr>
          <p:nvPr>
            <p:ph type="sldNum" sz="quarter" idx="5"/>
          </p:nvPr>
        </p:nvSpPr>
        <p:spPr>
          <a:noFill/>
        </p:spPr>
        <p:txBody>
          <a:bodyPr/>
          <a:lstStyle/>
          <a:p>
            <a:fld id="{3B8E9398-E1BE-4006-A21F-8D373172955D}" type="slidenum">
              <a:rPr lang="en-GB" sz="900" smtClean="0">
                <a:latin typeface="Arial" pitchFamily="34" charset="0"/>
                <a:cs typeface="Arial" pitchFamily="34" charset="0"/>
              </a:rPr>
              <a:pPr/>
              <a:t>8</a:t>
            </a:fld>
            <a:endParaRPr lang="en-GB" sz="900" dirty="0" smtClean="0">
              <a:latin typeface="Arial" pitchFamily="34" charset="0"/>
              <a:cs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xfrm>
            <a:off x="372914" y="4746824"/>
            <a:ext cx="6048672" cy="5184576"/>
          </a:xfrm>
          <a:noFill/>
          <a:ln/>
        </p:spPr>
        <p:txBody>
          <a:bodyPr>
            <a:normAutofit fontScale="92500" lnSpcReduction="10000"/>
          </a:bodyPr>
          <a:lstStyle/>
          <a:p>
            <a:pPr lvl="0">
              <a:buClr>
                <a:srgbClr val="006600"/>
              </a:buClr>
              <a:buFont typeface="Wingdings" pitchFamily="2" charset="2"/>
              <a:buChar char="Ø"/>
            </a:pPr>
            <a:r>
              <a:rPr lang="en-GB" dirty="0" smtClean="0">
                <a:latin typeface="Arial" pitchFamily="34" charset="0"/>
                <a:cs typeface="Arial" pitchFamily="34" charset="0"/>
              </a:rPr>
              <a:t>  Likewise,  here are some of the likely factors to consider when recognising effective </a:t>
            </a:r>
          </a:p>
          <a:p>
            <a:pPr lvl="0">
              <a:buClr>
                <a:srgbClr val="006600"/>
              </a:buClr>
            </a:pPr>
            <a:r>
              <a:rPr lang="en-GB" dirty="0" smtClean="0">
                <a:latin typeface="Arial" pitchFamily="34" charset="0"/>
                <a:cs typeface="Arial" pitchFamily="34" charset="0"/>
              </a:rPr>
              <a:t>     teaching </a:t>
            </a:r>
          </a:p>
          <a:p>
            <a:endParaRPr lang="en-GB" dirty="0" smtClean="0">
              <a:latin typeface="Arial" pitchFamily="34" charset="0"/>
              <a:cs typeface="Arial" pitchFamily="34" charset="0"/>
            </a:endParaRPr>
          </a:p>
          <a:p>
            <a:r>
              <a:rPr lang="en-GB" b="1" u="sng" dirty="0" smtClean="0">
                <a:latin typeface="Arial" pitchFamily="34" charset="0"/>
                <a:cs typeface="Arial" pitchFamily="34" charset="0"/>
              </a:rPr>
              <a:t>Likely factors in effective learning</a:t>
            </a:r>
          </a:p>
          <a:p>
            <a:pPr lvl="0">
              <a:buClr>
                <a:srgbClr val="006600"/>
              </a:buClr>
              <a:buFont typeface="Wingdings" pitchFamily="2" charset="2"/>
              <a:buChar char="Ø"/>
            </a:pPr>
            <a:endParaRPr lang="en-GB" dirty="0" smtClean="0">
              <a:latin typeface="Arial" pitchFamily="34" charset="0"/>
              <a:cs typeface="Arial" pitchFamily="34" charset="0"/>
            </a:endParaRPr>
          </a:p>
          <a:p>
            <a:pPr lvl="0">
              <a:buClr>
                <a:srgbClr val="006600"/>
              </a:buClr>
              <a:buFont typeface="Wingdings" pitchFamily="2" charset="2"/>
              <a:buChar char="Ø"/>
            </a:pPr>
            <a:r>
              <a:rPr lang="en-GB" dirty="0" smtClean="0">
                <a:latin typeface="Arial" pitchFamily="34" charset="0"/>
                <a:cs typeface="Arial" pitchFamily="34" charset="0"/>
              </a:rPr>
              <a:t>   Sound, up-to-date subject knowledge</a:t>
            </a:r>
          </a:p>
          <a:p>
            <a:pPr lvl="0">
              <a:buClr>
                <a:srgbClr val="006600"/>
              </a:buClr>
              <a:buFont typeface="Wingdings" pitchFamily="2" charset="2"/>
              <a:buChar char="Ø"/>
            </a:pPr>
            <a:endParaRPr lang="en-GB" dirty="0" smtClean="0">
              <a:latin typeface="Arial" pitchFamily="34" charset="0"/>
              <a:cs typeface="Arial" pitchFamily="34" charset="0"/>
            </a:endParaRPr>
          </a:p>
          <a:p>
            <a:pPr lvl="0">
              <a:buClr>
                <a:srgbClr val="006600"/>
              </a:buClr>
              <a:buFont typeface="Wingdings" pitchFamily="2" charset="2"/>
              <a:buChar char="Ø"/>
            </a:pPr>
            <a:r>
              <a:rPr lang="en-GB" dirty="0" smtClean="0">
                <a:latin typeface="Arial" pitchFamily="34" charset="0"/>
                <a:cs typeface="Arial" pitchFamily="34" charset="0"/>
              </a:rPr>
              <a:t>   Enthusiasm</a:t>
            </a:r>
          </a:p>
          <a:p>
            <a:pPr lvl="0">
              <a:buClr>
                <a:srgbClr val="006600"/>
              </a:buClr>
              <a:buFont typeface="Wingdings" pitchFamily="2" charset="2"/>
              <a:buChar char="Ø"/>
            </a:pPr>
            <a:endParaRPr lang="en-GB" dirty="0" smtClean="0">
              <a:latin typeface="Arial" pitchFamily="34" charset="0"/>
              <a:cs typeface="Arial" pitchFamily="34" charset="0"/>
            </a:endParaRPr>
          </a:p>
          <a:p>
            <a:pPr lvl="0">
              <a:buClr>
                <a:srgbClr val="006600"/>
              </a:buClr>
              <a:buFont typeface="Wingdings" pitchFamily="2" charset="2"/>
              <a:buChar char="Ø"/>
            </a:pPr>
            <a:r>
              <a:rPr lang="en-GB" dirty="0" smtClean="0">
                <a:latin typeface="Arial" pitchFamily="34" charset="0"/>
                <a:cs typeface="Arial" pitchFamily="34" charset="0"/>
              </a:rPr>
              <a:t>   Support students in developing academic skills</a:t>
            </a:r>
          </a:p>
          <a:p>
            <a:pPr lvl="0">
              <a:buClr>
                <a:srgbClr val="006600"/>
              </a:buClr>
              <a:buFont typeface="Wingdings" pitchFamily="2" charset="2"/>
              <a:buChar char="Ø"/>
            </a:pPr>
            <a:endParaRPr lang="en-GB" dirty="0" smtClean="0">
              <a:latin typeface="Arial" pitchFamily="34" charset="0"/>
              <a:cs typeface="Arial" pitchFamily="34" charset="0"/>
            </a:endParaRPr>
          </a:p>
          <a:p>
            <a:pPr lvl="0">
              <a:buClr>
                <a:srgbClr val="006600"/>
              </a:buClr>
              <a:buFont typeface="Wingdings" pitchFamily="2" charset="2"/>
              <a:buChar char="Ø"/>
            </a:pPr>
            <a:r>
              <a:rPr lang="en-GB" dirty="0" smtClean="0">
                <a:latin typeface="Arial" pitchFamily="34" charset="0"/>
                <a:cs typeface="Arial" pitchFamily="34" charset="0"/>
              </a:rPr>
              <a:t>   Recognise contribution made by students to each other’s learning</a:t>
            </a:r>
          </a:p>
          <a:p>
            <a:pPr lvl="0">
              <a:buClr>
                <a:srgbClr val="006600"/>
              </a:buClr>
              <a:buFont typeface="Wingdings" pitchFamily="2" charset="2"/>
              <a:buChar char="Ø"/>
            </a:pPr>
            <a:endParaRPr lang="en-GB" dirty="0" smtClean="0">
              <a:latin typeface="Arial" pitchFamily="34" charset="0"/>
              <a:cs typeface="Arial" pitchFamily="34" charset="0"/>
            </a:endParaRPr>
          </a:p>
          <a:p>
            <a:pPr lvl="0">
              <a:buClr>
                <a:srgbClr val="006600"/>
              </a:buClr>
              <a:buFont typeface="Wingdings" pitchFamily="2" charset="2"/>
              <a:buChar char="Ø"/>
            </a:pPr>
            <a:r>
              <a:rPr lang="en-GB" dirty="0" smtClean="0">
                <a:latin typeface="Arial" pitchFamily="34" charset="0"/>
                <a:cs typeface="Arial" pitchFamily="34" charset="0"/>
              </a:rPr>
              <a:t>   Informed understanding of how students learn</a:t>
            </a:r>
          </a:p>
          <a:p>
            <a:pPr lvl="0">
              <a:buClr>
                <a:srgbClr val="006600"/>
              </a:buClr>
              <a:buFont typeface="Wingdings" pitchFamily="2" charset="2"/>
              <a:buChar char="Ø"/>
            </a:pPr>
            <a:endParaRPr lang="en-GB" dirty="0" smtClean="0">
              <a:latin typeface="Arial" pitchFamily="34" charset="0"/>
              <a:cs typeface="Arial" pitchFamily="34" charset="0"/>
            </a:endParaRPr>
          </a:p>
          <a:p>
            <a:pPr lvl="0">
              <a:buClr>
                <a:srgbClr val="006600"/>
              </a:buClr>
              <a:buFont typeface="Wingdings" pitchFamily="2" charset="2"/>
              <a:buChar char="Ø"/>
            </a:pPr>
            <a:r>
              <a:rPr lang="en-GB" dirty="0" smtClean="0">
                <a:latin typeface="Arial" pitchFamily="34" charset="0"/>
                <a:cs typeface="Arial" pitchFamily="34" charset="0"/>
              </a:rPr>
              <a:t>   Encourage students to ‘learn how to learn’</a:t>
            </a:r>
          </a:p>
          <a:p>
            <a:pPr lvl="0">
              <a:buClr>
                <a:srgbClr val="006600"/>
              </a:buClr>
              <a:buFont typeface="Wingdings" pitchFamily="2" charset="2"/>
              <a:buChar char="Ø"/>
            </a:pPr>
            <a:endParaRPr lang="en-GB" dirty="0" smtClean="0">
              <a:latin typeface="Arial" pitchFamily="34" charset="0"/>
              <a:cs typeface="Arial" pitchFamily="34" charset="0"/>
            </a:endParaRPr>
          </a:p>
          <a:p>
            <a:pPr lvl="0">
              <a:buClr>
                <a:srgbClr val="006600"/>
              </a:buClr>
              <a:buFont typeface="Wingdings" pitchFamily="2" charset="2"/>
              <a:buChar char="Ø"/>
            </a:pPr>
            <a:r>
              <a:rPr lang="en-GB" dirty="0" smtClean="0">
                <a:latin typeface="Arial" pitchFamily="34" charset="0"/>
                <a:cs typeface="Arial" pitchFamily="34" charset="0"/>
              </a:rPr>
              <a:t>   Encourage appreciation of continuing life-long learning</a:t>
            </a:r>
          </a:p>
          <a:p>
            <a:pPr lvl="0">
              <a:buClr>
                <a:srgbClr val="006600"/>
              </a:buClr>
              <a:buFont typeface="Wingdings" pitchFamily="2" charset="2"/>
              <a:buChar char="Ø"/>
            </a:pPr>
            <a:endParaRPr lang="en-GB" dirty="0" smtClean="0">
              <a:latin typeface="Arial" pitchFamily="34" charset="0"/>
              <a:cs typeface="Arial" pitchFamily="34" charset="0"/>
            </a:endParaRPr>
          </a:p>
          <a:p>
            <a:pPr lvl="0">
              <a:buClr>
                <a:srgbClr val="006600"/>
              </a:buClr>
              <a:buFont typeface="Wingdings" pitchFamily="2" charset="2"/>
              <a:buChar char="Ø"/>
            </a:pPr>
            <a:r>
              <a:rPr lang="en-GB" dirty="0" smtClean="0">
                <a:latin typeface="Arial" pitchFamily="34" charset="0"/>
                <a:cs typeface="Arial" pitchFamily="34" charset="0"/>
              </a:rPr>
              <a:t>   Show sensitivity to individual differences in learning styles</a:t>
            </a:r>
          </a:p>
          <a:p>
            <a:pPr lvl="0">
              <a:buClr>
                <a:srgbClr val="006600"/>
              </a:buClr>
              <a:buFont typeface="Wingdings" pitchFamily="2" charset="2"/>
              <a:buChar char="Ø"/>
            </a:pPr>
            <a:endParaRPr lang="en-GB" dirty="0" smtClean="0">
              <a:latin typeface="Arial" pitchFamily="34" charset="0"/>
              <a:cs typeface="Arial" pitchFamily="34" charset="0"/>
            </a:endParaRPr>
          </a:p>
          <a:p>
            <a:pPr lvl="0">
              <a:buClr>
                <a:srgbClr val="006600"/>
              </a:buClr>
              <a:buFont typeface="Wingdings" pitchFamily="2" charset="2"/>
              <a:buChar char="Ø"/>
            </a:pPr>
            <a:r>
              <a:rPr lang="en-GB" dirty="0" smtClean="0">
                <a:latin typeface="Arial" pitchFamily="34" charset="0"/>
                <a:cs typeface="Arial" pitchFamily="34" charset="0"/>
              </a:rPr>
              <a:t>   Use a variety of teaching strategies and methods of assessment </a:t>
            </a:r>
          </a:p>
          <a:p>
            <a:pPr lvl="0">
              <a:buClr>
                <a:srgbClr val="006600"/>
              </a:buClr>
              <a:buFont typeface="Wingdings" pitchFamily="2" charset="2"/>
              <a:buChar char="Ø"/>
            </a:pPr>
            <a:endParaRPr lang="en-GB" dirty="0" smtClean="0">
              <a:latin typeface="Arial" pitchFamily="34" charset="0"/>
              <a:cs typeface="Arial" pitchFamily="34" charset="0"/>
            </a:endParaRPr>
          </a:p>
          <a:p>
            <a:pPr lvl="0">
              <a:buClr>
                <a:srgbClr val="006600"/>
              </a:buClr>
              <a:buFont typeface="Wingdings" pitchFamily="2" charset="2"/>
              <a:buChar char="Ø"/>
            </a:pPr>
            <a:r>
              <a:rPr lang="en-GB" dirty="0" smtClean="0">
                <a:latin typeface="Arial" pitchFamily="34" charset="0"/>
                <a:cs typeface="Arial" pitchFamily="34" charset="0"/>
              </a:rPr>
              <a:t>   Set clear expectations of student learning, performance and achievement</a:t>
            </a:r>
          </a:p>
          <a:p>
            <a:pPr lvl="0">
              <a:buClr>
                <a:srgbClr val="006600"/>
              </a:buClr>
              <a:buFont typeface="Wingdings" pitchFamily="2" charset="2"/>
              <a:buChar char="Ø"/>
            </a:pPr>
            <a:endParaRPr lang="en-GB" dirty="0" smtClean="0">
              <a:latin typeface="Arial" pitchFamily="34" charset="0"/>
              <a:cs typeface="Arial" pitchFamily="34" charset="0"/>
            </a:endParaRPr>
          </a:p>
          <a:p>
            <a:pPr lvl="0">
              <a:buClr>
                <a:srgbClr val="006600"/>
              </a:buClr>
              <a:buFont typeface="Wingdings" pitchFamily="2" charset="2"/>
              <a:buChar char="Ø"/>
            </a:pPr>
            <a:r>
              <a:rPr lang="en-GB" dirty="0" smtClean="0">
                <a:latin typeface="Arial" pitchFamily="34" charset="0"/>
                <a:cs typeface="Arial" pitchFamily="34" charset="0"/>
              </a:rPr>
              <a:t>   Give prompt, informative and constructive feedback </a:t>
            </a:r>
          </a:p>
          <a:p>
            <a:pPr lvl="0">
              <a:buClr>
                <a:srgbClr val="006600"/>
              </a:buClr>
              <a:buFont typeface="Wingdings" pitchFamily="2" charset="2"/>
              <a:buChar char="Ø"/>
            </a:pPr>
            <a:endParaRPr lang="en-GB" dirty="0" smtClean="0">
              <a:latin typeface="Arial" pitchFamily="34" charset="0"/>
              <a:cs typeface="Arial" pitchFamily="34" charset="0"/>
            </a:endParaRPr>
          </a:p>
          <a:p>
            <a:pPr lvl="0">
              <a:buClr>
                <a:srgbClr val="006600"/>
              </a:buClr>
              <a:buFont typeface="Wingdings" pitchFamily="2" charset="2"/>
              <a:buChar char="Ø"/>
            </a:pPr>
            <a:r>
              <a:rPr lang="en-GB" dirty="0" smtClean="0">
                <a:latin typeface="Arial" pitchFamily="34" charset="0"/>
                <a:cs typeface="Arial" pitchFamily="34" charset="0"/>
              </a:rPr>
              <a:t>   Make effective use of feedback from students and peers to develop own teaching practice</a:t>
            </a:r>
          </a:p>
          <a:p>
            <a:pPr lvl="0">
              <a:buClr>
                <a:srgbClr val="006600"/>
              </a:buClr>
              <a:buFont typeface="Wingdings" pitchFamily="2" charset="2"/>
              <a:buChar char="Ø"/>
            </a:pPr>
            <a:endParaRPr lang="en-GB" dirty="0" smtClean="0">
              <a:latin typeface="Arial" pitchFamily="34" charset="0"/>
              <a:cs typeface="Arial" pitchFamily="34" charset="0"/>
            </a:endParaRPr>
          </a:p>
          <a:p>
            <a:pPr lvl="0">
              <a:buClr>
                <a:srgbClr val="006600"/>
              </a:buClr>
              <a:buFont typeface="Wingdings" pitchFamily="2" charset="2"/>
              <a:buChar char="Ø"/>
            </a:pPr>
            <a:r>
              <a:rPr lang="en-GB" dirty="0" smtClean="0">
                <a:latin typeface="Arial" pitchFamily="34" charset="0"/>
                <a:cs typeface="Arial" pitchFamily="34" charset="0"/>
              </a:rPr>
              <a:t>   Use a range of contacts (large groups, small groups or one-to-one)</a:t>
            </a:r>
          </a:p>
          <a:p>
            <a:pPr lvl="0">
              <a:buClr>
                <a:srgbClr val="006600"/>
              </a:buClr>
              <a:buFont typeface="Wingdings" pitchFamily="2" charset="2"/>
              <a:buChar char="Ø"/>
            </a:pPr>
            <a:endParaRPr lang="en-GB" dirty="0" smtClean="0">
              <a:latin typeface="Arial" pitchFamily="34" charset="0"/>
              <a:cs typeface="Arial" pitchFamily="34" charset="0"/>
            </a:endParaRPr>
          </a:p>
          <a:p>
            <a:pPr lvl="0">
              <a:buClr>
                <a:srgbClr val="006600"/>
              </a:buClr>
              <a:buFont typeface="Wingdings" pitchFamily="2" charset="2"/>
              <a:buChar char="Ø"/>
            </a:pPr>
            <a:r>
              <a:rPr lang="en-GB" dirty="0" smtClean="0">
                <a:latin typeface="Arial" pitchFamily="34" charset="0"/>
                <a:cs typeface="Arial" pitchFamily="34" charset="0"/>
              </a:rPr>
              <a:t>   Make optimum use of the resources available</a:t>
            </a:r>
          </a:p>
          <a:p>
            <a:endParaRPr lang="en-GB" dirty="0" smtClean="0"/>
          </a:p>
        </p:txBody>
      </p:sp>
      <p:sp>
        <p:nvSpPr>
          <p:cNvPr id="25604" name="Slide Number Placeholder 3"/>
          <p:cNvSpPr>
            <a:spLocks noGrp="1"/>
          </p:cNvSpPr>
          <p:nvPr>
            <p:ph type="sldNum" sz="quarter" idx="5"/>
          </p:nvPr>
        </p:nvSpPr>
        <p:spPr>
          <a:noFill/>
        </p:spPr>
        <p:txBody>
          <a:bodyPr/>
          <a:lstStyle/>
          <a:p>
            <a:fld id="{3B8E9398-E1BE-4006-A21F-8D373172955D}" type="slidenum">
              <a:rPr lang="en-GB" sz="900" smtClean="0">
                <a:latin typeface="Arial" pitchFamily="34" charset="0"/>
                <a:cs typeface="Arial" pitchFamily="34" charset="0"/>
              </a:rPr>
              <a:pPr/>
              <a:t>9</a:t>
            </a:fld>
            <a:endParaRPr lang="en-GB" sz="900" dirty="0"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72FAEFC-EA20-4D1D-90F1-F021514560D8}" type="datetimeFigureOut">
              <a:rPr lang="en-GB" smtClean="0"/>
              <a:pPr/>
              <a:t>21/05/2012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EF23D79-4B51-4DE0-8124-006799A16CD3}"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72FAEFC-EA20-4D1D-90F1-F021514560D8}" type="datetimeFigureOut">
              <a:rPr lang="en-GB" smtClean="0"/>
              <a:pPr/>
              <a:t>21/05/2012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EF23D79-4B51-4DE0-8124-006799A16CD3}"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72FAEFC-EA20-4D1D-90F1-F021514560D8}" type="datetimeFigureOut">
              <a:rPr lang="en-GB" smtClean="0"/>
              <a:pPr/>
              <a:t>21/05/2012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EF23D79-4B51-4DE0-8124-006799A16CD3}"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72FAEFC-EA20-4D1D-90F1-F021514560D8}" type="datetimeFigureOut">
              <a:rPr lang="en-GB" smtClean="0"/>
              <a:pPr/>
              <a:t>21/05/2012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EF23D79-4B51-4DE0-8124-006799A16CD3}"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2FAEFC-EA20-4D1D-90F1-F021514560D8}" type="datetimeFigureOut">
              <a:rPr lang="en-GB" smtClean="0"/>
              <a:pPr/>
              <a:t>21/05/2012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EF23D79-4B51-4DE0-8124-006799A16CD3}"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72FAEFC-EA20-4D1D-90F1-F021514560D8}" type="datetimeFigureOut">
              <a:rPr lang="en-GB" smtClean="0"/>
              <a:pPr/>
              <a:t>21/05/2012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EF23D79-4B51-4DE0-8124-006799A16CD3}"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72FAEFC-EA20-4D1D-90F1-F021514560D8}" type="datetimeFigureOut">
              <a:rPr lang="en-GB" smtClean="0"/>
              <a:pPr/>
              <a:t>21/05/2012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EEF23D79-4B51-4DE0-8124-006799A16CD3}"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72FAEFC-EA20-4D1D-90F1-F021514560D8}" type="datetimeFigureOut">
              <a:rPr lang="en-GB" smtClean="0"/>
              <a:pPr/>
              <a:t>21/05/2012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EEF23D79-4B51-4DE0-8124-006799A16CD3}"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2FAEFC-EA20-4D1D-90F1-F021514560D8}" type="datetimeFigureOut">
              <a:rPr lang="en-GB" smtClean="0"/>
              <a:pPr/>
              <a:t>21/05/2012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EEF23D79-4B51-4DE0-8124-006799A16CD3}"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2FAEFC-EA20-4D1D-90F1-F021514560D8}" type="datetimeFigureOut">
              <a:rPr lang="en-GB" smtClean="0"/>
              <a:pPr/>
              <a:t>21/05/2012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EF23D79-4B51-4DE0-8124-006799A16CD3}"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2FAEFC-EA20-4D1D-90F1-F021514560D8}" type="datetimeFigureOut">
              <a:rPr lang="en-GB" smtClean="0"/>
              <a:pPr/>
              <a:t>21/05/2012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EF23D79-4B51-4DE0-8124-006799A16CD3}"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2FAEFC-EA20-4D1D-90F1-F021514560D8}" type="datetimeFigureOut">
              <a:rPr lang="en-GB" smtClean="0"/>
              <a:pPr/>
              <a:t>21/05/2012</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F23D79-4B51-4DE0-8124-006799A16CD3}"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jpeg"/><Relationship Id="rId7" Type="http://schemas.openxmlformats.org/officeDocument/2006/relationships/diagramColors" Target="../diagrams/colors3.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4.xml"/><Relationship Id="rId4" Type="http://schemas.openxmlformats.org/officeDocument/2006/relationships/image" Target="../media/image1.jpeg"/></Relationships>
</file>

<file path=ppt/slides/_rels/slide2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2.xml"/><Relationship Id="rId1" Type="http://schemas.openxmlformats.org/officeDocument/2006/relationships/slideLayout" Target="../slideLayouts/slideLayout4.xml"/><Relationship Id="rId4" Type="http://schemas.openxmlformats.org/officeDocument/2006/relationships/image" Target="../media/image1.jpeg"/></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image" Target="../media/image6.png"/><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692696"/>
            <a:ext cx="7772400" cy="1470025"/>
          </a:xfrm>
        </p:spPr>
        <p:txBody>
          <a:bodyPr>
            <a:noAutofit/>
          </a:bodyPr>
          <a:lstStyle/>
          <a:p>
            <a:pPr algn="l"/>
            <a:r>
              <a:rPr lang="en-GB" sz="3200" cap="all" dirty="0" smtClean="0">
                <a:solidFill>
                  <a:srgbClr val="006600"/>
                </a:solidFill>
                <a:latin typeface="Arial" pitchFamily="34" charset="0"/>
                <a:cs typeface="Arial" pitchFamily="34" charset="0"/>
              </a:rPr>
              <a:t>QUALITY in teaching &amp; learning – what works</a:t>
            </a:r>
            <a:endParaRPr lang="en-GB" sz="3200" cap="all" dirty="0">
              <a:solidFill>
                <a:srgbClr val="006600"/>
              </a:solidFill>
              <a:latin typeface="Arial" pitchFamily="34" charset="0"/>
              <a:cs typeface="Arial" pitchFamily="34" charset="0"/>
            </a:endParaRPr>
          </a:p>
        </p:txBody>
      </p:sp>
      <p:sp>
        <p:nvSpPr>
          <p:cNvPr id="3" name="Subtitle 2"/>
          <p:cNvSpPr>
            <a:spLocks noGrp="1"/>
          </p:cNvSpPr>
          <p:nvPr>
            <p:ph type="subTitle" idx="1"/>
          </p:nvPr>
        </p:nvSpPr>
        <p:spPr>
          <a:xfrm>
            <a:off x="683568" y="2636912"/>
            <a:ext cx="6400800" cy="1008112"/>
          </a:xfrm>
        </p:spPr>
        <p:txBody>
          <a:bodyPr>
            <a:noAutofit/>
          </a:bodyPr>
          <a:lstStyle/>
          <a:p>
            <a:pPr algn="l"/>
            <a:r>
              <a:rPr lang="en-GB" sz="2000" dirty="0" smtClean="0">
                <a:solidFill>
                  <a:schemeClr val="tx1"/>
                </a:solidFill>
                <a:latin typeface="Arial" pitchFamily="34" charset="0"/>
                <a:cs typeface="Arial" pitchFamily="34" charset="0"/>
              </a:rPr>
              <a:t>Anthony McClaran</a:t>
            </a:r>
          </a:p>
          <a:p>
            <a:pPr algn="l"/>
            <a:r>
              <a:rPr lang="en-GB" sz="2000" dirty="0" smtClean="0">
                <a:solidFill>
                  <a:schemeClr val="tx1"/>
                </a:solidFill>
                <a:latin typeface="Arial" pitchFamily="34" charset="0"/>
                <a:cs typeface="Arial" pitchFamily="34" charset="0"/>
              </a:rPr>
              <a:t>Chief Executive, QAA</a:t>
            </a:r>
          </a:p>
          <a:p>
            <a:pPr algn="l"/>
            <a:endParaRPr lang="en-GB" sz="1200" dirty="0" smtClean="0">
              <a:solidFill>
                <a:schemeClr val="tx1"/>
              </a:solidFill>
              <a:latin typeface="Arial" pitchFamily="34" charset="0"/>
              <a:cs typeface="Arial" pitchFamily="34" charset="0"/>
            </a:endParaRPr>
          </a:p>
          <a:p>
            <a:pPr algn="l"/>
            <a:r>
              <a:rPr lang="en-GB" sz="2000" dirty="0" smtClean="0">
                <a:solidFill>
                  <a:schemeClr val="tx1"/>
                </a:solidFill>
                <a:latin typeface="Arial" pitchFamily="34" charset="0"/>
                <a:cs typeface="Arial" pitchFamily="34" charset="0"/>
              </a:rPr>
              <a:t>Tuesday 22 May 2012</a:t>
            </a:r>
          </a:p>
          <a:p>
            <a:pPr algn="l"/>
            <a:endParaRPr lang="en-GB" sz="2400" dirty="0" smtClean="0">
              <a:solidFill>
                <a:schemeClr val="tx1"/>
              </a:solidFill>
              <a:latin typeface="Arial" pitchFamily="34" charset="0"/>
              <a:cs typeface="Arial" pitchFamily="34" charset="0"/>
            </a:endParaRPr>
          </a:p>
          <a:p>
            <a:pPr algn="l"/>
            <a:endParaRPr lang="en-GB" sz="2400" dirty="0" smtClean="0">
              <a:solidFill>
                <a:schemeClr val="tx1"/>
              </a:solidFill>
              <a:latin typeface="Arial" pitchFamily="34" charset="0"/>
              <a:cs typeface="Arial" pitchFamily="34" charset="0"/>
            </a:endParaRPr>
          </a:p>
          <a:p>
            <a:pPr algn="l"/>
            <a:endParaRPr lang="en-GB" sz="2800" dirty="0">
              <a:solidFill>
                <a:schemeClr val="tx1"/>
              </a:solidFill>
              <a:latin typeface="Arial" pitchFamily="34" charset="0"/>
              <a:cs typeface="Arial" pitchFamily="34" charset="0"/>
            </a:endParaRPr>
          </a:p>
        </p:txBody>
      </p:sp>
      <p:pic>
        <p:nvPicPr>
          <p:cNvPr id="4" name="Picture 46" descr="New QAA logo 4col"/>
          <p:cNvPicPr>
            <a:picLocks noChangeAspect="1" noChangeArrowheads="1"/>
          </p:cNvPicPr>
          <p:nvPr/>
        </p:nvPicPr>
        <p:blipFill>
          <a:blip r:embed="rId3" cstate="print"/>
          <a:srcRect/>
          <a:stretch>
            <a:fillRect/>
          </a:stretch>
        </p:blipFill>
        <p:spPr bwMode="auto">
          <a:xfrm>
            <a:off x="6372200" y="5805264"/>
            <a:ext cx="2405028" cy="792088"/>
          </a:xfrm>
          <a:prstGeom prst="rect">
            <a:avLst/>
          </a:prstGeom>
          <a:noFill/>
          <a:ln w="9525">
            <a:noFill/>
            <a:miter lim="800000"/>
            <a:headEnd/>
            <a:tailEnd/>
          </a:ln>
        </p:spPr>
      </p:pic>
      <p:pic>
        <p:nvPicPr>
          <p:cNvPr id="1026" name="Picture 2"/>
          <p:cNvPicPr>
            <a:picLocks noChangeAspect="1" noChangeArrowheads="1"/>
          </p:cNvPicPr>
          <p:nvPr/>
        </p:nvPicPr>
        <p:blipFill>
          <a:blip r:embed="rId4" cstate="print"/>
          <a:srcRect/>
          <a:stretch>
            <a:fillRect/>
          </a:stretch>
        </p:blipFill>
        <p:spPr bwMode="auto">
          <a:xfrm>
            <a:off x="1115616" y="4365104"/>
            <a:ext cx="1536171" cy="1152128"/>
          </a:xfrm>
          <a:prstGeom prst="rect">
            <a:avLst/>
          </a:prstGeom>
          <a:noFill/>
          <a:ln w="9525">
            <a:noFill/>
            <a:miter lim="800000"/>
            <a:headEnd/>
            <a:tailEnd/>
          </a:ln>
          <a:effectLst/>
        </p:spPr>
      </p:pic>
      <p:pic>
        <p:nvPicPr>
          <p:cNvPr id="1027" name="Picture 3"/>
          <p:cNvPicPr>
            <a:picLocks noChangeAspect="1" noChangeArrowheads="1"/>
          </p:cNvPicPr>
          <p:nvPr/>
        </p:nvPicPr>
        <p:blipFill>
          <a:blip r:embed="rId5" cstate="print"/>
          <a:srcRect/>
          <a:stretch>
            <a:fillRect/>
          </a:stretch>
        </p:blipFill>
        <p:spPr bwMode="auto">
          <a:xfrm>
            <a:off x="2771800" y="4365104"/>
            <a:ext cx="1536171" cy="1152128"/>
          </a:xfrm>
          <a:prstGeom prst="rect">
            <a:avLst/>
          </a:prstGeom>
          <a:noFill/>
          <a:ln w="9525">
            <a:noFill/>
            <a:miter lim="800000"/>
            <a:headEnd/>
            <a:tailEnd/>
          </a:ln>
          <a:effectLst/>
        </p:spPr>
      </p:pic>
      <p:pic>
        <p:nvPicPr>
          <p:cNvPr id="1028" name="Picture 4"/>
          <p:cNvPicPr>
            <a:picLocks noChangeAspect="1" noChangeArrowheads="1"/>
          </p:cNvPicPr>
          <p:nvPr/>
        </p:nvPicPr>
        <p:blipFill>
          <a:blip r:embed="rId6" cstate="print"/>
          <a:srcRect/>
          <a:stretch>
            <a:fillRect/>
          </a:stretch>
        </p:blipFill>
        <p:spPr bwMode="auto">
          <a:xfrm>
            <a:off x="4427984" y="4365104"/>
            <a:ext cx="1538151" cy="1152128"/>
          </a:xfrm>
          <a:prstGeom prst="rect">
            <a:avLst/>
          </a:prstGeom>
          <a:noFill/>
          <a:ln w="9525">
            <a:noFill/>
            <a:miter lim="800000"/>
            <a:headEnd/>
            <a:tailEnd/>
          </a:ln>
          <a:effectLst/>
        </p:spPr>
      </p:pic>
      <p:pic>
        <p:nvPicPr>
          <p:cNvPr id="13" name="Picture 3"/>
          <p:cNvPicPr>
            <a:picLocks noChangeAspect="1" noChangeArrowheads="1"/>
          </p:cNvPicPr>
          <p:nvPr/>
        </p:nvPicPr>
        <p:blipFill>
          <a:blip r:embed="rId5" cstate="print"/>
          <a:srcRect/>
          <a:stretch>
            <a:fillRect/>
          </a:stretch>
        </p:blipFill>
        <p:spPr bwMode="auto">
          <a:xfrm>
            <a:off x="6156176" y="4365104"/>
            <a:ext cx="1536171" cy="115212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95536" y="404664"/>
            <a:ext cx="7772400" cy="1143000"/>
          </a:xfrm>
        </p:spPr>
        <p:txBody>
          <a:bodyPr>
            <a:normAutofit/>
          </a:bodyPr>
          <a:lstStyle/>
          <a:p>
            <a:pPr algn="l"/>
            <a:r>
              <a:rPr lang="en-GB" sz="3200" cap="all" dirty="0" smtClean="0">
                <a:solidFill>
                  <a:srgbClr val="006600"/>
                </a:solidFill>
                <a:latin typeface="Arial" pitchFamily="34" charset="0"/>
                <a:cs typeface="Arial" pitchFamily="34" charset="0"/>
              </a:rPr>
              <a:t>MANAGING LEARNING OPPORTUNITIES</a:t>
            </a:r>
          </a:p>
        </p:txBody>
      </p:sp>
      <p:pic>
        <p:nvPicPr>
          <p:cNvPr id="6" name="Picture 46" descr="New QAA logo 4col"/>
          <p:cNvPicPr>
            <a:picLocks noChangeAspect="1" noChangeArrowheads="1"/>
          </p:cNvPicPr>
          <p:nvPr/>
        </p:nvPicPr>
        <p:blipFill>
          <a:blip r:embed="rId3" cstate="print"/>
          <a:srcRect/>
          <a:stretch>
            <a:fillRect/>
          </a:stretch>
        </p:blipFill>
        <p:spPr bwMode="auto">
          <a:xfrm>
            <a:off x="6516216" y="5805264"/>
            <a:ext cx="2405028" cy="792088"/>
          </a:xfrm>
          <a:prstGeom prst="rect">
            <a:avLst/>
          </a:prstGeom>
          <a:noFill/>
          <a:ln w="9525">
            <a:noFill/>
            <a:miter lim="800000"/>
            <a:headEnd/>
            <a:tailEnd/>
          </a:ln>
        </p:spPr>
      </p:pic>
      <p:sp>
        <p:nvSpPr>
          <p:cNvPr id="7" name="Rectangle 6"/>
          <p:cNvSpPr/>
          <p:nvPr/>
        </p:nvSpPr>
        <p:spPr>
          <a:xfrm>
            <a:off x="467544" y="1412777"/>
            <a:ext cx="8208912" cy="2277547"/>
          </a:xfrm>
          <a:prstGeom prst="rect">
            <a:avLst/>
          </a:prstGeom>
        </p:spPr>
        <p:txBody>
          <a:bodyPr wrap="square">
            <a:spAutoFit/>
          </a:bodyPr>
          <a:lstStyle/>
          <a:p>
            <a:pPr lvl="0">
              <a:buClr>
                <a:srgbClr val="006600"/>
              </a:buClr>
              <a:buFont typeface="Wingdings" pitchFamily="2" charset="2"/>
              <a:buChar char="Ø"/>
            </a:pPr>
            <a:endParaRPr lang="en-GB" sz="1600" dirty="0" smtClean="0">
              <a:latin typeface="Arial" pitchFamily="34" charset="0"/>
              <a:cs typeface="Arial" pitchFamily="34" charset="0"/>
            </a:endParaRPr>
          </a:p>
          <a:p>
            <a:pPr lvl="0">
              <a:buClr>
                <a:srgbClr val="006600"/>
              </a:buClr>
              <a:buFont typeface="Wingdings" pitchFamily="2" charset="2"/>
              <a:buChar char="Ø"/>
            </a:pPr>
            <a:r>
              <a:rPr lang="en-GB" dirty="0" smtClean="0">
                <a:latin typeface="Arial" pitchFamily="34" charset="0"/>
                <a:cs typeface="Arial" pitchFamily="34" charset="0"/>
              </a:rPr>
              <a:t> QAA </a:t>
            </a:r>
            <a:r>
              <a:rPr lang="en-GB" i="1" dirty="0" smtClean="0">
                <a:latin typeface="Arial" pitchFamily="34" charset="0"/>
                <a:cs typeface="Arial" pitchFamily="34" charset="0"/>
              </a:rPr>
              <a:t>Outcomes from Institutional Audit (2007-2009): Managing Learning </a:t>
            </a:r>
          </a:p>
          <a:p>
            <a:pPr lvl="0">
              <a:buClr>
                <a:srgbClr val="006600"/>
              </a:buClr>
            </a:pPr>
            <a:r>
              <a:rPr lang="en-GB" i="1" dirty="0" smtClean="0">
                <a:latin typeface="Arial" pitchFamily="34" charset="0"/>
                <a:cs typeface="Arial" pitchFamily="34" charset="0"/>
              </a:rPr>
              <a:t>   Opportunities </a:t>
            </a:r>
            <a:r>
              <a:rPr lang="en-GB" dirty="0" smtClean="0">
                <a:latin typeface="Arial" pitchFamily="34" charset="0"/>
                <a:cs typeface="Arial" pitchFamily="34" charset="0"/>
              </a:rPr>
              <a:t>(published November 2011)</a:t>
            </a:r>
          </a:p>
          <a:p>
            <a:pPr lvl="0">
              <a:buClr>
                <a:srgbClr val="006600"/>
              </a:buClr>
            </a:pPr>
            <a:endParaRPr lang="en-GB" dirty="0" smtClean="0">
              <a:latin typeface="Arial" pitchFamily="34" charset="0"/>
              <a:cs typeface="Arial" pitchFamily="34" charset="0"/>
            </a:endParaRPr>
          </a:p>
          <a:p>
            <a:pPr lvl="0" algn="ctr">
              <a:buClr>
                <a:srgbClr val="006600"/>
              </a:buClr>
            </a:pPr>
            <a:r>
              <a:rPr lang="en-GB" b="1" dirty="0" smtClean="0">
                <a:latin typeface="Arial" pitchFamily="34" charset="0"/>
                <a:cs typeface="Arial" pitchFamily="34" charset="0"/>
              </a:rPr>
              <a:t>“</a:t>
            </a:r>
            <a:r>
              <a:rPr lang="en-GB" b="1" i="1" dirty="0" smtClean="0">
                <a:latin typeface="Arial" pitchFamily="34" charset="0"/>
                <a:cs typeface="Arial" pitchFamily="34" charset="0"/>
              </a:rPr>
              <a:t>The picture is overwhelmingly of acceptable quality”</a:t>
            </a:r>
            <a:endParaRPr lang="en-GB" b="1" dirty="0" smtClean="0">
              <a:latin typeface="Arial" pitchFamily="34" charset="0"/>
              <a:cs typeface="Arial" pitchFamily="34" charset="0"/>
            </a:endParaRPr>
          </a:p>
          <a:p>
            <a:pPr lvl="0">
              <a:buClr>
                <a:srgbClr val="006600"/>
              </a:buClr>
              <a:buFont typeface="Wingdings" pitchFamily="2" charset="2"/>
              <a:buChar char="Ø"/>
            </a:pPr>
            <a:endParaRPr lang="en-GB" dirty="0" smtClean="0">
              <a:latin typeface="Arial" pitchFamily="34" charset="0"/>
              <a:cs typeface="Arial" pitchFamily="34" charset="0"/>
            </a:endParaRPr>
          </a:p>
          <a:p>
            <a:pPr lvl="0">
              <a:buClr>
                <a:srgbClr val="006600"/>
              </a:buClr>
            </a:pPr>
            <a:endParaRPr lang="en-GB" dirty="0" smtClean="0">
              <a:latin typeface="Arial" pitchFamily="34" charset="0"/>
              <a:cs typeface="Arial" pitchFamily="34" charset="0"/>
            </a:endParaRPr>
          </a:p>
          <a:p>
            <a:pPr>
              <a:buFontTx/>
              <a:buNone/>
            </a:pPr>
            <a:endParaRPr lang="en-GB" i="1" dirty="0" smtClean="0">
              <a:latin typeface="Arial" pitchFamily="34" charset="0"/>
              <a:cs typeface="Arial" pitchFamily="34" charset="0"/>
            </a:endParaRPr>
          </a:p>
        </p:txBody>
      </p:sp>
      <p:sp>
        <p:nvSpPr>
          <p:cNvPr id="5" name="Rounded Rectangle 4"/>
          <p:cNvSpPr/>
          <p:nvPr/>
        </p:nvSpPr>
        <p:spPr>
          <a:xfrm>
            <a:off x="1547664" y="3140968"/>
            <a:ext cx="5256584" cy="2736304"/>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Clr>
                <a:srgbClr val="006600"/>
              </a:buClr>
            </a:pPr>
            <a:r>
              <a:rPr lang="en-GB" b="1" u="sng" dirty="0" smtClean="0">
                <a:solidFill>
                  <a:schemeClr val="tx1"/>
                </a:solidFill>
                <a:latin typeface="Arial" pitchFamily="34" charset="0"/>
                <a:cs typeface="Arial" pitchFamily="34" charset="0"/>
              </a:rPr>
              <a:t>Challenges identified include:</a:t>
            </a:r>
          </a:p>
          <a:p>
            <a:pPr lvl="0" algn="ctr">
              <a:buClr>
                <a:srgbClr val="006600"/>
              </a:buClr>
            </a:pPr>
            <a:endParaRPr lang="en-GB" b="1" u="sng" dirty="0" smtClean="0">
              <a:solidFill>
                <a:schemeClr val="tx1"/>
              </a:solidFill>
              <a:latin typeface="Arial" pitchFamily="34" charset="0"/>
              <a:cs typeface="Arial" pitchFamily="34" charset="0"/>
            </a:endParaRPr>
          </a:p>
          <a:p>
            <a:pPr lvl="0" algn="ctr">
              <a:buClr>
                <a:srgbClr val="006600"/>
              </a:buClr>
            </a:pPr>
            <a:r>
              <a:rPr lang="en-GB" dirty="0" smtClean="0">
                <a:solidFill>
                  <a:schemeClr val="tx1"/>
                </a:solidFill>
                <a:latin typeface="Arial" pitchFamily="34" charset="0"/>
                <a:cs typeface="Arial" pitchFamily="34" charset="0"/>
              </a:rPr>
              <a:t>Changing student expectations</a:t>
            </a:r>
          </a:p>
          <a:p>
            <a:pPr lvl="0" algn="ctr">
              <a:buClr>
                <a:srgbClr val="006600"/>
              </a:buClr>
            </a:pPr>
            <a:endParaRPr lang="en-GB" dirty="0" smtClean="0">
              <a:solidFill>
                <a:schemeClr val="tx1"/>
              </a:solidFill>
              <a:latin typeface="Arial" pitchFamily="34" charset="0"/>
              <a:cs typeface="Arial" pitchFamily="34" charset="0"/>
            </a:endParaRPr>
          </a:p>
          <a:p>
            <a:pPr lvl="0" algn="ctr">
              <a:buClr>
                <a:srgbClr val="006600"/>
              </a:buClr>
            </a:pPr>
            <a:r>
              <a:rPr lang="en-GB" dirty="0" smtClean="0">
                <a:solidFill>
                  <a:schemeClr val="tx1"/>
                </a:solidFill>
                <a:latin typeface="Arial" pitchFamily="34" charset="0"/>
                <a:cs typeface="Arial" pitchFamily="34" charset="0"/>
              </a:rPr>
              <a:t>Developing strategic approaches</a:t>
            </a:r>
          </a:p>
          <a:p>
            <a:pPr lvl="0" algn="ctr">
              <a:buClr>
                <a:srgbClr val="006600"/>
              </a:buClr>
            </a:pPr>
            <a:endParaRPr lang="en-GB" dirty="0" smtClean="0">
              <a:solidFill>
                <a:schemeClr val="tx1"/>
              </a:solidFill>
              <a:latin typeface="Arial" pitchFamily="34" charset="0"/>
              <a:cs typeface="Arial" pitchFamily="34" charset="0"/>
            </a:endParaRPr>
          </a:p>
          <a:p>
            <a:pPr lvl="0" algn="ctr">
              <a:buClr>
                <a:srgbClr val="006600"/>
              </a:buClr>
            </a:pPr>
            <a:r>
              <a:rPr lang="en-GB" dirty="0" smtClean="0">
                <a:solidFill>
                  <a:schemeClr val="tx1"/>
                </a:solidFill>
                <a:latin typeface="Arial" pitchFamily="34" charset="0"/>
                <a:cs typeface="Arial" pitchFamily="34" charset="0"/>
              </a:rPr>
              <a:t>Professionalisation of teaching</a:t>
            </a:r>
          </a:p>
          <a:p>
            <a:pPr lvl="0" algn="ctr">
              <a:buClr>
                <a:srgbClr val="006600"/>
              </a:buClr>
            </a:pPr>
            <a:endParaRPr lang="en-GB" dirty="0" smtClean="0">
              <a:solidFill>
                <a:schemeClr val="tx1"/>
              </a:solidFill>
              <a:latin typeface="Arial" pitchFamily="34" charset="0"/>
              <a:cs typeface="Arial" pitchFamily="34" charset="0"/>
            </a:endParaRPr>
          </a:p>
          <a:p>
            <a:pPr lvl="0" algn="ctr">
              <a:buClr>
                <a:srgbClr val="006600"/>
              </a:buClr>
            </a:pPr>
            <a:r>
              <a:rPr lang="en-GB" dirty="0" smtClean="0">
                <a:solidFill>
                  <a:schemeClr val="tx1"/>
                </a:solidFill>
                <a:latin typeface="Arial" pitchFamily="34" charset="0"/>
                <a:cs typeface="Arial" pitchFamily="34" charset="0"/>
              </a:rPr>
              <a:t>Managing changing technologies</a:t>
            </a:r>
            <a:endParaRPr lang="en-GB"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3491880" y="188640"/>
            <a:ext cx="2160240" cy="1440160"/>
          </a:xfrm>
          <a:prstGeom prst="round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rial" pitchFamily="34" charset="0"/>
              <a:cs typeface="Arial" pitchFamily="34" charset="0"/>
            </a:endParaRPr>
          </a:p>
        </p:txBody>
      </p:sp>
      <p:sp>
        <p:nvSpPr>
          <p:cNvPr id="14" name="Rounded Rectangle 13"/>
          <p:cNvSpPr/>
          <p:nvPr/>
        </p:nvSpPr>
        <p:spPr>
          <a:xfrm>
            <a:off x="1187624" y="1124744"/>
            <a:ext cx="2160240" cy="1440160"/>
          </a:xfrm>
          <a:prstGeom prst="round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Rounded Rectangle 14"/>
          <p:cNvSpPr/>
          <p:nvPr/>
        </p:nvSpPr>
        <p:spPr>
          <a:xfrm>
            <a:off x="5796136" y="1124744"/>
            <a:ext cx="2160240" cy="1440160"/>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Rounded Rectangle 15"/>
          <p:cNvSpPr/>
          <p:nvPr/>
        </p:nvSpPr>
        <p:spPr>
          <a:xfrm>
            <a:off x="251520" y="2708920"/>
            <a:ext cx="2160240" cy="1440160"/>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Rounded Rectangle 16"/>
          <p:cNvSpPr/>
          <p:nvPr/>
        </p:nvSpPr>
        <p:spPr>
          <a:xfrm>
            <a:off x="1187624" y="4365104"/>
            <a:ext cx="2160240" cy="144016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ounded Rectangle 17"/>
          <p:cNvSpPr/>
          <p:nvPr/>
        </p:nvSpPr>
        <p:spPr>
          <a:xfrm>
            <a:off x="6732240" y="2708920"/>
            <a:ext cx="2160240" cy="144016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9" name="Rounded Rectangle 18"/>
          <p:cNvSpPr/>
          <p:nvPr/>
        </p:nvSpPr>
        <p:spPr>
          <a:xfrm>
            <a:off x="5796136" y="4365104"/>
            <a:ext cx="2160240" cy="1440160"/>
          </a:xfrm>
          <a:prstGeom prst="round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 name="Rounded Rectangle 19"/>
          <p:cNvSpPr/>
          <p:nvPr/>
        </p:nvSpPr>
        <p:spPr>
          <a:xfrm>
            <a:off x="3491880" y="5301208"/>
            <a:ext cx="2160240" cy="1440160"/>
          </a:xfrm>
          <a:prstGeom prst="round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6" name="Oval 4"/>
          <p:cNvSpPr/>
          <p:nvPr/>
        </p:nvSpPr>
        <p:spPr>
          <a:xfrm>
            <a:off x="3563888" y="260648"/>
            <a:ext cx="2016224" cy="12241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435610">
              <a:lnSpc>
                <a:spcPct val="90000"/>
              </a:lnSpc>
              <a:spcBef>
                <a:spcPct val="0"/>
              </a:spcBef>
              <a:spcAft>
                <a:spcPct val="35000"/>
              </a:spcAft>
            </a:pPr>
            <a:r>
              <a:rPr lang="en-GB" sz="1600" b="1" kern="1200" dirty="0">
                <a:latin typeface="Arial" pitchFamily="34" charset="0"/>
                <a:cs typeface="Arial" pitchFamily="34" charset="0"/>
              </a:rPr>
              <a:t>All students are treated fairly, equitably and as individuals. </a:t>
            </a:r>
          </a:p>
        </p:txBody>
      </p:sp>
      <p:sp>
        <p:nvSpPr>
          <p:cNvPr id="29" name="Oval 4"/>
          <p:cNvSpPr/>
          <p:nvPr/>
        </p:nvSpPr>
        <p:spPr>
          <a:xfrm>
            <a:off x="5868144" y="1196752"/>
            <a:ext cx="2016224" cy="129614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408939">
              <a:lnSpc>
                <a:spcPct val="90000"/>
              </a:lnSpc>
              <a:spcBef>
                <a:spcPct val="0"/>
              </a:spcBef>
              <a:spcAft>
                <a:spcPct val="35000"/>
              </a:spcAft>
            </a:pPr>
            <a:r>
              <a:rPr lang="en-GB" sz="1600" b="1" kern="1200" dirty="0">
                <a:latin typeface="Arial" pitchFamily="34" charset="0"/>
                <a:cs typeface="Arial" pitchFamily="34" charset="0"/>
              </a:rPr>
              <a:t>Students have the opportunity to contribute to the shaping of their learning experience.</a:t>
            </a:r>
            <a:r>
              <a:rPr lang="en-GB" sz="920" kern="1200" dirty="0">
                <a:latin typeface="Arial" pitchFamily="34" charset="0"/>
                <a:cs typeface="Arial" pitchFamily="34" charset="0"/>
              </a:rPr>
              <a:t> </a:t>
            </a:r>
          </a:p>
        </p:txBody>
      </p:sp>
      <p:sp>
        <p:nvSpPr>
          <p:cNvPr id="32" name="Oval 4"/>
          <p:cNvSpPr/>
          <p:nvPr/>
        </p:nvSpPr>
        <p:spPr>
          <a:xfrm>
            <a:off x="6732240" y="2708920"/>
            <a:ext cx="2138610" cy="14401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1400" b="1" kern="1200" dirty="0">
                <a:latin typeface="Arial" pitchFamily="34" charset="0"/>
                <a:cs typeface="Arial" pitchFamily="34" charset="0"/>
              </a:rPr>
              <a:t>Students are properly and actively informed at appropriate times of matters relevant to their programmes of study.</a:t>
            </a:r>
            <a:r>
              <a:rPr lang="en-GB" sz="1600" b="1" kern="1200" dirty="0">
                <a:latin typeface="Arial" pitchFamily="34" charset="0"/>
                <a:cs typeface="Arial" pitchFamily="34" charset="0"/>
              </a:rPr>
              <a:t> </a:t>
            </a:r>
          </a:p>
        </p:txBody>
      </p:sp>
      <p:sp>
        <p:nvSpPr>
          <p:cNvPr id="35" name="Oval 4"/>
          <p:cNvSpPr/>
          <p:nvPr/>
        </p:nvSpPr>
        <p:spPr>
          <a:xfrm>
            <a:off x="5796137" y="4365104"/>
            <a:ext cx="2160240" cy="14401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GB" sz="1600" b="1" kern="1200" dirty="0">
                <a:latin typeface="Arial" pitchFamily="34" charset="0"/>
                <a:cs typeface="Arial" pitchFamily="34" charset="0"/>
              </a:rPr>
              <a:t>All policies and processes relating to study and programmes are clear and transparent. </a:t>
            </a:r>
          </a:p>
        </p:txBody>
      </p:sp>
      <p:sp>
        <p:nvSpPr>
          <p:cNvPr id="38" name="Oval 4"/>
          <p:cNvSpPr/>
          <p:nvPr/>
        </p:nvSpPr>
        <p:spPr>
          <a:xfrm>
            <a:off x="3491880" y="5301208"/>
            <a:ext cx="2160240" cy="136815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377825">
              <a:lnSpc>
                <a:spcPct val="90000"/>
              </a:lnSpc>
              <a:spcBef>
                <a:spcPct val="0"/>
              </a:spcBef>
              <a:spcAft>
                <a:spcPct val="35000"/>
              </a:spcAft>
            </a:pPr>
            <a:r>
              <a:rPr lang="en-GB" sz="1400" b="1" kern="1200" dirty="0">
                <a:latin typeface="Arial" pitchFamily="34" charset="0"/>
                <a:cs typeface="Arial" pitchFamily="34" charset="0"/>
              </a:rPr>
              <a:t>Strategic oversight of academic standards and academic quality is at the highest level of academic governance of the provider</a:t>
            </a:r>
            <a:r>
              <a:rPr lang="en-GB" sz="850" kern="1200" dirty="0"/>
              <a:t>. </a:t>
            </a:r>
          </a:p>
        </p:txBody>
      </p:sp>
      <p:sp>
        <p:nvSpPr>
          <p:cNvPr id="41" name="Oval 4"/>
          <p:cNvSpPr/>
          <p:nvPr/>
        </p:nvSpPr>
        <p:spPr>
          <a:xfrm>
            <a:off x="1187625" y="4365104"/>
            <a:ext cx="2160240" cy="14401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1600" b="1" kern="1200" dirty="0">
                <a:latin typeface="Arial" pitchFamily="34" charset="0"/>
                <a:cs typeface="Arial" pitchFamily="34" charset="0"/>
              </a:rPr>
              <a:t>All policies and processes are regularly and effectively monitored, reviewed and improved. </a:t>
            </a:r>
          </a:p>
        </p:txBody>
      </p:sp>
      <p:sp>
        <p:nvSpPr>
          <p:cNvPr id="44" name="Oval 4"/>
          <p:cNvSpPr/>
          <p:nvPr/>
        </p:nvSpPr>
        <p:spPr>
          <a:xfrm>
            <a:off x="251520" y="2708920"/>
            <a:ext cx="2160240" cy="14401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377825">
              <a:lnSpc>
                <a:spcPct val="90000"/>
              </a:lnSpc>
              <a:spcBef>
                <a:spcPct val="0"/>
              </a:spcBef>
              <a:spcAft>
                <a:spcPct val="35000"/>
              </a:spcAft>
            </a:pPr>
            <a:r>
              <a:rPr lang="en-GB" sz="1400" b="1" kern="1200" dirty="0">
                <a:latin typeface="Arial" pitchFamily="34" charset="0"/>
                <a:cs typeface="Arial" pitchFamily="34" charset="0"/>
              </a:rPr>
              <a:t>Sufficient and appropriate external involvement exists for the maintenance of academic standards and the quality of learning opportunities. </a:t>
            </a:r>
          </a:p>
        </p:txBody>
      </p:sp>
      <p:sp>
        <p:nvSpPr>
          <p:cNvPr id="47" name="Oval 4"/>
          <p:cNvSpPr/>
          <p:nvPr/>
        </p:nvSpPr>
        <p:spPr>
          <a:xfrm>
            <a:off x="1187624" y="1124744"/>
            <a:ext cx="2088232" cy="14401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1600" b="1" kern="1200" dirty="0">
                <a:latin typeface="Arial" pitchFamily="34" charset="0"/>
                <a:cs typeface="Arial" pitchFamily="34" charset="0"/>
              </a:rPr>
              <a:t>Staff are supported, enabling them in turn to support students' learning experiences. </a:t>
            </a:r>
          </a:p>
        </p:txBody>
      </p:sp>
      <p:sp>
        <p:nvSpPr>
          <p:cNvPr id="49" name="TextBox 48"/>
          <p:cNvSpPr txBox="1"/>
          <p:nvPr/>
        </p:nvSpPr>
        <p:spPr>
          <a:xfrm>
            <a:off x="2843808" y="2855838"/>
            <a:ext cx="3312368" cy="1077218"/>
          </a:xfrm>
          <a:prstGeom prst="rect">
            <a:avLst/>
          </a:prstGeom>
          <a:noFill/>
        </p:spPr>
        <p:txBody>
          <a:bodyPr wrap="square" rtlCol="0">
            <a:spAutoFit/>
          </a:bodyPr>
          <a:lstStyle/>
          <a:p>
            <a:pPr algn="ctr"/>
            <a:r>
              <a:rPr lang="en-GB" sz="3200" b="1" cap="all" dirty="0" smtClean="0">
                <a:solidFill>
                  <a:srgbClr val="006600"/>
                </a:solidFill>
                <a:latin typeface="Arial" pitchFamily="34" charset="0"/>
                <a:cs typeface="Arial" pitchFamily="34" charset="0"/>
              </a:rPr>
              <a:t>Overarching</a:t>
            </a:r>
            <a:br>
              <a:rPr lang="en-GB" sz="3200" b="1" cap="all" dirty="0" smtClean="0">
                <a:solidFill>
                  <a:srgbClr val="006600"/>
                </a:solidFill>
                <a:latin typeface="Arial" pitchFamily="34" charset="0"/>
                <a:cs typeface="Arial" pitchFamily="34" charset="0"/>
              </a:rPr>
            </a:br>
            <a:r>
              <a:rPr lang="en-GB" sz="3200" b="1" cap="all" dirty="0" smtClean="0">
                <a:solidFill>
                  <a:srgbClr val="006600"/>
                </a:solidFill>
                <a:latin typeface="Arial" pitchFamily="34" charset="0"/>
                <a:cs typeface="Arial" pitchFamily="34" charset="0"/>
              </a:rPr>
              <a:t>values</a:t>
            </a:r>
            <a:endParaRPr lang="en-GB" sz="3200" b="1" cap="all" dirty="0">
              <a:solidFill>
                <a:srgbClr val="006600"/>
              </a:solidFill>
              <a:latin typeface="Arial" pitchFamily="34" charset="0"/>
              <a:cs typeface="Arial" pitchFamily="34" charset="0"/>
            </a:endParaRPr>
          </a:p>
        </p:txBody>
      </p:sp>
      <p:sp>
        <p:nvSpPr>
          <p:cNvPr id="52" name="Circular Arrow 51"/>
          <p:cNvSpPr/>
          <p:nvPr/>
        </p:nvSpPr>
        <p:spPr>
          <a:xfrm rot="2520000">
            <a:off x="5705730" y="452003"/>
            <a:ext cx="723451" cy="653175"/>
          </a:xfrm>
          <a:prstGeom prst="circularArrow">
            <a:avLst>
              <a:gd name="adj1" fmla="val 12500"/>
              <a:gd name="adj2" fmla="val 1142319"/>
              <a:gd name="adj3" fmla="val 20457681"/>
              <a:gd name="adj4" fmla="val 10800000"/>
              <a:gd name="adj5" fmla="val 2500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53" name="Circular Arrow 52"/>
          <p:cNvSpPr/>
          <p:nvPr/>
        </p:nvSpPr>
        <p:spPr>
          <a:xfrm rot="2520000">
            <a:off x="7937979" y="2002980"/>
            <a:ext cx="723451" cy="653175"/>
          </a:xfrm>
          <a:prstGeom prst="circularArrow">
            <a:avLst>
              <a:gd name="adj1" fmla="val 12500"/>
              <a:gd name="adj2" fmla="val 1142319"/>
              <a:gd name="adj3" fmla="val 20457681"/>
              <a:gd name="adj4" fmla="val 10800000"/>
              <a:gd name="adj5" fmla="val 2500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54" name="Circular Arrow 53"/>
          <p:cNvSpPr/>
          <p:nvPr/>
        </p:nvSpPr>
        <p:spPr>
          <a:xfrm rot="7920000">
            <a:off x="7901995" y="4165820"/>
            <a:ext cx="723451" cy="653175"/>
          </a:xfrm>
          <a:prstGeom prst="circularArrow">
            <a:avLst>
              <a:gd name="adj1" fmla="val 12500"/>
              <a:gd name="adj2" fmla="val 1142319"/>
              <a:gd name="adj3" fmla="val 20457681"/>
              <a:gd name="adj4" fmla="val 10800000"/>
              <a:gd name="adj5" fmla="val 2500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55" name="Circular Arrow 54"/>
          <p:cNvSpPr/>
          <p:nvPr/>
        </p:nvSpPr>
        <p:spPr>
          <a:xfrm rot="7920000">
            <a:off x="5631122" y="5855428"/>
            <a:ext cx="723451" cy="653175"/>
          </a:xfrm>
          <a:prstGeom prst="circularArrow">
            <a:avLst>
              <a:gd name="adj1" fmla="val 12500"/>
              <a:gd name="adj2" fmla="val 1142319"/>
              <a:gd name="adj3" fmla="val 20457681"/>
              <a:gd name="adj4" fmla="val 10800000"/>
              <a:gd name="adj5" fmla="val 2500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56" name="Circular Arrow 55"/>
          <p:cNvSpPr/>
          <p:nvPr/>
        </p:nvSpPr>
        <p:spPr>
          <a:xfrm rot="13320000">
            <a:off x="2786826" y="5747396"/>
            <a:ext cx="723451" cy="653175"/>
          </a:xfrm>
          <a:prstGeom prst="circularArrow">
            <a:avLst>
              <a:gd name="adj1" fmla="val 12500"/>
              <a:gd name="adj2" fmla="val 1142319"/>
              <a:gd name="adj3" fmla="val 20457681"/>
              <a:gd name="adj4" fmla="val 10800000"/>
              <a:gd name="adj5" fmla="val 2500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57" name="Circular Arrow 56"/>
          <p:cNvSpPr/>
          <p:nvPr/>
        </p:nvSpPr>
        <p:spPr>
          <a:xfrm rot="13320000">
            <a:off x="449146" y="4163221"/>
            <a:ext cx="723451" cy="653175"/>
          </a:xfrm>
          <a:prstGeom prst="circularArrow">
            <a:avLst>
              <a:gd name="adj1" fmla="val 12500"/>
              <a:gd name="adj2" fmla="val 1142319"/>
              <a:gd name="adj3" fmla="val 20457681"/>
              <a:gd name="adj4" fmla="val 10800000"/>
              <a:gd name="adj5" fmla="val 2500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58" name="Circular Arrow 57"/>
          <p:cNvSpPr/>
          <p:nvPr/>
        </p:nvSpPr>
        <p:spPr>
          <a:xfrm rot="18720000">
            <a:off x="557179" y="2039004"/>
            <a:ext cx="723451" cy="653175"/>
          </a:xfrm>
          <a:prstGeom prst="circularArrow">
            <a:avLst>
              <a:gd name="adj1" fmla="val 12500"/>
              <a:gd name="adj2" fmla="val 1142319"/>
              <a:gd name="adj3" fmla="val 20457681"/>
              <a:gd name="adj4" fmla="val 10800000"/>
              <a:gd name="adj5" fmla="val 2500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60" name="Circular Arrow 59"/>
          <p:cNvSpPr/>
          <p:nvPr/>
        </p:nvSpPr>
        <p:spPr>
          <a:xfrm rot="18720000">
            <a:off x="2822810" y="493414"/>
            <a:ext cx="723451" cy="653175"/>
          </a:xfrm>
          <a:prstGeom prst="circularArrow">
            <a:avLst>
              <a:gd name="adj1" fmla="val 12500"/>
              <a:gd name="adj2" fmla="val 1142319"/>
              <a:gd name="adj3" fmla="val 20457681"/>
              <a:gd name="adj4" fmla="val 10800000"/>
              <a:gd name="adj5" fmla="val 2500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pic>
        <p:nvPicPr>
          <p:cNvPr id="27" name="Picture 46" descr="New QAA logo 4col"/>
          <p:cNvPicPr>
            <a:picLocks noChangeAspect="1" noChangeArrowheads="1"/>
          </p:cNvPicPr>
          <p:nvPr/>
        </p:nvPicPr>
        <p:blipFill>
          <a:blip r:embed="rId3" cstate="print"/>
          <a:srcRect/>
          <a:stretch>
            <a:fillRect/>
          </a:stretch>
        </p:blipFill>
        <p:spPr bwMode="auto">
          <a:xfrm>
            <a:off x="6516216" y="5949280"/>
            <a:ext cx="2405028" cy="792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11188" y="2205038"/>
            <a:ext cx="7772400" cy="1143000"/>
          </a:xfrm>
        </p:spPr>
        <p:txBody>
          <a:bodyPr>
            <a:normAutofit fontScale="90000"/>
          </a:bodyPr>
          <a:lstStyle/>
          <a:p>
            <a:pPr algn="ctr" eaLnBrk="1" fontAlgn="auto" hangingPunct="1">
              <a:spcAft>
                <a:spcPts val="0"/>
              </a:spcAft>
              <a:defRPr/>
            </a:pPr>
            <a:r>
              <a:rPr lang="en-GB" i="1" dirty="0" smtClean="0">
                <a:solidFill>
                  <a:srgbClr val="006600"/>
                </a:solidFill>
                <a:latin typeface="Arial" pitchFamily="34" charset="0"/>
                <a:cs typeface="Arial" pitchFamily="34" charset="0"/>
              </a:rPr>
              <a:t>TEACHING &amp; LEARNING</a:t>
            </a:r>
            <a:r>
              <a:rPr lang="en-GB" dirty="0" smtClean="0">
                <a:solidFill>
                  <a:srgbClr val="006600"/>
                </a:solidFill>
                <a:latin typeface="Arial" pitchFamily="34" charset="0"/>
                <a:cs typeface="Arial" pitchFamily="34" charset="0"/>
              </a:rPr>
              <a:t/>
            </a:r>
            <a:br>
              <a:rPr lang="en-GB" dirty="0" smtClean="0">
                <a:solidFill>
                  <a:srgbClr val="006600"/>
                </a:solidFill>
                <a:latin typeface="Arial" pitchFamily="34" charset="0"/>
                <a:cs typeface="Arial" pitchFamily="34" charset="0"/>
              </a:rPr>
            </a:br>
            <a:r>
              <a:rPr lang="en-GB" dirty="0" smtClean="0">
                <a:solidFill>
                  <a:srgbClr val="006600"/>
                </a:solidFill>
                <a:latin typeface="Arial" pitchFamily="34" charset="0"/>
                <a:cs typeface="Arial" pitchFamily="34" charset="0"/>
              </a:rPr>
              <a:t/>
            </a:r>
            <a:br>
              <a:rPr lang="en-GB" dirty="0" smtClean="0">
                <a:solidFill>
                  <a:srgbClr val="006600"/>
                </a:solidFill>
                <a:latin typeface="Arial" pitchFamily="34" charset="0"/>
                <a:cs typeface="Arial" pitchFamily="34" charset="0"/>
              </a:rPr>
            </a:br>
            <a:r>
              <a:rPr lang="en-GB" dirty="0" smtClean="0">
                <a:solidFill>
                  <a:srgbClr val="006600"/>
                </a:solidFill>
                <a:latin typeface="Arial" pitchFamily="34" charset="0"/>
                <a:cs typeface="Arial" pitchFamily="34" charset="0"/>
              </a:rPr>
              <a:t>NUS-QAA STUDENT EXPERIENCE RESEARCH 2012</a:t>
            </a:r>
            <a:endParaRPr lang="en-GB" i="1" dirty="0" smtClean="0">
              <a:solidFill>
                <a:srgbClr val="006600"/>
              </a:solidFill>
              <a:latin typeface="Arial" pitchFamily="34" charset="0"/>
              <a:cs typeface="Arial" pitchFamily="34" charset="0"/>
            </a:endParaRPr>
          </a:p>
        </p:txBody>
      </p:sp>
      <p:pic>
        <p:nvPicPr>
          <p:cNvPr id="3" name="Picture 46" descr="New QAA logo 4col"/>
          <p:cNvPicPr>
            <a:picLocks noChangeAspect="1" noChangeArrowheads="1"/>
          </p:cNvPicPr>
          <p:nvPr/>
        </p:nvPicPr>
        <p:blipFill>
          <a:blip r:embed="rId3" cstate="print"/>
          <a:srcRect/>
          <a:stretch>
            <a:fillRect/>
          </a:stretch>
        </p:blipFill>
        <p:spPr bwMode="auto">
          <a:xfrm>
            <a:off x="6372200" y="5805264"/>
            <a:ext cx="2405028" cy="792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print"/>
          <a:srcRect/>
          <a:stretch>
            <a:fillRect/>
          </a:stretch>
        </p:blipFill>
        <p:spPr bwMode="auto">
          <a:xfrm>
            <a:off x="5364088" y="332656"/>
            <a:ext cx="3563888" cy="1714500"/>
          </a:xfrm>
          <a:prstGeom prst="rect">
            <a:avLst/>
          </a:prstGeom>
          <a:noFill/>
          <a:ln w="9525">
            <a:noFill/>
            <a:miter lim="800000"/>
            <a:headEnd/>
            <a:tailEnd/>
          </a:ln>
          <a:effectLst/>
        </p:spPr>
      </p:pic>
      <p:sp>
        <p:nvSpPr>
          <p:cNvPr id="2" name="Title 1"/>
          <p:cNvSpPr>
            <a:spLocks noGrp="1"/>
          </p:cNvSpPr>
          <p:nvPr>
            <p:ph type="title"/>
          </p:nvPr>
        </p:nvSpPr>
        <p:spPr/>
        <p:txBody>
          <a:bodyPr>
            <a:normAutofit/>
          </a:bodyPr>
          <a:lstStyle/>
          <a:p>
            <a:pPr algn="l"/>
            <a:r>
              <a:rPr lang="en-GB" sz="3200" dirty="0" smtClean="0">
                <a:solidFill>
                  <a:srgbClr val="006600"/>
                </a:solidFill>
                <a:latin typeface="Arial" pitchFamily="34" charset="0"/>
                <a:cs typeface="Arial" pitchFamily="34" charset="0"/>
              </a:rPr>
              <a:t>NUS-QAA PROGRAMME</a:t>
            </a:r>
            <a:endParaRPr lang="en-GB" sz="3200" dirty="0">
              <a:solidFill>
                <a:srgbClr val="006600"/>
              </a:solidFill>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buClr>
                <a:srgbClr val="006600"/>
              </a:buClr>
              <a:buFont typeface="Wingdings" pitchFamily="2" charset="2"/>
              <a:buChar char="Ø"/>
            </a:pPr>
            <a:endParaRPr lang="en-GB" sz="2000" dirty="0" smtClean="0">
              <a:latin typeface="Arial" pitchFamily="34" charset="0"/>
              <a:cs typeface="Arial" pitchFamily="34" charset="0"/>
            </a:endParaRPr>
          </a:p>
          <a:p>
            <a:pPr>
              <a:buClr>
                <a:srgbClr val="006600"/>
              </a:buClr>
              <a:buFont typeface="Wingdings" pitchFamily="2" charset="2"/>
              <a:buChar char="Ø"/>
            </a:pPr>
            <a:endParaRPr lang="en-GB" sz="2000" dirty="0" smtClean="0">
              <a:latin typeface="Arial" pitchFamily="34" charset="0"/>
              <a:cs typeface="Arial" pitchFamily="34" charset="0"/>
            </a:endParaRPr>
          </a:p>
          <a:p>
            <a:pPr>
              <a:buClr>
                <a:srgbClr val="006600"/>
              </a:buClr>
              <a:buFont typeface="Wingdings" pitchFamily="2" charset="2"/>
              <a:buChar char="Ø"/>
            </a:pPr>
            <a:r>
              <a:rPr lang="en-GB" sz="2000" dirty="0" smtClean="0">
                <a:latin typeface="Arial" pitchFamily="34" charset="0"/>
                <a:cs typeface="Arial" pitchFamily="34" charset="0"/>
              </a:rPr>
              <a:t>Partnership programme on student-centred quality assurance</a:t>
            </a:r>
          </a:p>
          <a:p>
            <a:pPr>
              <a:buClr>
                <a:srgbClr val="006600"/>
              </a:buClr>
              <a:buFont typeface="Wingdings" pitchFamily="2" charset="2"/>
              <a:buChar char="Ø"/>
            </a:pPr>
            <a:endParaRPr lang="en-GB" sz="2000" dirty="0" smtClean="0">
              <a:latin typeface="Arial" pitchFamily="34" charset="0"/>
              <a:cs typeface="Arial" pitchFamily="34" charset="0"/>
            </a:endParaRPr>
          </a:p>
          <a:p>
            <a:pPr>
              <a:buClr>
                <a:srgbClr val="006600"/>
              </a:buClr>
              <a:buFont typeface="Wingdings" pitchFamily="2" charset="2"/>
              <a:buChar char="Ø"/>
            </a:pPr>
            <a:r>
              <a:rPr lang="en-GB" sz="2000" dirty="0" smtClean="0">
                <a:latin typeface="Arial" pitchFamily="34" charset="0"/>
                <a:cs typeface="Arial" pitchFamily="34" charset="0"/>
              </a:rPr>
              <a:t>£218,000 QAA investment</a:t>
            </a:r>
          </a:p>
          <a:p>
            <a:pPr>
              <a:buClr>
                <a:srgbClr val="006600"/>
              </a:buClr>
              <a:buFont typeface="Wingdings" pitchFamily="2" charset="2"/>
              <a:buChar char="Ø"/>
            </a:pPr>
            <a:endParaRPr lang="en-GB" sz="2000" dirty="0" smtClean="0">
              <a:latin typeface="Arial" pitchFamily="34" charset="0"/>
              <a:cs typeface="Arial" pitchFamily="34" charset="0"/>
            </a:endParaRPr>
          </a:p>
          <a:p>
            <a:pPr>
              <a:buClr>
                <a:srgbClr val="006600"/>
              </a:buClr>
              <a:buFont typeface="Wingdings" pitchFamily="2" charset="2"/>
              <a:buChar char="Ø"/>
            </a:pPr>
            <a:r>
              <a:rPr lang="en-GB" sz="2000" dirty="0" smtClean="0">
                <a:latin typeface="Arial" pitchFamily="34" charset="0"/>
                <a:cs typeface="Arial" pitchFamily="34" charset="0"/>
              </a:rPr>
              <a:t>Series of projects from September 2011, including:</a:t>
            </a:r>
          </a:p>
          <a:p>
            <a:pPr lvl="1">
              <a:buClr>
                <a:srgbClr val="006600"/>
              </a:buClr>
              <a:buFont typeface="Wingdings" pitchFamily="2" charset="2"/>
              <a:buChar char="Ø"/>
            </a:pPr>
            <a:r>
              <a:rPr lang="en-GB" sz="2000" dirty="0" smtClean="0">
                <a:latin typeface="Arial" pitchFamily="34" charset="0"/>
                <a:cs typeface="Arial" pitchFamily="34" charset="0"/>
              </a:rPr>
              <a:t>Research reports – </a:t>
            </a:r>
            <a:r>
              <a:rPr lang="en-GB" sz="2000" i="1" dirty="0" smtClean="0">
                <a:latin typeface="Arial" pitchFamily="34" charset="0"/>
                <a:cs typeface="Arial" pitchFamily="34" charset="0"/>
              </a:rPr>
              <a:t>The Student Experience</a:t>
            </a:r>
            <a:endParaRPr lang="en-GB" sz="2000" dirty="0" smtClean="0">
              <a:latin typeface="Arial" pitchFamily="34" charset="0"/>
              <a:cs typeface="Arial" pitchFamily="34" charset="0"/>
            </a:endParaRPr>
          </a:p>
          <a:p>
            <a:pPr lvl="1">
              <a:buClr>
                <a:srgbClr val="006600"/>
              </a:buClr>
              <a:buFont typeface="Wingdings" pitchFamily="2" charset="2"/>
              <a:buChar char="Ø"/>
            </a:pPr>
            <a:r>
              <a:rPr lang="en-GB" sz="2000" dirty="0" smtClean="0">
                <a:latin typeface="Arial" pitchFamily="34" charset="0"/>
                <a:cs typeface="Arial" pitchFamily="34" charset="0"/>
              </a:rPr>
              <a:t>Training and materials</a:t>
            </a:r>
          </a:p>
          <a:p>
            <a:pPr lvl="1">
              <a:buClr>
                <a:srgbClr val="006600"/>
              </a:buClr>
              <a:buFont typeface="Wingdings" pitchFamily="2" charset="2"/>
              <a:buChar char="Ø"/>
            </a:pPr>
            <a:r>
              <a:rPr lang="en-GB" sz="2000" dirty="0" smtClean="0">
                <a:latin typeface="Arial" pitchFamily="34" charset="0"/>
                <a:cs typeface="Arial" pitchFamily="34" charset="0"/>
              </a:rPr>
              <a:t>Conference &amp; events</a:t>
            </a:r>
          </a:p>
          <a:p>
            <a:pPr lvl="1">
              <a:buClr>
                <a:srgbClr val="006600"/>
              </a:buClr>
              <a:buFont typeface="Wingdings" pitchFamily="2" charset="2"/>
              <a:buChar char="Ø"/>
            </a:pPr>
            <a:r>
              <a:rPr lang="en-GB" sz="2000" dirty="0" smtClean="0">
                <a:latin typeface="Arial" pitchFamily="34" charset="0"/>
                <a:cs typeface="Arial" pitchFamily="34" charset="0"/>
              </a:rPr>
              <a:t>Consultancy &amp; support for unions</a:t>
            </a:r>
          </a:p>
        </p:txBody>
      </p:sp>
      <p:pic>
        <p:nvPicPr>
          <p:cNvPr id="4" name="Picture 46" descr="New QAA logo 4col"/>
          <p:cNvPicPr>
            <a:picLocks noChangeAspect="1" noChangeArrowheads="1"/>
          </p:cNvPicPr>
          <p:nvPr/>
        </p:nvPicPr>
        <p:blipFill>
          <a:blip r:embed="rId4" cstate="print"/>
          <a:srcRect/>
          <a:stretch>
            <a:fillRect/>
          </a:stretch>
        </p:blipFill>
        <p:spPr bwMode="auto">
          <a:xfrm>
            <a:off x="6372200" y="5805264"/>
            <a:ext cx="2405028" cy="792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95536" y="332656"/>
            <a:ext cx="7772400" cy="1143000"/>
          </a:xfrm>
        </p:spPr>
        <p:txBody>
          <a:bodyPr>
            <a:normAutofit/>
          </a:bodyPr>
          <a:lstStyle/>
          <a:p>
            <a:pPr algn="l">
              <a:defRPr/>
            </a:pPr>
            <a:r>
              <a:rPr lang="en-GB" sz="3200" cap="all" dirty="0" smtClean="0">
                <a:solidFill>
                  <a:srgbClr val="006600"/>
                </a:solidFill>
                <a:latin typeface="Arial" pitchFamily="34" charset="0"/>
                <a:cs typeface="Arial" pitchFamily="34" charset="0"/>
              </a:rPr>
              <a:t>ABOUT THE RESEARCH</a:t>
            </a:r>
          </a:p>
        </p:txBody>
      </p:sp>
      <p:pic>
        <p:nvPicPr>
          <p:cNvPr id="5" name="Picture 46" descr="New QAA logo 4col"/>
          <p:cNvPicPr>
            <a:picLocks noChangeAspect="1" noChangeArrowheads="1"/>
          </p:cNvPicPr>
          <p:nvPr/>
        </p:nvPicPr>
        <p:blipFill>
          <a:blip r:embed="rId3" cstate="print"/>
          <a:srcRect/>
          <a:stretch>
            <a:fillRect/>
          </a:stretch>
        </p:blipFill>
        <p:spPr bwMode="auto">
          <a:xfrm>
            <a:off x="6372200" y="5805264"/>
            <a:ext cx="2405028" cy="792088"/>
          </a:xfrm>
          <a:prstGeom prst="rect">
            <a:avLst/>
          </a:prstGeom>
          <a:noFill/>
          <a:ln w="9525">
            <a:noFill/>
            <a:miter lim="800000"/>
            <a:headEnd/>
            <a:tailEnd/>
          </a:ln>
        </p:spPr>
      </p:pic>
      <p:sp>
        <p:nvSpPr>
          <p:cNvPr id="7" name="TextBox 6"/>
          <p:cNvSpPr txBox="1"/>
          <p:nvPr/>
        </p:nvSpPr>
        <p:spPr>
          <a:xfrm>
            <a:off x="395536" y="1412776"/>
            <a:ext cx="6552728" cy="5909310"/>
          </a:xfrm>
          <a:prstGeom prst="rect">
            <a:avLst/>
          </a:prstGeom>
          <a:noFill/>
        </p:spPr>
        <p:txBody>
          <a:bodyPr wrap="square" rtlCol="0">
            <a:spAutoFit/>
          </a:bodyPr>
          <a:lstStyle/>
          <a:p>
            <a:pPr>
              <a:buFontTx/>
              <a:buNone/>
            </a:pPr>
            <a:r>
              <a:rPr lang="en-GB" b="1" i="1" u="sng" dirty="0" smtClean="0">
                <a:solidFill>
                  <a:srgbClr val="006600"/>
                </a:solidFill>
                <a:latin typeface="Arial" pitchFamily="34" charset="0"/>
                <a:cs typeface="Arial" pitchFamily="34" charset="0"/>
              </a:rPr>
              <a:t>The Student Experience</a:t>
            </a:r>
          </a:p>
          <a:p>
            <a:pPr>
              <a:buFontTx/>
              <a:buNone/>
            </a:pPr>
            <a:endParaRPr lang="en-GB" b="1" dirty="0" smtClean="0">
              <a:latin typeface="Arial" pitchFamily="34" charset="0"/>
              <a:cs typeface="Arial" pitchFamily="34" charset="0"/>
            </a:endParaRPr>
          </a:p>
          <a:p>
            <a:pPr>
              <a:buFontTx/>
              <a:buNone/>
            </a:pPr>
            <a:r>
              <a:rPr lang="en-GB" b="1" dirty="0" smtClean="0">
                <a:latin typeface="Arial" pitchFamily="34" charset="0"/>
                <a:cs typeface="Arial" pitchFamily="34" charset="0"/>
              </a:rPr>
              <a:t>Four mini-research reports</a:t>
            </a:r>
          </a:p>
          <a:p>
            <a:pPr>
              <a:buFontTx/>
              <a:buNone/>
            </a:pPr>
            <a:r>
              <a:rPr lang="en-GB" i="1" dirty="0" smtClean="0">
                <a:latin typeface="Arial" pitchFamily="34" charset="0"/>
                <a:cs typeface="Arial" pitchFamily="34" charset="0"/>
              </a:rPr>
              <a:t>Teaching &amp; learning</a:t>
            </a:r>
            <a:r>
              <a:rPr lang="en-GB" dirty="0" smtClean="0">
                <a:latin typeface="Arial" pitchFamily="34" charset="0"/>
                <a:cs typeface="Arial" pitchFamily="34" charset="0"/>
              </a:rPr>
              <a:t> (Mar 2012)</a:t>
            </a:r>
          </a:p>
          <a:p>
            <a:pPr>
              <a:buFontTx/>
              <a:buNone/>
            </a:pPr>
            <a:r>
              <a:rPr lang="en-GB" i="1" dirty="0" smtClean="0">
                <a:latin typeface="Arial" pitchFamily="34" charset="0"/>
                <a:cs typeface="Arial" pitchFamily="34" charset="0"/>
              </a:rPr>
              <a:t>Independent learning &amp; contact hours </a:t>
            </a:r>
            <a:r>
              <a:rPr lang="en-GB" dirty="0" smtClean="0">
                <a:latin typeface="Arial" pitchFamily="34" charset="0"/>
                <a:cs typeface="Arial" pitchFamily="34" charset="0"/>
              </a:rPr>
              <a:t>(Mar 2012)</a:t>
            </a:r>
          </a:p>
          <a:p>
            <a:pPr>
              <a:buFontTx/>
              <a:buNone/>
            </a:pPr>
            <a:r>
              <a:rPr lang="en-GB" i="1" dirty="0" smtClean="0">
                <a:latin typeface="Arial" pitchFamily="34" charset="0"/>
                <a:cs typeface="Arial" pitchFamily="34" charset="0"/>
              </a:rPr>
              <a:t>Differences between subjects </a:t>
            </a:r>
            <a:r>
              <a:rPr lang="en-GB" dirty="0" smtClean="0">
                <a:latin typeface="Arial" pitchFamily="34" charset="0"/>
                <a:cs typeface="Arial" pitchFamily="34" charset="0"/>
              </a:rPr>
              <a:t>(Mar 2012)</a:t>
            </a:r>
          </a:p>
          <a:p>
            <a:pPr>
              <a:buFontTx/>
              <a:buNone/>
            </a:pPr>
            <a:r>
              <a:rPr lang="en-GB" i="1" dirty="0" smtClean="0">
                <a:latin typeface="Arial" pitchFamily="34" charset="0"/>
                <a:cs typeface="Arial" pitchFamily="34" charset="0"/>
              </a:rPr>
              <a:t>The first year student experience </a:t>
            </a:r>
            <a:r>
              <a:rPr lang="en-GB" dirty="0" smtClean="0">
                <a:latin typeface="Arial" pitchFamily="34" charset="0"/>
                <a:cs typeface="Arial" pitchFamily="34" charset="0"/>
              </a:rPr>
              <a:t>(Apr 2012)</a:t>
            </a:r>
          </a:p>
          <a:p>
            <a:pPr>
              <a:buFontTx/>
              <a:buNone/>
            </a:pPr>
            <a:endParaRPr lang="en-GB" b="1" dirty="0" smtClean="0">
              <a:latin typeface="Arial" pitchFamily="34" charset="0"/>
              <a:cs typeface="Arial" pitchFamily="34" charset="0"/>
            </a:endParaRPr>
          </a:p>
          <a:p>
            <a:pPr>
              <a:buFontTx/>
              <a:buNone/>
            </a:pPr>
            <a:r>
              <a:rPr lang="en-GB" b="1" dirty="0" smtClean="0">
                <a:latin typeface="Arial" pitchFamily="34" charset="0"/>
                <a:cs typeface="Arial" pitchFamily="34" charset="0"/>
              </a:rPr>
              <a:t>Methodology</a:t>
            </a:r>
          </a:p>
          <a:p>
            <a:pPr>
              <a:buFontTx/>
              <a:buNone/>
            </a:pPr>
            <a:r>
              <a:rPr lang="en-GB" dirty="0" smtClean="0">
                <a:latin typeface="Arial" pitchFamily="34" charset="0"/>
                <a:cs typeface="Arial" pitchFamily="34" charset="0"/>
              </a:rPr>
              <a:t>National online survey (around 5,000 students)</a:t>
            </a:r>
          </a:p>
          <a:p>
            <a:pPr>
              <a:buFontTx/>
              <a:buNone/>
            </a:pPr>
            <a:r>
              <a:rPr lang="en-GB" dirty="0" smtClean="0">
                <a:latin typeface="Arial" pitchFamily="34" charset="0"/>
                <a:cs typeface="Arial" pitchFamily="34" charset="0"/>
              </a:rPr>
              <a:t>Focus groups (eight locations, 135 students)</a:t>
            </a:r>
          </a:p>
          <a:p>
            <a:pPr>
              <a:buFontTx/>
              <a:buNone/>
            </a:pPr>
            <a:r>
              <a:rPr lang="en-GB" dirty="0" smtClean="0">
                <a:latin typeface="Arial" pitchFamily="34" charset="0"/>
                <a:cs typeface="Arial" pitchFamily="34" charset="0"/>
              </a:rPr>
              <a:t>Online discussion group</a:t>
            </a:r>
          </a:p>
          <a:p>
            <a:pPr>
              <a:buFontTx/>
              <a:buNone/>
            </a:pPr>
            <a:endParaRPr lang="en-GB" dirty="0" smtClean="0">
              <a:latin typeface="Arial" pitchFamily="34" charset="0"/>
              <a:cs typeface="Arial" pitchFamily="34" charset="0"/>
            </a:endParaRPr>
          </a:p>
          <a:p>
            <a:pPr>
              <a:buFontTx/>
              <a:buNone/>
            </a:pPr>
            <a:r>
              <a:rPr lang="en-GB" b="1" dirty="0" smtClean="0">
                <a:latin typeface="Arial" pitchFamily="34" charset="0"/>
                <a:cs typeface="Arial" pitchFamily="34" charset="0"/>
              </a:rPr>
              <a:t>Respondent profiles</a:t>
            </a:r>
            <a:endParaRPr lang="en-GB" dirty="0" smtClean="0">
              <a:latin typeface="Arial" pitchFamily="34" charset="0"/>
              <a:cs typeface="Arial" pitchFamily="34" charset="0"/>
            </a:endParaRPr>
          </a:p>
          <a:p>
            <a:pPr>
              <a:buFontTx/>
              <a:buNone/>
            </a:pPr>
            <a:r>
              <a:rPr lang="en-GB" dirty="0" smtClean="0">
                <a:latin typeface="Arial" pitchFamily="34" charset="0"/>
                <a:cs typeface="Arial" pitchFamily="34" charset="0"/>
              </a:rPr>
              <a:t>80% full time students</a:t>
            </a:r>
          </a:p>
          <a:p>
            <a:pPr>
              <a:buFontTx/>
              <a:buNone/>
            </a:pPr>
            <a:r>
              <a:rPr lang="en-GB" dirty="0" smtClean="0">
                <a:latin typeface="Arial" pitchFamily="34" charset="0"/>
                <a:cs typeface="Arial" pitchFamily="34" charset="0"/>
              </a:rPr>
              <a:t>58% female / 42% male</a:t>
            </a:r>
          </a:p>
          <a:p>
            <a:pPr>
              <a:buFontTx/>
              <a:buNone/>
            </a:pPr>
            <a:r>
              <a:rPr lang="en-GB" dirty="0" smtClean="0">
                <a:latin typeface="Arial" pitchFamily="34" charset="0"/>
                <a:cs typeface="Arial" pitchFamily="34" charset="0"/>
              </a:rPr>
              <a:t>41.6% of respondents were 18-20 years old</a:t>
            </a:r>
          </a:p>
          <a:p>
            <a:pPr>
              <a:buFontTx/>
              <a:buNone/>
            </a:pPr>
            <a:r>
              <a:rPr lang="en-GB" dirty="0" smtClean="0">
                <a:latin typeface="Arial" pitchFamily="34" charset="0"/>
                <a:cs typeface="Arial" pitchFamily="34" charset="0"/>
              </a:rPr>
              <a:t>Wide range of subjects studied</a:t>
            </a:r>
          </a:p>
          <a:p>
            <a:pPr>
              <a:buFontTx/>
              <a:buNone/>
            </a:pPr>
            <a:endParaRPr lang="en-GB" dirty="0" smtClean="0">
              <a:latin typeface="Arial" pitchFamily="34" charset="0"/>
              <a:cs typeface="Arial" pitchFamily="34" charset="0"/>
            </a:endParaRPr>
          </a:p>
          <a:p>
            <a:pPr>
              <a:buFontTx/>
              <a:buNone/>
            </a:pPr>
            <a:endParaRPr lang="en-GB" dirty="0" smtClean="0">
              <a:latin typeface="Arial" pitchFamily="34" charset="0"/>
              <a:cs typeface="Arial" pitchFamily="34" charset="0"/>
            </a:endParaRPr>
          </a:p>
          <a:p>
            <a:pPr>
              <a:buFontTx/>
              <a:buNone/>
            </a:pPr>
            <a:endParaRPr lang="en-GB" dirty="0" smtClean="0">
              <a:latin typeface="Arial" pitchFamily="34" charset="0"/>
              <a:cs typeface="Arial" pitchFamily="34" charset="0"/>
            </a:endParaRPr>
          </a:p>
        </p:txBody>
      </p:sp>
      <p:graphicFrame>
        <p:nvGraphicFramePr>
          <p:cNvPr id="6" name="Table 5"/>
          <p:cNvGraphicFramePr>
            <a:graphicFrameLocks noGrp="1"/>
          </p:cNvGraphicFramePr>
          <p:nvPr/>
        </p:nvGraphicFramePr>
        <p:xfrm>
          <a:off x="5724128" y="1916832"/>
          <a:ext cx="3096344" cy="3269294"/>
        </p:xfrm>
        <a:graphic>
          <a:graphicData uri="http://schemas.openxmlformats.org/drawingml/2006/table">
            <a:tbl>
              <a:tblPr firstRow="1" bandRow="1">
                <a:tableStyleId>{5C22544A-7EE6-4342-B048-85BDC9FD1C3A}</a:tableStyleId>
              </a:tblPr>
              <a:tblGrid>
                <a:gridCol w="2322258"/>
                <a:gridCol w="774086"/>
              </a:tblGrid>
              <a:tr h="954635">
                <a:tc>
                  <a:txBody>
                    <a:bodyPr/>
                    <a:lstStyle/>
                    <a:p>
                      <a:r>
                        <a:rPr lang="en-GB" sz="1800" dirty="0" smtClean="0">
                          <a:latin typeface="Arial" pitchFamily="34" charset="0"/>
                          <a:cs typeface="Arial" pitchFamily="34" charset="0"/>
                        </a:rPr>
                        <a:t>Institution grouping of respondents </a:t>
                      </a:r>
                      <a:endParaRPr lang="en-GB" sz="1800" dirty="0">
                        <a:latin typeface="Arial" pitchFamily="34" charset="0"/>
                        <a:cs typeface="Arial" pitchFamily="34" charset="0"/>
                      </a:endParaRPr>
                    </a:p>
                  </a:txBody>
                  <a:tcPr/>
                </a:tc>
                <a:tc>
                  <a:txBody>
                    <a:bodyPr/>
                    <a:lstStyle/>
                    <a:p>
                      <a:r>
                        <a:rPr lang="en-GB" sz="1800" b="1" dirty="0" smtClean="0">
                          <a:latin typeface="Arial" pitchFamily="34" charset="0"/>
                          <a:cs typeface="Arial" pitchFamily="34" charset="0"/>
                        </a:rPr>
                        <a:t>%</a:t>
                      </a:r>
                      <a:endParaRPr lang="en-GB" sz="1800" b="1" dirty="0">
                        <a:latin typeface="Arial" pitchFamily="34" charset="0"/>
                        <a:cs typeface="Arial" pitchFamily="34" charset="0"/>
                      </a:endParaRPr>
                    </a:p>
                  </a:txBody>
                  <a:tcPr/>
                </a:tc>
              </a:tr>
              <a:tr h="434319">
                <a:tc>
                  <a:txBody>
                    <a:bodyPr/>
                    <a:lstStyle/>
                    <a:p>
                      <a:r>
                        <a:rPr lang="en-GB" sz="1800" dirty="0" smtClean="0">
                          <a:latin typeface="Arial" pitchFamily="34" charset="0"/>
                          <a:cs typeface="Arial" pitchFamily="34" charset="0"/>
                        </a:rPr>
                        <a:t>University Alliance</a:t>
                      </a:r>
                      <a:endParaRPr lang="en-GB" sz="1800" dirty="0">
                        <a:latin typeface="Arial" pitchFamily="34" charset="0"/>
                        <a:cs typeface="Arial" pitchFamily="34" charset="0"/>
                      </a:endParaRPr>
                    </a:p>
                  </a:txBody>
                  <a:tcPr/>
                </a:tc>
                <a:tc>
                  <a:txBody>
                    <a:bodyPr/>
                    <a:lstStyle/>
                    <a:p>
                      <a:r>
                        <a:rPr lang="en-GB" sz="1800" dirty="0" smtClean="0">
                          <a:latin typeface="Arial" pitchFamily="34" charset="0"/>
                          <a:cs typeface="Arial" pitchFamily="34" charset="0"/>
                        </a:rPr>
                        <a:t>31.1</a:t>
                      </a:r>
                      <a:endParaRPr lang="en-GB" sz="1800" dirty="0">
                        <a:latin typeface="Arial" pitchFamily="34" charset="0"/>
                        <a:cs typeface="Arial" pitchFamily="34" charset="0"/>
                      </a:endParaRPr>
                    </a:p>
                  </a:txBody>
                  <a:tcPr/>
                </a:tc>
              </a:tr>
              <a:tr h="376068">
                <a:tc>
                  <a:txBody>
                    <a:bodyPr/>
                    <a:lstStyle/>
                    <a:p>
                      <a:r>
                        <a:rPr lang="en-GB" sz="1800" dirty="0" smtClean="0">
                          <a:latin typeface="Arial" pitchFamily="34" charset="0"/>
                          <a:cs typeface="Arial" pitchFamily="34" charset="0"/>
                        </a:rPr>
                        <a:t>Russell</a:t>
                      </a:r>
                      <a:r>
                        <a:rPr lang="en-GB" sz="1800" baseline="0" dirty="0" smtClean="0">
                          <a:latin typeface="Arial" pitchFamily="34" charset="0"/>
                          <a:cs typeface="Arial" pitchFamily="34" charset="0"/>
                        </a:rPr>
                        <a:t> Group</a:t>
                      </a:r>
                      <a:endParaRPr lang="en-GB" sz="1800" dirty="0">
                        <a:latin typeface="Arial" pitchFamily="34" charset="0"/>
                        <a:cs typeface="Arial" pitchFamily="34" charset="0"/>
                      </a:endParaRPr>
                    </a:p>
                  </a:txBody>
                  <a:tcPr/>
                </a:tc>
                <a:tc>
                  <a:txBody>
                    <a:bodyPr/>
                    <a:lstStyle/>
                    <a:p>
                      <a:r>
                        <a:rPr lang="en-GB" sz="1800" dirty="0" smtClean="0">
                          <a:latin typeface="Arial" pitchFamily="34" charset="0"/>
                          <a:cs typeface="Arial" pitchFamily="34" charset="0"/>
                        </a:rPr>
                        <a:t>19.2</a:t>
                      </a:r>
                      <a:endParaRPr lang="en-GB" sz="1800" dirty="0">
                        <a:latin typeface="Arial" pitchFamily="34" charset="0"/>
                        <a:cs typeface="Arial" pitchFamily="34" charset="0"/>
                      </a:endParaRPr>
                    </a:p>
                  </a:txBody>
                  <a:tcPr/>
                </a:tc>
              </a:tr>
              <a:tr h="376068">
                <a:tc>
                  <a:txBody>
                    <a:bodyPr/>
                    <a:lstStyle/>
                    <a:p>
                      <a:r>
                        <a:rPr lang="en-GB" sz="1800" dirty="0" smtClean="0">
                          <a:latin typeface="Arial" pitchFamily="34" charset="0"/>
                          <a:cs typeface="Arial" pitchFamily="34" charset="0"/>
                        </a:rPr>
                        <a:t>1994 Group</a:t>
                      </a:r>
                      <a:endParaRPr lang="en-GB" sz="1800" dirty="0">
                        <a:latin typeface="Arial" pitchFamily="34" charset="0"/>
                        <a:cs typeface="Arial" pitchFamily="34" charset="0"/>
                      </a:endParaRPr>
                    </a:p>
                  </a:txBody>
                  <a:tcPr/>
                </a:tc>
                <a:tc>
                  <a:txBody>
                    <a:bodyPr/>
                    <a:lstStyle/>
                    <a:p>
                      <a:r>
                        <a:rPr lang="en-GB" sz="1800" dirty="0" smtClean="0">
                          <a:latin typeface="Arial" pitchFamily="34" charset="0"/>
                          <a:cs typeface="Arial" pitchFamily="34" charset="0"/>
                        </a:rPr>
                        <a:t>16.6</a:t>
                      </a:r>
                      <a:endParaRPr lang="en-GB" sz="1800" dirty="0">
                        <a:latin typeface="Arial" pitchFamily="34" charset="0"/>
                        <a:cs typeface="Arial" pitchFamily="34" charset="0"/>
                      </a:endParaRPr>
                    </a:p>
                  </a:txBody>
                  <a:tcPr/>
                </a:tc>
              </a:tr>
              <a:tr h="376068">
                <a:tc>
                  <a:txBody>
                    <a:bodyPr/>
                    <a:lstStyle/>
                    <a:p>
                      <a:r>
                        <a:rPr lang="en-GB" sz="1800" dirty="0" smtClean="0">
                          <a:latin typeface="Arial" pitchFamily="34" charset="0"/>
                          <a:cs typeface="Arial" pitchFamily="34" charset="0"/>
                        </a:rPr>
                        <a:t>Non-aligned</a:t>
                      </a:r>
                      <a:endParaRPr lang="en-GB" sz="1800" dirty="0">
                        <a:latin typeface="Arial" pitchFamily="34" charset="0"/>
                        <a:cs typeface="Arial" pitchFamily="34" charset="0"/>
                      </a:endParaRPr>
                    </a:p>
                  </a:txBody>
                  <a:tcPr/>
                </a:tc>
                <a:tc>
                  <a:txBody>
                    <a:bodyPr/>
                    <a:lstStyle/>
                    <a:p>
                      <a:r>
                        <a:rPr lang="en-GB" sz="1800" dirty="0" smtClean="0">
                          <a:latin typeface="Arial" pitchFamily="34" charset="0"/>
                          <a:cs typeface="Arial" pitchFamily="34" charset="0"/>
                        </a:rPr>
                        <a:t>14.8</a:t>
                      </a:r>
                      <a:endParaRPr lang="en-GB" sz="1800" dirty="0">
                        <a:latin typeface="Arial" pitchFamily="34" charset="0"/>
                        <a:cs typeface="Arial" pitchFamily="34" charset="0"/>
                      </a:endParaRPr>
                    </a:p>
                  </a:txBody>
                  <a:tcPr/>
                </a:tc>
              </a:tr>
              <a:tr h="376068">
                <a:tc>
                  <a:txBody>
                    <a:bodyPr/>
                    <a:lstStyle/>
                    <a:p>
                      <a:r>
                        <a:rPr lang="en-GB" sz="1800" dirty="0" smtClean="0">
                          <a:latin typeface="Arial" pitchFamily="34" charset="0"/>
                          <a:cs typeface="Arial" pitchFamily="34" charset="0"/>
                        </a:rPr>
                        <a:t>Million  +</a:t>
                      </a:r>
                      <a:endParaRPr lang="en-GB" sz="1800" dirty="0">
                        <a:latin typeface="Arial" pitchFamily="34" charset="0"/>
                        <a:cs typeface="Arial" pitchFamily="34" charset="0"/>
                      </a:endParaRPr>
                    </a:p>
                  </a:txBody>
                  <a:tcPr/>
                </a:tc>
                <a:tc>
                  <a:txBody>
                    <a:bodyPr/>
                    <a:lstStyle/>
                    <a:p>
                      <a:r>
                        <a:rPr lang="en-GB" sz="1800" dirty="0" smtClean="0">
                          <a:latin typeface="Arial" pitchFamily="34" charset="0"/>
                          <a:cs typeface="Arial" pitchFamily="34" charset="0"/>
                        </a:rPr>
                        <a:t>14.3</a:t>
                      </a:r>
                      <a:endParaRPr lang="en-GB" sz="1800" dirty="0">
                        <a:latin typeface="Arial" pitchFamily="34" charset="0"/>
                        <a:cs typeface="Arial" pitchFamily="34" charset="0"/>
                      </a:endParaRPr>
                    </a:p>
                  </a:txBody>
                  <a:tcPr/>
                </a:tc>
              </a:tr>
              <a:tr h="376068">
                <a:tc>
                  <a:txBody>
                    <a:bodyPr/>
                    <a:lstStyle/>
                    <a:p>
                      <a:r>
                        <a:rPr lang="en-GB" sz="1800" dirty="0" smtClean="0">
                          <a:latin typeface="Arial" pitchFamily="34" charset="0"/>
                          <a:cs typeface="Arial" pitchFamily="34" charset="0"/>
                        </a:rPr>
                        <a:t>GuildHE</a:t>
                      </a:r>
                      <a:endParaRPr lang="en-GB" sz="1800" dirty="0">
                        <a:latin typeface="Arial" pitchFamily="34" charset="0"/>
                        <a:cs typeface="Arial" pitchFamily="34" charset="0"/>
                      </a:endParaRPr>
                    </a:p>
                  </a:txBody>
                  <a:tcPr/>
                </a:tc>
                <a:tc>
                  <a:txBody>
                    <a:bodyPr/>
                    <a:lstStyle/>
                    <a:p>
                      <a:r>
                        <a:rPr lang="en-GB" sz="1800" dirty="0" smtClean="0">
                          <a:latin typeface="Arial" pitchFamily="34" charset="0"/>
                          <a:cs typeface="Arial" pitchFamily="34" charset="0"/>
                        </a:rPr>
                        <a:t>4.0</a:t>
                      </a:r>
                      <a:endParaRPr lang="en-GB" sz="1800" dirty="0">
                        <a:latin typeface="Arial" pitchFamily="34" charset="0"/>
                        <a:cs typeface="Arial" pitchFamily="34" charset="0"/>
                      </a:endParaRPr>
                    </a:p>
                  </a:txBody>
                  <a:tcPr/>
                </a:tc>
              </a:tr>
            </a:tbl>
          </a:graphicData>
        </a:graphic>
      </p:graphicFrame>
      <p:pic>
        <p:nvPicPr>
          <p:cNvPr id="1026" name="Picture 2"/>
          <p:cNvPicPr>
            <a:picLocks noChangeAspect="1" noChangeArrowheads="1"/>
          </p:cNvPicPr>
          <p:nvPr/>
        </p:nvPicPr>
        <p:blipFill>
          <a:blip r:embed="rId4" cstate="print"/>
          <a:srcRect/>
          <a:stretch>
            <a:fillRect/>
          </a:stretch>
        </p:blipFill>
        <p:spPr bwMode="auto">
          <a:xfrm>
            <a:off x="5192266" y="0"/>
            <a:ext cx="3951734" cy="165421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95536" y="404664"/>
            <a:ext cx="7772400" cy="1143000"/>
          </a:xfrm>
        </p:spPr>
        <p:txBody>
          <a:bodyPr>
            <a:normAutofit/>
          </a:bodyPr>
          <a:lstStyle/>
          <a:p>
            <a:pPr algn="l"/>
            <a:r>
              <a:rPr lang="en-GB" sz="3200" cap="all" dirty="0" smtClean="0">
                <a:solidFill>
                  <a:srgbClr val="006600"/>
                </a:solidFill>
                <a:latin typeface="Arial" pitchFamily="34" charset="0"/>
                <a:cs typeface="Arial" pitchFamily="34" charset="0"/>
              </a:rPr>
              <a:t>The teaching &amp; learning experience</a:t>
            </a:r>
          </a:p>
        </p:txBody>
      </p:sp>
      <p:pic>
        <p:nvPicPr>
          <p:cNvPr id="6" name="Picture 46" descr="New QAA logo 4col"/>
          <p:cNvPicPr>
            <a:picLocks noChangeAspect="1" noChangeArrowheads="1"/>
          </p:cNvPicPr>
          <p:nvPr/>
        </p:nvPicPr>
        <p:blipFill>
          <a:blip r:embed="rId3" cstate="print"/>
          <a:srcRect/>
          <a:stretch>
            <a:fillRect/>
          </a:stretch>
        </p:blipFill>
        <p:spPr bwMode="auto">
          <a:xfrm>
            <a:off x="6372200" y="5805264"/>
            <a:ext cx="2405028" cy="792088"/>
          </a:xfrm>
          <a:prstGeom prst="rect">
            <a:avLst/>
          </a:prstGeom>
          <a:noFill/>
          <a:ln w="9525">
            <a:noFill/>
            <a:miter lim="800000"/>
            <a:headEnd/>
            <a:tailEnd/>
          </a:ln>
        </p:spPr>
      </p:pic>
      <p:sp>
        <p:nvSpPr>
          <p:cNvPr id="7" name="Rectangle 6"/>
          <p:cNvSpPr/>
          <p:nvPr/>
        </p:nvSpPr>
        <p:spPr>
          <a:xfrm>
            <a:off x="467544" y="1412776"/>
            <a:ext cx="5904656" cy="5447645"/>
          </a:xfrm>
          <a:prstGeom prst="rect">
            <a:avLst/>
          </a:prstGeom>
        </p:spPr>
        <p:txBody>
          <a:bodyPr wrap="square">
            <a:spAutoFit/>
          </a:bodyPr>
          <a:lstStyle/>
          <a:p>
            <a:pPr>
              <a:buClr>
                <a:srgbClr val="006600"/>
              </a:buClr>
            </a:pPr>
            <a:endParaRPr lang="en-GB" sz="2000" dirty="0" smtClean="0">
              <a:latin typeface="Arial" pitchFamily="34" charset="0"/>
              <a:cs typeface="Arial" pitchFamily="34" charset="0"/>
            </a:endParaRPr>
          </a:p>
          <a:p>
            <a:pPr>
              <a:buClr>
                <a:srgbClr val="006600"/>
              </a:buClr>
            </a:pPr>
            <a:endParaRPr lang="en-GB" sz="2000" dirty="0" smtClean="0">
              <a:latin typeface="Arial" pitchFamily="34" charset="0"/>
              <a:cs typeface="Arial" pitchFamily="34" charset="0"/>
            </a:endParaRPr>
          </a:p>
          <a:p>
            <a:pPr>
              <a:buClr>
                <a:srgbClr val="006600"/>
              </a:buClr>
            </a:pPr>
            <a:endParaRPr lang="en-GB" sz="2000" dirty="0" smtClean="0">
              <a:latin typeface="Arial" pitchFamily="34" charset="0"/>
              <a:cs typeface="Arial" pitchFamily="34" charset="0"/>
            </a:endParaRPr>
          </a:p>
          <a:p>
            <a:pPr>
              <a:buClr>
                <a:srgbClr val="006600"/>
              </a:buClr>
            </a:pPr>
            <a:endParaRPr lang="en-GB" sz="2000" dirty="0" smtClean="0">
              <a:latin typeface="Arial" pitchFamily="34" charset="0"/>
              <a:cs typeface="Arial" pitchFamily="34" charset="0"/>
            </a:endParaRPr>
          </a:p>
          <a:p>
            <a:pPr>
              <a:buClr>
                <a:srgbClr val="006600"/>
              </a:buClr>
            </a:pPr>
            <a:endParaRPr lang="en-GB" sz="2000" dirty="0" smtClean="0">
              <a:latin typeface="Arial" pitchFamily="34" charset="0"/>
              <a:cs typeface="Arial" pitchFamily="34" charset="0"/>
            </a:endParaRPr>
          </a:p>
          <a:p>
            <a:pPr>
              <a:buClr>
                <a:srgbClr val="006600"/>
              </a:buClr>
            </a:pPr>
            <a:endParaRPr lang="en-GB" sz="2000" dirty="0" smtClean="0">
              <a:latin typeface="Arial" pitchFamily="34" charset="0"/>
              <a:cs typeface="Arial" pitchFamily="34" charset="0"/>
            </a:endParaRPr>
          </a:p>
          <a:p>
            <a:pPr>
              <a:buClr>
                <a:srgbClr val="006600"/>
              </a:buClr>
            </a:pPr>
            <a:r>
              <a:rPr lang="en-GB" sz="2000" dirty="0" smtClean="0">
                <a:latin typeface="Arial" pitchFamily="34" charset="0"/>
                <a:cs typeface="Arial" pitchFamily="34" charset="0"/>
              </a:rPr>
              <a:t>	</a:t>
            </a:r>
          </a:p>
          <a:p>
            <a:pPr>
              <a:buClr>
                <a:srgbClr val="006600"/>
              </a:buClr>
            </a:pPr>
            <a:endParaRPr lang="en-GB" sz="2000" dirty="0" smtClean="0">
              <a:latin typeface="Arial" pitchFamily="34" charset="0"/>
              <a:cs typeface="Arial" pitchFamily="34" charset="0"/>
            </a:endParaRPr>
          </a:p>
          <a:p>
            <a:pPr>
              <a:buClr>
                <a:srgbClr val="006600"/>
              </a:buClr>
            </a:pPr>
            <a:endParaRPr lang="en-GB" sz="2000" dirty="0" smtClean="0">
              <a:latin typeface="Arial" pitchFamily="34" charset="0"/>
              <a:cs typeface="Arial" pitchFamily="34" charset="0"/>
            </a:endParaRPr>
          </a:p>
          <a:p>
            <a:pPr>
              <a:buClr>
                <a:srgbClr val="006600"/>
              </a:buClr>
            </a:pPr>
            <a:r>
              <a:rPr lang="en-GB" sz="2000" dirty="0" smtClean="0">
                <a:latin typeface="Arial" pitchFamily="34" charset="0"/>
                <a:cs typeface="Arial" pitchFamily="34" charset="0"/>
              </a:rPr>
              <a:t>  </a:t>
            </a:r>
          </a:p>
          <a:p>
            <a:pPr>
              <a:buClr>
                <a:srgbClr val="006600"/>
              </a:buClr>
              <a:buFont typeface="Wingdings" pitchFamily="2" charset="2"/>
              <a:buChar char="Ø"/>
            </a:pPr>
            <a:endParaRPr lang="en-GB" dirty="0" smtClean="0">
              <a:latin typeface="Arial" pitchFamily="34" charset="0"/>
              <a:cs typeface="Arial" pitchFamily="34" charset="0"/>
            </a:endParaRPr>
          </a:p>
          <a:p>
            <a:pPr>
              <a:buClr>
                <a:srgbClr val="006600"/>
              </a:buClr>
            </a:pPr>
            <a:r>
              <a:rPr lang="en-GB" dirty="0" smtClean="0">
                <a:latin typeface="Arial" pitchFamily="34" charset="0"/>
                <a:cs typeface="Arial" pitchFamily="34" charset="0"/>
              </a:rPr>
              <a:t>  </a:t>
            </a:r>
          </a:p>
          <a:p>
            <a:pPr>
              <a:buClr>
                <a:srgbClr val="006600"/>
              </a:buClr>
            </a:pPr>
            <a:r>
              <a:rPr lang="en-GB" u="sng" dirty="0" smtClean="0">
                <a:latin typeface="Arial" pitchFamily="34" charset="0"/>
                <a:cs typeface="Arial" pitchFamily="34" charset="0"/>
              </a:rPr>
              <a:t>Lowest rated</a:t>
            </a:r>
          </a:p>
          <a:p>
            <a:pPr lvl="1">
              <a:buClr>
                <a:srgbClr val="006600"/>
              </a:buClr>
              <a:buFont typeface="Wingdings" pitchFamily="2" charset="2"/>
              <a:buChar char="Ø"/>
            </a:pPr>
            <a:r>
              <a:rPr lang="en-GB" dirty="0" smtClean="0">
                <a:latin typeface="Arial" pitchFamily="34" charset="0"/>
                <a:cs typeface="Arial" pitchFamily="34" charset="0"/>
              </a:rPr>
              <a:t> Internet discussion forums (48%)</a:t>
            </a:r>
          </a:p>
          <a:p>
            <a:pPr lvl="1">
              <a:buClr>
                <a:srgbClr val="006600"/>
              </a:buClr>
              <a:buFont typeface="Wingdings" pitchFamily="2" charset="2"/>
              <a:buChar char="Ø"/>
            </a:pPr>
            <a:r>
              <a:rPr lang="en-GB" dirty="0" smtClean="0">
                <a:latin typeface="Arial" pitchFamily="34" charset="0"/>
                <a:cs typeface="Arial" pitchFamily="34" charset="0"/>
              </a:rPr>
              <a:t> Lecturers’ research records (47.7%)</a:t>
            </a:r>
          </a:p>
          <a:p>
            <a:pPr lvl="1">
              <a:buClr>
                <a:srgbClr val="006600"/>
              </a:buClr>
              <a:buFont typeface="Wingdings" pitchFamily="2" charset="2"/>
              <a:buChar char="Ø"/>
            </a:pPr>
            <a:endParaRPr lang="en-GB" sz="2000" dirty="0" smtClean="0">
              <a:latin typeface="Arial" pitchFamily="34" charset="0"/>
              <a:cs typeface="Arial" pitchFamily="34" charset="0"/>
            </a:endParaRPr>
          </a:p>
          <a:p>
            <a:pPr>
              <a:buClr>
                <a:srgbClr val="006600"/>
              </a:buClr>
              <a:buFont typeface="Wingdings" pitchFamily="2" charset="2"/>
              <a:buChar char="Ø"/>
            </a:pPr>
            <a:endParaRPr lang="en-GB" sz="2000" dirty="0">
              <a:latin typeface="Arial" pitchFamily="34" charset="0"/>
              <a:cs typeface="Arial" pitchFamily="34" charset="0"/>
            </a:endParaRPr>
          </a:p>
          <a:p>
            <a:pPr>
              <a:buFontTx/>
              <a:buNone/>
            </a:pPr>
            <a:endParaRPr lang="en-GB" i="1" dirty="0" smtClean="0">
              <a:latin typeface="Arial" pitchFamily="34" charset="0"/>
              <a:cs typeface="Arial" pitchFamily="34" charset="0"/>
            </a:endParaRPr>
          </a:p>
        </p:txBody>
      </p:sp>
      <p:graphicFrame>
        <p:nvGraphicFramePr>
          <p:cNvPr id="11" name="Table 10"/>
          <p:cNvGraphicFramePr>
            <a:graphicFrameLocks noGrp="1"/>
          </p:cNvGraphicFramePr>
          <p:nvPr/>
        </p:nvGraphicFramePr>
        <p:xfrm>
          <a:off x="1547664" y="1772817"/>
          <a:ext cx="6192688" cy="2739896"/>
        </p:xfrm>
        <a:graphic>
          <a:graphicData uri="http://schemas.openxmlformats.org/drawingml/2006/table">
            <a:tbl>
              <a:tblPr firstRow="1" bandRow="1">
                <a:tableStyleId>{5C22544A-7EE6-4342-B048-85BDC9FD1C3A}</a:tableStyleId>
              </a:tblPr>
              <a:tblGrid>
                <a:gridCol w="4824536"/>
                <a:gridCol w="1368152"/>
              </a:tblGrid>
              <a:tr h="514856">
                <a:tc>
                  <a:txBody>
                    <a:bodyPr/>
                    <a:lstStyle/>
                    <a:p>
                      <a:r>
                        <a:rPr lang="en-GB" dirty="0" smtClean="0">
                          <a:latin typeface="Arial" pitchFamily="34" charset="0"/>
                          <a:cs typeface="Arial" pitchFamily="34" charset="0"/>
                        </a:rPr>
                        <a:t>VERY IMPORTANT/IMPORTANT</a:t>
                      </a:r>
                      <a:endParaRPr lang="en-GB" dirty="0">
                        <a:latin typeface="Arial" pitchFamily="34" charset="0"/>
                        <a:cs typeface="Arial" pitchFamily="34" charset="0"/>
                      </a:endParaRPr>
                    </a:p>
                  </a:txBody>
                  <a:tcPr>
                    <a:solidFill>
                      <a:schemeClr val="accent3">
                        <a:lumMod val="75000"/>
                      </a:schemeClr>
                    </a:solidFill>
                  </a:tcPr>
                </a:tc>
                <a:tc>
                  <a:txBody>
                    <a:bodyPr/>
                    <a:lstStyle/>
                    <a:p>
                      <a:r>
                        <a:rPr lang="en-GB" dirty="0" smtClean="0">
                          <a:latin typeface="Arial" pitchFamily="34" charset="0"/>
                          <a:cs typeface="Arial" pitchFamily="34" charset="0"/>
                        </a:rPr>
                        <a:t>%</a:t>
                      </a:r>
                      <a:endParaRPr lang="en-GB" dirty="0">
                        <a:latin typeface="Arial" pitchFamily="34" charset="0"/>
                        <a:cs typeface="Arial" pitchFamily="34" charset="0"/>
                      </a:endParaRPr>
                    </a:p>
                  </a:txBody>
                  <a:tcPr>
                    <a:solidFill>
                      <a:schemeClr val="accent3">
                        <a:lumMod val="75000"/>
                      </a:schemeClr>
                    </a:solidFill>
                  </a:tcPr>
                </a:tc>
              </a:tr>
              <a:tr h="370840">
                <a:tc>
                  <a:txBody>
                    <a:bodyPr/>
                    <a:lstStyle/>
                    <a:p>
                      <a:r>
                        <a:rPr lang="en-GB" dirty="0" smtClean="0">
                          <a:latin typeface="Arial" pitchFamily="34" charset="0"/>
                          <a:cs typeface="Arial" pitchFamily="34" charset="0"/>
                        </a:rPr>
                        <a:t>Teaching</a:t>
                      </a:r>
                      <a:r>
                        <a:rPr lang="en-GB" baseline="0" dirty="0" smtClean="0">
                          <a:latin typeface="Arial" pitchFamily="34" charset="0"/>
                          <a:cs typeface="Arial" pitchFamily="34" charset="0"/>
                        </a:rPr>
                        <a:t> skills of lecturers and tutors</a:t>
                      </a:r>
                      <a:endParaRPr lang="en-GB" dirty="0">
                        <a:latin typeface="Arial" pitchFamily="34" charset="0"/>
                        <a:cs typeface="Arial" pitchFamily="34" charset="0"/>
                      </a:endParaRPr>
                    </a:p>
                  </a:txBody>
                  <a:tcPr>
                    <a:solidFill>
                      <a:schemeClr val="accent3">
                        <a:lumMod val="20000"/>
                        <a:lumOff val="80000"/>
                      </a:schemeClr>
                    </a:solidFill>
                  </a:tcPr>
                </a:tc>
                <a:tc>
                  <a:txBody>
                    <a:bodyPr/>
                    <a:lstStyle/>
                    <a:p>
                      <a:r>
                        <a:rPr lang="en-GB" dirty="0" smtClean="0">
                          <a:latin typeface="Arial" pitchFamily="34" charset="0"/>
                          <a:cs typeface="Arial" pitchFamily="34" charset="0"/>
                        </a:rPr>
                        <a:t>90.6</a:t>
                      </a:r>
                      <a:endParaRPr lang="en-GB" dirty="0">
                        <a:latin typeface="Arial" pitchFamily="34" charset="0"/>
                        <a:cs typeface="Arial" pitchFamily="34" charset="0"/>
                      </a:endParaRPr>
                    </a:p>
                  </a:txBody>
                  <a:tcPr>
                    <a:solidFill>
                      <a:schemeClr val="accent3">
                        <a:lumMod val="20000"/>
                        <a:lumOff val="80000"/>
                      </a:schemeClr>
                    </a:solidFill>
                  </a:tcPr>
                </a:tc>
              </a:tr>
              <a:tr h="370840">
                <a:tc>
                  <a:txBody>
                    <a:bodyPr/>
                    <a:lstStyle/>
                    <a:p>
                      <a:r>
                        <a:rPr lang="en-GB" dirty="0" smtClean="0">
                          <a:latin typeface="Arial" pitchFamily="34" charset="0"/>
                          <a:cs typeface="Arial" pitchFamily="34" charset="0"/>
                        </a:rPr>
                        <a:t>Interactive group teaching sessions/ tutorials</a:t>
                      </a:r>
                      <a:endParaRPr lang="en-GB" dirty="0">
                        <a:latin typeface="Arial" pitchFamily="34" charset="0"/>
                        <a:cs typeface="Arial" pitchFamily="34" charset="0"/>
                      </a:endParaRPr>
                    </a:p>
                  </a:txBody>
                  <a:tcPr>
                    <a:solidFill>
                      <a:schemeClr val="accent3">
                        <a:lumMod val="60000"/>
                        <a:lumOff val="40000"/>
                      </a:schemeClr>
                    </a:solidFill>
                  </a:tcPr>
                </a:tc>
                <a:tc>
                  <a:txBody>
                    <a:bodyPr/>
                    <a:lstStyle/>
                    <a:p>
                      <a:r>
                        <a:rPr lang="en-GB" dirty="0" smtClean="0">
                          <a:latin typeface="Arial" pitchFamily="34" charset="0"/>
                          <a:cs typeface="Arial" pitchFamily="34" charset="0"/>
                        </a:rPr>
                        <a:t>83.4</a:t>
                      </a:r>
                      <a:endParaRPr lang="en-GB" dirty="0">
                        <a:latin typeface="Arial" pitchFamily="34" charset="0"/>
                        <a:cs typeface="Arial" pitchFamily="34" charset="0"/>
                      </a:endParaRPr>
                    </a:p>
                  </a:txBody>
                  <a:tcPr>
                    <a:solidFill>
                      <a:schemeClr val="accent3">
                        <a:lumMod val="60000"/>
                        <a:lumOff val="40000"/>
                      </a:schemeClr>
                    </a:solidFill>
                  </a:tcPr>
                </a:tc>
              </a:tr>
              <a:tr h="370840">
                <a:tc>
                  <a:txBody>
                    <a:bodyPr/>
                    <a:lstStyle/>
                    <a:p>
                      <a:r>
                        <a:rPr lang="en-GB" dirty="0" smtClean="0">
                          <a:latin typeface="Arial" pitchFamily="34" charset="0"/>
                          <a:cs typeface="Arial" pitchFamily="34" charset="0"/>
                        </a:rPr>
                        <a:t>Library</a:t>
                      </a:r>
                      <a:r>
                        <a:rPr lang="en-GB" baseline="0" dirty="0" smtClean="0">
                          <a:latin typeface="Arial" pitchFamily="34" charset="0"/>
                          <a:cs typeface="Arial" pitchFamily="34" charset="0"/>
                        </a:rPr>
                        <a:t> support</a:t>
                      </a:r>
                      <a:endParaRPr lang="en-GB" dirty="0">
                        <a:latin typeface="Arial" pitchFamily="34" charset="0"/>
                        <a:cs typeface="Arial" pitchFamily="34" charset="0"/>
                      </a:endParaRPr>
                    </a:p>
                  </a:txBody>
                  <a:tcPr>
                    <a:solidFill>
                      <a:schemeClr val="accent3">
                        <a:lumMod val="20000"/>
                        <a:lumOff val="80000"/>
                      </a:schemeClr>
                    </a:solidFill>
                  </a:tcPr>
                </a:tc>
                <a:tc>
                  <a:txBody>
                    <a:bodyPr/>
                    <a:lstStyle/>
                    <a:p>
                      <a:r>
                        <a:rPr lang="en-GB" dirty="0" smtClean="0">
                          <a:latin typeface="Arial" pitchFamily="34" charset="0"/>
                          <a:cs typeface="Arial" pitchFamily="34" charset="0"/>
                        </a:rPr>
                        <a:t>78.3</a:t>
                      </a:r>
                      <a:endParaRPr lang="en-GB" dirty="0">
                        <a:latin typeface="Arial" pitchFamily="34" charset="0"/>
                        <a:cs typeface="Arial" pitchFamily="34" charset="0"/>
                      </a:endParaRPr>
                    </a:p>
                  </a:txBody>
                  <a:tcPr>
                    <a:solidFill>
                      <a:schemeClr val="accent3">
                        <a:lumMod val="20000"/>
                        <a:lumOff val="80000"/>
                      </a:schemeClr>
                    </a:solidFill>
                  </a:tcPr>
                </a:tc>
              </a:tr>
              <a:tr h="370840">
                <a:tc>
                  <a:txBody>
                    <a:bodyPr/>
                    <a:lstStyle/>
                    <a:p>
                      <a:r>
                        <a:rPr lang="en-GB" dirty="0" smtClean="0">
                          <a:latin typeface="Arial" pitchFamily="34" charset="0"/>
                          <a:cs typeface="Arial" pitchFamily="34" charset="0"/>
                        </a:rPr>
                        <a:t>Availability of facilities for practical</a:t>
                      </a:r>
                      <a:r>
                        <a:rPr lang="en-GB" baseline="0" dirty="0" smtClean="0">
                          <a:latin typeface="Arial" pitchFamily="34" charset="0"/>
                          <a:cs typeface="Arial" pitchFamily="34" charset="0"/>
                        </a:rPr>
                        <a:t> work</a:t>
                      </a:r>
                      <a:endParaRPr lang="en-GB" dirty="0">
                        <a:latin typeface="Arial" pitchFamily="34" charset="0"/>
                        <a:cs typeface="Arial" pitchFamily="34" charset="0"/>
                      </a:endParaRPr>
                    </a:p>
                  </a:txBody>
                  <a:tcPr>
                    <a:solidFill>
                      <a:schemeClr val="accent3">
                        <a:lumMod val="40000"/>
                        <a:lumOff val="60000"/>
                      </a:schemeClr>
                    </a:solidFill>
                  </a:tcPr>
                </a:tc>
                <a:tc>
                  <a:txBody>
                    <a:bodyPr/>
                    <a:lstStyle/>
                    <a:p>
                      <a:pPr>
                        <a:spcAft>
                          <a:spcPts val="0"/>
                        </a:spcAft>
                      </a:pPr>
                      <a:r>
                        <a:rPr lang="en-GB" sz="1800" dirty="0">
                          <a:latin typeface="Arial" pitchFamily="34" charset="0"/>
                          <a:ea typeface="Calibri"/>
                          <a:cs typeface="Arial" pitchFamily="34" charset="0"/>
                        </a:rPr>
                        <a:t>76.5</a:t>
                      </a:r>
                    </a:p>
                  </a:txBody>
                  <a:tcPr>
                    <a:solidFill>
                      <a:schemeClr val="accent3">
                        <a:lumMod val="40000"/>
                        <a:lumOff val="60000"/>
                      </a:schemeClr>
                    </a:solidFill>
                  </a:tcPr>
                </a:tc>
              </a:tr>
              <a:tr h="370840">
                <a:tc>
                  <a:txBody>
                    <a:bodyPr/>
                    <a:lstStyle/>
                    <a:p>
                      <a:r>
                        <a:rPr lang="en-GB" dirty="0" smtClean="0">
                          <a:latin typeface="Arial" pitchFamily="34" charset="0"/>
                          <a:cs typeface="Arial" pitchFamily="34" charset="0"/>
                        </a:rPr>
                        <a:t>Contact time with personal tutor</a:t>
                      </a:r>
                      <a:endParaRPr lang="en-GB" dirty="0">
                        <a:latin typeface="Arial" pitchFamily="34" charset="0"/>
                        <a:cs typeface="Arial" pitchFamily="34" charset="0"/>
                      </a:endParaRPr>
                    </a:p>
                  </a:txBody>
                  <a:tcPr>
                    <a:solidFill>
                      <a:schemeClr val="accent3">
                        <a:lumMod val="20000"/>
                        <a:lumOff val="80000"/>
                      </a:schemeClr>
                    </a:solidFill>
                  </a:tcPr>
                </a:tc>
                <a:tc>
                  <a:txBody>
                    <a:bodyPr/>
                    <a:lstStyle/>
                    <a:p>
                      <a:pPr>
                        <a:spcAft>
                          <a:spcPts val="0"/>
                        </a:spcAft>
                      </a:pPr>
                      <a:r>
                        <a:rPr lang="en-GB" sz="1800" dirty="0">
                          <a:latin typeface="Arial" pitchFamily="34" charset="0"/>
                          <a:ea typeface="Calibri"/>
                          <a:cs typeface="Arial" pitchFamily="34" charset="0"/>
                        </a:rPr>
                        <a:t>73.5</a:t>
                      </a:r>
                    </a:p>
                  </a:txBody>
                  <a:tcPr>
                    <a:solidFill>
                      <a:schemeClr val="accent3">
                        <a:lumMod val="20000"/>
                        <a:lumOff val="80000"/>
                      </a:schemeClr>
                    </a:solidFill>
                  </a:tcPr>
                </a:tc>
              </a:tr>
              <a:tr h="370840">
                <a:tc>
                  <a:txBody>
                    <a:bodyPr/>
                    <a:lstStyle/>
                    <a:p>
                      <a:r>
                        <a:rPr lang="en-GB" dirty="0" smtClean="0">
                          <a:latin typeface="Arial" pitchFamily="34" charset="0"/>
                          <a:cs typeface="Arial" pitchFamily="34" charset="0"/>
                        </a:rPr>
                        <a:t>Individual teaching</a:t>
                      </a:r>
                      <a:r>
                        <a:rPr lang="en-GB" baseline="0" dirty="0" smtClean="0">
                          <a:latin typeface="Arial" pitchFamily="34" charset="0"/>
                          <a:cs typeface="Arial" pitchFamily="34" charset="0"/>
                        </a:rPr>
                        <a:t> sessions/tutorials</a:t>
                      </a:r>
                      <a:endParaRPr lang="en-GB" dirty="0">
                        <a:latin typeface="Arial" pitchFamily="34" charset="0"/>
                        <a:cs typeface="Arial" pitchFamily="34" charset="0"/>
                      </a:endParaRPr>
                    </a:p>
                  </a:txBody>
                  <a:tcPr>
                    <a:solidFill>
                      <a:schemeClr val="accent3">
                        <a:lumMod val="60000"/>
                        <a:lumOff val="40000"/>
                      </a:schemeClr>
                    </a:solidFill>
                  </a:tcPr>
                </a:tc>
                <a:tc>
                  <a:txBody>
                    <a:bodyPr/>
                    <a:lstStyle/>
                    <a:p>
                      <a:pPr>
                        <a:spcAft>
                          <a:spcPts val="0"/>
                        </a:spcAft>
                      </a:pPr>
                      <a:r>
                        <a:rPr lang="en-GB" sz="1800" dirty="0">
                          <a:latin typeface="Arial" pitchFamily="34" charset="0"/>
                          <a:ea typeface="Calibri"/>
                          <a:cs typeface="Arial" pitchFamily="34" charset="0"/>
                        </a:rPr>
                        <a:t>72.6</a:t>
                      </a:r>
                    </a:p>
                  </a:txBody>
                  <a:tcPr>
                    <a:solidFill>
                      <a:schemeClr val="accent3">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23528" y="188640"/>
            <a:ext cx="8064896" cy="1143000"/>
          </a:xfrm>
        </p:spPr>
        <p:txBody>
          <a:bodyPr>
            <a:normAutofit/>
          </a:bodyPr>
          <a:lstStyle/>
          <a:p>
            <a:pPr algn="l"/>
            <a:r>
              <a:rPr lang="en-GB" sz="3200" cap="all" dirty="0" smtClean="0">
                <a:solidFill>
                  <a:srgbClr val="006600"/>
                </a:solidFill>
                <a:latin typeface="Arial" pitchFamily="34" charset="0"/>
                <a:cs typeface="Arial" pitchFamily="34" charset="0"/>
              </a:rPr>
              <a:t>ENGAGING STUDENTS WITH COURSES</a:t>
            </a:r>
          </a:p>
        </p:txBody>
      </p:sp>
      <p:pic>
        <p:nvPicPr>
          <p:cNvPr id="6" name="Picture 46" descr="New QAA logo 4col"/>
          <p:cNvPicPr>
            <a:picLocks noChangeAspect="1" noChangeArrowheads="1"/>
          </p:cNvPicPr>
          <p:nvPr/>
        </p:nvPicPr>
        <p:blipFill>
          <a:blip r:embed="rId3" cstate="print"/>
          <a:srcRect/>
          <a:stretch>
            <a:fillRect/>
          </a:stretch>
        </p:blipFill>
        <p:spPr bwMode="auto">
          <a:xfrm>
            <a:off x="6372200" y="5805264"/>
            <a:ext cx="2405028" cy="792088"/>
          </a:xfrm>
          <a:prstGeom prst="rect">
            <a:avLst/>
          </a:prstGeom>
          <a:noFill/>
          <a:ln w="9525">
            <a:noFill/>
            <a:miter lim="800000"/>
            <a:headEnd/>
            <a:tailEnd/>
          </a:ln>
        </p:spPr>
      </p:pic>
      <p:sp>
        <p:nvSpPr>
          <p:cNvPr id="7" name="Rectangle 6"/>
          <p:cNvSpPr/>
          <p:nvPr/>
        </p:nvSpPr>
        <p:spPr>
          <a:xfrm>
            <a:off x="467544" y="1412776"/>
            <a:ext cx="7416824" cy="4985980"/>
          </a:xfrm>
          <a:prstGeom prst="rect">
            <a:avLst/>
          </a:prstGeom>
        </p:spPr>
        <p:txBody>
          <a:bodyPr wrap="square">
            <a:spAutoFit/>
          </a:bodyPr>
          <a:lstStyle/>
          <a:p>
            <a:pPr>
              <a:buClr>
                <a:srgbClr val="006600"/>
              </a:buClr>
              <a:buFont typeface="Wingdings" pitchFamily="2" charset="2"/>
              <a:buChar char="Ø"/>
            </a:pPr>
            <a:r>
              <a:rPr lang="en-GB" sz="2000" dirty="0" smtClean="0">
                <a:latin typeface="Arial" pitchFamily="34" charset="0"/>
                <a:cs typeface="Arial" pitchFamily="34" charset="0"/>
              </a:rPr>
              <a:t> 86.9% able to provide feedback on their course:</a:t>
            </a:r>
          </a:p>
          <a:p>
            <a:pPr>
              <a:buClr>
                <a:srgbClr val="006600"/>
              </a:buClr>
            </a:pPr>
            <a:endParaRPr lang="en-GB" sz="2000" dirty="0" smtClean="0">
              <a:latin typeface="Arial" pitchFamily="34" charset="0"/>
              <a:cs typeface="Arial" pitchFamily="34" charset="0"/>
            </a:endParaRPr>
          </a:p>
          <a:p>
            <a:pPr>
              <a:buClr>
                <a:srgbClr val="006600"/>
              </a:buClr>
              <a:buFont typeface="Wingdings" pitchFamily="2" charset="2"/>
              <a:buChar char="Ø"/>
            </a:pPr>
            <a:endParaRPr lang="en-GB" sz="2000" dirty="0" smtClean="0">
              <a:latin typeface="Arial" pitchFamily="34" charset="0"/>
              <a:cs typeface="Arial" pitchFamily="34" charset="0"/>
            </a:endParaRPr>
          </a:p>
          <a:p>
            <a:pPr>
              <a:buClr>
                <a:srgbClr val="006600"/>
              </a:buClr>
              <a:buFont typeface="Wingdings" pitchFamily="2" charset="2"/>
              <a:buChar char="Ø"/>
            </a:pPr>
            <a:endParaRPr lang="en-GB" sz="2000" dirty="0" smtClean="0">
              <a:latin typeface="Arial" pitchFamily="34" charset="0"/>
              <a:cs typeface="Arial" pitchFamily="34" charset="0"/>
            </a:endParaRPr>
          </a:p>
          <a:p>
            <a:pPr>
              <a:buClr>
                <a:srgbClr val="006600"/>
              </a:buClr>
              <a:buFont typeface="Wingdings" pitchFamily="2" charset="2"/>
              <a:buChar char="Ø"/>
            </a:pPr>
            <a:endParaRPr lang="en-GB" sz="2000" dirty="0" smtClean="0">
              <a:latin typeface="Arial" pitchFamily="34" charset="0"/>
              <a:cs typeface="Arial" pitchFamily="34" charset="0"/>
            </a:endParaRPr>
          </a:p>
          <a:p>
            <a:pPr>
              <a:buClr>
                <a:srgbClr val="006600"/>
              </a:buClr>
              <a:buFont typeface="Wingdings" pitchFamily="2" charset="2"/>
              <a:buChar char="Ø"/>
            </a:pPr>
            <a:endParaRPr lang="en-GB" sz="2000" dirty="0" smtClean="0">
              <a:latin typeface="Arial" pitchFamily="34" charset="0"/>
              <a:cs typeface="Arial" pitchFamily="34" charset="0"/>
            </a:endParaRPr>
          </a:p>
          <a:p>
            <a:pPr>
              <a:buClr>
                <a:srgbClr val="006600"/>
              </a:buClr>
              <a:buFont typeface="Wingdings" pitchFamily="2" charset="2"/>
              <a:buChar char="Ø"/>
            </a:pPr>
            <a:endParaRPr lang="en-GB" sz="2000" dirty="0" smtClean="0">
              <a:latin typeface="Arial" pitchFamily="34" charset="0"/>
              <a:cs typeface="Arial" pitchFamily="34" charset="0"/>
            </a:endParaRPr>
          </a:p>
          <a:p>
            <a:pPr>
              <a:buClr>
                <a:srgbClr val="006600"/>
              </a:buClr>
              <a:buFont typeface="Wingdings" pitchFamily="2" charset="2"/>
              <a:buChar char="Ø"/>
            </a:pPr>
            <a:endParaRPr lang="en-GB" sz="2000" dirty="0" smtClean="0">
              <a:latin typeface="Arial" pitchFamily="34" charset="0"/>
              <a:cs typeface="Arial" pitchFamily="34" charset="0"/>
            </a:endParaRPr>
          </a:p>
          <a:p>
            <a:pPr>
              <a:buClr>
                <a:srgbClr val="006600"/>
              </a:buClr>
              <a:buFont typeface="Wingdings" pitchFamily="2" charset="2"/>
              <a:buChar char="Ø"/>
            </a:pPr>
            <a:endParaRPr lang="en-GB" sz="2000" dirty="0" smtClean="0">
              <a:latin typeface="Arial" pitchFamily="34" charset="0"/>
              <a:cs typeface="Arial" pitchFamily="34" charset="0"/>
            </a:endParaRPr>
          </a:p>
          <a:p>
            <a:pPr>
              <a:buClr>
                <a:srgbClr val="006600"/>
              </a:buClr>
              <a:buFont typeface="Wingdings" pitchFamily="2" charset="2"/>
              <a:buChar char="Ø"/>
            </a:pPr>
            <a:endParaRPr lang="en-GB" sz="2000" dirty="0" smtClean="0">
              <a:latin typeface="Arial" pitchFamily="34" charset="0"/>
              <a:cs typeface="Arial" pitchFamily="34" charset="0"/>
            </a:endParaRPr>
          </a:p>
          <a:p>
            <a:pPr>
              <a:buClr>
                <a:srgbClr val="006600"/>
              </a:buClr>
              <a:buFont typeface="Wingdings" pitchFamily="2" charset="2"/>
              <a:buChar char="Ø"/>
            </a:pPr>
            <a:r>
              <a:rPr lang="en-GB" sz="2000" dirty="0" smtClean="0">
                <a:latin typeface="Arial" pitchFamily="34" charset="0"/>
                <a:cs typeface="Arial" pitchFamily="34" charset="0"/>
              </a:rPr>
              <a:t> 58.2% believe feedback is acted upon </a:t>
            </a:r>
          </a:p>
          <a:p>
            <a:pPr>
              <a:buClr>
                <a:srgbClr val="006600"/>
              </a:buClr>
              <a:buFont typeface="Wingdings" pitchFamily="2" charset="2"/>
              <a:buChar char="Ø"/>
            </a:pPr>
            <a:endParaRPr lang="en-GB" sz="2000" dirty="0" smtClean="0">
              <a:latin typeface="Arial" pitchFamily="34" charset="0"/>
              <a:cs typeface="Arial" pitchFamily="34" charset="0"/>
            </a:endParaRPr>
          </a:p>
          <a:p>
            <a:pPr>
              <a:buClr>
                <a:srgbClr val="006600"/>
              </a:buClr>
              <a:buFont typeface="Wingdings" pitchFamily="2" charset="2"/>
              <a:buChar char="Ø"/>
            </a:pPr>
            <a:r>
              <a:rPr lang="en-GB" sz="2000" dirty="0" smtClean="0">
                <a:latin typeface="Arial" pitchFamily="34" charset="0"/>
                <a:cs typeface="Arial" pitchFamily="34" charset="0"/>
              </a:rPr>
              <a:t>‘Very involved’ / ‘somewhat involved’ in shaping course: </a:t>
            </a:r>
          </a:p>
          <a:p>
            <a:pPr lvl="1">
              <a:buClr>
                <a:srgbClr val="006600"/>
              </a:buClr>
              <a:buFont typeface="Wingdings" pitchFamily="2" charset="2"/>
              <a:buChar char="Ø"/>
            </a:pPr>
            <a:r>
              <a:rPr lang="en-GB" sz="2000" dirty="0" smtClean="0">
                <a:latin typeface="Arial" pitchFamily="34" charset="0"/>
                <a:cs typeface="Arial" pitchFamily="34" charset="0"/>
              </a:rPr>
              <a:t> 	52.1% currently </a:t>
            </a:r>
          </a:p>
          <a:p>
            <a:pPr lvl="1">
              <a:buClr>
                <a:srgbClr val="006600"/>
              </a:buClr>
              <a:buFont typeface="Wingdings" pitchFamily="2" charset="2"/>
              <a:buChar char="Ø"/>
            </a:pPr>
            <a:r>
              <a:rPr lang="en-GB" sz="2000" dirty="0" smtClean="0">
                <a:latin typeface="Arial" pitchFamily="34" charset="0"/>
                <a:cs typeface="Arial" pitchFamily="34" charset="0"/>
              </a:rPr>
              <a:t> 	75% want to be in future</a:t>
            </a:r>
            <a:endParaRPr lang="en-GB" sz="2000" dirty="0">
              <a:latin typeface="Arial" pitchFamily="34" charset="0"/>
              <a:cs typeface="Arial" pitchFamily="34" charset="0"/>
            </a:endParaRPr>
          </a:p>
          <a:p>
            <a:pPr>
              <a:buFontTx/>
              <a:buNone/>
            </a:pPr>
            <a:endParaRPr lang="en-GB" i="1" dirty="0" smtClean="0">
              <a:latin typeface="Arial" pitchFamily="34" charset="0"/>
              <a:cs typeface="Arial" pitchFamily="34" charset="0"/>
            </a:endParaRPr>
          </a:p>
        </p:txBody>
      </p:sp>
      <p:graphicFrame>
        <p:nvGraphicFramePr>
          <p:cNvPr id="5" name="Table 4"/>
          <p:cNvGraphicFramePr>
            <a:graphicFrameLocks noGrp="1"/>
          </p:cNvGraphicFramePr>
          <p:nvPr/>
        </p:nvGraphicFramePr>
        <p:xfrm>
          <a:off x="1403648" y="1988840"/>
          <a:ext cx="4176464" cy="2123440"/>
        </p:xfrm>
        <a:graphic>
          <a:graphicData uri="http://schemas.openxmlformats.org/drawingml/2006/table">
            <a:tbl>
              <a:tblPr firstRow="1" bandRow="1">
                <a:tableStyleId>{5C22544A-7EE6-4342-B048-85BDC9FD1C3A}</a:tableStyleId>
              </a:tblPr>
              <a:tblGrid>
                <a:gridCol w="2877121"/>
                <a:gridCol w="1299343"/>
              </a:tblGrid>
              <a:tr h="370840">
                <a:tc>
                  <a:txBody>
                    <a:bodyPr/>
                    <a:lstStyle/>
                    <a:p>
                      <a:r>
                        <a:rPr lang="en-GB" b="0" dirty="0" smtClean="0">
                          <a:solidFill>
                            <a:schemeClr val="tx1"/>
                          </a:solidFill>
                          <a:latin typeface="Arial" pitchFamily="34" charset="0"/>
                          <a:cs typeface="Arial" pitchFamily="34" charset="0"/>
                        </a:rPr>
                        <a:t>Module feedback/ satisfaction</a:t>
                      </a:r>
                      <a:r>
                        <a:rPr lang="en-GB" b="0" baseline="0" dirty="0" smtClean="0">
                          <a:solidFill>
                            <a:schemeClr val="tx1"/>
                          </a:solidFill>
                          <a:latin typeface="Arial" pitchFamily="34" charset="0"/>
                          <a:cs typeface="Arial" pitchFamily="34" charset="0"/>
                        </a:rPr>
                        <a:t> forms</a:t>
                      </a:r>
                      <a:endParaRPr lang="en-GB" b="0" dirty="0">
                        <a:solidFill>
                          <a:schemeClr val="tx1"/>
                        </a:solidFill>
                        <a:latin typeface="Arial" pitchFamily="34" charset="0"/>
                        <a:cs typeface="Arial" pitchFamily="34" charset="0"/>
                      </a:endParaRPr>
                    </a:p>
                  </a:txBody>
                  <a:tcPr>
                    <a:solidFill>
                      <a:schemeClr val="accent6">
                        <a:lumMod val="20000"/>
                        <a:lumOff val="80000"/>
                      </a:schemeClr>
                    </a:solidFill>
                  </a:tcPr>
                </a:tc>
                <a:tc>
                  <a:txBody>
                    <a:bodyPr/>
                    <a:lstStyle/>
                    <a:p>
                      <a:r>
                        <a:rPr lang="en-GB" b="0" dirty="0" smtClean="0">
                          <a:solidFill>
                            <a:schemeClr val="tx1"/>
                          </a:solidFill>
                          <a:latin typeface="Arial" pitchFamily="34" charset="0"/>
                          <a:cs typeface="Arial" pitchFamily="34" charset="0"/>
                        </a:rPr>
                        <a:t>69.7%</a:t>
                      </a:r>
                      <a:endParaRPr lang="en-GB" b="0" dirty="0">
                        <a:solidFill>
                          <a:schemeClr val="tx1"/>
                        </a:solidFill>
                        <a:latin typeface="Arial" pitchFamily="34" charset="0"/>
                        <a:cs typeface="Arial" pitchFamily="34" charset="0"/>
                      </a:endParaRPr>
                    </a:p>
                  </a:txBody>
                  <a:tcPr>
                    <a:solidFill>
                      <a:schemeClr val="accent6">
                        <a:lumMod val="20000"/>
                        <a:lumOff val="80000"/>
                      </a:schemeClr>
                    </a:solidFill>
                  </a:tcPr>
                </a:tc>
              </a:tr>
              <a:tr h="370840">
                <a:tc>
                  <a:txBody>
                    <a:bodyPr/>
                    <a:lstStyle/>
                    <a:p>
                      <a:r>
                        <a:rPr lang="en-GB" b="0" dirty="0" smtClean="0">
                          <a:solidFill>
                            <a:schemeClr val="tx1"/>
                          </a:solidFill>
                          <a:latin typeface="Arial" pitchFamily="34" charset="0"/>
                          <a:cs typeface="Arial" pitchFamily="34" charset="0"/>
                        </a:rPr>
                        <a:t>Verbally to tutor/ lecturer</a:t>
                      </a:r>
                      <a:endParaRPr lang="en-GB" b="0" dirty="0">
                        <a:solidFill>
                          <a:schemeClr val="tx1"/>
                        </a:solidFill>
                        <a:latin typeface="Arial" pitchFamily="34" charset="0"/>
                        <a:cs typeface="Arial" pitchFamily="34" charset="0"/>
                      </a:endParaRPr>
                    </a:p>
                  </a:txBody>
                  <a:tcPr>
                    <a:solidFill>
                      <a:schemeClr val="accent6">
                        <a:lumMod val="40000"/>
                        <a:lumOff val="60000"/>
                      </a:schemeClr>
                    </a:solidFill>
                  </a:tcPr>
                </a:tc>
                <a:tc>
                  <a:txBody>
                    <a:bodyPr/>
                    <a:lstStyle/>
                    <a:p>
                      <a:r>
                        <a:rPr lang="en-GB" b="0" dirty="0" smtClean="0">
                          <a:solidFill>
                            <a:schemeClr val="tx1"/>
                          </a:solidFill>
                          <a:latin typeface="Arial" pitchFamily="34" charset="0"/>
                          <a:cs typeface="Arial" pitchFamily="34" charset="0"/>
                        </a:rPr>
                        <a:t>64.8%</a:t>
                      </a:r>
                      <a:endParaRPr lang="en-GB" b="0" dirty="0">
                        <a:solidFill>
                          <a:schemeClr val="tx1"/>
                        </a:solidFill>
                        <a:latin typeface="Arial" pitchFamily="34" charset="0"/>
                        <a:cs typeface="Arial" pitchFamily="34" charset="0"/>
                      </a:endParaRPr>
                    </a:p>
                  </a:txBody>
                  <a:tcPr>
                    <a:solidFill>
                      <a:schemeClr val="accent6">
                        <a:lumMod val="40000"/>
                        <a:lumOff val="60000"/>
                      </a:schemeClr>
                    </a:solidFill>
                  </a:tcPr>
                </a:tc>
              </a:tr>
              <a:tr h="370840">
                <a:tc>
                  <a:txBody>
                    <a:bodyPr/>
                    <a:lstStyle/>
                    <a:p>
                      <a:r>
                        <a:rPr lang="en-GB" b="0" dirty="0" smtClean="0">
                          <a:solidFill>
                            <a:schemeClr val="tx1"/>
                          </a:solidFill>
                          <a:latin typeface="Arial" pitchFamily="34" charset="0"/>
                          <a:cs typeface="Arial" pitchFamily="34" charset="0"/>
                        </a:rPr>
                        <a:t>Via course rep</a:t>
                      </a:r>
                      <a:endParaRPr lang="en-GB" b="0" dirty="0">
                        <a:solidFill>
                          <a:schemeClr val="tx1"/>
                        </a:solidFill>
                        <a:latin typeface="Arial" pitchFamily="34" charset="0"/>
                        <a:cs typeface="Arial" pitchFamily="34" charset="0"/>
                      </a:endParaRPr>
                    </a:p>
                  </a:txBody>
                  <a:tcPr>
                    <a:solidFill>
                      <a:schemeClr val="accent6">
                        <a:lumMod val="20000"/>
                        <a:lumOff val="80000"/>
                      </a:schemeClr>
                    </a:solidFill>
                  </a:tcPr>
                </a:tc>
                <a:tc>
                  <a:txBody>
                    <a:bodyPr/>
                    <a:lstStyle/>
                    <a:p>
                      <a:r>
                        <a:rPr lang="en-GB" b="0" dirty="0" smtClean="0">
                          <a:solidFill>
                            <a:schemeClr val="tx1"/>
                          </a:solidFill>
                          <a:latin typeface="Arial" pitchFamily="34" charset="0"/>
                          <a:cs typeface="Arial" pitchFamily="34" charset="0"/>
                        </a:rPr>
                        <a:t>60.2%</a:t>
                      </a:r>
                      <a:endParaRPr lang="en-GB" b="0" dirty="0">
                        <a:solidFill>
                          <a:schemeClr val="tx1"/>
                        </a:solidFill>
                        <a:latin typeface="Arial" pitchFamily="34" charset="0"/>
                        <a:cs typeface="Arial" pitchFamily="34" charset="0"/>
                      </a:endParaRPr>
                    </a:p>
                  </a:txBody>
                  <a:tcPr>
                    <a:solidFill>
                      <a:schemeClr val="accent6">
                        <a:lumMod val="20000"/>
                        <a:lumOff val="80000"/>
                      </a:schemeClr>
                    </a:solidFill>
                  </a:tcPr>
                </a:tc>
              </a:tr>
              <a:tr h="370840">
                <a:tc>
                  <a:txBody>
                    <a:bodyPr/>
                    <a:lstStyle/>
                    <a:p>
                      <a:r>
                        <a:rPr lang="en-GB" b="0" dirty="0" smtClean="0">
                          <a:solidFill>
                            <a:schemeClr val="tx1"/>
                          </a:solidFill>
                          <a:latin typeface="Arial" pitchFamily="34" charset="0"/>
                          <a:cs typeface="Arial" pitchFamily="34" charset="0"/>
                        </a:rPr>
                        <a:t>Via e-mail</a:t>
                      </a:r>
                      <a:endParaRPr lang="en-GB" b="0" dirty="0">
                        <a:solidFill>
                          <a:schemeClr val="tx1"/>
                        </a:solidFill>
                        <a:latin typeface="Arial" pitchFamily="34" charset="0"/>
                        <a:cs typeface="Arial" pitchFamily="34" charset="0"/>
                      </a:endParaRPr>
                    </a:p>
                  </a:txBody>
                  <a:tcPr>
                    <a:solidFill>
                      <a:schemeClr val="accent6">
                        <a:lumMod val="40000"/>
                        <a:lumOff val="60000"/>
                      </a:schemeClr>
                    </a:solidFill>
                  </a:tcPr>
                </a:tc>
                <a:tc>
                  <a:txBody>
                    <a:bodyPr/>
                    <a:lstStyle/>
                    <a:p>
                      <a:r>
                        <a:rPr lang="en-GB" b="0" dirty="0" smtClean="0">
                          <a:solidFill>
                            <a:schemeClr val="tx1"/>
                          </a:solidFill>
                          <a:latin typeface="Arial" pitchFamily="34" charset="0"/>
                          <a:cs typeface="Arial" pitchFamily="34" charset="0"/>
                        </a:rPr>
                        <a:t>46.3%</a:t>
                      </a:r>
                      <a:endParaRPr lang="en-GB" b="0" dirty="0">
                        <a:solidFill>
                          <a:schemeClr val="tx1"/>
                        </a:solidFill>
                        <a:latin typeface="Arial" pitchFamily="34" charset="0"/>
                        <a:cs typeface="Arial" pitchFamily="34" charset="0"/>
                      </a:endParaRPr>
                    </a:p>
                  </a:txBody>
                  <a:tcPr>
                    <a:solidFill>
                      <a:schemeClr val="accent6">
                        <a:lumMod val="40000"/>
                        <a:lumOff val="60000"/>
                      </a:schemeClr>
                    </a:solidFill>
                  </a:tcPr>
                </a:tc>
              </a:tr>
              <a:tr h="370840">
                <a:tc>
                  <a:txBody>
                    <a:bodyPr/>
                    <a:lstStyle/>
                    <a:p>
                      <a:r>
                        <a:rPr lang="en-GB" b="0" dirty="0" smtClean="0">
                          <a:solidFill>
                            <a:schemeClr val="tx1"/>
                          </a:solidFill>
                          <a:latin typeface="Arial" pitchFamily="34" charset="0"/>
                          <a:cs typeface="Arial" pitchFamily="34" charset="0"/>
                        </a:rPr>
                        <a:t>Online</a:t>
                      </a:r>
                      <a:endParaRPr lang="en-GB" b="0" dirty="0">
                        <a:solidFill>
                          <a:schemeClr val="tx1"/>
                        </a:solidFill>
                        <a:latin typeface="Arial" pitchFamily="34" charset="0"/>
                        <a:cs typeface="Arial" pitchFamily="34" charset="0"/>
                      </a:endParaRPr>
                    </a:p>
                  </a:txBody>
                  <a:tcPr>
                    <a:solidFill>
                      <a:schemeClr val="accent6">
                        <a:lumMod val="20000"/>
                        <a:lumOff val="80000"/>
                      </a:schemeClr>
                    </a:solidFill>
                  </a:tcPr>
                </a:tc>
                <a:tc>
                  <a:txBody>
                    <a:bodyPr/>
                    <a:lstStyle/>
                    <a:p>
                      <a:r>
                        <a:rPr lang="en-GB" b="0" dirty="0" smtClean="0">
                          <a:solidFill>
                            <a:schemeClr val="tx1"/>
                          </a:solidFill>
                          <a:latin typeface="Arial" pitchFamily="34" charset="0"/>
                          <a:cs typeface="Arial" pitchFamily="34" charset="0"/>
                        </a:rPr>
                        <a:t>41.3%</a:t>
                      </a:r>
                      <a:endParaRPr lang="en-GB" b="0" dirty="0">
                        <a:solidFill>
                          <a:schemeClr val="tx1"/>
                        </a:solidFill>
                        <a:latin typeface="Arial" pitchFamily="34" charset="0"/>
                        <a:cs typeface="Arial" pitchFamily="34" charset="0"/>
                      </a:endParaRPr>
                    </a:p>
                  </a:txBody>
                  <a:tcPr>
                    <a:solidFill>
                      <a:schemeClr val="accent6">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95536" y="260648"/>
            <a:ext cx="7772400" cy="1143000"/>
          </a:xfrm>
        </p:spPr>
        <p:txBody>
          <a:bodyPr>
            <a:normAutofit/>
          </a:bodyPr>
          <a:lstStyle/>
          <a:p>
            <a:pPr algn="l"/>
            <a:r>
              <a:rPr lang="en-GB" sz="3200" cap="all" dirty="0" smtClean="0">
                <a:solidFill>
                  <a:srgbClr val="006600"/>
                </a:solidFill>
                <a:latin typeface="Arial" pitchFamily="34" charset="0"/>
                <a:cs typeface="Arial" pitchFamily="34" charset="0"/>
              </a:rPr>
              <a:t>ENHANCING TEACHING &amp; LEARNING </a:t>
            </a:r>
          </a:p>
        </p:txBody>
      </p:sp>
      <p:pic>
        <p:nvPicPr>
          <p:cNvPr id="6" name="Picture 46" descr="New QAA logo 4col"/>
          <p:cNvPicPr>
            <a:picLocks noChangeAspect="1" noChangeArrowheads="1"/>
          </p:cNvPicPr>
          <p:nvPr/>
        </p:nvPicPr>
        <p:blipFill>
          <a:blip r:embed="rId3" cstate="print"/>
          <a:srcRect/>
          <a:stretch>
            <a:fillRect/>
          </a:stretch>
        </p:blipFill>
        <p:spPr bwMode="auto">
          <a:xfrm>
            <a:off x="6372200" y="5805264"/>
            <a:ext cx="2405028" cy="792088"/>
          </a:xfrm>
          <a:prstGeom prst="rect">
            <a:avLst/>
          </a:prstGeom>
          <a:noFill/>
          <a:ln w="9525">
            <a:noFill/>
            <a:miter lim="800000"/>
            <a:headEnd/>
            <a:tailEnd/>
          </a:ln>
        </p:spPr>
      </p:pic>
      <p:sp>
        <p:nvSpPr>
          <p:cNvPr id="7" name="Rectangle 6"/>
          <p:cNvSpPr/>
          <p:nvPr/>
        </p:nvSpPr>
        <p:spPr>
          <a:xfrm>
            <a:off x="467544" y="1412776"/>
            <a:ext cx="7848872" cy="5601533"/>
          </a:xfrm>
          <a:prstGeom prst="rect">
            <a:avLst/>
          </a:prstGeom>
        </p:spPr>
        <p:txBody>
          <a:bodyPr wrap="square">
            <a:spAutoFit/>
          </a:bodyPr>
          <a:lstStyle/>
          <a:p>
            <a:pPr>
              <a:buClr>
                <a:srgbClr val="006600"/>
              </a:buClr>
            </a:pPr>
            <a:endParaRPr lang="en-GB" sz="2000" dirty="0" smtClean="0">
              <a:latin typeface="Arial" pitchFamily="34" charset="0"/>
              <a:cs typeface="Arial" pitchFamily="34" charset="0"/>
            </a:endParaRPr>
          </a:p>
          <a:p>
            <a:pPr>
              <a:buClr>
                <a:srgbClr val="006600"/>
              </a:buClr>
            </a:pPr>
            <a:endParaRPr lang="en-GB" sz="2000" dirty="0" smtClean="0">
              <a:latin typeface="Arial" pitchFamily="34" charset="0"/>
              <a:cs typeface="Arial" pitchFamily="34" charset="0"/>
            </a:endParaRPr>
          </a:p>
          <a:p>
            <a:pPr>
              <a:buClr>
                <a:srgbClr val="006600"/>
              </a:buClr>
            </a:pPr>
            <a:endParaRPr lang="en-GB" sz="2000" dirty="0" smtClean="0">
              <a:latin typeface="Arial" pitchFamily="34" charset="0"/>
              <a:cs typeface="Arial" pitchFamily="34" charset="0"/>
            </a:endParaRPr>
          </a:p>
          <a:p>
            <a:pPr>
              <a:buClr>
                <a:srgbClr val="006600"/>
              </a:buClr>
            </a:pPr>
            <a:endParaRPr lang="en-GB" sz="2000" dirty="0" smtClean="0">
              <a:latin typeface="Arial" pitchFamily="34" charset="0"/>
              <a:cs typeface="Arial" pitchFamily="34" charset="0"/>
            </a:endParaRPr>
          </a:p>
          <a:p>
            <a:pPr>
              <a:buClr>
                <a:srgbClr val="006600"/>
              </a:buClr>
            </a:pPr>
            <a:endParaRPr lang="en-GB" sz="2000" dirty="0" smtClean="0">
              <a:latin typeface="Arial" pitchFamily="34" charset="0"/>
              <a:cs typeface="Arial" pitchFamily="34" charset="0"/>
            </a:endParaRPr>
          </a:p>
          <a:p>
            <a:pPr>
              <a:buClr>
                <a:srgbClr val="006600"/>
              </a:buClr>
            </a:pPr>
            <a:endParaRPr lang="en-GB" sz="2000" dirty="0" smtClean="0">
              <a:latin typeface="Arial" pitchFamily="34" charset="0"/>
              <a:cs typeface="Arial" pitchFamily="34" charset="0"/>
            </a:endParaRPr>
          </a:p>
          <a:p>
            <a:pPr>
              <a:buClr>
                <a:srgbClr val="006600"/>
              </a:buClr>
            </a:pPr>
            <a:r>
              <a:rPr lang="en-GB" sz="2000" dirty="0" smtClean="0">
                <a:latin typeface="Arial" pitchFamily="34" charset="0"/>
                <a:cs typeface="Arial" pitchFamily="34" charset="0"/>
              </a:rPr>
              <a:t>	</a:t>
            </a:r>
          </a:p>
          <a:p>
            <a:pPr>
              <a:buClr>
                <a:srgbClr val="006600"/>
              </a:buClr>
            </a:pPr>
            <a:endParaRPr lang="en-GB" sz="2000" dirty="0" smtClean="0">
              <a:latin typeface="Arial" pitchFamily="34" charset="0"/>
              <a:cs typeface="Arial" pitchFamily="34" charset="0"/>
            </a:endParaRPr>
          </a:p>
          <a:p>
            <a:pPr>
              <a:buClr>
                <a:srgbClr val="006600"/>
              </a:buClr>
            </a:pPr>
            <a:r>
              <a:rPr lang="en-GB" sz="2000" dirty="0" smtClean="0">
                <a:latin typeface="Arial" pitchFamily="34" charset="0"/>
                <a:cs typeface="Arial" pitchFamily="34" charset="0"/>
              </a:rPr>
              <a:t> </a:t>
            </a:r>
          </a:p>
          <a:p>
            <a:pPr>
              <a:buClr>
                <a:srgbClr val="006600"/>
              </a:buClr>
            </a:pPr>
            <a:r>
              <a:rPr lang="en-GB" sz="2000" dirty="0" smtClean="0">
                <a:latin typeface="Arial" pitchFamily="34" charset="0"/>
                <a:cs typeface="Arial" pitchFamily="34" charset="0"/>
              </a:rPr>
              <a:t>  </a:t>
            </a:r>
          </a:p>
          <a:p>
            <a:pPr>
              <a:buClr>
                <a:srgbClr val="006600"/>
              </a:buClr>
            </a:pPr>
            <a:endParaRPr lang="en-GB" sz="2000" dirty="0" smtClean="0">
              <a:latin typeface="Arial" pitchFamily="34" charset="0"/>
              <a:cs typeface="Arial" pitchFamily="34" charset="0"/>
            </a:endParaRPr>
          </a:p>
          <a:p>
            <a:pPr>
              <a:buClr>
                <a:srgbClr val="006600"/>
              </a:buClr>
            </a:pPr>
            <a:r>
              <a:rPr lang="en-GB" sz="2000" u="sng" dirty="0" smtClean="0">
                <a:latin typeface="Arial" pitchFamily="34" charset="0"/>
                <a:cs typeface="Arial" pitchFamily="34" charset="0"/>
              </a:rPr>
              <a:t>Lowest rated:</a:t>
            </a:r>
          </a:p>
          <a:p>
            <a:pPr>
              <a:buClr>
                <a:srgbClr val="006600"/>
              </a:buClr>
            </a:pPr>
            <a:endParaRPr lang="en-GB" sz="2000" dirty="0" smtClean="0">
              <a:latin typeface="Arial" pitchFamily="34" charset="0"/>
              <a:cs typeface="Arial" pitchFamily="34" charset="0"/>
            </a:endParaRPr>
          </a:p>
          <a:p>
            <a:pPr>
              <a:buClr>
                <a:srgbClr val="006600"/>
              </a:buClr>
              <a:buFont typeface="Wingdings" pitchFamily="2" charset="2"/>
              <a:buChar char="Ø"/>
            </a:pPr>
            <a:r>
              <a:rPr lang="en-GB" sz="2000" dirty="0" smtClean="0">
                <a:latin typeface="Arial" pitchFamily="34" charset="0"/>
                <a:cs typeface="Arial" pitchFamily="34" charset="0"/>
              </a:rPr>
              <a:t>Lecturers/tutors with better academic qualifications (8.4%)</a:t>
            </a:r>
          </a:p>
          <a:p>
            <a:pPr lvl="1">
              <a:buClr>
                <a:srgbClr val="006600"/>
              </a:buClr>
            </a:pPr>
            <a:endParaRPr lang="en-GB" sz="2000" dirty="0" smtClean="0">
              <a:latin typeface="Arial" pitchFamily="34" charset="0"/>
              <a:cs typeface="Arial" pitchFamily="34" charset="0"/>
            </a:endParaRPr>
          </a:p>
          <a:p>
            <a:pPr lvl="1">
              <a:buClr>
                <a:srgbClr val="006600"/>
              </a:buClr>
              <a:buFont typeface="Wingdings" pitchFamily="2" charset="2"/>
              <a:buChar char="Ø"/>
            </a:pPr>
            <a:endParaRPr lang="en-GB" sz="2000" dirty="0" smtClean="0">
              <a:latin typeface="Arial" pitchFamily="34" charset="0"/>
              <a:cs typeface="Arial" pitchFamily="34" charset="0"/>
            </a:endParaRPr>
          </a:p>
          <a:p>
            <a:pPr>
              <a:buClr>
                <a:srgbClr val="006600"/>
              </a:buClr>
              <a:buFont typeface="Wingdings" pitchFamily="2" charset="2"/>
              <a:buChar char="Ø"/>
            </a:pPr>
            <a:endParaRPr lang="en-GB" sz="2000" dirty="0">
              <a:latin typeface="Arial" pitchFamily="34" charset="0"/>
              <a:cs typeface="Arial" pitchFamily="34" charset="0"/>
            </a:endParaRPr>
          </a:p>
          <a:p>
            <a:pPr>
              <a:buFontTx/>
              <a:buNone/>
            </a:pPr>
            <a:endParaRPr lang="en-GB" i="1" dirty="0" smtClean="0">
              <a:latin typeface="Arial" pitchFamily="34" charset="0"/>
              <a:cs typeface="Arial" pitchFamily="34" charset="0"/>
            </a:endParaRPr>
          </a:p>
        </p:txBody>
      </p:sp>
      <p:graphicFrame>
        <p:nvGraphicFramePr>
          <p:cNvPr id="11" name="Table 10"/>
          <p:cNvGraphicFramePr>
            <a:graphicFrameLocks noGrp="1"/>
          </p:cNvGraphicFramePr>
          <p:nvPr/>
        </p:nvGraphicFramePr>
        <p:xfrm>
          <a:off x="971600" y="1700808"/>
          <a:ext cx="6096000" cy="2595880"/>
        </p:xfrm>
        <a:graphic>
          <a:graphicData uri="http://schemas.openxmlformats.org/drawingml/2006/table">
            <a:tbl>
              <a:tblPr firstRow="1" bandRow="1">
                <a:tableStyleId>{5C22544A-7EE6-4342-B048-85BDC9FD1C3A}</a:tableStyleId>
              </a:tblPr>
              <a:tblGrid>
                <a:gridCol w="4632176"/>
                <a:gridCol w="1463824"/>
              </a:tblGrid>
              <a:tr h="370840">
                <a:tc>
                  <a:txBody>
                    <a:bodyPr/>
                    <a:lstStyle/>
                    <a:p>
                      <a:r>
                        <a:rPr lang="en-GB" dirty="0" smtClean="0">
                          <a:latin typeface="Arial" pitchFamily="34" charset="0"/>
                          <a:cs typeface="Arial" pitchFamily="34" charset="0"/>
                        </a:rPr>
                        <a:t>MOST IMPORTANT/IMPORTANT</a:t>
                      </a:r>
                      <a:endParaRPr lang="en-GB" dirty="0">
                        <a:latin typeface="Arial" pitchFamily="34" charset="0"/>
                        <a:cs typeface="Arial" pitchFamily="34" charset="0"/>
                      </a:endParaRPr>
                    </a:p>
                  </a:txBody>
                  <a:tcPr>
                    <a:solidFill>
                      <a:schemeClr val="accent3">
                        <a:lumMod val="75000"/>
                      </a:schemeClr>
                    </a:solidFill>
                  </a:tcPr>
                </a:tc>
                <a:tc>
                  <a:txBody>
                    <a:bodyPr/>
                    <a:lstStyle/>
                    <a:p>
                      <a:r>
                        <a:rPr lang="en-GB" dirty="0" smtClean="0">
                          <a:latin typeface="Arial" pitchFamily="34" charset="0"/>
                          <a:cs typeface="Arial" pitchFamily="34" charset="0"/>
                        </a:rPr>
                        <a:t>%</a:t>
                      </a:r>
                      <a:endParaRPr lang="en-GB" dirty="0">
                        <a:latin typeface="Arial" pitchFamily="34" charset="0"/>
                        <a:cs typeface="Arial" pitchFamily="34" charset="0"/>
                      </a:endParaRPr>
                    </a:p>
                  </a:txBody>
                  <a:tcPr>
                    <a:solidFill>
                      <a:schemeClr val="accent3">
                        <a:lumMod val="75000"/>
                      </a:schemeClr>
                    </a:solidFill>
                  </a:tcPr>
                </a:tc>
              </a:tr>
              <a:tr h="370840">
                <a:tc>
                  <a:txBody>
                    <a:bodyPr/>
                    <a:lstStyle/>
                    <a:p>
                      <a:r>
                        <a:rPr lang="en-GB" dirty="0" smtClean="0">
                          <a:latin typeface="Arial" pitchFamily="34" charset="0"/>
                          <a:cs typeface="Arial" pitchFamily="34" charset="0"/>
                        </a:rPr>
                        <a:t>More interactive group</a:t>
                      </a:r>
                      <a:r>
                        <a:rPr lang="en-GB" baseline="0" dirty="0" smtClean="0">
                          <a:latin typeface="Arial" pitchFamily="34" charset="0"/>
                          <a:cs typeface="Arial" pitchFamily="34" charset="0"/>
                        </a:rPr>
                        <a:t> teaching/tutorials</a:t>
                      </a:r>
                      <a:endParaRPr lang="en-GB" dirty="0">
                        <a:latin typeface="Arial" pitchFamily="34" charset="0"/>
                        <a:cs typeface="Arial" pitchFamily="34" charset="0"/>
                      </a:endParaRPr>
                    </a:p>
                  </a:txBody>
                  <a:tcPr>
                    <a:solidFill>
                      <a:schemeClr val="accent3">
                        <a:lumMod val="20000"/>
                        <a:lumOff val="80000"/>
                      </a:schemeClr>
                    </a:solidFill>
                  </a:tcPr>
                </a:tc>
                <a:tc>
                  <a:txBody>
                    <a:bodyPr/>
                    <a:lstStyle/>
                    <a:p>
                      <a:r>
                        <a:rPr lang="en-GB" dirty="0" smtClean="0">
                          <a:latin typeface="Arial" pitchFamily="34" charset="0"/>
                          <a:cs typeface="Arial" pitchFamily="34" charset="0"/>
                        </a:rPr>
                        <a:t>50.2</a:t>
                      </a:r>
                      <a:endParaRPr lang="en-GB" dirty="0">
                        <a:latin typeface="Arial" pitchFamily="34" charset="0"/>
                        <a:cs typeface="Arial" pitchFamily="34" charset="0"/>
                      </a:endParaRPr>
                    </a:p>
                  </a:txBody>
                  <a:tcPr>
                    <a:solidFill>
                      <a:schemeClr val="accent3">
                        <a:lumMod val="20000"/>
                        <a:lumOff val="80000"/>
                      </a:schemeClr>
                    </a:solidFill>
                  </a:tcPr>
                </a:tc>
              </a:tr>
              <a:tr h="370840">
                <a:tc>
                  <a:txBody>
                    <a:bodyPr/>
                    <a:lstStyle/>
                    <a:p>
                      <a:r>
                        <a:rPr lang="en-GB" dirty="0" smtClean="0">
                          <a:latin typeface="Arial" pitchFamily="34" charset="0"/>
                          <a:cs typeface="Arial" pitchFamily="34" charset="0"/>
                        </a:rPr>
                        <a:t>More</a:t>
                      </a:r>
                      <a:r>
                        <a:rPr lang="en-GB" baseline="0" dirty="0" smtClean="0">
                          <a:latin typeface="Arial" pitchFamily="34" charset="0"/>
                          <a:cs typeface="Arial" pitchFamily="34" charset="0"/>
                        </a:rPr>
                        <a:t> individual teaching/tutorials</a:t>
                      </a:r>
                      <a:endParaRPr lang="en-GB" dirty="0">
                        <a:latin typeface="Arial" pitchFamily="34" charset="0"/>
                        <a:cs typeface="Arial" pitchFamily="34" charset="0"/>
                      </a:endParaRPr>
                    </a:p>
                  </a:txBody>
                  <a:tcPr>
                    <a:solidFill>
                      <a:schemeClr val="accent3">
                        <a:lumMod val="60000"/>
                        <a:lumOff val="40000"/>
                      </a:schemeClr>
                    </a:solidFill>
                  </a:tcPr>
                </a:tc>
                <a:tc>
                  <a:txBody>
                    <a:bodyPr/>
                    <a:lstStyle/>
                    <a:p>
                      <a:r>
                        <a:rPr lang="en-GB" dirty="0" smtClean="0">
                          <a:latin typeface="Arial" pitchFamily="34" charset="0"/>
                          <a:cs typeface="Arial" pitchFamily="34" charset="0"/>
                        </a:rPr>
                        <a:t>43.3</a:t>
                      </a:r>
                      <a:endParaRPr lang="en-GB" dirty="0">
                        <a:latin typeface="Arial" pitchFamily="34" charset="0"/>
                        <a:cs typeface="Arial" pitchFamily="34" charset="0"/>
                      </a:endParaRPr>
                    </a:p>
                  </a:txBody>
                  <a:tcPr>
                    <a:solidFill>
                      <a:schemeClr val="accent3">
                        <a:lumMod val="60000"/>
                        <a:lumOff val="40000"/>
                      </a:schemeClr>
                    </a:solidFill>
                  </a:tcPr>
                </a:tc>
              </a:tr>
              <a:tr h="370840">
                <a:tc>
                  <a:txBody>
                    <a:bodyPr/>
                    <a:lstStyle/>
                    <a:p>
                      <a:r>
                        <a:rPr lang="en-GB" dirty="0" smtClean="0">
                          <a:latin typeface="Arial" pitchFamily="34" charset="0"/>
                          <a:cs typeface="Arial" pitchFamily="34" charset="0"/>
                        </a:rPr>
                        <a:t>More contact time with personal tutor</a:t>
                      </a:r>
                      <a:endParaRPr lang="en-GB" dirty="0">
                        <a:latin typeface="Arial" pitchFamily="34" charset="0"/>
                        <a:cs typeface="Arial" pitchFamily="34" charset="0"/>
                      </a:endParaRPr>
                    </a:p>
                  </a:txBody>
                  <a:tcPr>
                    <a:solidFill>
                      <a:schemeClr val="accent3">
                        <a:lumMod val="20000"/>
                        <a:lumOff val="80000"/>
                      </a:schemeClr>
                    </a:solidFill>
                  </a:tcPr>
                </a:tc>
                <a:tc>
                  <a:txBody>
                    <a:bodyPr/>
                    <a:lstStyle/>
                    <a:p>
                      <a:r>
                        <a:rPr lang="en-GB" dirty="0" smtClean="0">
                          <a:latin typeface="Arial" pitchFamily="34" charset="0"/>
                          <a:cs typeface="Arial" pitchFamily="34" charset="0"/>
                        </a:rPr>
                        <a:t>41.9</a:t>
                      </a:r>
                      <a:endParaRPr lang="en-GB" dirty="0">
                        <a:latin typeface="Arial" pitchFamily="34" charset="0"/>
                        <a:cs typeface="Arial" pitchFamily="34" charset="0"/>
                      </a:endParaRPr>
                    </a:p>
                  </a:txBody>
                  <a:tcPr>
                    <a:solidFill>
                      <a:schemeClr val="accent3">
                        <a:lumMod val="20000"/>
                        <a:lumOff val="80000"/>
                      </a:schemeClr>
                    </a:solidFill>
                  </a:tcPr>
                </a:tc>
              </a:tr>
              <a:tr h="370840">
                <a:tc>
                  <a:txBody>
                    <a:bodyPr/>
                    <a:lstStyle/>
                    <a:p>
                      <a:r>
                        <a:rPr lang="en-GB" dirty="0" smtClean="0">
                          <a:latin typeface="Arial" pitchFamily="34" charset="0"/>
                          <a:cs typeface="Arial" pitchFamily="34" charset="0"/>
                        </a:rPr>
                        <a:t>Lecturers/tutors with better teaching skills</a:t>
                      </a:r>
                      <a:endParaRPr lang="en-GB" dirty="0">
                        <a:latin typeface="Arial" pitchFamily="34" charset="0"/>
                        <a:cs typeface="Arial" pitchFamily="34" charset="0"/>
                      </a:endParaRPr>
                    </a:p>
                  </a:txBody>
                  <a:tcPr>
                    <a:solidFill>
                      <a:schemeClr val="accent3">
                        <a:lumMod val="60000"/>
                        <a:lumOff val="40000"/>
                      </a:schemeClr>
                    </a:solidFill>
                  </a:tcPr>
                </a:tc>
                <a:tc>
                  <a:txBody>
                    <a:bodyPr/>
                    <a:lstStyle/>
                    <a:p>
                      <a:r>
                        <a:rPr lang="en-GB" dirty="0" smtClean="0">
                          <a:latin typeface="Arial" pitchFamily="34" charset="0"/>
                          <a:cs typeface="Arial" pitchFamily="34" charset="0"/>
                        </a:rPr>
                        <a:t>34.6</a:t>
                      </a:r>
                      <a:endParaRPr lang="en-GB" dirty="0">
                        <a:latin typeface="Arial" pitchFamily="34" charset="0"/>
                        <a:cs typeface="Arial" pitchFamily="34" charset="0"/>
                      </a:endParaRPr>
                    </a:p>
                  </a:txBody>
                  <a:tcPr>
                    <a:solidFill>
                      <a:schemeClr val="accent3">
                        <a:lumMod val="60000"/>
                        <a:lumOff val="40000"/>
                      </a:schemeClr>
                    </a:solidFill>
                  </a:tcPr>
                </a:tc>
              </a:tr>
              <a:tr h="370840">
                <a:tc>
                  <a:txBody>
                    <a:bodyPr/>
                    <a:lstStyle/>
                    <a:p>
                      <a:endParaRPr lang="en-GB" dirty="0">
                        <a:latin typeface="Arial" pitchFamily="34" charset="0"/>
                        <a:cs typeface="Arial" pitchFamily="34" charset="0"/>
                      </a:endParaRPr>
                    </a:p>
                  </a:txBody>
                  <a:tcPr>
                    <a:solidFill>
                      <a:schemeClr val="accent3">
                        <a:lumMod val="20000"/>
                        <a:lumOff val="80000"/>
                      </a:schemeClr>
                    </a:solidFill>
                  </a:tcPr>
                </a:tc>
                <a:tc>
                  <a:txBody>
                    <a:bodyPr/>
                    <a:lstStyle/>
                    <a:p>
                      <a:endParaRPr lang="en-GB" dirty="0">
                        <a:latin typeface="Arial" pitchFamily="34" charset="0"/>
                        <a:cs typeface="Arial" pitchFamily="34" charset="0"/>
                      </a:endParaRPr>
                    </a:p>
                  </a:txBody>
                  <a:tcPr>
                    <a:solidFill>
                      <a:schemeClr val="accent3">
                        <a:lumMod val="20000"/>
                        <a:lumOff val="80000"/>
                      </a:schemeClr>
                    </a:solidFill>
                  </a:tcPr>
                </a:tc>
              </a:tr>
              <a:tr h="370840">
                <a:tc>
                  <a:txBody>
                    <a:bodyPr/>
                    <a:lstStyle/>
                    <a:p>
                      <a:r>
                        <a:rPr lang="en-GB" dirty="0" smtClean="0">
                          <a:latin typeface="Arial" pitchFamily="34" charset="0"/>
                          <a:cs typeface="Arial" pitchFamily="34" charset="0"/>
                        </a:rPr>
                        <a:t>Internet discussion forums</a:t>
                      </a:r>
                      <a:endParaRPr lang="en-GB" dirty="0">
                        <a:latin typeface="Arial" pitchFamily="34" charset="0"/>
                        <a:cs typeface="Arial" pitchFamily="34" charset="0"/>
                      </a:endParaRPr>
                    </a:p>
                  </a:txBody>
                  <a:tcPr>
                    <a:solidFill>
                      <a:schemeClr val="accent3">
                        <a:lumMod val="60000"/>
                        <a:lumOff val="40000"/>
                      </a:schemeClr>
                    </a:solidFill>
                  </a:tcPr>
                </a:tc>
                <a:tc>
                  <a:txBody>
                    <a:bodyPr/>
                    <a:lstStyle/>
                    <a:p>
                      <a:r>
                        <a:rPr lang="en-GB" dirty="0" smtClean="0">
                          <a:latin typeface="Arial" pitchFamily="34" charset="0"/>
                          <a:cs typeface="Arial" pitchFamily="34" charset="0"/>
                        </a:rPr>
                        <a:t>17.6</a:t>
                      </a:r>
                      <a:endParaRPr lang="en-GB" dirty="0">
                        <a:latin typeface="Arial" pitchFamily="34" charset="0"/>
                        <a:cs typeface="Arial" pitchFamily="34" charset="0"/>
                      </a:endParaRPr>
                    </a:p>
                  </a:txBody>
                  <a:tcPr>
                    <a:solidFill>
                      <a:schemeClr val="accent3">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95536" y="404664"/>
            <a:ext cx="7772400" cy="1143000"/>
          </a:xfrm>
        </p:spPr>
        <p:txBody>
          <a:bodyPr>
            <a:normAutofit/>
          </a:bodyPr>
          <a:lstStyle/>
          <a:p>
            <a:pPr algn="l"/>
            <a:r>
              <a:rPr lang="en-GB" sz="3200" cap="all" dirty="0" smtClean="0">
                <a:solidFill>
                  <a:srgbClr val="006600"/>
                </a:solidFill>
                <a:latin typeface="Arial" pitchFamily="34" charset="0"/>
                <a:cs typeface="Arial" pitchFamily="34" charset="0"/>
              </a:rPr>
              <a:t>FROM QAA’S STUDENT GUIDE TO CONTACT HOURS</a:t>
            </a:r>
          </a:p>
        </p:txBody>
      </p:sp>
      <p:pic>
        <p:nvPicPr>
          <p:cNvPr id="6" name="Picture 46" descr="New QAA logo 4col"/>
          <p:cNvPicPr>
            <a:picLocks noChangeAspect="1" noChangeArrowheads="1"/>
          </p:cNvPicPr>
          <p:nvPr/>
        </p:nvPicPr>
        <p:blipFill>
          <a:blip r:embed="rId3" cstate="print"/>
          <a:srcRect/>
          <a:stretch>
            <a:fillRect/>
          </a:stretch>
        </p:blipFill>
        <p:spPr bwMode="auto">
          <a:xfrm>
            <a:off x="6372200" y="5805264"/>
            <a:ext cx="2405028" cy="792088"/>
          </a:xfrm>
          <a:prstGeom prst="rect">
            <a:avLst/>
          </a:prstGeom>
          <a:noFill/>
          <a:ln w="9525">
            <a:noFill/>
            <a:miter lim="800000"/>
            <a:headEnd/>
            <a:tailEnd/>
          </a:ln>
        </p:spPr>
      </p:pic>
      <p:sp>
        <p:nvSpPr>
          <p:cNvPr id="7" name="Rectangle 6"/>
          <p:cNvSpPr/>
          <p:nvPr/>
        </p:nvSpPr>
        <p:spPr>
          <a:xfrm>
            <a:off x="467544" y="1412776"/>
            <a:ext cx="7272808" cy="4339650"/>
          </a:xfrm>
          <a:prstGeom prst="rect">
            <a:avLst/>
          </a:prstGeom>
        </p:spPr>
        <p:txBody>
          <a:bodyPr wrap="square">
            <a:spAutoFit/>
          </a:bodyPr>
          <a:lstStyle/>
          <a:p>
            <a:pPr>
              <a:buClr>
                <a:srgbClr val="006600"/>
              </a:buClr>
            </a:pPr>
            <a:endParaRPr lang="en-GB" sz="2000" dirty="0" smtClean="0">
              <a:latin typeface="Arial" pitchFamily="34" charset="0"/>
              <a:cs typeface="Arial" pitchFamily="34" charset="0"/>
            </a:endParaRPr>
          </a:p>
          <a:p>
            <a:pPr algn="ctr"/>
            <a:endParaRPr lang="en-GB" i="1" dirty="0" smtClean="0">
              <a:latin typeface="Arial" pitchFamily="34" charset="0"/>
              <a:cs typeface="Arial" pitchFamily="34" charset="0"/>
            </a:endParaRPr>
          </a:p>
          <a:p>
            <a:pPr algn="ctr"/>
            <a:r>
              <a:rPr lang="en-GB" i="1" dirty="0" smtClean="0">
                <a:latin typeface="Arial" pitchFamily="34" charset="0"/>
                <a:cs typeface="Arial" pitchFamily="34" charset="0"/>
              </a:rPr>
              <a:t>QAA believes that a good quality experience for students is one where they are given the best opportunities to succeed in their studies.  QAA refers to these factors as 'learning opportunities' .</a:t>
            </a:r>
          </a:p>
          <a:p>
            <a:pPr algn="ctr"/>
            <a:endParaRPr lang="en-GB" i="1" dirty="0" smtClean="0">
              <a:latin typeface="Arial" pitchFamily="34" charset="0"/>
              <a:cs typeface="Arial" pitchFamily="34" charset="0"/>
            </a:endParaRPr>
          </a:p>
          <a:p>
            <a:pPr algn="ctr"/>
            <a:endParaRPr lang="en-GB" i="1" dirty="0" smtClean="0">
              <a:latin typeface="Arial" pitchFamily="34" charset="0"/>
              <a:cs typeface="Arial" pitchFamily="34" charset="0"/>
            </a:endParaRPr>
          </a:p>
          <a:p>
            <a:pPr algn="ctr"/>
            <a:r>
              <a:rPr lang="en-GB" i="1" dirty="0" smtClean="0">
                <a:latin typeface="Arial" pitchFamily="34" charset="0"/>
                <a:cs typeface="Arial" pitchFamily="34" charset="0"/>
              </a:rPr>
              <a:t>Quality can be linked to a wide range of factors, including teaching, support services, access to learning spaces and resources, and assessment and feedback processes.  There is no evidence to suggest that quality, understood in this sense, can be measured solely by contact hours.</a:t>
            </a:r>
          </a:p>
          <a:p>
            <a:pPr lvl="1">
              <a:buClr>
                <a:srgbClr val="006600"/>
              </a:buClr>
              <a:buFont typeface="Wingdings" pitchFamily="2" charset="2"/>
              <a:buChar char="Ø"/>
            </a:pPr>
            <a:endParaRPr lang="en-GB" sz="2000" dirty="0" smtClean="0">
              <a:latin typeface="Arial" pitchFamily="34" charset="0"/>
              <a:cs typeface="Arial" pitchFamily="34" charset="0"/>
            </a:endParaRPr>
          </a:p>
          <a:p>
            <a:pPr>
              <a:buClr>
                <a:srgbClr val="006600"/>
              </a:buClr>
              <a:buFont typeface="Wingdings" pitchFamily="2" charset="2"/>
              <a:buChar char="Ø"/>
            </a:pPr>
            <a:endParaRPr lang="en-GB" sz="2000" dirty="0">
              <a:latin typeface="Arial" pitchFamily="34" charset="0"/>
              <a:cs typeface="Arial" pitchFamily="34" charset="0"/>
            </a:endParaRPr>
          </a:p>
          <a:p>
            <a:pPr>
              <a:buFontTx/>
              <a:buNone/>
            </a:pPr>
            <a:endParaRPr lang="en-GB" i="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11188" y="2205038"/>
            <a:ext cx="7772400" cy="1143000"/>
          </a:xfrm>
        </p:spPr>
        <p:txBody>
          <a:bodyPr>
            <a:normAutofit/>
          </a:bodyPr>
          <a:lstStyle/>
          <a:p>
            <a:pPr algn="ctr" eaLnBrk="1" fontAlgn="auto" hangingPunct="1">
              <a:spcAft>
                <a:spcPts val="0"/>
              </a:spcAft>
              <a:defRPr/>
            </a:pPr>
            <a:r>
              <a:rPr lang="en-GB" dirty="0" smtClean="0">
                <a:solidFill>
                  <a:srgbClr val="006600"/>
                </a:solidFill>
                <a:latin typeface="Arial" pitchFamily="34" charset="0"/>
                <a:cs typeface="Arial" pitchFamily="34" charset="0"/>
              </a:rPr>
              <a:t>THE ENGAGED STUDENT</a:t>
            </a:r>
          </a:p>
        </p:txBody>
      </p:sp>
      <p:pic>
        <p:nvPicPr>
          <p:cNvPr id="3" name="Picture 46" descr="New QAA logo 4col"/>
          <p:cNvPicPr>
            <a:picLocks noChangeAspect="1" noChangeArrowheads="1"/>
          </p:cNvPicPr>
          <p:nvPr/>
        </p:nvPicPr>
        <p:blipFill>
          <a:blip r:embed="rId3" cstate="print"/>
          <a:srcRect/>
          <a:stretch>
            <a:fillRect/>
          </a:stretch>
        </p:blipFill>
        <p:spPr bwMode="auto">
          <a:xfrm>
            <a:off x="6372200" y="5805264"/>
            <a:ext cx="2405028" cy="792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3200" dirty="0" smtClean="0">
                <a:solidFill>
                  <a:srgbClr val="006600"/>
                </a:solidFill>
                <a:latin typeface="Arial" pitchFamily="34" charset="0"/>
                <a:cs typeface="Arial" pitchFamily="34" charset="0"/>
              </a:rPr>
              <a:t>QAA COMMITMENT TO STUDENTS</a:t>
            </a:r>
            <a:endParaRPr lang="en-GB" sz="3200" dirty="0">
              <a:solidFill>
                <a:srgbClr val="006600"/>
              </a:solidFill>
              <a:latin typeface="Arial" pitchFamily="34" charset="0"/>
              <a:cs typeface="Arial" pitchFamily="34" charset="0"/>
            </a:endParaRPr>
          </a:p>
        </p:txBody>
      </p:sp>
      <p:sp>
        <p:nvSpPr>
          <p:cNvPr id="3" name="Content Placeholder 2"/>
          <p:cNvSpPr>
            <a:spLocks noGrp="1"/>
          </p:cNvSpPr>
          <p:nvPr>
            <p:ph idx="1"/>
          </p:nvPr>
        </p:nvSpPr>
        <p:spPr/>
        <p:txBody>
          <a:bodyPr>
            <a:noAutofit/>
          </a:bodyPr>
          <a:lstStyle/>
          <a:p>
            <a:pPr>
              <a:buClr>
                <a:srgbClr val="006600"/>
              </a:buClr>
              <a:buNone/>
            </a:pPr>
            <a:r>
              <a:rPr lang="en-GB" sz="2000" dirty="0" smtClean="0">
                <a:latin typeface="Arial" pitchFamily="34" charset="0"/>
                <a:cs typeface="Arial" pitchFamily="34" charset="0"/>
              </a:rPr>
              <a:t>From the </a:t>
            </a:r>
            <a:r>
              <a:rPr lang="en-GB" sz="2000" i="1" dirty="0" smtClean="0">
                <a:latin typeface="Arial" pitchFamily="34" charset="0"/>
                <a:cs typeface="Arial" pitchFamily="34" charset="0"/>
              </a:rPr>
              <a:t>QAA Strategy 2011-14:</a:t>
            </a:r>
          </a:p>
          <a:p>
            <a:pPr algn="ctr">
              <a:buClr>
                <a:srgbClr val="006600"/>
              </a:buClr>
              <a:buNone/>
            </a:pPr>
            <a:endParaRPr lang="en-GB" sz="2000" b="1" i="1" dirty="0">
              <a:latin typeface="Arial" pitchFamily="34" charset="0"/>
              <a:cs typeface="Arial" pitchFamily="34" charset="0"/>
            </a:endParaRPr>
          </a:p>
          <a:p>
            <a:pPr algn="ctr">
              <a:buNone/>
            </a:pPr>
            <a:r>
              <a:rPr lang="en-GB" sz="2000" b="1" dirty="0">
                <a:latin typeface="Arial" pitchFamily="34" charset="0"/>
                <a:cs typeface="Arial" pitchFamily="34" charset="0"/>
              </a:rPr>
              <a:t>Aim 1: To meet students' </a:t>
            </a:r>
            <a:r>
              <a:rPr lang="en-GB" sz="2000" b="1" dirty="0" smtClean="0">
                <a:latin typeface="Arial" pitchFamily="34" charset="0"/>
                <a:cs typeface="Arial" pitchFamily="34" charset="0"/>
              </a:rPr>
              <a:t>needs and be </a:t>
            </a:r>
            <a:r>
              <a:rPr lang="en-GB" sz="2000" b="1" dirty="0">
                <a:latin typeface="Arial" pitchFamily="34" charset="0"/>
                <a:cs typeface="Arial" pitchFamily="34" charset="0"/>
              </a:rPr>
              <a:t>valued by them</a:t>
            </a:r>
          </a:p>
          <a:p>
            <a:pPr algn="ctr">
              <a:buNone/>
            </a:pPr>
            <a:r>
              <a:rPr lang="en-GB" sz="2000" i="1" dirty="0">
                <a:latin typeface="Arial" pitchFamily="34" charset="0"/>
                <a:cs typeface="Arial" pitchFamily="34" charset="0"/>
              </a:rPr>
              <a:t>We will work to ensure that all students get the best </a:t>
            </a:r>
            <a:r>
              <a:rPr lang="en-GB" sz="2000" i="1" dirty="0" smtClean="0">
                <a:latin typeface="Arial" pitchFamily="34" charset="0"/>
                <a:cs typeface="Arial" pitchFamily="34" charset="0"/>
              </a:rPr>
              <a:t>possible educational </a:t>
            </a:r>
            <a:r>
              <a:rPr lang="en-GB" sz="2000" i="1" dirty="0">
                <a:latin typeface="Arial" pitchFamily="34" charset="0"/>
                <a:cs typeface="Arial" pitchFamily="34" charset="0"/>
              </a:rPr>
              <a:t>experience. We will support universities and </a:t>
            </a:r>
            <a:r>
              <a:rPr lang="en-GB" sz="2000" i="1" dirty="0" smtClean="0">
                <a:latin typeface="Arial" pitchFamily="34" charset="0"/>
                <a:cs typeface="Arial" pitchFamily="34" charset="0"/>
              </a:rPr>
              <a:t>colleges as </a:t>
            </a:r>
            <a:r>
              <a:rPr lang="en-GB" sz="2000" i="1" dirty="0">
                <a:latin typeface="Arial" pitchFamily="34" charset="0"/>
                <a:cs typeface="Arial" pitchFamily="34" charset="0"/>
              </a:rPr>
              <a:t>they aim to meet and shape students’ expectations. We </a:t>
            </a:r>
            <a:r>
              <a:rPr lang="en-GB" sz="2000" i="1" dirty="0" smtClean="0">
                <a:latin typeface="Arial" pitchFamily="34" charset="0"/>
                <a:cs typeface="Arial" pitchFamily="34" charset="0"/>
              </a:rPr>
              <a:t>will communicate </a:t>
            </a:r>
            <a:r>
              <a:rPr lang="en-GB" sz="2000" i="1" dirty="0">
                <a:latin typeface="Arial" pitchFamily="34" charset="0"/>
                <a:cs typeface="Arial" pitchFamily="34" charset="0"/>
              </a:rPr>
              <a:t>clearly to students about standards and </a:t>
            </a:r>
            <a:r>
              <a:rPr lang="en-GB" sz="2000" i="1" dirty="0" smtClean="0">
                <a:latin typeface="Arial" pitchFamily="34" charset="0"/>
                <a:cs typeface="Arial" pitchFamily="34" charset="0"/>
              </a:rPr>
              <a:t>quality, and will </a:t>
            </a:r>
            <a:r>
              <a:rPr lang="en-GB" sz="2000" i="1" dirty="0">
                <a:latin typeface="Arial" pitchFamily="34" charset="0"/>
                <a:cs typeface="Arial" pitchFamily="34" charset="0"/>
              </a:rPr>
              <a:t>work with them as partners. We will respond to the </a:t>
            </a:r>
            <a:r>
              <a:rPr lang="en-GB" sz="2000" i="1" dirty="0" smtClean="0">
                <a:latin typeface="Arial" pitchFamily="34" charset="0"/>
                <a:cs typeface="Arial" pitchFamily="34" charset="0"/>
              </a:rPr>
              <a:t>views and </a:t>
            </a:r>
            <a:r>
              <a:rPr lang="en-GB" sz="2000" i="1" dirty="0">
                <a:latin typeface="Arial" pitchFamily="34" charset="0"/>
                <a:cs typeface="Arial" pitchFamily="34" charset="0"/>
              </a:rPr>
              <a:t>diverse needs of </a:t>
            </a:r>
            <a:r>
              <a:rPr lang="en-GB" sz="2000" i="1" dirty="0" smtClean="0">
                <a:latin typeface="Arial" pitchFamily="34" charset="0"/>
                <a:cs typeface="Arial" pitchFamily="34" charset="0"/>
              </a:rPr>
              <a:t>students, </a:t>
            </a:r>
            <a:r>
              <a:rPr lang="en-GB" sz="2000" i="1" dirty="0">
                <a:latin typeface="Arial" pitchFamily="34" charset="0"/>
                <a:cs typeface="Arial" pitchFamily="34" charset="0"/>
              </a:rPr>
              <a:t>and will protect their </a:t>
            </a:r>
            <a:r>
              <a:rPr lang="en-GB" sz="2000" i="1" dirty="0" smtClean="0">
                <a:latin typeface="Arial" pitchFamily="34" charset="0"/>
                <a:cs typeface="Arial" pitchFamily="34" charset="0"/>
              </a:rPr>
              <a:t>interests</a:t>
            </a:r>
            <a:r>
              <a:rPr lang="en-GB" sz="2000" i="1" dirty="0">
                <a:latin typeface="Arial" pitchFamily="34" charset="0"/>
                <a:cs typeface="Arial" pitchFamily="34" charset="0"/>
              </a:rPr>
              <a:t>.</a:t>
            </a:r>
          </a:p>
        </p:txBody>
      </p:sp>
      <p:pic>
        <p:nvPicPr>
          <p:cNvPr id="4" name="Picture 46" descr="New QAA logo 4col"/>
          <p:cNvPicPr>
            <a:picLocks noChangeAspect="1" noChangeArrowheads="1"/>
          </p:cNvPicPr>
          <p:nvPr/>
        </p:nvPicPr>
        <p:blipFill>
          <a:blip r:embed="rId3" cstate="print"/>
          <a:srcRect/>
          <a:stretch>
            <a:fillRect/>
          </a:stretch>
        </p:blipFill>
        <p:spPr bwMode="auto">
          <a:xfrm>
            <a:off x="6372200" y="5805264"/>
            <a:ext cx="2405028" cy="792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normAutofit/>
          </a:bodyPr>
          <a:lstStyle/>
          <a:p>
            <a:pPr algn="l"/>
            <a:r>
              <a:rPr lang="en-GB" sz="3200" dirty="0" smtClean="0">
                <a:solidFill>
                  <a:srgbClr val="006600"/>
                </a:solidFill>
                <a:latin typeface="Arial" pitchFamily="34" charset="0"/>
                <a:cs typeface="Arial" pitchFamily="34" charset="0"/>
              </a:rPr>
              <a:t>‘THE ENGAGED STUDENT’</a:t>
            </a:r>
            <a:endParaRPr lang="en-GB" sz="3200" dirty="0">
              <a:solidFill>
                <a:srgbClr val="006600"/>
              </a:solidFill>
              <a:latin typeface="Arial" pitchFamily="34" charset="0"/>
              <a:cs typeface="Arial" pitchFamily="34" charset="0"/>
            </a:endParaRPr>
          </a:p>
        </p:txBody>
      </p:sp>
      <p:sp>
        <p:nvSpPr>
          <p:cNvPr id="3" name="Content Placeholder 2"/>
          <p:cNvSpPr>
            <a:spLocks noGrp="1"/>
          </p:cNvSpPr>
          <p:nvPr>
            <p:ph idx="1"/>
          </p:nvPr>
        </p:nvSpPr>
        <p:spPr>
          <a:xfrm>
            <a:off x="539552" y="1484784"/>
            <a:ext cx="8229600" cy="4525963"/>
          </a:xfrm>
        </p:spPr>
        <p:txBody>
          <a:bodyPr>
            <a:normAutofit/>
          </a:bodyPr>
          <a:lstStyle/>
          <a:p>
            <a:pPr>
              <a:buClr>
                <a:srgbClr val="006600"/>
              </a:buClr>
              <a:buNone/>
            </a:pPr>
            <a:r>
              <a:rPr lang="en-GB" sz="2000" dirty="0" smtClean="0">
                <a:latin typeface="Arial" pitchFamily="34" charset="0"/>
                <a:cs typeface="Arial" pitchFamily="34" charset="0"/>
              </a:rPr>
              <a:t>QAA promotes ‘</a:t>
            </a:r>
            <a:r>
              <a:rPr lang="en-GB" sz="2000" i="1" dirty="0">
                <a:latin typeface="Arial" pitchFamily="34" charset="0"/>
                <a:cs typeface="Arial" pitchFamily="34" charset="0"/>
              </a:rPr>
              <a:t>T</a:t>
            </a:r>
            <a:r>
              <a:rPr lang="en-GB" sz="2000" i="1" dirty="0" smtClean="0">
                <a:latin typeface="Arial" pitchFamily="34" charset="0"/>
                <a:cs typeface="Arial" pitchFamily="34" charset="0"/>
              </a:rPr>
              <a:t>he </a:t>
            </a:r>
            <a:r>
              <a:rPr lang="en-GB" sz="2000" i="1" dirty="0">
                <a:latin typeface="Arial" pitchFamily="34" charset="0"/>
                <a:cs typeface="Arial" pitchFamily="34" charset="0"/>
              </a:rPr>
              <a:t>E</a:t>
            </a:r>
            <a:r>
              <a:rPr lang="en-GB" sz="2000" i="1" dirty="0" smtClean="0">
                <a:latin typeface="Arial" pitchFamily="34" charset="0"/>
                <a:cs typeface="Arial" pitchFamily="34" charset="0"/>
              </a:rPr>
              <a:t>ngaged </a:t>
            </a:r>
            <a:r>
              <a:rPr lang="en-GB" sz="2000" i="1" dirty="0">
                <a:latin typeface="Arial" pitchFamily="34" charset="0"/>
                <a:cs typeface="Arial" pitchFamily="34" charset="0"/>
              </a:rPr>
              <a:t>S</a:t>
            </a:r>
            <a:r>
              <a:rPr lang="en-GB" sz="2000" i="1" dirty="0" smtClean="0">
                <a:latin typeface="Arial" pitchFamily="34" charset="0"/>
                <a:cs typeface="Arial" pitchFamily="34" charset="0"/>
              </a:rPr>
              <a:t>tudent’  </a:t>
            </a:r>
            <a:r>
              <a:rPr lang="en-GB" sz="2000" dirty="0" smtClean="0">
                <a:latin typeface="Arial" pitchFamily="34" charset="0"/>
                <a:cs typeface="Arial" pitchFamily="34" charset="0"/>
              </a:rPr>
              <a:t>in quality assurance</a:t>
            </a:r>
            <a:endParaRPr lang="en-GB" sz="2000" i="1" dirty="0" smtClean="0">
              <a:latin typeface="Arial" pitchFamily="34" charset="0"/>
              <a:cs typeface="Arial" pitchFamily="34" charset="0"/>
            </a:endParaRPr>
          </a:p>
          <a:p>
            <a:pPr>
              <a:buClr>
                <a:srgbClr val="006600"/>
              </a:buClr>
              <a:buNone/>
            </a:pPr>
            <a:endParaRPr lang="en-GB" sz="2800" dirty="0" smtClean="0">
              <a:latin typeface="Arial" pitchFamily="34" charset="0"/>
              <a:cs typeface="Arial" pitchFamily="34" charset="0"/>
            </a:endParaRPr>
          </a:p>
        </p:txBody>
      </p:sp>
      <p:pic>
        <p:nvPicPr>
          <p:cNvPr id="4" name="Picture 46" descr="New QAA logo 4col"/>
          <p:cNvPicPr>
            <a:picLocks noChangeAspect="1" noChangeArrowheads="1"/>
          </p:cNvPicPr>
          <p:nvPr/>
        </p:nvPicPr>
        <p:blipFill>
          <a:blip r:embed="rId3" cstate="print"/>
          <a:srcRect/>
          <a:stretch>
            <a:fillRect/>
          </a:stretch>
        </p:blipFill>
        <p:spPr bwMode="auto">
          <a:xfrm>
            <a:off x="6372200" y="5805264"/>
            <a:ext cx="2405028" cy="792088"/>
          </a:xfrm>
          <a:prstGeom prst="rect">
            <a:avLst/>
          </a:prstGeom>
          <a:noFill/>
          <a:ln w="9525">
            <a:noFill/>
            <a:miter lim="800000"/>
            <a:headEnd/>
            <a:tailEnd/>
          </a:ln>
        </p:spPr>
      </p:pic>
      <p:graphicFrame>
        <p:nvGraphicFramePr>
          <p:cNvPr id="5" name="Diagram 4"/>
          <p:cNvGraphicFramePr/>
          <p:nvPr/>
        </p:nvGraphicFramePr>
        <p:xfrm>
          <a:off x="1403648" y="2204864"/>
          <a:ext cx="6552728" cy="338437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23850" y="333375"/>
            <a:ext cx="7991475" cy="1143000"/>
          </a:xfrm>
        </p:spPr>
        <p:txBody>
          <a:bodyPr>
            <a:normAutofit/>
          </a:bodyPr>
          <a:lstStyle/>
          <a:p>
            <a:pPr algn="l" eaLnBrk="1" fontAlgn="auto" hangingPunct="1">
              <a:spcAft>
                <a:spcPts val="0"/>
              </a:spcAft>
              <a:defRPr/>
            </a:pPr>
            <a:r>
              <a:rPr lang="en-GB" sz="3200" dirty="0" smtClean="0">
                <a:solidFill>
                  <a:srgbClr val="006600"/>
                </a:solidFill>
                <a:latin typeface="Arial" pitchFamily="34" charset="0"/>
                <a:cs typeface="Arial" pitchFamily="34" charset="0"/>
              </a:rPr>
              <a:t>EMPOWERING STUDENTS TO MAKE INFORMED CHOICES</a:t>
            </a:r>
          </a:p>
        </p:txBody>
      </p:sp>
      <p:sp>
        <p:nvSpPr>
          <p:cNvPr id="28675" name="Content Placeholder 2"/>
          <p:cNvSpPr>
            <a:spLocks noGrp="1"/>
          </p:cNvSpPr>
          <p:nvPr>
            <p:ph sz="half" idx="1"/>
          </p:nvPr>
        </p:nvSpPr>
        <p:spPr>
          <a:xfrm>
            <a:off x="2627784" y="1844824"/>
            <a:ext cx="6192837" cy="3886200"/>
          </a:xfrm>
        </p:spPr>
        <p:txBody>
          <a:bodyPr/>
          <a:lstStyle/>
          <a:p>
            <a:pPr eaLnBrk="1" hangingPunct="1">
              <a:buClr>
                <a:srgbClr val="006600"/>
              </a:buClr>
              <a:buFont typeface="Wingdings" pitchFamily="2" charset="2"/>
              <a:buChar char="Ø"/>
            </a:pPr>
            <a:r>
              <a:rPr lang="en-GB" sz="2000" dirty="0" smtClean="0">
                <a:latin typeface="Arial" pitchFamily="34" charset="0"/>
                <a:cs typeface="Arial" pitchFamily="34" charset="0"/>
              </a:rPr>
              <a:t>Public information: new formal requirement for higher education - </a:t>
            </a:r>
            <a:r>
              <a:rPr lang="en-GB" sz="2000" b="1" dirty="0" smtClean="0">
                <a:latin typeface="Arial" pitchFamily="34" charset="0"/>
                <a:cs typeface="Arial" pitchFamily="34" charset="0"/>
              </a:rPr>
              <a:t>Key Information Sets (KIS)</a:t>
            </a:r>
          </a:p>
          <a:p>
            <a:pPr eaLnBrk="1" hangingPunct="1">
              <a:buClr>
                <a:srgbClr val="006600"/>
              </a:buClr>
              <a:buFont typeface="Wingdings" pitchFamily="2" charset="2"/>
              <a:buChar char="Ø"/>
            </a:pPr>
            <a:endParaRPr lang="en-GB" sz="2000" dirty="0" smtClean="0">
              <a:latin typeface="Arial" pitchFamily="34" charset="0"/>
              <a:cs typeface="Arial" pitchFamily="34" charset="0"/>
            </a:endParaRPr>
          </a:p>
          <a:p>
            <a:pPr eaLnBrk="1" hangingPunct="1">
              <a:buClr>
                <a:srgbClr val="006600"/>
              </a:buClr>
              <a:buFont typeface="Wingdings" pitchFamily="2" charset="2"/>
              <a:buChar char="Ø"/>
            </a:pPr>
            <a:r>
              <a:rPr lang="en-GB" sz="2000" dirty="0" smtClean="0">
                <a:latin typeface="Arial" pitchFamily="34" charset="0"/>
                <a:cs typeface="Arial" pitchFamily="34" charset="0"/>
              </a:rPr>
              <a:t>QAA will make formal judgements on public information provision from this September</a:t>
            </a:r>
          </a:p>
          <a:p>
            <a:pPr eaLnBrk="1" hangingPunct="1">
              <a:buClr>
                <a:srgbClr val="006600"/>
              </a:buClr>
              <a:buFont typeface="Wingdings" pitchFamily="2" charset="2"/>
              <a:buChar char="Ø"/>
            </a:pPr>
            <a:endParaRPr lang="en-GB" sz="2000" dirty="0" smtClean="0">
              <a:latin typeface="Arial" pitchFamily="34" charset="0"/>
              <a:cs typeface="Arial" pitchFamily="34" charset="0"/>
            </a:endParaRPr>
          </a:p>
          <a:p>
            <a:pPr eaLnBrk="1" hangingPunct="1">
              <a:buClr>
                <a:srgbClr val="006600"/>
              </a:buClr>
              <a:buFont typeface="Wingdings" pitchFamily="2" charset="2"/>
              <a:buChar char="Ø"/>
            </a:pPr>
            <a:r>
              <a:rPr lang="en-GB" sz="2000" dirty="0" smtClean="0">
                <a:latin typeface="Arial" pitchFamily="34" charset="0"/>
                <a:cs typeface="Arial" pitchFamily="34" charset="0"/>
              </a:rPr>
              <a:t>Information must be:</a:t>
            </a:r>
          </a:p>
          <a:p>
            <a:pPr lvl="1" eaLnBrk="1" hangingPunct="1">
              <a:buClr>
                <a:srgbClr val="006600"/>
              </a:buClr>
              <a:buFont typeface="Wingdings" pitchFamily="2" charset="2"/>
              <a:buChar char="Ø"/>
            </a:pPr>
            <a:r>
              <a:rPr lang="en-GB" sz="2000" dirty="0" smtClean="0">
                <a:latin typeface="Arial" pitchFamily="34" charset="0"/>
                <a:cs typeface="Arial" pitchFamily="34" charset="0"/>
              </a:rPr>
              <a:t>Relevant</a:t>
            </a:r>
          </a:p>
          <a:p>
            <a:pPr lvl="1" eaLnBrk="1" hangingPunct="1">
              <a:buClr>
                <a:srgbClr val="006600"/>
              </a:buClr>
              <a:buFont typeface="Wingdings" pitchFamily="2" charset="2"/>
              <a:buChar char="Ø"/>
            </a:pPr>
            <a:r>
              <a:rPr lang="en-GB" sz="2000" dirty="0" smtClean="0">
                <a:latin typeface="Arial" pitchFamily="34" charset="0"/>
                <a:cs typeface="Arial" pitchFamily="34" charset="0"/>
              </a:rPr>
              <a:t>Accessible</a:t>
            </a:r>
          </a:p>
          <a:p>
            <a:pPr lvl="1" eaLnBrk="1" hangingPunct="1">
              <a:buClr>
                <a:srgbClr val="006600"/>
              </a:buClr>
              <a:buFont typeface="Wingdings" pitchFamily="2" charset="2"/>
              <a:buChar char="Ø"/>
            </a:pPr>
            <a:r>
              <a:rPr lang="en-GB" sz="2000" dirty="0" smtClean="0">
                <a:latin typeface="Arial" pitchFamily="34" charset="0"/>
                <a:cs typeface="Arial" pitchFamily="34" charset="0"/>
              </a:rPr>
              <a:t>Useable </a:t>
            </a:r>
          </a:p>
          <a:p>
            <a:pPr eaLnBrk="1" hangingPunct="1"/>
            <a:endParaRPr lang="en-GB" sz="2000" dirty="0" smtClean="0">
              <a:cs typeface="Arial" pitchFamily="34" charset="0"/>
            </a:endParaRPr>
          </a:p>
          <a:p>
            <a:pPr eaLnBrk="1" hangingPunct="1"/>
            <a:endParaRPr lang="en-GB" sz="2000" dirty="0" smtClean="0">
              <a:cs typeface="Arial" pitchFamily="34" charset="0"/>
            </a:endParaRPr>
          </a:p>
          <a:p>
            <a:pPr eaLnBrk="1" hangingPunct="1"/>
            <a:endParaRPr lang="en-GB" sz="2000" dirty="0" smtClean="0">
              <a:cs typeface="Arial" pitchFamily="34" charset="0"/>
            </a:endParaRPr>
          </a:p>
          <a:p>
            <a:pPr eaLnBrk="1" hangingPunct="1"/>
            <a:endParaRPr lang="en-GB" sz="1800" dirty="0" smtClean="0"/>
          </a:p>
          <a:p>
            <a:pPr eaLnBrk="1" hangingPunct="1">
              <a:buFont typeface="Arial" pitchFamily="34" charset="0"/>
              <a:buNone/>
            </a:pPr>
            <a:endParaRPr lang="en-US" dirty="0" smtClean="0"/>
          </a:p>
        </p:txBody>
      </p:sp>
      <p:pic>
        <p:nvPicPr>
          <p:cNvPr id="28676" name="Picture 6"/>
          <p:cNvPicPr>
            <a:picLocks noChangeAspect="1" noChangeArrowheads="1"/>
          </p:cNvPicPr>
          <p:nvPr/>
        </p:nvPicPr>
        <p:blipFill>
          <a:blip r:embed="rId3" cstate="print">
            <a:duotone>
              <a:prstClr val="black"/>
              <a:schemeClr val="accent3">
                <a:tint val="45000"/>
                <a:satMod val="400000"/>
              </a:schemeClr>
            </a:duotone>
          </a:blip>
          <a:srcRect/>
          <a:stretch>
            <a:fillRect/>
          </a:stretch>
        </p:blipFill>
        <p:spPr bwMode="auto">
          <a:xfrm>
            <a:off x="395288" y="2636838"/>
            <a:ext cx="2016125" cy="2016125"/>
          </a:xfrm>
          <a:prstGeom prst="rect">
            <a:avLst/>
          </a:prstGeom>
          <a:noFill/>
          <a:ln w="9525">
            <a:noFill/>
            <a:miter lim="800000"/>
            <a:headEnd/>
            <a:tailEnd/>
          </a:ln>
        </p:spPr>
      </p:pic>
      <p:pic>
        <p:nvPicPr>
          <p:cNvPr id="6" name="Picture 46" descr="New QAA logo 4col"/>
          <p:cNvPicPr>
            <a:picLocks noChangeAspect="1" noChangeArrowheads="1"/>
          </p:cNvPicPr>
          <p:nvPr/>
        </p:nvPicPr>
        <p:blipFill>
          <a:blip r:embed="rId4" cstate="print"/>
          <a:srcRect/>
          <a:stretch>
            <a:fillRect/>
          </a:stretch>
        </p:blipFill>
        <p:spPr bwMode="auto">
          <a:xfrm>
            <a:off x="6372200" y="5805264"/>
            <a:ext cx="2405028" cy="792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8"/>
          <p:cNvPicPr>
            <a:picLocks noChangeAspect="1" noChangeArrowheads="1"/>
          </p:cNvPicPr>
          <p:nvPr/>
        </p:nvPicPr>
        <p:blipFill>
          <a:blip r:embed="rId3" cstate="print"/>
          <a:srcRect/>
          <a:stretch>
            <a:fillRect/>
          </a:stretch>
        </p:blipFill>
        <p:spPr bwMode="auto">
          <a:xfrm>
            <a:off x="3779912" y="2492896"/>
            <a:ext cx="1511300" cy="1512888"/>
          </a:xfrm>
          <a:prstGeom prst="rect">
            <a:avLst/>
          </a:prstGeom>
          <a:noFill/>
          <a:ln w="9525">
            <a:noFill/>
            <a:miter lim="800000"/>
            <a:headEnd/>
            <a:tailEnd/>
          </a:ln>
        </p:spPr>
      </p:pic>
      <p:sp>
        <p:nvSpPr>
          <p:cNvPr id="13315" name="Title 1"/>
          <p:cNvSpPr>
            <a:spLocks noGrp="1"/>
          </p:cNvSpPr>
          <p:nvPr>
            <p:ph type="title"/>
          </p:nvPr>
        </p:nvSpPr>
        <p:spPr>
          <a:xfrm>
            <a:off x="323850" y="260350"/>
            <a:ext cx="7772400" cy="1143000"/>
          </a:xfrm>
        </p:spPr>
        <p:txBody>
          <a:bodyPr>
            <a:normAutofit/>
          </a:bodyPr>
          <a:lstStyle/>
          <a:p>
            <a:pPr algn="l" eaLnBrk="1" fontAlgn="auto" hangingPunct="1">
              <a:spcAft>
                <a:spcPts val="0"/>
              </a:spcAft>
              <a:defRPr/>
            </a:pPr>
            <a:r>
              <a:rPr lang="en-GB" sz="3200" dirty="0" smtClean="0">
                <a:solidFill>
                  <a:srgbClr val="006600"/>
                </a:solidFill>
                <a:latin typeface="Arial" pitchFamily="34" charset="0"/>
                <a:cs typeface="Arial" pitchFamily="34" charset="0"/>
              </a:rPr>
              <a:t>ENGAGING STUDENTS IN QUALITY ASSURANCE</a:t>
            </a:r>
          </a:p>
        </p:txBody>
      </p:sp>
      <p:sp>
        <p:nvSpPr>
          <p:cNvPr id="22532" name="TextBox 5"/>
          <p:cNvSpPr txBox="1">
            <a:spLocks noChangeArrowheads="1"/>
          </p:cNvSpPr>
          <p:nvPr/>
        </p:nvSpPr>
        <p:spPr bwMode="auto">
          <a:xfrm>
            <a:off x="467544" y="1700808"/>
            <a:ext cx="3240088" cy="3693319"/>
          </a:xfrm>
          <a:prstGeom prst="rect">
            <a:avLst/>
          </a:prstGeom>
          <a:noFill/>
          <a:ln w="9525">
            <a:solidFill>
              <a:srgbClr val="006647"/>
            </a:solidFill>
            <a:miter lim="800000"/>
            <a:headEnd/>
            <a:tailEnd/>
          </a:ln>
        </p:spPr>
        <p:txBody>
          <a:bodyPr>
            <a:spAutoFit/>
          </a:bodyPr>
          <a:lstStyle/>
          <a:p>
            <a:pPr algn="ctr"/>
            <a:r>
              <a:rPr lang="en-GB" sz="1800" u="sng" dirty="0">
                <a:solidFill>
                  <a:srgbClr val="006647"/>
                </a:solidFill>
                <a:latin typeface="Arial" charset="0"/>
                <a:cs typeface="Arial" charset="0"/>
              </a:rPr>
              <a:t>STUDENT ENGAGEMENT</a:t>
            </a:r>
          </a:p>
          <a:p>
            <a:pPr algn="ctr"/>
            <a:endParaRPr lang="en-GB" sz="1800" dirty="0">
              <a:latin typeface="Arial" charset="0"/>
              <a:cs typeface="Arial" charset="0"/>
            </a:endParaRPr>
          </a:p>
          <a:p>
            <a:pPr algn="ctr"/>
            <a:r>
              <a:rPr lang="en-GB" sz="1800" dirty="0">
                <a:latin typeface="Arial" charset="0"/>
                <a:cs typeface="Arial" charset="0"/>
              </a:rPr>
              <a:t>Students on QAA Board</a:t>
            </a:r>
          </a:p>
          <a:p>
            <a:pPr algn="ctr"/>
            <a:endParaRPr lang="en-GB" sz="1800" dirty="0">
              <a:latin typeface="Arial" charset="0"/>
              <a:cs typeface="Arial" charset="0"/>
            </a:endParaRPr>
          </a:p>
          <a:p>
            <a:pPr algn="ctr"/>
            <a:r>
              <a:rPr lang="en-GB" sz="1800" dirty="0">
                <a:latin typeface="Arial" charset="0"/>
                <a:cs typeface="Arial" charset="0"/>
              </a:rPr>
              <a:t>Student Sounding Board    </a:t>
            </a:r>
          </a:p>
          <a:p>
            <a:pPr algn="ctr"/>
            <a:endParaRPr lang="en-GB" sz="1800" dirty="0">
              <a:latin typeface="Arial" charset="0"/>
              <a:cs typeface="Arial" charset="0"/>
            </a:endParaRPr>
          </a:p>
          <a:p>
            <a:pPr algn="ctr"/>
            <a:r>
              <a:rPr lang="en-GB" sz="1800" dirty="0">
                <a:latin typeface="Arial" charset="0"/>
                <a:cs typeface="Arial" charset="0"/>
              </a:rPr>
              <a:t>Student reviewers</a:t>
            </a:r>
          </a:p>
          <a:p>
            <a:pPr algn="ctr"/>
            <a:endParaRPr lang="en-GB" sz="1800" dirty="0">
              <a:latin typeface="Arial" charset="0"/>
              <a:cs typeface="Arial" charset="0"/>
            </a:endParaRPr>
          </a:p>
          <a:p>
            <a:pPr algn="ctr"/>
            <a:r>
              <a:rPr lang="en-GB" sz="1800" dirty="0">
                <a:latin typeface="Arial" charset="0"/>
                <a:cs typeface="Arial" charset="0"/>
              </a:rPr>
              <a:t>Student consultations</a:t>
            </a:r>
          </a:p>
          <a:p>
            <a:pPr algn="ctr"/>
            <a:endParaRPr lang="en-GB" sz="1800" dirty="0">
              <a:latin typeface="Arial" charset="0"/>
              <a:cs typeface="Arial" charset="0"/>
            </a:endParaRPr>
          </a:p>
          <a:p>
            <a:pPr algn="ctr"/>
            <a:r>
              <a:rPr lang="en-GB" sz="1800" dirty="0">
                <a:latin typeface="Arial" charset="0"/>
                <a:cs typeface="Arial" charset="0"/>
              </a:rPr>
              <a:t>New Concerns &amp; Complaints procedure</a:t>
            </a:r>
            <a:endParaRPr lang="en-GB" sz="1800" i="1" dirty="0">
              <a:latin typeface="Arial" charset="0"/>
              <a:cs typeface="Arial" charset="0"/>
            </a:endParaRPr>
          </a:p>
          <a:p>
            <a:pPr>
              <a:buFontTx/>
              <a:buChar char="-"/>
            </a:pPr>
            <a:endParaRPr lang="en-GB" sz="1800" dirty="0">
              <a:latin typeface="Arial" charset="0"/>
              <a:cs typeface="Arial" charset="0"/>
            </a:endParaRPr>
          </a:p>
        </p:txBody>
      </p:sp>
      <p:sp>
        <p:nvSpPr>
          <p:cNvPr id="22533" name="TextBox 5"/>
          <p:cNvSpPr txBox="1">
            <a:spLocks noChangeArrowheads="1"/>
          </p:cNvSpPr>
          <p:nvPr/>
        </p:nvSpPr>
        <p:spPr bwMode="auto">
          <a:xfrm>
            <a:off x="5364088" y="1700808"/>
            <a:ext cx="3240087" cy="3693319"/>
          </a:xfrm>
          <a:prstGeom prst="rect">
            <a:avLst/>
          </a:prstGeom>
          <a:noFill/>
          <a:ln w="9525">
            <a:solidFill>
              <a:srgbClr val="006647"/>
            </a:solidFill>
            <a:miter lim="800000"/>
            <a:headEnd/>
            <a:tailEnd/>
          </a:ln>
        </p:spPr>
        <p:txBody>
          <a:bodyPr>
            <a:spAutoFit/>
          </a:bodyPr>
          <a:lstStyle/>
          <a:p>
            <a:pPr algn="ctr"/>
            <a:r>
              <a:rPr lang="en-GB" sz="1800" u="sng" dirty="0">
                <a:solidFill>
                  <a:srgbClr val="006647"/>
                </a:solidFill>
                <a:latin typeface="Arial" charset="0"/>
                <a:cs typeface="Arial" charset="0"/>
              </a:rPr>
              <a:t>PUBLIC INFORMATION</a:t>
            </a:r>
          </a:p>
          <a:p>
            <a:pPr algn="ctr"/>
            <a:endParaRPr lang="en-GB" sz="1800" dirty="0">
              <a:latin typeface="Arial" charset="0"/>
              <a:cs typeface="Arial" charset="0"/>
            </a:endParaRPr>
          </a:p>
          <a:p>
            <a:pPr algn="ctr"/>
            <a:r>
              <a:rPr lang="en-GB" sz="1800" dirty="0">
                <a:latin typeface="Arial" charset="0"/>
                <a:cs typeface="Arial" charset="0"/>
              </a:rPr>
              <a:t>Simplifying our language</a:t>
            </a:r>
          </a:p>
          <a:p>
            <a:pPr algn="ctr"/>
            <a:endParaRPr lang="en-GB" sz="1800" dirty="0">
              <a:latin typeface="Arial" charset="0"/>
              <a:cs typeface="Arial" charset="0"/>
            </a:endParaRPr>
          </a:p>
          <a:p>
            <a:pPr algn="ctr"/>
            <a:r>
              <a:rPr lang="en-GB" sz="1800" dirty="0">
                <a:latin typeface="Arial" charset="0"/>
                <a:cs typeface="Arial" charset="0"/>
              </a:rPr>
              <a:t>Shorter, clearer reports and publications</a:t>
            </a:r>
          </a:p>
          <a:p>
            <a:pPr algn="ctr"/>
            <a:endParaRPr lang="en-GB" sz="1800" dirty="0">
              <a:latin typeface="Arial" charset="0"/>
              <a:cs typeface="Arial" charset="0"/>
            </a:endParaRPr>
          </a:p>
          <a:p>
            <a:pPr algn="ctr"/>
            <a:r>
              <a:rPr lang="en-GB" sz="1800" dirty="0">
                <a:latin typeface="Arial" charset="0"/>
                <a:cs typeface="Arial" charset="0"/>
              </a:rPr>
              <a:t>Materials tailored for </a:t>
            </a:r>
            <a:r>
              <a:rPr lang="en-GB" dirty="0" smtClean="0">
                <a:latin typeface="Arial" charset="0"/>
                <a:cs typeface="Arial" charset="0"/>
              </a:rPr>
              <a:t>students </a:t>
            </a:r>
            <a:endParaRPr lang="en-GB" sz="1800" dirty="0">
              <a:latin typeface="Arial" charset="0"/>
              <a:cs typeface="Arial" charset="0"/>
            </a:endParaRPr>
          </a:p>
          <a:p>
            <a:pPr algn="ctr"/>
            <a:endParaRPr lang="en-GB" sz="1800" dirty="0">
              <a:latin typeface="Arial" charset="0"/>
              <a:cs typeface="Arial" charset="0"/>
            </a:endParaRPr>
          </a:p>
          <a:p>
            <a:pPr algn="ctr"/>
            <a:r>
              <a:rPr lang="en-GB" sz="1800" dirty="0">
                <a:latin typeface="Arial" charset="0"/>
                <a:cs typeface="Arial" charset="0"/>
              </a:rPr>
              <a:t>Researching and understanding what </a:t>
            </a:r>
            <a:r>
              <a:rPr lang="en-GB" dirty="0" smtClean="0">
                <a:latin typeface="Arial" charset="0"/>
                <a:cs typeface="Arial" charset="0"/>
              </a:rPr>
              <a:t>matters to students</a:t>
            </a:r>
            <a:endParaRPr lang="en-GB" sz="1800" dirty="0">
              <a:latin typeface="Arial" charset="0"/>
              <a:cs typeface="Arial" charset="0"/>
            </a:endParaRPr>
          </a:p>
          <a:p>
            <a:pPr>
              <a:buFontTx/>
              <a:buChar char="-"/>
            </a:pPr>
            <a:endParaRPr lang="en-GB" sz="1800" dirty="0">
              <a:latin typeface="Arial" charset="0"/>
              <a:cs typeface="Arial" charset="0"/>
            </a:endParaRPr>
          </a:p>
        </p:txBody>
      </p:sp>
      <p:pic>
        <p:nvPicPr>
          <p:cNvPr id="6" name="Picture 46" descr="New QAA logo 4col"/>
          <p:cNvPicPr>
            <a:picLocks noChangeAspect="1" noChangeArrowheads="1"/>
          </p:cNvPicPr>
          <p:nvPr/>
        </p:nvPicPr>
        <p:blipFill>
          <a:blip r:embed="rId4" cstate="print"/>
          <a:srcRect/>
          <a:stretch>
            <a:fillRect/>
          </a:stretch>
        </p:blipFill>
        <p:spPr bwMode="auto">
          <a:xfrm>
            <a:off x="6372200" y="5805264"/>
            <a:ext cx="2405028" cy="792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6" descr="New QAA logo 4col"/>
          <p:cNvPicPr>
            <a:picLocks noChangeAspect="1" noChangeArrowheads="1"/>
          </p:cNvPicPr>
          <p:nvPr/>
        </p:nvPicPr>
        <p:blipFill>
          <a:blip r:embed="rId3" cstate="print"/>
          <a:srcRect/>
          <a:stretch>
            <a:fillRect/>
          </a:stretch>
        </p:blipFill>
        <p:spPr bwMode="auto">
          <a:xfrm>
            <a:off x="6084168" y="5589240"/>
            <a:ext cx="2405028" cy="792088"/>
          </a:xfrm>
          <a:prstGeom prst="rect">
            <a:avLst/>
          </a:prstGeom>
          <a:noFill/>
          <a:ln w="9525">
            <a:noFill/>
            <a:miter lim="800000"/>
            <a:headEnd/>
            <a:tailEnd/>
          </a:ln>
        </p:spPr>
      </p:pic>
      <p:sp>
        <p:nvSpPr>
          <p:cNvPr id="3" name="Content Placeholder 2"/>
          <p:cNvSpPr>
            <a:spLocks noGrp="1"/>
          </p:cNvSpPr>
          <p:nvPr>
            <p:ph sz="half" idx="1"/>
          </p:nvPr>
        </p:nvSpPr>
        <p:spPr>
          <a:xfrm>
            <a:off x="2123728" y="836712"/>
            <a:ext cx="4038600" cy="4525963"/>
          </a:xfrm>
        </p:spPr>
        <p:txBody>
          <a:bodyPr/>
          <a:lstStyle/>
          <a:p>
            <a:pPr algn="ctr">
              <a:buFont typeface="Arial" charset="0"/>
              <a:buNone/>
            </a:pPr>
            <a:endParaRPr lang="en-GB" dirty="0" smtClean="0">
              <a:solidFill>
                <a:srgbClr val="006647"/>
              </a:solidFill>
            </a:endParaRPr>
          </a:p>
          <a:p>
            <a:pPr algn="ctr">
              <a:buFont typeface="Arial" charset="0"/>
              <a:buNone/>
            </a:pPr>
            <a:endParaRPr lang="en-GB" dirty="0" smtClean="0">
              <a:solidFill>
                <a:srgbClr val="006647"/>
              </a:solidFill>
            </a:endParaRPr>
          </a:p>
          <a:p>
            <a:pPr algn="ctr">
              <a:buFont typeface="Arial" charset="0"/>
              <a:buNone/>
            </a:pPr>
            <a:endParaRPr lang="en-GB" dirty="0" smtClean="0">
              <a:solidFill>
                <a:srgbClr val="006647"/>
              </a:solidFill>
            </a:endParaRPr>
          </a:p>
          <a:p>
            <a:pPr algn="ctr">
              <a:buFont typeface="Arial" charset="0"/>
              <a:buNone/>
            </a:pPr>
            <a:r>
              <a:rPr lang="en-GB" sz="4400" u="sng" dirty="0" smtClean="0">
                <a:solidFill>
                  <a:srgbClr val="006647"/>
                </a:solidFill>
                <a:latin typeface="Arial" pitchFamily="34" charset="0"/>
                <a:cs typeface="Arial" pitchFamily="34" charset="0"/>
              </a:rPr>
              <a:t>www.qaa.ac.uk</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11188" y="2205038"/>
            <a:ext cx="7772400" cy="1143000"/>
          </a:xfrm>
        </p:spPr>
        <p:txBody>
          <a:bodyPr>
            <a:normAutofit fontScale="90000"/>
          </a:bodyPr>
          <a:lstStyle/>
          <a:p>
            <a:pPr algn="ctr" eaLnBrk="1" fontAlgn="auto" hangingPunct="1">
              <a:spcAft>
                <a:spcPts val="0"/>
              </a:spcAft>
              <a:defRPr/>
            </a:pPr>
            <a:r>
              <a:rPr lang="en-GB" dirty="0" smtClean="0">
                <a:solidFill>
                  <a:srgbClr val="006600"/>
                </a:solidFill>
                <a:latin typeface="Arial" pitchFamily="34" charset="0"/>
                <a:cs typeface="Arial" pitchFamily="34" charset="0"/>
              </a:rPr>
              <a:t/>
            </a:r>
            <a:br>
              <a:rPr lang="en-GB" dirty="0" smtClean="0">
                <a:solidFill>
                  <a:srgbClr val="006600"/>
                </a:solidFill>
                <a:latin typeface="Arial" pitchFamily="34" charset="0"/>
                <a:cs typeface="Arial" pitchFamily="34" charset="0"/>
              </a:rPr>
            </a:br>
            <a:r>
              <a:rPr lang="en-GB" dirty="0" smtClean="0">
                <a:solidFill>
                  <a:srgbClr val="006600"/>
                </a:solidFill>
                <a:latin typeface="Arial" pitchFamily="34" charset="0"/>
                <a:cs typeface="Arial" pitchFamily="34" charset="0"/>
              </a:rPr>
              <a:t>‘TEACHING &amp; LEARNING’ </a:t>
            </a:r>
            <a:br>
              <a:rPr lang="en-GB" dirty="0" smtClean="0">
                <a:solidFill>
                  <a:srgbClr val="006600"/>
                </a:solidFill>
                <a:latin typeface="Arial" pitchFamily="34" charset="0"/>
                <a:cs typeface="Arial" pitchFamily="34" charset="0"/>
              </a:rPr>
            </a:br>
            <a:r>
              <a:rPr lang="en-GB" dirty="0" smtClean="0">
                <a:solidFill>
                  <a:srgbClr val="006600"/>
                </a:solidFill>
                <a:latin typeface="Arial" pitchFamily="34" charset="0"/>
                <a:cs typeface="Arial" pitchFamily="34" charset="0"/>
              </a:rPr>
              <a:t>IN THE NEW </a:t>
            </a:r>
            <a:br>
              <a:rPr lang="en-GB" dirty="0" smtClean="0">
                <a:solidFill>
                  <a:srgbClr val="006600"/>
                </a:solidFill>
                <a:latin typeface="Arial" pitchFamily="34" charset="0"/>
                <a:cs typeface="Arial" pitchFamily="34" charset="0"/>
              </a:rPr>
            </a:br>
            <a:r>
              <a:rPr lang="en-GB" i="1" dirty="0" smtClean="0">
                <a:solidFill>
                  <a:srgbClr val="006600"/>
                </a:solidFill>
                <a:latin typeface="Arial" pitchFamily="34" charset="0"/>
                <a:cs typeface="Arial" pitchFamily="34" charset="0"/>
              </a:rPr>
              <a:t>UK QUALITY CODE FOR HIGHER EDUCATION</a:t>
            </a:r>
          </a:p>
        </p:txBody>
      </p:sp>
      <p:pic>
        <p:nvPicPr>
          <p:cNvPr id="3" name="Picture 46" descr="New QAA logo 4col"/>
          <p:cNvPicPr>
            <a:picLocks noChangeAspect="1" noChangeArrowheads="1"/>
          </p:cNvPicPr>
          <p:nvPr/>
        </p:nvPicPr>
        <p:blipFill>
          <a:blip r:embed="rId3" cstate="print"/>
          <a:srcRect/>
          <a:stretch>
            <a:fillRect/>
          </a:stretch>
        </p:blipFill>
        <p:spPr bwMode="auto">
          <a:xfrm>
            <a:off x="6372200" y="5805264"/>
            <a:ext cx="2405028" cy="792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323850" y="404813"/>
            <a:ext cx="7772400" cy="1143000"/>
          </a:xfrm>
        </p:spPr>
        <p:txBody>
          <a:bodyPr>
            <a:normAutofit/>
          </a:bodyPr>
          <a:lstStyle/>
          <a:p>
            <a:pPr algn="l" eaLnBrk="1" hangingPunct="1">
              <a:defRPr/>
            </a:pPr>
            <a:r>
              <a:rPr lang="en-GB" sz="3200" cap="all" dirty="0" smtClean="0">
                <a:solidFill>
                  <a:srgbClr val="006600"/>
                </a:solidFill>
                <a:latin typeface="Arial" pitchFamily="34" charset="0"/>
                <a:cs typeface="Arial" pitchFamily="34" charset="0"/>
              </a:rPr>
              <a:t>The new </a:t>
            </a:r>
            <a:r>
              <a:rPr lang="en-GB" sz="3200" i="1" cap="all" dirty="0" smtClean="0">
                <a:solidFill>
                  <a:srgbClr val="006600"/>
                </a:solidFill>
                <a:latin typeface="Arial" pitchFamily="34" charset="0"/>
                <a:cs typeface="Arial" pitchFamily="34" charset="0"/>
              </a:rPr>
              <a:t>UK Quality Code for Higher Education</a:t>
            </a:r>
          </a:p>
        </p:txBody>
      </p:sp>
      <p:sp>
        <p:nvSpPr>
          <p:cNvPr id="21507" name="Content Placeholder 2"/>
          <p:cNvSpPr>
            <a:spLocks noGrp="1"/>
          </p:cNvSpPr>
          <p:nvPr>
            <p:ph sz="half" idx="1"/>
          </p:nvPr>
        </p:nvSpPr>
        <p:spPr>
          <a:xfrm>
            <a:off x="684213" y="1700213"/>
            <a:ext cx="7918450" cy="3886200"/>
          </a:xfrm>
        </p:spPr>
        <p:txBody>
          <a:bodyPr>
            <a:noAutofit/>
          </a:bodyPr>
          <a:lstStyle/>
          <a:p>
            <a:pPr eaLnBrk="1" hangingPunct="1">
              <a:buClr>
                <a:srgbClr val="006600"/>
              </a:buClr>
              <a:buFont typeface="Wingdings" pitchFamily="2" charset="2"/>
              <a:buChar char="Ø"/>
            </a:pPr>
            <a:endParaRPr lang="en-GB" sz="1800" dirty="0" smtClean="0">
              <a:latin typeface="Arial" pitchFamily="34" charset="0"/>
              <a:cs typeface="Arial" pitchFamily="34" charset="0"/>
            </a:endParaRPr>
          </a:p>
          <a:p>
            <a:pPr eaLnBrk="1" hangingPunct="1">
              <a:buClr>
                <a:srgbClr val="006600"/>
              </a:buClr>
              <a:buFont typeface="Wingdings" pitchFamily="2" charset="2"/>
              <a:buChar char="Ø"/>
            </a:pPr>
            <a:r>
              <a:rPr lang="en-GB" sz="1800" dirty="0" smtClean="0">
                <a:latin typeface="Arial" pitchFamily="34" charset="0"/>
                <a:cs typeface="Arial" pitchFamily="34" charset="0"/>
              </a:rPr>
              <a:t>Replaces the </a:t>
            </a:r>
            <a:r>
              <a:rPr lang="en-GB" sz="1800" i="1" dirty="0" smtClean="0">
                <a:latin typeface="Arial" pitchFamily="34" charset="0"/>
                <a:cs typeface="Arial" pitchFamily="34" charset="0"/>
              </a:rPr>
              <a:t>Academic Infrastructure</a:t>
            </a:r>
            <a:endParaRPr lang="en-GB" sz="1800" dirty="0" smtClean="0">
              <a:latin typeface="Arial" pitchFamily="34" charset="0"/>
              <a:cs typeface="Arial" pitchFamily="34" charset="0"/>
            </a:endParaRPr>
          </a:p>
          <a:p>
            <a:pPr eaLnBrk="1" hangingPunct="1">
              <a:buClr>
                <a:srgbClr val="006600"/>
              </a:buClr>
              <a:buFont typeface="Wingdings" pitchFamily="2" charset="2"/>
              <a:buChar char="Ø"/>
            </a:pPr>
            <a:endParaRPr lang="en-GB" sz="1800" dirty="0" smtClean="0">
              <a:latin typeface="Arial" pitchFamily="34" charset="0"/>
              <a:cs typeface="Arial" pitchFamily="34" charset="0"/>
            </a:endParaRPr>
          </a:p>
          <a:p>
            <a:pPr eaLnBrk="1" hangingPunct="1">
              <a:buClr>
                <a:srgbClr val="006600"/>
              </a:buClr>
              <a:buFont typeface="Wingdings" pitchFamily="2" charset="2"/>
              <a:buChar char="Ø"/>
            </a:pPr>
            <a:r>
              <a:rPr lang="en-GB" sz="1800" dirty="0" smtClean="0">
                <a:latin typeface="Arial" pitchFamily="34" charset="0"/>
                <a:cs typeface="Arial" pitchFamily="34" charset="0"/>
              </a:rPr>
              <a:t>For the first time, includes new chapters on</a:t>
            </a:r>
            <a:r>
              <a:rPr lang="en-GB" sz="1800" b="1" dirty="0" smtClean="0">
                <a:latin typeface="Arial" pitchFamily="34" charset="0"/>
                <a:cs typeface="Arial" pitchFamily="34" charset="0"/>
              </a:rPr>
              <a:t>:</a:t>
            </a:r>
          </a:p>
          <a:p>
            <a:pPr marL="800100" lvl="1" indent="-342900">
              <a:buClr>
                <a:srgbClr val="006600"/>
              </a:buClr>
              <a:buFont typeface="Wingdings" pitchFamily="2" charset="2"/>
              <a:buChar char="Ø"/>
            </a:pPr>
            <a:r>
              <a:rPr lang="en-GB" sz="1800" b="1" i="1" dirty="0" smtClean="0">
                <a:latin typeface="Arial" pitchFamily="34" charset="0"/>
                <a:cs typeface="Arial" pitchFamily="34" charset="0"/>
              </a:rPr>
              <a:t>Teaching &amp; Learning </a:t>
            </a:r>
            <a:endParaRPr lang="en-GB" sz="1800" b="1" dirty="0" smtClean="0">
              <a:latin typeface="Arial" pitchFamily="34" charset="0"/>
              <a:cs typeface="Arial" pitchFamily="34" charset="0"/>
            </a:endParaRPr>
          </a:p>
          <a:p>
            <a:pPr marL="800100" lvl="1" indent="-342900">
              <a:buClr>
                <a:srgbClr val="006600"/>
              </a:buClr>
              <a:buFont typeface="Wingdings" pitchFamily="2" charset="2"/>
              <a:buChar char="Ø"/>
            </a:pPr>
            <a:r>
              <a:rPr lang="en-GB" sz="1800" i="1" dirty="0" smtClean="0">
                <a:latin typeface="Arial" pitchFamily="34" charset="0"/>
                <a:cs typeface="Arial" pitchFamily="34" charset="0"/>
              </a:rPr>
              <a:t>Student Engagement &amp; Support</a:t>
            </a:r>
          </a:p>
          <a:p>
            <a:pPr marL="800100" lvl="1" indent="-342900" eaLnBrk="1" hangingPunct="1">
              <a:buClr>
                <a:srgbClr val="006600"/>
              </a:buClr>
              <a:buFont typeface="Wingdings" pitchFamily="2" charset="2"/>
              <a:buChar char="Ø"/>
            </a:pPr>
            <a:r>
              <a:rPr lang="en-GB" sz="1800" i="1" dirty="0" smtClean="0">
                <a:latin typeface="Arial" pitchFamily="34" charset="0"/>
                <a:cs typeface="Arial" pitchFamily="34" charset="0"/>
              </a:rPr>
              <a:t>Public Information Provision</a:t>
            </a:r>
          </a:p>
          <a:p>
            <a:pPr eaLnBrk="1" hangingPunct="1">
              <a:buClr>
                <a:srgbClr val="006600"/>
              </a:buClr>
              <a:buFont typeface="Wingdings" pitchFamily="2" charset="2"/>
              <a:buChar char="Ø"/>
            </a:pPr>
            <a:endParaRPr lang="en-GB" sz="1800" dirty="0" smtClean="0">
              <a:latin typeface="Arial" pitchFamily="34" charset="0"/>
              <a:cs typeface="Arial" pitchFamily="34" charset="0"/>
            </a:endParaRPr>
          </a:p>
          <a:p>
            <a:pPr>
              <a:buClr>
                <a:srgbClr val="006600"/>
              </a:buClr>
              <a:buFont typeface="Wingdings" pitchFamily="2" charset="2"/>
              <a:buChar char="Ø"/>
            </a:pPr>
            <a:r>
              <a:rPr lang="en-GB" sz="1800" dirty="0" smtClean="0">
                <a:latin typeface="Arial" pitchFamily="34" charset="0"/>
                <a:cs typeface="Arial" pitchFamily="34" charset="0"/>
              </a:rPr>
              <a:t>Published in sections, following consultation </a:t>
            </a:r>
          </a:p>
          <a:p>
            <a:pPr>
              <a:buClr>
                <a:srgbClr val="006600"/>
              </a:buClr>
              <a:buFont typeface="Wingdings" pitchFamily="2" charset="2"/>
              <a:buChar char="Ø"/>
            </a:pPr>
            <a:endParaRPr lang="en-GB" sz="1800" dirty="0" smtClean="0">
              <a:latin typeface="Arial" pitchFamily="34" charset="0"/>
              <a:cs typeface="Arial" pitchFamily="34" charset="0"/>
            </a:endParaRPr>
          </a:p>
          <a:p>
            <a:pPr>
              <a:buClr>
                <a:srgbClr val="006600"/>
              </a:buClr>
              <a:buFont typeface="Wingdings" pitchFamily="2" charset="2"/>
              <a:buChar char="Ø"/>
            </a:pPr>
            <a:r>
              <a:rPr lang="en-GB" sz="1800" dirty="0" smtClean="0">
                <a:latin typeface="Arial" pitchFamily="34" charset="0"/>
                <a:cs typeface="Arial" pitchFamily="34" charset="0"/>
              </a:rPr>
              <a:t>First sections released December 2011</a:t>
            </a:r>
          </a:p>
          <a:p>
            <a:pPr>
              <a:buClr>
                <a:srgbClr val="006600"/>
              </a:buClr>
              <a:buFont typeface="Wingdings" pitchFamily="2" charset="2"/>
              <a:buChar char="Ø"/>
            </a:pPr>
            <a:endParaRPr lang="en-GB" sz="1800" dirty="0" smtClean="0">
              <a:latin typeface="Arial" pitchFamily="34" charset="0"/>
              <a:cs typeface="Arial" pitchFamily="34" charset="0"/>
            </a:endParaRPr>
          </a:p>
          <a:p>
            <a:pPr>
              <a:buClr>
                <a:srgbClr val="006600"/>
              </a:buClr>
              <a:buFont typeface="Wingdings" pitchFamily="2" charset="2"/>
              <a:buChar char="Ø"/>
            </a:pPr>
            <a:r>
              <a:rPr lang="en-GB" sz="1800" dirty="0" smtClean="0">
                <a:latin typeface="Arial" pitchFamily="34" charset="0"/>
                <a:cs typeface="Arial" pitchFamily="34" charset="0"/>
              </a:rPr>
              <a:t>Complete </a:t>
            </a:r>
            <a:r>
              <a:rPr lang="en-GB" sz="1800" i="1" dirty="0" smtClean="0">
                <a:latin typeface="Arial" pitchFamily="34" charset="0"/>
                <a:cs typeface="Arial" pitchFamily="34" charset="0"/>
              </a:rPr>
              <a:t>Code</a:t>
            </a:r>
            <a:r>
              <a:rPr lang="en-GB" sz="1800" dirty="0" smtClean="0">
                <a:latin typeface="Arial" pitchFamily="34" charset="0"/>
                <a:cs typeface="Arial" pitchFamily="34" charset="0"/>
              </a:rPr>
              <a:t> to be published by end of 2013</a:t>
            </a:r>
          </a:p>
          <a:p>
            <a:pPr>
              <a:buClr>
                <a:srgbClr val="006600"/>
              </a:buClr>
              <a:buNone/>
            </a:pPr>
            <a:endParaRPr lang="en-GB" sz="1800" dirty="0" smtClean="0">
              <a:latin typeface="Arial" pitchFamily="34" charset="0"/>
              <a:cs typeface="Arial" pitchFamily="34" charset="0"/>
            </a:endParaRPr>
          </a:p>
          <a:p>
            <a:pPr eaLnBrk="1" hangingPunct="1">
              <a:buClr>
                <a:srgbClr val="006600"/>
              </a:buClr>
            </a:pPr>
            <a:endParaRPr lang="en-GB" sz="1800" dirty="0" smtClean="0">
              <a:latin typeface="Arial" pitchFamily="34" charset="0"/>
              <a:cs typeface="Arial" pitchFamily="34" charset="0"/>
            </a:endParaRPr>
          </a:p>
          <a:p>
            <a:pPr eaLnBrk="1" hangingPunct="1">
              <a:buClr>
                <a:srgbClr val="006600"/>
              </a:buClr>
            </a:pPr>
            <a:endParaRPr lang="en-US" sz="1800" dirty="0" smtClean="0">
              <a:latin typeface="Arial" pitchFamily="34" charset="0"/>
              <a:cs typeface="Arial" pitchFamily="34" charset="0"/>
            </a:endParaRPr>
          </a:p>
        </p:txBody>
      </p:sp>
      <p:pic>
        <p:nvPicPr>
          <p:cNvPr id="21508" name="Picture 4"/>
          <p:cNvPicPr>
            <a:picLocks noChangeAspect="1" noChangeArrowheads="1"/>
          </p:cNvPicPr>
          <p:nvPr/>
        </p:nvPicPr>
        <p:blipFill>
          <a:blip r:embed="rId3" cstate="print"/>
          <a:srcRect b="17209"/>
          <a:stretch>
            <a:fillRect/>
          </a:stretch>
        </p:blipFill>
        <p:spPr bwMode="auto">
          <a:xfrm>
            <a:off x="5940152" y="1772816"/>
            <a:ext cx="2925763" cy="2555875"/>
          </a:xfrm>
          <a:prstGeom prst="rect">
            <a:avLst/>
          </a:prstGeom>
          <a:noFill/>
          <a:ln w="9525">
            <a:noFill/>
            <a:miter lim="800000"/>
            <a:headEnd/>
            <a:tailEnd/>
          </a:ln>
        </p:spPr>
      </p:pic>
      <p:pic>
        <p:nvPicPr>
          <p:cNvPr id="5" name="Picture 46" descr="New QAA logo 4col"/>
          <p:cNvPicPr>
            <a:picLocks noChangeAspect="1" noChangeArrowheads="1"/>
          </p:cNvPicPr>
          <p:nvPr/>
        </p:nvPicPr>
        <p:blipFill>
          <a:blip r:embed="rId4" cstate="print"/>
          <a:srcRect/>
          <a:stretch>
            <a:fillRect/>
          </a:stretch>
        </p:blipFill>
        <p:spPr bwMode="auto">
          <a:xfrm>
            <a:off x="6372200" y="5805264"/>
            <a:ext cx="2405028" cy="792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5832648" cy="1143000"/>
          </a:xfrm>
        </p:spPr>
        <p:txBody>
          <a:bodyPr>
            <a:normAutofit/>
          </a:bodyPr>
          <a:lstStyle/>
          <a:p>
            <a:pPr algn="l"/>
            <a:r>
              <a:rPr lang="en-GB" sz="3200" cap="all" dirty="0" smtClean="0">
                <a:solidFill>
                  <a:srgbClr val="006600"/>
                </a:solidFill>
                <a:latin typeface="Arial" pitchFamily="34" charset="0"/>
                <a:cs typeface="Arial" pitchFamily="34" charset="0"/>
              </a:rPr>
              <a:t>STRUCTURE OF THE </a:t>
            </a:r>
            <a:r>
              <a:rPr lang="en-GB" sz="3200" i="1" cap="all" dirty="0" smtClean="0">
                <a:solidFill>
                  <a:srgbClr val="006600"/>
                </a:solidFill>
                <a:latin typeface="Arial" pitchFamily="34" charset="0"/>
                <a:cs typeface="Arial" pitchFamily="34" charset="0"/>
              </a:rPr>
              <a:t>CODE</a:t>
            </a:r>
            <a:endParaRPr lang="en-GB" sz="3200" cap="all" dirty="0">
              <a:solidFill>
                <a:srgbClr val="006600"/>
              </a:solidFill>
              <a:latin typeface="Arial" pitchFamily="34" charset="0"/>
              <a:cs typeface="Arial" pitchFamily="34" charset="0"/>
            </a:endParaRPr>
          </a:p>
        </p:txBody>
      </p:sp>
      <p:graphicFrame>
        <p:nvGraphicFramePr>
          <p:cNvPr id="4" name="Diagram 3"/>
          <p:cNvGraphicFramePr/>
          <p:nvPr/>
        </p:nvGraphicFramePr>
        <p:xfrm>
          <a:off x="539552" y="1700808"/>
          <a:ext cx="5472608" cy="28803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ounded Rectangular Callout 4"/>
          <p:cNvSpPr/>
          <p:nvPr/>
        </p:nvSpPr>
        <p:spPr>
          <a:xfrm flipH="1">
            <a:off x="6732240" y="2204864"/>
            <a:ext cx="2232248" cy="3312368"/>
          </a:xfrm>
          <a:prstGeom prst="wedgeRoundRectCallou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a:p>
        </p:txBody>
      </p:sp>
      <p:sp>
        <p:nvSpPr>
          <p:cNvPr id="6" name="TextBox 5"/>
          <p:cNvSpPr txBox="1"/>
          <p:nvPr/>
        </p:nvSpPr>
        <p:spPr>
          <a:xfrm>
            <a:off x="6948264" y="2276872"/>
            <a:ext cx="1872208" cy="2862322"/>
          </a:xfrm>
          <a:prstGeom prst="rect">
            <a:avLst/>
          </a:prstGeom>
          <a:noFill/>
        </p:spPr>
        <p:txBody>
          <a:bodyPr wrap="square" rtlCol="0">
            <a:spAutoFit/>
          </a:bodyPr>
          <a:lstStyle/>
          <a:p>
            <a:r>
              <a:rPr lang="en-GB" b="1" dirty="0" smtClean="0">
                <a:latin typeface="Arial" pitchFamily="34" charset="0"/>
                <a:cs typeface="Arial" pitchFamily="34" charset="0"/>
              </a:rPr>
              <a:t>Expectations:</a:t>
            </a:r>
          </a:p>
          <a:p>
            <a:r>
              <a:rPr lang="en-GB" dirty="0" smtClean="0">
                <a:latin typeface="Arial" pitchFamily="34" charset="0"/>
                <a:cs typeface="Arial" pitchFamily="34" charset="0"/>
              </a:rPr>
              <a:t>Things higher education providers expect of each other, and which the general public can expect of all higher education providers</a:t>
            </a:r>
            <a:endParaRPr lang="en-GB" dirty="0">
              <a:latin typeface="Arial" pitchFamily="34" charset="0"/>
              <a:cs typeface="Arial" pitchFamily="34" charset="0"/>
            </a:endParaRPr>
          </a:p>
        </p:txBody>
      </p:sp>
      <p:graphicFrame>
        <p:nvGraphicFramePr>
          <p:cNvPr id="7" name="Diagram 6"/>
          <p:cNvGraphicFramePr/>
          <p:nvPr/>
        </p:nvGraphicFramePr>
        <p:xfrm>
          <a:off x="539552" y="5157192"/>
          <a:ext cx="5879976" cy="86409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pic>
        <p:nvPicPr>
          <p:cNvPr id="8" name="Picture 4"/>
          <p:cNvPicPr>
            <a:picLocks noChangeAspect="1" noChangeArrowheads="1"/>
          </p:cNvPicPr>
          <p:nvPr/>
        </p:nvPicPr>
        <p:blipFill>
          <a:blip r:embed="rId13" cstate="print"/>
          <a:srcRect b="17209"/>
          <a:stretch>
            <a:fillRect/>
          </a:stretch>
        </p:blipFill>
        <p:spPr bwMode="auto">
          <a:xfrm>
            <a:off x="6948264" y="188640"/>
            <a:ext cx="2014450" cy="1728192"/>
          </a:xfrm>
          <a:prstGeom prst="rect">
            <a:avLst/>
          </a:prstGeom>
          <a:noFill/>
          <a:ln w="9525">
            <a:noFill/>
            <a:miter lim="800000"/>
            <a:headEnd/>
            <a:tailEnd/>
          </a:ln>
          <a:effectLst/>
        </p:spPr>
      </p:pic>
      <p:pic>
        <p:nvPicPr>
          <p:cNvPr id="9" name="Picture 46" descr="New QAA logo 4col"/>
          <p:cNvPicPr>
            <a:picLocks noChangeAspect="1" noChangeArrowheads="1"/>
          </p:cNvPicPr>
          <p:nvPr/>
        </p:nvPicPr>
        <p:blipFill>
          <a:blip r:embed="rId14" cstate="print"/>
          <a:srcRect/>
          <a:stretch>
            <a:fillRect/>
          </a:stretch>
        </p:blipFill>
        <p:spPr bwMode="auto">
          <a:xfrm>
            <a:off x="6444208" y="5805264"/>
            <a:ext cx="2405028" cy="7920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anim calcmode="lin" valueType="num">
                                      <p:cBhvr>
                                        <p:cTn id="8" dur="2000" fill="hold"/>
                                        <p:tgtEl>
                                          <p:spTgt spid="8"/>
                                        </p:tgtEl>
                                        <p:attrNameLst>
                                          <p:attrName>style.rotation</p:attrName>
                                        </p:attrNameLst>
                                      </p:cBhvr>
                                      <p:tavLst>
                                        <p:tav tm="0">
                                          <p:val>
                                            <p:fltVal val="720"/>
                                          </p:val>
                                        </p:tav>
                                        <p:tav tm="100000">
                                          <p:val>
                                            <p:fltVal val="0"/>
                                          </p:val>
                                        </p:tav>
                                      </p:tavLst>
                                    </p:anim>
                                    <p:anim calcmode="lin" valueType="num">
                                      <p:cBhvr>
                                        <p:cTn id="9" dur="2000" fill="hold"/>
                                        <p:tgtEl>
                                          <p:spTgt spid="8"/>
                                        </p:tgtEl>
                                        <p:attrNameLst>
                                          <p:attrName>ppt_h</p:attrName>
                                        </p:attrNameLst>
                                      </p:cBhvr>
                                      <p:tavLst>
                                        <p:tav tm="0">
                                          <p:val>
                                            <p:fltVal val="0"/>
                                          </p:val>
                                        </p:tav>
                                        <p:tav tm="100000">
                                          <p:val>
                                            <p:strVal val="#ppt_h"/>
                                          </p:val>
                                        </p:tav>
                                      </p:tavLst>
                                    </p:anim>
                                    <p:anim calcmode="lin" valueType="num">
                                      <p:cBhvr>
                                        <p:cTn id="10" dur="2000" fill="hold"/>
                                        <p:tgtEl>
                                          <p:spTgt spid="8"/>
                                        </p:tgtEl>
                                        <p:attrNameLst>
                                          <p:attrName>ppt_w</p:attrName>
                                        </p:attrNameLst>
                                      </p:cBhvr>
                                      <p:tavLst>
                                        <p:tav tm="0">
                                          <p:val>
                                            <p:fltVal val="0"/>
                                          </p:val>
                                        </p:tav>
                                        <p:tav tm="100000">
                                          <p:val>
                                            <p:strVal val="#ppt_w"/>
                                          </p:val>
                                        </p:tav>
                                      </p:tavLst>
                                    </p:anim>
                                  </p:childTnLst>
                                </p:cTn>
                              </p:par>
                              <p:par>
                                <p:cTn id="11" presetID="2" presetClass="entr" presetSubtype="4"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par>
                          <p:cTn id="15" fill="hold">
                            <p:stCondLst>
                              <p:cond delay="2000"/>
                            </p:stCondLst>
                            <p:childTnLst>
                              <p:par>
                                <p:cTn id="16" presetID="10" presetClass="entr" presetSubtype="0" fill="hold" grpId="0"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2000"/>
                                        <p:tgtEl>
                                          <p:spTgt spid="5"/>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2000"/>
                                        <p:tgtEl>
                                          <p:spTgt spid="6"/>
                                        </p:tgtEl>
                                      </p:cBhvr>
                                    </p:animEffect>
                                  </p:childTnLst>
                                </p:cTn>
                              </p:par>
                            </p:childTnLst>
                          </p:cTn>
                        </p:par>
                        <p:par>
                          <p:cTn id="22" fill="hold">
                            <p:stCondLst>
                              <p:cond delay="4000"/>
                            </p:stCondLst>
                            <p:childTnLst>
                              <p:par>
                                <p:cTn id="23" presetID="10" presetClass="entr" presetSubtype="0"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animBg="1"/>
      <p:bldP spid="6" grpId="0"/>
      <p:bldGraphic spid="7"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323528" y="332656"/>
            <a:ext cx="7772400" cy="1143000"/>
          </a:xfrm>
        </p:spPr>
        <p:txBody>
          <a:bodyPr>
            <a:normAutofit/>
          </a:bodyPr>
          <a:lstStyle/>
          <a:p>
            <a:pPr algn="l" eaLnBrk="1" hangingPunct="1">
              <a:defRPr/>
            </a:pPr>
            <a:r>
              <a:rPr lang="en-GB" sz="3200" cap="all" dirty="0" smtClean="0">
                <a:solidFill>
                  <a:srgbClr val="006600"/>
                </a:solidFill>
                <a:latin typeface="Arial" pitchFamily="34" charset="0"/>
                <a:cs typeface="Arial" pitchFamily="34" charset="0"/>
              </a:rPr>
              <a:t>CONSULTATION TIMETABLE FOR THE </a:t>
            </a:r>
            <a:r>
              <a:rPr lang="en-GB" sz="3200" i="1" cap="all" dirty="0" smtClean="0">
                <a:solidFill>
                  <a:srgbClr val="006600"/>
                </a:solidFill>
                <a:latin typeface="Arial" pitchFamily="34" charset="0"/>
                <a:cs typeface="Arial" pitchFamily="34" charset="0"/>
              </a:rPr>
              <a:t>CODE</a:t>
            </a:r>
          </a:p>
        </p:txBody>
      </p:sp>
      <p:sp>
        <p:nvSpPr>
          <p:cNvPr id="21507" name="Content Placeholder 2"/>
          <p:cNvSpPr>
            <a:spLocks noGrp="1"/>
          </p:cNvSpPr>
          <p:nvPr>
            <p:ph sz="half" idx="1"/>
          </p:nvPr>
        </p:nvSpPr>
        <p:spPr>
          <a:xfrm>
            <a:off x="611560" y="1628800"/>
            <a:ext cx="7918450" cy="3886200"/>
          </a:xfrm>
        </p:spPr>
        <p:txBody>
          <a:bodyPr>
            <a:noAutofit/>
          </a:bodyPr>
          <a:lstStyle/>
          <a:p>
            <a:pPr eaLnBrk="1" hangingPunct="1">
              <a:buClr>
                <a:srgbClr val="006600"/>
              </a:buClr>
              <a:buFont typeface="Wingdings" pitchFamily="2" charset="2"/>
              <a:buChar char="Ø"/>
            </a:pPr>
            <a:r>
              <a:rPr lang="en-GB" sz="1800" dirty="0" smtClean="0">
                <a:latin typeface="Arial" pitchFamily="34" charset="0"/>
                <a:cs typeface="Arial" pitchFamily="34" charset="0"/>
              </a:rPr>
              <a:t>Consultations completed on chapters for:</a:t>
            </a:r>
          </a:p>
          <a:p>
            <a:pPr lvl="1">
              <a:buClr>
                <a:srgbClr val="006600"/>
              </a:buClr>
              <a:buFont typeface="Wingdings" pitchFamily="2" charset="2"/>
              <a:buChar char="Ø"/>
            </a:pPr>
            <a:r>
              <a:rPr lang="en-GB" sz="1600" dirty="0" smtClean="0">
                <a:latin typeface="Arial" pitchFamily="34" charset="0"/>
                <a:cs typeface="Arial" pitchFamily="34" charset="0"/>
              </a:rPr>
              <a:t>Student engagement</a:t>
            </a:r>
          </a:p>
          <a:p>
            <a:pPr lvl="1">
              <a:buClr>
                <a:srgbClr val="006600"/>
              </a:buClr>
              <a:buFont typeface="Wingdings" pitchFamily="2" charset="2"/>
              <a:buChar char="Ø"/>
            </a:pPr>
            <a:r>
              <a:rPr lang="en-GB" sz="1600" dirty="0" smtClean="0">
                <a:latin typeface="Arial" pitchFamily="34" charset="0"/>
                <a:cs typeface="Arial" pitchFamily="34" charset="0"/>
              </a:rPr>
              <a:t>Information about higher education provision</a:t>
            </a:r>
          </a:p>
          <a:p>
            <a:pPr lvl="1">
              <a:buClr>
                <a:srgbClr val="006600"/>
              </a:buClr>
              <a:buFont typeface="Wingdings" pitchFamily="2" charset="2"/>
              <a:buChar char="Ø"/>
            </a:pPr>
            <a:r>
              <a:rPr lang="en-GB" sz="1600" dirty="0" smtClean="0">
                <a:latin typeface="Arial" pitchFamily="34" charset="0"/>
                <a:cs typeface="Arial" pitchFamily="34" charset="0"/>
              </a:rPr>
              <a:t>Postgraduate research</a:t>
            </a:r>
          </a:p>
          <a:p>
            <a:pPr eaLnBrk="1" hangingPunct="1">
              <a:buClr>
                <a:srgbClr val="006600"/>
              </a:buClr>
              <a:buFont typeface="Wingdings" pitchFamily="2" charset="2"/>
              <a:buChar char="Ø"/>
            </a:pPr>
            <a:endParaRPr lang="en-GB" sz="1200" dirty="0" smtClean="0">
              <a:latin typeface="Arial" pitchFamily="34" charset="0"/>
              <a:cs typeface="Arial" pitchFamily="34" charset="0"/>
            </a:endParaRPr>
          </a:p>
          <a:p>
            <a:pPr>
              <a:buClr>
                <a:srgbClr val="006600"/>
              </a:buClr>
              <a:buFont typeface="Wingdings" pitchFamily="2" charset="2"/>
              <a:buChar char="Ø"/>
            </a:pPr>
            <a:r>
              <a:rPr lang="en-GB" sz="1800" dirty="0" smtClean="0">
                <a:latin typeface="Arial" pitchFamily="34" charset="0"/>
                <a:cs typeface="Arial" pitchFamily="34" charset="0"/>
              </a:rPr>
              <a:t>Upcoming consultations:</a:t>
            </a:r>
          </a:p>
          <a:p>
            <a:pPr lvl="1">
              <a:buClr>
                <a:srgbClr val="006600"/>
              </a:buClr>
              <a:buFont typeface="Wingdings" pitchFamily="2" charset="2"/>
              <a:buChar char="Ø"/>
            </a:pPr>
            <a:r>
              <a:rPr lang="en-GB" sz="1800" b="1" dirty="0" smtClean="0">
                <a:latin typeface="Arial" pitchFamily="34" charset="0"/>
                <a:cs typeface="Arial" pitchFamily="34" charset="0"/>
              </a:rPr>
              <a:t>Learning &amp; teaching (May/June-July)</a:t>
            </a:r>
          </a:p>
          <a:p>
            <a:pPr lvl="1">
              <a:buClr>
                <a:srgbClr val="006600"/>
              </a:buClr>
              <a:buFont typeface="Wingdings" pitchFamily="2" charset="2"/>
              <a:buChar char="Ø"/>
            </a:pPr>
            <a:r>
              <a:rPr lang="en-GB" sz="1600" dirty="0" smtClean="0">
                <a:latin typeface="Arial" pitchFamily="34" charset="0"/>
                <a:cs typeface="Arial" pitchFamily="34" charset="0"/>
              </a:rPr>
              <a:t>Collaborative provision (Aug-Oct)</a:t>
            </a:r>
          </a:p>
          <a:p>
            <a:pPr lvl="1">
              <a:buClr>
                <a:srgbClr val="006600"/>
              </a:buClr>
              <a:buFont typeface="Wingdings" pitchFamily="2" charset="2"/>
              <a:buChar char="Ø"/>
            </a:pPr>
            <a:r>
              <a:rPr lang="en-GB" sz="1600" dirty="0" smtClean="0">
                <a:latin typeface="Arial" pitchFamily="34" charset="0"/>
                <a:cs typeface="Arial" pitchFamily="34" charset="0"/>
              </a:rPr>
              <a:t>Student support (Oct-Nov)</a:t>
            </a:r>
          </a:p>
          <a:p>
            <a:pPr lvl="1">
              <a:buClr>
                <a:srgbClr val="006600"/>
              </a:buClr>
              <a:buFont typeface="Wingdings" pitchFamily="2" charset="2"/>
              <a:buChar char="Ø"/>
            </a:pPr>
            <a:r>
              <a:rPr lang="en-GB" sz="1600" dirty="0" smtClean="0">
                <a:latin typeface="Arial" pitchFamily="34" charset="0"/>
                <a:cs typeface="Arial" pitchFamily="34" charset="0"/>
              </a:rPr>
              <a:t>Complaints &amp; appeals (Nov-Dec)</a:t>
            </a:r>
          </a:p>
          <a:p>
            <a:pPr lvl="1">
              <a:buClr>
                <a:srgbClr val="006600"/>
              </a:buClr>
              <a:buFont typeface="Wingdings" pitchFamily="2" charset="2"/>
              <a:buChar char="Ø"/>
            </a:pPr>
            <a:r>
              <a:rPr lang="en-GB" sz="1600" dirty="0" smtClean="0">
                <a:latin typeface="Arial" pitchFamily="34" charset="0"/>
                <a:cs typeface="Arial" pitchFamily="34" charset="0"/>
              </a:rPr>
              <a:t>Threshold academic standards (Jan-Feb 13)</a:t>
            </a:r>
          </a:p>
          <a:p>
            <a:pPr lvl="1">
              <a:buClr>
                <a:srgbClr val="006600"/>
              </a:buClr>
              <a:buFont typeface="Wingdings" pitchFamily="2" charset="2"/>
              <a:buChar char="Ø"/>
            </a:pPr>
            <a:r>
              <a:rPr lang="en-GB" sz="1600" dirty="0" smtClean="0">
                <a:latin typeface="Arial" pitchFamily="34" charset="0"/>
                <a:cs typeface="Arial" pitchFamily="34" charset="0"/>
              </a:rPr>
              <a:t>Assessment &amp; accreditation (Mar-Apr 13)</a:t>
            </a:r>
          </a:p>
          <a:p>
            <a:pPr lvl="1">
              <a:buClr>
                <a:srgbClr val="006600"/>
              </a:buClr>
              <a:buFont typeface="Wingdings" pitchFamily="2" charset="2"/>
              <a:buChar char="Ø"/>
            </a:pPr>
            <a:r>
              <a:rPr lang="en-GB" sz="1600" dirty="0" smtClean="0">
                <a:latin typeface="Arial" pitchFamily="34" charset="0"/>
                <a:cs typeface="Arial" pitchFamily="34" charset="0"/>
              </a:rPr>
              <a:t>Programme design, assessment, monitoring and review (May-June 13)</a:t>
            </a:r>
          </a:p>
          <a:p>
            <a:pPr lvl="1">
              <a:buClr>
                <a:srgbClr val="006600"/>
              </a:buClr>
              <a:buFont typeface="Wingdings" pitchFamily="2" charset="2"/>
              <a:buChar char="Ø"/>
            </a:pPr>
            <a:r>
              <a:rPr lang="en-GB" sz="1600" dirty="0" smtClean="0">
                <a:latin typeface="Arial" pitchFamily="34" charset="0"/>
                <a:cs typeface="Arial" pitchFamily="34" charset="0"/>
              </a:rPr>
              <a:t>Admissions (June-July 13)</a:t>
            </a:r>
          </a:p>
          <a:p>
            <a:pPr>
              <a:buClr>
                <a:srgbClr val="006600"/>
              </a:buClr>
              <a:buFont typeface="Wingdings" pitchFamily="2" charset="2"/>
              <a:buChar char="Ø"/>
            </a:pPr>
            <a:endParaRPr lang="en-GB" sz="1800" dirty="0" smtClean="0">
              <a:latin typeface="Arial" pitchFamily="34" charset="0"/>
              <a:cs typeface="Arial" pitchFamily="34" charset="0"/>
            </a:endParaRPr>
          </a:p>
          <a:p>
            <a:pPr eaLnBrk="1" hangingPunct="1">
              <a:buClr>
                <a:srgbClr val="006600"/>
              </a:buClr>
              <a:buNone/>
            </a:pPr>
            <a:endParaRPr lang="en-US" sz="1800" dirty="0" smtClean="0">
              <a:latin typeface="Arial" pitchFamily="34" charset="0"/>
              <a:cs typeface="Arial" pitchFamily="34" charset="0"/>
            </a:endParaRPr>
          </a:p>
        </p:txBody>
      </p:sp>
      <p:pic>
        <p:nvPicPr>
          <p:cNvPr id="21508" name="Picture 4"/>
          <p:cNvPicPr>
            <a:picLocks noChangeAspect="1" noChangeArrowheads="1"/>
          </p:cNvPicPr>
          <p:nvPr/>
        </p:nvPicPr>
        <p:blipFill>
          <a:blip r:embed="rId3" cstate="print"/>
          <a:srcRect b="17209"/>
          <a:stretch>
            <a:fillRect/>
          </a:stretch>
        </p:blipFill>
        <p:spPr bwMode="auto">
          <a:xfrm>
            <a:off x="5867400" y="1628775"/>
            <a:ext cx="2925763" cy="2555875"/>
          </a:xfrm>
          <a:prstGeom prst="rect">
            <a:avLst/>
          </a:prstGeom>
          <a:noFill/>
          <a:ln w="9525">
            <a:noFill/>
            <a:miter lim="800000"/>
            <a:headEnd/>
            <a:tailEnd/>
          </a:ln>
        </p:spPr>
      </p:pic>
      <p:pic>
        <p:nvPicPr>
          <p:cNvPr id="5" name="Picture 46" descr="New QAA logo 4col"/>
          <p:cNvPicPr>
            <a:picLocks noChangeAspect="1" noChangeArrowheads="1"/>
          </p:cNvPicPr>
          <p:nvPr/>
        </p:nvPicPr>
        <p:blipFill>
          <a:blip r:embed="rId4" cstate="print"/>
          <a:srcRect/>
          <a:stretch>
            <a:fillRect/>
          </a:stretch>
        </p:blipFill>
        <p:spPr bwMode="auto">
          <a:xfrm>
            <a:off x="6372200" y="5805264"/>
            <a:ext cx="2405028" cy="792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3200" dirty="0" smtClean="0">
                <a:solidFill>
                  <a:srgbClr val="006600"/>
                </a:solidFill>
                <a:latin typeface="Arial" pitchFamily="34" charset="0"/>
                <a:cs typeface="Arial" pitchFamily="34" charset="0"/>
              </a:rPr>
              <a:t>CHAPTER ON </a:t>
            </a:r>
            <a:r>
              <a:rPr lang="en-GB" sz="3200" i="1" dirty="0" smtClean="0">
                <a:solidFill>
                  <a:srgbClr val="006600"/>
                </a:solidFill>
                <a:latin typeface="Arial" pitchFamily="34" charset="0"/>
                <a:cs typeface="Arial" pitchFamily="34" charset="0"/>
              </a:rPr>
              <a:t>LEARNING &amp; TEACHING</a:t>
            </a:r>
            <a:endParaRPr lang="en-GB" sz="3200" dirty="0">
              <a:solidFill>
                <a:srgbClr val="006600"/>
              </a:solidFill>
              <a:latin typeface="Arial" pitchFamily="34" charset="0"/>
              <a:cs typeface="Arial" pitchFamily="34" charset="0"/>
            </a:endParaRPr>
          </a:p>
        </p:txBody>
      </p:sp>
      <p:sp>
        <p:nvSpPr>
          <p:cNvPr id="3" name="Content Placeholder 2"/>
          <p:cNvSpPr>
            <a:spLocks noGrp="1"/>
          </p:cNvSpPr>
          <p:nvPr>
            <p:ph idx="1"/>
          </p:nvPr>
        </p:nvSpPr>
        <p:spPr>
          <a:xfrm>
            <a:off x="539552" y="1556792"/>
            <a:ext cx="8229600" cy="4525963"/>
          </a:xfrm>
        </p:spPr>
        <p:txBody>
          <a:bodyPr>
            <a:normAutofit/>
          </a:bodyPr>
          <a:lstStyle/>
          <a:p>
            <a:pPr>
              <a:buClr>
                <a:srgbClr val="006600"/>
              </a:buClr>
              <a:buFont typeface="Wingdings" pitchFamily="2" charset="2"/>
              <a:buChar char="Ø"/>
            </a:pPr>
            <a:r>
              <a:rPr lang="en-GB" sz="1800" dirty="0" smtClean="0">
                <a:latin typeface="Arial" pitchFamily="34" charset="0"/>
                <a:cs typeface="Arial" pitchFamily="34" charset="0"/>
              </a:rPr>
              <a:t>To be published shortly on QAA website for consultation</a:t>
            </a:r>
          </a:p>
          <a:p>
            <a:pPr>
              <a:buClr>
                <a:srgbClr val="006600"/>
              </a:buClr>
              <a:buFont typeface="Wingdings" pitchFamily="2" charset="2"/>
              <a:buChar char="Ø"/>
            </a:pPr>
            <a:endParaRPr lang="en-GB" sz="1800" dirty="0" smtClean="0">
              <a:latin typeface="Arial" pitchFamily="34" charset="0"/>
              <a:cs typeface="Arial" pitchFamily="34" charset="0"/>
            </a:endParaRPr>
          </a:p>
          <a:p>
            <a:pPr lvl="1">
              <a:buClr>
                <a:srgbClr val="006600"/>
              </a:buClr>
              <a:buNone/>
            </a:pPr>
            <a:endParaRPr lang="en-GB" sz="1800" dirty="0" smtClean="0">
              <a:latin typeface="Arial" pitchFamily="34" charset="0"/>
              <a:cs typeface="Arial" pitchFamily="34" charset="0"/>
            </a:endParaRPr>
          </a:p>
          <a:p>
            <a:pPr>
              <a:buClr>
                <a:srgbClr val="006600"/>
              </a:buClr>
              <a:buFont typeface="Wingdings" pitchFamily="2" charset="2"/>
              <a:buChar char="Ø"/>
            </a:pPr>
            <a:endParaRPr lang="en-GB" sz="1800" dirty="0" smtClean="0">
              <a:latin typeface="Arial" pitchFamily="34" charset="0"/>
              <a:cs typeface="Arial" pitchFamily="34" charset="0"/>
            </a:endParaRPr>
          </a:p>
          <a:p>
            <a:pPr>
              <a:buClr>
                <a:srgbClr val="006600"/>
              </a:buClr>
              <a:buFont typeface="Wingdings" pitchFamily="2" charset="2"/>
              <a:buChar char="Ø"/>
            </a:pPr>
            <a:endParaRPr lang="en-GB" sz="1800" dirty="0" smtClean="0">
              <a:latin typeface="Arial" pitchFamily="34" charset="0"/>
              <a:cs typeface="Arial" pitchFamily="34" charset="0"/>
            </a:endParaRPr>
          </a:p>
          <a:p>
            <a:pPr>
              <a:buClr>
                <a:srgbClr val="006600"/>
              </a:buClr>
              <a:buFont typeface="Wingdings" pitchFamily="2" charset="2"/>
              <a:buChar char="Ø"/>
            </a:pPr>
            <a:endParaRPr lang="en-GB" sz="1800" dirty="0" smtClean="0">
              <a:latin typeface="Arial" pitchFamily="34" charset="0"/>
              <a:cs typeface="Arial" pitchFamily="34" charset="0"/>
            </a:endParaRPr>
          </a:p>
          <a:p>
            <a:pPr>
              <a:buClr>
                <a:srgbClr val="006600"/>
              </a:buClr>
              <a:buFont typeface="Wingdings" pitchFamily="2" charset="2"/>
              <a:buChar char="Ø"/>
            </a:pPr>
            <a:endParaRPr lang="en-GB" sz="1800" dirty="0" smtClean="0">
              <a:latin typeface="Arial" pitchFamily="34" charset="0"/>
              <a:cs typeface="Arial" pitchFamily="34" charset="0"/>
            </a:endParaRPr>
          </a:p>
          <a:p>
            <a:pPr>
              <a:buClr>
                <a:srgbClr val="006600"/>
              </a:buClr>
              <a:buFont typeface="Wingdings" pitchFamily="2" charset="2"/>
              <a:buChar char="Ø"/>
            </a:pPr>
            <a:endParaRPr lang="en-GB" sz="1800" dirty="0" smtClean="0">
              <a:latin typeface="Arial" pitchFamily="34" charset="0"/>
              <a:cs typeface="Arial" pitchFamily="34" charset="0"/>
            </a:endParaRPr>
          </a:p>
          <a:p>
            <a:pPr>
              <a:buClr>
                <a:srgbClr val="006600"/>
              </a:buClr>
              <a:buFont typeface="Wingdings" pitchFamily="2" charset="2"/>
              <a:buChar char="Ø"/>
            </a:pPr>
            <a:endParaRPr lang="en-GB" sz="1800" dirty="0" smtClean="0">
              <a:latin typeface="Arial" pitchFamily="34" charset="0"/>
              <a:cs typeface="Arial" pitchFamily="34" charset="0"/>
            </a:endParaRPr>
          </a:p>
          <a:p>
            <a:pPr>
              <a:buClr>
                <a:srgbClr val="006600"/>
              </a:buClr>
              <a:buFont typeface="Wingdings" pitchFamily="2" charset="2"/>
              <a:buChar char="Ø"/>
            </a:pPr>
            <a:endParaRPr lang="en-GB" sz="1800" dirty="0" smtClean="0">
              <a:latin typeface="Arial" pitchFamily="34" charset="0"/>
              <a:cs typeface="Arial" pitchFamily="34" charset="0"/>
            </a:endParaRPr>
          </a:p>
          <a:p>
            <a:pPr>
              <a:buClr>
                <a:srgbClr val="006600"/>
              </a:buClr>
              <a:buFont typeface="Wingdings" pitchFamily="2" charset="2"/>
              <a:buChar char="Ø"/>
            </a:pPr>
            <a:endParaRPr lang="en-GB" sz="1800" dirty="0" smtClean="0">
              <a:latin typeface="Arial" pitchFamily="34" charset="0"/>
              <a:cs typeface="Arial" pitchFamily="34" charset="0"/>
            </a:endParaRPr>
          </a:p>
          <a:p>
            <a:pPr>
              <a:buClr>
                <a:srgbClr val="006600"/>
              </a:buClr>
              <a:buFont typeface="Wingdings" pitchFamily="2" charset="2"/>
              <a:buChar char="Ø"/>
            </a:pPr>
            <a:endParaRPr lang="en-GB" sz="1800" dirty="0" smtClean="0">
              <a:latin typeface="Arial" pitchFamily="34" charset="0"/>
              <a:cs typeface="Arial" pitchFamily="34" charset="0"/>
            </a:endParaRPr>
          </a:p>
          <a:p>
            <a:pPr>
              <a:buClr>
                <a:srgbClr val="006600"/>
              </a:buClr>
              <a:buFont typeface="Wingdings" pitchFamily="2" charset="2"/>
              <a:buChar char="Ø"/>
            </a:pPr>
            <a:r>
              <a:rPr lang="en-GB" sz="1800" dirty="0" smtClean="0">
                <a:latin typeface="Arial" pitchFamily="34" charset="0"/>
                <a:cs typeface="Arial" pitchFamily="34" charset="0"/>
              </a:rPr>
              <a:t>Target for publication – September 2012 </a:t>
            </a:r>
          </a:p>
        </p:txBody>
      </p:sp>
      <p:pic>
        <p:nvPicPr>
          <p:cNvPr id="4" name="Picture 46" descr="New QAA logo 4col"/>
          <p:cNvPicPr>
            <a:picLocks noChangeAspect="1" noChangeArrowheads="1"/>
          </p:cNvPicPr>
          <p:nvPr/>
        </p:nvPicPr>
        <p:blipFill>
          <a:blip r:embed="rId3" cstate="print"/>
          <a:srcRect/>
          <a:stretch>
            <a:fillRect/>
          </a:stretch>
        </p:blipFill>
        <p:spPr bwMode="auto">
          <a:xfrm>
            <a:off x="6372200" y="5805264"/>
            <a:ext cx="2405028" cy="792088"/>
          </a:xfrm>
          <a:prstGeom prst="rect">
            <a:avLst/>
          </a:prstGeom>
          <a:noFill/>
          <a:ln w="9525">
            <a:noFill/>
            <a:miter lim="800000"/>
            <a:headEnd/>
            <a:tailEnd/>
          </a:ln>
        </p:spPr>
      </p:pic>
      <p:pic>
        <p:nvPicPr>
          <p:cNvPr id="7" name="Picture 4"/>
          <p:cNvPicPr>
            <a:picLocks noChangeAspect="1" noChangeArrowheads="1"/>
          </p:cNvPicPr>
          <p:nvPr/>
        </p:nvPicPr>
        <p:blipFill>
          <a:blip r:embed="rId4" cstate="print"/>
          <a:srcRect b="17209"/>
          <a:stretch>
            <a:fillRect/>
          </a:stretch>
        </p:blipFill>
        <p:spPr bwMode="auto">
          <a:xfrm>
            <a:off x="7164288" y="2564904"/>
            <a:ext cx="1813439" cy="1584176"/>
          </a:xfrm>
          <a:prstGeom prst="rect">
            <a:avLst/>
          </a:prstGeom>
          <a:noFill/>
          <a:ln w="9525">
            <a:noFill/>
            <a:miter lim="800000"/>
            <a:headEnd/>
            <a:tailEnd/>
          </a:ln>
        </p:spPr>
      </p:pic>
      <p:sp>
        <p:nvSpPr>
          <p:cNvPr id="8" name="Rounded Rectangle 7"/>
          <p:cNvSpPr/>
          <p:nvPr/>
        </p:nvSpPr>
        <p:spPr>
          <a:xfrm>
            <a:off x="539552" y="2060848"/>
            <a:ext cx="6336704" cy="3168352"/>
          </a:xfrm>
          <a:prstGeom prst="roundRect">
            <a:avLst/>
          </a:prstGeom>
          <a:solidFill>
            <a:srgbClr val="99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
                <a:srgbClr val="006600"/>
              </a:buClr>
            </a:pPr>
            <a:r>
              <a:rPr lang="en-GB" b="1" u="sng" dirty="0" smtClean="0">
                <a:latin typeface="Arial" pitchFamily="34" charset="0"/>
                <a:cs typeface="Arial" pitchFamily="34" charset="0"/>
              </a:rPr>
              <a:t>Likely to include:</a:t>
            </a:r>
          </a:p>
          <a:p>
            <a:pPr algn="ctr">
              <a:buClr>
                <a:srgbClr val="006600"/>
              </a:buClr>
            </a:pPr>
            <a:endParaRPr lang="en-GB" b="1" dirty="0" smtClean="0">
              <a:latin typeface="Arial" pitchFamily="34" charset="0"/>
              <a:cs typeface="Arial" pitchFamily="34" charset="0"/>
            </a:endParaRPr>
          </a:p>
          <a:p>
            <a:pPr algn="ctr">
              <a:buClr>
                <a:srgbClr val="006600"/>
              </a:buClr>
            </a:pPr>
            <a:r>
              <a:rPr lang="en-GB" b="1" dirty="0" smtClean="0">
                <a:latin typeface="Arial" pitchFamily="34" charset="0"/>
                <a:cs typeface="Arial" pitchFamily="34" charset="0"/>
              </a:rPr>
              <a:t>Guiding principles </a:t>
            </a:r>
          </a:p>
          <a:p>
            <a:pPr algn="ctr">
              <a:buClr>
                <a:srgbClr val="006600"/>
              </a:buClr>
            </a:pPr>
            <a:r>
              <a:rPr lang="en-GB" b="1" i="1" dirty="0" smtClean="0">
                <a:latin typeface="Arial" pitchFamily="34" charset="0"/>
                <a:cs typeface="Arial" pitchFamily="34" charset="0"/>
              </a:rPr>
              <a:t>What makes for effective learning?</a:t>
            </a:r>
          </a:p>
          <a:p>
            <a:pPr algn="ctr">
              <a:buClr>
                <a:srgbClr val="006600"/>
              </a:buClr>
            </a:pPr>
            <a:r>
              <a:rPr lang="en-GB" b="1" i="1" dirty="0" smtClean="0">
                <a:latin typeface="Arial" pitchFamily="34" charset="0"/>
                <a:cs typeface="Arial" pitchFamily="34" charset="0"/>
              </a:rPr>
              <a:t>What makes for effective teaching?</a:t>
            </a:r>
          </a:p>
          <a:p>
            <a:pPr algn="ctr">
              <a:buClr>
                <a:srgbClr val="006600"/>
              </a:buClr>
            </a:pPr>
            <a:endParaRPr lang="en-GB" b="1" dirty="0" smtClean="0">
              <a:latin typeface="Arial" pitchFamily="34" charset="0"/>
              <a:cs typeface="Arial" pitchFamily="34" charset="0"/>
            </a:endParaRPr>
          </a:p>
          <a:p>
            <a:pPr algn="ctr">
              <a:buClr>
                <a:srgbClr val="006600"/>
              </a:buClr>
            </a:pPr>
            <a:r>
              <a:rPr lang="en-GB" b="1" dirty="0" smtClean="0">
                <a:latin typeface="Arial" pitchFamily="34" charset="0"/>
                <a:cs typeface="Arial" pitchFamily="34" charset="0"/>
              </a:rPr>
              <a:t>The expectation on higher education providers</a:t>
            </a:r>
          </a:p>
          <a:p>
            <a:pPr algn="ctr">
              <a:buClr>
                <a:srgbClr val="006600"/>
              </a:buClr>
            </a:pPr>
            <a:endParaRPr lang="en-GB" b="1" dirty="0" smtClean="0">
              <a:latin typeface="Arial" pitchFamily="34" charset="0"/>
              <a:cs typeface="Arial" pitchFamily="34" charset="0"/>
            </a:endParaRPr>
          </a:p>
          <a:p>
            <a:pPr algn="ctr">
              <a:buClr>
                <a:srgbClr val="006600"/>
              </a:buClr>
            </a:pPr>
            <a:r>
              <a:rPr lang="en-GB" b="1" dirty="0" smtClean="0">
                <a:latin typeface="Arial" pitchFamily="34" charset="0"/>
                <a:cs typeface="Arial" pitchFamily="34" charset="0"/>
              </a:rPr>
              <a:t>Indicators of sound practice in </a:t>
            </a:r>
            <a:r>
              <a:rPr lang="en-GB" b="1" i="1" dirty="0" smtClean="0">
                <a:latin typeface="Arial" pitchFamily="34" charset="0"/>
                <a:cs typeface="Arial" pitchFamily="34" charset="0"/>
              </a:rPr>
              <a:t>learning and teaching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95536" y="404664"/>
            <a:ext cx="7772400" cy="1143000"/>
          </a:xfrm>
        </p:spPr>
        <p:txBody>
          <a:bodyPr>
            <a:normAutofit/>
          </a:bodyPr>
          <a:lstStyle/>
          <a:p>
            <a:pPr algn="l"/>
            <a:r>
              <a:rPr lang="en-GB" sz="3200" cap="all" dirty="0" smtClean="0">
                <a:solidFill>
                  <a:srgbClr val="006600"/>
                </a:solidFill>
                <a:latin typeface="Arial" pitchFamily="34" charset="0"/>
                <a:cs typeface="Arial" pitchFamily="34" charset="0"/>
              </a:rPr>
              <a:t>WHAT MAKES FOR EFFECTIVE LEARNING in  A STUDENT?</a:t>
            </a:r>
          </a:p>
        </p:txBody>
      </p:sp>
      <p:pic>
        <p:nvPicPr>
          <p:cNvPr id="6" name="Picture 46" descr="New QAA logo 4col"/>
          <p:cNvPicPr>
            <a:picLocks noChangeAspect="1" noChangeArrowheads="1"/>
          </p:cNvPicPr>
          <p:nvPr/>
        </p:nvPicPr>
        <p:blipFill>
          <a:blip r:embed="rId3" cstate="print"/>
          <a:srcRect/>
          <a:stretch>
            <a:fillRect/>
          </a:stretch>
        </p:blipFill>
        <p:spPr bwMode="auto">
          <a:xfrm>
            <a:off x="6372200" y="5805264"/>
            <a:ext cx="2405028" cy="792088"/>
          </a:xfrm>
          <a:prstGeom prst="rect">
            <a:avLst/>
          </a:prstGeom>
          <a:noFill/>
          <a:ln w="9525">
            <a:noFill/>
            <a:miter lim="800000"/>
            <a:headEnd/>
            <a:tailEnd/>
          </a:ln>
        </p:spPr>
      </p:pic>
      <p:sp>
        <p:nvSpPr>
          <p:cNvPr id="7" name="Rectangle 6"/>
          <p:cNvSpPr/>
          <p:nvPr/>
        </p:nvSpPr>
        <p:spPr>
          <a:xfrm>
            <a:off x="467544" y="1628800"/>
            <a:ext cx="7776864" cy="3939540"/>
          </a:xfrm>
          <a:prstGeom prst="rect">
            <a:avLst/>
          </a:prstGeom>
        </p:spPr>
        <p:txBody>
          <a:bodyPr wrap="square">
            <a:spAutoFit/>
          </a:bodyPr>
          <a:lstStyle/>
          <a:p>
            <a:endParaRPr lang="en-GB" sz="1600" dirty="0" smtClean="0">
              <a:latin typeface="Arial" pitchFamily="34" charset="0"/>
              <a:cs typeface="Arial" pitchFamily="34" charset="0"/>
            </a:endParaRPr>
          </a:p>
          <a:p>
            <a:pPr lvl="0">
              <a:buClr>
                <a:srgbClr val="006600"/>
              </a:buClr>
              <a:buFont typeface="Wingdings" pitchFamily="2" charset="2"/>
              <a:buChar char="Ø"/>
            </a:pPr>
            <a:r>
              <a:rPr lang="en-GB" dirty="0" smtClean="0">
                <a:latin typeface="Arial" pitchFamily="34" charset="0"/>
                <a:cs typeface="Arial" pitchFamily="34" charset="0"/>
              </a:rPr>
              <a:t>  Understand the learning environment, its culture and resources</a:t>
            </a:r>
          </a:p>
          <a:p>
            <a:pPr lvl="0">
              <a:buClr>
                <a:srgbClr val="006600"/>
              </a:buClr>
              <a:buFont typeface="Wingdings" pitchFamily="2" charset="2"/>
              <a:buChar char="Ø"/>
            </a:pPr>
            <a:r>
              <a:rPr lang="en-GB" dirty="0" smtClean="0">
                <a:latin typeface="Arial" pitchFamily="34" charset="0"/>
                <a:cs typeface="Arial" pitchFamily="34" charset="0"/>
              </a:rPr>
              <a:t>  Embrace aims of chosen programme of study</a:t>
            </a:r>
          </a:p>
          <a:p>
            <a:pPr lvl="0">
              <a:buClr>
                <a:srgbClr val="006600"/>
              </a:buClr>
              <a:buFont typeface="Wingdings" pitchFamily="2" charset="2"/>
              <a:buChar char="Ø"/>
            </a:pPr>
            <a:r>
              <a:rPr lang="en-GB" dirty="0" smtClean="0">
                <a:latin typeface="Arial" pitchFamily="34" charset="0"/>
                <a:cs typeface="Arial" pitchFamily="34" charset="0"/>
              </a:rPr>
              <a:t>  Set own learning objectives </a:t>
            </a:r>
          </a:p>
          <a:p>
            <a:pPr lvl="0">
              <a:buClr>
                <a:srgbClr val="006600"/>
              </a:buClr>
              <a:buFont typeface="Wingdings" pitchFamily="2" charset="2"/>
              <a:buChar char="Ø"/>
            </a:pPr>
            <a:r>
              <a:rPr lang="en-GB" dirty="0" smtClean="0">
                <a:latin typeface="Arial" pitchFamily="34" charset="0"/>
                <a:cs typeface="Arial" pitchFamily="34" charset="0"/>
              </a:rPr>
              <a:t>  Evaluate own progress</a:t>
            </a:r>
          </a:p>
          <a:p>
            <a:pPr lvl="0">
              <a:buClr>
                <a:srgbClr val="006600"/>
              </a:buClr>
              <a:buFont typeface="Wingdings" pitchFamily="2" charset="2"/>
              <a:buChar char="Ø"/>
            </a:pPr>
            <a:r>
              <a:rPr lang="en-GB" dirty="0" smtClean="0">
                <a:latin typeface="Arial" pitchFamily="34" charset="0"/>
                <a:cs typeface="Arial" pitchFamily="34" charset="0"/>
              </a:rPr>
              <a:t>  Engage actively in learning</a:t>
            </a:r>
          </a:p>
          <a:p>
            <a:pPr lvl="0">
              <a:buClr>
                <a:srgbClr val="006600"/>
              </a:buClr>
              <a:buFont typeface="Wingdings" pitchFamily="2" charset="2"/>
              <a:buChar char="Ø"/>
            </a:pPr>
            <a:r>
              <a:rPr lang="en-GB" dirty="0" smtClean="0">
                <a:latin typeface="Arial" pitchFamily="34" charset="0"/>
                <a:cs typeface="Arial" pitchFamily="34" charset="0"/>
              </a:rPr>
              <a:t>  Participate fully in learning opportunities </a:t>
            </a:r>
          </a:p>
          <a:p>
            <a:pPr lvl="0">
              <a:buClr>
                <a:srgbClr val="006600"/>
              </a:buClr>
              <a:buFont typeface="Wingdings" pitchFamily="2" charset="2"/>
              <a:buChar char="Ø"/>
            </a:pPr>
            <a:r>
              <a:rPr lang="en-GB" dirty="0" smtClean="0">
                <a:latin typeface="Arial" pitchFamily="34" charset="0"/>
                <a:cs typeface="Arial" pitchFamily="34" charset="0"/>
              </a:rPr>
              <a:t>  Understand ways in which own skills and knowledge are developing</a:t>
            </a:r>
          </a:p>
          <a:p>
            <a:pPr lvl="0">
              <a:buClr>
                <a:srgbClr val="006600"/>
              </a:buClr>
              <a:buFont typeface="Wingdings" pitchFamily="2" charset="2"/>
              <a:buChar char="Ø"/>
            </a:pPr>
            <a:r>
              <a:rPr lang="en-GB" dirty="0" smtClean="0">
                <a:latin typeface="Arial" pitchFamily="34" charset="0"/>
                <a:cs typeface="Arial" pitchFamily="34" charset="0"/>
              </a:rPr>
              <a:t>  Make effective use of advice, guidance and feedback</a:t>
            </a:r>
          </a:p>
          <a:p>
            <a:pPr lvl="0">
              <a:buClr>
                <a:srgbClr val="006600"/>
              </a:buClr>
              <a:buFont typeface="Wingdings" pitchFamily="2" charset="2"/>
              <a:buChar char="Ø"/>
            </a:pPr>
            <a:r>
              <a:rPr lang="en-GB" dirty="0" smtClean="0">
                <a:latin typeface="Arial" pitchFamily="34" charset="0"/>
                <a:cs typeface="Arial" pitchFamily="34" charset="0"/>
              </a:rPr>
              <a:t>  Value and build on existing knowledge and skills</a:t>
            </a:r>
          </a:p>
          <a:p>
            <a:pPr lvl="0">
              <a:buClr>
                <a:srgbClr val="006600"/>
              </a:buClr>
              <a:buFont typeface="Wingdings" pitchFamily="2" charset="2"/>
              <a:buChar char="Ø"/>
            </a:pPr>
            <a:r>
              <a:rPr lang="en-GB" dirty="0" smtClean="0">
                <a:latin typeface="Arial" pitchFamily="34" charset="0"/>
                <a:cs typeface="Arial" pitchFamily="34" charset="0"/>
              </a:rPr>
              <a:t>  Relate learning to wider experience and plans for the future</a:t>
            </a:r>
          </a:p>
          <a:p>
            <a:pPr lvl="0">
              <a:buClr>
                <a:srgbClr val="006600"/>
              </a:buClr>
              <a:buFont typeface="Wingdings" pitchFamily="2" charset="2"/>
              <a:buChar char="Ø"/>
            </a:pPr>
            <a:r>
              <a:rPr lang="en-GB" dirty="0" smtClean="0">
                <a:latin typeface="Arial" pitchFamily="34" charset="0"/>
                <a:cs typeface="Arial" pitchFamily="34" charset="0"/>
              </a:rPr>
              <a:t>  Make effective use of own time in independent study</a:t>
            </a:r>
          </a:p>
          <a:p>
            <a:pPr lvl="0">
              <a:buClr>
                <a:srgbClr val="006600"/>
              </a:buClr>
              <a:buFont typeface="Wingdings" pitchFamily="2" charset="2"/>
              <a:buChar char="Ø"/>
            </a:pPr>
            <a:r>
              <a:rPr lang="en-GB" dirty="0" smtClean="0">
                <a:latin typeface="Arial" pitchFamily="34" charset="0"/>
                <a:cs typeface="Arial" pitchFamily="34" charset="0"/>
              </a:rPr>
              <a:t>  Give constructive feedback on quality of learning experience</a:t>
            </a:r>
          </a:p>
          <a:p>
            <a:pPr lvl="0">
              <a:buClr>
                <a:srgbClr val="006600"/>
              </a:buClr>
              <a:buFont typeface="Wingdings" pitchFamily="2" charset="2"/>
              <a:buChar char="Ø"/>
            </a:pPr>
            <a:r>
              <a:rPr lang="en-GB" dirty="0" smtClean="0">
                <a:latin typeface="Arial" pitchFamily="34" charset="0"/>
                <a:cs typeface="Arial" pitchFamily="34" charset="0"/>
              </a:rPr>
              <a:t>  Commitment to reaching required academic standards</a:t>
            </a:r>
            <a:endParaRPr lang="en-GB" i="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95536" y="404664"/>
            <a:ext cx="7772400" cy="1143000"/>
          </a:xfrm>
        </p:spPr>
        <p:txBody>
          <a:bodyPr>
            <a:normAutofit/>
          </a:bodyPr>
          <a:lstStyle/>
          <a:p>
            <a:pPr algn="l"/>
            <a:r>
              <a:rPr lang="en-GB" sz="3200" cap="all" dirty="0" smtClean="0">
                <a:solidFill>
                  <a:srgbClr val="006600"/>
                </a:solidFill>
                <a:latin typeface="Arial" pitchFamily="34" charset="0"/>
                <a:cs typeface="Arial" pitchFamily="34" charset="0"/>
              </a:rPr>
              <a:t>WHAT MAKES FOR EFFECTIVE TEACHING?</a:t>
            </a:r>
          </a:p>
        </p:txBody>
      </p:sp>
      <p:pic>
        <p:nvPicPr>
          <p:cNvPr id="6" name="Picture 46" descr="New QAA logo 4col"/>
          <p:cNvPicPr>
            <a:picLocks noChangeAspect="1" noChangeArrowheads="1"/>
          </p:cNvPicPr>
          <p:nvPr/>
        </p:nvPicPr>
        <p:blipFill>
          <a:blip r:embed="rId3" cstate="print"/>
          <a:srcRect/>
          <a:stretch>
            <a:fillRect/>
          </a:stretch>
        </p:blipFill>
        <p:spPr bwMode="auto">
          <a:xfrm>
            <a:off x="6372200" y="5805264"/>
            <a:ext cx="2405028" cy="792088"/>
          </a:xfrm>
          <a:prstGeom prst="rect">
            <a:avLst/>
          </a:prstGeom>
          <a:noFill/>
          <a:ln w="9525">
            <a:noFill/>
            <a:miter lim="800000"/>
            <a:headEnd/>
            <a:tailEnd/>
          </a:ln>
        </p:spPr>
      </p:pic>
      <p:sp>
        <p:nvSpPr>
          <p:cNvPr id="7" name="Rectangle 6"/>
          <p:cNvSpPr/>
          <p:nvPr/>
        </p:nvSpPr>
        <p:spPr>
          <a:xfrm>
            <a:off x="467544" y="1412776"/>
            <a:ext cx="7704856" cy="5416868"/>
          </a:xfrm>
          <a:prstGeom prst="rect">
            <a:avLst/>
          </a:prstGeom>
        </p:spPr>
        <p:txBody>
          <a:bodyPr wrap="square">
            <a:spAutoFit/>
          </a:bodyPr>
          <a:lstStyle/>
          <a:p>
            <a:pPr lvl="0">
              <a:buClr>
                <a:srgbClr val="006600"/>
              </a:buClr>
              <a:buFont typeface="Wingdings" pitchFamily="2" charset="2"/>
              <a:buChar char="Ø"/>
            </a:pPr>
            <a:endParaRPr lang="en-GB" sz="1600" dirty="0" smtClean="0">
              <a:latin typeface="Arial" pitchFamily="34" charset="0"/>
              <a:cs typeface="Arial" pitchFamily="34" charset="0"/>
            </a:endParaRPr>
          </a:p>
          <a:p>
            <a:pPr lvl="0">
              <a:buClr>
                <a:srgbClr val="006600"/>
              </a:buClr>
              <a:buFont typeface="Wingdings" pitchFamily="2" charset="2"/>
              <a:buChar char="Ø"/>
            </a:pPr>
            <a:r>
              <a:rPr lang="en-GB" sz="1600" dirty="0" smtClean="0">
                <a:latin typeface="Arial" pitchFamily="34" charset="0"/>
                <a:cs typeface="Arial" pitchFamily="34" charset="0"/>
              </a:rPr>
              <a:t>   </a:t>
            </a:r>
            <a:r>
              <a:rPr lang="en-GB" dirty="0" smtClean="0">
                <a:latin typeface="Arial" pitchFamily="34" charset="0"/>
                <a:cs typeface="Arial" pitchFamily="34" charset="0"/>
              </a:rPr>
              <a:t>Sound, up-to-date subject knowledge</a:t>
            </a:r>
          </a:p>
          <a:p>
            <a:pPr lvl="0">
              <a:buClr>
                <a:srgbClr val="006600"/>
              </a:buClr>
              <a:buFont typeface="Wingdings" pitchFamily="2" charset="2"/>
              <a:buChar char="Ø"/>
            </a:pPr>
            <a:r>
              <a:rPr lang="en-GB" dirty="0" smtClean="0">
                <a:latin typeface="Arial" pitchFamily="34" charset="0"/>
                <a:cs typeface="Arial" pitchFamily="34" charset="0"/>
              </a:rPr>
              <a:t>  Enthusiasm</a:t>
            </a:r>
          </a:p>
          <a:p>
            <a:pPr lvl="0">
              <a:buClr>
                <a:srgbClr val="006600"/>
              </a:buClr>
              <a:buFont typeface="Wingdings" pitchFamily="2" charset="2"/>
              <a:buChar char="Ø"/>
            </a:pPr>
            <a:r>
              <a:rPr lang="en-GB" dirty="0" smtClean="0">
                <a:latin typeface="Arial" pitchFamily="34" charset="0"/>
                <a:cs typeface="Arial" pitchFamily="34" charset="0"/>
              </a:rPr>
              <a:t>  Set clear expectations of student learning</a:t>
            </a:r>
          </a:p>
          <a:p>
            <a:pPr lvl="0">
              <a:buClr>
                <a:srgbClr val="006600"/>
              </a:buClr>
              <a:buFont typeface="Wingdings" pitchFamily="2" charset="2"/>
              <a:buChar char="Ø"/>
            </a:pPr>
            <a:r>
              <a:rPr lang="en-GB" dirty="0" smtClean="0">
                <a:latin typeface="Arial" pitchFamily="34" charset="0"/>
                <a:cs typeface="Arial" pitchFamily="34" charset="0"/>
              </a:rPr>
              <a:t>  Support students in developing academic skills</a:t>
            </a:r>
          </a:p>
          <a:p>
            <a:pPr lvl="0">
              <a:buClr>
                <a:srgbClr val="006600"/>
              </a:buClr>
              <a:buFont typeface="Wingdings" pitchFamily="2" charset="2"/>
              <a:buChar char="Ø"/>
            </a:pPr>
            <a:r>
              <a:rPr lang="en-GB" dirty="0" smtClean="0">
                <a:latin typeface="Arial" pitchFamily="34" charset="0"/>
                <a:cs typeface="Arial" pitchFamily="34" charset="0"/>
              </a:rPr>
              <a:t>  Recognise contribution made by students to each other’s learning</a:t>
            </a:r>
          </a:p>
          <a:p>
            <a:pPr lvl="0">
              <a:buClr>
                <a:srgbClr val="006600"/>
              </a:buClr>
              <a:buFont typeface="Wingdings" pitchFamily="2" charset="2"/>
              <a:buChar char="Ø"/>
            </a:pPr>
            <a:r>
              <a:rPr lang="en-GB" dirty="0" smtClean="0">
                <a:latin typeface="Arial" pitchFamily="34" charset="0"/>
                <a:cs typeface="Arial" pitchFamily="34" charset="0"/>
              </a:rPr>
              <a:t>  Informed understanding of how students learn</a:t>
            </a:r>
          </a:p>
          <a:p>
            <a:pPr lvl="0">
              <a:buClr>
                <a:srgbClr val="006600"/>
              </a:buClr>
              <a:buFont typeface="Wingdings" pitchFamily="2" charset="2"/>
              <a:buChar char="Ø"/>
            </a:pPr>
            <a:r>
              <a:rPr lang="en-GB" dirty="0" smtClean="0">
                <a:latin typeface="Arial" pitchFamily="34" charset="0"/>
                <a:cs typeface="Arial" pitchFamily="34" charset="0"/>
              </a:rPr>
              <a:t>  Encourage students to ‘learn how to learn’</a:t>
            </a:r>
          </a:p>
          <a:p>
            <a:pPr lvl="0">
              <a:buClr>
                <a:srgbClr val="006600"/>
              </a:buClr>
              <a:buFont typeface="Wingdings" pitchFamily="2" charset="2"/>
              <a:buChar char="Ø"/>
            </a:pPr>
            <a:r>
              <a:rPr lang="en-GB" dirty="0" smtClean="0">
                <a:latin typeface="Arial" pitchFamily="34" charset="0"/>
                <a:cs typeface="Arial" pitchFamily="34" charset="0"/>
              </a:rPr>
              <a:t>  Encourage appreciation of continuing life-long learning</a:t>
            </a:r>
          </a:p>
          <a:p>
            <a:pPr lvl="0">
              <a:buClr>
                <a:srgbClr val="006600"/>
              </a:buClr>
              <a:buFont typeface="Wingdings" pitchFamily="2" charset="2"/>
              <a:buChar char="Ø"/>
            </a:pPr>
            <a:r>
              <a:rPr lang="en-GB" dirty="0" smtClean="0">
                <a:latin typeface="Arial" pitchFamily="34" charset="0"/>
                <a:cs typeface="Arial" pitchFamily="34" charset="0"/>
              </a:rPr>
              <a:t>  Show sensitivity to individual differences in learning styles</a:t>
            </a:r>
          </a:p>
          <a:p>
            <a:pPr lvl="0">
              <a:buClr>
                <a:srgbClr val="006600"/>
              </a:buClr>
              <a:buFont typeface="Wingdings" pitchFamily="2" charset="2"/>
              <a:buChar char="Ø"/>
            </a:pPr>
            <a:r>
              <a:rPr lang="en-GB" dirty="0" smtClean="0">
                <a:latin typeface="Arial" pitchFamily="34" charset="0"/>
                <a:cs typeface="Arial" pitchFamily="34" charset="0"/>
              </a:rPr>
              <a:t>  Use a variety of teaching strategies and methods of assessment </a:t>
            </a:r>
          </a:p>
          <a:p>
            <a:pPr lvl="0">
              <a:buClr>
                <a:srgbClr val="006600"/>
              </a:buClr>
              <a:buFont typeface="Wingdings" pitchFamily="2" charset="2"/>
              <a:buChar char="Ø"/>
            </a:pPr>
            <a:r>
              <a:rPr lang="en-GB" dirty="0" smtClean="0">
                <a:latin typeface="Arial" pitchFamily="34" charset="0"/>
                <a:cs typeface="Arial" pitchFamily="34" charset="0"/>
              </a:rPr>
              <a:t>  Give prompt, informative and constructive feedback </a:t>
            </a:r>
          </a:p>
          <a:p>
            <a:pPr lvl="0">
              <a:buClr>
                <a:srgbClr val="006600"/>
              </a:buClr>
              <a:buFont typeface="Wingdings" pitchFamily="2" charset="2"/>
              <a:buChar char="Ø"/>
            </a:pPr>
            <a:r>
              <a:rPr lang="en-GB" dirty="0" smtClean="0">
                <a:latin typeface="Arial" pitchFamily="34" charset="0"/>
                <a:cs typeface="Arial" pitchFamily="34" charset="0"/>
              </a:rPr>
              <a:t>  Make effective use of feedback to develop own teaching practice</a:t>
            </a:r>
          </a:p>
          <a:p>
            <a:pPr lvl="0">
              <a:buClr>
                <a:srgbClr val="006600"/>
              </a:buClr>
              <a:buFont typeface="Wingdings" pitchFamily="2" charset="2"/>
              <a:buChar char="Ø"/>
            </a:pPr>
            <a:r>
              <a:rPr lang="en-GB" dirty="0" smtClean="0">
                <a:latin typeface="Arial" pitchFamily="34" charset="0"/>
                <a:cs typeface="Arial" pitchFamily="34" charset="0"/>
              </a:rPr>
              <a:t>  Use a range of contacts (large groups, small groups or one-to-one)</a:t>
            </a:r>
          </a:p>
          <a:p>
            <a:pPr lvl="0">
              <a:buClr>
                <a:srgbClr val="006600"/>
              </a:buClr>
              <a:buFont typeface="Wingdings" pitchFamily="2" charset="2"/>
              <a:buChar char="Ø"/>
            </a:pPr>
            <a:r>
              <a:rPr lang="en-GB" dirty="0" smtClean="0">
                <a:latin typeface="Arial" pitchFamily="34" charset="0"/>
                <a:cs typeface="Arial" pitchFamily="34" charset="0"/>
              </a:rPr>
              <a:t>  Make optimum use of the resources available</a:t>
            </a:r>
          </a:p>
          <a:p>
            <a:pPr lvl="1" algn="ctr">
              <a:buClr>
                <a:srgbClr val="006600"/>
              </a:buClr>
            </a:pPr>
            <a:endParaRPr lang="en-GB" sz="2000" dirty="0" smtClean="0">
              <a:latin typeface="Arial" pitchFamily="34" charset="0"/>
              <a:cs typeface="Arial" pitchFamily="34" charset="0"/>
            </a:endParaRPr>
          </a:p>
          <a:p>
            <a:pPr lvl="1">
              <a:buClr>
                <a:srgbClr val="006600"/>
              </a:buClr>
              <a:buFont typeface="Wingdings" pitchFamily="2" charset="2"/>
              <a:buChar char="Ø"/>
            </a:pPr>
            <a:endParaRPr lang="en-GB" sz="2000" dirty="0" smtClean="0">
              <a:latin typeface="Arial" pitchFamily="34" charset="0"/>
              <a:cs typeface="Arial" pitchFamily="34" charset="0"/>
            </a:endParaRPr>
          </a:p>
          <a:p>
            <a:pPr>
              <a:buClr>
                <a:srgbClr val="006600"/>
              </a:buClr>
              <a:buFont typeface="Wingdings" pitchFamily="2" charset="2"/>
              <a:buChar char="Ø"/>
            </a:pPr>
            <a:endParaRPr lang="en-GB" sz="2000" dirty="0">
              <a:latin typeface="Arial" pitchFamily="34" charset="0"/>
              <a:cs typeface="Arial" pitchFamily="34" charset="0"/>
            </a:endParaRPr>
          </a:p>
          <a:p>
            <a:pPr>
              <a:buFontTx/>
              <a:buNone/>
            </a:pPr>
            <a:endParaRPr lang="en-GB" i="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2330</TotalTime>
  <Words>4033</Words>
  <Application>Microsoft Office PowerPoint</Application>
  <PresentationFormat>On-screen Show (4:3)</PresentationFormat>
  <Paragraphs>852</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QUALITY in teaching &amp; learning – what works</vt:lpstr>
      <vt:lpstr>QAA COMMITMENT TO STUDENTS</vt:lpstr>
      <vt:lpstr> ‘TEACHING &amp; LEARNING’  IN THE NEW  UK QUALITY CODE FOR HIGHER EDUCATION</vt:lpstr>
      <vt:lpstr>The new UK Quality Code for Higher Education</vt:lpstr>
      <vt:lpstr>STRUCTURE OF THE CODE</vt:lpstr>
      <vt:lpstr>CONSULTATION TIMETABLE FOR THE CODE</vt:lpstr>
      <vt:lpstr>CHAPTER ON LEARNING &amp; TEACHING</vt:lpstr>
      <vt:lpstr>WHAT MAKES FOR EFFECTIVE LEARNING in  A STUDENT?</vt:lpstr>
      <vt:lpstr>WHAT MAKES FOR EFFECTIVE TEACHING?</vt:lpstr>
      <vt:lpstr>MANAGING LEARNING OPPORTUNITIES</vt:lpstr>
      <vt:lpstr>Slide 11</vt:lpstr>
      <vt:lpstr>TEACHING &amp; LEARNING  NUS-QAA STUDENT EXPERIENCE RESEARCH 2012</vt:lpstr>
      <vt:lpstr>NUS-QAA PROGRAMME</vt:lpstr>
      <vt:lpstr>ABOUT THE RESEARCH</vt:lpstr>
      <vt:lpstr>The teaching &amp; learning experience</vt:lpstr>
      <vt:lpstr>ENGAGING STUDENTS WITH COURSES</vt:lpstr>
      <vt:lpstr>ENHANCING TEACHING &amp; LEARNING </vt:lpstr>
      <vt:lpstr>FROM QAA’S STUDENT GUIDE TO CONTACT HOURS</vt:lpstr>
      <vt:lpstr>THE ENGAGED STUDENT</vt:lpstr>
      <vt:lpstr>‘THE ENGAGED STUDENT’</vt:lpstr>
      <vt:lpstr>EMPOWERING STUDENTS TO MAKE INFORMED CHOICES</vt:lpstr>
      <vt:lpstr>ENGAGING STUDENTS IN QUALITY ASSURANCE</vt:lpstr>
      <vt:lpstr>Slide 23</vt:lpstr>
    </vt:vector>
  </TitlesOfParts>
  <Company>QAA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j.grey</dc:creator>
  <cp:lastModifiedBy>e.clarkson</cp:lastModifiedBy>
  <cp:revision>345</cp:revision>
  <dcterms:created xsi:type="dcterms:W3CDTF">2012-02-01T11:09:01Z</dcterms:created>
  <dcterms:modified xsi:type="dcterms:W3CDTF">2012-05-21T11:14:05Z</dcterms:modified>
</cp:coreProperties>
</file>