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4"/>
  </p:handoutMasterIdLst>
  <p:sldIdLst>
    <p:sldId id="317" r:id="rId2"/>
    <p:sldId id="318" r:id="rId3"/>
    <p:sldId id="327" r:id="rId4"/>
    <p:sldId id="329" r:id="rId5"/>
    <p:sldId id="319" r:id="rId6"/>
    <p:sldId id="320" r:id="rId7"/>
    <p:sldId id="321" r:id="rId8"/>
    <p:sldId id="322" r:id="rId9"/>
    <p:sldId id="323" r:id="rId10"/>
    <p:sldId id="325" r:id="rId11"/>
    <p:sldId id="326" r:id="rId12"/>
    <p:sldId id="328" r:id="rId13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56" autoAdjust="0"/>
  </p:normalViewPr>
  <p:slideViewPr>
    <p:cSldViewPr>
      <p:cViewPr varScale="1">
        <p:scale>
          <a:sx n="66" d="100"/>
          <a:sy n="66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24B13ABC-6897-4A12-9C67-E010CE71258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3132138" y="-171450"/>
            <a:ext cx="11909426" cy="4724400"/>
            <a:chOff x="-2030" y="192"/>
            <a:chExt cx="7502" cy="2976"/>
          </a:xfrm>
        </p:grpSpPr>
        <p:sp>
          <p:nvSpPr>
            <p:cNvPr id="5123" name="Line 3"/>
            <p:cNvSpPr>
              <a:spLocks noChangeShapeType="1"/>
            </p:cNvSpPr>
            <p:nvPr userDrawn="1"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44450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5124" name="AutoShape 4"/>
            <p:cNvSpPr>
              <a:spLocks noChangeArrowheads="1"/>
            </p:cNvSpPr>
            <p:nvPr userDrawn="1"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rgbClr val="00CC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GB" sz="2400" dirty="0">
                <a:latin typeface="Times New Roman" pitchFamily="18" charset="0"/>
              </a:endParaRPr>
            </a:p>
          </p:txBody>
        </p:sp>
        <p:sp>
          <p:nvSpPr>
            <p:cNvPr id="5125" name="AutoShape 5"/>
            <p:cNvSpPr>
              <a:spLocks noChangeArrowheads="1"/>
            </p:cNvSpPr>
            <p:nvPr userDrawn="1"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rgbClr val="3333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GB" dirty="0">
                <a:latin typeface="Arial" charset="0"/>
              </a:endParaRPr>
            </a:p>
          </p:txBody>
        </p:sp>
      </p:grpSp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547813" y="13414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3429000"/>
            <a:ext cx="72390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ACBE197-AF43-4BCB-9183-D0B5330590D6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750" y="5876925"/>
            <a:ext cx="1419225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47BAAD-E0B0-45BF-B57A-FC795A39DD5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E3DEF5-003F-43AA-8314-D9C09809F42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07C8B47-7048-427F-92BA-07494BBAD77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A55FA-7D24-4F6E-9C0E-3CEB5648D1D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5A9E50-CACB-4111-BD9C-BD3AB0FF7EB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E9CE60-C35E-4798-A199-04323F269F9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05C9B-87F6-4FB3-AA3D-AA71752B308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BA8A5A-A80A-46D2-980D-A13CFBF5792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2EE63B-748F-4162-98D8-EAD559AF5D0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BE7E3-36DA-4787-B5F1-D1BD92C3231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C8C25-54B8-4EA3-93CA-35039AB3923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4099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rgbClr val="00CC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GB" sz="2400" dirty="0">
                <a:latin typeface="Times New Roman" pitchFamily="18" charset="0"/>
              </a:endParaRPr>
            </a:p>
          </p:txBody>
        </p:sp>
        <p:sp>
          <p:nvSpPr>
            <p:cNvPr id="4100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GB" dirty="0">
                <a:latin typeface="Arial" charset="0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44450">
              <a:solidFill>
                <a:srgbClr val="3333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 dirty="0"/>
            </a:p>
          </p:txBody>
        </p:sp>
      </p:grpSp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0B7D75E-F678-4C69-9736-6033C8B00984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67625" y="5959475"/>
            <a:ext cx="127635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0099"/>
        </a:buClr>
        <a:buChar char="o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0099"/>
        </a:buClr>
        <a:buFont typeface="Verdana" pitchFamily="34" charset="0"/>
        <a:buChar char="-"/>
        <a:defRPr sz="25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Char char="•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Char char="o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Char char="o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Char char="o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Char char="o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Char char="o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7812" y="1341438"/>
            <a:ext cx="7596187" cy="1444625"/>
          </a:xfrm>
        </p:spPr>
        <p:txBody>
          <a:bodyPr/>
          <a:lstStyle/>
          <a:p>
            <a:r>
              <a:rPr lang="en-GB" sz="3600" b="1" dirty="0" smtClean="0"/>
              <a:t>The </a:t>
            </a:r>
            <a:r>
              <a:rPr lang="en-GB" sz="3600" b="1" dirty="0" smtClean="0"/>
              <a:t>student learning </a:t>
            </a:r>
            <a:r>
              <a:rPr lang="en-GB" sz="3600" b="1" dirty="0" smtClean="0"/>
              <a:t>experience</a:t>
            </a:r>
            <a:br>
              <a:rPr lang="en-GB" sz="3600" b="1" dirty="0" smtClean="0"/>
            </a:br>
            <a:r>
              <a:rPr lang="en-GB" sz="3600" b="1" dirty="0" smtClean="0"/>
              <a:t>2012 Survey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Bahram Bekhradnia</a:t>
            </a:r>
          </a:p>
          <a:p>
            <a:r>
              <a:rPr lang="en-GB" dirty="0" smtClean="0"/>
              <a:t>Director, HEPI</a:t>
            </a:r>
          </a:p>
          <a:p>
            <a:endParaRPr lang="en-US" sz="2000" dirty="0" smtClean="0"/>
          </a:p>
          <a:p>
            <a:r>
              <a:rPr lang="en-US" sz="2000" dirty="0" smtClean="0"/>
              <a:t>22 May 2012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 the other hand – different aspects of provision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988840"/>
            <a:ext cx="5461000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4005064"/>
            <a:ext cx="5475111" cy="2009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u="sng" dirty="0" smtClean="0"/>
              <a:t>Relationship </a:t>
            </a:r>
            <a:r>
              <a:rPr lang="en-GB" sz="2400" u="sng" dirty="0" smtClean="0"/>
              <a:t>(or lack of) between </a:t>
            </a:r>
            <a:r>
              <a:rPr lang="en-GB" sz="2400" u="sng" dirty="0" smtClean="0"/>
              <a:t>satisfaction as revealed in the National Student Survey and contact time and total study time</a:t>
            </a:r>
            <a:endParaRPr lang="en-US" sz="2400" dirty="0"/>
          </a:p>
        </p:txBody>
      </p:sp>
      <p:pic>
        <p:nvPicPr>
          <p:cNvPr id="512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772816"/>
            <a:ext cx="5544616" cy="4822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7812" y="1341438"/>
            <a:ext cx="7596187" cy="1444625"/>
          </a:xfrm>
        </p:spPr>
        <p:txBody>
          <a:bodyPr/>
          <a:lstStyle/>
          <a:p>
            <a:r>
              <a:rPr lang="en-GB" sz="3600" b="1" dirty="0" smtClean="0"/>
              <a:t>The </a:t>
            </a:r>
            <a:r>
              <a:rPr lang="en-GB" sz="3600" b="1" dirty="0" smtClean="0"/>
              <a:t>student learning </a:t>
            </a:r>
            <a:r>
              <a:rPr lang="en-GB" sz="3600" b="1" dirty="0" smtClean="0"/>
              <a:t>experience</a:t>
            </a:r>
            <a:br>
              <a:rPr lang="en-GB" sz="3600" b="1" dirty="0" smtClean="0"/>
            </a:br>
            <a:r>
              <a:rPr lang="en-GB" sz="3600" b="1" dirty="0" smtClean="0"/>
              <a:t>2012 Survey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Bahram Bekhradnia</a:t>
            </a:r>
          </a:p>
          <a:p>
            <a:r>
              <a:rPr lang="en-GB" dirty="0" smtClean="0"/>
              <a:t>Director, HEPI</a:t>
            </a:r>
          </a:p>
          <a:p>
            <a:endParaRPr lang="en-US" sz="2000" dirty="0" smtClean="0"/>
          </a:p>
          <a:p>
            <a:r>
              <a:rPr lang="en-US" sz="2000" dirty="0" smtClean="0"/>
              <a:t>22 May 2012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Scheduled hours of teaching by subject (2006, 2007 and 2012)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4618" y="1827213"/>
            <a:ext cx="560440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Hours in small group sessions – 2012 compared to 2006 and </a:t>
            </a:r>
            <a:r>
              <a:rPr lang="en-GB" u="sng" dirty="0" smtClean="0"/>
              <a:t>2007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789040"/>
            <a:ext cx="9208044" cy="1232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Students’ priorities for use of fee income – 2006 survey</a:t>
            </a:r>
            <a:endParaRPr lang="en-US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3" y="1988840"/>
            <a:ext cx="9403909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Satisfaction with </a:t>
            </a:r>
            <a:r>
              <a:rPr lang="en-GB" u="sng" dirty="0" smtClean="0"/>
              <a:t>the number of time-tabled </a:t>
            </a:r>
            <a:r>
              <a:rPr lang="en-GB" u="sng" dirty="0" smtClean="0"/>
              <a:t>classes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35222" y="2172843"/>
            <a:ext cx="4583194" cy="3423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Hours of Private Study by subject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16826" y="1827213"/>
            <a:ext cx="6019986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Total Workload </a:t>
            </a:r>
            <a:r>
              <a:rPr lang="en-US" u="sng" dirty="0" smtClean="0"/>
              <a:t>by subject (</a:t>
            </a:r>
            <a:r>
              <a:rPr lang="en-US" u="sng" dirty="0" smtClean="0"/>
              <a:t>2012)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35222" y="2172843"/>
            <a:ext cx="4583194" cy="3423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301625"/>
            <a:ext cx="7956375" cy="1143000"/>
          </a:xfrm>
        </p:spPr>
        <p:txBody>
          <a:bodyPr/>
          <a:lstStyle/>
          <a:p>
            <a:r>
              <a:rPr lang="en-US" sz="3200" u="sng" dirty="0" smtClean="0"/>
              <a:t>Student workload by subject – highest and lowest institutional mean hours per </a:t>
            </a:r>
            <a:r>
              <a:rPr lang="en-US" sz="3200" u="sng" dirty="0" smtClean="0"/>
              <a:t>week</a:t>
            </a:r>
            <a:endParaRPr lang="en-US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7159" y="1772817"/>
            <a:ext cx="6341882" cy="3805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475656" y="5805264"/>
            <a:ext cx="5976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Note: Average </a:t>
            </a:r>
            <a:r>
              <a:rPr lang="en-US" sz="1600" dirty="0" smtClean="0"/>
              <a:t>of 2006 and 2007 results </a:t>
            </a:r>
            <a:r>
              <a:rPr lang="en-US" sz="1600" dirty="0" smtClean="0"/>
              <a:t>combined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Workload &amp; different types of institution </a:t>
            </a:r>
            <a:endParaRPr lang="en-US" dirty="0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8952" y="2021946"/>
            <a:ext cx="5655733" cy="3725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HEPI">
  <a:themeElements>
    <a:clrScheme name="HEPI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HEPI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HEPI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PI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PI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PI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PI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PI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PI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PI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PI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PI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5204</TotalTime>
  <Words>139</Words>
  <Application>Microsoft Office PowerPoint</Application>
  <PresentationFormat>On-screen Show (4:3)</PresentationFormat>
  <Paragraphs>21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HEPI</vt:lpstr>
      <vt:lpstr>The student learning experience 2012 Survey</vt:lpstr>
      <vt:lpstr>Scheduled hours of teaching by subject (2006, 2007 and 2012)</vt:lpstr>
      <vt:lpstr>Hours in small group sessions – 2012 compared to 2006 and 2007</vt:lpstr>
      <vt:lpstr>Students’ priorities for use of fee income – 2006 survey</vt:lpstr>
      <vt:lpstr>Satisfaction with the number of time-tabled classes</vt:lpstr>
      <vt:lpstr>Hours of Private Study by subject</vt:lpstr>
      <vt:lpstr>Total Workload by subject (2012)</vt:lpstr>
      <vt:lpstr>Student workload by subject – highest and lowest institutional mean hours per week</vt:lpstr>
      <vt:lpstr>Workload &amp; different types of institution </vt:lpstr>
      <vt:lpstr>On the other hand – different aspects of provision</vt:lpstr>
      <vt:lpstr>Relationship (or lack of) between satisfaction as revealed in the National Student Survey and contact time and total study time</vt:lpstr>
      <vt:lpstr>The student learning experience 2012 Survey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Bahram Bekhradnia</dc:creator>
  <cp:lastModifiedBy> </cp:lastModifiedBy>
  <cp:revision>58</cp:revision>
  <dcterms:created xsi:type="dcterms:W3CDTF">2007-06-19T21:09:19Z</dcterms:created>
  <dcterms:modified xsi:type="dcterms:W3CDTF">2012-05-21T16:55:27Z</dcterms:modified>
</cp:coreProperties>
</file>