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317" r:id="rId2"/>
    <p:sldId id="318" r:id="rId3"/>
    <p:sldId id="327" r:id="rId4"/>
    <p:sldId id="329" r:id="rId5"/>
    <p:sldId id="319" r:id="rId6"/>
    <p:sldId id="320" r:id="rId7"/>
    <p:sldId id="321" r:id="rId8"/>
    <p:sldId id="322" r:id="rId9"/>
    <p:sldId id="323" r:id="rId10"/>
    <p:sldId id="325" r:id="rId11"/>
    <p:sldId id="326" r:id="rId12"/>
    <p:sldId id="328" r:id="rId1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6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4B13ABC-6897-4A12-9C67-E010CE7125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32138" y="-171450"/>
            <a:ext cx="11909426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 userDrawn="1"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444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124" name="AutoShape 4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dirty="0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47813" y="13414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429000"/>
            <a:ext cx="7239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CBE197-AF43-4BCB-9183-D0B5330590D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876925"/>
            <a:ext cx="14192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7BAAD-E0B0-45BF-B57A-FC795A39DD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3DEF5-003F-43AA-8314-D9C09809F4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7C8B47-7048-427F-92BA-07494BBAD7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A55FA-7D24-4F6E-9C0E-3CEB5648D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A9E50-CACB-4111-BD9C-BD3AB0FF7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9CE60-C35E-4798-A199-04323F269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05C9B-87F6-4FB3-AA3D-AA71752B30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A8A5A-A80A-46D2-980D-A13CFBF5792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EE63B-748F-4162-98D8-EAD559AF5D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BE7E3-36DA-4787-B5F1-D1BD92C323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8C25-54B8-4EA3-93CA-35039AB392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dirty="0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444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B7D75E-F678-4C69-9736-6033C8B0098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5959475"/>
            <a:ext cx="12763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Verdana" pitchFamily="34" charset="0"/>
        <a:buChar char="-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812" y="1341438"/>
            <a:ext cx="7596187" cy="1444625"/>
          </a:xfrm>
        </p:spPr>
        <p:txBody>
          <a:bodyPr/>
          <a:lstStyle/>
          <a:p>
            <a:r>
              <a:rPr lang="en-GB" sz="3600" b="1" dirty="0" smtClean="0"/>
              <a:t>The </a:t>
            </a:r>
            <a:r>
              <a:rPr lang="en-GB" sz="3600" b="1" dirty="0" smtClean="0"/>
              <a:t>student learning </a:t>
            </a:r>
            <a:r>
              <a:rPr lang="en-GB" sz="3600" b="1" dirty="0" smtClean="0"/>
              <a:t>experience</a:t>
            </a:r>
            <a:br>
              <a:rPr lang="en-GB" sz="3600" b="1" dirty="0" smtClean="0"/>
            </a:br>
            <a:r>
              <a:rPr lang="en-GB" sz="3600" b="1" dirty="0" smtClean="0"/>
              <a:t>2012 Survey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Bahram Bekhradnia</a:t>
            </a:r>
          </a:p>
          <a:p>
            <a:r>
              <a:rPr lang="en-GB" dirty="0" smtClean="0"/>
              <a:t>Director, HEPI</a:t>
            </a:r>
          </a:p>
          <a:p>
            <a:endParaRPr lang="en-US" sz="2000" dirty="0" smtClean="0"/>
          </a:p>
          <a:p>
            <a:r>
              <a:rPr lang="en-US" sz="2000" dirty="0" smtClean="0"/>
              <a:t>22 May 2012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other hand – different aspects of provision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4610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05064"/>
            <a:ext cx="5475111" cy="200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u="sng" dirty="0" smtClean="0"/>
              <a:t>Relationship </a:t>
            </a:r>
            <a:r>
              <a:rPr lang="en-GB" sz="2400" u="sng" dirty="0" smtClean="0"/>
              <a:t>(or lack of) between </a:t>
            </a:r>
            <a:r>
              <a:rPr lang="en-GB" sz="2400" u="sng" dirty="0" smtClean="0"/>
              <a:t>satisfaction as revealed in the National Student Survey and contact time and total study time</a:t>
            </a:r>
            <a:endParaRPr lang="en-US" sz="24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544616" cy="482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812" y="1341438"/>
            <a:ext cx="7596187" cy="1444625"/>
          </a:xfrm>
        </p:spPr>
        <p:txBody>
          <a:bodyPr/>
          <a:lstStyle/>
          <a:p>
            <a:r>
              <a:rPr lang="en-GB" sz="3600" b="1" dirty="0" smtClean="0"/>
              <a:t>The </a:t>
            </a:r>
            <a:r>
              <a:rPr lang="en-GB" sz="3600" b="1" dirty="0" smtClean="0"/>
              <a:t>student learning </a:t>
            </a:r>
            <a:r>
              <a:rPr lang="en-GB" sz="3600" b="1" dirty="0" smtClean="0"/>
              <a:t>experience</a:t>
            </a:r>
            <a:br>
              <a:rPr lang="en-GB" sz="3600" b="1" dirty="0" smtClean="0"/>
            </a:br>
            <a:r>
              <a:rPr lang="en-GB" sz="3600" b="1" dirty="0" smtClean="0"/>
              <a:t>2012 Survey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Bahram Bekhradnia</a:t>
            </a:r>
          </a:p>
          <a:p>
            <a:r>
              <a:rPr lang="en-GB" dirty="0" smtClean="0"/>
              <a:t>Director, HEPI</a:t>
            </a:r>
          </a:p>
          <a:p>
            <a:endParaRPr lang="en-US" sz="2000" dirty="0" smtClean="0"/>
          </a:p>
          <a:p>
            <a:r>
              <a:rPr lang="en-US" sz="2000" dirty="0" smtClean="0"/>
              <a:t>22 May 2012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Scheduled hours of teaching by subject (2006, 2007 and 2012)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4618" y="1827213"/>
            <a:ext cx="560440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Hours in small group sessions – 2012 compared to 2006 and </a:t>
            </a:r>
            <a:r>
              <a:rPr lang="en-GB" u="sng" dirty="0" smtClean="0"/>
              <a:t>2007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9208044" cy="123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Students’ priorities for use of fee income – 2006 survey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988840"/>
            <a:ext cx="940390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Satisfaction with </a:t>
            </a:r>
            <a:r>
              <a:rPr lang="en-GB" u="sng" dirty="0" smtClean="0"/>
              <a:t>the number of time-tabled </a:t>
            </a:r>
            <a:r>
              <a:rPr lang="en-GB" u="sng" dirty="0" smtClean="0"/>
              <a:t>classes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222" y="2172843"/>
            <a:ext cx="4583194" cy="342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Hours of Private Study by subject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826" y="1827213"/>
            <a:ext cx="601998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Total Workload </a:t>
            </a:r>
            <a:r>
              <a:rPr lang="en-US" u="sng" dirty="0" smtClean="0"/>
              <a:t>by subject (</a:t>
            </a:r>
            <a:r>
              <a:rPr lang="en-US" u="sng" dirty="0" smtClean="0"/>
              <a:t>2012)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222" y="2172843"/>
            <a:ext cx="4583194" cy="342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01625"/>
            <a:ext cx="7956375" cy="1143000"/>
          </a:xfrm>
        </p:spPr>
        <p:txBody>
          <a:bodyPr/>
          <a:lstStyle/>
          <a:p>
            <a:r>
              <a:rPr lang="en-US" sz="3200" u="sng" dirty="0" smtClean="0"/>
              <a:t>Student workload by subject – highest and lowest institutional mean hours per </a:t>
            </a:r>
            <a:r>
              <a:rPr lang="en-US" sz="3200" u="sng" dirty="0" smtClean="0"/>
              <a:t>week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159" y="1772817"/>
            <a:ext cx="6341882" cy="380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75656" y="5805264"/>
            <a:ext cx="5976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Average </a:t>
            </a:r>
            <a:r>
              <a:rPr lang="en-US" sz="1600" dirty="0" smtClean="0"/>
              <a:t>of 2006 and 2007 results </a:t>
            </a:r>
            <a:r>
              <a:rPr lang="en-US" sz="1600" dirty="0" smtClean="0"/>
              <a:t>combined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Workload &amp; different types of institution 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952" y="2021946"/>
            <a:ext cx="5655733" cy="372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PI">
  <a:themeElements>
    <a:clrScheme name="HEP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HEP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HEP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</TotalTime>
  <Words>139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HEPI</vt:lpstr>
      <vt:lpstr>The student learning experience 2012 Survey</vt:lpstr>
      <vt:lpstr>Scheduled hours of teaching by subject (2006, 2007 and 2012)</vt:lpstr>
      <vt:lpstr>Hours in small group sessions – 2012 compared to 2006 and 2007</vt:lpstr>
      <vt:lpstr>Students’ priorities for use of fee income – 2006 survey</vt:lpstr>
      <vt:lpstr>Satisfaction with the number of time-tabled classes</vt:lpstr>
      <vt:lpstr>Hours of Private Study by subject</vt:lpstr>
      <vt:lpstr>Total Workload by subject (2012)</vt:lpstr>
      <vt:lpstr>Student workload by subject – highest and lowest institutional mean hours per week</vt:lpstr>
      <vt:lpstr>Workload &amp; different types of institution </vt:lpstr>
      <vt:lpstr>On the other hand – different aspects of provision</vt:lpstr>
      <vt:lpstr>Relationship (or lack of) between satisfaction as revealed in the National Student Survey and contact time and total study time</vt:lpstr>
      <vt:lpstr>The student learning experience 2012 Survey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Bahram Bekhradnia</dc:creator>
  <cp:lastModifiedBy> </cp:lastModifiedBy>
  <cp:revision>58</cp:revision>
  <dcterms:created xsi:type="dcterms:W3CDTF">2007-06-19T21:09:19Z</dcterms:created>
  <dcterms:modified xsi:type="dcterms:W3CDTF">2012-05-21T16:55:27Z</dcterms:modified>
</cp:coreProperties>
</file>