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sldIdLst>
    <p:sldId id="257" r:id="rId2"/>
    <p:sldId id="261" r:id="rId3"/>
    <p:sldId id="262" r:id="rId4"/>
    <p:sldId id="272" r:id="rId5"/>
    <p:sldId id="263" r:id="rId6"/>
    <p:sldId id="264" r:id="rId7"/>
    <p:sldId id="266" r:id="rId8"/>
    <p:sldId id="265" r:id="rId9"/>
    <p:sldId id="267" r:id="rId10"/>
    <p:sldId id="268" r:id="rId11"/>
    <p:sldId id="269" r:id="rId12"/>
    <p:sldId id="270" r:id="rId13"/>
    <p:sldId id="273" r:id="rId14"/>
    <p:sldId id="271" r:id="rId15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8B77BB1-0FD1-442A-9B61-7951F4ABAAC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1CB5A5-F5CC-4162-BF7C-436EF4729944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30238"/>
            <a:ext cx="4572000" cy="3429000"/>
          </a:xfrm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5913" y="4225925"/>
            <a:ext cx="6281737" cy="4446588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B77BB1-0FD1-442A-9B61-7951F4ABAAC5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B77BB1-0FD1-442A-9B61-7951F4ABAAC5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B77BB1-0FD1-442A-9B61-7951F4ABAAC5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B77BB1-0FD1-442A-9B61-7951F4ABAAC5}" type="slidenum">
              <a:rPr lang="en-GB" smtClean="0"/>
              <a:pPr>
                <a:defRPr/>
              </a:pPr>
              <a:t>13</a:t>
            </a:fld>
            <a:endParaRPr lang="en-GB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B77BB1-0FD1-442A-9B61-7951F4ABAAC5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B77BB1-0FD1-442A-9B61-7951F4ABAAC5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B77BB1-0FD1-442A-9B61-7951F4ABAAC5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B77BB1-0FD1-442A-9B61-7951F4ABAAC5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B77BB1-0FD1-442A-9B61-7951F4ABAAC5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B77BB1-0FD1-442A-9B61-7951F4ABAAC5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B77BB1-0FD1-442A-9B61-7951F4ABAAC5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B77BB1-0FD1-442A-9B61-7951F4ABAAC5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B77BB1-0FD1-442A-9B61-7951F4ABAAC5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355600" y="4321175"/>
            <a:ext cx="8410575" cy="0"/>
          </a:xfrm>
          <a:prstGeom prst="line">
            <a:avLst/>
          </a:prstGeom>
          <a:noFill/>
          <a:ln w="2413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 dirty="0"/>
          </a:p>
        </p:txBody>
      </p:sp>
      <p:pic>
        <p:nvPicPr>
          <p:cNvPr id="6" name="Picture 6" descr="tr_hrz_rgb_pos"/>
          <p:cNvPicPr>
            <a:picLocks noChangeAspect="1" noChangeArrowheads="1"/>
          </p:cNvPicPr>
          <p:nvPr/>
        </p:nvPicPr>
        <p:blipFill>
          <a:blip r:embed="rId2" cstate="print"/>
          <a:srcRect b="20689"/>
          <a:stretch>
            <a:fillRect/>
          </a:stretch>
        </p:blipFill>
        <p:spPr bwMode="auto">
          <a:xfrm>
            <a:off x="6048375" y="5976938"/>
            <a:ext cx="2733675" cy="69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1950" y="3448050"/>
            <a:ext cx="8382000" cy="81915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1950" y="4435475"/>
            <a:ext cx="8382000" cy="1279525"/>
          </a:xfrm>
        </p:spPr>
        <p:txBody>
          <a:bodyPr rIns="0"/>
          <a:lstStyle>
            <a:lvl1pPr marL="0" indent="0">
              <a:lnSpc>
                <a:spcPct val="90000"/>
              </a:lnSpc>
              <a:spcBef>
                <a:spcPct val="0"/>
              </a:spcBef>
              <a:buFontTx/>
              <a:buNone/>
              <a:defRPr sz="1800"/>
            </a:lvl1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7" name="Picture 5" descr="MAN066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0" y="381000"/>
            <a:ext cx="8467725" cy="291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FE8C4-CA89-4830-B138-32BFDE50768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45250" y="506413"/>
            <a:ext cx="1841500" cy="55895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7575" y="506413"/>
            <a:ext cx="5375275" cy="55895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9446E-0CAF-46F4-92E7-66A74215B78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CFE96E-20C7-4DFB-BFE7-6C9901AA38B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8E52B7-3A0D-41A3-A40B-60D9AE8609D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7575" y="1525588"/>
            <a:ext cx="3608388" cy="4570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8363" y="1525588"/>
            <a:ext cx="3608387" cy="4570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82CE7-D08A-4D49-9802-0278DF0E418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8DD92-D67E-44A9-A1EE-899743595D1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5649D8-560F-4681-93DB-6D70A9E1877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EA8E17-04B0-4E45-8B48-C8AD8CE6A8F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AE71A-4C46-481C-978C-8CD84CEDB0D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EADD27-6C64-422A-AFC3-11DB086DC27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336550" y="1530350"/>
            <a:ext cx="2162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28600" indent="-228600">
              <a:spcBef>
                <a:spcPct val="50000"/>
              </a:spcBef>
              <a:buClr>
                <a:schemeClr val="tx2"/>
              </a:buClr>
              <a:buFontTx/>
              <a:buChar char="•"/>
              <a:defRPr/>
            </a:pPr>
            <a:endParaRPr lang="en-US" sz="2400" dirty="0"/>
          </a:p>
        </p:txBody>
      </p:sp>
      <p:pic>
        <p:nvPicPr>
          <p:cNvPr id="1027" name="Picture 3" descr="TR_SlideLogo_BW60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71475" y="6323013"/>
            <a:ext cx="1652588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4450"/>
            <a:ext cx="51720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9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24863" y="6394450"/>
            <a:ext cx="457200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 smtClean="0"/>
            </a:lvl1pPr>
          </a:lstStyle>
          <a:p>
            <a:pPr>
              <a:defRPr/>
            </a:pPr>
            <a:fld id="{0060F640-DD39-424F-8BA9-68532FA80F7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17575" y="506413"/>
            <a:ext cx="7369175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7575" y="1525588"/>
            <a:ext cx="7369175" cy="457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18288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pic>
        <p:nvPicPr>
          <p:cNvPr id="1032" name="Picture 8" descr="slideMaster_Logo600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hidden">
          <a:xfrm>
            <a:off x="371475" y="6323013"/>
            <a:ext cx="1644650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9" name="Line 9"/>
          <p:cNvSpPr>
            <a:spLocks noChangeShapeType="1"/>
          </p:cNvSpPr>
          <p:nvPr/>
        </p:nvSpPr>
        <p:spPr bwMode="auto">
          <a:xfrm>
            <a:off x="917575" y="1365250"/>
            <a:ext cx="7369175" cy="0"/>
          </a:xfrm>
          <a:prstGeom prst="line">
            <a:avLst/>
          </a:prstGeom>
          <a:noFill/>
          <a:ln w="2413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228600" indent="-228600" algn="l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85750" algn="l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 sz="2000">
          <a:solidFill>
            <a:schemeClr val="tx1"/>
          </a:solidFill>
          <a:latin typeface="+mn-lt"/>
        </a:defRPr>
      </a:lvl2pPr>
      <a:lvl3pPr marL="914400" indent="-171450" algn="l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Char char="•"/>
        <a:defRPr>
          <a:solidFill>
            <a:schemeClr val="tx1"/>
          </a:solidFill>
          <a:latin typeface="+mn-lt"/>
        </a:defRPr>
      </a:lvl3pPr>
      <a:lvl4pPr marL="12573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1600">
          <a:solidFill>
            <a:schemeClr val="tx1"/>
          </a:solidFill>
          <a:latin typeface="+mn-lt"/>
        </a:defRPr>
      </a:lvl4pPr>
      <a:lvl5pPr marL="1485900" indent="-1143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1400">
          <a:solidFill>
            <a:schemeClr val="tx1"/>
          </a:solidFill>
          <a:latin typeface="+mn-lt"/>
        </a:defRPr>
      </a:lvl5pPr>
      <a:lvl6pPr marL="1943100" indent="-1143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1400">
          <a:solidFill>
            <a:schemeClr val="tx1"/>
          </a:solidFill>
          <a:latin typeface="+mn-lt"/>
        </a:defRPr>
      </a:lvl6pPr>
      <a:lvl7pPr marL="2400300" indent="-1143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1400">
          <a:solidFill>
            <a:schemeClr val="tx1"/>
          </a:solidFill>
          <a:latin typeface="+mn-lt"/>
        </a:defRPr>
      </a:lvl7pPr>
      <a:lvl8pPr marL="2857500" indent="-1143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1400">
          <a:solidFill>
            <a:schemeClr val="tx1"/>
          </a:solidFill>
          <a:latin typeface="+mn-lt"/>
        </a:defRPr>
      </a:lvl8pPr>
      <a:lvl9pPr marL="3314700" indent="-1143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HOW CONCENTRATED IS THE UK RESEARCH BASE?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1950" y="4454525"/>
            <a:ext cx="8382000" cy="1279525"/>
          </a:xfrm>
        </p:spPr>
        <p:txBody>
          <a:bodyPr/>
          <a:lstStyle/>
          <a:p>
            <a:pPr eaLnBrk="1" hangingPunct="1"/>
            <a:r>
              <a:rPr lang="en-GB" dirty="0" smtClean="0"/>
              <a:t>THE DISTRIBUTION OF EXCELLENCE AND DIVERSITY</a:t>
            </a:r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JONATHAN ADAMS</a:t>
            </a:r>
          </a:p>
          <a:p>
            <a:pPr eaLnBrk="1" hangingPunct="1">
              <a:spcBef>
                <a:spcPct val="60000"/>
              </a:spcBef>
            </a:pPr>
            <a:r>
              <a:rPr lang="en-GB" dirty="0" smtClean="0"/>
              <a:t>14 OCTOBER 2009</a:t>
            </a:r>
          </a:p>
        </p:txBody>
      </p:sp>
      <p:pic>
        <p:nvPicPr>
          <p:cNvPr id="4" name="Picture 4" descr="eviden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6009340"/>
            <a:ext cx="2286000" cy="543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Excellence extends to other institutions</a:t>
            </a:r>
            <a:endParaRPr lang="en-GB" dirty="0"/>
          </a:p>
        </p:txBody>
      </p:sp>
      <p:pic>
        <p:nvPicPr>
          <p:cNvPr id="552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000" y="1368000"/>
            <a:ext cx="7405800" cy="50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But the differences become very fine</a:t>
            </a:r>
            <a:endParaRPr lang="en-GB" dirty="0"/>
          </a:p>
        </p:txBody>
      </p:sp>
      <p:pic>
        <p:nvPicPr>
          <p:cNvPr id="56322" name="Picture 2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000" y="1368000"/>
            <a:ext cx="7405200" cy="50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And if we distil further, other complexity is revealed</a:t>
            </a:r>
            <a:endParaRPr lang="en-GB" dirty="0"/>
          </a:p>
        </p:txBody>
      </p:sp>
      <p:pic>
        <p:nvPicPr>
          <p:cNvPr id="3074" name="Picture 2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000" y="1368000"/>
            <a:ext cx="7416000" cy="50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Older institutions have no monopoly on quality, but the peak is distinctive</a:t>
            </a:r>
            <a:endParaRPr lang="en-GB" dirty="0"/>
          </a:p>
        </p:txBody>
      </p:sp>
      <p:pic>
        <p:nvPicPr>
          <p:cNvPr id="2050" name="Picture 2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000" y="1368000"/>
            <a:ext cx="7405800" cy="50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3962400" y="2869049"/>
            <a:ext cx="2514600" cy="116955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GB" sz="1400" dirty="0" smtClean="0"/>
              <a:t>For the 1994 Group, there are relatively fewer low-cited papers and relatively more high-cited papers than for many in the Russell Group</a:t>
            </a:r>
            <a:endParaRPr lang="en-GB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this imply?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There is a very concentrated peak of exceptional excellence</a:t>
            </a:r>
          </a:p>
          <a:p>
            <a:r>
              <a:rPr lang="en-GB" dirty="0" smtClean="0"/>
              <a:t>UK international competitiveness is associated with selectivity that increased concentration</a:t>
            </a:r>
          </a:p>
          <a:p>
            <a:r>
              <a:rPr lang="en-GB" dirty="0" smtClean="0"/>
              <a:t>There is a regional network of exceptional quality, much in dynamic institutions created in the 1960s</a:t>
            </a:r>
          </a:p>
          <a:p>
            <a:r>
              <a:rPr lang="en-GB" dirty="0" smtClean="0"/>
              <a:t>The balance that supports diversity &amp; dynamism and the concentrated support of </a:t>
            </a:r>
            <a:r>
              <a:rPr lang="en-GB" dirty="0" smtClean="0"/>
              <a:t>international excellence </a:t>
            </a:r>
            <a:r>
              <a:rPr lang="en-GB" dirty="0" smtClean="0"/>
              <a:t>is very fine</a:t>
            </a:r>
          </a:p>
          <a:p>
            <a:r>
              <a:rPr lang="en-GB" dirty="0" smtClean="0"/>
              <a:t>Model first, meddle second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Previously among studies by </a:t>
            </a:r>
            <a:r>
              <a:rPr lang="en-GB" i="1" dirty="0" smtClean="0"/>
              <a:t>Evidence</a:t>
            </a:r>
            <a:endParaRPr lang="en-GB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HEFCs/UUK – Maintaining Research Excellence</a:t>
            </a:r>
          </a:p>
          <a:p>
            <a:pPr lvl="1"/>
            <a:r>
              <a:rPr lang="en-GB" dirty="0" smtClean="0"/>
              <a:t>Recognition of a peak supported by a research platform</a:t>
            </a:r>
          </a:p>
          <a:p>
            <a:pPr lvl="1"/>
            <a:r>
              <a:rPr lang="en-GB" dirty="0" smtClean="0"/>
              <a:t>Evolution of 3 to 4 to 5 grade units</a:t>
            </a:r>
          </a:p>
          <a:p>
            <a:r>
              <a:rPr lang="en-GB" dirty="0" smtClean="0"/>
              <a:t>HEFCE – Role of QR funding</a:t>
            </a:r>
          </a:p>
          <a:p>
            <a:pPr lvl="1"/>
            <a:r>
              <a:rPr lang="en-GB" dirty="0" smtClean="0"/>
              <a:t>Strategic significance of the block grant</a:t>
            </a:r>
          </a:p>
          <a:p>
            <a:r>
              <a:rPr lang="en-GB" dirty="0" smtClean="0"/>
              <a:t>Universities UK – Excellence and Diversity</a:t>
            </a:r>
          </a:p>
          <a:p>
            <a:pPr lvl="1"/>
            <a:r>
              <a:rPr lang="en-GB" dirty="0" smtClean="0"/>
              <a:t>Regional network of research competence</a:t>
            </a:r>
          </a:p>
          <a:p>
            <a:pPr lvl="1"/>
            <a:r>
              <a:rPr lang="en-GB" dirty="0" smtClean="0"/>
              <a:t>Importance of an evidence base for research policy</a:t>
            </a:r>
          </a:p>
          <a:p>
            <a:r>
              <a:rPr lang="en-GB" dirty="0" smtClean="0"/>
              <a:t>OST/DIUS/BIS</a:t>
            </a:r>
          </a:p>
          <a:p>
            <a:pPr lvl="1"/>
            <a:r>
              <a:rPr lang="en-GB" dirty="0" smtClean="0"/>
              <a:t>Diversity as a critical element in research policy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RAE2008 – </a:t>
            </a:r>
            <a:br>
              <a:rPr lang="en-GB" dirty="0" smtClean="0"/>
            </a:br>
            <a:r>
              <a:rPr lang="en-GB" dirty="0" smtClean="0"/>
              <a:t>a novel outcome with dispersed rewards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Gareth Roberts’ proposals on research profiling</a:t>
            </a:r>
          </a:p>
          <a:p>
            <a:pPr lvl="1"/>
            <a:r>
              <a:rPr lang="en-GB" dirty="0" smtClean="0"/>
              <a:t>Problem of the ‘cliff edge’</a:t>
            </a:r>
          </a:p>
          <a:p>
            <a:pPr lvl="1"/>
            <a:r>
              <a:rPr lang="en-GB" dirty="0" smtClean="0"/>
              <a:t>Recognising dynamic excellence in the research base</a:t>
            </a:r>
          </a:p>
          <a:p>
            <a:r>
              <a:rPr lang="en-GB" dirty="0" smtClean="0"/>
              <a:t>Unexpected differences between panels</a:t>
            </a:r>
          </a:p>
          <a:p>
            <a:pPr lvl="1"/>
            <a:r>
              <a:rPr lang="en-GB" dirty="0" smtClean="0"/>
              <a:t>The problem of interpreting methodology and standards</a:t>
            </a:r>
          </a:p>
          <a:p>
            <a:pPr lvl="1"/>
            <a:r>
              <a:rPr lang="en-GB" dirty="0" smtClean="0"/>
              <a:t>The absence of a commonly understood standard?</a:t>
            </a:r>
          </a:p>
          <a:p>
            <a:pPr lvl="1"/>
            <a:r>
              <a:rPr lang="en-GB" dirty="0" smtClean="0"/>
              <a:t>The dispersed map of reward-able research</a:t>
            </a:r>
          </a:p>
          <a:p>
            <a:r>
              <a:rPr lang="en-GB" dirty="0" smtClean="0"/>
              <a:t>Decisions about funding allocations</a:t>
            </a:r>
          </a:p>
          <a:p>
            <a:pPr lvl="1"/>
            <a:r>
              <a:rPr lang="en-GB" dirty="0" smtClean="0"/>
              <a:t>2* = 1 (x 3 to) 3* = 3 (x 2.33 to) 4* = 7</a:t>
            </a:r>
          </a:p>
          <a:p>
            <a:pPr lvl="1"/>
            <a:r>
              <a:rPr lang="en-GB" dirty="0" smtClean="0"/>
              <a:t>Greater relative rewards for modest gains than for very expensive world-class excellence (cf 2001)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can we explore the spread of excellence?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have </a:t>
            </a:r>
          </a:p>
          <a:p>
            <a:pPr lvl="1"/>
            <a:r>
              <a:rPr lang="en-GB" dirty="0" smtClean="0"/>
              <a:t>Panel outcomes from RAE2008 – but opinions differ, so ...</a:t>
            </a:r>
          </a:p>
          <a:p>
            <a:pPr lvl="1"/>
            <a:r>
              <a:rPr lang="en-GB" dirty="0" smtClean="0"/>
              <a:t>Bibliometric data on a consistent basis from 1981</a:t>
            </a:r>
          </a:p>
          <a:p>
            <a:r>
              <a:rPr lang="en-GB" dirty="0" smtClean="0"/>
              <a:t>We split the HE sector into crude groups</a:t>
            </a:r>
          </a:p>
          <a:p>
            <a:pPr lvl="1"/>
            <a:r>
              <a:rPr lang="en-GB" dirty="0" smtClean="0"/>
              <a:t>All HEIs</a:t>
            </a:r>
          </a:p>
          <a:p>
            <a:pPr lvl="1"/>
            <a:r>
              <a:rPr lang="en-GB" dirty="0" smtClean="0"/>
              <a:t>Russell Group</a:t>
            </a:r>
          </a:p>
          <a:p>
            <a:pPr lvl="1"/>
            <a:r>
              <a:rPr lang="en-GB" dirty="0" smtClean="0"/>
              <a:t>1994 Group</a:t>
            </a:r>
          </a:p>
          <a:p>
            <a:pPr lvl="1"/>
            <a:r>
              <a:rPr lang="en-GB" dirty="0" smtClean="0"/>
              <a:t>Universities with a shorter history of research investment</a:t>
            </a:r>
          </a:p>
          <a:p>
            <a:r>
              <a:rPr lang="en-GB" dirty="0" smtClean="0"/>
              <a:t>And we created an elite ‘golden triangle’ band</a:t>
            </a:r>
          </a:p>
          <a:p>
            <a:pPr lvl="1"/>
            <a:r>
              <a:rPr lang="en-GB" dirty="0" smtClean="0"/>
              <a:t>Oxford (C12</a:t>
            </a:r>
            <a:r>
              <a:rPr lang="en-GB" baseline="30000" dirty="0" smtClean="0"/>
              <a:t>th</a:t>
            </a:r>
            <a:r>
              <a:rPr lang="en-GB" dirty="0" smtClean="0"/>
              <a:t>), Cambridge (1209), UCL (1836), Imperial (C19</a:t>
            </a:r>
            <a:r>
              <a:rPr lang="en-GB" baseline="30000" dirty="0" smtClean="0"/>
              <a:t>th</a:t>
            </a:r>
            <a:r>
              <a:rPr lang="en-GB" dirty="0" smtClean="0"/>
              <a:t>) , LSE (1895)</a:t>
            </a:r>
          </a:p>
          <a:p>
            <a:pPr lvl="1"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Excellence is linked to selectivity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000" y="1368000"/>
            <a:ext cx="7701750" cy="50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And excellence is concentrated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914400" y="1447800"/>
          <a:ext cx="7391400" cy="5016028"/>
        </p:xfrm>
        <a:graphic>
          <a:graphicData uri="http://schemas.openxmlformats.org/drawingml/2006/table">
            <a:tbl>
              <a:tblPr/>
              <a:tblGrid>
                <a:gridCol w="1961861"/>
                <a:gridCol w="1855211"/>
                <a:gridCol w="1881477"/>
                <a:gridCol w="1692851"/>
              </a:tblGrid>
              <a:tr h="8627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800" b="1" dirty="0" smtClean="0">
                          <a:latin typeface="Calibri"/>
                          <a:ea typeface="Times New Roman"/>
                          <a:cs typeface="Times New Roman"/>
                        </a:rPr>
                        <a:t>UK output</a:t>
                      </a:r>
                      <a:endParaRPr lang="en-GB" sz="16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 dirty="0">
                          <a:latin typeface="Calibri"/>
                          <a:ea typeface="Times New Roman"/>
                          <a:cs typeface="Times New Roman"/>
                        </a:rPr>
                        <a:t>Total articles and reviews, 2002-2006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 dirty="0">
                          <a:latin typeface="Calibri"/>
                          <a:ea typeface="Times New Roman"/>
                          <a:cs typeface="Times New Roman"/>
                        </a:rPr>
                        <a:t>Papers above world average impact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b="1" dirty="0">
                          <a:latin typeface="Calibri"/>
                          <a:ea typeface="Times New Roman"/>
                          <a:cs typeface="Times New Roman"/>
                        </a:rPr>
                        <a:t>Papers with impact exceeding four times world average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503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latin typeface="Calibri"/>
                          <a:ea typeface="Times New Roman"/>
                          <a:cs typeface="Times New Roman"/>
                        </a:rPr>
                        <a:t>Papers with at least one co-author from the </a:t>
                      </a:r>
                      <a:r>
                        <a:rPr lang="en-GB" sz="1600" dirty="0" smtClean="0">
                          <a:latin typeface="Calibri"/>
                          <a:ea typeface="Times New Roman"/>
                          <a:cs typeface="Times New Roman"/>
                        </a:rPr>
                        <a:t>HE </a:t>
                      </a:r>
                      <a:r>
                        <a:rPr lang="en-GB" sz="1600" dirty="0">
                          <a:latin typeface="Calibri"/>
                          <a:ea typeface="Times New Roman"/>
                          <a:cs typeface="Times New Roman"/>
                        </a:rPr>
                        <a:t>research base 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latin typeface="Calibri"/>
                          <a:ea typeface="Times New Roman"/>
                          <a:cs typeface="Times New Roman"/>
                        </a:rPr>
                        <a:t>306,661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latin typeface="Calibri"/>
                          <a:ea typeface="Times New Roman"/>
                          <a:cs typeface="Times New Roman"/>
                        </a:rPr>
                        <a:t>112,358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latin typeface="Calibri"/>
                          <a:ea typeface="Times New Roman"/>
                          <a:cs typeface="Times New Roman"/>
                        </a:rPr>
                        <a:t>37% of </a:t>
                      </a:r>
                      <a:r>
                        <a:rPr lang="en-GB" sz="1600" dirty="0" smtClean="0">
                          <a:latin typeface="Calibri"/>
                          <a:ea typeface="Times New Roman"/>
                          <a:cs typeface="Times New Roman"/>
                        </a:rPr>
                        <a:t>HE </a:t>
                      </a:r>
                      <a:r>
                        <a:rPr lang="en-GB" sz="1600" dirty="0">
                          <a:latin typeface="Calibri"/>
                          <a:ea typeface="Times New Roman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latin typeface="Calibri"/>
                          <a:ea typeface="Times New Roman"/>
                          <a:cs typeface="Times New Roman"/>
                        </a:rPr>
                        <a:t>16,060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latin typeface="Calibri"/>
                          <a:ea typeface="Times New Roman"/>
                          <a:cs typeface="Times New Roman"/>
                        </a:rPr>
                        <a:t>5.2% of </a:t>
                      </a:r>
                      <a:r>
                        <a:rPr lang="en-GB" sz="1600" dirty="0" smtClean="0">
                          <a:latin typeface="Calibri"/>
                          <a:ea typeface="Times New Roman"/>
                          <a:cs typeface="Times New Roman"/>
                        </a:rPr>
                        <a:t>HE total</a:t>
                      </a:r>
                      <a:endParaRPr lang="en-GB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175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latin typeface="Calibri"/>
                          <a:ea typeface="Times New Roman"/>
                          <a:cs typeface="Times New Roman"/>
                        </a:rPr>
                        <a:t>Papers with at least one co-author from the Russell Group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latin typeface="Calibri"/>
                          <a:ea typeface="Times New Roman"/>
                          <a:cs typeface="Times New Roman"/>
                        </a:rPr>
                        <a:t>204,307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latin typeface="Calibri"/>
                          <a:ea typeface="Times New Roman"/>
                          <a:cs typeface="Times New Roman"/>
                        </a:rPr>
                        <a:t>66% of UK HEIs’ total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latin typeface="Calibri"/>
                          <a:ea typeface="Times New Roman"/>
                          <a:cs typeface="Times New Roman"/>
                        </a:rPr>
                        <a:t>79,505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latin typeface="Calibri"/>
                          <a:ea typeface="Times New Roman"/>
                          <a:cs typeface="Times New Roman"/>
                        </a:rPr>
                        <a:t>70% of </a:t>
                      </a:r>
                      <a:r>
                        <a:rPr lang="en-GB" sz="1600" dirty="0" smtClean="0">
                          <a:latin typeface="Calibri"/>
                          <a:ea typeface="Times New Roman"/>
                          <a:cs typeface="Times New Roman"/>
                        </a:rPr>
                        <a:t>HE output</a:t>
                      </a:r>
                      <a:endParaRPr lang="en-GB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latin typeface="Calibri"/>
                          <a:ea typeface="Times New Roman"/>
                          <a:cs typeface="Times New Roman"/>
                        </a:rPr>
                        <a:t>39% of </a:t>
                      </a:r>
                      <a:r>
                        <a:rPr lang="en-GB" sz="1600" dirty="0" smtClean="0">
                          <a:latin typeface="Calibri"/>
                          <a:ea typeface="Times New Roman"/>
                          <a:cs typeface="Times New Roman"/>
                        </a:rPr>
                        <a:t>Russell total</a:t>
                      </a:r>
                      <a:endParaRPr lang="en-GB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latin typeface="Calibri"/>
                          <a:ea typeface="Times New Roman"/>
                          <a:cs typeface="Times New Roman"/>
                        </a:rPr>
                        <a:t>11,734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latin typeface="Calibri"/>
                          <a:ea typeface="Times New Roman"/>
                          <a:cs typeface="Times New Roman"/>
                        </a:rPr>
                        <a:t>73% of </a:t>
                      </a:r>
                      <a:r>
                        <a:rPr lang="en-GB" sz="1600" dirty="0" smtClean="0">
                          <a:latin typeface="Calibri"/>
                          <a:ea typeface="Times New Roman"/>
                          <a:cs typeface="Times New Roman"/>
                        </a:rPr>
                        <a:t>HE</a:t>
                      </a:r>
                      <a:r>
                        <a:rPr lang="en-GB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output</a:t>
                      </a:r>
                      <a:endParaRPr lang="en-GB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latin typeface="Calibri"/>
                          <a:ea typeface="Times New Roman"/>
                          <a:cs typeface="Times New Roman"/>
                        </a:rPr>
                        <a:t>5.7% of </a:t>
                      </a:r>
                      <a:r>
                        <a:rPr lang="en-GB" sz="1600" dirty="0" smtClean="0">
                          <a:latin typeface="Calibri"/>
                          <a:ea typeface="Times New Roman"/>
                          <a:cs typeface="Times New Roman"/>
                        </a:rPr>
                        <a:t>Russell total</a:t>
                      </a:r>
                      <a:endParaRPr lang="en-GB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175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latin typeface="Calibri"/>
                          <a:ea typeface="Times New Roman"/>
                          <a:cs typeface="Times New Roman"/>
                        </a:rPr>
                        <a:t>Papers with at least one co-author from </a:t>
                      </a:r>
                      <a:r>
                        <a:rPr lang="en-GB" sz="1600" dirty="0" smtClean="0">
                          <a:latin typeface="Calibri"/>
                          <a:ea typeface="Times New Roman"/>
                          <a:cs typeface="Times New Roman"/>
                        </a:rPr>
                        <a:t>a </a:t>
                      </a:r>
                      <a:r>
                        <a:rPr lang="en-GB" sz="1600" dirty="0">
                          <a:latin typeface="Calibri"/>
                          <a:ea typeface="Times New Roman"/>
                          <a:cs typeface="Times New Roman"/>
                        </a:rPr>
                        <a:t>’golden triangle’ </a:t>
                      </a:r>
                      <a:r>
                        <a:rPr lang="en-GB" sz="1600" dirty="0" smtClean="0">
                          <a:latin typeface="Calibri"/>
                          <a:ea typeface="Times New Roman"/>
                          <a:cs typeface="Times New Roman"/>
                        </a:rPr>
                        <a:t>HEI</a:t>
                      </a:r>
                      <a:endParaRPr lang="en-GB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latin typeface="Calibri"/>
                          <a:ea typeface="Times New Roman"/>
                          <a:cs typeface="Times New Roman"/>
                        </a:rPr>
                        <a:t>87,157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latin typeface="Calibri"/>
                          <a:ea typeface="Times New Roman"/>
                          <a:cs typeface="Times New Roman"/>
                        </a:rPr>
                        <a:t>28% of </a:t>
                      </a:r>
                      <a:r>
                        <a:rPr lang="en-GB" sz="1600" dirty="0" smtClean="0">
                          <a:latin typeface="Calibri"/>
                          <a:ea typeface="Times New Roman"/>
                          <a:cs typeface="Times New Roman"/>
                        </a:rPr>
                        <a:t>HEIs’ total</a:t>
                      </a:r>
                      <a:endParaRPr lang="en-GB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latin typeface="Calibri"/>
                          <a:ea typeface="Times New Roman"/>
                          <a:cs typeface="Times New Roman"/>
                        </a:rPr>
                        <a:t>37,370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latin typeface="Calibri"/>
                          <a:ea typeface="Times New Roman"/>
                          <a:cs typeface="Times New Roman"/>
                        </a:rPr>
                        <a:t>33% of </a:t>
                      </a:r>
                      <a:r>
                        <a:rPr lang="en-GB" sz="1600" dirty="0" smtClean="0">
                          <a:latin typeface="Calibri"/>
                          <a:ea typeface="Times New Roman"/>
                          <a:cs typeface="Times New Roman"/>
                        </a:rPr>
                        <a:t>HE</a:t>
                      </a:r>
                      <a:r>
                        <a:rPr lang="en-GB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output</a:t>
                      </a:r>
                      <a:endParaRPr lang="en-GB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latin typeface="Calibri"/>
                          <a:ea typeface="Times New Roman"/>
                          <a:cs typeface="Times New Roman"/>
                        </a:rPr>
                        <a:t>43% of </a:t>
                      </a:r>
                      <a:r>
                        <a:rPr lang="en-GB" sz="1600" dirty="0" smtClean="0">
                          <a:latin typeface="Calibri"/>
                          <a:ea typeface="Times New Roman"/>
                          <a:cs typeface="Times New Roman"/>
                        </a:rPr>
                        <a:t>GT</a:t>
                      </a:r>
                      <a:r>
                        <a:rPr lang="en-GB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total</a:t>
                      </a:r>
                      <a:endParaRPr lang="en-GB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latin typeface="Calibri"/>
                          <a:ea typeface="Times New Roman"/>
                          <a:cs typeface="Times New Roman"/>
                        </a:rPr>
                        <a:t>6,308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latin typeface="Calibri"/>
                          <a:ea typeface="Times New Roman"/>
                          <a:cs typeface="Times New Roman"/>
                        </a:rPr>
                        <a:t>39% of </a:t>
                      </a:r>
                      <a:r>
                        <a:rPr lang="en-GB" sz="1600" dirty="0" smtClean="0">
                          <a:latin typeface="Calibri"/>
                          <a:ea typeface="Times New Roman"/>
                          <a:cs typeface="Times New Roman"/>
                        </a:rPr>
                        <a:t>HE output</a:t>
                      </a:r>
                      <a:endParaRPr lang="en-GB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latin typeface="Calibri"/>
                          <a:ea typeface="Times New Roman"/>
                          <a:cs typeface="Times New Roman"/>
                        </a:rPr>
                        <a:t>7.2% of </a:t>
                      </a:r>
                      <a:r>
                        <a:rPr lang="en-GB" sz="1600" dirty="0" smtClean="0">
                          <a:latin typeface="Calibri"/>
                          <a:ea typeface="Times New Roman"/>
                          <a:cs typeface="Times New Roman"/>
                        </a:rPr>
                        <a:t>GT total</a:t>
                      </a:r>
                      <a:endParaRPr lang="en-GB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problem with simplistic indicators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They don’t really express the complexity of research performance</a:t>
            </a:r>
          </a:p>
          <a:p>
            <a:r>
              <a:rPr lang="en-GB" dirty="0" smtClean="0"/>
              <a:t>Average impact (e.g. ‘crown indicator’) can be very misleading</a:t>
            </a:r>
          </a:p>
          <a:p>
            <a:pPr lvl="1"/>
            <a:r>
              <a:rPr lang="en-GB" dirty="0" smtClean="0"/>
              <a:t>Research Council studies reveal error of interpretation</a:t>
            </a:r>
          </a:p>
          <a:p>
            <a:pPr lvl="1"/>
            <a:r>
              <a:rPr lang="en-GB" dirty="0" smtClean="0"/>
              <a:t>Skewed data, median much smaller than average</a:t>
            </a:r>
          </a:p>
          <a:p>
            <a:pPr lvl="1"/>
            <a:r>
              <a:rPr lang="en-GB" dirty="0" smtClean="0"/>
              <a:t>Lots of papers are not cited</a:t>
            </a:r>
          </a:p>
          <a:p>
            <a:pPr lvl="1"/>
            <a:r>
              <a:rPr lang="en-GB" dirty="0" smtClean="0"/>
              <a:t>The interesting bit is about how much is really, really cited lots</a:t>
            </a:r>
          </a:p>
          <a:p>
            <a:r>
              <a:rPr lang="en-GB" dirty="0" smtClean="0"/>
              <a:t>So we we prefer Impact Profiles</a:t>
            </a:r>
            <a:r>
              <a:rPr lang="en-GB" baseline="30000" dirty="0" smtClean="0"/>
              <a:t>®</a:t>
            </a:r>
            <a:r>
              <a:rPr lang="en-GB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UK background and ‘golden triangle’</a:t>
            </a:r>
            <a:endParaRPr lang="en-GB" dirty="0"/>
          </a:p>
        </p:txBody>
      </p:sp>
      <p:pic>
        <p:nvPicPr>
          <p:cNvPr id="542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000" y="1368000"/>
            <a:ext cx="7315201" cy="5038284"/>
          </a:xfrm>
          <a:prstGeom prst="rect">
            <a:avLst/>
          </a:prstGeom>
          <a:noFill/>
        </p:spPr>
      </p:pic>
      <p:sp>
        <p:nvSpPr>
          <p:cNvPr id="5" name="Rounded Rectangle 4"/>
          <p:cNvSpPr/>
          <p:nvPr/>
        </p:nvSpPr>
        <p:spPr>
          <a:xfrm>
            <a:off x="6324600" y="3276600"/>
            <a:ext cx="1905000" cy="2590800"/>
          </a:xfrm>
          <a:prstGeom prst="round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324600" y="2369403"/>
            <a:ext cx="27432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This is the small but critical excess of really highly cited research output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Even smaller differences separate the UK and USA research profiles</a:t>
            </a:r>
            <a:endParaRPr lang="en-GB" dirty="0"/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778" y="914400"/>
            <a:ext cx="7710822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_presentation_template_05-01-08">
  <a:themeElements>
    <a:clrScheme name="tr_presentation_template_05-01-08 1">
      <a:dk1>
        <a:srgbClr val="4B4B4B"/>
      </a:dk1>
      <a:lt1>
        <a:srgbClr val="FFFFFF"/>
      </a:lt1>
      <a:dk2>
        <a:srgbClr val="FF8000"/>
      </a:dk2>
      <a:lt2>
        <a:srgbClr val="A0968C"/>
      </a:lt2>
      <a:accent1>
        <a:srgbClr val="005A84"/>
      </a:accent1>
      <a:accent2>
        <a:srgbClr val="6234A4"/>
      </a:accent2>
      <a:accent3>
        <a:srgbClr val="FFFFFF"/>
      </a:accent3>
      <a:accent4>
        <a:srgbClr val="3F3F3F"/>
      </a:accent4>
      <a:accent5>
        <a:srgbClr val="AAB5C2"/>
      </a:accent5>
      <a:accent6>
        <a:srgbClr val="582E94"/>
      </a:accent6>
      <a:hlink>
        <a:srgbClr val="828282"/>
      </a:hlink>
      <a:folHlink>
        <a:srgbClr val="BABABA"/>
      </a:folHlink>
    </a:clrScheme>
    <a:fontScheme name="tr_presentation_template_05-01-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r_presentation_template_05-01-08 1">
        <a:dk1>
          <a:srgbClr val="4B4B4B"/>
        </a:dk1>
        <a:lt1>
          <a:srgbClr val="FFFFFF"/>
        </a:lt1>
        <a:dk2>
          <a:srgbClr val="FF8000"/>
        </a:dk2>
        <a:lt2>
          <a:srgbClr val="A0968C"/>
        </a:lt2>
        <a:accent1>
          <a:srgbClr val="005A84"/>
        </a:accent1>
        <a:accent2>
          <a:srgbClr val="6234A4"/>
        </a:accent2>
        <a:accent3>
          <a:srgbClr val="FFFFFF"/>
        </a:accent3>
        <a:accent4>
          <a:srgbClr val="3F3F3F"/>
        </a:accent4>
        <a:accent5>
          <a:srgbClr val="AAB5C2"/>
        </a:accent5>
        <a:accent6>
          <a:srgbClr val="582E94"/>
        </a:accent6>
        <a:hlink>
          <a:srgbClr val="828282"/>
        </a:hlink>
        <a:folHlink>
          <a:srgbClr val="BABA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_presentation_template_05-01-08 2">
        <a:dk1>
          <a:srgbClr val="4B4B4B"/>
        </a:dk1>
        <a:lt1>
          <a:srgbClr val="FFFFFF"/>
        </a:lt1>
        <a:dk2>
          <a:srgbClr val="FF8000"/>
        </a:dk2>
        <a:lt2>
          <a:srgbClr val="BABABA"/>
        </a:lt2>
        <a:accent1>
          <a:srgbClr val="78A22F"/>
        </a:accent1>
        <a:accent2>
          <a:srgbClr val="FFB400"/>
        </a:accent2>
        <a:accent3>
          <a:srgbClr val="FFFFFF"/>
        </a:accent3>
        <a:accent4>
          <a:srgbClr val="3F3F3F"/>
        </a:accent4>
        <a:accent5>
          <a:srgbClr val="BECEAD"/>
        </a:accent5>
        <a:accent6>
          <a:srgbClr val="E7A300"/>
        </a:accent6>
        <a:hlink>
          <a:srgbClr val="766C62"/>
        </a:hlink>
        <a:folHlink>
          <a:srgbClr val="A0968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_presentation_template_05-01-08 3">
        <a:dk1>
          <a:srgbClr val="4B4B4B"/>
        </a:dk1>
        <a:lt1>
          <a:srgbClr val="FFFFFF"/>
        </a:lt1>
        <a:dk2>
          <a:srgbClr val="FF8000"/>
        </a:dk2>
        <a:lt2>
          <a:srgbClr val="BABABA"/>
        </a:lt2>
        <a:accent1>
          <a:srgbClr val="766C62"/>
        </a:accent1>
        <a:accent2>
          <a:srgbClr val="A0968C"/>
        </a:accent2>
        <a:accent3>
          <a:srgbClr val="FFFFFF"/>
        </a:accent3>
        <a:accent4>
          <a:srgbClr val="3F3F3F"/>
        </a:accent4>
        <a:accent5>
          <a:srgbClr val="BDBAB7"/>
        </a:accent5>
        <a:accent6>
          <a:srgbClr val="91877E"/>
        </a:accent6>
        <a:hlink>
          <a:srgbClr val="0083BF"/>
        </a:hlink>
        <a:folHlink>
          <a:srgbClr val="78A2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_presentation_template_05-01-08 4">
        <a:dk1>
          <a:srgbClr val="4B4B4B"/>
        </a:dk1>
        <a:lt1>
          <a:srgbClr val="FFFFFF"/>
        </a:lt1>
        <a:dk2>
          <a:srgbClr val="FF8000"/>
        </a:dk2>
        <a:lt2>
          <a:srgbClr val="A0968C"/>
        </a:lt2>
        <a:accent1>
          <a:srgbClr val="FF8000"/>
        </a:accent1>
        <a:accent2>
          <a:srgbClr val="DC0A0A"/>
        </a:accent2>
        <a:accent3>
          <a:srgbClr val="FFFFFF"/>
        </a:accent3>
        <a:accent4>
          <a:srgbClr val="3F3F3F"/>
        </a:accent4>
        <a:accent5>
          <a:srgbClr val="FFC0AA"/>
        </a:accent5>
        <a:accent6>
          <a:srgbClr val="C70808"/>
        </a:accent6>
        <a:hlink>
          <a:srgbClr val="766C62"/>
        </a:hlink>
        <a:folHlink>
          <a:srgbClr val="A0968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_presentation_template_05-01-08 5">
        <a:dk1>
          <a:srgbClr val="A0968C"/>
        </a:dk1>
        <a:lt1>
          <a:srgbClr val="FFFFFF"/>
        </a:lt1>
        <a:dk2>
          <a:srgbClr val="5F5F5F"/>
        </a:dk2>
        <a:lt2>
          <a:srgbClr val="FFFFFF"/>
        </a:lt2>
        <a:accent1>
          <a:srgbClr val="005A84"/>
        </a:accent1>
        <a:accent2>
          <a:srgbClr val="6234A4"/>
        </a:accent2>
        <a:accent3>
          <a:srgbClr val="B6B6B6"/>
        </a:accent3>
        <a:accent4>
          <a:srgbClr val="DADADA"/>
        </a:accent4>
        <a:accent5>
          <a:srgbClr val="AAB5C2"/>
        </a:accent5>
        <a:accent6>
          <a:srgbClr val="582E94"/>
        </a:accent6>
        <a:hlink>
          <a:srgbClr val="828282"/>
        </a:hlink>
        <a:folHlink>
          <a:srgbClr val="BABABA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</TotalTime>
  <Words>627</Words>
  <Application>Microsoft Office PowerPoint</Application>
  <PresentationFormat>On-screen Show (4:3)</PresentationFormat>
  <Paragraphs>104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tr_presentation_template_05-01-08</vt:lpstr>
      <vt:lpstr>HOW CONCENTRATED IS THE UK RESEARCH BASE?</vt:lpstr>
      <vt:lpstr>Previously among studies by Evidence</vt:lpstr>
      <vt:lpstr>RAE2008 –  a novel outcome with dispersed rewards</vt:lpstr>
      <vt:lpstr>How can we explore the spread of excellence?</vt:lpstr>
      <vt:lpstr>Excellence is linked to selectivity</vt:lpstr>
      <vt:lpstr>And excellence is concentrated</vt:lpstr>
      <vt:lpstr>The problem with simplistic indicators</vt:lpstr>
      <vt:lpstr>UK background and ‘golden triangle’</vt:lpstr>
      <vt:lpstr>Even smaller differences separate the UK and USA research profiles</vt:lpstr>
      <vt:lpstr>Excellence extends to other institutions</vt:lpstr>
      <vt:lpstr>But the differences become very fine</vt:lpstr>
      <vt:lpstr>And if we distil further, other complexity is revealed</vt:lpstr>
      <vt:lpstr>Older institutions have no monopoly on quality, but the peak is distinctive</vt:lpstr>
      <vt:lpstr>What does this imply?</vt:lpstr>
    </vt:vector>
  </TitlesOfParts>
  <Company>The Thomson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THOMSON REUTERS  PRESENTATION TEMPLATE</dc:title>
  <dc:creator>lori.marino</dc:creator>
  <cp:lastModifiedBy>Jonathan Adams</cp:lastModifiedBy>
  <cp:revision>30</cp:revision>
  <dcterms:created xsi:type="dcterms:W3CDTF">2008-05-05T00:46:29Z</dcterms:created>
  <dcterms:modified xsi:type="dcterms:W3CDTF">2009-10-14T12:17:11Z</dcterms:modified>
</cp:coreProperties>
</file>