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7" r:id="rId2"/>
    <p:sldId id="261" r:id="rId3"/>
    <p:sldId id="262" r:id="rId4"/>
    <p:sldId id="27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3" r:id="rId14"/>
    <p:sldId id="271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8B77BB1-0FD1-442A-9B61-7951F4ABAA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CB5A5-F5CC-4162-BF7C-436EF4729944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30238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913" y="4225925"/>
            <a:ext cx="6281737" cy="44465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77BB1-0FD1-442A-9B61-7951F4ABAAC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6" name="Picture 6" descr="tr_hrz_rgb_pos"/>
          <p:cNvPicPr>
            <a:picLocks noChangeAspect="1" noChangeArrowheads="1"/>
          </p:cNvPicPr>
          <p:nvPr/>
        </p:nvPicPr>
        <p:blipFill>
          <a:blip r:embed="rId2" cstate="print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/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7" name="Picture 5" descr="MAN06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" y="381000"/>
            <a:ext cx="8467725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FE8C4-CA89-4830-B138-32BFDE5076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9446E-0CAF-46F4-92E7-66A74215B7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FE96E-20C7-4DFB-BFE7-6C9901AA38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E52B7-3A0D-41A3-A40B-60D9AE8609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2CE7-D08A-4D49-9802-0278DF0E41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DD92-D67E-44A9-A1EE-899743595D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49D8-560F-4681-93DB-6D70A9E187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A8E17-04B0-4E45-8B48-C8AD8CE6A8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E71A-4C46-481C-978C-8CD84CEDB0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ADD27-6C64-422A-AFC3-11DB086DC2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 dirty="0"/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0060F640-DD39-424F-8BA9-68532FA80F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1143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5pPr>
      <a:lvl6pPr marL="19431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6pPr>
      <a:lvl7pPr marL="24003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7pPr>
      <a:lvl8pPr marL="28575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8pPr>
      <a:lvl9pPr marL="33147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HOW CONCENTRATED IS THE UK RESEARCH BASE?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54525"/>
            <a:ext cx="8382000" cy="1279525"/>
          </a:xfrm>
        </p:spPr>
        <p:txBody>
          <a:bodyPr/>
          <a:lstStyle/>
          <a:p>
            <a:pPr eaLnBrk="1" hangingPunct="1"/>
            <a:r>
              <a:rPr lang="en-GB" dirty="0" smtClean="0"/>
              <a:t>THE DISTRIBUTION OF EXCELLENCE AND DIVERSITY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JONATHAN ADAMS</a:t>
            </a:r>
          </a:p>
          <a:p>
            <a:pPr eaLnBrk="1" hangingPunct="1">
              <a:spcBef>
                <a:spcPct val="60000"/>
              </a:spcBef>
            </a:pPr>
            <a:r>
              <a:rPr lang="en-GB" dirty="0" smtClean="0"/>
              <a:t>14 OCTOBER 2009</a:t>
            </a:r>
          </a:p>
        </p:txBody>
      </p:sp>
      <p:pic>
        <p:nvPicPr>
          <p:cNvPr id="4" name="Picture 4" descr="evid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09340"/>
            <a:ext cx="2286000" cy="54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Excellence extends to other institutions</a:t>
            </a:r>
            <a:endParaRPr lang="en-GB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000" y="1368000"/>
            <a:ext cx="74058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the differences become very fine</a:t>
            </a:r>
            <a:endParaRPr lang="en-GB" dirty="0"/>
          </a:p>
        </p:txBody>
      </p:sp>
      <p:pic>
        <p:nvPicPr>
          <p:cNvPr id="56322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000" y="1368000"/>
            <a:ext cx="74052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if we distil further, other complexity is revealed</a:t>
            </a:r>
            <a:endParaRPr lang="en-GB" dirty="0"/>
          </a:p>
        </p:txBody>
      </p:sp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000" y="1368000"/>
            <a:ext cx="7416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Older institutions have no monopoly on quality, but the peak is distinctive</a:t>
            </a:r>
            <a:endParaRPr lang="en-GB" dirty="0"/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000" y="1368000"/>
            <a:ext cx="74058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962400" y="2869049"/>
            <a:ext cx="251460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400" dirty="0" smtClean="0"/>
              <a:t>For the 1994 Group, there are relatively fewer low-cited papers and relatively more high-cited papers than for many in the Russell Group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imply?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very concentrated peak of exceptional excellence</a:t>
            </a:r>
          </a:p>
          <a:p>
            <a:r>
              <a:rPr lang="en-GB" dirty="0" smtClean="0"/>
              <a:t>UK international competitiveness is associated with selectivity that increased concentration</a:t>
            </a:r>
          </a:p>
          <a:p>
            <a:r>
              <a:rPr lang="en-GB" dirty="0" smtClean="0"/>
              <a:t>There is a regional network of exceptional quality, much in dynamic institutions created in the 1960s</a:t>
            </a:r>
          </a:p>
          <a:p>
            <a:r>
              <a:rPr lang="en-GB" dirty="0" smtClean="0"/>
              <a:t>The balance that supports diversity &amp; dynamism and the concentrated support of </a:t>
            </a:r>
            <a:r>
              <a:rPr lang="en-GB" dirty="0" smtClean="0"/>
              <a:t>international excellence </a:t>
            </a:r>
            <a:r>
              <a:rPr lang="en-GB" dirty="0" smtClean="0"/>
              <a:t>is very fine</a:t>
            </a:r>
          </a:p>
          <a:p>
            <a:r>
              <a:rPr lang="en-GB" dirty="0" smtClean="0"/>
              <a:t>Model first, meddle second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Previously among studies by </a:t>
            </a:r>
            <a:r>
              <a:rPr lang="en-GB" i="1" dirty="0" smtClean="0"/>
              <a:t>Evidence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HEFCs/UUK – Maintaining Research Excellence</a:t>
            </a:r>
          </a:p>
          <a:p>
            <a:pPr lvl="1"/>
            <a:r>
              <a:rPr lang="en-GB" dirty="0" smtClean="0"/>
              <a:t>Recognition of a peak supported by a research platform</a:t>
            </a:r>
          </a:p>
          <a:p>
            <a:pPr lvl="1"/>
            <a:r>
              <a:rPr lang="en-GB" dirty="0" smtClean="0"/>
              <a:t>Evolution of 3 to 4 to 5 grade units</a:t>
            </a:r>
          </a:p>
          <a:p>
            <a:r>
              <a:rPr lang="en-GB" dirty="0" smtClean="0"/>
              <a:t>HEFCE – Role of QR funding</a:t>
            </a:r>
          </a:p>
          <a:p>
            <a:pPr lvl="1"/>
            <a:r>
              <a:rPr lang="en-GB" dirty="0" smtClean="0"/>
              <a:t>Strategic significance of the block grant</a:t>
            </a:r>
          </a:p>
          <a:p>
            <a:r>
              <a:rPr lang="en-GB" dirty="0" smtClean="0"/>
              <a:t>Universities UK – Excellence and Diversity</a:t>
            </a:r>
          </a:p>
          <a:p>
            <a:pPr lvl="1"/>
            <a:r>
              <a:rPr lang="en-GB" dirty="0" smtClean="0"/>
              <a:t>Regional network of research competence</a:t>
            </a:r>
          </a:p>
          <a:p>
            <a:pPr lvl="1"/>
            <a:r>
              <a:rPr lang="en-GB" dirty="0" smtClean="0"/>
              <a:t>Importance of an evidence base for research policy</a:t>
            </a:r>
          </a:p>
          <a:p>
            <a:r>
              <a:rPr lang="en-GB" dirty="0" smtClean="0"/>
              <a:t>OST/DIUS/BIS</a:t>
            </a:r>
          </a:p>
          <a:p>
            <a:pPr lvl="1"/>
            <a:r>
              <a:rPr lang="en-GB" dirty="0" smtClean="0"/>
              <a:t>Diversity as a critical element in research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RAE2008 – </a:t>
            </a:r>
            <a:br>
              <a:rPr lang="en-GB" dirty="0" smtClean="0"/>
            </a:br>
            <a:r>
              <a:rPr lang="en-GB" dirty="0" smtClean="0"/>
              <a:t>a novel outcome with dispersed rewards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Gareth Roberts’ proposals on research profiling</a:t>
            </a:r>
          </a:p>
          <a:p>
            <a:pPr lvl="1"/>
            <a:r>
              <a:rPr lang="en-GB" dirty="0" smtClean="0"/>
              <a:t>Problem of the ‘cliff edge’</a:t>
            </a:r>
          </a:p>
          <a:p>
            <a:pPr lvl="1"/>
            <a:r>
              <a:rPr lang="en-GB" dirty="0" smtClean="0"/>
              <a:t>Recognising dynamic excellence in the research base</a:t>
            </a:r>
          </a:p>
          <a:p>
            <a:r>
              <a:rPr lang="en-GB" dirty="0" smtClean="0"/>
              <a:t>Unexpected differences between panels</a:t>
            </a:r>
          </a:p>
          <a:p>
            <a:pPr lvl="1"/>
            <a:r>
              <a:rPr lang="en-GB" dirty="0" smtClean="0"/>
              <a:t>The problem of interpreting methodology and standards</a:t>
            </a:r>
          </a:p>
          <a:p>
            <a:pPr lvl="1"/>
            <a:r>
              <a:rPr lang="en-GB" dirty="0" smtClean="0"/>
              <a:t>The absence of a commonly understood standard?</a:t>
            </a:r>
          </a:p>
          <a:p>
            <a:pPr lvl="1"/>
            <a:r>
              <a:rPr lang="en-GB" dirty="0" smtClean="0"/>
              <a:t>The dispersed map of reward-able research</a:t>
            </a:r>
          </a:p>
          <a:p>
            <a:r>
              <a:rPr lang="en-GB" dirty="0" smtClean="0"/>
              <a:t>Decisions about funding allocations</a:t>
            </a:r>
          </a:p>
          <a:p>
            <a:pPr lvl="1"/>
            <a:r>
              <a:rPr lang="en-GB" dirty="0" smtClean="0"/>
              <a:t>2* = 1 (x 3 to) 3* = 3 (x 2.33 to) 4* = 7</a:t>
            </a:r>
          </a:p>
          <a:p>
            <a:pPr lvl="1"/>
            <a:r>
              <a:rPr lang="en-GB" dirty="0" smtClean="0"/>
              <a:t>Greater relative rewards for modest gains than for very expensive world-class excellence (cf 2001)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we explore the spread of excellence?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</a:t>
            </a:r>
          </a:p>
          <a:p>
            <a:pPr lvl="1"/>
            <a:r>
              <a:rPr lang="en-GB" dirty="0" smtClean="0"/>
              <a:t>Panel outcomes from RAE2008 – but opinions differ, so ...</a:t>
            </a:r>
          </a:p>
          <a:p>
            <a:pPr lvl="1"/>
            <a:r>
              <a:rPr lang="en-GB" dirty="0" smtClean="0"/>
              <a:t>Bibliometric data on a consistent basis from 1981</a:t>
            </a:r>
          </a:p>
          <a:p>
            <a:r>
              <a:rPr lang="en-GB" dirty="0" smtClean="0"/>
              <a:t>We split the HE sector into crude groups</a:t>
            </a:r>
          </a:p>
          <a:p>
            <a:pPr lvl="1"/>
            <a:r>
              <a:rPr lang="en-GB" dirty="0" smtClean="0"/>
              <a:t>All HEIs</a:t>
            </a:r>
          </a:p>
          <a:p>
            <a:pPr lvl="1"/>
            <a:r>
              <a:rPr lang="en-GB" dirty="0" smtClean="0"/>
              <a:t>Russell Group</a:t>
            </a:r>
          </a:p>
          <a:p>
            <a:pPr lvl="1"/>
            <a:r>
              <a:rPr lang="en-GB" dirty="0" smtClean="0"/>
              <a:t>1994 Group</a:t>
            </a:r>
          </a:p>
          <a:p>
            <a:pPr lvl="1"/>
            <a:r>
              <a:rPr lang="en-GB" dirty="0" smtClean="0"/>
              <a:t>Universities with a shorter history of research investment</a:t>
            </a:r>
          </a:p>
          <a:p>
            <a:r>
              <a:rPr lang="en-GB" dirty="0" smtClean="0"/>
              <a:t>And we created an elite ‘golden triangle’ band</a:t>
            </a:r>
          </a:p>
          <a:p>
            <a:pPr lvl="1"/>
            <a:r>
              <a:rPr lang="en-GB" dirty="0" smtClean="0"/>
              <a:t>Oxford (C12</a:t>
            </a:r>
            <a:r>
              <a:rPr lang="en-GB" baseline="30000" dirty="0" smtClean="0"/>
              <a:t>th</a:t>
            </a:r>
            <a:r>
              <a:rPr lang="en-GB" dirty="0" smtClean="0"/>
              <a:t>), Cambridge (1209), UCL (1836), Imperial (C19</a:t>
            </a:r>
            <a:r>
              <a:rPr lang="en-GB" baseline="30000" dirty="0" smtClean="0"/>
              <a:t>th</a:t>
            </a:r>
            <a:r>
              <a:rPr lang="en-GB" dirty="0" smtClean="0"/>
              <a:t>) , LSE (1895)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Excellence is linked to selectivity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000" y="1368000"/>
            <a:ext cx="770175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excellence is concentrated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447800"/>
          <a:ext cx="7391400" cy="5016028"/>
        </p:xfrm>
        <a:graphic>
          <a:graphicData uri="http://schemas.openxmlformats.org/drawingml/2006/table">
            <a:tbl>
              <a:tblPr/>
              <a:tblGrid>
                <a:gridCol w="1961861"/>
                <a:gridCol w="1855211"/>
                <a:gridCol w="1881477"/>
                <a:gridCol w="1692851"/>
              </a:tblGrid>
              <a:tr h="862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UK output</a:t>
                      </a: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Total articles and reviews, 2002-2006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Papers above world average impact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Papers with impact exceeding four times world average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Papers with at least one co-author from the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 </a:t>
                      </a: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research base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306,661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112,358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37%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 </a:t>
                      </a: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16,060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5.2%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 total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1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Papers with at least one co-author from the Russell Group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204,307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66% of UK HEIs’ total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79,505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70%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 output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39%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Russell total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11,734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73%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output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5.7%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Russell total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1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Papers with at least one co-author from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’golden triangle’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HEI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87,157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28%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HEIs’ total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37,370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33%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output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43%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GT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total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6,308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39%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HE output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7.2% of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GT total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with simplistic indicators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don’t really express the complexity of research performance</a:t>
            </a:r>
          </a:p>
          <a:p>
            <a:r>
              <a:rPr lang="en-GB" dirty="0" smtClean="0"/>
              <a:t>Average impact (e.g. ‘crown indicator’) can be very misleading</a:t>
            </a:r>
          </a:p>
          <a:p>
            <a:pPr lvl="1"/>
            <a:r>
              <a:rPr lang="en-GB" dirty="0" smtClean="0"/>
              <a:t>Research Council studies reveal error of interpretation</a:t>
            </a:r>
          </a:p>
          <a:p>
            <a:pPr lvl="1"/>
            <a:r>
              <a:rPr lang="en-GB" dirty="0" smtClean="0"/>
              <a:t>Skewed data, median much smaller than average</a:t>
            </a:r>
          </a:p>
          <a:p>
            <a:pPr lvl="1"/>
            <a:r>
              <a:rPr lang="en-GB" dirty="0" smtClean="0"/>
              <a:t>Lots of papers are not cited</a:t>
            </a:r>
          </a:p>
          <a:p>
            <a:pPr lvl="1"/>
            <a:r>
              <a:rPr lang="en-GB" dirty="0" smtClean="0"/>
              <a:t>The interesting bit is about how much is really, really cited lots</a:t>
            </a:r>
          </a:p>
          <a:p>
            <a:r>
              <a:rPr lang="en-GB" dirty="0" smtClean="0"/>
              <a:t>So we we prefer Impact Profiles</a:t>
            </a:r>
            <a:r>
              <a:rPr lang="en-GB" baseline="30000" dirty="0" smtClean="0"/>
              <a:t>®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background and ‘golden triangle’</a:t>
            </a:r>
            <a:endParaRPr lang="en-GB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000" y="1368000"/>
            <a:ext cx="7315201" cy="503828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6324600" y="3276600"/>
            <a:ext cx="1905000" cy="25908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2369403"/>
            <a:ext cx="2743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This is the small but critical excess of really highly cited research output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 smaller differences separate the UK and USA research profiles</a:t>
            </a:r>
            <a:endParaRPr lang="en-GB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778" y="914400"/>
            <a:ext cx="771082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_presentation_template_05-01-08">
  <a:themeElements>
    <a:clrScheme name="tr_presentation_template_05-01-08 1">
      <a:dk1>
        <a:srgbClr val="4B4B4B"/>
      </a:dk1>
      <a:lt1>
        <a:srgbClr val="FFFFFF"/>
      </a:lt1>
      <a:dk2>
        <a:srgbClr val="FF8000"/>
      </a:dk2>
      <a:lt2>
        <a:srgbClr val="A0968C"/>
      </a:lt2>
      <a:accent1>
        <a:srgbClr val="005A84"/>
      </a:accent1>
      <a:accent2>
        <a:srgbClr val="6234A4"/>
      </a:accent2>
      <a:accent3>
        <a:srgbClr val="FFFFFF"/>
      </a:accent3>
      <a:accent4>
        <a:srgbClr val="3F3F3F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627</Words>
  <Application>Microsoft Office PowerPoint</Application>
  <PresentationFormat>On-screen Show (4:3)</PresentationFormat>
  <Paragraphs>104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tr_presentation_template_05-01-08</vt:lpstr>
      <vt:lpstr>HOW CONCENTRATED IS THE UK RESEARCH BASE?</vt:lpstr>
      <vt:lpstr>Previously among studies by Evidence</vt:lpstr>
      <vt:lpstr>RAE2008 –  a novel outcome with dispersed rewards</vt:lpstr>
      <vt:lpstr>How can we explore the spread of excellence?</vt:lpstr>
      <vt:lpstr>Excellence is linked to selectivity</vt:lpstr>
      <vt:lpstr>And excellence is concentrated</vt:lpstr>
      <vt:lpstr>The problem with simplistic indicators</vt:lpstr>
      <vt:lpstr>UK background and ‘golden triangle’</vt:lpstr>
      <vt:lpstr>Even smaller differences separate the UK and USA research profiles</vt:lpstr>
      <vt:lpstr>Excellence extends to other institutions</vt:lpstr>
      <vt:lpstr>But the differences become very fine</vt:lpstr>
      <vt:lpstr>And if we distil further, other complexity is revealed</vt:lpstr>
      <vt:lpstr>Older institutions have no monopoly on quality, but the peak is distinctive</vt:lpstr>
      <vt:lpstr>What does this imply?</vt:lpstr>
    </vt:vector>
  </TitlesOfParts>
  <Company>The Thomson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THOMSON REUTERS  PRESENTATION TEMPLATE</dc:title>
  <dc:creator>lori.marino</dc:creator>
  <cp:lastModifiedBy>Jonathan Adams</cp:lastModifiedBy>
  <cp:revision>30</cp:revision>
  <dcterms:created xsi:type="dcterms:W3CDTF">2008-05-05T00:46:29Z</dcterms:created>
  <dcterms:modified xsi:type="dcterms:W3CDTF">2009-10-14T12:17:11Z</dcterms:modified>
</cp:coreProperties>
</file>