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41"/>
  </p:notesMasterIdLst>
  <p:handoutMasterIdLst>
    <p:handoutMasterId r:id="rId42"/>
  </p:handoutMasterIdLst>
  <p:sldIdLst>
    <p:sldId id="256" r:id="rId2"/>
    <p:sldId id="332" r:id="rId3"/>
    <p:sldId id="333" r:id="rId4"/>
    <p:sldId id="334" r:id="rId5"/>
    <p:sldId id="335" r:id="rId6"/>
    <p:sldId id="336" r:id="rId7"/>
    <p:sldId id="337" r:id="rId8"/>
    <p:sldId id="316" r:id="rId9"/>
    <p:sldId id="317" r:id="rId10"/>
    <p:sldId id="318" r:id="rId11"/>
    <p:sldId id="319" r:id="rId12"/>
    <p:sldId id="312" r:id="rId13"/>
    <p:sldId id="313" r:id="rId14"/>
    <p:sldId id="314" r:id="rId15"/>
    <p:sldId id="315" r:id="rId16"/>
    <p:sldId id="322" r:id="rId17"/>
    <p:sldId id="321" r:id="rId18"/>
    <p:sldId id="385" r:id="rId19"/>
    <p:sldId id="323" r:id="rId20"/>
    <p:sldId id="324" r:id="rId21"/>
    <p:sldId id="325" r:id="rId22"/>
    <p:sldId id="326" r:id="rId23"/>
    <p:sldId id="327" r:id="rId24"/>
    <p:sldId id="328" r:id="rId25"/>
    <p:sldId id="346" r:id="rId26"/>
    <p:sldId id="374" r:id="rId27"/>
    <p:sldId id="347" r:id="rId28"/>
    <p:sldId id="381" r:id="rId29"/>
    <p:sldId id="345" r:id="rId30"/>
    <p:sldId id="382" r:id="rId31"/>
    <p:sldId id="357" r:id="rId32"/>
    <p:sldId id="360" r:id="rId33"/>
    <p:sldId id="379" r:id="rId34"/>
    <p:sldId id="380" r:id="rId35"/>
    <p:sldId id="361" r:id="rId36"/>
    <p:sldId id="362" r:id="rId37"/>
    <p:sldId id="363" r:id="rId38"/>
    <p:sldId id="370" r:id="rId39"/>
    <p:sldId id="383" r:id="rId40"/>
  </p:sldIdLst>
  <p:sldSz cx="9144000" cy="6858000" type="screen4x3"/>
  <p:notesSz cx="6858000" cy="9296400"/>
  <p:defaultTextStyle>
    <a:defPPr>
      <a:defRPr lang="en-US"/>
    </a:defPPr>
    <a:lvl1pPr algn="l" rtl="0" fontAlgn="base">
      <a:spcBef>
        <a:spcPct val="0"/>
      </a:spcBef>
      <a:spcAft>
        <a:spcPct val="0"/>
      </a:spcAft>
      <a:defRPr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kern="1200">
        <a:solidFill>
          <a:srgbClr val="000000"/>
        </a:solidFill>
        <a:latin typeface="Arial" charset="0"/>
        <a:ea typeface="+mn-ea"/>
        <a:cs typeface="Arial" charset="0"/>
        <a:sym typeface="Arial" charset="0"/>
      </a:defRPr>
    </a:lvl5pPr>
    <a:lvl6pPr marL="2286000" algn="l" defTabSz="914400" rtl="0" eaLnBrk="1" latinLnBrk="0" hangingPunct="1">
      <a:defRPr kern="1200">
        <a:solidFill>
          <a:srgbClr val="000000"/>
        </a:solidFill>
        <a:latin typeface="Arial" charset="0"/>
        <a:ea typeface="+mn-ea"/>
        <a:cs typeface="Arial" charset="0"/>
        <a:sym typeface="Arial" charset="0"/>
      </a:defRPr>
    </a:lvl6pPr>
    <a:lvl7pPr marL="2743200" algn="l" defTabSz="914400" rtl="0" eaLnBrk="1" latinLnBrk="0" hangingPunct="1">
      <a:defRPr kern="1200">
        <a:solidFill>
          <a:srgbClr val="000000"/>
        </a:solidFill>
        <a:latin typeface="Arial" charset="0"/>
        <a:ea typeface="+mn-ea"/>
        <a:cs typeface="Arial" charset="0"/>
        <a:sym typeface="Arial" charset="0"/>
      </a:defRPr>
    </a:lvl7pPr>
    <a:lvl8pPr marL="3200400" algn="l" defTabSz="914400" rtl="0" eaLnBrk="1" latinLnBrk="0" hangingPunct="1">
      <a:defRPr kern="1200">
        <a:solidFill>
          <a:srgbClr val="000000"/>
        </a:solidFill>
        <a:latin typeface="Arial" charset="0"/>
        <a:ea typeface="+mn-ea"/>
        <a:cs typeface="Arial" charset="0"/>
        <a:sym typeface="Arial" charset="0"/>
      </a:defRPr>
    </a:lvl8pPr>
    <a:lvl9pPr marL="3657600" algn="l" defTabSz="914400" rtl="0" eaLnBrk="1" latinLnBrk="0" hangingPunct="1">
      <a:defRPr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C51"/>
    <a:srgbClr val="7C1C50"/>
    <a:srgbClr val="C49500"/>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5" autoAdjust="0"/>
    <p:restoredTop sz="97707" autoAdjust="0"/>
  </p:normalViewPr>
  <p:slideViewPr>
    <p:cSldViewPr>
      <p:cViewPr varScale="1">
        <p:scale>
          <a:sx n="68" d="100"/>
          <a:sy n="68" d="100"/>
        </p:scale>
        <p:origin x="-294" y="-96"/>
      </p:cViewPr>
      <p:guideLst>
        <p:guide orient="horz" pos="2160"/>
        <p:guide pos="2880"/>
      </p:guideLst>
    </p:cSldViewPr>
  </p:slideViewPr>
  <p:outlineViewPr>
    <p:cViewPr>
      <p:scale>
        <a:sx n="33" d="100"/>
        <a:sy n="33" d="100"/>
      </p:scale>
      <p:origin x="0" y="3852"/>
    </p:cViewPr>
  </p:outlineViewPr>
  <p:notesTextViewPr>
    <p:cViewPr>
      <p:scale>
        <a:sx n="100" d="100"/>
        <a:sy n="100" d="100"/>
      </p:scale>
      <p:origin x="0" y="0"/>
    </p:cViewPr>
  </p:notesTextViewPr>
  <p:notesViewPr>
    <p:cSldViewPr>
      <p:cViewPr varScale="1">
        <p:scale>
          <a:sx n="53" d="100"/>
          <a:sy n="53" d="100"/>
        </p:scale>
        <p:origin x="-1794" y="-8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37750705690095"/>
          <c:y val="3.3485397658626175E-2"/>
          <c:w val="0.86360991432674894"/>
          <c:h val="0.79026038411864985"/>
        </c:manualLayout>
      </c:layout>
      <c:barChart>
        <c:barDir val="col"/>
        <c:grouping val="clustered"/>
        <c:ser>
          <c:idx val="0"/>
          <c:order val="0"/>
          <c:tx>
            <c:strRef>
              <c:f>Sheet1!$B$1</c:f>
              <c:strCache>
                <c:ptCount val="1"/>
                <c:pt idx="0">
                  <c:v>Memorization</c:v>
                </c:pt>
              </c:strCache>
            </c:strRef>
          </c:tx>
          <c:dPt>
            <c:idx val="0"/>
            <c:spPr>
              <a:gradFill flip="none" rotWithShape="1">
                <a:gsLst>
                  <a:gs pos="0">
                    <a:schemeClr val="accent1"/>
                  </a:gs>
                  <a:gs pos="100000">
                    <a:schemeClr val="accent1">
                      <a:lumMod val="20000"/>
                      <a:lumOff val="80000"/>
                    </a:schemeClr>
                  </a:gs>
                </a:gsLst>
                <a:lin ang="16200000" scaled="0"/>
                <a:tileRect/>
              </a:gradFill>
            </c:spPr>
          </c:dPt>
          <c:dPt>
            <c:idx val="1"/>
            <c:spPr>
              <a:noFill/>
            </c:spPr>
          </c:dPt>
          <c:dPt>
            <c:idx val="2"/>
            <c:spPr>
              <a:gradFill flip="none" rotWithShape="1">
                <a:gsLst>
                  <a:gs pos="0">
                    <a:schemeClr val="accent1">
                      <a:lumMod val="50000"/>
                    </a:schemeClr>
                  </a:gs>
                  <a:gs pos="100000">
                    <a:schemeClr val="accent1"/>
                  </a:gs>
                </a:gsLst>
                <a:lin ang="16200000" scaled="0"/>
                <a:tileRect/>
              </a:gradFill>
            </c:spPr>
          </c:dPt>
          <c:dPt>
            <c:idx val="3"/>
            <c:spPr>
              <a:noFill/>
            </c:spPr>
          </c:dPt>
          <c:dLbls>
            <c:dLbl>
              <c:idx val="1"/>
              <c:spPr/>
              <c:txPr>
                <a:bodyPr/>
                <a:lstStyle/>
                <a:p>
                  <a:pPr>
                    <a:defRPr sz="1600">
                      <a:solidFill>
                        <a:schemeClr val="bg1"/>
                      </a:solidFill>
                    </a:defRPr>
                  </a:pPr>
                  <a:endParaRPr lang="en-US"/>
                </a:p>
              </c:txPr>
            </c:dLbl>
            <c:dLbl>
              <c:idx val="3"/>
              <c:spPr/>
              <c:txPr>
                <a:bodyPr/>
                <a:lstStyle/>
                <a:p>
                  <a:pPr>
                    <a:defRPr sz="1600">
                      <a:solidFill>
                        <a:schemeClr val="bg1"/>
                      </a:solidFill>
                    </a:defRPr>
                  </a:pPr>
                  <a:endParaRPr lang="en-US"/>
                </a:p>
              </c:txPr>
            </c:dLbl>
            <c:txPr>
              <a:bodyPr/>
              <a:lstStyle/>
              <a:p>
                <a:pPr>
                  <a:defRPr sz="1600">
                    <a:solidFill>
                      <a:schemeClr val="tx2">
                        <a:lumMod val="50000"/>
                      </a:schemeClr>
                    </a:solidFill>
                  </a:defRPr>
                </a:pPr>
                <a:endParaRPr lang="en-US"/>
              </a:p>
            </c:txPr>
            <c:showVal val="1"/>
          </c:dLbls>
          <c:cat>
            <c:strRef>
              <c:f>Sheet1!$A$2:$A$5</c:f>
              <c:strCache>
                <c:ptCount val="4"/>
                <c:pt idx="0">
                  <c:v>First-year students</c:v>
                </c:pt>
                <c:pt idx="1">
                  <c:v>Instructors</c:v>
                </c:pt>
                <c:pt idx="2">
                  <c:v>Final-year students</c:v>
                </c:pt>
                <c:pt idx="3">
                  <c:v>Instructors</c:v>
                </c:pt>
              </c:strCache>
            </c:strRef>
          </c:cat>
          <c:val>
            <c:numRef>
              <c:f>Sheet1!$B$2:$B$5</c:f>
              <c:numCache>
                <c:formatCode>0%</c:formatCode>
                <c:ptCount val="4"/>
                <c:pt idx="0">
                  <c:v>0.69000000000000095</c:v>
                </c:pt>
                <c:pt idx="1">
                  <c:v>0.33000000000000101</c:v>
                </c:pt>
                <c:pt idx="2">
                  <c:v>0.62000000000000155</c:v>
                </c:pt>
                <c:pt idx="3">
                  <c:v>0.23</c:v>
                </c:pt>
              </c:numCache>
            </c:numRef>
          </c:val>
        </c:ser>
        <c:dLbls>
          <c:showVal val="1"/>
        </c:dLbls>
        <c:gapWidth val="40"/>
        <c:axId val="74516736"/>
        <c:axId val="74526720"/>
      </c:barChart>
      <c:catAx>
        <c:axId val="74516736"/>
        <c:scaling>
          <c:orientation val="minMax"/>
        </c:scaling>
        <c:axPos val="b"/>
        <c:tickLblPos val="nextTo"/>
        <c:txPr>
          <a:bodyPr/>
          <a:lstStyle/>
          <a:p>
            <a:pPr>
              <a:defRPr sz="1600">
                <a:solidFill>
                  <a:schemeClr val="tx2">
                    <a:lumMod val="50000"/>
                  </a:schemeClr>
                </a:solidFill>
              </a:defRPr>
            </a:pPr>
            <a:endParaRPr lang="en-US"/>
          </a:p>
        </c:txPr>
        <c:crossAx val="74526720"/>
        <c:crosses val="autoZero"/>
        <c:auto val="1"/>
        <c:lblAlgn val="ctr"/>
        <c:lblOffset val="100"/>
      </c:catAx>
      <c:valAx>
        <c:axId val="74526720"/>
        <c:scaling>
          <c:orientation val="minMax"/>
          <c:max val="1"/>
          <c:min val="0"/>
        </c:scaling>
        <c:axPos val="l"/>
        <c:numFmt formatCode="0%" sourceLinked="1"/>
        <c:tickLblPos val="nextTo"/>
        <c:txPr>
          <a:bodyPr/>
          <a:lstStyle/>
          <a:p>
            <a:pPr>
              <a:defRPr sz="1600" b="1">
                <a:solidFill>
                  <a:schemeClr val="tx2">
                    <a:lumMod val="50000"/>
                  </a:schemeClr>
                </a:solidFill>
              </a:defRPr>
            </a:pPr>
            <a:endParaRPr lang="en-US"/>
          </a:p>
        </c:txPr>
        <c:crossAx val="74516736"/>
        <c:crosses val="autoZero"/>
        <c:crossBetween val="between"/>
        <c:majorUnit val="0.2"/>
      </c:valAx>
    </c:plotArea>
    <c:plotVisOnly val="1"/>
  </c:chart>
  <c:txPr>
    <a:bodyPr/>
    <a:lstStyle/>
    <a:p>
      <a:pPr>
        <a:defRPr sz="2000" b="1">
          <a:latin typeface="Tahoma"/>
          <a:cs typeface="Tahoma"/>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3775070569009"/>
          <c:y val="3.3485397658626188E-2"/>
          <c:w val="0.86360991432674905"/>
          <c:h val="0.79026038411864963"/>
        </c:manualLayout>
      </c:layout>
      <c:barChart>
        <c:barDir val="col"/>
        <c:grouping val="clustered"/>
        <c:ser>
          <c:idx val="0"/>
          <c:order val="0"/>
          <c:tx>
            <c:strRef>
              <c:f>Sheet1!$B$1</c:f>
              <c:strCache>
                <c:ptCount val="1"/>
                <c:pt idx="0">
                  <c:v>Memorization</c:v>
                </c:pt>
              </c:strCache>
            </c:strRef>
          </c:tx>
          <c:dPt>
            <c:idx val="0"/>
            <c:spPr>
              <a:gradFill flip="none" rotWithShape="1">
                <a:gsLst>
                  <a:gs pos="0">
                    <a:schemeClr val="accent1"/>
                  </a:gs>
                  <a:gs pos="100000">
                    <a:schemeClr val="accent1">
                      <a:lumMod val="20000"/>
                      <a:lumOff val="80000"/>
                    </a:schemeClr>
                  </a:gs>
                </a:gsLst>
                <a:lin ang="16200000" scaled="0"/>
                <a:tileRect/>
              </a:gradFill>
            </c:spPr>
          </c:dPt>
          <c:dPt>
            <c:idx val="1"/>
            <c:spPr>
              <a:gradFill flip="none" rotWithShape="1">
                <a:gsLst>
                  <a:gs pos="0">
                    <a:schemeClr val="accent3"/>
                  </a:gs>
                  <a:gs pos="100000">
                    <a:schemeClr val="accent3">
                      <a:lumMod val="60000"/>
                      <a:lumOff val="40000"/>
                    </a:schemeClr>
                  </a:gs>
                </a:gsLst>
                <a:lin ang="16200000" scaled="0"/>
                <a:tileRect/>
              </a:gradFill>
            </c:spPr>
          </c:dPt>
          <c:dPt>
            <c:idx val="2"/>
            <c:spPr>
              <a:gradFill flip="none" rotWithShape="1">
                <a:gsLst>
                  <a:gs pos="0">
                    <a:schemeClr val="accent1">
                      <a:lumMod val="50000"/>
                    </a:schemeClr>
                  </a:gs>
                  <a:gs pos="100000">
                    <a:schemeClr val="accent1"/>
                  </a:gs>
                </a:gsLst>
                <a:lin ang="16200000" scaled="0"/>
                <a:tileRect/>
              </a:gradFill>
            </c:spPr>
          </c:dPt>
          <c:dPt>
            <c:idx val="3"/>
            <c:spPr>
              <a:gradFill flip="none" rotWithShape="1">
                <a:gsLst>
                  <a:gs pos="0">
                    <a:schemeClr val="accent3">
                      <a:lumMod val="50000"/>
                    </a:schemeClr>
                  </a:gs>
                  <a:gs pos="100000">
                    <a:schemeClr val="accent3"/>
                  </a:gs>
                </a:gsLst>
                <a:lin ang="16200000" scaled="0"/>
                <a:tileRect/>
              </a:gradFill>
            </c:spPr>
          </c:dPt>
          <c:dLbls>
            <c:txPr>
              <a:bodyPr/>
              <a:lstStyle/>
              <a:p>
                <a:pPr>
                  <a:defRPr sz="1600">
                    <a:solidFill>
                      <a:schemeClr val="tx2">
                        <a:lumMod val="50000"/>
                      </a:schemeClr>
                    </a:solidFill>
                  </a:defRPr>
                </a:pPr>
                <a:endParaRPr lang="en-US"/>
              </a:p>
            </c:txPr>
            <c:showVal val="1"/>
          </c:dLbls>
          <c:cat>
            <c:strRef>
              <c:f>Sheet1!$A$2:$A$5</c:f>
              <c:strCache>
                <c:ptCount val="4"/>
                <c:pt idx="0">
                  <c:v>First-year students</c:v>
                </c:pt>
                <c:pt idx="1">
                  <c:v>Instructors</c:v>
                </c:pt>
                <c:pt idx="2">
                  <c:v>Final-year students</c:v>
                </c:pt>
                <c:pt idx="3">
                  <c:v>Instructors</c:v>
                </c:pt>
              </c:strCache>
            </c:strRef>
          </c:cat>
          <c:val>
            <c:numRef>
              <c:f>Sheet1!$B$2:$B$5</c:f>
              <c:numCache>
                <c:formatCode>0%</c:formatCode>
                <c:ptCount val="4"/>
                <c:pt idx="0">
                  <c:v>0.69000000000000061</c:v>
                </c:pt>
                <c:pt idx="1">
                  <c:v>0.33000000000000107</c:v>
                </c:pt>
                <c:pt idx="2">
                  <c:v>0.62000000000000166</c:v>
                </c:pt>
                <c:pt idx="3">
                  <c:v>0.23</c:v>
                </c:pt>
              </c:numCache>
            </c:numRef>
          </c:val>
        </c:ser>
        <c:dLbls>
          <c:showVal val="1"/>
        </c:dLbls>
        <c:gapWidth val="40"/>
        <c:axId val="74089600"/>
        <c:axId val="74091136"/>
      </c:barChart>
      <c:catAx>
        <c:axId val="74089600"/>
        <c:scaling>
          <c:orientation val="minMax"/>
        </c:scaling>
        <c:axPos val="b"/>
        <c:tickLblPos val="nextTo"/>
        <c:txPr>
          <a:bodyPr/>
          <a:lstStyle/>
          <a:p>
            <a:pPr>
              <a:defRPr sz="1600">
                <a:solidFill>
                  <a:schemeClr val="tx2">
                    <a:lumMod val="50000"/>
                  </a:schemeClr>
                </a:solidFill>
              </a:defRPr>
            </a:pPr>
            <a:endParaRPr lang="en-US"/>
          </a:p>
        </c:txPr>
        <c:crossAx val="74091136"/>
        <c:crosses val="autoZero"/>
        <c:auto val="1"/>
        <c:lblAlgn val="ctr"/>
        <c:lblOffset val="100"/>
      </c:catAx>
      <c:valAx>
        <c:axId val="74091136"/>
        <c:scaling>
          <c:orientation val="minMax"/>
          <c:max val="1"/>
          <c:min val="0"/>
        </c:scaling>
        <c:axPos val="l"/>
        <c:numFmt formatCode="0%" sourceLinked="1"/>
        <c:tickLblPos val="nextTo"/>
        <c:txPr>
          <a:bodyPr/>
          <a:lstStyle/>
          <a:p>
            <a:pPr>
              <a:defRPr sz="1600" b="1">
                <a:solidFill>
                  <a:schemeClr val="tx2">
                    <a:lumMod val="50000"/>
                  </a:schemeClr>
                </a:solidFill>
              </a:defRPr>
            </a:pPr>
            <a:endParaRPr lang="en-US"/>
          </a:p>
        </c:txPr>
        <c:crossAx val="74089600"/>
        <c:crosses val="autoZero"/>
        <c:crossBetween val="between"/>
        <c:majorUnit val="0.2"/>
      </c:valAx>
    </c:plotArea>
    <c:plotVisOnly val="1"/>
  </c:chart>
  <c:txPr>
    <a:bodyPr/>
    <a:lstStyle/>
    <a:p>
      <a:pPr>
        <a:defRPr sz="2000" b="1">
          <a:latin typeface="Tahoma"/>
          <a:cs typeface="Tahoma"/>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dirty="0" smtClean="0"/>
              <a:t>Percentage</a:t>
            </a:r>
            <a:r>
              <a:rPr lang="en-US" sz="2400" baseline="0" dirty="0" smtClean="0"/>
              <a:t> with </a:t>
            </a:r>
            <a:r>
              <a:rPr lang="en-US" sz="2400" baseline="0" dirty="0" smtClean="0">
                <a:solidFill>
                  <a:srgbClr val="00B050"/>
                </a:solidFill>
              </a:rPr>
              <a:t>positive</a:t>
            </a:r>
            <a:r>
              <a:rPr lang="en-US" sz="2400" baseline="0" dirty="0" smtClean="0"/>
              <a:t> or </a:t>
            </a:r>
            <a:r>
              <a:rPr lang="en-US" sz="2400" baseline="0" dirty="0" smtClean="0">
                <a:solidFill>
                  <a:srgbClr val="FF0000"/>
                </a:solidFill>
              </a:rPr>
              <a:t>negative</a:t>
            </a:r>
            <a:r>
              <a:rPr lang="en-US" sz="2400" baseline="0" dirty="0" smtClean="0"/>
              <a:t> trends</a:t>
            </a:r>
            <a:endParaRPr lang="en-US" sz="2400" dirty="0"/>
          </a:p>
        </c:rich>
      </c:tx>
      <c:layout>
        <c:manualLayout>
          <c:xMode val="edge"/>
          <c:yMode val="edge"/>
          <c:x val="0.33297983873259074"/>
          <c:y val="3.553299492385787E-2"/>
        </c:manualLayout>
      </c:layout>
      <c:overlay val="1"/>
    </c:title>
    <c:plotArea>
      <c:layout/>
      <c:barChart>
        <c:barDir val="bar"/>
        <c:grouping val="clustered"/>
        <c:ser>
          <c:idx val="1"/>
          <c:order val="0"/>
          <c:tx>
            <c:strRef>
              <c:f>Sheet1!$C$1</c:f>
              <c:strCache>
                <c:ptCount val="1"/>
                <c:pt idx="0">
                  <c:v>Negative</c:v>
                </c:pt>
              </c:strCache>
            </c:strRef>
          </c:tx>
          <c:spPr>
            <a:solidFill>
              <a:srgbClr val="FF0000"/>
            </a:solidFill>
          </c:spPr>
          <c:cat>
            <c:strRef>
              <c:f>Sheet1!$A$2:$A$9</c:f>
              <c:strCache>
                <c:ptCount val="8"/>
                <c:pt idx="0">
                  <c:v>Diversity Exp.</c:v>
                </c:pt>
                <c:pt idx="1">
                  <c:v>High-Impact</c:v>
                </c:pt>
                <c:pt idx="2">
                  <c:v>Integrative</c:v>
                </c:pt>
                <c:pt idx="3">
                  <c:v>Higher-Order</c:v>
                </c:pt>
                <c:pt idx="4">
                  <c:v>Supp. Campus</c:v>
                </c:pt>
                <c:pt idx="5">
                  <c:v>Stu-Faculty Int.</c:v>
                </c:pt>
                <c:pt idx="6">
                  <c:v>Active &amp; Collab.</c:v>
                </c:pt>
                <c:pt idx="7">
                  <c:v>Academic Chall.</c:v>
                </c:pt>
              </c:strCache>
            </c:strRef>
          </c:cat>
          <c:val>
            <c:numRef>
              <c:f>Sheet1!$C$2:$C$9</c:f>
              <c:numCache>
                <c:formatCode>General</c:formatCode>
                <c:ptCount val="8"/>
                <c:pt idx="0">
                  <c:v>-1.6917293233082706</c:v>
                </c:pt>
                <c:pt idx="1">
                  <c:v>-1.5037593984962399</c:v>
                </c:pt>
                <c:pt idx="2">
                  <c:v>-0.37593984962406046</c:v>
                </c:pt>
                <c:pt idx="3">
                  <c:v>0</c:v>
                </c:pt>
                <c:pt idx="4">
                  <c:v>-0.75187969924812137</c:v>
                </c:pt>
                <c:pt idx="5">
                  <c:v>-0.18796992481203031</c:v>
                </c:pt>
                <c:pt idx="6">
                  <c:v>-0.18796992481203031</c:v>
                </c:pt>
                <c:pt idx="7">
                  <c:v>-1.3157894736842104</c:v>
                </c:pt>
              </c:numCache>
            </c:numRef>
          </c:val>
        </c:ser>
        <c:ser>
          <c:idx val="0"/>
          <c:order val="1"/>
          <c:tx>
            <c:strRef>
              <c:f>Sheet1!$B$1</c:f>
              <c:strCache>
                <c:ptCount val="1"/>
                <c:pt idx="0">
                  <c:v>Positive</c:v>
                </c:pt>
              </c:strCache>
            </c:strRef>
          </c:tx>
          <c:spPr>
            <a:solidFill>
              <a:srgbClr val="00B050"/>
            </a:solidFill>
          </c:spPr>
          <c:cat>
            <c:strRef>
              <c:f>Sheet1!$A$2:$A$9</c:f>
              <c:strCache>
                <c:ptCount val="8"/>
                <c:pt idx="0">
                  <c:v>Diversity Exp.</c:v>
                </c:pt>
                <c:pt idx="1">
                  <c:v>High-Impact</c:v>
                </c:pt>
                <c:pt idx="2">
                  <c:v>Integrative</c:v>
                </c:pt>
                <c:pt idx="3">
                  <c:v>Higher-Order</c:v>
                </c:pt>
                <c:pt idx="4">
                  <c:v>Supp. Campus</c:v>
                </c:pt>
                <c:pt idx="5">
                  <c:v>Stu-Faculty Int.</c:v>
                </c:pt>
                <c:pt idx="6">
                  <c:v>Active &amp; Collab.</c:v>
                </c:pt>
                <c:pt idx="7">
                  <c:v>Academic Chall.</c:v>
                </c:pt>
              </c:strCache>
            </c:strRef>
          </c:cat>
          <c:val>
            <c:numRef>
              <c:f>Sheet1!$B$2:$B$9</c:f>
              <c:numCache>
                <c:formatCode>General</c:formatCode>
                <c:ptCount val="8"/>
                <c:pt idx="0">
                  <c:v>10.338345864661653</c:v>
                </c:pt>
                <c:pt idx="1">
                  <c:v>3.7593984962405997</c:v>
                </c:pt>
                <c:pt idx="2">
                  <c:v>9.3984962406015047</c:v>
                </c:pt>
                <c:pt idx="3">
                  <c:v>10.338345864661653</c:v>
                </c:pt>
                <c:pt idx="4">
                  <c:v>10.714285714285714</c:v>
                </c:pt>
                <c:pt idx="5">
                  <c:v>20.488721804511243</c:v>
                </c:pt>
                <c:pt idx="6">
                  <c:v>27.631578947368435</c:v>
                </c:pt>
                <c:pt idx="7">
                  <c:v>9.9624060150376099</c:v>
                </c:pt>
              </c:numCache>
            </c:numRef>
          </c:val>
        </c:ser>
        <c:overlap val="100"/>
        <c:axId val="74607232"/>
        <c:axId val="74613120"/>
      </c:barChart>
      <c:catAx>
        <c:axId val="74607232"/>
        <c:scaling>
          <c:orientation val="minMax"/>
        </c:scaling>
        <c:axPos val="l"/>
        <c:numFmt formatCode="General" sourceLinked="1"/>
        <c:tickLblPos val="nextTo"/>
        <c:crossAx val="74613120"/>
        <c:crosses val="autoZero"/>
        <c:auto val="1"/>
        <c:lblAlgn val="ctr"/>
        <c:lblOffset val="100"/>
      </c:catAx>
      <c:valAx>
        <c:axId val="74613120"/>
        <c:scaling>
          <c:orientation val="minMax"/>
          <c:max val="100"/>
          <c:min val="-10"/>
        </c:scaling>
        <c:axPos val="b"/>
        <c:numFmt formatCode="General" sourceLinked="1"/>
        <c:tickLblPos val="nextTo"/>
        <c:spPr>
          <a:ln>
            <a:noFill/>
          </a:ln>
        </c:spPr>
        <c:crossAx val="74607232"/>
        <c:crosses val="autoZero"/>
        <c:crossBetween val="between"/>
        <c:majorUnit val="10"/>
      </c:valAx>
      <c:spPr>
        <a:noFill/>
        <a:ln w="24835">
          <a:noFill/>
        </a:ln>
      </c:spPr>
    </c:plotArea>
    <c:legend>
      <c:legendPos val="r"/>
      <c:layout>
        <c:manualLayout>
          <c:xMode val="edge"/>
          <c:yMode val="edge"/>
          <c:x val="0.7191778926075556"/>
          <c:y val="0.38763919421239856"/>
          <c:w val="0.15661628910491998"/>
          <c:h val="0.15315120508413604"/>
        </c:manualLayout>
      </c:layout>
      <c:overlay val="1"/>
      <c:txPr>
        <a:bodyPr/>
        <a:lstStyle/>
        <a:p>
          <a:pPr>
            <a:defRPr sz="2000"/>
          </a:pPr>
          <a:endParaRPr lang="en-US"/>
        </a:p>
      </c:txPr>
    </c:legend>
    <c:plotVisOnly val="1"/>
    <c:dispBlanksAs val="gap"/>
  </c:chart>
  <c:txPr>
    <a:bodyPr/>
    <a:lstStyle/>
    <a:p>
      <a:pPr>
        <a:defRPr sz="176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b="1" i="0" baseline="0" dirty="0" smtClean="0"/>
              <a:t>Percentage with </a:t>
            </a:r>
            <a:r>
              <a:rPr lang="en-US" sz="2400" b="1" i="0" baseline="0" dirty="0" smtClean="0">
                <a:solidFill>
                  <a:srgbClr val="00B050"/>
                </a:solidFill>
              </a:rPr>
              <a:t>positive</a:t>
            </a:r>
            <a:r>
              <a:rPr lang="en-US" sz="2400" b="1" i="0" baseline="0" dirty="0" smtClean="0"/>
              <a:t> or </a:t>
            </a:r>
            <a:r>
              <a:rPr lang="en-US" sz="2400" b="1" i="0" baseline="0" dirty="0" smtClean="0">
                <a:solidFill>
                  <a:srgbClr val="FF0000"/>
                </a:solidFill>
              </a:rPr>
              <a:t>negative</a:t>
            </a:r>
            <a:r>
              <a:rPr lang="en-US" sz="2400" b="1" i="0" baseline="0" dirty="0" smtClean="0"/>
              <a:t> trends</a:t>
            </a:r>
            <a:endParaRPr lang="en-US" sz="2400" b="1" i="0" baseline="0" dirty="0"/>
          </a:p>
        </c:rich>
      </c:tx>
      <c:layout>
        <c:manualLayout>
          <c:xMode val="edge"/>
          <c:yMode val="edge"/>
          <c:x val="0.33396120522555611"/>
          <c:y val="3.5209036122049925E-2"/>
        </c:manualLayout>
      </c:layout>
      <c:overlay val="1"/>
    </c:title>
    <c:plotArea>
      <c:layout/>
      <c:barChart>
        <c:barDir val="bar"/>
        <c:grouping val="clustered"/>
        <c:ser>
          <c:idx val="1"/>
          <c:order val="0"/>
          <c:tx>
            <c:strRef>
              <c:f>Sheet1!$C$1</c:f>
              <c:strCache>
                <c:ptCount val="1"/>
                <c:pt idx="0">
                  <c:v>Negative</c:v>
                </c:pt>
              </c:strCache>
            </c:strRef>
          </c:tx>
          <c:spPr>
            <a:solidFill>
              <a:srgbClr val="FF0000"/>
            </a:solidFill>
          </c:spPr>
          <c:cat>
            <c:strRef>
              <c:f>Sheet1!$A$2:$A$9</c:f>
              <c:strCache>
                <c:ptCount val="8"/>
                <c:pt idx="0">
                  <c:v>Diversity Exp.</c:v>
                </c:pt>
                <c:pt idx="1">
                  <c:v>High-Impact</c:v>
                </c:pt>
                <c:pt idx="2">
                  <c:v>Integrative</c:v>
                </c:pt>
                <c:pt idx="3">
                  <c:v>Higher-Order</c:v>
                </c:pt>
                <c:pt idx="4">
                  <c:v>Supp. Campus</c:v>
                </c:pt>
                <c:pt idx="5">
                  <c:v>Stu-Faculty Int.</c:v>
                </c:pt>
                <c:pt idx="6">
                  <c:v>Active &amp; Collab.</c:v>
                </c:pt>
                <c:pt idx="7">
                  <c:v>Academic Chall.</c:v>
                </c:pt>
              </c:strCache>
            </c:strRef>
          </c:cat>
          <c:val>
            <c:numRef>
              <c:f>Sheet1!$C$2:$C$9</c:f>
              <c:numCache>
                <c:formatCode>General</c:formatCode>
                <c:ptCount val="8"/>
                <c:pt idx="0">
                  <c:v>-0.93984962406015093</c:v>
                </c:pt>
                <c:pt idx="1">
                  <c:v>-0.5639097744360908</c:v>
                </c:pt>
                <c:pt idx="2">
                  <c:v>-0.75187969924812137</c:v>
                </c:pt>
                <c:pt idx="3">
                  <c:v>-0.75187969924812137</c:v>
                </c:pt>
                <c:pt idx="4">
                  <c:v>-1.8796992481202994</c:v>
                </c:pt>
                <c:pt idx="5">
                  <c:v>-0.5639097744360908</c:v>
                </c:pt>
                <c:pt idx="6">
                  <c:v>-0.93984962406015093</c:v>
                </c:pt>
                <c:pt idx="7">
                  <c:v>-1.1278195488721798</c:v>
                </c:pt>
              </c:numCache>
            </c:numRef>
          </c:val>
        </c:ser>
        <c:ser>
          <c:idx val="0"/>
          <c:order val="1"/>
          <c:tx>
            <c:strRef>
              <c:f>Sheet1!$B$1</c:f>
              <c:strCache>
                <c:ptCount val="1"/>
                <c:pt idx="0">
                  <c:v>Positive</c:v>
                </c:pt>
              </c:strCache>
            </c:strRef>
          </c:tx>
          <c:spPr>
            <a:solidFill>
              <a:srgbClr val="00B050"/>
            </a:solidFill>
          </c:spPr>
          <c:cat>
            <c:strRef>
              <c:f>Sheet1!$A$2:$A$9</c:f>
              <c:strCache>
                <c:ptCount val="8"/>
                <c:pt idx="0">
                  <c:v>Diversity Exp.</c:v>
                </c:pt>
                <c:pt idx="1">
                  <c:v>High-Impact</c:v>
                </c:pt>
                <c:pt idx="2">
                  <c:v>Integrative</c:v>
                </c:pt>
                <c:pt idx="3">
                  <c:v>Higher-Order</c:v>
                </c:pt>
                <c:pt idx="4">
                  <c:v>Supp. Campus</c:v>
                </c:pt>
                <c:pt idx="5">
                  <c:v>Stu-Faculty Int.</c:v>
                </c:pt>
                <c:pt idx="6">
                  <c:v>Active &amp; Collab.</c:v>
                </c:pt>
                <c:pt idx="7">
                  <c:v>Academic Chall.</c:v>
                </c:pt>
              </c:strCache>
            </c:strRef>
          </c:cat>
          <c:val>
            <c:numRef>
              <c:f>Sheet1!$B$2:$B$9</c:f>
              <c:numCache>
                <c:formatCode>General</c:formatCode>
                <c:ptCount val="8"/>
                <c:pt idx="0">
                  <c:v>6.3909774436090219</c:v>
                </c:pt>
                <c:pt idx="1">
                  <c:v>4.8872180451127818</c:v>
                </c:pt>
                <c:pt idx="2">
                  <c:v>5.4511278195488719</c:v>
                </c:pt>
                <c:pt idx="3">
                  <c:v>6.7669172932330826</c:v>
                </c:pt>
                <c:pt idx="4">
                  <c:v>18.04511278195487</c:v>
                </c:pt>
                <c:pt idx="5">
                  <c:v>17.10526315789475</c:v>
                </c:pt>
                <c:pt idx="6">
                  <c:v>21.804511278195488</c:v>
                </c:pt>
                <c:pt idx="7">
                  <c:v>7.7067669172932334</c:v>
                </c:pt>
              </c:numCache>
            </c:numRef>
          </c:val>
        </c:ser>
        <c:overlap val="100"/>
        <c:axId val="74794496"/>
        <c:axId val="74796032"/>
      </c:barChart>
      <c:catAx>
        <c:axId val="74794496"/>
        <c:scaling>
          <c:orientation val="minMax"/>
        </c:scaling>
        <c:axPos val="l"/>
        <c:numFmt formatCode="General" sourceLinked="1"/>
        <c:tickLblPos val="nextTo"/>
        <c:crossAx val="74796032"/>
        <c:crosses val="autoZero"/>
        <c:auto val="1"/>
        <c:lblAlgn val="ctr"/>
        <c:lblOffset val="100"/>
      </c:catAx>
      <c:valAx>
        <c:axId val="74796032"/>
        <c:scaling>
          <c:orientation val="minMax"/>
          <c:max val="100"/>
          <c:min val="-10"/>
        </c:scaling>
        <c:axPos val="b"/>
        <c:numFmt formatCode="General" sourceLinked="1"/>
        <c:tickLblPos val="nextTo"/>
        <c:spPr>
          <a:ln>
            <a:noFill/>
          </a:ln>
        </c:spPr>
        <c:crossAx val="74794496"/>
        <c:crosses val="autoZero"/>
        <c:crossBetween val="between"/>
        <c:majorUnit val="10"/>
      </c:valAx>
      <c:spPr>
        <a:noFill/>
        <a:ln w="24788">
          <a:noFill/>
        </a:ln>
      </c:spPr>
    </c:plotArea>
    <c:legend>
      <c:legendPos val="r"/>
      <c:layout>
        <c:manualLayout>
          <c:xMode val="edge"/>
          <c:yMode val="edge"/>
          <c:x val="0.72077655756821146"/>
          <c:y val="0.3888278559879112"/>
          <c:w val="0.15874329269773269"/>
          <c:h val="0.15175499724050498"/>
        </c:manualLayout>
      </c:layout>
      <c:overlay val="1"/>
      <c:txPr>
        <a:bodyPr/>
        <a:lstStyle/>
        <a:p>
          <a:pPr>
            <a:defRPr sz="2000"/>
          </a:pPr>
          <a:endParaRPr lang="en-US"/>
        </a:p>
      </c:txPr>
    </c:legend>
    <c:plotVisOnly val="1"/>
    <c:dispBlanksAs val="gap"/>
  </c:chart>
  <c:txPr>
    <a:bodyPr/>
    <a:lstStyle/>
    <a:p>
      <a:pPr>
        <a:defRPr sz="1757"/>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cs typeface="+mn-cs"/>
                <a:sym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Arial" charset="0"/>
                <a:cs typeface="+mn-cs"/>
                <a:sym typeface="Arial" charset="0"/>
              </a:defRPr>
            </a:lvl1pPr>
          </a:lstStyle>
          <a:p>
            <a:pPr>
              <a:defRPr/>
            </a:pPr>
            <a:fld id="{CA4BE5D9-E839-49C6-BCDC-1BCE89369E83}" type="datetimeFigureOut">
              <a:rPr lang="en-US"/>
              <a:pPr>
                <a:defRPr/>
              </a:pPr>
              <a:t>5/22/2012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charset="0"/>
                <a:cs typeface="+mn-cs"/>
                <a:sym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atin typeface="Arial" charset="0"/>
                <a:cs typeface="+mn-cs"/>
                <a:sym typeface="Arial" charset="0"/>
              </a:defRPr>
            </a:lvl1pPr>
          </a:lstStyle>
          <a:p>
            <a:pPr>
              <a:defRPr/>
            </a:pPr>
            <a:fld id="{A3AD3347-0D08-47A1-B78E-ECCF853AF05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cs typeface="+mn-cs"/>
                <a:sym typeface="Arial" charset="0"/>
              </a:defRPr>
            </a:lvl1pPr>
          </a:lstStyle>
          <a:p>
            <a:pPr>
              <a:defRPr/>
            </a:pPr>
            <a:endParaRPr lang="en-US"/>
          </a:p>
        </p:txBody>
      </p:sp>
      <p:sp>
        <p:nvSpPr>
          <p:cNvPr id="5529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cs typeface="+mn-cs"/>
                <a:sym typeface="Arial"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cs typeface="+mn-cs"/>
                <a:sym typeface="Arial" charset="0"/>
              </a:defRPr>
            </a:lvl1pPr>
          </a:lstStyle>
          <a:p>
            <a:pPr>
              <a:defRPr/>
            </a:pPr>
            <a:endParaRPr lang="en-US"/>
          </a:p>
        </p:txBody>
      </p:sp>
      <p:sp>
        <p:nvSpPr>
          <p:cNvPr id="5530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cs typeface="+mn-cs"/>
                <a:sym typeface="Arial" charset="0"/>
              </a:defRPr>
            </a:lvl1pPr>
          </a:lstStyle>
          <a:p>
            <a:pPr>
              <a:defRPr/>
            </a:pPr>
            <a:fld id="{1742A571-2BB0-484D-999F-52DBC81C74F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0A316D7D-399F-4553-AAC2-916F5D62F87C}" type="slidenum">
              <a:rPr lang="en-US" smtClean="0"/>
              <a:pPr>
                <a:defRPr/>
              </a:pPr>
              <a:t>1</a:t>
            </a:fld>
            <a:endParaRPr lang="en-US" smtClean="0"/>
          </a:p>
        </p:txBody>
      </p:sp>
      <p:sp>
        <p:nvSpPr>
          <p:cNvPr id="22531" name="Rectangle 1"/>
          <p:cNvSpPr>
            <a:spLocks noGrp="1" noRot="1" noChangeAspect="1" noChangeArrowheads="1" noTextEdit="1"/>
          </p:cNvSpPr>
          <p:nvPr>
            <p:ph type="sldImg"/>
          </p:nvPr>
        </p:nvSpPr>
        <p:spPr>
          <a:solidFill>
            <a:srgbClr val="FFFFFF"/>
          </a:solidFill>
          <a:ln/>
        </p:spPr>
      </p:sp>
      <p:sp>
        <p:nvSpPr>
          <p:cNvPr id="22532" name="Rectangle 2"/>
          <p:cNvSpPr>
            <a:spLocks noGrp="1" noChangeArrowheads="1"/>
          </p:cNvSpPr>
          <p:nvPr>
            <p:ph type="body" idx="1"/>
          </p:nvPr>
        </p:nvSpPr>
        <p:spPr>
          <a:noFill/>
          <a:ln/>
        </p:spPr>
        <p:txBody>
          <a:bodyPr/>
          <a:lstStyle/>
          <a:p>
            <a:pPr marL="39688" eaLnBrk="1" hangingPunct="1">
              <a:spcBef>
                <a:spcPts val="413"/>
              </a:spcBef>
            </a:pPr>
            <a:endParaRPr lang="en-US" smtClean="0">
              <a:solidFill>
                <a:srgbClr val="000000"/>
              </a:solidFill>
              <a:cs typeface="Arial" charset="0"/>
              <a:sym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443C30-4B66-C946-A599-73A678FB4652}" type="slidenum">
              <a:rPr lang="en-US" smtClean="0"/>
              <a:pPr>
                <a:defRPr/>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443C30-4B66-C946-A599-73A678FB4652}" type="slidenum">
              <a:rPr lang="en-US" smtClean="0"/>
              <a:pPr>
                <a:defRPr/>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443C30-4B66-C946-A599-73A678FB4652}" type="slidenum">
              <a:rPr lang="en-US" smtClean="0"/>
              <a:pPr>
                <a:defRPr/>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F1FF16-8C83-4901-B936-5BA6F0321BAF}" type="slidenum">
              <a:rPr lang="en-US" smtClean="0">
                <a:latin typeface="Arial" charset="0"/>
                <a:ea typeface="MS PGothic" pitchFamily="34" charset="-128"/>
              </a:rPr>
              <a:pPr fontAlgn="base">
                <a:spcBef>
                  <a:spcPct val="0"/>
                </a:spcBef>
                <a:spcAft>
                  <a:spcPct val="0"/>
                </a:spcAft>
              </a:pPr>
              <a:t>38</a:t>
            </a:fld>
            <a:endParaRPr lang="en-US" smtClean="0">
              <a:latin typeface="Arial"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CCE2692-EE7E-407C-B9AA-640ED0FDF92B}"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C9CCD02-BC80-4C5F-A7E3-03B3450ADC51}"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600159C0-8037-487E-B06D-14D73CCB7E86}" type="slidenum">
              <a:rPr lang="en-US" smtClean="0"/>
              <a:pPr>
                <a:defRPr/>
              </a:pPr>
              <a:t>10</a:t>
            </a:fld>
            <a:endParaRPr lang="en-US" smtClean="0"/>
          </a:p>
        </p:txBody>
      </p:sp>
      <p:sp>
        <p:nvSpPr>
          <p:cNvPr id="25603" name="Rectangle 1"/>
          <p:cNvSpPr>
            <a:spLocks noGrp="1" noRot="1" noChangeAspect="1" noChangeArrowheads="1" noTextEdit="1"/>
          </p:cNvSpPr>
          <p:nvPr>
            <p:ph type="sldImg"/>
          </p:nvPr>
        </p:nvSpPr>
        <p:spPr>
          <a:solidFill>
            <a:srgbClr val="FFFFFF"/>
          </a:solidFill>
          <a:ln/>
        </p:spPr>
      </p:sp>
      <p:sp>
        <p:nvSpPr>
          <p:cNvPr id="25604" name="Rectangle 2"/>
          <p:cNvSpPr>
            <a:spLocks noGrp="1" noChangeArrowheads="1"/>
          </p:cNvSpPr>
          <p:nvPr>
            <p:ph type="body" idx="1"/>
          </p:nvPr>
        </p:nvSpPr>
        <p:spPr>
          <a:noFill/>
          <a:ln/>
        </p:spPr>
        <p:txBody>
          <a:bodyPr/>
          <a:lstStyle/>
          <a:p>
            <a:pPr marL="40442" eaLnBrk="1" hangingPunct="1">
              <a:spcBef>
                <a:spcPts val="421"/>
              </a:spcBef>
            </a:pPr>
            <a:endParaRPr lang="en-US" dirty="0" smtClean="0">
              <a:solidFill>
                <a:srgbClr val="000000"/>
              </a:solidFill>
              <a:cs typeface="Arial" charset="0"/>
              <a:sym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5F73F685-A5B2-43E0-B88E-0C4DDFB6296F}" type="slidenum">
              <a:rPr lang="en-US" smtClean="0"/>
              <a:pPr>
                <a:defRPr/>
              </a:pPr>
              <a:t>12</a:t>
            </a:fld>
            <a:endParaRPr lang="en-US" smtClean="0"/>
          </a:p>
        </p:txBody>
      </p:sp>
      <p:sp>
        <p:nvSpPr>
          <p:cNvPr id="38915"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891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40442" eaLnBrk="1" hangingPunct="1">
              <a:spcBef>
                <a:spcPts val="421"/>
              </a:spcBef>
            </a:pPr>
            <a:endParaRPr lang="en-US" dirty="0" smtClean="0">
              <a:solidFill>
                <a:srgbClr val="000000"/>
              </a:solidFill>
              <a:cs typeface="Arial" charset="0"/>
              <a:sym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p:txBody>
          <a:bodyPr/>
          <a:lstStyle/>
          <a:p>
            <a:pPr>
              <a:defRPr/>
            </a:pPr>
            <a:fld id="{1295C8B1-18F7-4A17-8537-C12049889574}" type="slidenum">
              <a:rPr lang="en-US" smtClean="0">
                <a:latin typeface="Arial" pitchFamily="34" charset="0"/>
              </a:rPr>
              <a:pPr>
                <a:defRPr/>
              </a:pPr>
              <a:t>14</a:t>
            </a:fld>
            <a:endParaRPr lang="en-US" smtClean="0">
              <a:latin typeface="Arial" pitchFamily="34" charset="0"/>
            </a:endParaRPr>
          </a:p>
        </p:txBody>
      </p:sp>
      <p:sp>
        <p:nvSpPr>
          <p:cNvPr id="35843" name="Rectangle 2"/>
          <p:cNvSpPr>
            <a:spLocks noGrp="1" noRot="1" noChangeAspect="1" noChangeArrowheads="1" noTextEdit="1"/>
          </p:cNvSpPr>
          <p:nvPr>
            <p:ph type="sldImg"/>
          </p:nvPr>
        </p:nvSpPr>
        <p:spPr bwMode="auto">
          <a:xfrm>
            <a:off x="1175613" y="693738"/>
            <a:ext cx="4520751" cy="3465512"/>
          </a:xfrm>
          <a:noFill/>
          <a:ln>
            <a:solidFill>
              <a:srgbClr val="000000"/>
            </a:solidFill>
            <a:miter lim="800000"/>
            <a:headEnd/>
            <a:tailEnd/>
          </a:ln>
        </p:spPr>
      </p:sp>
      <p:sp>
        <p:nvSpPr>
          <p:cNvPr id="35844" name="Rectangle 3"/>
          <p:cNvSpPr>
            <a:spLocks noGrp="1" noChangeArrowheads="1"/>
          </p:cNvSpPr>
          <p:nvPr>
            <p:ph type="body" idx="1"/>
          </p:nvPr>
        </p:nvSpPr>
        <p:spPr bwMode="auto">
          <a:xfrm>
            <a:off x="915992" y="4389970"/>
            <a:ext cx="5037137" cy="4157557"/>
          </a:xfrm>
          <a:noFill/>
        </p:spPr>
        <p:txBody>
          <a:bodyPr wrap="square" numCol="1" anchor="t" anchorCtr="0" compatLnSpc="1">
            <a:prstTxWarp prst="textNoShape">
              <a:avLst/>
            </a:prstTxWarp>
          </a:bodyPr>
          <a:lstStyle/>
          <a:p>
            <a:pPr eaLnBrk="1" hangingPunct="1">
              <a:lnSpc>
                <a:spcPct val="90000"/>
              </a:lnSpc>
            </a:pPr>
            <a:r>
              <a:rPr lang="en-US" sz="1000" b="1" u="sng" dirty="0" smtClean="0">
                <a:latin typeface="Arial" charset="0"/>
              </a:rPr>
              <a:t>Pace (1970s)</a:t>
            </a:r>
          </a:p>
          <a:p>
            <a:pPr lvl="1" eaLnBrk="1" hangingPunct="1">
              <a:lnSpc>
                <a:spcPct val="90000"/>
              </a:lnSpc>
              <a:buFontTx/>
              <a:buChar char="•"/>
            </a:pPr>
            <a:r>
              <a:rPr lang="en-US" sz="1000" dirty="0" smtClean="0">
                <a:latin typeface="Arial" charset="0"/>
              </a:rPr>
              <a:t>Pioneer in this movement of looking at the entire student experience versus just looking at test scores or grades to assess student learning.  </a:t>
            </a:r>
          </a:p>
          <a:p>
            <a:pPr lvl="1" eaLnBrk="1" hangingPunct="1">
              <a:lnSpc>
                <a:spcPct val="90000"/>
              </a:lnSpc>
              <a:buFontTx/>
              <a:buChar char="•"/>
            </a:pPr>
            <a:r>
              <a:rPr lang="en-US" sz="1000" dirty="0" smtClean="0">
                <a:latin typeface="Arial" charset="0"/>
              </a:rPr>
              <a:t>He asked questions related to students’ academic and social experiences in college – assessed how much effort they were putting forth in their educational experiences</a:t>
            </a:r>
          </a:p>
          <a:p>
            <a:pPr eaLnBrk="1" hangingPunct="1">
              <a:lnSpc>
                <a:spcPct val="90000"/>
              </a:lnSpc>
            </a:pPr>
            <a:r>
              <a:rPr lang="en-US" sz="1000" b="1" u="sng" dirty="0" err="1" smtClean="0">
                <a:latin typeface="Arial" charset="0"/>
              </a:rPr>
              <a:t>Astin</a:t>
            </a:r>
            <a:r>
              <a:rPr lang="en-US" sz="1000" b="1" u="sng" dirty="0" smtClean="0">
                <a:latin typeface="Arial" charset="0"/>
              </a:rPr>
              <a:t> (Hired by Pace at UCLA in 1980s)</a:t>
            </a:r>
          </a:p>
          <a:p>
            <a:pPr lvl="1" eaLnBrk="1" hangingPunct="1">
              <a:lnSpc>
                <a:spcPct val="90000"/>
              </a:lnSpc>
              <a:buFontTx/>
              <a:buChar char="•"/>
            </a:pPr>
            <a:r>
              <a:rPr lang="en-US" sz="1000" dirty="0" smtClean="0">
                <a:latin typeface="Arial" charset="0"/>
              </a:rPr>
              <a:t>Promoted his theory of student involvement</a:t>
            </a:r>
          </a:p>
          <a:p>
            <a:pPr lvl="1" eaLnBrk="1" hangingPunct="1">
              <a:lnSpc>
                <a:spcPct val="90000"/>
              </a:lnSpc>
              <a:buFontTx/>
              <a:buChar char="•"/>
            </a:pPr>
            <a:r>
              <a:rPr lang="en-US" sz="1000" dirty="0" smtClean="0">
                <a:latin typeface="Arial" charset="0"/>
              </a:rPr>
              <a:t>Amount of learning taking place directly proportional to quantity and quality of energy invested in educational activities</a:t>
            </a:r>
          </a:p>
          <a:p>
            <a:pPr eaLnBrk="1" hangingPunct="1">
              <a:lnSpc>
                <a:spcPct val="90000"/>
              </a:lnSpc>
            </a:pPr>
            <a:r>
              <a:rPr lang="en-US" sz="1000" b="1" u="sng" dirty="0" smtClean="0">
                <a:latin typeface="Arial" charset="0"/>
              </a:rPr>
              <a:t>Tinto (1970s &amp; 80s)</a:t>
            </a:r>
          </a:p>
          <a:p>
            <a:pPr lvl="1" eaLnBrk="1" hangingPunct="1">
              <a:lnSpc>
                <a:spcPct val="90000"/>
              </a:lnSpc>
              <a:buFontTx/>
              <a:buChar char="•"/>
            </a:pPr>
            <a:r>
              <a:rPr lang="en-US" sz="1000" dirty="0" smtClean="0">
                <a:latin typeface="Arial" charset="0"/>
              </a:rPr>
              <a:t>Retention model – greater social and academic integration, both formal and informal processes -&gt; greater satisfaction -&gt; more likely to stay</a:t>
            </a:r>
          </a:p>
          <a:p>
            <a:pPr eaLnBrk="1" hangingPunct="1">
              <a:lnSpc>
                <a:spcPct val="90000"/>
              </a:lnSpc>
            </a:pPr>
            <a:r>
              <a:rPr lang="en-US" sz="1000" b="1" u="sng" dirty="0" err="1" smtClean="0">
                <a:latin typeface="Arial" charset="0"/>
              </a:rPr>
              <a:t>Chickering</a:t>
            </a:r>
            <a:r>
              <a:rPr lang="en-US" sz="1000" b="1" u="sng" dirty="0" smtClean="0">
                <a:latin typeface="Arial" charset="0"/>
              </a:rPr>
              <a:t> and </a:t>
            </a:r>
            <a:r>
              <a:rPr lang="en-US" sz="1000" b="1" u="sng" dirty="0" err="1" smtClean="0">
                <a:latin typeface="Arial" charset="0"/>
              </a:rPr>
              <a:t>Gamson</a:t>
            </a:r>
            <a:r>
              <a:rPr lang="en-US" sz="1000" b="1" u="sng" dirty="0" smtClean="0">
                <a:latin typeface="Arial" charset="0"/>
              </a:rPr>
              <a:t> (1980s analysis of hundreds of studies over several decades)</a:t>
            </a:r>
          </a:p>
          <a:p>
            <a:pPr lvl="1" eaLnBrk="1" hangingPunct="1">
              <a:lnSpc>
                <a:spcPct val="90000"/>
              </a:lnSpc>
              <a:buFont typeface="Wingdings" pitchFamily="2" charset="2"/>
              <a:buChar char="§"/>
            </a:pPr>
            <a:r>
              <a:rPr lang="en-US" sz="1000" dirty="0" smtClean="0">
                <a:latin typeface="Arial" charset="0"/>
              </a:rPr>
              <a:t>1) Student-faculty contact, 2) Cooperation among students, 3) Active learning, 4) Prompt feedback, 5) Time on task, 6) High expectations, and 7) Respect for diverse talents and ways of learning</a:t>
            </a:r>
          </a:p>
          <a:p>
            <a:pPr eaLnBrk="1" hangingPunct="1">
              <a:lnSpc>
                <a:spcPct val="90000"/>
              </a:lnSpc>
              <a:buFont typeface="Wingdings" pitchFamily="2" charset="2"/>
              <a:buNone/>
            </a:pPr>
            <a:r>
              <a:rPr lang="en-US" sz="1000" b="1" u="sng" dirty="0" smtClean="0">
                <a:latin typeface="Arial" charset="0"/>
              </a:rPr>
              <a:t>Kuh (1990s – idea of student </a:t>
            </a:r>
            <a:r>
              <a:rPr lang="en-US" sz="900" b="1" u="sng" dirty="0" smtClean="0">
                <a:latin typeface="Arial" charset="0"/>
              </a:rPr>
              <a:t>engagement)</a:t>
            </a:r>
          </a:p>
          <a:p>
            <a:pPr lvl="1" eaLnBrk="1" hangingPunct="1">
              <a:lnSpc>
                <a:spcPct val="90000"/>
              </a:lnSpc>
              <a:spcAft>
                <a:spcPct val="15000"/>
              </a:spcAft>
              <a:buFontTx/>
              <a:buChar char="•"/>
            </a:pPr>
            <a:r>
              <a:rPr lang="en-US" sz="1000" dirty="0" smtClean="0">
                <a:latin typeface="Arial" charset="0"/>
              </a:rPr>
              <a:t>What </a:t>
            </a:r>
            <a:r>
              <a:rPr lang="en-US" sz="1000" u="sng" dirty="0" smtClean="0">
                <a:solidFill>
                  <a:srgbClr val="FF0000"/>
                </a:solidFill>
                <a:latin typeface="Arial" charset="0"/>
              </a:rPr>
              <a:t>students</a:t>
            </a:r>
            <a:r>
              <a:rPr lang="en-US" sz="1000" dirty="0" smtClean="0">
                <a:latin typeface="Arial" charset="0"/>
              </a:rPr>
              <a:t> do -- time and energy devoted to educationally purposeful activities</a:t>
            </a:r>
          </a:p>
          <a:p>
            <a:pPr lvl="1" eaLnBrk="1" hangingPunct="1">
              <a:lnSpc>
                <a:spcPct val="90000"/>
              </a:lnSpc>
              <a:spcAft>
                <a:spcPct val="15000"/>
              </a:spcAft>
              <a:buFontTx/>
              <a:buChar char="•"/>
            </a:pPr>
            <a:r>
              <a:rPr lang="en-US" sz="1000" dirty="0" smtClean="0">
                <a:latin typeface="Arial" charset="0"/>
              </a:rPr>
              <a:t>What </a:t>
            </a:r>
            <a:r>
              <a:rPr lang="en-US" sz="1000" u="sng" dirty="0" smtClean="0">
                <a:solidFill>
                  <a:srgbClr val="FF0000"/>
                </a:solidFill>
                <a:latin typeface="Arial" charset="0"/>
              </a:rPr>
              <a:t>institutions</a:t>
            </a:r>
            <a:r>
              <a:rPr lang="en-US" sz="1000" dirty="0" smtClean="0">
                <a:latin typeface="Arial" charset="0"/>
              </a:rPr>
              <a:t> do -- using effective educational practices to induce students to do the right things</a:t>
            </a:r>
          </a:p>
          <a:p>
            <a:pPr eaLnBrk="1" hangingPunct="1">
              <a:lnSpc>
                <a:spcPct val="90000"/>
              </a:lnSpc>
            </a:pPr>
            <a:endParaRPr lang="en-US" sz="1000" dirty="0" smtClean="0">
              <a:latin typeface="Arial" charset="0"/>
            </a:endParaRPr>
          </a:p>
          <a:p>
            <a:pPr eaLnBrk="1" hangingPunct="1">
              <a:lnSpc>
                <a:spcPct val="90000"/>
              </a:lnSpc>
            </a:pPr>
            <a:endParaRPr lang="en-US" sz="1000"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p:txBody>
          <a:bodyPr/>
          <a:lstStyle/>
          <a:p>
            <a:pPr>
              <a:defRPr/>
            </a:pPr>
            <a:r>
              <a:rPr lang="en-US" smtClean="0"/>
              <a:t>HLC-NCA AQIP session 2007 - www.nsse.iub.eduNASPA  Conference 2006</a:t>
            </a:r>
          </a:p>
        </p:txBody>
      </p:sp>
      <p:sp>
        <p:nvSpPr>
          <p:cNvPr id="107523" name="Rectangle 7"/>
          <p:cNvSpPr>
            <a:spLocks noGrp="1" noChangeArrowheads="1"/>
          </p:cNvSpPr>
          <p:nvPr>
            <p:ph type="sldNum" sz="quarter" idx="5"/>
          </p:nvPr>
        </p:nvSpPr>
        <p:spPr/>
        <p:txBody>
          <a:bodyPr/>
          <a:lstStyle/>
          <a:p>
            <a:pPr>
              <a:defRPr/>
            </a:pPr>
            <a:fld id="{1CE92147-9850-4779-BC86-DF3C980E189B}" type="slidenum">
              <a:rPr lang="en-US" smtClean="0"/>
              <a:pPr>
                <a:defRPr/>
              </a:pPr>
              <a:t>15</a:t>
            </a:fld>
            <a:endParaRPr lang="en-US" smtClean="0"/>
          </a:p>
        </p:txBody>
      </p:sp>
      <p:sp>
        <p:nvSpPr>
          <p:cNvPr id="79876" name="Rectangle 2"/>
          <p:cNvSpPr>
            <a:spLocks noGrp="1" noRot="1" noChangeAspect="1" noChangeArrowheads="1" noTextEdit="1"/>
          </p:cNvSpPr>
          <p:nvPr>
            <p:ph type="sldImg"/>
          </p:nvPr>
        </p:nvSpPr>
        <p:spPr bwMode="auto">
          <a:xfrm>
            <a:off x="1108075" y="690563"/>
            <a:ext cx="4622800" cy="3468687"/>
          </a:xfrm>
          <a:noFill/>
          <a:ln>
            <a:solidFill>
              <a:srgbClr val="000000"/>
            </a:solidFill>
            <a:miter lim="800000"/>
            <a:headEnd/>
            <a:tailEnd/>
          </a:ln>
        </p:spPr>
      </p:sp>
      <p:sp>
        <p:nvSpPr>
          <p:cNvPr id="79877" name="Rectangle 3"/>
          <p:cNvSpPr>
            <a:spLocks noGrp="1" noChangeArrowheads="1"/>
          </p:cNvSpPr>
          <p:nvPr>
            <p:ph type="body" idx="1"/>
          </p:nvPr>
        </p:nvSpPr>
        <p:spPr bwMode="auto">
          <a:xfrm>
            <a:off x="892178" y="4386742"/>
            <a:ext cx="5051425" cy="4243097"/>
          </a:xfrm>
          <a:noFill/>
        </p:spPr>
        <p:txBody>
          <a:bodyPr wrap="square" lIns="92412" tIns="46206" rIns="92412" bIns="46206" numCol="1" anchor="t" anchorCtr="0" compatLnSpc="1">
            <a:prstTxWarp prst="textNoShape">
              <a:avLst/>
            </a:prstTxWarp>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p:txBody>
          <a:bodyPr/>
          <a:lstStyle/>
          <a:p>
            <a:pPr defTabSz="893763">
              <a:defRPr/>
            </a:pPr>
            <a:r>
              <a:rPr lang="en-US" smtClean="0"/>
              <a:t>NSSE Foundations: Introduction to  NSSE</a:t>
            </a:r>
          </a:p>
        </p:txBody>
      </p:sp>
      <p:sp>
        <p:nvSpPr>
          <p:cNvPr id="37891" name="Rectangle 6"/>
          <p:cNvSpPr>
            <a:spLocks noGrp="1" noChangeArrowheads="1"/>
          </p:cNvSpPr>
          <p:nvPr>
            <p:ph type="ftr" sz="quarter" idx="4"/>
          </p:nvPr>
        </p:nvSpPr>
        <p:spPr/>
        <p:txBody>
          <a:bodyPr/>
          <a:lstStyle/>
          <a:p>
            <a:pPr defTabSz="893763">
              <a:defRPr/>
            </a:pPr>
            <a:r>
              <a:rPr lang="en-US" smtClean="0"/>
              <a:t>NSSE Regional Users Workshop (April 2007)</a:t>
            </a:r>
          </a:p>
        </p:txBody>
      </p:sp>
      <p:sp>
        <p:nvSpPr>
          <p:cNvPr id="37892" name="Rectangle 7"/>
          <p:cNvSpPr>
            <a:spLocks noGrp="1" noChangeArrowheads="1"/>
          </p:cNvSpPr>
          <p:nvPr>
            <p:ph type="sldNum" sz="quarter" idx="5"/>
          </p:nvPr>
        </p:nvSpPr>
        <p:spPr/>
        <p:txBody>
          <a:bodyPr/>
          <a:lstStyle/>
          <a:p>
            <a:pPr defTabSz="893763">
              <a:defRPr/>
            </a:pPr>
            <a:fld id="{0E37DC91-1D60-4F25-8B9F-08E519288F35}" type="slidenum">
              <a:rPr lang="en-US" smtClean="0"/>
              <a:pPr defTabSz="893763">
                <a:defRPr/>
              </a:pPr>
              <a:t>19</a:t>
            </a:fld>
            <a:endParaRPr lang="en-US" smtClean="0"/>
          </a:p>
        </p:txBody>
      </p:sp>
      <p:sp>
        <p:nvSpPr>
          <p:cNvPr id="43013" name="Rectangle 2"/>
          <p:cNvSpPr>
            <a:spLocks noGrp="1" noRot="1" noChangeAspect="1" noChangeArrowheads="1" noTextEdit="1"/>
          </p:cNvSpPr>
          <p:nvPr>
            <p:ph type="sldImg"/>
          </p:nvPr>
        </p:nvSpPr>
        <p:spPr bwMode="auto">
          <a:xfrm>
            <a:off x="1106488" y="696913"/>
            <a:ext cx="4646612" cy="3486150"/>
          </a:xfrm>
          <a:noFill/>
          <a:ln>
            <a:solidFill>
              <a:srgbClr val="000000"/>
            </a:solidFill>
            <a:miter lim="800000"/>
            <a:headEnd/>
            <a:tailEnd/>
          </a:ln>
        </p:spPr>
      </p:sp>
      <p:sp>
        <p:nvSpPr>
          <p:cNvPr id="430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zh-TW"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p:txBody>
          <a:bodyPr/>
          <a:lstStyle/>
          <a:p>
            <a:pPr>
              <a:defRPr/>
            </a:pPr>
            <a:fld id="{460D4967-8609-4E8E-A75F-611CEF1DFC1F}" type="slidenum">
              <a:rPr lang="en-US" smtClean="0"/>
              <a:pPr>
                <a:defRPr/>
              </a:pPr>
              <a:t>26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6248400"/>
            <a:ext cx="1371600" cy="609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7" descr="LogoOnly.tif"/>
          <p:cNvPicPr>
            <a:picLocks noChangeAspect="1"/>
          </p:cNvPicPr>
          <p:nvPr/>
        </p:nvPicPr>
        <p:blipFill>
          <a:blip r:embed="rId2" cstate="print"/>
          <a:srcRect/>
          <a:stretch>
            <a:fillRect/>
          </a:stretch>
        </p:blipFill>
        <p:spPr bwMode="auto">
          <a:xfrm>
            <a:off x="182563" y="4159250"/>
            <a:ext cx="995362" cy="1930400"/>
          </a:xfrm>
          <a:prstGeom prst="rect">
            <a:avLst/>
          </a:prstGeom>
          <a:noFill/>
          <a:ln w="38100">
            <a:noFill/>
            <a:miter lim="800000"/>
            <a:headEnd/>
            <a:tailEnd/>
          </a:ln>
        </p:spPr>
      </p:pic>
      <p:sp>
        <p:nvSpPr>
          <p:cNvPr id="6" name="Rectangle 5"/>
          <p:cNvSpPr/>
          <p:nvPr/>
        </p:nvSpPr>
        <p:spPr>
          <a:xfrm>
            <a:off x="0" y="0"/>
            <a:ext cx="1371600" cy="39655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18"/>
          <p:cNvGrpSpPr>
            <a:grpSpLocks/>
          </p:cNvGrpSpPr>
          <p:nvPr/>
        </p:nvGrpSpPr>
        <p:grpSpPr bwMode="auto">
          <a:xfrm>
            <a:off x="1365160" y="2798760"/>
            <a:ext cx="7778840" cy="588381"/>
            <a:chOff x="1524000" y="2799115"/>
            <a:chExt cx="7619999" cy="587668"/>
          </a:xfrm>
        </p:grpSpPr>
        <p:pic>
          <p:nvPicPr>
            <p:cNvPr id="8" name="Picture 4"/>
            <p:cNvPicPr>
              <a:picLocks noChangeArrowheads="1"/>
            </p:cNvPicPr>
            <p:nvPr/>
          </p:nvPicPr>
          <p:blipFill>
            <a:blip r:embed="rId3" cstate="print"/>
            <a:srcRect/>
            <a:stretch>
              <a:fillRect/>
            </a:stretch>
          </p:blipFill>
          <p:spPr bwMode="auto">
            <a:xfrm>
              <a:off x="1524000" y="2799116"/>
              <a:ext cx="1165356" cy="570807"/>
            </a:xfrm>
            <a:prstGeom prst="rect">
              <a:avLst/>
            </a:prstGeom>
            <a:noFill/>
            <a:ln w="9525">
              <a:noFill/>
              <a:miter lim="800000"/>
              <a:headEnd/>
              <a:tailEnd/>
            </a:ln>
          </p:spPr>
        </p:pic>
        <p:pic>
          <p:nvPicPr>
            <p:cNvPr id="9" name="Picture 5"/>
            <p:cNvPicPr>
              <a:picLocks noChangeArrowheads="1"/>
            </p:cNvPicPr>
            <p:nvPr/>
          </p:nvPicPr>
          <p:blipFill>
            <a:blip r:embed="rId4" cstate="print"/>
            <a:srcRect/>
            <a:stretch>
              <a:fillRect/>
            </a:stretch>
          </p:blipFill>
          <p:spPr bwMode="auto">
            <a:xfrm>
              <a:off x="2666762" y="2799116"/>
              <a:ext cx="1524238" cy="568429"/>
            </a:xfrm>
            <a:prstGeom prst="rect">
              <a:avLst/>
            </a:prstGeom>
            <a:noFill/>
            <a:ln w="9525">
              <a:noFill/>
              <a:miter lim="800000"/>
              <a:headEnd/>
              <a:tailEnd/>
            </a:ln>
          </p:spPr>
        </p:pic>
        <p:pic>
          <p:nvPicPr>
            <p:cNvPr id="10" name="Picture 6"/>
            <p:cNvPicPr>
              <a:picLocks noChangeArrowheads="1"/>
            </p:cNvPicPr>
            <p:nvPr/>
          </p:nvPicPr>
          <p:blipFill>
            <a:blip r:embed="rId5" cstate="print"/>
            <a:srcRect r="15338"/>
            <a:stretch>
              <a:fillRect/>
            </a:stretch>
          </p:blipFill>
          <p:spPr bwMode="auto">
            <a:xfrm>
              <a:off x="8160582" y="2799115"/>
              <a:ext cx="983417" cy="587668"/>
            </a:xfrm>
            <a:prstGeom prst="rect">
              <a:avLst/>
            </a:prstGeom>
            <a:noFill/>
            <a:ln w="9525">
              <a:noFill/>
              <a:miter lim="800000"/>
              <a:headEnd/>
              <a:tailEnd/>
            </a:ln>
          </p:spPr>
        </p:pic>
        <p:pic>
          <p:nvPicPr>
            <p:cNvPr id="11" name="Picture 7"/>
            <p:cNvPicPr>
              <a:picLocks noChangeArrowheads="1"/>
            </p:cNvPicPr>
            <p:nvPr/>
          </p:nvPicPr>
          <p:blipFill>
            <a:blip r:embed="rId6" cstate="print"/>
            <a:srcRect r="28796"/>
            <a:stretch>
              <a:fillRect/>
            </a:stretch>
          </p:blipFill>
          <p:spPr bwMode="auto">
            <a:xfrm>
              <a:off x="4191000" y="2799116"/>
              <a:ext cx="1078786" cy="569618"/>
            </a:xfrm>
            <a:prstGeom prst="rect">
              <a:avLst/>
            </a:prstGeom>
            <a:noFill/>
            <a:ln w="9525">
              <a:noFill/>
              <a:miter lim="800000"/>
              <a:headEnd/>
              <a:tailEnd/>
            </a:ln>
          </p:spPr>
        </p:pic>
        <p:pic>
          <p:nvPicPr>
            <p:cNvPr id="12" name="Picture 8"/>
            <p:cNvPicPr>
              <a:picLocks noChangeArrowheads="1"/>
            </p:cNvPicPr>
            <p:nvPr/>
          </p:nvPicPr>
          <p:blipFill>
            <a:blip r:embed="rId7" cstate="print"/>
            <a:srcRect l="4187"/>
            <a:stretch>
              <a:fillRect/>
            </a:stretch>
          </p:blipFill>
          <p:spPr bwMode="auto">
            <a:xfrm>
              <a:off x="5269786" y="2799116"/>
              <a:ext cx="1453127" cy="569618"/>
            </a:xfrm>
            <a:prstGeom prst="rect">
              <a:avLst/>
            </a:prstGeom>
            <a:noFill/>
            <a:ln w="9525">
              <a:noFill/>
              <a:miter lim="800000"/>
              <a:headEnd/>
              <a:tailEnd/>
            </a:ln>
          </p:spPr>
        </p:pic>
        <p:pic>
          <p:nvPicPr>
            <p:cNvPr id="13" name="Picture 9"/>
            <p:cNvPicPr>
              <a:picLocks noChangeArrowheads="1"/>
            </p:cNvPicPr>
            <p:nvPr/>
          </p:nvPicPr>
          <p:blipFill>
            <a:blip r:embed="rId8" cstate="print"/>
            <a:srcRect/>
            <a:stretch>
              <a:fillRect/>
            </a:stretch>
          </p:blipFill>
          <p:spPr bwMode="auto">
            <a:xfrm>
              <a:off x="6667024" y="2799116"/>
              <a:ext cx="1516151" cy="569618"/>
            </a:xfrm>
            <a:prstGeom prst="rect">
              <a:avLst/>
            </a:prstGeom>
            <a:noFill/>
            <a:ln w="9525">
              <a:noFill/>
              <a:miter lim="800000"/>
              <a:headEnd/>
              <a:tailEnd/>
            </a:ln>
          </p:spPr>
        </p:pic>
      </p:grpSp>
      <p:sp>
        <p:nvSpPr>
          <p:cNvPr id="2" name="Title 1"/>
          <p:cNvSpPr>
            <a:spLocks noGrp="1"/>
          </p:cNvSpPr>
          <p:nvPr>
            <p:ph type="ctrTitle"/>
          </p:nvPr>
        </p:nvSpPr>
        <p:spPr>
          <a:xfrm>
            <a:off x="1365161" y="1"/>
            <a:ext cx="7778839" cy="2819399"/>
          </a:xfrm>
          <a:solidFill>
            <a:schemeClr val="accent1"/>
          </a:solidFill>
        </p:spPr>
        <p:txBody>
          <a:bodyPr/>
          <a:lstStyle>
            <a:lvl1pPr algn="ctr">
              <a:defRPr b="1">
                <a:solidFill>
                  <a:schemeClr val="bg1"/>
                </a:solidFill>
                <a:latin typeface="Tahoma"/>
                <a:cs typeface="Tahoma"/>
              </a:defRPr>
            </a:lvl1pPr>
          </a:lstStyle>
          <a:p>
            <a:r>
              <a:rPr lang="en-US" smtClean="0"/>
              <a:t>Click to edit Master title style</a:t>
            </a:r>
            <a:endParaRPr lang="en-US" dirty="0"/>
          </a:p>
        </p:txBody>
      </p:sp>
      <p:sp>
        <p:nvSpPr>
          <p:cNvPr id="3" name="Subtitle 2"/>
          <p:cNvSpPr>
            <a:spLocks noGrp="1"/>
          </p:cNvSpPr>
          <p:nvPr>
            <p:ph type="subTitle" idx="1"/>
          </p:nvPr>
        </p:nvSpPr>
        <p:spPr>
          <a:xfrm>
            <a:off x="1365161" y="3361386"/>
            <a:ext cx="7778839" cy="3496614"/>
          </a:xfrm>
          <a:solidFill>
            <a:srgbClr val="7C1C51"/>
          </a:solidFill>
        </p:spPr>
        <p:txBody>
          <a:bodyPr/>
          <a:lstStyle>
            <a:lvl1pPr marL="0" indent="0" algn="ctr">
              <a:buNone/>
              <a:defRPr sz="2800" b="1">
                <a:solidFill>
                  <a:schemeClr val="accent4">
                    <a:lumMod val="20000"/>
                    <a:lumOff val="80000"/>
                  </a:schemeClr>
                </a:solidFill>
                <a:latin typeface="Tahoma"/>
                <a:cs typeface="Taho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lvl1pPr algn="ctr">
              <a:defRPr sz="3600"/>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5689600" cy="3644900"/>
          </a:xfrm>
          <a:prstGeom prst="rect">
            <a:avLst/>
          </a:prstGeom>
          <a:solidFill>
            <a:srgbClr val="7C1C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7289800" y="0"/>
            <a:ext cx="1854200" cy="36449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descr="LogoOnly.tif"/>
          <p:cNvPicPr>
            <a:picLocks noChangeAspect="1"/>
          </p:cNvPicPr>
          <p:nvPr/>
        </p:nvPicPr>
        <p:blipFill>
          <a:blip r:embed="rId2" cstate="print"/>
          <a:srcRect/>
          <a:stretch>
            <a:fillRect/>
          </a:stretch>
        </p:blipFill>
        <p:spPr bwMode="auto">
          <a:xfrm>
            <a:off x="6015038" y="850900"/>
            <a:ext cx="995362" cy="1930400"/>
          </a:xfrm>
          <a:prstGeom prst="rect">
            <a:avLst/>
          </a:prstGeom>
          <a:noFill/>
          <a:ln w="38100">
            <a:noFill/>
            <a:miter lim="800000"/>
            <a:headEnd/>
            <a:tailEnd/>
          </a:ln>
        </p:spPr>
      </p:pic>
      <p:sp>
        <p:nvSpPr>
          <p:cNvPr id="2" name="Title 1"/>
          <p:cNvSpPr>
            <a:spLocks noGrp="1"/>
          </p:cNvSpPr>
          <p:nvPr>
            <p:ph type="title"/>
          </p:nvPr>
        </p:nvSpPr>
        <p:spPr>
          <a:xfrm>
            <a:off x="0" y="0"/>
            <a:ext cx="5679583" cy="3644721"/>
          </a:xfrm>
        </p:spPr>
        <p:txBody>
          <a:bodyPr anchor="ctr"/>
          <a:lstStyle>
            <a:lvl1pPr algn="ctr">
              <a:defRPr sz="4400" b="1" cap="none">
                <a:solidFill>
                  <a:schemeClr val="accent4">
                    <a:lumMod val="20000"/>
                    <a:lumOff val="8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0" y="4285397"/>
            <a:ext cx="9144000" cy="2187130"/>
          </a:xfrm>
        </p:spPr>
        <p:txBody>
          <a:bodyPr anchor="ctr">
            <a:normAutofit/>
          </a:bodyPr>
          <a:lstStyle>
            <a:lvl1pPr marL="0" indent="0" algn="l">
              <a:buNone/>
              <a:defRPr sz="28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9" name="Rectangle 18"/>
          <p:cNvSpPr/>
          <p:nvPr/>
        </p:nvSpPr>
        <p:spPr>
          <a:xfrm>
            <a:off x="0" y="3643952"/>
            <a:ext cx="9144000" cy="586854"/>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ubsection Header 1">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0" y="1"/>
            <a:ext cx="9144000" cy="6320118"/>
          </a:xfrm>
        </p:spPr>
        <p:txBody>
          <a:bodyPr/>
          <a:lstStyle>
            <a:lvl1pPr algn="ctr">
              <a:defRPr sz="4400" b="1" cap="none">
                <a:solidFill>
                  <a:schemeClr val="accent4">
                    <a:lumMod val="20000"/>
                    <a:lumOff val="80000"/>
                  </a:schemeClr>
                </a:solidFill>
              </a:defRPr>
            </a:lvl1pPr>
          </a:lstStyle>
          <a:p>
            <a:r>
              <a:rPr lang="en-US" smtClean="0"/>
              <a:t>Click to edit Master title style</a:t>
            </a:r>
            <a:endParaRPr lang="en-US" dirty="0"/>
          </a:p>
        </p:txBody>
      </p:sp>
      <p:grpSp>
        <p:nvGrpSpPr>
          <p:cNvPr id="4" name="Group 18"/>
          <p:cNvGrpSpPr>
            <a:grpSpLocks/>
          </p:cNvGrpSpPr>
          <p:nvPr/>
        </p:nvGrpSpPr>
        <p:grpSpPr bwMode="auto">
          <a:xfrm>
            <a:off x="13247" y="1"/>
            <a:ext cx="9117106" cy="690749"/>
            <a:chOff x="1524000" y="2799115"/>
            <a:chExt cx="7619999" cy="587668"/>
          </a:xfrm>
        </p:grpSpPr>
        <p:pic>
          <p:nvPicPr>
            <p:cNvPr id="9" name="Picture 4"/>
            <p:cNvPicPr>
              <a:picLocks noChangeArrowheads="1"/>
            </p:cNvPicPr>
            <p:nvPr/>
          </p:nvPicPr>
          <p:blipFill>
            <a:blip r:embed="rId2" cstate="print"/>
            <a:srcRect/>
            <a:stretch>
              <a:fillRect/>
            </a:stretch>
          </p:blipFill>
          <p:spPr bwMode="auto">
            <a:xfrm>
              <a:off x="1524000" y="2799116"/>
              <a:ext cx="1165356" cy="570807"/>
            </a:xfrm>
            <a:prstGeom prst="rect">
              <a:avLst/>
            </a:prstGeom>
            <a:noFill/>
            <a:ln w="9525">
              <a:noFill/>
              <a:miter lim="800000"/>
              <a:headEnd/>
              <a:tailEnd/>
            </a:ln>
          </p:spPr>
        </p:pic>
        <p:pic>
          <p:nvPicPr>
            <p:cNvPr id="10" name="Picture 5"/>
            <p:cNvPicPr>
              <a:picLocks noChangeArrowheads="1"/>
            </p:cNvPicPr>
            <p:nvPr/>
          </p:nvPicPr>
          <p:blipFill>
            <a:blip r:embed="rId3" cstate="print"/>
            <a:srcRect/>
            <a:stretch>
              <a:fillRect/>
            </a:stretch>
          </p:blipFill>
          <p:spPr bwMode="auto">
            <a:xfrm>
              <a:off x="2666762" y="2799116"/>
              <a:ext cx="1524238" cy="568429"/>
            </a:xfrm>
            <a:prstGeom prst="rect">
              <a:avLst/>
            </a:prstGeom>
            <a:noFill/>
            <a:ln w="9525">
              <a:noFill/>
              <a:miter lim="800000"/>
              <a:headEnd/>
              <a:tailEnd/>
            </a:ln>
          </p:spPr>
        </p:pic>
        <p:pic>
          <p:nvPicPr>
            <p:cNvPr id="11" name="Picture 6"/>
            <p:cNvPicPr>
              <a:picLocks noChangeArrowheads="1"/>
            </p:cNvPicPr>
            <p:nvPr/>
          </p:nvPicPr>
          <p:blipFill>
            <a:blip r:embed="rId4" cstate="print"/>
            <a:srcRect r="15338"/>
            <a:stretch>
              <a:fillRect/>
            </a:stretch>
          </p:blipFill>
          <p:spPr bwMode="auto">
            <a:xfrm>
              <a:off x="8160582" y="2799115"/>
              <a:ext cx="983417" cy="587668"/>
            </a:xfrm>
            <a:prstGeom prst="rect">
              <a:avLst/>
            </a:prstGeom>
            <a:noFill/>
            <a:ln w="9525">
              <a:noFill/>
              <a:miter lim="800000"/>
              <a:headEnd/>
              <a:tailEnd/>
            </a:ln>
          </p:spPr>
        </p:pic>
        <p:pic>
          <p:nvPicPr>
            <p:cNvPr id="12" name="Picture 7"/>
            <p:cNvPicPr>
              <a:picLocks noChangeArrowheads="1"/>
            </p:cNvPicPr>
            <p:nvPr/>
          </p:nvPicPr>
          <p:blipFill>
            <a:blip r:embed="rId5" cstate="print"/>
            <a:srcRect r="28796"/>
            <a:stretch>
              <a:fillRect/>
            </a:stretch>
          </p:blipFill>
          <p:spPr bwMode="auto">
            <a:xfrm>
              <a:off x="4191000" y="2799116"/>
              <a:ext cx="1078786" cy="569618"/>
            </a:xfrm>
            <a:prstGeom prst="rect">
              <a:avLst/>
            </a:prstGeom>
            <a:noFill/>
            <a:ln w="9525">
              <a:noFill/>
              <a:miter lim="800000"/>
              <a:headEnd/>
              <a:tailEnd/>
            </a:ln>
          </p:spPr>
        </p:pic>
        <p:pic>
          <p:nvPicPr>
            <p:cNvPr id="13" name="Picture 8"/>
            <p:cNvPicPr>
              <a:picLocks noChangeArrowheads="1"/>
            </p:cNvPicPr>
            <p:nvPr/>
          </p:nvPicPr>
          <p:blipFill>
            <a:blip r:embed="rId6" cstate="print"/>
            <a:srcRect l="4187"/>
            <a:stretch>
              <a:fillRect/>
            </a:stretch>
          </p:blipFill>
          <p:spPr bwMode="auto">
            <a:xfrm>
              <a:off x="5269786" y="2799116"/>
              <a:ext cx="1453127" cy="569618"/>
            </a:xfrm>
            <a:prstGeom prst="rect">
              <a:avLst/>
            </a:prstGeom>
            <a:noFill/>
            <a:ln w="9525">
              <a:noFill/>
              <a:miter lim="800000"/>
              <a:headEnd/>
              <a:tailEnd/>
            </a:ln>
          </p:spPr>
        </p:pic>
        <p:pic>
          <p:nvPicPr>
            <p:cNvPr id="14" name="Picture 9"/>
            <p:cNvPicPr>
              <a:picLocks noChangeArrowheads="1"/>
            </p:cNvPicPr>
            <p:nvPr/>
          </p:nvPicPr>
          <p:blipFill>
            <a:blip r:embed="rId7" cstate="print"/>
            <a:srcRect/>
            <a:stretch>
              <a:fillRect/>
            </a:stretch>
          </p:blipFill>
          <p:spPr bwMode="auto">
            <a:xfrm>
              <a:off x="6667024" y="2799116"/>
              <a:ext cx="1516151" cy="569618"/>
            </a:xfrm>
            <a:prstGeom prst="rect">
              <a:avLst/>
            </a:prstGeom>
            <a:noFill/>
            <a:ln w="9525">
              <a:noFill/>
              <a:miter lim="800000"/>
              <a:headEnd/>
              <a:tailEnd/>
            </a:ln>
          </p:spPr>
        </p:pic>
      </p:gr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t content">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18"/>
          <p:cNvGrpSpPr>
            <a:grpSpLocks/>
          </p:cNvGrpSpPr>
          <p:nvPr/>
        </p:nvGrpSpPr>
        <p:grpSpPr bwMode="auto">
          <a:xfrm>
            <a:off x="13247" y="1"/>
            <a:ext cx="9117106" cy="690749"/>
            <a:chOff x="1524000" y="2799115"/>
            <a:chExt cx="7619999" cy="587668"/>
          </a:xfrm>
        </p:grpSpPr>
        <p:pic>
          <p:nvPicPr>
            <p:cNvPr id="9" name="Picture 4"/>
            <p:cNvPicPr>
              <a:picLocks noChangeArrowheads="1"/>
            </p:cNvPicPr>
            <p:nvPr/>
          </p:nvPicPr>
          <p:blipFill>
            <a:blip r:embed="rId2" cstate="print"/>
            <a:srcRect/>
            <a:stretch>
              <a:fillRect/>
            </a:stretch>
          </p:blipFill>
          <p:spPr bwMode="auto">
            <a:xfrm>
              <a:off x="1524000" y="2799116"/>
              <a:ext cx="1165356" cy="570807"/>
            </a:xfrm>
            <a:prstGeom prst="rect">
              <a:avLst/>
            </a:prstGeom>
            <a:noFill/>
            <a:ln w="9525">
              <a:noFill/>
              <a:miter lim="800000"/>
              <a:headEnd/>
              <a:tailEnd/>
            </a:ln>
          </p:spPr>
        </p:pic>
        <p:pic>
          <p:nvPicPr>
            <p:cNvPr id="10" name="Picture 5"/>
            <p:cNvPicPr>
              <a:picLocks noChangeArrowheads="1"/>
            </p:cNvPicPr>
            <p:nvPr/>
          </p:nvPicPr>
          <p:blipFill>
            <a:blip r:embed="rId3" cstate="print"/>
            <a:srcRect/>
            <a:stretch>
              <a:fillRect/>
            </a:stretch>
          </p:blipFill>
          <p:spPr bwMode="auto">
            <a:xfrm>
              <a:off x="2666762" y="2799116"/>
              <a:ext cx="1524238" cy="568429"/>
            </a:xfrm>
            <a:prstGeom prst="rect">
              <a:avLst/>
            </a:prstGeom>
            <a:noFill/>
            <a:ln w="9525">
              <a:noFill/>
              <a:miter lim="800000"/>
              <a:headEnd/>
              <a:tailEnd/>
            </a:ln>
          </p:spPr>
        </p:pic>
        <p:pic>
          <p:nvPicPr>
            <p:cNvPr id="11" name="Picture 6"/>
            <p:cNvPicPr>
              <a:picLocks noChangeArrowheads="1"/>
            </p:cNvPicPr>
            <p:nvPr/>
          </p:nvPicPr>
          <p:blipFill>
            <a:blip r:embed="rId4" cstate="print"/>
            <a:srcRect r="15338"/>
            <a:stretch>
              <a:fillRect/>
            </a:stretch>
          </p:blipFill>
          <p:spPr bwMode="auto">
            <a:xfrm>
              <a:off x="8160582" y="2799115"/>
              <a:ext cx="983417" cy="587668"/>
            </a:xfrm>
            <a:prstGeom prst="rect">
              <a:avLst/>
            </a:prstGeom>
            <a:noFill/>
            <a:ln w="9525">
              <a:noFill/>
              <a:miter lim="800000"/>
              <a:headEnd/>
              <a:tailEnd/>
            </a:ln>
          </p:spPr>
        </p:pic>
        <p:pic>
          <p:nvPicPr>
            <p:cNvPr id="12" name="Picture 7"/>
            <p:cNvPicPr>
              <a:picLocks noChangeArrowheads="1"/>
            </p:cNvPicPr>
            <p:nvPr/>
          </p:nvPicPr>
          <p:blipFill>
            <a:blip r:embed="rId5" cstate="print"/>
            <a:srcRect r="28796"/>
            <a:stretch>
              <a:fillRect/>
            </a:stretch>
          </p:blipFill>
          <p:spPr bwMode="auto">
            <a:xfrm>
              <a:off x="4191000" y="2799116"/>
              <a:ext cx="1078786" cy="569618"/>
            </a:xfrm>
            <a:prstGeom prst="rect">
              <a:avLst/>
            </a:prstGeom>
            <a:noFill/>
            <a:ln w="9525">
              <a:noFill/>
              <a:miter lim="800000"/>
              <a:headEnd/>
              <a:tailEnd/>
            </a:ln>
          </p:spPr>
        </p:pic>
        <p:pic>
          <p:nvPicPr>
            <p:cNvPr id="13" name="Picture 8"/>
            <p:cNvPicPr>
              <a:picLocks noChangeArrowheads="1"/>
            </p:cNvPicPr>
            <p:nvPr/>
          </p:nvPicPr>
          <p:blipFill>
            <a:blip r:embed="rId6" cstate="print"/>
            <a:srcRect l="4187"/>
            <a:stretch>
              <a:fillRect/>
            </a:stretch>
          </p:blipFill>
          <p:spPr bwMode="auto">
            <a:xfrm>
              <a:off x="5269786" y="2799116"/>
              <a:ext cx="1453127" cy="569618"/>
            </a:xfrm>
            <a:prstGeom prst="rect">
              <a:avLst/>
            </a:prstGeom>
            <a:noFill/>
            <a:ln w="9525">
              <a:noFill/>
              <a:miter lim="800000"/>
              <a:headEnd/>
              <a:tailEnd/>
            </a:ln>
          </p:spPr>
        </p:pic>
        <p:pic>
          <p:nvPicPr>
            <p:cNvPr id="14" name="Picture 9"/>
            <p:cNvPicPr>
              <a:picLocks noChangeArrowheads="1"/>
            </p:cNvPicPr>
            <p:nvPr/>
          </p:nvPicPr>
          <p:blipFill>
            <a:blip r:embed="rId7" cstate="print"/>
            <a:srcRect/>
            <a:stretch>
              <a:fillRect/>
            </a:stretch>
          </p:blipFill>
          <p:spPr bwMode="auto">
            <a:xfrm>
              <a:off x="6667024" y="2799116"/>
              <a:ext cx="1516151" cy="569618"/>
            </a:xfrm>
            <a:prstGeom prst="rect">
              <a:avLst/>
            </a:prstGeom>
            <a:noFill/>
            <a:ln w="9525">
              <a:noFill/>
              <a:miter lim="800000"/>
              <a:headEnd/>
              <a:tailEnd/>
            </a:ln>
          </p:spPr>
        </p:pic>
      </p:grpSp>
      <p:sp>
        <p:nvSpPr>
          <p:cNvPr id="16" name="Text Placeholder 15"/>
          <p:cNvSpPr>
            <a:spLocks noGrp="1"/>
          </p:cNvSpPr>
          <p:nvPr>
            <p:ph type="body" sz="quarter" idx="10"/>
          </p:nvPr>
        </p:nvSpPr>
        <p:spPr>
          <a:xfrm>
            <a:off x="0" y="2057400"/>
            <a:ext cx="9144000" cy="4800600"/>
          </a:xfrm>
        </p:spPr>
        <p:txBody>
          <a:bodyPr/>
          <a:lstStyle>
            <a:lvl1pPr marL="679450" indent="-228600">
              <a:defRPr>
                <a:solidFill>
                  <a:schemeClr val="bg2">
                    <a:lumMod val="20000"/>
                    <a:lumOff val="80000"/>
                  </a:schemeClr>
                </a:solidFill>
              </a:defRPr>
            </a:lvl1pPr>
            <a:lvl2pPr marL="963613" indent="-285750">
              <a:defRPr>
                <a:solidFill>
                  <a:schemeClr val="bg2">
                    <a:lumMod val="20000"/>
                    <a:lumOff val="80000"/>
                  </a:schemeClr>
                </a:solidFill>
              </a:defRPr>
            </a:lvl2pPr>
            <a:lvl3pPr marL="1258888" indent="-228600">
              <a:defRPr>
                <a:solidFill>
                  <a:schemeClr val="bg2">
                    <a:lumMod val="20000"/>
                    <a:lumOff val="80000"/>
                  </a:schemeClr>
                </a:solidFill>
              </a:defRPr>
            </a:lvl3pPr>
            <a:lvl4pPr marL="1485900" indent="-228600">
              <a:defRPr>
                <a:solidFill>
                  <a:schemeClr val="bg2">
                    <a:lumMod val="20000"/>
                    <a:lumOff val="80000"/>
                  </a:schemeClr>
                </a:solidFill>
              </a:defRPr>
            </a:lvl4pPr>
            <a:lvl5pPr marL="1646238" indent="-161925">
              <a:defRPr>
                <a:solidFill>
                  <a:schemeClr val="bg2">
                    <a:lumMod val="20000"/>
                    <a:lumOff val="8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itle 1"/>
          <p:cNvSpPr>
            <a:spLocks noGrp="1"/>
          </p:cNvSpPr>
          <p:nvPr>
            <p:ph type="title"/>
          </p:nvPr>
        </p:nvSpPr>
        <p:spPr>
          <a:xfrm>
            <a:off x="0" y="685800"/>
            <a:ext cx="9144000" cy="1143000"/>
          </a:xfrm>
        </p:spPr>
        <p:txBody>
          <a:bodyPr/>
          <a:lstStyle>
            <a:lvl1pPr>
              <a:defRPr>
                <a:solidFill>
                  <a:schemeClr val="bg2">
                    <a:lumMod val="20000"/>
                    <a:lumOff val="80000"/>
                  </a:schemeClr>
                </a:solidFill>
              </a:defRPr>
            </a:lvl1pPr>
          </a:lstStyle>
          <a:p>
            <a:r>
              <a:rPr lang="en-US" dirty="0" smtClean="0"/>
              <a:t>Click to edit Master title style</a:t>
            </a:r>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ub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2879678" y="1"/>
            <a:ext cx="6264322" cy="6858000"/>
          </a:xfrm>
          <a:solidFill>
            <a:srgbClr val="002060"/>
          </a:solidFill>
        </p:spPr>
        <p:txBody>
          <a:bodyPr/>
          <a:lstStyle>
            <a:lvl1pPr>
              <a:defRPr>
                <a:solidFill>
                  <a:schemeClr val="accent4">
                    <a:lumMod val="20000"/>
                    <a:lumOff val="80000"/>
                  </a:schemeClr>
                </a:solidFill>
              </a:defRPr>
            </a:lvl1pPr>
          </a:lstStyle>
          <a:p>
            <a:r>
              <a:rPr lang="en-US" smtClean="0"/>
              <a:t>Click to edit Master title style</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0" y="0"/>
            <a:ext cx="2873946" cy="6858000"/>
          </a:xfrm>
          <a:prstGeom prst="rect">
            <a:avLst/>
          </a:prstGeom>
          <a:noFill/>
          <a:ln w="9525">
            <a:noFill/>
            <a:miter lim="800000"/>
            <a:headEnd/>
            <a:tailEnd/>
          </a:ln>
        </p:spPr>
      </p:pic>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ubsection Header 2 2 box">
    <p:spTree>
      <p:nvGrpSpPr>
        <p:cNvPr id="1" name=""/>
        <p:cNvGrpSpPr/>
        <p:nvPr/>
      </p:nvGrpSpPr>
      <p:grpSpPr>
        <a:xfrm>
          <a:off x="0" y="0"/>
          <a:ext cx="0" cy="0"/>
          <a:chOff x="0" y="0"/>
          <a:chExt cx="0" cy="0"/>
        </a:xfrm>
      </p:grpSpPr>
      <p:sp>
        <p:nvSpPr>
          <p:cNvPr id="2" name="Title 1"/>
          <p:cNvSpPr>
            <a:spLocks noGrp="1"/>
          </p:cNvSpPr>
          <p:nvPr>
            <p:ph type="title"/>
          </p:nvPr>
        </p:nvSpPr>
        <p:spPr>
          <a:xfrm>
            <a:off x="2864224" y="1"/>
            <a:ext cx="6279776" cy="2312894"/>
          </a:xfrm>
          <a:solidFill>
            <a:srgbClr val="7C1C51"/>
          </a:solidFill>
        </p:spPr>
        <p:txBody>
          <a:bodyPr/>
          <a:lstStyle>
            <a:lvl1pPr>
              <a:defRPr>
                <a:solidFill>
                  <a:schemeClr val="accent4">
                    <a:lumMod val="20000"/>
                    <a:lumOff val="80000"/>
                  </a:schemeClr>
                </a:solidFill>
              </a:defRPr>
            </a:lvl1pPr>
          </a:lstStyle>
          <a:p>
            <a:r>
              <a:rPr lang="en-US" dirty="0" smtClean="0"/>
              <a:t>Click to edit Master title style</a:t>
            </a:r>
            <a:endParaRPr lang="en-US" dirty="0"/>
          </a:p>
        </p:txBody>
      </p:sp>
      <p:sp>
        <p:nvSpPr>
          <p:cNvPr id="5" name="Title 1"/>
          <p:cNvSpPr txBox="1">
            <a:spLocks/>
          </p:cNvSpPr>
          <p:nvPr/>
        </p:nvSpPr>
        <p:spPr bwMode="auto">
          <a:xfrm>
            <a:off x="2877672" y="2245660"/>
            <a:ext cx="6266328" cy="4612340"/>
          </a:xfrm>
          <a:prstGeom prst="rect">
            <a:avLst/>
          </a:prstGeo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chemeClr val="accent4">
                    <a:lumMod val="20000"/>
                    <a:lumOff val="80000"/>
                  </a:schemeClr>
                </a:solidFill>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chemeClr val="accent4">
                  <a:lumMod val="20000"/>
                  <a:lumOff val="80000"/>
                </a:schemeClr>
              </a:solidFill>
              <a:effectLst/>
              <a:uLnTx/>
              <a:uFillTx/>
              <a:latin typeface="Tahoma"/>
              <a:ea typeface="ＭＳ Ｐゴシック" charset="-128"/>
              <a:cs typeface="Tahoma"/>
            </a:endParaRPr>
          </a:p>
        </p:txBody>
      </p:sp>
      <p:pic>
        <p:nvPicPr>
          <p:cNvPr id="4" name="Picture 3"/>
          <p:cNvPicPr>
            <a:picLocks noChangeAspect="1" noChangeArrowheads="1"/>
          </p:cNvPicPr>
          <p:nvPr/>
        </p:nvPicPr>
        <p:blipFill>
          <a:blip r:embed="rId2" cstate="print"/>
          <a:srcRect/>
          <a:stretch>
            <a:fillRect/>
          </a:stretch>
        </p:blipFill>
        <p:spPr bwMode="auto">
          <a:xfrm>
            <a:off x="0" y="0"/>
            <a:ext cx="2873946" cy="6858000"/>
          </a:xfrm>
          <a:prstGeom prst="rect">
            <a:avLst/>
          </a:prstGeom>
          <a:noFill/>
          <a:ln w="9525">
            <a:noFill/>
            <a:miter lim="800000"/>
            <a:headEnd/>
            <a:tailEnd/>
          </a:ln>
        </p:spPr>
      </p:pic>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w"/>
              <a:defRPr/>
            </a:lvl2pPr>
            <a:lvl3pPr marL="685800" indent="-174625">
              <a:buFont typeface="Arial" pitchFamily="34" charset="0"/>
              <a:buChar char="•"/>
              <a:defRPr/>
            </a:lvl3pPr>
            <a:lvl4pPr marL="914400" indent="-174625">
              <a:buFont typeface="Arial" pitchFamily="34" charset="0"/>
              <a:buChar char="•"/>
              <a:defRPr sz="2200"/>
            </a:lvl4pPr>
            <a:lvl5pPr marL="1089025" indent="-161925">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5"/>
          <p:cNvGrpSpPr/>
          <p:nvPr/>
        </p:nvGrpSpPr>
        <p:grpSpPr>
          <a:xfrm>
            <a:off x="-1" y="1169894"/>
            <a:ext cx="9138702" cy="174812"/>
            <a:chOff x="-1" y="1206500"/>
            <a:chExt cx="9138702" cy="145781"/>
          </a:xfrm>
        </p:grpSpPr>
        <p:sp>
          <p:nvSpPr>
            <p:cNvPr id="7" name="Rectangle 6"/>
            <p:cNvSpPr/>
            <p:nvPr userDrawn="1"/>
          </p:nvSpPr>
          <p:spPr bwMode="auto">
            <a:xfrm>
              <a:off x="533402" y="1206500"/>
              <a:ext cx="8605299" cy="14577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4"/>
            <p:cNvGrpSpPr/>
            <p:nvPr userDrawn="1"/>
          </p:nvGrpSpPr>
          <p:grpSpPr>
            <a:xfrm>
              <a:off x="-1" y="1206502"/>
              <a:ext cx="533403" cy="145779"/>
              <a:chOff x="-1" y="1206502"/>
              <a:chExt cx="533403" cy="145779"/>
            </a:xfrm>
          </p:grpSpPr>
          <p:sp>
            <p:nvSpPr>
              <p:cNvPr id="5" name="Rectangle 4"/>
              <p:cNvSpPr/>
              <p:nvPr userDrawn="1"/>
            </p:nvSpPr>
            <p:spPr bwMode="auto">
              <a:xfrm>
                <a:off x="-1" y="1206502"/>
                <a:ext cx="177801" cy="1457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userDrawn="1"/>
            </p:nvSpPr>
            <p:spPr bwMode="auto">
              <a:xfrm>
                <a:off x="177800" y="1206502"/>
                <a:ext cx="177801" cy="145779"/>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bwMode="auto">
              <a:xfrm>
                <a:off x="355601" y="1206502"/>
                <a:ext cx="177801" cy="145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8140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140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5" name="Group 17"/>
          <p:cNvGrpSpPr/>
          <p:nvPr/>
        </p:nvGrpSpPr>
        <p:grpSpPr>
          <a:xfrm>
            <a:off x="-1" y="1169894"/>
            <a:ext cx="9138702" cy="174812"/>
            <a:chOff x="-1" y="1206500"/>
            <a:chExt cx="9138702" cy="145781"/>
          </a:xfrm>
        </p:grpSpPr>
        <p:sp>
          <p:nvSpPr>
            <p:cNvPr id="19" name="Rectangle 18"/>
            <p:cNvSpPr/>
            <p:nvPr userDrawn="1"/>
          </p:nvSpPr>
          <p:spPr bwMode="auto">
            <a:xfrm>
              <a:off x="533402" y="1206500"/>
              <a:ext cx="8605299" cy="14577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4"/>
            <p:cNvGrpSpPr/>
            <p:nvPr userDrawn="1"/>
          </p:nvGrpSpPr>
          <p:grpSpPr>
            <a:xfrm>
              <a:off x="-1" y="1206502"/>
              <a:ext cx="533403" cy="145779"/>
              <a:chOff x="-1" y="1206502"/>
              <a:chExt cx="533403" cy="145779"/>
            </a:xfrm>
          </p:grpSpPr>
          <p:sp>
            <p:nvSpPr>
              <p:cNvPr id="21" name="Rectangle 20"/>
              <p:cNvSpPr/>
              <p:nvPr userDrawn="1"/>
            </p:nvSpPr>
            <p:spPr bwMode="auto">
              <a:xfrm>
                <a:off x="-1" y="1206502"/>
                <a:ext cx="177801" cy="1457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userDrawn="1"/>
            </p:nvSpPr>
            <p:spPr bwMode="auto">
              <a:xfrm>
                <a:off x="177800" y="1206502"/>
                <a:ext cx="177801" cy="145779"/>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userDrawn="1"/>
            </p:nvSpPr>
            <p:spPr bwMode="auto">
              <a:xfrm>
                <a:off x="355601" y="1206502"/>
                <a:ext cx="177801" cy="145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7C1C5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7C1C5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7" name="Group 19"/>
          <p:cNvGrpSpPr/>
          <p:nvPr/>
        </p:nvGrpSpPr>
        <p:grpSpPr>
          <a:xfrm>
            <a:off x="-1" y="1169894"/>
            <a:ext cx="9138702" cy="174812"/>
            <a:chOff x="-1" y="1206500"/>
            <a:chExt cx="9138702" cy="145781"/>
          </a:xfrm>
        </p:grpSpPr>
        <p:sp>
          <p:nvSpPr>
            <p:cNvPr id="21" name="Rectangle 20"/>
            <p:cNvSpPr/>
            <p:nvPr userDrawn="1"/>
          </p:nvSpPr>
          <p:spPr bwMode="auto">
            <a:xfrm>
              <a:off x="533402" y="1206500"/>
              <a:ext cx="8605299" cy="14577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 name="Group 14"/>
            <p:cNvGrpSpPr/>
            <p:nvPr userDrawn="1"/>
          </p:nvGrpSpPr>
          <p:grpSpPr>
            <a:xfrm>
              <a:off x="-1" y="1206502"/>
              <a:ext cx="533403" cy="145779"/>
              <a:chOff x="-1" y="1206502"/>
              <a:chExt cx="533403" cy="145779"/>
            </a:xfrm>
          </p:grpSpPr>
          <p:sp>
            <p:nvSpPr>
              <p:cNvPr id="23" name="Rectangle 22"/>
              <p:cNvSpPr/>
              <p:nvPr userDrawn="1"/>
            </p:nvSpPr>
            <p:spPr bwMode="auto">
              <a:xfrm>
                <a:off x="-1" y="1206502"/>
                <a:ext cx="177801" cy="1457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userDrawn="1"/>
            </p:nvSpPr>
            <p:spPr bwMode="auto">
              <a:xfrm>
                <a:off x="177800" y="1206502"/>
                <a:ext cx="177801" cy="145779"/>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userDrawn="1"/>
            </p:nvSpPr>
            <p:spPr bwMode="auto">
              <a:xfrm>
                <a:off x="355601" y="1206502"/>
                <a:ext cx="177801" cy="145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177800" y="1425388"/>
            <a:ext cx="8801100" cy="5067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 name="Group 9"/>
          <p:cNvGrpSpPr/>
          <p:nvPr/>
        </p:nvGrpSpPr>
        <p:grpSpPr>
          <a:xfrm>
            <a:off x="0" y="6501545"/>
            <a:ext cx="9144001" cy="369332"/>
            <a:chOff x="0" y="6488666"/>
            <a:chExt cx="9144001" cy="369332"/>
          </a:xfrm>
        </p:grpSpPr>
        <p:sp>
          <p:nvSpPr>
            <p:cNvPr id="6" name="TextBox 5"/>
            <p:cNvSpPr txBox="1"/>
            <p:nvPr userDrawn="1"/>
          </p:nvSpPr>
          <p:spPr>
            <a:xfrm>
              <a:off x="7315200" y="6488666"/>
              <a:ext cx="1828801" cy="369332"/>
            </a:xfrm>
            <a:prstGeom prst="rect">
              <a:avLst/>
            </a:prstGeom>
            <a:solidFill>
              <a:srgbClr val="7C1C51"/>
            </a:solidFill>
          </p:spPr>
          <p:txBody>
            <a:bodyPr wrap="square" rtlCol="0">
              <a:spAutoFit/>
            </a:bodyPr>
            <a:lstStyle/>
            <a:p>
              <a:pPr algn="ctr"/>
              <a:r>
                <a:rPr lang="en-US" dirty="0" smtClean="0">
                  <a:solidFill>
                    <a:schemeClr val="bg1"/>
                  </a:solidFill>
                </a:rPr>
                <a:t>nsse.iub.edu</a:t>
              </a:r>
              <a:endParaRPr lang="en-US" dirty="0">
                <a:solidFill>
                  <a:schemeClr val="bg1"/>
                </a:solidFill>
              </a:endParaRPr>
            </a:p>
          </p:txBody>
        </p:sp>
        <p:sp>
          <p:nvSpPr>
            <p:cNvPr id="7" name="TextBox 6"/>
            <p:cNvSpPr txBox="1"/>
            <p:nvPr userDrawn="1"/>
          </p:nvSpPr>
          <p:spPr>
            <a:xfrm>
              <a:off x="0" y="6488666"/>
              <a:ext cx="7315199" cy="369332"/>
            </a:xfrm>
            <a:prstGeom prst="rect">
              <a:avLst/>
            </a:prstGeom>
            <a:solidFill>
              <a:srgbClr val="002060"/>
            </a:solidFill>
          </p:spPr>
          <p:txBody>
            <a:bodyPr wrap="square" rtlCol="0">
              <a:spAutoFit/>
            </a:bodyPr>
            <a:lstStyle/>
            <a:p>
              <a:pPr marL="120650" indent="0" algn="l"/>
              <a:r>
                <a:rPr lang="en-US" dirty="0" smtClean="0">
                  <a:solidFill>
                    <a:schemeClr val="bg1"/>
                  </a:solidFill>
                </a:rPr>
                <a:t>National Survey of Student Engagement</a:t>
              </a:r>
              <a:endParaRPr lang="en-US" dirty="0">
                <a:solidFill>
                  <a:schemeClr val="bg1"/>
                </a:solidFill>
              </a:endParaRPr>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3"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defTabSz="457200" rtl="0" eaLnBrk="1" fontAlgn="base" hangingPunct="1">
        <a:spcBef>
          <a:spcPct val="0"/>
        </a:spcBef>
        <a:spcAft>
          <a:spcPct val="0"/>
        </a:spcAft>
        <a:defRPr sz="4400" b="1" kern="1200">
          <a:solidFill>
            <a:schemeClr val="accent1"/>
          </a:solidFill>
          <a:latin typeface="Tahoma"/>
          <a:ea typeface="ＭＳ Ｐゴシック" charset="-128"/>
          <a:cs typeface="Tahoma"/>
        </a:defRPr>
      </a:lvl1pPr>
      <a:lvl2pPr algn="ctr" defTabSz="457200" rtl="0" eaLnBrk="1" fontAlgn="base" hangingPunct="1">
        <a:spcBef>
          <a:spcPct val="0"/>
        </a:spcBef>
        <a:spcAft>
          <a:spcPct val="0"/>
        </a:spcAft>
        <a:defRPr sz="4400" b="1">
          <a:solidFill>
            <a:schemeClr val="accent1"/>
          </a:solidFill>
          <a:latin typeface="Tahoma" charset="0"/>
          <a:ea typeface="ＭＳ Ｐゴシック" charset="-128"/>
        </a:defRPr>
      </a:lvl2pPr>
      <a:lvl3pPr algn="ctr" defTabSz="457200" rtl="0" eaLnBrk="1" fontAlgn="base" hangingPunct="1">
        <a:spcBef>
          <a:spcPct val="0"/>
        </a:spcBef>
        <a:spcAft>
          <a:spcPct val="0"/>
        </a:spcAft>
        <a:defRPr sz="4400" b="1">
          <a:solidFill>
            <a:schemeClr val="accent1"/>
          </a:solidFill>
          <a:latin typeface="Tahoma" charset="0"/>
          <a:ea typeface="ＭＳ Ｐゴシック" charset="-128"/>
        </a:defRPr>
      </a:lvl3pPr>
      <a:lvl4pPr algn="ctr" defTabSz="457200" rtl="0" eaLnBrk="1" fontAlgn="base" hangingPunct="1">
        <a:spcBef>
          <a:spcPct val="0"/>
        </a:spcBef>
        <a:spcAft>
          <a:spcPct val="0"/>
        </a:spcAft>
        <a:defRPr sz="4400" b="1">
          <a:solidFill>
            <a:schemeClr val="accent1"/>
          </a:solidFill>
          <a:latin typeface="Tahoma" charset="0"/>
          <a:ea typeface="ＭＳ Ｐゴシック" charset="-128"/>
        </a:defRPr>
      </a:lvl4pPr>
      <a:lvl5pPr algn="ctr" defTabSz="457200" rtl="0" eaLnBrk="1" fontAlgn="base" hangingPunct="1">
        <a:spcBef>
          <a:spcPct val="0"/>
        </a:spcBef>
        <a:spcAft>
          <a:spcPct val="0"/>
        </a:spcAft>
        <a:defRPr sz="4400" b="1">
          <a:solidFill>
            <a:schemeClr val="accent1"/>
          </a:solidFill>
          <a:latin typeface="Tahoma" charset="0"/>
          <a:ea typeface="ＭＳ Ｐゴシック" charset="-128"/>
        </a:defRPr>
      </a:lvl5pPr>
      <a:lvl6pPr marL="457200" algn="l" defTabSz="457200" rtl="0" eaLnBrk="1" fontAlgn="base" hangingPunct="1">
        <a:spcBef>
          <a:spcPct val="0"/>
        </a:spcBef>
        <a:spcAft>
          <a:spcPct val="0"/>
        </a:spcAft>
        <a:defRPr sz="4400" b="1">
          <a:solidFill>
            <a:schemeClr val="accent1"/>
          </a:solidFill>
          <a:latin typeface="Tahoma" charset="0"/>
          <a:ea typeface="ＭＳ Ｐゴシック" charset="-128"/>
        </a:defRPr>
      </a:lvl6pPr>
      <a:lvl7pPr marL="914400" algn="l" defTabSz="457200" rtl="0" eaLnBrk="1" fontAlgn="base" hangingPunct="1">
        <a:spcBef>
          <a:spcPct val="0"/>
        </a:spcBef>
        <a:spcAft>
          <a:spcPct val="0"/>
        </a:spcAft>
        <a:defRPr sz="4400" b="1">
          <a:solidFill>
            <a:schemeClr val="accent1"/>
          </a:solidFill>
          <a:latin typeface="Tahoma" charset="0"/>
          <a:ea typeface="ＭＳ Ｐゴシック" charset="-128"/>
        </a:defRPr>
      </a:lvl7pPr>
      <a:lvl8pPr marL="1371600" algn="l" defTabSz="457200" rtl="0" eaLnBrk="1" fontAlgn="base" hangingPunct="1">
        <a:spcBef>
          <a:spcPct val="0"/>
        </a:spcBef>
        <a:spcAft>
          <a:spcPct val="0"/>
        </a:spcAft>
        <a:defRPr sz="4400" b="1">
          <a:solidFill>
            <a:schemeClr val="accent1"/>
          </a:solidFill>
          <a:latin typeface="Tahoma" charset="0"/>
          <a:ea typeface="ＭＳ Ｐゴシック" charset="-128"/>
        </a:defRPr>
      </a:lvl8pPr>
      <a:lvl9pPr marL="1828800" algn="l" defTabSz="457200" rtl="0" eaLnBrk="1" fontAlgn="base" hangingPunct="1">
        <a:spcBef>
          <a:spcPct val="0"/>
        </a:spcBef>
        <a:spcAft>
          <a:spcPct val="0"/>
        </a:spcAft>
        <a:defRPr sz="4400" b="1">
          <a:solidFill>
            <a:schemeClr val="accent1"/>
          </a:solidFill>
          <a:latin typeface="Tahoma" charset="0"/>
          <a:ea typeface="ＭＳ Ｐゴシック" charset="-128"/>
        </a:defRPr>
      </a:lvl9pPr>
    </p:titleStyle>
    <p:bodyStyle>
      <a:lvl1pPr marL="228600" indent="-228600" algn="l" defTabSz="457200" rtl="0" eaLnBrk="1" fontAlgn="base" hangingPunct="1">
        <a:spcBef>
          <a:spcPct val="20000"/>
        </a:spcBef>
        <a:spcAft>
          <a:spcPct val="0"/>
        </a:spcAft>
        <a:buFont typeface="Arial" charset="0"/>
        <a:buChar char="•"/>
        <a:defRPr sz="3200" b="1" kern="1200">
          <a:solidFill>
            <a:srgbClr val="00386B"/>
          </a:solidFill>
          <a:latin typeface="Tahoma"/>
          <a:ea typeface="ＭＳ Ｐゴシック" charset="-128"/>
          <a:cs typeface="Tahoma"/>
        </a:defRPr>
      </a:lvl1pPr>
      <a:lvl2pPr marL="514350" indent="-285750" algn="l" defTabSz="457200" rtl="0" eaLnBrk="1" fontAlgn="base" hangingPunct="1">
        <a:spcBef>
          <a:spcPct val="20000"/>
        </a:spcBef>
        <a:spcAft>
          <a:spcPct val="0"/>
        </a:spcAft>
        <a:buFont typeface="Wingdings" charset="2"/>
        <a:buChar char="§"/>
        <a:defRPr sz="2800" b="0" kern="1200">
          <a:solidFill>
            <a:schemeClr val="accent1"/>
          </a:solidFill>
          <a:latin typeface="Tahoma"/>
          <a:ea typeface="ＭＳ Ｐゴシック" charset="-128"/>
          <a:cs typeface="Tahoma"/>
        </a:defRPr>
      </a:lvl2pPr>
      <a:lvl3pPr marL="739775" indent="-228600" algn="l" defTabSz="457200" rtl="0" eaLnBrk="1" fontAlgn="base" hangingPunct="1">
        <a:spcBef>
          <a:spcPct val="20000"/>
        </a:spcBef>
        <a:spcAft>
          <a:spcPct val="0"/>
        </a:spcAft>
        <a:buFont typeface="Arial" pitchFamily="34" charset="0"/>
        <a:buChar char="•"/>
        <a:defRPr sz="2400" b="0" kern="1200">
          <a:solidFill>
            <a:schemeClr val="accent1"/>
          </a:solidFill>
          <a:latin typeface="+mn-lt"/>
          <a:ea typeface="ＭＳ Ｐゴシック" charset="-128"/>
          <a:cs typeface="+mn-cs"/>
        </a:defRPr>
      </a:lvl3pPr>
      <a:lvl4pPr marL="1035050" indent="-228600" algn="l" defTabSz="457200" rtl="0" eaLnBrk="1" fontAlgn="base" hangingPunct="1">
        <a:spcBef>
          <a:spcPct val="20000"/>
        </a:spcBef>
        <a:spcAft>
          <a:spcPct val="0"/>
        </a:spcAft>
        <a:buFont typeface="Wingdings" pitchFamily="2" charset="2"/>
        <a:buChar char="§"/>
        <a:defRPr sz="2000" b="0" kern="1200">
          <a:solidFill>
            <a:schemeClr val="accent1"/>
          </a:solidFill>
          <a:latin typeface="+mn-lt"/>
          <a:ea typeface="ＭＳ Ｐゴシック" charset="-128"/>
          <a:cs typeface="+mn-cs"/>
        </a:defRPr>
      </a:lvl4pPr>
      <a:lvl5pPr marL="1196975" indent="-161925" algn="l" defTabSz="457200" rtl="0" eaLnBrk="1" fontAlgn="base" hangingPunct="1">
        <a:spcBef>
          <a:spcPct val="20000"/>
        </a:spcBef>
        <a:spcAft>
          <a:spcPct val="0"/>
        </a:spcAft>
        <a:buFont typeface="Calibri" pitchFamily="34" charset="0"/>
        <a:buChar char="‐"/>
        <a:defRPr sz="2000" b="0" kern="1200">
          <a:solidFill>
            <a:schemeClr val="accent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ctrTitle"/>
          </p:nvPr>
        </p:nvSpPr>
        <p:spPr/>
        <p:txBody>
          <a:bodyPr rIns="132080"/>
          <a:lstStyle/>
          <a:p>
            <a:pPr indent="0" eaLnBrk="1" hangingPunct="1"/>
            <a:r>
              <a:rPr lang="en-US" sz="2800" dirty="0" smtClean="0"/>
              <a:t>An Experience-Based View of </a:t>
            </a:r>
            <a:br>
              <a:rPr lang="en-US" sz="2800" dirty="0" smtClean="0"/>
            </a:br>
            <a:r>
              <a:rPr lang="en-US" sz="2800" dirty="0" smtClean="0"/>
              <a:t>University Quality in the USA: </a:t>
            </a:r>
            <a:br>
              <a:rPr lang="en-US" sz="2800" dirty="0" smtClean="0"/>
            </a:br>
            <a:r>
              <a:rPr lang="en-US" sz="2800" dirty="0" smtClean="0"/>
              <a:t>The National Survey of </a:t>
            </a:r>
            <a:br>
              <a:rPr lang="en-US" sz="2800" dirty="0" smtClean="0"/>
            </a:br>
            <a:r>
              <a:rPr lang="en-US" sz="2800" dirty="0" smtClean="0"/>
              <a:t>Student Engagement</a:t>
            </a:r>
            <a:endParaRPr lang="en-US" dirty="0" smtClean="0"/>
          </a:p>
        </p:txBody>
      </p:sp>
      <p:sp>
        <p:nvSpPr>
          <p:cNvPr id="4099" name="Rectangle 2"/>
          <p:cNvSpPr>
            <a:spLocks noGrp="1" noChangeArrowheads="1"/>
          </p:cNvSpPr>
          <p:nvPr>
            <p:ph type="subTitle" idx="1"/>
          </p:nvPr>
        </p:nvSpPr>
        <p:spPr/>
        <p:txBody>
          <a:bodyPr rIns="132080"/>
          <a:lstStyle/>
          <a:p>
            <a:pPr indent="0" eaLnBrk="1" hangingPunct="1">
              <a:spcBef>
                <a:spcPct val="0"/>
              </a:spcBef>
              <a:spcAft>
                <a:spcPts val="600"/>
              </a:spcAft>
              <a:buFontTx/>
              <a:buNone/>
            </a:pPr>
            <a:endParaRPr lang="en-US" sz="1400" dirty="0" smtClean="0"/>
          </a:p>
          <a:p>
            <a:pPr indent="0" eaLnBrk="1" hangingPunct="1">
              <a:spcBef>
                <a:spcPct val="0"/>
              </a:spcBef>
              <a:spcAft>
                <a:spcPts val="600"/>
              </a:spcAft>
              <a:buFontTx/>
              <a:buNone/>
            </a:pPr>
            <a:r>
              <a:rPr lang="en-US" sz="2000" dirty="0" smtClean="0"/>
              <a:t>Alexander C. McCormick</a:t>
            </a:r>
          </a:p>
          <a:p>
            <a:pPr indent="0" eaLnBrk="1" hangingPunct="1">
              <a:spcBef>
                <a:spcPct val="0"/>
              </a:spcBef>
              <a:spcAft>
                <a:spcPts val="600"/>
              </a:spcAft>
              <a:buFontTx/>
              <a:buNone/>
            </a:pPr>
            <a:r>
              <a:rPr lang="en-US" sz="2000" dirty="0" smtClean="0"/>
              <a:t>Center for Postsecondary Research</a:t>
            </a:r>
          </a:p>
          <a:p>
            <a:pPr indent="0" eaLnBrk="1" hangingPunct="1">
              <a:spcBef>
                <a:spcPct val="0"/>
              </a:spcBef>
              <a:spcAft>
                <a:spcPts val="600"/>
              </a:spcAft>
              <a:buFontTx/>
              <a:buNone/>
            </a:pPr>
            <a:r>
              <a:rPr lang="en-US" sz="2000" dirty="0" smtClean="0"/>
              <a:t>Indiana University Bloomington, USA</a:t>
            </a:r>
          </a:p>
          <a:p>
            <a:pPr indent="0" eaLnBrk="1" hangingPunct="1">
              <a:spcBef>
                <a:spcPct val="0"/>
              </a:spcBef>
              <a:spcAft>
                <a:spcPts val="600"/>
              </a:spcAft>
              <a:buFontTx/>
              <a:buNone/>
            </a:pPr>
            <a:endParaRPr lang="en-US" sz="2400" dirty="0" smtClean="0"/>
          </a:p>
          <a:p>
            <a:pPr indent="0" eaLnBrk="1" hangingPunct="1">
              <a:spcBef>
                <a:spcPct val="0"/>
              </a:spcBef>
              <a:spcAft>
                <a:spcPts val="600"/>
              </a:spcAft>
              <a:buFontTx/>
              <a:buNone/>
            </a:pPr>
            <a:r>
              <a:rPr lang="en-US" sz="2000" dirty="0" smtClean="0"/>
              <a:t>HEPI-HEA Conference</a:t>
            </a:r>
            <a:endParaRPr lang="en-US" sz="1800" dirty="0" smtClean="0"/>
          </a:p>
          <a:p>
            <a:pPr indent="0" eaLnBrk="1" hangingPunct="1">
              <a:spcBef>
                <a:spcPct val="0"/>
              </a:spcBef>
              <a:spcAft>
                <a:spcPts val="600"/>
              </a:spcAft>
              <a:buFontTx/>
              <a:buNone/>
            </a:pPr>
            <a:r>
              <a:rPr lang="en-US" sz="1800" dirty="0" smtClean="0"/>
              <a:t>The British Academy, London</a:t>
            </a:r>
          </a:p>
          <a:p>
            <a:pPr indent="0" eaLnBrk="1" hangingPunct="1">
              <a:spcBef>
                <a:spcPct val="0"/>
              </a:spcBef>
              <a:spcAft>
                <a:spcPts val="600"/>
              </a:spcAft>
              <a:buFontTx/>
              <a:buNone/>
            </a:pPr>
            <a:r>
              <a:rPr lang="en-US" sz="1800" dirty="0" smtClean="0"/>
              <a:t>22 May 2012</a:t>
            </a:r>
          </a:p>
        </p:txBody>
      </p:sp>
      <p:pic>
        <p:nvPicPr>
          <p:cNvPr id="4" name="Picture 2" descr="Higher Education Policy Institute"/>
          <p:cNvPicPr>
            <a:picLocks noChangeAspect="1" noChangeArrowheads="1"/>
          </p:cNvPicPr>
          <p:nvPr/>
        </p:nvPicPr>
        <p:blipFill>
          <a:blip r:embed="rId3" cstate="print"/>
          <a:srcRect/>
          <a:stretch>
            <a:fillRect/>
          </a:stretch>
        </p:blipFill>
        <p:spPr bwMode="auto">
          <a:xfrm>
            <a:off x="1600200" y="5143500"/>
            <a:ext cx="1834114" cy="1143000"/>
          </a:xfrm>
          <a:prstGeom prst="rect">
            <a:avLst/>
          </a:prstGeom>
          <a:noFill/>
        </p:spPr>
      </p:pic>
      <p:pic>
        <p:nvPicPr>
          <p:cNvPr id="5" name="Picture 4"/>
          <p:cNvPicPr/>
          <p:nvPr/>
        </p:nvPicPr>
        <p:blipFill>
          <a:blip r:embed="rId4" cstate="print"/>
          <a:srcRect/>
          <a:stretch>
            <a:fillRect/>
          </a:stretch>
        </p:blipFill>
        <p:spPr bwMode="auto">
          <a:xfrm>
            <a:off x="7315200" y="5029200"/>
            <a:ext cx="1392345"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0" y="1"/>
            <a:ext cx="9144000" cy="1325880"/>
          </a:xfrm>
        </p:spPr>
        <p:txBody>
          <a:bodyPr rIns="132080"/>
          <a:lstStyle/>
          <a:p>
            <a:pPr indent="0" eaLnBrk="1" hangingPunct="1"/>
            <a:r>
              <a:rPr lang="en-US" dirty="0" smtClean="0"/>
              <a:t>Why a Student Survey?</a:t>
            </a:r>
          </a:p>
        </p:txBody>
      </p:sp>
      <p:sp>
        <p:nvSpPr>
          <p:cNvPr id="10243" name="Rectangle 2"/>
          <p:cNvSpPr>
            <a:spLocks noGrp="1" noChangeArrowheads="1"/>
          </p:cNvSpPr>
          <p:nvPr>
            <p:ph type="body" idx="1"/>
          </p:nvPr>
        </p:nvSpPr>
        <p:spPr>
          <a:xfrm>
            <a:off x="152400" y="1752600"/>
            <a:ext cx="8991600" cy="4952999"/>
          </a:xfrm>
        </p:spPr>
        <p:txBody>
          <a:bodyPr rIns="132080"/>
          <a:lstStyle/>
          <a:p>
            <a:pPr marL="0" indent="0" eaLnBrk="1" hangingPunct="1">
              <a:lnSpc>
                <a:spcPct val="90000"/>
              </a:lnSpc>
              <a:buNone/>
            </a:pPr>
            <a:r>
              <a:rPr lang="en-US" sz="3200" dirty="0" smtClean="0">
                <a:latin typeface="Arial" charset="0"/>
                <a:sym typeface="Arial" charset="0"/>
              </a:rPr>
              <a:t>Direct assessment of learning is problematic</a:t>
            </a:r>
          </a:p>
          <a:p>
            <a:pPr lvl="1" eaLnBrk="1" hangingPunct="1">
              <a:lnSpc>
                <a:spcPct val="90000"/>
              </a:lnSpc>
            </a:pPr>
            <a:r>
              <a:rPr lang="en-US" sz="2800" dirty="0" smtClean="0">
                <a:latin typeface="Arial" charset="0"/>
                <a:sym typeface="Arial" charset="0"/>
              </a:rPr>
              <a:t>Measurement challenges</a:t>
            </a:r>
          </a:p>
          <a:p>
            <a:pPr lvl="1" eaLnBrk="1" hangingPunct="1">
              <a:lnSpc>
                <a:spcPct val="90000"/>
              </a:lnSpc>
            </a:pPr>
            <a:r>
              <a:rPr lang="en-US" dirty="0" smtClean="0">
                <a:latin typeface="Arial" charset="0"/>
                <a:sym typeface="Arial" charset="0"/>
              </a:rPr>
              <a:t>Inferential challenges</a:t>
            </a:r>
          </a:p>
          <a:p>
            <a:pPr lvl="1">
              <a:lnSpc>
                <a:spcPct val="90000"/>
              </a:lnSpc>
            </a:pPr>
            <a:r>
              <a:rPr lang="en-US" sz="2800" dirty="0" smtClean="0">
                <a:latin typeface="Arial" charset="0"/>
                <a:sym typeface="Arial" charset="0"/>
              </a:rPr>
              <a:t>Cost </a:t>
            </a:r>
            <a:r>
              <a:rPr lang="en-US" dirty="0" smtClean="0">
                <a:latin typeface="Arial" charset="0"/>
                <a:sym typeface="Arial" charset="0"/>
              </a:rPr>
              <a:t>challenges</a:t>
            </a:r>
            <a:endParaRPr lang="en-US" sz="2800" dirty="0" smtClean="0">
              <a:latin typeface="Arial" charset="0"/>
              <a:sym typeface="Arial" charset="0"/>
            </a:endParaRPr>
          </a:p>
          <a:p>
            <a:pPr lvl="1" eaLnBrk="1" hangingPunct="1">
              <a:lnSpc>
                <a:spcPct val="90000"/>
              </a:lnSpc>
            </a:pPr>
            <a:r>
              <a:rPr lang="en-US" dirty="0" smtClean="0">
                <a:latin typeface="Arial" charset="0"/>
                <a:sym typeface="Arial" charset="0"/>
              </a:rPr>
              <a:t>M</a:t>
            </a:r>
            <a:r>
              <a:rPr lang="en-US" sz="2800" dirty="0" smtClean="0">
                <a:latin typeface="Arial" charset="0"/>
                <a:sym typeface="Arial" charset="0"/>
              </a:rPr>
              <a:t>otivation challenges</a:t>
            </a:r>
          </a:p>
          <a:p>
            <a:pPr eaLnBrk="1" hangingPunct="1">
              <a:lnSpc>
                <a:spcPct val="90000"/>
              </a:lnSpc>
              <a:spcBef>
                <a:spcPts val="1200"/>
              </a:spcBef>
              <a:buNone/>
            </a:pPr>
            <a:r>
              <a:rPr lang="en-US" sz="3200" dirty="0" smtClean="0">
                <a:latin typeface="Arial" charset="0"/>
                <a:sym typeface="Arial" charset="0"/>
              </a:rPr>
              <a:t>Survey approach offers advantages</a:t>
            </a:r>
            <a:endParaRPr lang="en-US" sz="3200" b="1" i="1" dirty="0" smtClean="0">
              <a:solidFill>
                <a:srgbClr val="7C1C51"/>
              </a:solidFill>
              <a:latin typeface="Arial" charset="0"/>
              <a:sym typeface="Arial" charset="0"/>
            </a:endParaRPr>
          </a:p>
          <a:p>
            <a:pPr lvl="1">
              <a:lnSpc>
                <a:spcPct val="90000"/>
              </a:lnSpc>
            </a:pPr>
            <a:r>
              <a:rPr lang="en-US" dirty="0" smtClean="0">
                <a:latin typeface="Arial" charset="0"/>
                <a:sym typeface="Arial" charset="0"/>
              </a:rPr>
              <a:t>Cost-effective and efficient</a:t>
            </a:r>
          </a:p>
          <a:p>
            <a:pPr lvl="1" eaLnBrk="1" hangingPunct="1">
              <a:lnSpc>
                <a:spcPct val="90000"/>
              </a:lnSpc>
            </a:pPr>
            <a:r>
              <a:rPr lang="en-US" sz="2800" dirty="0" smtClean="0">
                <a:latin typeface="Arial" charset="0"/>
                <a:sym typeface="Arial" charset="0"/>
              </a:rPr>
              <a:t>Diagnostic utility of behavioral data</a:t>
            </a:r>
          </a:p>
          <a:p>
            <a:pPr lvl="1" eaLnBrk="1" hangingPunct="1">
              <a:lnSpc>
                <a:spcPct val="90000"/>
              </a:lnSpc>
            </a:pPr>
            <a:r>
              <a:rPr lang="en-US" sz="2800" dirty="0" smtClean="0">
                <a:latin typeface="Arial" charset="0"/>
                <a:sym typeface="Arial" charset="0"/>
              </a:rPr>
              <a:t>Students are the experts on their experience</a:t>
            </a:r>
          </a:p>
          <a:p>
            <a:pPr lvl="1" eaLnBrk="1" hangingPunct="1">
              <a:lnSpc>
                <a:spcPct val="90000"/>
              </a:lnSpc>
              <a:buNone/>
            </a:pPr>
            <a:endParaRPr lang="en-US" dirty="0" smtClean="0">
              <a:latin typeface="Arial" charset="0"/>
              <a:sym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4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1"/>
            <a:ext cx="9144000" cy="1158239"/>
          </a:xfrm>
        </p:spPr>
        <p:txBody>
          <a:bodyPr/>
          <a:lstStyle/>
          <a:p>
            <a:pPr marL="0" indent="0" eaLnBrk="1" hangingPunct="1"/>
            <a:r>
              <a:rPr lang="en-US" sz="3600" dirty="0" smtClean="0"/>
              <a:t>NSSE’s Key Aims</a:t>
            </a:r>
          </a:p>
        </p:txBody>
      </p:sp>
      <p:sp>
        <p:nvSpPr>
          <p:cNvPr id="19459" name="Content Placeholder 2"/>
          <p:cNvSpPr>
            <a:spLocks noGrp="1"/>
          </p:cNvSpPr>
          <p:nvPr>
            <p:ph idx="1"/>
          </p:nvPr>
        </p:nvSpPr>
        <p:spPr>
          <a:xfrm>
            <a:off x="228600" y="1522548"/>
            <a:ext cx="8763000" cy="5212080"/>
          </a:xfrm>
        </p:spPr>
        <p:txBody>
          <a:bodyPr/>
          <a:lstStyle/>
          <a:p>
            <a:pPr marL="0" indent="0" eaLnBrk="1" hangingPunct="1">
              <a:buNone/>
            </a:pPr>
            <a:r>
              <a:rPr lang="en-US" sz="3000" dirty="0" smtClean="0"/>
              <a:t>Enrich the impoverished national discourse about </a:t>
            </a:r>
            <a:r>
              <a:rPr lang="en-US" sz="3000" b="1" dirty="0" smtClean="0">
                <a:solidFill>
                  <a:srgbClr val="7C1C51"/>
                </a:solidFill>
              </a:rPr>
              <a:t>university quality</a:t>
            </a:r>
          </a:p>
          <a:p>
            <a:pPr lvl="1" eaLnBrk="1" hangingPunct="1"/>
            <a:r>
              <a:rPr lang="en-US" dirty="0" smtClean="0"/>
              <a:t>Shift the focus to teaching &amp; learning, </a:t>
            </a:r>
            <a:br>
              <a:rPr lang="en-US" dirty="0" smtClean="0"/>
            </a:br>
            <a:r>
              <a:rPr lang="en-US" dirty="0" smtClean="0"/>
              <a:t>through the lens of effective practices</a:t>
            </a:r>
          </a:p>
          <a:p>
            <a:pPr marL="0" indent="0" eaLnBrk="1" hangingPunct="1">
              <a:buNone/>
            </a:pPr>
            <a:r>
              <a:rPr lang="en-US" sz="3000" dirty="0" smtClean="0"/>
              <a:t>Provide </a:t>
            </a:r>
            <a:r>
              <a:rPr lang="en-US" sz="3000" b="1" dirty="0" smtClean="0">
                <a:solidFill>
                  <a:srgbClr val="7C1C51"/>
                </a:solidFill>
              </a:rPr>
              <a:t>diagnostic information</a:t>
            </a:r>
            <a:r>
              <a:rPr lang="en-US" sz="3000" b="1" dirty="0" smtClean="0">
                <a:solidFill>
                  <a:srgbClr val="990033"/>
                </a:solidFill>
              </a:rPr>
              <a:t> </a:t>
            </a:r>
            <a:r>
              <a:rPr lang="en-US" sz="3000" dirty="0" smtClean="0"/>
              <a:t>that can be used to improve undergraduate education</a:t>
            </a:r>
          </a:p>
          <a:p>
            <a:pPr lvl="1" eaLnBrk="1" hangingPunct="1"/>
            <a:r>
              <a:rPr lang="en-US" sz="2800" dirty="0" smtClean="0"/>
              <a:t>Actionable information based on </a:t>
            </a:r>
            <a:br>
              <a:rPr lang="en-US" sz="2800" dirty="0" smtClean="0"/>
            </a:br>
            <a:r>
              <a:rPr lang="en-US" sz="2800" dirty="0" smtClean="0"/>
              <a:t>valid &amp; reliable measures</a:t>
            </a:r>
          </a:p>
          <a:p>
            <a:pPr lvl="1" eaLnBrk="1" hangingPunct="1"/>
            <a:r>
              <a:rPr lang="en-US" sz="2800" dirty="0" smtClean="0"/>
              <a:t>Meaningful comparisons to other institutions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0" y="0"/>
            <a:ext cx="9144000" cy="1325880"/>
          </a:xfrm>
        </p:spPr>
        <p:txBody>
          <a:bodyPr rIns="132080">
            <a:normAutofit/>
          </a:bodyPr>
          <a:lstStyle/>
          <a:p>
            <a:pPr eaLnBrk="1" hangingPunct="1">
              <a:lnSpc>
                <a:spcPct val="90000"/>
              </a:lnSpc>
            </a:pPr>
            <a:r>
              <a:rPr lang="en-US" dirty="0" smtClean="0">
                <a:cs typeface="Arial" charset="0"/>
                <a:sym typeface="Arial" charset="0"/>
              </a:rPr>
              <a:t>What is Student Engagement?</a:t>
            </a:r>
            <a:endParaRPr lang="en-US" dirty="0" smtClean="0">
              <a:sym typeface="Arial" charset="0"/>
            </a:endParaRPr>
          </a:p>
        </p:txBody>
      </p:sp>
      <p:sp>
        <p:nvSpPr>
          <p:cNvPr id="11267" name="Rectangle 2"/>
          <p:cNvSpPr>
            <a:spLocks noGrp="1" noChangeArrowheads="1"/>
          </p:cNvSpPr>
          <p:nvPr>
            <p:ph type="body" idx="1"/>
          </p:nvPr>
        </p:nvSpPr>
        <p:spPr>
          <a:xfrm>
            <a:off x="228600" y="1771650"/>
            <a:ext cx="5699760" cy="4879974"/>
          </a:xfrm>
        </p:spPr>
        <p:txBody>
          <a:bodyPr rIns="132080"/>
          <a:lstStyle/>
          <a:p>
            <a:pPr marL="6350" lvl="1" indent="0" eaLnBrk="1" hangingPunct="1">
              <a:lnSpc>
                <a:spcPct val="90000"/>
              </a:lnSpc>
              <a:buFont typeface="Wingdings" pitchFamily="2" charset="2"/>
              <a:buNone/>
              <a:defRPr/>
            </a:pPr>
            <a:r>
              <a:rPr lang="en-US" sz="3600" dirty="0" smtClean="0">
                <a:latin typeface="Arial" charset="0"/>
                <a:cs typeface="Arial" charset="0"/>
                <a:sym typeface="Arial" charset="0"/>
              </a:rPr>
              <a:t>The extent to which students engage in and are exposed to effective educational practices</a:t>
            </a:r>
          </a:p>
          <a:p>
            <a:pPr marL="450850" lvl="1" indent="-450850" eaLnBrk="1" hangingPunct="1">
              <a:lnSpc>
                <a:spcPct val="90000"/>
              </a:lnSpc>
              <a:spcBef>
                <a:spcPts val="1200"/>
              </a:spcBef>
              <a:buFont typeface="Wingdings" pitchFamily="2" charset="2"/>
              <a:buChar char="Ø"/>
              <a:defRPr/>
            </a:pPr>
            <a:r>
              <a:rPr lang="en-US" sz="3200" dirty="0" smtClean="0">
                <a:latin typeface="Arial" charset="0"/>
                <a:cs typeface="Arial" charset="0"/>
                <a:sym typeface="Arial" charset="0"/>
              </a:rPr>
              <a:t>Activities and practices known to be related to desired outcomes</a:t>
            </a:r>
            <a:endParaRPr lang="en-US" sz="3200" dirty="0" smtClean="0">
              <a:latin typeface="Arial" charset="0"/>
              <a:sym typeface="Arial" charset="0"/>
            </a:endParaRPr>
          </a:p>
        </p:txBody>
      </p:sp>
      <p:pic>
        <p:nvPicPr>
          <p:cNvPr id="3074" name="Picture 2" descr="D:\Docs\My Pictures\Microsoft Clip Organizer\MPj04423590000[1].jpg"/>
          <p:cNvPicPr>
            <a:picLocks noChangeAspect="1" noChangeArrowheads="1"/>
          </p:cNvPicPr>
          <p:nvPr/>
        </p:nvPicPr>
        <p:blipFill>
          <a:blip r:embed="rId3" cstate="print"/>
          <a:srcRect/>
          <a:stretch>
            <a:fillRect/>
          </a:stretch>
        </p:blipFill>
        <p:spPr bwMode="auto">
          <a:xfrm>
            <a:off x="5638800" y="1349665"/>
            <a:ext cx="3474721" cy="512733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1325879"/>
          </a:xfrm>
        </p:spPr>
        <p:txBody>
          <a:bodyPr>
            <a:normAutofit/>
          </a:bodyPr>
          <a:lstStyle/>
          <a:p>
            <a:r>
              <a:rPr lang="en-US" dirty="0" smtClean="0"/>
              <a:t>OK, but what </a:t>
            </a:r>
            <a:r>
              <a:rPr lang="en-US" i="1" dirty="0" smtClean="0"/>
              <a:t>is</a:t>
            </a:r>
            <a:r>
              <a:rPr lang="en-US" dirty="0" smtClean="0"/>
              <a:t> Engagement?</a:t>
            </a:r>
          </a:p>
        </p:txBody>
      </p:sp>
      <p:sp>
        <p:nvSpPr>
          <p:cNvPr id="10243" name="Content Placeholder 2"/>
          <p:cNvSpPr>
            <a:spLocks noGrp="1"/>
          </p:cNvSpPr>
          <p:nvPr>
            <p:ph idx="1"/>
          </p:nvPr>
        </p:nvSpPr>
        <p:spPr>
          <a:xfrm>
            <a:off x="304800" y="1478280"/>
            <a:ext cx="6172200" cy="5379720"/>
          </a:xfrm>
        </p:spPr>
        <p:txBody>
          <a:bodyPr>
            <a:normAutofit/>
          </a:bodyPr>
          <a:lstStyle/>
          <a:p>
            <a:r>
              <a:rPr lang="en-US" dirty="0" smtClean="0"/>
              <a:t>Challenging academic work</a:t>
            </a:r>
          </a:p>
          <a:p>
            <a:r>
              <a:rPr lang="en-US" dirty="0" smtClean="0"/>
              <a:t>Active learning </a:t>
            </a:r>
          </a:p>
          <a:p>
            <a:r>
              <a:rPr lang="en-US" dirty="0" smtClean="0"/>
              <a:t>Deep approaches to learning</a:t>
            </a:r>
          </a:p>
          <a:p>
            <a:r>
              <a:rPr lang="en-US" dirty="0" smtClean="0"/>
              <a:t>High-impact practices</a:t>
            </a:r>
          </a:p>
          <a:p>
            <a:r>
              <a:rPr lang="en-US" dirty="0" smtClean="0"/>
              <a:t>Involvement with instructors</a:t>
            </a:r>
          </a:p>
          <a:p>
            <a:pPr lvl="1"/>
            <a:endParaRPr lang="en-US" dirty="0" smtClean="0"/>
          </a:p>
        </p:txBody>
      </p:sp>
      <p:sp>
        <p:nvSpPr>
          <p:cNvPr id="4" name="Oval Callout 3"/>
          <p:cNvSpPr/>
          <p:nvPr/>
        </p:nvSpPr>
        <p:spPr>
          <a:xfrm>
            <a:off x="6125028" y="1480458"/>
            <a:ext cx="2819400" cy="2286000"/>
          </a:xfrm>
          <a:prstGeom prst="wedgeEllipseCallout">
            <a:avLst>
              <a:gd name="adj1" fmla="val -39068"/>
              <a:gd name="adj2" fmla="val -67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smtClean="0"/>
              <a:t>In a campus context that promotes and supports success</a:t>
            </a:r>
            <a:endParaRPr lang="en-US" sz="25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0" y="1"/>
            <a:ext cx="9144000" cy="1341120"/>
          </a:xfrm>
        </p:spPr>
        <p:txBody>
          <a:bodyPr/>
          <a:lstStyle/>
          <a:p>
            <a:pPr marL="0" indent="0"/>
            <a:r>
              <a:rPr lang="en-US" sz="3600" dirty="0" smtClean="0"/>
              <a:t>Conceptual &amp; Empirical Foundations</a:t>
            </a:r>
          </a:p>
        </p:txBody>
      </p:sp>
      <p:sp>
        <p:nvSpPr>
          <p:cNvPr id="1446915" name="Rectangle 3"/>
          <p:cNvSpPr>
            <a:spLocks noGrp="1" noChangeArrowheads="1"/>
          </p:cNvSpPr>
          <p:nvPr>
            <p:ph idx="1"/>
          </p:nvPr>
        </p:nvSpPr>
        <p:spPr>
          <a:xfrm>
            <a:off x="182880" y="1596570"/>
            <a:ext cx="8961120" cy="4880429"/>
          </a:xfrm>
        </p:spPr>
        <p:txBody>
          <a:bodyPr>
            <a:normAutofit/>
          </a:bodyPr>
          <a:lstStyle/>
          <a:p>
            <a:pPr eaLnBrk="1" hangingPunct="1">
              <a:lnSpc>
                <a:spcPct val="90000"/>
              </a:lnSpc>
              <a:spcBef>
                <a:spcPts val="1000"/>
              </a:spcBef>
              <a:buFontTx/>
              <a:buNone/>
              <a:tabLst>
                <a:tab pos="8516938" algn="r"/>
              </a:tabLst>
              <a:defRPr/>
            </a:pPr>
            <a:r>
              <a:rPr lang="en-US" sz="2800" b="1" dirty="0" smtClean="0"/>
              <a:t>Time on task </a:t>
            </a:r>
            <a:r>
              <a:rPr lang="en-US" b="1" dirty="0" smtClean="0"/>
              <a:t>	</a:t>
            </a:r>
            <a:r>
              <a:rPr lang="en-US" sz="2000" dirty="0" smtClean="0"/>
              <a:t>(Tyler, 1930s)</a:t>
            </a:r>
            <a:endParaRPr lang="en-US" dirty="0" smtClean="0"/>
          </a:p>
          <a:p>
            <a:pPr eaLnBrk="1" hangingPunct="1">
              <a:lnSpc>
                <a:spcPct val="90000"/>
              </a:lnSpc>
              <a:spcBef>
                <a:spcPts val="1000"/>
              </a:spcBef>
              <a:buFontTx/>
              <a:buNone/>
              <a:tabLst>
                <a:tab pos="8516938" algn="r"/>
              </a:tabLst>
              <a:defRPr/>
            </a:pPr>
            <a:r>
              <a:rPr lang="en-US" sz="2800" b="1" dirty="0" smtClean="0"/>
              <a:t>Quality of effort </a:t>
            </a:r>
            <a:r>
              <a:rPr lang="en-US" b="1" dirty="0" smtClean="0"/>
              <a:t>	</a:t>
            </a:r>
            <a:r>
              <a:rPr lang="en-US" sz="2000" dirty="0" smtClean="0"/>
              <a:t>(Pace, 1960s &amp; 70s)</a:t>
            </a:r>
            <a:endParaRPr lang="en-US" dirty="0" smtClean="0"/>
          </a:p>
          <a:p>
            <a:pPr eaLnBrk="1" hangingPunct="1">
              <a:lnSpc>
                <a:spcPct val="90000"/>
              </a:lnSpc>
              <a:spcBef>
                <a:spcPts val="1000"/>
              </a:spcBef>
              <a:buFontTx/>
              <a:buNone/>
              <a:tabLst>
                <a:tab pos="8516938" algn="r"/>
              </a:tabLst>
              <a:defRPr/>
            </a:pPr>
            <a:r>
              <a:rPr lang="en-US" sz="2800" b="1" dirty="0" smtClean="0"/>
              <a:t>Student involvement </a:t>
            </a:r>
            <a:r>
              <a:rPr lang="en-US" b="1" dirty="0" smtClean="0"/>
              <a:t>	</a:t>
            </a:r>
            <a:r>
              <a:rPr lang="en-US" sz="2000" dirty="0" smtClean="0"/>
              <a:t>(Astin, 1984)</a:t>
            </a:r>
            <a:endParaRPr lang="en-US" dirty="0" smtClean="0"/>
          </a:p>
          <a:p>
            <a:pPr eaLnBrk="1" hangingPunct="1">
              <a:lnSpc>
                <a:spcPct val="90000"/>
              </a:lnSpc>
              <a:spcBef>
                <a:spcPts val="1000"/>
              </a:spcBef>
              <a:buFontTx/>
              <a:buNone/>
              <a:tabLst>
                <a:tab pos="8516938" algn="r"/>
              </a:tabLst>
              <a:defRPr/>
            </a:pPr>
            <a:r>
              <a:rPr lang="en-US" sz="2800" b="1" dirty="0" smtClean="0"/>
              <a:t>Academic &amp; social integration </a:t>
            </a:r>
            <a:r>
              <a:rPr lang="en-US" b="1" dirty="0" smtClean="0"/>
              <a:t>	</a:t>
            </a:r>
            <a:r>
              <a:rPr lang="en-US" sz="2000" dirty="0" smtClean="0"/>
              <a:t>(Tinto, 1975 &amp; 1987)</a:t>
            </a:r>
            <a:endParaRPr lang="en-US" dirty="0" smtClean="0"/>
          </a:p>
          <a:p>
            <a:pPr marL="168275" indent="-168275" eaLnBrk="1" hangingPunct="1">
              <a:lnSpc>
                <a:spcPct val="90000"/>
              </a:lnSpc>
              <a:spcBef>
                <a:spcPts val="1000"/>
              </a:spcBef>
              <a:buFontTx/>
              <a:buNone/>
              <a:tabLst>
                <a:tab pos="8516938" algn="r"/>
              </a:tabLst>
              <a:defRPr/>
            </a:pPr>
            <a:r>
              <a:rPr lang="en-US" sz="2800" b="1" dirty="0" smtClean="0"/>
              <a:t>Good practices in </a:t>
            </a:r>
            <a:br>
              <a:rPr lang="en-US" sz="2800" b="1" dirty="0" smtClean="0"/>
            </a:br>
            <a:r>
              <a:rPr lang="en-US" sz="2800" b="1" dirty="0" smtClean="0"/>
              <a:t>undergraduate education </a:t>
            </a:r>
            <a:r>
              <a:rPr lang="en-US" b="1" dirty="0" smtClean="0"/>
              <a:t>	</a:t>
            </a:r>
            <a:r>
              <a:rPr lang="en-US" sz="2000" dirty="0" smtClean="0"/>
              <a:t>(</a:t>
            </a:r>
            <a:r>
              <a:rPr lang="en-US" sz="2000" spc="-110" dirty="0" smtClean="0"/>
              <a:t>Chickering &amp; </a:t>
            </a:r>
            <a:r>
              <a:rPr lang="en-US" sz="2000" spc="-110" dirty="0" err="1" smtClean="0"/>
              <a:t>Gamson</a:t>
            </a:r>
            <a:r>
              <a:rPr lang="en-US" sz="2000" dirty="0" smtClean="0"/>
              <a:t>, 1987)</a:t>
            </a:r>
            <a:endParaRPr lang="en-US" dirty="0" smtClean="0"/>
          </a:p>
          <a:p>
            <a:pPr eaLnBrk="1" hangingPunct="1">
              <a:lnSpc>
                <a:spcPct val="90000"/>
              </a:lnSpc>
              <a:spcBef>
                <a:spcPts val="1000"/>
              </a:spcBef>
              <a:buFontTx/>
              <a:buNone/>
              <a:tabLst>
                <a:tab pos="8516938" algn="r"/>
              </a:tabLst>
              <a:defRPr/>
            </a:pPr>
            <a:r>
              <a:rPr lang="en-US" sz="2800" b="1" dirty="0" smtClean="0"/>
              <a:t>College impact </a:t>
            </a:r>
            <a:r>
              <a:rPr lang="en-US" b="1" dirty="0" smtClean="0"/>
              <a:t>	</a:t>
            </a:r>
            <a:r>
              <a:rPr lang="en-US" sz="2000" dirty="0" smtClean="0"/>
              <a:t>(Pascarella, 1985)</a:t>
            </a:r>
            <a:endParaRPr lang="en-US" dirty="0" smtClean="0"/>
          </a:p>
          <a:p>
            <a:pPr eaLnBrk="1" hangingPunct="1">
              <a:lnSpc>
                <a:spcPct val="90000"/>
              </a:lnSpc>
              <a:spcBef>
                <a:spcPts val="1000"/>
              </a:spcBef>
              <a:buFontTx/>
              <a:buNone/>
              <a:tabLst>
                <a:tab pos="8516938" algn="r"/>
              </a:tabLst>
              <a:defRPr/>
            </a:pPr>
            <a:r>
              <a:rPr lang="en-US" sz="2800" b="1" dirty="0" smtClean="0"/>
              <a:t>Student engagement </a:t>
            </a:r>
            <a:r>
              <a:rPr lang="en-US" b="1" dirty="0" smtClean="0"/>
              <a:t>	</a:t>
            </a:r>
            <a:r>
              <a:rPr lang="en-US" sz="2000" dirty="0" smtClean="0"/>
              <a:t>(Kuh, 1991, 2005)</a:t>
            </a:r>
            <a:endParaRPr lang="en-US" sz="2000" b="1" dirty="0" smtClean="0">
              <a:solidFill>
                <a:schemeClr val="hlink"/>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0" y="0"/>
            <a:ext cx="9144000" cy="1325880"/>
          </a:xfrm>
        </p:spPr>
        <p:txBody>
          <a:bodyPr/>
          <a:lstStyle/>
          <a:p>
            <a:pPr>
              <a:lnSpc>
                <a:spcPct val="90000"/>
              </a:lnSpc>
            </a:pPr>
            <a:r>
              <a:rPr lang="en-US" dirty="0" smtClean="0">
                <a:cs typeface="Arial" charset="0"/>
                <a:sym typeface="Arial" charset="0"/>
              </a:rPr>
              <a:t>Why Does Engagement Matter?</a:t>
            </a:r>
            <a:endParaRPr lang="en-US" dirty="0" smtClean="0">
              <a:solidFill>
                <a:schemeClr val="accent2"/>
              </a:solidFill>
            </a:endParaRPr>
          </a:p>
        </p:txBody>
      </p:sp>
      <p:sp>
        <p:nvSpPr>
          <p:cNvPr id="22532" name="Rectangle 3"/>
          <p:cNvSpPr>
            <a:spLocks noGrp="1" noChangeArrowheads="1"/>
          </p:cNvSpPr>
          <p:nvPr>
            <p:ph type="body" idx="1"/>
          </p:nvPr>
        </p:nvSpPr>
        <p:spPr>
          <a:xfrm>
            <a:off x="2682875" y="1524000"/>
            <a:ext cx="6308726" cy="4800600"/>
          </a:xfrm>
        </p:spPr>
        <p:txBody>
          <a:bodyPr>
            <a:normAutofit lnSpcReduction="10000"/>
          </a:bodyPr>
          <a:lstStyle/>
          <a:p>
            <a:pPr marL="231775" indent="0">
              <a:lnSpc>
                <a:spcPct val="110000"/>
              </a:lnSpc>
              <a:buFont typeface="Wingdings" pitchFamily="2" charset="2"/>
              <a:buNone/>
            </a:pPr>
            <a:r>
              <a:rPr lang="en-US" sz="2800" b="0" dirty="0" smtClean="0"/>
              <a:t>The </a:t>
            </a:r>
            <a:r>
              <a:rPr lang="en-US" altLang="ko-KR" sz="2800" b="0" dirty="0" smtClean="0">
                <a:ea typeface="Gulim" pitchFamily="34" charset="-127"/>
              </a:rPr>
              <a:t>impact of college is largely determined by individual effort and involvement in the academic, interpersonal, and extra-curricular offerings on a campus. It is important to focus on the ways an institution can shape its offerings to encourage </a:t>
            </a:r>
            <a:r>
              <a:rPr lang="en-US" altLang="ko-KR" sz="2800" i="1" dirty="0" smtClean="0">
                <a:solidFill>
                  <a:srgbClr val="7C1C51"/>
                </a:solidFill>
                <a:ea typeface="Gulim" pitchFamily="34" charset="-127"/>
              </a:rPr>
              <a:t>student engagement.</a:t>
            </a:r>
            <a:r>
              <a:rPr lang="en-US" altLang="ko-KR" sz="2800" dirty="0" smtClean="0">
                <a:solidFill>
                  <a:srgbClr val="7C1C51"/>
                </a:solidFill>
                <a:ea typeface="Gulim" pitchFamily="34" charset="-127"/>
              </a:rPr>
              <a:t> </a:t>
            </a:r>
            <a:endParaRPr lang="en-US" sz="2800" dirty="0" smtClean="0">
              <a:solidFill>
                <a:srgbClr val="7C1C51"/>
              </a:solidFill>
              <a:effectLst>
                <a:outerShdw blurRad="38100" dist="38100" dir="2700000" algn="tl">
                  <a:srgbClr val="FFFFFF"/>
                </a:outerShdw>
              </a:effectLst>
            </a:endParaRPr>
          </a:p>
          <a:p>
            <a:pPr marL="0" indent="0" algn="r">
              <a:spcBef>
                <a:spcPts val="0"/>
              </a:spcBef>
              <a:buNone/>
            </a:pPr>
            <a:endParaRPr lang="en-US" sz="2400" dirty="0" smtClean="0">
              <a:effectLst>
                <a:outerShdw blurRad="38100" dist="38100" dir="2700000" algn="tl">
                  <a:srgbClr val="FFFFFF"/>
                </a:outerShdw>
              </a:effectLst>
            </a:endParaRPr>
          </a:p>
          <a:p>
            <a:pPr marL="0" indent="0" algn="r">
              <a:spcBef>
                <a:spcPts val="0"/>
              </a:spcBef>
              <a:buNone/>
            </a:pPr>
            <a:r>
              <a:rPr lang="en-US" sz="2400" b="0" dirty="0" smtClean="0">
                <a:effectLst>
                  <a:outerShdw blurRad="38100" dist="38100" dir="2700000" algn="tl">
                    <a:srgbClr val="FFFFFF"/>
                  </a:outerShdw>
                </a:effectLst>
              </a:rPr>
              <a:t>Paraphrased from </a:t>
            </a:r>
          </a:p>
          <a:p>
            <a:pPr marL="0" indent="0" algn="r">
              <a:spcBef>
                <a:spcPts val="0"/>
              </a:spcBef>
              <a:buNone/>
            </a:pPr>
            <a:r>
              <a:rPr lang="en-US" sz="2400" b="0" dirty="0" smtClean="0">
                <a:effectLst>
                  <a:outerShdw blurRad="38100" dist="38100" dir="2700000" algn="tl">
                    <a:srgbClr val="FFFFFF"/>
                  </a:outerShdw>
                </a:effectLst>
              </a:rPr>
              <a:t>Pascarella &amp; Terenzini (2005), p. 602</a:t>
            </a:r>
          </a:p>
          <a:p>
            <a:pPr marL="222250" indent="-222250">
              <a:buFont typeface="Wingdings" pitchFamily="2" charset="2"/>
              <a:buNone/>
            </a:pPr>
            <a:endParaRPr lang="en-US" sz="2400" b="1" dirty="0" smtClean="0"/>
          </a:p>
        </p:txBody>
      </p:sp>
      <p:pic>
        <p:nvPicPr>
          <p:cNvPr id="1031" name="Picture 7"/>
          <p:cNvPicPr>
            <a:picLocks noChangeAspect="1" noChangeArrowheads="1"/>
          </p:cNvPicPr>
          <p:nvPr/>
        </p:nvPicPr>
        <p:blipFill>
          <a:blip r:embed="rId3" cstate="print"/>
          <a:srcRect/>
          <a:stretch>
            <a:fillRect/>
          </a:stretch>
        </p:blipFill>
        <p:spPr bwMode="auto">
          <a:xfrm>
            <a:off x="152401" y="1863725"/>
            <a:ext cx="2568140" cy="3775076"/>
          </a:xfrm>
          <a:prstGeom prst="rect">
            <a:avLst/>
          </a:prstGeom>
          <a:noFill/>
          <a:ln w="9525">
            <a:noFill/>
            <a:miter lim="800000"/>
            <a:headEnd/>
            <a:tailEnd/>
          </a:ln>
          <a:effectLst>
            <a:outerShdw blurRad="50800" dist="762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a:t>
            </a:r>
            <a:br>
              <a:rPr lang="en-US" dirty="0" smtClean="0"/>
            </a:br>
            <a:r>
              <a:rPr lang="en-US" dirty="0" smtClean="0"/>
              <a:t/>
            </a:r>
            <a:br>
              <a:rPr lang="en-US" dirty="0" smtClean="0"/>
            </a:br>
            <a:r>
              <a:rPr lang="en-US" dirty="0" smtClean="0"/>
              <a:t>What </a:t>
            </a:r>
            <a:r>
              <a:rPr lang="en-US" dirty="0" smtClean="0"/>
              <a:t>Do We Ask?</a:t>
            </a:r>
            <a:endParaRPr lang="en-US"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0" y="1"/>
            <a:ext cx="9144000" cy="1335313"/>
          </a:xfrm>
        </p:spPr>
        <p:txBody>
          <a:bodyPr rIns="132080"/>
          <a:lstStyle/>
          <a:p>
            <a:r>
              <a:rPr lang="en-US" dirty="0" smtClean="0"/>
              <a:t>How NSSE Works</a:t>
            </a:r>
          </a:p>
        </p:txBody>
      </p:sp>
      <p:sp>
        <p:nvSpPr>
          <p:cNvPr id="15363" name="Rectangle 2"/>
          <p:cNvSpPr>
            <a:spLocks noGrp="1" noChangeArrowheads="1"/>
          </p:cNvSpPr>
          <p:nvPr>
            <p:ph type="body" idx="1"/>
          </p:nvPr>
        </p:nvSpPr>
        <p:spPr>
          <a:xfrm>
            <a:off x="152400" y="1447800"/>
            <a:ext cx="4724400" cy="5257800"/>
          </a:xfrm>
        </p:spPr>
        <p:txBody>
          <a:bodyPr rIns="132080"/>
          <a:lstStyle/>
          <a:p>
            <a:pPr eaLnBrk="1" hangingPunct="1">
              <a:spcBef>
                <a:spcPct val="0"/>
              </a:spcBef>
              <a:spcAft>
                <a:spcPts val="600"/>
              </a:spcAft>
            </a:pPr>
            <a:r>
              <a:rPr lang="en-US" sz="2400" dirty="0" smtClean="0">
                <a:latin typeface="Arial" charset="0"/>
                <a:cs typeface="Arial" charset="0"/>
                <a:sym typeface="Arial" charset="0"/>
              </a:rPr>
              <a:t>Paper or Web-based survey</a:t>
            </a:r>
          </a:p>
          <a:p>
            <a:pPr eaLnBrk="1" hangingPunct="1">
              <a:spcBef>
                <a:spcPct val="0"/>
              </a:spcBef>
              <a:spcAft>
                <a:spcPts val="600"/>
              </a:spcAft>
            </a:pPr>
            <a:r>
              <a:rPr lang="en-US" sz="2400" dirty="0" smtClean="0">
                <a:latin typeface="Arial" charset="0"/>
                <a:sym typeface="Arial" charset="0"/>
              </a:rPr>
              <a:t>First- &amp; final-year undergraduates</a:t>
            </a:r>
          </a:p>
          <a:p>
            <a:pPr eaLnBrk="1" hangingPunct="1">
              <a:spcBef>
                <a:spcPct val="0"/>
              </a:spcBef>
              <a:spcAft>
                <a:spcPts val="600"/>
              </a:spcAft>
            </a:pPr>
            <a:r>
              <a:rPr lang="en-US" sz="2400" dirty="0" smtClean="0">
                <a:latin typeface="Arial" charset="0"/>
                <a:sym typeface="Arial" charset="0"/>
              </a:rPr>
              <a:t>Uniform, centralized survey administration</a:t>
            </a:r>
          </a:p>
          <a:p>
            <a:pPr>
              <a:spcBef>
                <a:spcPct val="0"/>
              </a:spcBef>
              <a:spcAft>
                <a:spcPts val="600"/>
              </a:spcAft>
            </a:pPr>
            <a:r>
              <a:rPr lang="en-US" sz="2400" dirty="0" smtClean="0">
                <a:latin typeface="Arial" charset="0"/>
                <a:sym typeface="Arial" charset="0"/>
              </a:rPr>
              <a:t>Institutions receive detailed reports and an identified student data file</a:t>
            </a:r>
          </a:p>
          <a:p>
            <a:pPr>
              <a:spcBef>
                <a:spcPct val="0"/>
              </a:spcBef>
              <a:spcAft>
                <a:spcPts val="600"/>
              </a:spcAft>
            </a:pPr>
            <a:r>
              <a:rPr lang="en-US" sz="2400" dirty="0" smtClean="0">
                <a:latin typeface="Arial" charset="0"/>
                <a:sym typeface="Arial" charset="0"/>
              </a:rPr>
              <a:t>Customizable comparison groups</a:t>
            </a:r>
          </a:p>
          <a:p>
            <a:pPr eaLnBrk="1" hangingPunct="1">
              <a:spcBef>
                <a:spcPct val="0"/>
              </a:spcBef>
              <a:spcAft>
                <a:spcPts val="600"/>
              </a:spcAft>
            </a:pPr>
            <a:r>
              <a:rPr lang="en-US" sz="2400" dirty="0" smtClean="0">
                <a:latin typeface="Arial" charset="0"/>
                <a:cs typeface="Arial" charset="0"/>
                <a:sym typeface="Arial" charset="0"/>
              </a:rPr>
              <a:t>Results are confidential</a:t>
            </a:r>
          </a:p>
          <a:p>
            <a:pPr eaLnBrk="1" hangingPunct="1">
              <a:spcBef>
                <a:spcPct val="0"/>
              </a:spcBef>
              <a:spcAft>
                <a:spcPts val="600"/>
              </a:spcAft>
            </a:pPr>
            <a:r>
              <a:rPr lang="en-US" sz="2400" dirty="0" smtClean="0">
                <a:latin typeface="Arial" charset="0"/>
                <a:cs typeface="Arial" charset="0"/>
                <a:sym typeface="Arial" charset="0"/>
              </a:rPr>
              <a:t>Supported by institution fees</a:t>
            </a:r>
            <a:endParaRPr lang="en-US" dirty="0" smtClean="0">
              <a:latin typeface="Arial" charset="0"/>
              <a:cs typeface="Arial" charset="0"/>
              <a:sym typeface="Arial" charset="0"/>
            </a:endParaRPr>
          </a:p>
          <a:p>
            <a:pPr eaLnBrk="1" hangingPunct="1">
              <a:spcBef>
                <a:spcPct val="0"/>
              </a:spcBef>
            </a:pPr>
            <a:endParaRPr lang="en-US" sz="2400" dirty="0" smtClean="0"/>
          </a:p>
        </p:txBody>
      </p:sp>
      <p:pic>
        <p:nvPicPr>
          <p:cNvPr id="34817" name="Picture 1"/>
          <p:cNvPicPr>
            <a:picLocks noChangeAspect="1" noChangeArrowheads="1"/>
          </p:cNvPicPr>
          <p:nvPr/>
        </p:nvPicPr>
        <p:blipFill>
          <a:blip r:embed="rId2" cstate="print"/>
          <a:srcRect/>
          <a:stretch>
            <a:fillRect/>
          </a:stretch>
        </p:blipFill>
        <p:spPr bwMode="auto">
          <a:xfrm>
            <a:off x="4953000" y="1447800"/>
            <a:ext cx="3810000" cy="4871956"/>
          </a:xfrm>
          <a:prstGeom prst="rect">
            <a:avLst/>
          </a:prstGeom>
          <a:noFill/>
          <a:ln w="9525">
            <a:noFill/>
            <a:miter lim="800000"/>
            <a:headEnd/>
            <a:tailEnd/>
          </a:ln>
          <a:effectLst>
            <a:outerShdw blurRad="50800" dist="76200" dir="3000000" algn="ctr" rotWithShape="0">
              <a:schemeClr val="accent1"/>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817"/>
                                        </p:tgtEl>
                                        <p:attrNameLst>
                                          <p:attrName>style.visibility</p:attrName>
                                        </p:attrNameLst>
                                      </p:cBhvr>
                                      <p:to>
                                        <p:strVal val="visible"/>
                                      </p:to>
                                    </p:set>
                                    <p:animEffect transition="in" filter="fade">
                                      <p:cBhvr>
                                        <p:cTn id="7" dur="1000"/>
                                        <p:tgtEl>
                                          <p:spTgt spid="348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Participation</a:t>
            </a:r>
            <a:endParaRPr lang="en-US" dirty="0"/>
          </a:p>
        </p:txBody>
      </p:sp>
      <p:sp>
        <p:nvSpPr>
          <p:cNvPr id="4" name="Content Placeholder 3"/>
          <p:cNvSpPr>
            <a:spLocks noGrp="1"/>
          </p:cNvSpPr>
          <p:nvPr>
            <p:ph idx="1"/>
          </p:nvPr>
        </p:nvSpPr>
        <p:spPr>
          <a:xfrm>
            <a:off x="1219200" y="1981200"/>
            <a:ext cx="6934200" cy="4435475"/>
          </a:xfrm>
        </p:spPr>
        <p:txBody>
          <a:bodyPr/>
          <a:lstStyle/>
          <a:p>
            <a:pPr>
              <a:spcBef>
                <a:spcPts val="1800"/>
              </a:spcBef>
            </a:pPr>
            <a:r>
              <a:rPr lang="en-US" dirty="0" smtClean="0"/>
              <a:t>550 to 770 U.S. &amp; Canadian institutions per year</a:t>
            </a:r>
          </a:p>
          <a:p>
            <a:pPr>
              <a:spcBef>
                <a:spcPts val="1800"/>
              </a:spcBef>
            </a:pPr>
            <a:r>
              <a:rPr lang="en-US" dirty="0" smtClean="0"/>
              <a:t>About 1,500 since NSSE’s launch in 2000</a:t>
            </a:r>
          </a:p>
          <a:p>
            <a:pPr>
              <a:spcBef>
                <a:spcPts val="1800"/>
              </a:spcBef>
            </a:pPr>
            <a:r>
              <a:rPr lang="en-US" dirty="0" smtClean="0"/>
              <a:t>Most repeat every 1-4 years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349829"/>
          </a:xfrm>
        </p:spPr>
        <p:txBody>
          <a:bodyPr/>
          <a:lstStyle/>
          <a:p>
            <a:pPr indent="0" eaLnBrk="1" hangingPunct="1"/>
            <a:r>
              <a:rPr lang="en-US" altLang="zh-TW" dirty="0" smtClean="0">
                <a:ea typeface="新細明體" pitchFamily="18" charset="-120"/>
              </a:rPr>
              <a:t>Survey Content</a:t>
            </a:r>
          </a:p>
        </p:txBody>
      </p:sp>
      <p:sp>
        <p:nvSpPr>
          <p:cNvPr id="16387" name="Rectangle 3"/>
          <p:cNvSpPr>
            <a:spLocks noGrp="1" noChangeArrowheads="1"/>
          </p:cNvSpPr>
          <p:nvPr>
            <p:ph type="body" sz="half" idx="1"/>
          </p:nvPr>
        </p:nvSpPr>
        <p:spPr>
          <a:xfrm>
            <a:off x="457200" y="1524000"/>
            <a:ext cx="4038600" cy="4814047"/>
          </a:xfrm>
        </p:spPr>
        <p:txBody>
          <a:bodyPr/>
          <a:lstStyle/>
          <a:p>
            <a:pPr eaLnBrk="1" hangingPunct="1">
              <a:buFont typeface="Wingdings" pitchFamily="2" charset="2"/>
              <a:buChar char="§"/>
            </a:pPr>
            <a:r>
              <a:rPr lang="en-US" altLang="zh-TW" sz="2600" dirty="0" smtClean="0">
                <a:ea typeface="新細明體" pitchFamily="18" charset="-120"/>
              </a:rPr>
              <a:t>Academic activities &amp; experiences</a:t>
            </a:r>
          </a:p>
          <a:p>
            <a:pPr lvl="1">
              <a:buFont typeface="Arial" pitchFamily="34" charset="0"/>
              <a:buChar char="•"/>
            </a:pPr>
            <a:r>
              <a:rPr lang="en-US" altLang="zh-TW" dirty="0" smtClean="0">
                <a:ea typeface="新細明體" pitchFamily="18" charset="-120"/>
              </a:rPr>
              <a:t>Academic challenge</a:t>
            </a:r>
          </a:p>
          <a:p>
            <a:pPr lvl="1">
              <a:buFont typeface="Arial" pitchFamily="34" charset="0"/>
              <a:buChar char="•"/>
            </a:pPr>
            <a:r>
              <a:rPr lang="en-US" altLang="zh-TW" dirty="0" smtClean="0">
                <a:ea typeface="新細明體" pitchFamily="18" charset="-120"/>
              </a:rPr>
              <a:t>Reading and writing</a:t>
            </a:r>
          </a:p>
          <a:p>
            <a:pPr lvl="1">
              <a:buFont typeface="Arial" pitchFamily="34" charset="0"/>
              <a:buChar char="•"/>
            </a:pPr>
            <a:r>
              <a:rPr lang="en-US" altLang="zh-TW" dirty="0" smtClean="0">
                <a:ea typeface="新細明體" pitchFamily="18" charset="-120"/>
              </a:rPr>
              <a:t>Active learning</a:t>
            </a:r>
          </a:p>
          <a:p>
            <a:pPr lvl="1">
              <a:buFont typeface="Arial" pitchFamily="34" charset="0"/>
              <a:buChar char="•"/>
            </a:pPr>
            <a:r>
              <a:rPr lang="en-US" altLang="zh-TW" dirty="0" smtClean="0">
                <a:ea typeface="新細明體" pitchFamily="18" charset="-120"/>
              </a:rPr>
              <a:t>Cognitive tasks in courses</a:t>
            </a:r>
          </a:p>
          <a:p>
            <a:pPr lvl="1">
              <a:buFont typeface="Arial" pitchFamily="34" charset="0"/>
              <a:buChar char="•"/>
            </a:pPr>
            <a:r>
              <a:rPr lang="en-US" altLang="zh-TW" dirty="0" smtClean="0">
                <a:ea typeface="新細明體" pitchFamily="18" charset="-120"/>
              </a:rPr>
              <a:t>Enriching educational experiences</a:t>
            </a:r>
          </a:p>
          <a:p>
            <a:pPr>
              <a:buFont typeface="Wingdings" pitchFamily="2" charset="2"/>
              <a:buChar char="§"/>
            </a:pPr>
            <a:r>
              <a:rPr lang="en-US" altLang="zh-TW" sz="2600" dirty="0" smtClean="0">
                <a:ea typeface="新細明體" pitchFamily="18" charset="-120"/>
              </a:rPr>
              <a:t>Time use</a:t>
            </a:r>
          </a:p>
          <a:p>
            <a:pPr lvl="1"/>
            <a:r>
              <a:rPr lang="en-US" altLang="zh-TW" sz="2200" dirty="0" smtClean="0">
                <a:ea typeface="新細明體" pitchFamily="18" charset="-120"/>
              </a:rPr>
              <a:t>Study, work, socializing…</a:t>
            </a:r>
          </a:p>
        </p:txBody>
      </p:sp>
      <p:sp>
        <p:nvSpPr>
          <p:cNvPr id="16388" name="Rectangle 4"/>
          <p:cNvSpPr>
            <a:spLocks noGrp="1" noChangeArrowheads="1"/>
          </p:cNvSpPr>
          <p:nvPr>
            <p:ph type="body" sz="half" idx="2"/>
          </p:nvPr>
        </p:nvSpPr>
        <p:spPr>
          <a:xfrm>
            <a:off x="4572000" y="1524000"/>
            <a:ext cx="4267200" cy="5257800"/>
          </a:xfrm>
        </p:spPr>
        <p:txBody>
          <a:bodyPr/>
          <a:lstStyle/>
          <a:p>
            <a:pPr eaLnBrk="1" hangingPunct="1">
              <a:buFont typeface="Wingdings" pitchFamily="2" charset="2"/>
              <a:buChar char="§"/>
            </a:pPr>
            <a:r>
              <a:rPr lang="en-US" altLang="zh-TW" sz="2600" dirty="0" smtClean="0">
                <a:ea typeface="新細明體" pitchFamily="18" charset="-120"/>
              </a:rPr>
              <a:t>Co-curricular activities</a:t>
            </a:r>
          </a:p>
          <a:p>
            <a:pPr>
              <a:buFont typeface="Wingdings" pitchFamily="2" charset="2"/>
              <a:buChar char="§"/>
            </a:pPr>
            <a:r>
              <a:rPr lang="en-US" altLang="zh-TW" sz="2600" dirty="0" smtClean="0">
                <a:ea typeface="新細明體" pitchFamily="18" charset="-120"/>
              </a:rPr>
              <a:t>Institutional emphases</a:t>
            </a:r>
          </a:p>
          <a:p>
            <a:pPr eaLnBrk="1" hangingPunct="1">
              <a:buFont typeface="Wingdings" pitchFamily="2" charset="2"/>
              <a:buChar char="§"/>
            </a:pPr>
            <a:r>
              <a:rPr lang="en-US" altLang="zh-TW" sz="2600" dirty="0" smtClean="0">
                <a:ea typeface="新細明體" pitchFamily="18" charset="-120"/>
              </a:rPr>
              <a:t>Quality of campus relationships</a:t>
            </a:r>
          </a:p>
          <a:p>
            <a:pPr eaLnBrk="1" hangingPunct="1">
              <a:buFont typeface="Wingdings" pitchFamily="2" charset="2"/>
              <a:buChar char="§"/>
            </a:pPr>
            <a:r>
              <a:rPr lang="en-US" altLang="zh-TW" sz="2600" dirty="0" smtClean="0">
                <a:ea typeface="新細明體" pitchFamily="18" charset="-120"/>
              </a:rPr>
              <a:t>Cognitive and noncognitive gains</a:t>
            </a:r>
          </a:p>
          <a:p>
            <a:pPr eaLnBrk="1" hangingPunct="1">
              <a:buFont typeface="Wingdings" pitchFamily="2" charset="2"/>
              <a:buChar char="§"/>
            </a:pPr>
            <a:r>
              <a:rPr lang="en-US" altLang="zh-TW" sz="2600" dirty="0" smtClean="0">
                <a:ea typeface="新細明體" pitchFamily="18" charset="-120"/>
              </a:rPr>
              <a:t>Satisfaction</a:t>
            </a:r>
          </a:p>
          <a:p>
            <a:pPr eaLnBrk="1" hangingPunct="1">
              <a:buFont typeface="Wingdings" pitchFamily="2" charset="2"/>
              <a:buChar char="§"/>
            </a:pPr>
            <a:r>
              <a:rPr lang="en-US" altLang="zh-TW" sz="2600" dirty="0" smtClean="0">
                <a:ea typeface="新細明體" pitchFamily="18" charset="-120"/>
              </a:rPr>
              <a:t>Demographic &amp; enrollment characteristics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p:txBody>
          <a:bodyPr/>
          <a:lstStyle/>
          <a:p>
            <a:r>
              <a:rPr lang="en-US" dirty="0" smtClean="0">
                <a:solidFill>
                  <a:schemeClr val="accent4">
                    <a:lumMod val="20000"/>
                    <a:lumOff val="80000"/>
                  </a:schemeClr>
                </a:solidFill>
              </a:rPr>
              <a:t>Context: Conceptions of quality in U.S. tertiary education</a:t>
            </a:r>
          </a:p>
          <a:p>
            <a:r>
              <a:rPr lang="en-US" dirty="0" smtClean="0">
                <a:solidFill>
                  <a:schemeClr val="accent4">
                    <a:lumMod val="20000"/>
                    <a:lumOff val="80000"/>
                  </a:schemeClr>
                </a:solidFill>
              </a:rPr>
              <a:t>The National Survey of Student Engagement (NSSE)</a:t>
            </a:r>
          </a:p>
          <a:p>
            <a:r>
              <a:rPr lang="en-US" dirty="0" smtClean="0">
                <a:solidFill>
                  <a:schemeClr val="accent4">
                    <a:lumMod val="20000"/>
                    <a:lumOff val="80000"/>
                  </a:schemeClr>
                </a:solidFill>
              </a:rPr>
              <a:t>Low stakes, high yield assessment</a:t>
            </a:r>
          </a:p>
          <a:p>
            <a:r>
              <a:rPr lang="en-US" dirty="0" smtClean="0">
                <a:solidFill>
                  <a:schemeClr val="accent4">
                    <a:lumMod val="20000"/>
                    <a:lumOff val="80000"/>
                  </a:schemeClr>
                </a:solidFill>
              </a:rPr>
              <a:t>Student engagement trends</a:t>
            </a:r>
          </a:p>
          <a:p>
            <a:r>
              <a:rPr lang="en-US" dirty="0" smtClean="0">
                <a:solidFill>
                  <a:schemeClr val="accent4">
                    <a:lumMod val="20000"/>
                    <a:lumOff val="80000"/>
                  </a:schemeClr>
                </a:solidFill>
              </a:rPr>
              <a:t>Controversies and cautions</a:t>
            </a:r>
          </a:p>
        </p:txBody>
      </p:sp>
      <p:sp>
        <p:nvSpPr>
          <p:cNvPr id="4" name="Title 3"/>
          <p:cNvSpPr>
            <a:spLocks noGrp="1"/>
          </p:cNvSpPr>
          <p:nvPr>
            <p:ph type="title"/>
          </p:nvPr>
        </p:nvSpPr>
        <p:spPr>
          <a:xfrm>
            <a:off x="0" y="914400"/>
            <a:ext cx="9144000" cy="914400"/>
          </a:xfrm>
        </p:spPr>
        <p:txBody>
          <a:bodyPr anchor="t"/>
          <a:lstStyle/>
          <a:p>
            <a:r>
              <a:rPr lang="en-US" dirty="0" smtClean="0"/>
              <a:t>Overview</a:t>
            </a:r>
            <a:endParaRPr lang="en-US"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25"/>
            <a:ext cx="9143999" cy="1273175"/>
          </a:xfrm>
        </p:spPr>
        <p:txBody>
          <a:bodyPr/>
          <a:lstStyle/>
          <a:p>
            <a:pPr marL="0" indent="0"/>
            <a:r>
              <a:rPr lang="en-US" dirty="0" smtClean="0"/>
              <a:t>Sample Questions</a:t>
            </a:r>
            <a:endParaRPr lang="en-US" dirty="0"/>
          </a:p>
        </p:txBody>
      </p:sp>
      <p:sp>
        <p:nvSpPr>
          <p:cNvPr id="8" name="Content Placeholder 7"/>
          <p:cNvSpPr>
            <a:spLocks noGrp="1"/>
          </p:cNvSpPr>
          <p:nvPr>
            <p:ph idx="1"/>
          </p:nvPr>
        </p:nvSpPr>
        <p:spPr>
          <a:xfrm>
            <a:off x="304800" y="3124200"/>
            <a:ext cx="8839200" cy="3733800"/>
          </a:xfrm>
        </p:spPr>
        <p:txBody>
          <a:bodyPr/>
          <a:lstStyle/>
          <a:p>
            <a:r>
              <a:rPr lang="en-US" sz="3200" dirty="0" smtClean="0"/>
              <a:t>Asked questions in class or contributed to class discussions?</a:t>
            </a:r>
          </a:p>
          <a:p>
            <a:r>
              <a:rPr lang="en-US" sz="3200" dirty="0" smtClean="0"/>
              <a:t>Made a class presentation?</a:t>
            </a:r>
          </a:p>
          <a:p>
            <a:r>
              <a:rPr lang="en-US" sz="3200" dirty="0" smtClean="0"/>
              <a:t>Prepared two or more drafts of a paper or assignment before turning it in?</a:t>
            </a:r>
          </a:p>
        </p:txBody>
      </p:sp>
      <p:sp>
        <p:nvSpPr>
          <p:cNvPr id="9" name="TextBox 8"/>
          <p:cNvSpPr txBox="1"/>
          <p:nvPr/>
        </p:nvSpPr>
        <p:spPr>
          <a:xfrm>
            <a:off x="336550" y="1665982"/>
            <a:ext cx="8470900" cy="1077218"/>
          </a:xfrm>
          <a:prstGeom prst="rect">
            <a:avLst/>
          </a:prstGeom>
          <a:solidFill>
            <a:schemeClr val="accent1"/>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solidFill>
                  <a:schemeClr val="bg1"/>
                </a:solidFill>
              </a:rPr>
              <a:t>In your experience at your institution during the current school year, about how often have you…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25"/>
            <a:ext cx="9143999" cy="1273175"/>
          </a:xfrm>
        </p:spPr>
        <p:txBody>
          <a:bodyPr/>
          <a:lstStyle/>
          <a:p>
            <a:pPr marL="0" indent="0"/>
            <a:r>
              <a:rPr lang="en-US" dirty="0" smtClean="0"/>
              <a:t>Sample Questions</a:t>
            </a:r>
            <a:endParaRPr lang="en-US" dirty="0"/>
          </a:p>
        </p:txBody>
      </p:sp>
      <p:sp>
        <p:nvSpPr>
          <p:cNvPr id="8" name="Content Placeholder 7"/>
          <p:cNvSpPr>
            <a:spLocks noGrp="1"/>
          </p:cNvSpPr>
          <p:nvPr>
            <p:ph idx="1"/>
          </p:nvPr>
        </p:nvSpPr>
        <p:spPr>
          <a:xfrm>
            <a:off x="304800" y="3124200"/>
            <a:ext cx="8839200" cy="3733799"/>
          </a:xfrm>
        </p:spPr>
        <p:txBody>
          <a:bodyPr/>
          <a:lstStyle/>
          <a:p>
            <a:r>
              <a:rPr lang="en-US" sz="3200" dirty="0" smtClean="0"/>
              <a:t>Put together ideas or concepts from different courses when completing assignments or during class discussions?</a:t>
            </a:r>
          </a:p>
          <a:p>
            <a:r>
              <a:rPr lang="en-US" sz="3200" dirty="0" smtClean="0"/>
              <a:t>Discussed ideas from your readings or classes with faculty members outside of class?</a:t>
            </a:r>
          </a:p>
        </p:txBody>
      </p:sp>
      <p:sp>
        <p:nvSpPr>
          <p:cNvPr id="9" name="TextBox 8"/>
          <p:cNvSpPr txBox="1"/>
          <p:nvPr/>
        </p:nvSpPr>
        <p:spPr>
          <a:xfrm>
            <a:off x="336550" y="1665982"/>
            <a:ext cx="8470900" cy="1077218"/>
          </a:xfrm>
          <a:prstGeom prst="rect">
            <a:avLst/>
          </a:prstGeom>
          <a:solidFill>
            <a:schemeClr val="accent1"/>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solidFill>
                  <a:schemeClr val="bg1"/>
                </a:solidFill>
              </a:rPr>
              <a:t>In your experience at your institution during the current school year, about how often have you…</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25"/>
            <a:ext cx="9143999" cy="1273175"/>
          </a:xfrm>
        </p:spPr>
        <p:txBody>
          <a:bodyPr/>
          <a:lstStyle/>
          <a:p>
            <a:pPr marL="0" indent="0"/>
            <a:r>
              <a:rPr lang="en-US" dirty="0" smtClean="0"/>
              <a:t>Sample Questions</a:t>
            </a:r>
            <a:endParaRPr lang="en-US" dirty="0"/>
          </a:p>
        </p:txBody>
      </p:sp>
      <p:sp>
        <p:nvSpPr>
          <p:cNvPr id="8" name="Content Placeholder 7"/>
          <p:cNvSpPr>
            <a:spLocks noGrp="1"/>
          </p:cNvSpPr>
          <p:nvPr>
            <p:ph idx="1"/>
          </p:nvPr>
        </p:nvSpPr>
        <p:spPr>
          <a:xfrm>
            <a:off x="304800" y="3124200"/>
            <a:ext cx="8382000" cy="3733799"/>
          </a:xfrm>
        </p:spPr>
        <p:txBody>
          <a:bodyPr/>
          <a:lstStyle/>
          <a:p>
            <a:r>
              <a:rPr lang="en-US" sz="3200" dirty="0" smtClean="0"/>
              <a:t>Received prompt written or oral feedback from faculty on your academic performance?</a:t>
            </a:r>
          </a:p>
          <a:p>
            <a:r>
              <a:rPr lang="en-US" sz="3200" dirty="0" smtClean="0"/>
              <a:t>Worked harder than you thought you could to meet an instructor’s standards or expectations?</a:t>
            </a:r>
          </a:p>
        </p:txBody>
      </p:sp>
      <p:sp>
        <p:nvSpPr>
          <p:cNvPr id="9" name="TextBox 8"/>
          <p:cNvSpPr txBox="1"/>
          <p:nvPr/>
        </p:nvSpPr>
        <p:spPr>
          <a:xfrm>
            <a:off x="336550" y="1676400"/>
            <a:ext cx="8470900" cy="1077218"/>
          </a:xfrm>
          <a:prstGeom prst="rect">
            <a:avLst/>
          </a:prstGeom>
          <a:solidFill>
            <a:schemeClr val="accent1"/>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solidFill>
                  <a:schemeClr val="bg1"/>
                </a:solidFill>
              </a:rPr>
              <a:t>In your experience at your institution during the current school year, about how often have you…</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25"/>
            <a:ext cx="9143999" cy="1273175"/>
          </a:xfrm>
        </p:spPr>
        <p:txBody>
          <a:bodyPr/>
          <a:lstStyle/>
          <a:p>
            <a:pPr marL="0" indent="0"/>
            <a:r>
              <a:rPr lang="en-US" dirty="0" smtClean="0"/>
              <a:t>Sample Questions</a:t>
            </a:r>
            <a:endParaRPr lang="en-US" dirty="0"/>
          </a:p>
        </p:txBody>
      </p:sp>
      <p:sp>
        <p:nvSpPr>
          <p:cNvPr id="8" name="Content Placeholder 7"/>
          <p:cNvSpPr>
            <a:spLocks noGrp="1"/>
          </p:cNvSpPr>
          <p:nvPr>
            <p:ph idx="1"/>
          </p:nvPr>
        </p:nvSpPr>
        <p:spPr>
          <a:xfrm>
            <a:off x="152401" y="3276600"/>
            <a:ext cx="8991600" cy="3581399"/>
          </a:xfrm>
        </p:spPr>
        <p:txBody>
          <a:bodyPr/>
          <a:lstStyle/>
          <a:p>
            <a:pPr marL="284163" indent="-244475">
              <a:spcBef>
                <a:spcPts val="1200"/>
              </a:spcBef>
            </a:pPr>
            <a:r>
              <a:rPr lang="en-US" sz="2600" b="1" dirty="0" err="1" smtClean="0"/>
              <a:t>Memorising</a:t>
            </a:r>
            <a:r>
              <a:rPr lang="en-US" sz="2600" dirty="0" smtClean="0"/>
              <a:t> </a:t>
            </a:r>
            <a:r>
              <a:rPr lang="en-US" sz="2600" b="0" dirty="0" smtClean="0"/>
              <a:t>facts, ideas, or methods…</a:t>
            </a:r>
          </a:p>
          <a:p>
            <a:pPr marL="284163" indent="-244475">
              <a:spcBef>
                <a:spcPts val="1200"/>
              </a:spcBef>
            </a:pPr>
            <a:r>
              <a:rPr lang="en-US" sz="2600" b="1" dirty="0" err="1" smtClean="0"/>
              <a:t>Analysing</a:t>
            </a:r>
            <a:r>
              <a:rPr lang="en-US" sz="2600" dirty="0" smtClean="0"/>
              <a:t> </a:t>
            </a:r>
            <a:r>
              <a:rPr lang="en-US" sz="2600" b="0" dirty="0" smtClean="0"/>
              <a:t>the basic elements of an idea…</a:t>
            </a:r>
          </a:p>
          <a:p>
            <a:pPr marL="284163" indent="-244475">
              <a:spcBef>
                <a:spcPts val="1200"/>
              </a:spcBef>
            </a:pPr>
            <a:r>
              <a:rPr lang="en-US" sz="2600" b="1" dirty="0" err="1" smtClean="0"/>
              <a:t>Synthesising</a:t>
            </a:r>
            <a:r>
              <a:rPr lang="en-US" sz="2600" dirty="0" smtClean="0"/>
              <a:t> </a:t>
            </a:r>
            <a:r>
              <a:rPr lang="en-US" sz="2600" b="0" dirty="0" smtClean="0"/>
              <a:t>and organizing ideas, information…</a:t>
            </a:r>
          </a:p>
          <a:p>
            <a:pPr marL="284163" indent="-244475">
              <a:spcBef>
                <a:spcPts val="1200"/>
              </a:spcBef>
            </a:pPr>
            <a:r>
              <a:rPr lang="en-US" sz="2600" b="1" dirty="0" smtClean="0"/>
              <a:t>Making judgments </a:t>
            </a:r>
            <a:r>
              <a:rPr lang="en-US" sz="2600" b="0" dirty="0" smtClean="0"/>
              <a:t>about the value of information…</a:t>
            </a:r>
          </a:p>
          <a:p>
            <a:pPr marL="284163" indent="-244475">
              <a:spcBef>
                <a:spcPts val="1200"/>
              </a:spcBef>
            </a:pPr>
            <a:r>
              <a:rPr lang="en-US" sz="2600" b="1" dirty="0" smtClean="0"/>
              <a:t>Applying</a:t>
            </a:r>
            <a:r>
              <a:rPr lang="en-US" sz="2600" dirty="0" smtClean="0"/>
              <a:t> </a:t>
            </a:r>
            <a:r>
              <a:rPr lang="en-US" sz="2600" b="0" dirty="0" smtClean="0"/>
              <a:t>theories or concepts…</a:t>
            </a:r>
          </a:p>
        </p:txBody>
      </p:sp>
      <p:sp>
        <p:nvSpPr>
          <p:cNvPr id="9" name="TextBox 8"/>
          <p:cNvSpPr txBox="1"/>
          <p:nvPr/>
        </p:nvSpPr>
        <p:spPr>
          <a:xfrm>
            <a:off x="336550" y="1600200"/>
            <a:ext cx="8470900" cy="1569660"/>
          </a:xfrm>
          <a:prstGeom prst="rect">
            <a:avLst/>
          </a:prstGeom>
          <a:solidFill>
            <a:srgbClr val="7C1C51"/>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solidFill>
                  <a:schemeClr val="bg1"/>
                </a:solidFill>
              </a:rPr>
              <a:t>During the current school year, how much</a:t>
            </a:r>
          </a:p>
          <a:p>
            <a:r>
              <a:rPr lang="en-US" sz="3200" dirty="0" smtClean="0">
                <a:solidFill>
                  <a:schemeClr val="bg1"/>
                </a:solidFill>
              </a:rPr>
              <a:t>has your coursework emphasized the following mental activities?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25"/>
            <a:ext cx="9143999" cy="1273175"/>
          </a:xfrm>
        </p:spPr>
        <p:txBody>
          <a:bodyPr/>
          <a:lstStyle/>
          <a:p>
            <a:pPr marL="0" indent="0"/>
            <a:r>
              <a:rPr lang="en-US" dirty="0" smtClean="0"/>
              <a:t>Sample Questions</a:t>
            </a:r>
            <a:endParaRPr lang="en-US" dirty="0"/>
          </a:p>
        </p:txBody>
      </p:sp>
      <p:sp>
        <p:nvSpPr>
          <p:cNvPr id="8" name="Content Placeholder 7"/>
          <p:cNvSpPr>
            <a:spLocks noGrp="1"/>
          </p:cNvSpPr>
          <p:nvPr>
            <p:ph idx="1"/>
          </p:nvPr>
        </p:nvSpPr>
        <p:spPr>
          <a:xfrm>
            <a:off x="304800" y="3124200"/>
            <a:ext cx="8686800" cy="3733799"/>
          </a:xfrm>
        </p:spPr>
        <p:txBody>
          <a:bodyPr/>
          <a:lstStyle/>
          <a:p>
            <a:r>
              <a:rPr lang="en-US" sz="3200" dirty="0" smtClean="0"/>
              <a:t>Examined the strengths or weaknesses of your own views on a topic or issue?</a:t>
            </a:r>
          </a:p>
          <a:p>
            <a:r>
              <a:rPr lang="en-US" sz="3200" dirty="0" smtClean="0"/>
              <a:t>Learned something that changed the way you understand an issue or concept?</a:t>
            </a:r>
          </a:p>
        </p:txBody>
      </p:sp>
      <p:sp>
        <p:nvSpPr>
          <p:cNvPr id="9" name="TextBox 8"/>
          <p:cNvSpPr txBox="1"/>
          <p:nvPr/>
        </p:nvSpPr>
        <p:spPr>
          <a:xfrm>
            <a:off x="336550" y="1676400"/>
            <a:ext cx="8470900" cy="1077218"/>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solidFill>
                  <a:srgbClr val="002060"/>
                </a:solidFill>
              </a:rPr>
              <a:t>During the current school year, about how often have you done each of the following?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20000"/>
                    <a:lumOff val="80000"/>
                  </a:schemeClr>
                </a:solidFill>
              </a:rPr>
              <a:t>Using </a:t>
            </a:r>
            <a:br>
              <a:rPr lang="en-US" dirty="0" smtClean="0">
                <a:solidFill>
                  <a:schemeClr val="accent4">
                    <a:lumMod val="20000"/>
                    <a:lumOff val="80000"/>
                  </a:schemeClr>
                </a:solidFill>
              </a:rPr>
            </a:br>
            <a:r>
              <a:rPr lang="en-US" dirty="0" smtClean="0">
                <a:solidFill>
                  <a:schemeClr val="accent4">
                    <a:lumMod val="20000"/>
                    <a:lumOff val="80000"/>
                  </a:schemeClr>
                </a:solidFill>
              </a:rPr>
              <a:t>NSSE </a:t>
            </a:r>
            <a:br>
              <a:rPr lang="en-US" dirty="0" smtClean="0">
                <a:solidFill>
                  <a:schemeClr val="accent4">
                    <a:lumMod val="20000"/>
                    <a:lumOff val="80000"/>
                  </a:schemeClr>
                </a:solidFill>
              </a:rPr>
            </a:br>
            <a:r>
              <a:rPr lang="en-US" dirty="0" smtClean="0">
                <a:solidFill>
                  <a:schemeClr val="accent4">
                    <a:lumMod val="20000"/>
                    <a:lumOff val="80000"/>
                  </a:schemeClr>
                </a:solidFill>
              </a:rPr>
              <a:t>Results</a:t>
            </a:r>
            <a:endParaRPr lang="en-US" dirty="0">
              <a:solidFill>
                <a:schemeClr val="accent4">
                  <a:lumMod val="20000"/>
                  <a:lumOff val="80000"/>
                </a:schemeClr>
              </a:solidFill>
            </a:endParaRPr>
          </a:p>
        </p:txBody>
      </p:sp>
      <p:sp>
        <p:nvSpPr>
          <p:cNvPr id="3" name="Text Placeholder 2"/>
          <p:cNvSpPr>
            <a:spLocks noGrp="1"/>
          </p:cNvSpPr>
          <p:nvPr>
            <p:ph type="body" idx="1"/>
          </p:nvPr>
        </p:nvSpPr>
        <p:spPr>
          <a:xfrm>
            <a:off x="0" y="4331117"/>
            <a:ext cx="9144000" cy="2187130"/>
          </a:xfrm>
        </p:spPr>
        <p:txBody>
          <a:bodyPr anchor="t"/>
          <a:lstStyle/>
          <a:p>
            <a:pPr>
              <a:spcBef>
                <a:spcPts val="600"/>
              </a:spcBef>
            </a:pPr>
            <a:endParaRPr lang="en-US" sz="1100" dirty="0" smtClean="0"/>
          </a:p>
          <a:p>
            <a:pPr marL="914400">
              <a:spcBef>
                <a:spcPts val="600"/>
              </a:spcBef>
            </a:pPr>
            <a:r>
              <a:rPr lang="en-US" dirty="0" smtClean="0"/>
              <a:t>How are we doing?</a:t>
            </a:r>
          </a:p>
          <a:p>
            <a:pPr marL="914400">
              <a:spcBef>
                <a:spcPts val="600"/>
              </a:spcBef>
            </a:pPr>
            <a:endParaRPr lang="en-US" dirty="0" smtClean="0"/>
          </a:p>
          <a:p>
            <a:pPr marL="3657600">
              <a:spcBef>
                <a:spcPts val="600"/>
              </a:spcBef>
            </a:pPr>
            <a:r>
              <a:rPr lang="en-US" dirty="0" smtClean="0"/>
              <a:t>How can we improve?</a:t>
            </a: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Using NSSE Results </a:t>
            </a:r>
          </a:p>
        </p:txBody>
      </p:sp>
      <p:sp>
        <p:nvSpPr>
          <p:cNvPr id="21508" name="Rectangle 3"/>
          <p:cNvSpPr>
            <a:spLocks noGrp="1" noChangeArrowheads="1"/>
          </p:cNvSpPr>
          <p:nvPr>
            <p:ph idx="1"/>
          </p:nvPr>
        </p:nvSpPr>
        <p:spPr>
          <a:xfrm>
            <a:off x="304800" y="1828800"/>
            <a:ext cx="8839200" cy="4267200"/>
          </a:xfrm>
        </p:spPr>
        <p:txBody>
          <a:bodyPr/>
          <a:lstStyle/>
          <a:p>
            <a:pPr>
              <a:defRPr/>
            </a:pPr>
            <a:r>
              <a:rPr lang="en-US" sz="3200" b="1" i="1" dirty="0" smtClean="0">
                <a:solidFill>
                  <a:srgbClr val="7C1C51"/>
                </a:solidFill>
              </a:rPr>
              <a:t>Diagnostic purpose: </a:t>
            </a:r>
            <a:r>
              <a:rPr lang="en-US" sz="3200" dirty="0" err="1" smtClean="0"/>
              <a:t>analysing</a:t>
            </a:r>
            <a:r>
              <a:rPr lang="en-US" sz="3200" dirty="0" smtClean="0"/>
              <a:t> the undergraduate experience</a:t>
            </a:r>
          </a:p>
          <a:p>
            <a:pPr>
              <a:defRPr/>
            </a:pPr>
            <a:r>
              <a:rPr lang="en-US" sz="3200" dirty="0" smtClean="0"/>
              <a:t>Identify strengths and weaknesses, areas where improvement is needed</a:t>
            </a:r>
          </a:p>
          <a:p>
            <a:pPr eaLnBrk="1" hangingPunct="1">
              <a:defRPr/>
            </a:pPr>
            <a:r>
              <a:rPr lang="en-US" altLang="zh-TW" sz="3200" dirty="0" smtClean="0">
                <a:ea typeface="新細明體" pitchFamily="18" charset="-120"/>
              </a:rPr>
              <a:t>Stimulates conversations about quality</a:t>
            </a:r>
            <a:endParaRPr lang="en-US" altLang="zh-TW" sz="1050" dirty="0" smtClean="0">
              <a:ea typeface="新細明體" pitchFamily="18" charset="-120"/>
            </a:endParaRPr>
          </a:p>
          <a:p>
            <a:pPr eaLnBrk="1" hangingPunct="1">
              <a:defRPr/>
            </a:pPr>
            <a:r>
              <a:rPr lang="en-US" altLang="zh-TW" sz="3200" dirty="0" smtClean="0">
                <a:ea typeface="新細明體" pitchFamily="18" charset="-120"/>
              </a:rPr>
              <a:t>Informs decision-making with “actionable” information </a:t>
            </a:r>
            <a:endParaRPr lang="en-US" altLang="zh-TW" sz="1050" dirty="0" smtClean="0">
              <a:ea typeface="新細明體" pitchFamily="18" charset="-120"/>
            </a:endParaRPr>
          </a:p>
          <a:p>
            <a:pPr>
              <a:defRPr/>
            </a:pPr>
            <a:endParaRPr lang="en-US" sz="32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Many Ways to Use Results</a:t>
            </a:r>
            <a:endParaRPr lang="en-US" dirty="0"/>
          </a:p>
        </p:txBody>
      </p:sp>
      <p:sp>
        <p:nvSpPr>
          <p:cNvPr id="5" name="Content Placeholder 4"/>
          <p:cNvSpPr>
            <a:spLocks noGrp="1"/>
          </p:cNvSpPr>
          <p:nvPr>
            <p:ph sz="half" idx="1"/>
          </p:nvPr>
        </p:nvSpPr>
        <p:spPr>
          <a:xfrm>
            <a:off x="457200" y="2667000"/>
            <a:ext cx="4038600" cy="3733800"/>
          </a:xfrm>
        </p:spPr>
        <p:txBody>
          <a:bodyPr/>
          <a:lstStyle/>
          <a:p>
            <a:pPr>
              <a:buNone/>
            </a:pPr>
            <a:r>
              <a:rPr lang="en-US" sz="3000" dirty="0" smtClean="0"/>
              <a:t>Peer comparisons</a:t>
            </a:r>
          </a:p>
          <a:p>
            <a:pPr lvl="1"/>
            <a:r>
              <a:rPr lang="en-US" dirty="0" smtClean="0"/>
              <a:t>How do we measure up to others?</a:t>
            </a:r>
          </a:p>
          <a:p>
            <a:pPr>
              <a:buNone/>
            </a:pPr>
            <a:r>
              <a:rPr lang="en-US" sz="3000" dirty="0" smtClean="0"/>
              <a:t>Self comparison</a:t>
            </a:r>
          </a:p>
          <a:p>
            <a:pPr lvl="1"/>
            <a:r>
              <a:rPr lang="en-US" dirty="0" smtClean="0"/>
              <a:t>Are we improving?</a:t>
            </a:r>
          </a:p>
        </p:txBody>
      </p:sp>
      <p:sp>
        <p:nvSpPr>
          <p:cNvPr id="6" name="Content Placeholder 5"/>
          <p:cNvSpPr>
            <a:spLocks noGrp="1"/>
          </p:cNvSpPr>
          <p:nvPr>
            <p:ph sz="half" idx="2"/>
          </p:nvPr>
        </p:nvSpPr>
        <p:spPr>
          <a:xfrm>
            <a:off x="4648200" y="2667000"/>
            <a:ext cx="4038600" cy="3733800"/>
          </a:xfrm>
        </p:spPr>
        <p:txBody>
          <a:bodyPr/>
          <a:lstStyle/>
          <a:p>
            <a:pPr>
              <a:buNone/>
            </a:pPr>
            <a:r>
              <a:rPr lang="en-US" sz="3000" dirty="0" smtClean="0"/>
              <a:t>Absolute standard</a:t>
            </a:r>
          </a:p>
          <a:p>
            <a:pPr lvl="1"/>
            <a:r>
              <a:rPr lang="en-US" dirty="0" smtClean="0"/>
              <a:t>How do we measure up to our ideals?</a:t>
            </a:r>
          </a:p>
          <a:p>
            <a:pPr>
              <a:buNone/>
            </a:pPr>
            <a:r>
              <a:rPr lang="en-US" sz="3000" dirty="0" smtClean="0"/>
              <a:t>Internal variation</a:t>
            </a:r>
          </a:p>
          <a:p>
            <a:pPr lvl="1"/>
            <a:r>
              <a:rPr lang="en-US" dirty="0" smtClean="0"/>
              <a:t>Who is least engaged?</a:t>
            </a:r>
          </a:p>
        </p:txBody>
      </p:sp>
      <p:sp>
        <p:nvSpPr>
          <p:cNvPr id="7" name="TextBox 6"/>
          <p:cNvSpPr txBox="1"/>
          <p:nvPr/>
        </p:nvSpPr>
        <p:spPr>
          <a:xfrm>
            <a:off x="914400" y="1524000"/>
            <a:ext cx="6934200" cy="369332"/>
          </a:xfrm>
          <a:prstGeom prst="rect">
            <a:avLst/>
          </a:prstGeom>
          <a:noFill/>
        </p:spPr>
        <p:txBody>
          <a:bodyPr wrap="square" rtlCol="0">
            <a:spAutoFit/>
          </a:bodyPr>
          <a:lstStyle/>
          <a:p>
            <a:endParaRPr lang="en-US" dirty="0"/>
          </a:p>
        </p:txBody>
      </p:sp>
      <p:sp>
        <p:nvSpPr>
          <p:cNvPr id="8" name="Content Placeholder 4"/>
          <p:cNvSpPr txBox="1">
            <a:spLocks/>
          </p:cNvSpPr>
          <p:nvPr/>
        </p:nvSpPr>
        <p:spPr bwMode="auto">
          <a:xfrm>
            <a:off x="304800" y="1752600"/>
            <a:ext cx="8839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457200" rtl="0" eaLnBrk="1" fontAlgn="base" latinLnBrk="0" hangingPunct="1">
              <a:lnSpc>
                <a:spcPct val="100000"/>
              </a:lnSpc>
              <a:spcBef>
                <a:spcPct val="20000"/>
              </a:spcBef>
              <a:spcAft>
                <a:spcPct val="0"/>
              </a:spcAft>
              <a:buClrTx/>
              <a:buSzTx/>
              <a:buFont typeface="Arial" charset="0"/>
              <a:buNone/>
              <a:tabLst/>
              <a:defRPr/>
            </a:pPr>
            <a:r>
              <a:rPr kumimoji="0" lang="en-US" sz="3200" b="1" i="0" u="none" strike="noStrike" kern="1200" cap="none" spc="0" normalizeH="0" baseline="0" noProof="0" dirty="0" smtClean="0">
                <a:ln>
                  <a:noFill/>
                </a:ln>
                <a:solidFill>
                  <a:srgbClr val="7C1C51"/>
                </a:solidFill>
                <a:effectLst/>
                <a:uLnTx/>
                <a:uFillTx/>
                <a:latin typeface="Tahoma"/>
                <a:ea typeface="ＭＳ Ｐゴシック" charset="-128"/>
                <a:cs typeface="Tahoma"/>
              </a:rPr>
              <a:t>What to look at and how to look at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NSSE results as a catalyst for campus discussions about teaching &amp; learning</a:t>
            </a:r>
            <a:endParaRPr lang="en-US" dirty="0"/>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800" y="0"/>
            <a:ext cx="6680200" cy="1143000"/>
          </a:xfrm>
        </p:spPr>
        <p:txBody>
          <a:bodyPr/>
          <a:lstStyle/>
          <a:p>
            <a:r>
              <a:rPr lang="en-US" sz="3600" dirty="0" smtClean="0"/>
              <a:t>Comparing Student and</a:t>
            </a:r>
            <a:br>
              <a:rPr lang="en-US" sz="3600" dirty="0" smtClean="0"/>
            </a:br>
            <a:r>
              <a:rPr lang="en-US" sz="3600" dirty="0" smtClean="0"/>
              <a:t>Instructor Perceptions</a:t>
            </a:r>
            <a:endParaRPr lang="en-US" sz="3600" dirty="0"/>
          </a:p>
        </p:txBody>
      </p:sp>
      <p:graphicFrame>
        <p:nvGraphicFramePr>
          <p:cNvPr id="3" name="Chart 2"/>
          <p:cNvGraphicFramePr/>
          <p:nvPr/>
        </p:nvGraphicFramePr>
        <p:xfrm>
          <a:off x="457200" y="1676400"/>
          <a:ext cx="80772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981200" y="1600200"/>
            <a:ext cx="5715000" cy="830997"/>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chemeClr val="bg1"/>
                </a:solidFill>
              </a:rPr>
              <a:t>Courses </a:t>
            </a:r>
            <a:r>
              <a:rPr lang="en-US" sz="2400" b="1" dirty="0" err="1" smtClean="0">
                <a:solidFill>
                  <a:schemeClr val="bg1"/>
                </a:solidFill>
              </a:rPr>
              <a:t>emphasised</a:t>
            </a:r>
            <a:r>
              <a:rPr lang="en-US" sz="2400" b="1" dirty="0" smtClean="0">
                <a:solidFill>
                  <a:schemeClr val="bg1"/>
                </a:solidFill>
              </a:rPr>
              <a:t> </a:t>
            </a:r>
            <a:r>
              <a:rPr lang="en-US" sz="2400" b="1" dirty="0" err="1" smtClean="0">
                <a:solidFill>
                  <a:schemeClr val="bg1"/>
                </a:solidFill>
              </a:rPr>
              <a:t>memorisation</a:t>
            </a:r>
            <a:r>
              <a:rPr lang="en-US" sz="2400" b="1" dirty="0" smtClean="0">
                <a:solidFill>
                  <a:schemeClr val="bg1"/>
                </a:solidFill>
              </a:rPr>
              <a:t> </a:t>
            </a:r>
            <a:br>
              <a:rPr lang="en-US" sz="2400" b="1" dirty="0" smtClean="0">
                <a:solidFill>
                  <a:schemeClr val="bg1"/>
                </a:solidFill>
              </a:rPr>
            </a:br>
            <a:r>
              <a:rPr lang="en-US" sz="2400" b="1" dirty="0" smtClean="0">
                <a:solidFill>
                  <a:schemeClr val="bg1"/>
                </a:solidFill>
              </a:rPr>
              <a:t>“Quite a bit” or “Very much”</a:t>
            </a:r>
            <a:endParaRPr lang="en-US" sz="2400" b="1" dirty="0">
              <a:solidFill>
                <a:schemeClr val="bg1"/>
              </a:solidFill>
            </a:endParaRPr>
          </a:p>
        </p:txBody>
      </p:sp>
      <p:sp>
        <p:nvSpPr>
          <p:cNvPr id="5" name="Oval Callout 4"/>
          <p:cNvSpPr/>
          <p:nvPr/>
        </p:nvSpPr>
        <p:spPr>
          <a:xfrm>
            <a:off x="6781800" y="152400"/>
            <a:ext cx="1981200" cy="1219200"/>
          </a:xfrm>
          <a:prstGeom prst="wedgeEllipseCallout">
            <a:avLst>
              <a:gd name="adj1" fmla="val -70138"/>
              <a:gd name="adj2" fmla="val 9680"/>
            </a:avLst>
          </a:prstGeom>
          <a:gradFill rotWithShape="1">
            <a:gsLst>
              <a:gs pos="0">
                <a:srgbClr val="00386B">
                  <a:tint val="100000"/>
                  <a:shade val="100000"/>
                  <a:satMod val="130000"/>
                </a:srgbClr>
              </a:gs>
              <a:gs pos="100000">
                <a:srgbClr val="00386B">
                  <a:tint val="50000"/>
                  <a:shade val="100000"/>
                  <a:satMod val="350000"/>
                </a:srgbClr>
              </a:gs>
            </a:gsLst>
            <a:lin ang="16200000" scaled="0"/>
          </a:gradFill>
          <a:ln w="9525" cap="flat" cmpd="sng" algn="ctr">
            <a:solidFill>
              <a:srgbClr val="00386B">
                <a:shade val="95000"/>
                <a:satMod val="105000"/>
              </a:srgb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3200" dirty="0" smtClean="0"/>
              <a:t>Faculty Survey</a:t>
            </a:r>
            <a:endParaRPr lang="en-US" sz="3200" dirty="0"/>
          </a:p>
        </p:txBody>
      </p:sp>
      <p:sp>
        <p:nvSpPr>
          <p:cNvPr id="7" name="Rectangle 6"/>
          <p:cNvSpPr/>
          <p:nvPr/>
        </p:nvSpPr>
        <p:spPr>
          <a:xfrm>
            <a:off x="3352800" y="5715000"/>
            <a:ext cx="1295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858000" y="5715000"/>
            <a:ext cx="1295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20000"/>
                    <a:lumOff val="80000"/>
                  </a:schemeClr>
                </a:solidFill>
              </a:rPr>
              <a:t>Context</a:t>
            </a:r>
            <a:endParaRPr lang="en-US" dirty="0">
              <a:solidFill>
                <a:schemeClr val="accent4">
                  <a:lumMod val="20000"/>
                  <a:lumOff val="80000"/>
                </a:schemeClr>
              </a:solidFill>
            </a:endParaRPr>
          </a:p>
        </p:txBody>
      </p:sp>
      <p:sp>
        <p:nvSpPr>
          <p:cNvPr id="3" name="Text Placeholder 2"/>
          <p:cNvSpPr>
            <a:spLocks noGrp="1"/>
          </p:cNvSpPr>
          <p:nvPr>
            <p:ph type="body" idx="1"/>
          </p:nvPr>
        </p:nvSpPr>
        <p:spPr>
          <a:xfrm>
            <a:off x="0" y="4331117"/>
            <a:ext cx="9144000" cy="2187130"/>
          </a:xfrm>
        </p:spPr>
        <p:txBody>
          <a:bodyPr anchor="t">
            <a:normAutofit/>
          </a:bodyPr>
          <a:lstStyle/>
          <a:p>
            <a:pPr>
              <a:spcBef>
                <a:spcPts val="600"/>
              </a:spcBef>
            </a:pPr>
            <a:endParaRPr lang="en-US" sz="1100" dirty="0" smtClean="0"/>
          </a:p>
          <a:p>
            <a:pPr marL="230188">
              <a:spcBef>
                <a:spcPts val="600"/>
              </a:spcBef>
            </a:pPr>
            <a:r>
              <a:rPr lang="en-US" dirty="0" smtClean="0"/>
              <a:t>Higher education in the USA</a:t>
            </a:r>
          </a:p>
          <a:p>
            <a:pPr marL="914400"/>
            <a:r>
              <a:rPr lang="en-US" dirty="0" smtClean="0"/>
              <a:t>Limited understanding of quality</a:t>
            </a:r>
          </a:p>
          <a:p>
            <a:pPr marL="1481138"/>
            <a:r>
              <a:rPr lang="en-US" dirty="0" smtClean="0"/>
              <a:t>Student engagement as a new approach</a:t>
            </a: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800" y="0"/>
            <a:ext cx="6680200" cy="1143000"/>
          </a:xfrm>
        </p:spPr>
        <p:txBody>
          <a:bodyPr/>
          <a:lstStyle/>
          <a:p>
            <a:r>
              <a:rPr lang="en-US" sz="3600" dirty="0" smtClean="0"/>
              <a:t>Comparing Student and</a:t>
            </a:r>
            <a:br>
              <a:rPr lang="en-US" sz="3600" dirty="0" smtClean="0"/>
            </a:br>
            <a:r>
              <a:rPr lang="en-US" sz="3600" dirty="0" smtClean="0"/>
              <a:t>Instructor Perceptions</a:t>
            </a:r>
            <a:endParaRPr lang="en-US" sz="3600" dirty="0"/>
          </a:p>
        </p:txBody>
      </p:sp>
      <p:graphicFrame>
        <p:nvGraphicFramePr>
          <p:cNvPr id="3" name="Chart 2"/>
          <p:cNvGraphicFramePr/>
          <p:nvPr/>
        </p:nvGraphicFramePr>
        <p:xfrm>
          <a:off x="457200" y="1676400"/>
          <a:ext cx="80772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981200" y="1600200"/>
            <a:ext cx="5715000" cy="830997"/>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chemeClr val="bg1"/>
                </a:solidFill>
              </a:rPr>
              <a:t>Courses </a:t>
            </a:r>
            <a:r>
              <a:rPr lang="en-US" sz="2400" b="1" dirty="0" err="1" smtClean="0">
                <a:solidFill>
                  <a:schemeClr val="bg1"/>
                </a:solidFill>
              </a:rPr>
              <a:t>emphasised</a:t>
            </a:r>
            <a:r>
              <a:rPr lang="en-US" sz="2400" b="1" dirty="0" smtClean="0">
                <a:solidFill>
                  <a:schemeClr val="bg1"/>
                </a:solidFill>
              </a:rPr>
              <a:t> </a:t>
            </a:r>
            <a:r>
              <a:rPr lang="en-US" sz="2400" b="1" dirty="0" err="1" smtClean="0">
                <a:solidFill>
                  <a:schemeClr val="bg1"/>
                </a:solidFill>
              </a:rPr>
              <a:t>memorisation</a:t>
            </a:r>
            <a:r>
              <a:rPr lang="en-US" sz="2400" b="1" dirty="0" smtClean="0">
                <a:solidFill>
                  <a:schemeClr val="bg1"/>
                </a:solidFill>
              </a:rPr>
              <a:t> </a:t>
            </a:r>
            <a:br>
              <a:rPr lang="en-US" sz="2400" b="1" dirty="0" smtClean="0">
                <a:solidFill>
                  <a:schemeClr val="bg1"/>
                </a:solidFill>
              </a:rPr>
            </a:br>
            <a:r>
              <a:rPr lang="en-US" sz="2400" b="1" dirty="0" smtClean="0">
                <a:solidFill>
                  <a:schemeClr val="bg1"/>
                </a:solidFill>
              </a:rPr>
              <a:t>“Quite a bit” or “Very much”</a:t>
            </a:r>
            <a:endParaRPr lang="en-US" sz="24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institutions with several NSSE administrations </a:t>
            </a:r>
            <a:br>
              <a:rPr lang="en-US" dirty="0" smtClean="0"/>
            </a:br>
            <a:r>
              <a:rPr lang="en-US" dirty="0" smtClean="0"/>
              <a:t>show many with positive trends</a:t>
            </a:r>
            <a:endParaRPr lang="en-US" dirty="0"/>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Summary of Findings</a:t>
            </a:r>
          </a:p>
        </p:txBody>
      </p:sp>
      <p:sp>
        <p:nvSpPr>
          <p:cNvPr id="11" name="Content Placeholder 2"/>
          <p:cNvSpPr>
            <a:spLocks noGrp="1"/>
          </p:cNvSpPr>
          <p:nvPr>
            <p:ph sz="half" idx="1"/>
          </p:nvPr>
        </p:nvSpPr>
        <p:spPr>
          <a:xfrm>
            <a:off x="457200" y="1752600"/>
            <a:ext cx="8001000" cy="4495801"/>
          </a:xfrm>
        </p:spPr>
        <p:txBody>
          <a:bodyPr/>
          <a:lstStyle/>
          <a:p>
            <a:pPr>
              <a:spcBef>
                <a:spcPct val="0"/>
              </a:spcBef>
              <a:spcAft>
                <a:spcPts val="1200"/>
              </a:spcAft>
            </a:pPr>
            <a:r>
              <a:rPr lang="en-US" sz="2400" dirty="0" smtClean="0"/>
              <a:t>41% of institutions demonstrated a pattern of improvement in at least one measure for first-year students</a:t>
            </a:r>
          </a:p>
          <a:p>
            <a:pPr>
              <a:spcBef>
                <a:spcPct val="0"/>
              </a:spcBef>
              <a:spcAft>
                <a:spcPts val="1200"/>
              </a:spcAft>
            </a:pPr>
            <a:r>
              <a:rPr lang="en-US" sz="2400" dirty="0" smtClean="0"/>
              <a:t>28% did so for final-year students</a:t>
            </a:r>
          </a:p>
          <a:p>
            <a:pPr>
              <a:spcBef>
                <a:spcPct val="0"/>
              </a:spcBef>
              <a:spcAft>
                <a:spcPts val="1200"/>
              </a:spcAft>
            </a:pPr>
            <a:r>
              <a:rPr lang="en-US" sz="2400" dirty="0" smtClean="0"/>
              <a:t>Trends found across many institutional types</a:t>
            </a:r>
          </a:p>
          <a:p>
            <a:pPr lvl="1">
              <a:spcBef>
                <a:spcPct val="0"/>
              </a:spcBef>
              <a:spcAft>
                <a:spcPts val="1200"/>
              </a:spcAft>
            </a:pPr>
            <a:r>
              <a:rPr lang="en-US" sz="2000" dirty="0" smtClean="0"/>
              <a:t>Control (public &amp; private), Size, Research emphasis</a:t>
            </a:r>
          </a:p>
          <a:p>
            <a:pPr>
              <a:spcBef>
                <a:spcPct val="0"/>
              </a:spcBef>
              <a:spcAft>
                <a:spcPts val="1200"/>
              </a:spcAft>
            </a:pPr>
            <a:r>
              <a:rPr lang="en-US" sz="2400" dirty="0" smtClean="0"/>
              <a:t>Ratio of positive to negative trends: 7:1</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3600" dirty="0" smtClean="0"/>
              <a:t>Overview of Observed Changes: FY</a:t>
            </a:r>
          </a:p>
        </p:txBody>
      </p:sp>
      <p:graphicFrame>
        <p:nvGraphicFramePr>
          <p:cNvPr id="6" name="Content Placeholder 4"/>
          <p:cNvGraphicFramePr>
            <a:graphicFrameLocks noGrp="1"/>
          </p:cNvGraphicFramePr>
          <p:nvPr>
            <p:ph idx="1"/>
          </p:nvPr>
        </p:nvGraphicFramePr>
        <p:xfrm>
          <a:off x="152401" y="1346200"/>
          <a:ext cx="8447088" cy="5003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09600" y="5983512"/>
            <a:ext cx="45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3600" dirty="0" smtClean="0"/>
              <a:t>Overview of Observed Changes: </a:t>
            </a:r>
            <a:r>
              <a:rPr lang="en-US" sz="3600" dirty="0" err="1" smtClean="0"/>
              <a:t>Sr</a:t>
            </a:r>
            <a:endParaRPr lang="en-US" sz="3600" dirty="0" smtClean="0"/>
          </a:p>
        </p:txBody>
      </p:sp>
      <p:graphicFrame>
        <p:nvGraphicFramePr>
          <p:cNvPr id="6" name="Content Placeholder 4"/>
          <p:cNvGraphicFramePr>
            <a:graphicFrameLocks noGrp="1"/>
          </p:cNvGraphicFramePr>
          <p:nvPr>
            <p:ph idx="1"/>
          </p:nvPr>
        </p:nvGraphicFramePr>
        <p:xfrm>
          <a:off x="152399" y="1350963"/>
          <a:ext cx="8458201" cy="497363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85800" y="6019800"/>
            <a:ext cx="45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Cautions &amp; Controversies</a:t>
            </a:r>
            <a:endParaRPr lang="en-US" dirty="0"/>
          </a:p>
        </p:txBody>
      </p:sp>
      <p:sp>
        <p:nvSpPr>
          <p:cNvPr id="3" name="Text Placeholder 2"/>
          <p:cNvSpPr>
            <a:spLocks noGrp="1"/>
          </p:cNvSpPr>
          <p:nvPr>
            <p:ph type="body" idx="1"/>
          </p:nvPr>
        </p:nvSpPr>
        <p:spPr/>
        <p:txBody>
          <a:bodyPr/>
          <a:lstStyle/>
          <a:p>
            <a:pPr marL="231775"/>
            <a:r>
              <a:rPr lang="en-US" dirty="0" smtClean="0"/>
              <a:t>NSSE is no “magic bullet”</a:t>
            </a:r>
          </a:p>
          <a:p>
            <a:pPr marL="1828800"/>
            <a:r>
              <a:rPr lang="en-US" dirty="0" smtClean="0"/>
              <a:t>The risks of high-stakes uses</a:t>
            </a:r>
          </a:p>
          <a:p>
            <a:pPr marL="3659188"/>
            <a:r>
              <a:rPr lang="en-US" dirty="0" smtClean="0"/>
              <a:t>“Participation” vs. “use”</a:t>
            </a: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Cautions</a:t>
            </a:r>
            <a:endParaRPr lang="en-US" dirty="0"/>
          </a:p>
        </p:txBody>
      </p:sp>
      <p:sp>
        <p:nvSpPr>
          <p:cNvPr id="5" name="Content Placeholder 4"/>
          <p:cNvSpPr>
            <a:spLocks noGrp="1"/>
          </p:cNvSpPr>
          <p:nvPr>
            <p:ph idx="1"/>
          </p:nvPr>
        </p:nvSpPr>
        <p:spPr>
          <a:xfrm>
            <a:off x="177800" y="1752600"/>
            <a:ext cx="6680200" cy="4740275"/>
          </a:xfrm>
        </p:spPr>
        <p:txBody>
          <a:bodyPr/>
          <a:lstStyle/>
          <a:p>
            <a:r>
              <a:rPr lang="en-US" dirty="0" smtClean="0"/>
              <a:t>NSSE is no “magic bullet”: Best used in combination with other information</a:t>
            </a:r>
          </a:p>
          <a:p>
            <a:r>
              <a:rPr lang="en-US" dirty="0" smtClean="0"/>
              <a:t>NSSE’s research foundation is based on studies of US university students</a:t>
            </a:r>
          </a:p>
          <a:p>
            <a:r>
              <a:rPr lang="en-US" dirty="0" smtClean="0"/>
              <a:t>Most variation is between </a:t>
            </a:r>
            <a:r>
              <a:rPr lang="en-US" i="1" dirty="0" smtClean="0"/>
              <a:t>students</a:t>
            </a:r>
            <a:r>
              <a:rPr lang="en-US" dirty="0" smtClean="0"/>
              <a:t>, not </a:t>
            </a:r>
            <a:r>
              <a:rPr lang="en-US" i="1" dirty="0" smtClean="0"/>
              <a:t>institutions</a:t>
            </a:r>
            <a:endParaRPr lang="en-US" dirty="0" smtClean="0"/>
          </a:p>
        </p:txBody>
      </p:sp>
      <p:pic>
        <p:nvPicPr>
          <p:cNvPr id="6" name="Picture 2" descr="C:\Users\amcc\Documents\Conferences &amp; meetings\CIC-CLA 2008\iceberg_tip_diagram.jpg"/>
          <p:cNvPicPr>
            <a:picLocks noChangeAspect="1" noChangeArrowheads="1"/>
          </p:cNvPicPr>
          <p:nvPr/>
        </p:nvPicPr>
        <p:blipFill>
          <a:blip r:embed="rId2" cstate="print">
            <a:duotone>
              <a:prstClr val="black"/>
              <a:schemeClr val="bg1">
                <a:tint val="45000"/>
                <a:satMod val="400000"/>
              </a:schemeClr>
            </a:duotone>
          </a:blip>
          <a:srcRect/>
          <a:stretch>
            <a:fillRect/>
          </a:stretch>
        </p:blipFill>
        <p:spPr bwMode="auto">
          <a:xfrm>
            <a:off x="6727002" y="2590800"/>
            <a:ext cx="2416998" cy="367937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Controversies</a:t>
            </a:r>
            <a:endParaRPr lang="en-US" dirty="0"/>
          </a:p>
        </p:txBody>
      </p:sp>
      <p:sp>
        <p:nvSpPr>
          <p:cNvPr id="5" name="Content Placeholder 4"/>
          <p:cNvSpPr>
            <a:spLocks noGrp="1"/>
          </p:cNvSpPr>
          <p:nvPr>
            <p:ph idx="1"/>
          </p:nvPr>
        </p:nvSpPr>
        <p:spPr>
          <a:xfrm>
            <a:off x="177800" y="1676400"/>
            <a:ext cx="8801100" cy="4816475"/>
          </a:xfrm>
        </p:spPr>
        <p:txBody>
          <a:bodyPr/>
          <a:lstStyle/>
          <a:p>
            <a:r>
              <a:rPr lang="en-US" dirty="0" smtClean="0"/>
              <a:t>Confidentiality of results: Institutions control disclosure</a:t>
            </a:r>
          </a:p>
          <a:p>
            <a:r>
              <a:rPr lang="en-US" dirty="0" smtClean="0"/>
              <a:t>Attaching high stakes to NSSE is risky</a:t>
            </a:r>
          </a:p>
          <a:p>
            <a:pPr lvl="1"/>
            <a:r>
              <a:rPr lang="en-US" dirty="0" smtClean="0"/>
              <a:t>Institutions will decline to participate if</a:t>
            </a:r>
            <a:br>
              <a:rPr lang="en-US" dirty="0" smtClean="0"/>
            </a:br>
            <a:r>
              <a:rPr lang="en-US" i="1" dirty="0" smtClean="0"/>
              <a:t>public relations cost &gt; institutional benefit</a:t>
            </a:r>
          </a:p>
          <a:p>
            <a:pPr lvl="1"/>
            <a:r>
              <a:rPr lang="en-US" dirty="0" smtClean="0"/>
              <a:t>Reliability of responses could be compromised</a:t>
            </a:r>
          </a:p>
          <a:p>
            <a:r>
              <a:rPr lang="en-US" dirty="0" smtClean="0"/>
              <a:t>Mere participation is not sufficient</a:t>
            </a:r>
          </a:p>
          <a:p>
            <a:pPr lvl="1"/>
            <a:r>
              <a:rPr lang="en-US" dirty="0" smtClean="0"/>
              <a:t>Results must be </a:t>
            </a:r>
            <a:r>
              <a:rPr lang="en-US" dirty="0" err="1" smtClean="0"/>
              <a:t>analysed</a:t>
            </a:r>
            <a:r>
              <a:rPr lang="en-US" dirty="0" smtClean="0"/>
              <a:t> </a:t>
            </a:r>
            <a:r>
              <a:rPr lang="en-US" dirty="0" smtClean="0"/>
              <a:t>and used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7800" y="0"/>
            <a:ext cx="8789988" cy="1325880"/>
          </a:xfrm>
        </p:spPr>
        <p:txBody>
          <a:bodyPr/>
          <a:lstStyle/>
          <a:p>
            <a:r>
              <a:rPr lang="en-US" dirty="0" smtClean="0"/>
              <a:t>Understanding Improvement</a:t>
            </a:r>
            <a:endParaRPr lang="en-US" dirty="0"/>
          </a:p>
        </p:txBody>
      </p:sp>
      <p:sp>
        <p:nvSpPr>
          <p:cNvPr id="1680387" name="Rectangle 3"/>
          <p:cNvSpPr>
            <a:spLocks noGrp="1" noChangeArrowheads="1"/>
          </p:cNvSpPr>
          <p:nvPr>
            <p:ph idx="1"/>
          </p:nvPr>
        </p:nvSpPr>
        <p:spPr>
          <a:xfrm>
            <a:off x="177800" y="1600199"/>
            <a:ext cx="8801100" cy="4648201"/>
          </a:xfrm>
        </p:spPr>
        <p:txBody>
          <a:bodyPr/>
          <a:lstStyle/>
          <a:p>
            <a:pPr marL="168275" lvl="1" indent="0" eaLnBrk="1" hangingPunct="1">
              <a:lnSpc>
                <a:spcPct val="90000"/>
              </a:lnSpc>
              <a:buFontTx/>
              <a:buNone/>
              <a:defRPr/>
            </a:pPr>
            <a:r>
              <a:rPr lang="en-US" sz="3600" b="1" dirty="0" smtClean="0"/>
              <a:t>Organizations that improve… create and nurture agreement on what is worth achieving, and they set in motion the internal processes by which people progressively learn how to do what they need to do in order to achieve what is worthwhile.</a:t>
            </a:r>
          </a:p>
          <a:p>
            <a:pPr marL="609600" indent="-609600" algn="r" eaLnBrk="1" hangingPunct="1">
              <a:lnSpc>
                <a:spcPct val="90000"/>
              </a:lnSpc>
              <a:buFont typeface="Wingdings" pitchFamily="2" charset="2"/>
              <a:buNone/>
              <a:defRPr/>
            </a:pPr>
            <a:endParaRPr lang="en-US" sz="1600" dirty="0" smtClean="0"/>
          </a:p>
          <a:p>
            <a:pPr marL="609600" indent="-609600" algn="r" eaLnBrk="1" hangingPunct="1">
              <a:lnSpc>
                <a:spcPct val="90000"/>
              </a:lnSpc>
              <a:buFont typeface="Wingdings" pitchFamily="2" charset="2"/>
              <a:buNone/>
              <a:defRPr/>
            </a:pPr>
            <a:r>
              <a:rPr lang="en-US" sz="2800" dirty="0" smtClean="0"/>
              <a:t>(</a:t>
            </a:r>
            <a:r>
              <a:rPr lang="en-US" sz="2800" dirty="0" smtClean="0">
                <a:effectLst>
                  <a:outerShdw blurRad="38100" dist="38100" dir="2700000" algn="tl">
                    <a:srgbClr val="FFFFFF"/>
                  </a:outerShdw>
                </a:effectLst>
              </a:rPr>
              <a:t>Elmore in Fullan, 2001)</a:t>
            </a:r>
            <a:endParaRPr lang="en-US" dirty="0" smtClean="0">
              <a:effectLst>
                <a:outerShdw blurRad="38100" dist="38100" dir="2700000" algn="tl">
                  <a:srgbClr val="FFFFFF"/>
                </a:outerShdw>
              </a:effectLst>
            </a:endParaRPr>
          </a:p>
          <a:p>
            <a:pPr marL="609600" indent="-609600" eaLnBrk="1" hangingPunct="1">
              <a:lnSpc>
                <a:spcPct val="90000"/>
              </a:lnSpc>
              <a:buFont typeface="Wingdings" pitchFamily="2" charset="2"/>
              <a:buNone/>
              <a:defRPr/>
            </a:pPr>
            <a:endParaRPr kumimoji="1" lang="en-US" altLang="ko-KR" sz="3600" b="1" i="1" dirty="0" smtClean="0">
              <a:solidFill>
                <a:schemeClr val="accent2"/>
              </a:solidFill>
              <a:effectLst>
                <a:outerShdw blurRad="38100" dist="38100" dir="2700000" algn="tl">
                  <a:srgbClr val="000000"/>
                </a:outerShdw>
              </a:effectLst>
              <a:ea typeface="굴림" charset="-127"/>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52400"/>
            <a:ext cx="9144000" cy="931863"/>
          </a:xfrm>
        </p:spPr>
        <p:txBody>
          <a:bodyPr/>
          <a:lstStyle/>
          <a:p>
            <a:r>
              <a:rPr lang="en-US" sz="3600" dirty="0" smtClean="0"/>
              <a:t>Higher Education in the USA</a:t>
            </a:r>
          </a:p>
        </p:txBody>
      </p:sp>
      <p:sp>
        <p:nvSpPr>
          <p:cNvPr id="6147" name="Content Placeholder 2"/>
          <p:cNvSpPr>
            <a:spLocks noGrp="1"/>
          </p:cNvSpPr>
          <p:nvPr>
            <p:ph idx="1"/>
          </p:nvPr>
        </p:nvSpPr>
        <p:spPr>
          <a:xfrm>
            <a:off x="304800" y="1600200"/>
            <a:ext cx="8610600" cy="5029200"/>
          </a:xfrm>
        </p:spPr>
        <p:txBody>
          <a:bodyPr/>
          <a:lstStyle/>
          <a:p>
            <a:r>
              <a:rPr lang="en-US" sz="2800" dirty="0" smtClean="0"/>
              <a:t>No national system of higher education</a:t>
            </a:r>
          </a:p>
          <a:p>
            <a:r>
              <a:rPr lang="en-US" sz="2800" dirty="0" smtClean="0"/>
              <a:t>Autonomy of institutions</a:t>
            </a:r>
          </a:p>
          <a:p>
            <a:r>
              <a:rPr lang="en-US" sz="2800" dirty="0" smtClean="0"/>
              <a:t>Diversity of institutions</a:t>
            </a:r>
          </a:p>
          <a:p>
            <a:pPr lvl="1"/>
            <a:r>
              <a:rPr lang="en-US" dirty="0" smtClean="0"/>
              <a:t>4,600 degree-granting tertiary institutions</a:t>
            </a:r>
          </a:p>
          <a:p>
            <a:pPr lvl="1"/>
            <a:r>
              <a:rPr lang="en-US" dirty="0" smtClean="0"/>
              <a:t>Public and private</a:t>
            </a:r>
          </a:p>
          <a:p>
            <a:pPr lvl="1"/>
            <a:r>
              <a:rPr lang="en-US" dirty="0" smtClean="0"/>
              <a:t>Universities (undergraduate and postgraduate)</a:t>
            </a:r>
          </a:p>
          <a:p>
            <a:pPr lvl="1"/>
            <a:r>
              <a:rPr lang="en-US" dirty="0" smtClean="0"/>
              <a:t>Colleges (undergraduate only)</a:t>
            </a:r>
          </a:p>
          <a:p>
            <a:pPr lvl="2"/>
            <a:r>
              <a:rPr lang="en-US" dirty="0" smtClean="0"/>
              <a:t>4-year bachelor’s degree</a:t>
            </a:r>
          </a:p>
          <a:p>
            <a:pPr lvl="2"/>
            <a:r>
              <a:rPr lang="en-US" dirty="0" smtClean="0"/>
              <a:t>2-year associate’s degree (community colleges)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animEffect transition="in" filter="fade">
                                      <p:cBhvr>
                                        <p:cTn id="13" dur="2000"/>
                                        <p:tgtEl>
                                          <p:spTgt spid="6147">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47">
                                            <p:txEl>
                                              <p:pRg st="4" end="4"/>
                                            </p:txEl>
                                          </p:spTgt>
                                        </p:tgtEl>
                                        <p:attrNameLst>
                                          <p:attrName>style.visibility</p:attrName>
                                        </p:attrNameLst>
                                      </p:cBhvr>
                                      <p:to>
                                        <p:strVal val="visible"/>
                                      </p:to>
                                    </p:set>
                                    <p:animEffect transition="in" filter="fade">
                                      <p:cBhvr>
                                        <p:cTn id="16" dur="2000"/>
                                        <p:tgtEl>
                                          <p:spTgt spid="6147">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animEffect transition="in" filter="fade">
                                      <p:cBhvr>
                                        <p:cTn id="19" dur="2000"/>
                                        <p:tgtEl>
                                          <p:spTgt spid="6147">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147">
                                            <p:txEl>
                                              <p:pRg st="6" end="6"/>
                                            </p:txEl>
                                          </p:spTgt>
                                        </p:tgtEl>
                                        <p:attrNameLst>
                                          <p:attrName>style.visibility</p:attrName>
                                        </p:attrNameLst>
                                      </p:cBhvr>
                                      <p:to>
                                        <p:strVal val="visible"/>
                                      </p:to>
                                    </p:set>
                                    <p:animEffect transition="in" filter="fade">
                                      <p:cBhvr>
                                        <p:cTn id="22" dur="2000"/>
                                        <p:tgtEl>
                                          <p:spTgt spid="6147">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47">
                                            <p:txEl>
                                              <p:pRg st="7" end="7"/>
                                            </p:txEl>
                                          </p:spTgt>
                                        </p:tgtEl>
                                        <p:attrNameLst>
                                          <p:attrName>style.visibility</p:attrName>
                                        </p:attrNameLst>
                                      </p:cBhvr>
                                      <p:to>
                                        <p:strVal val="visible"/>
                                      </p:to>
                                    </p:set>
                                    <p:animEffect transition="in" filter="fade">
                                      <p:cBhvr>
                                        <p:cTn id="25" dur="2000"/>
                                        <p:tgtEl>
                                          <p:spTgt spid="6147">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147">
                                            <p:txEl>
                                              <p:pRg st="8" end="8"/>
                                            </p:txEl>
                                          </p:spTgt>
                                        </p:tgtEl>
                                        <p:attrNameLst>
                                          <p:attrName>style.visibility</p:attrName>
                                        </p:attrNameLst>
                                      </p:cBhvr>
                                      <p:to>
                                        <p:strVal val="visible"/>
                                      </p:to>
                                    </p:set>
                                    <p:animEffect transition="in" filter="fade">
                                      <p:cBhvr>
                                        <p:cTn id="28" dur="20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3600" dirty="0" smtClean="0"/>
              <a:t>Higher Education in the USA (2)</a:t>
            </a:r>
          </a:p>
        </p:txBody>
      </p:sp>
      <p:sp>
        <p:nvSpPr>
          <p:cNvPr id="7171" name="Content Placeholder 2"/>
          <p:cNvSpPr>
            <a:spLocks noGrp="1"/>
          </p:cNvSpPr>
          <p:nvPr>
            <p:ph idx="1"/>
          </p:nvPr>
        </p:nvSpPr>
        <p:spPr>
          <a:xfrm>
            <a:off x="1828800" y="1828800"/>
            <a:ext cx="6858000" cy="4800600"/>
          </a:xfrm>
        </p:spPr>
        <p:txBody>
          <a:bodyPr/>
          <a:lstStyle/>
          <a:p>
            <a:pPr>
              <a:buFont typeface="Wingdings" pitchFamily="2" charset="2"/>
              <a:buNone/>
            </a:pPr>
            <a:r>
              <a:rPr lang="en-US" dirty="0" smtClean="0"/>
              <a:t>Diversity of students</a:t>
            </a:r>
          </a:p>
          <a:p>
            <a:r>
              <a:rPr lang="en-US" sz="2800" dirty="0" smtClean="0"/>
              <a:t>Full- and part-time</a:t>
            </a:r>
          </a:p>
          <a:p>
            <a:r>
              <a:rPr lang="en-US" sz="2800" dirty="0" smtClean="0"/>
              <a:t>Traditional college-age</a:t>
            </a:r>
          </a:p>
          <a:p>
            <a:r>
              <a:rPr lang="en-US" sz="2800" dirty="0" smtClean="0"/>
              <a:t>Older and returning students</a:t>
            </a:r>
          </a:p>
          <a:p>
            <a:r>
              <a:rPr lang="en-US" sz="2800" dirty="0" smtClean="0"/>
              <a:t>Widely varying levels of preparation</a:t>
            </a:r>
          </a:p>
          <a:p>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25"/>
            <a:ext cx="9143999" cy="1075055"/>
          </a:xfrm>
        </p:spPr>
        <p:txBody>
          <a:bodyPr/>
          <a:lstStyle/>
          <a:p>
            <a:r>
              <a:rPr lang="en-US" sz="3600" dirty="0" smtClean="0"/>
              <a:t>What Do We Really Know About University Quality?</a:t>
            </a:r>
            <a:endParaRPr lang="en-US" sz="3600" dirty="0"/>
          </a:p>
        </p:txBody>
      </p:sp>
      <p:pic>
        <p:nvPicPr>
          <p:cNvPr id="2050" name="Picture 2" descr="D:\Docs\My Pictures\Microsoft Clip Organizer\MCj03854460000[1].jpg"/>
          <p:cNvPicPr>
            <a:picLocks noChangeAspect="1" noChangeArrowheads="1"/>
          </p:cNvPicPr>
          <p:nvPr/>
        </p:nvPicPr>
        <p:blipFill>
          <a:blip r:embed="rId2" cstate="print"/>
          <a:srcRect/>
          <a:stretch>
            <a:fillRect/>
          </a:stretch>
        </p:blipFill>
        <p:spPr bwMode="auto">
          <a:xfrm>
            <a:off x="1405254" y="1600200"/>
            <a:ext cx="6372225" cy="4551589"/>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2226"/>
            <a:ext cx="9144000" cy="1090294"/>
          </a:xfrm>
        </p:spPr>
        <p:txBody>
          <a:bodyPr/>
          <a:lstStyle/>
          <a:p>
            <a:pPr marL="0" indent="0"/>
            <a:r>
              <a:rPr lang="en-US" sz="3600" dirty="0" smtClean="0"/>
              <a:t>Quality Assessment in </a:t>
            </a:r>
            <a:br>
              <a:rPr lang="en-US" sz="3600" dirty="0" smtClean="0"/>
            </a:br>
            <a:r>
              <a:rPr lang="en-US" sz="3600" dirty="0" smtClean="0"/>
              <a:t>US Higher Education</a:t>
            </a:r>
          </a:p>
        </p:txBody>
      </p:sp>
      <p:sp>
        <p:nvSpPr>
          <p:cNvPr id="7171" name="Content Placeholder 2"/>
          <p:cNvSpPr>
            <a:spLocks noGrp="1"/>
          </p:cNvSpPr>
          <p:nvPr>
            <p:ph idx="1"/>
          </p:nvPr>
        </p:nvSpPr>
        <p:spPr>
          <a:xfrm>
            <a:off x="563880" y="1508759"/>
            <a:ext cx="8122920" cy="4575175"/>
          </a:xfrm>
        </p:spPr>
        <p:txBody>
          <a:bodyPr/>
          <a:lstStyle/>
          <a:p>
            <a:r>
              <a:rPr lang="en-US" dirty="0" smtClean="0"/>
              <a:t>Accreditation</a:t>
            </a:r>
          </a:p>
          <a:p>
            <a:pPr lvl="1"/>
            <a:r>
              <a:rPr lang="en-US" sz="2400" dirty="0" smtClean="0"/>
              <a:t>Limited public understanding</a:t>
            </a:r>
          </a:p>
          <a:p>
            <a:pPr lvl="1"/>
            <a:r>
              <a:rPr lang="en-US" sz="2400" dirty="0" smtClean="0"/>
              <a:t>Limited disclosure</a:t>
            </a:r>
          </a:p>
          <a:p>
            <a:pPr lvl="1"/>
            <a:r>
              <a:rPr lang="en-US" sz="2400" dirty="0" smtClean="0"/>
              <a:t>Traditional emphasis on capacity and resources</a:t>
            </a:r>
          </a:p>
          <a:p>
            <a:pPr lvl="1"/>
            <a:r>
              <a:rPr lang="en-US" sz="2400" dirty="0" smtClean="0"/>
              <a:t>Limited attention to teaching &amp; learning (until recently)</a:t>
            </a:r>
          </a:p>
          <a:p>
            <a:r>
              <a:rPr lang="en-US" dirty="0" smtClean="0"/>
              <a:t>Newsmagazine rankings</a:t>
            </a:r>
          </a:p>
          <a:p>
            <a:pPr lvl="1"/>
            <a:r>
              <a:rPr lang="en-US" sz="2400" dirty="0" smtClean="0"/>
              <a:t>Emphasize reputation, resources, other inputs</a:t>
            </a:r>
          </a:p>
          <a:p>
            <a:r>
              <a:rPr lang="en-US" dirty="0" smtClean="0"/>
              <a:t>Research rankings</a:t>
            </a:r>
          </a:p>
          <a:p>
            <a:pPr lvl="1"/>
            <a:r>
              <a:rPr lang="en-US" sz="2400" dirty="0" smtClean="0"/>
              <a:t>Blind to undergraduate education</a:t>
            </a:r>
          </a:p>
          <a:p>
            <a:endParaRPr lang="en-US" sz="2400" dirty="0" smtClean="0"/>
          </a:p>
          <a:p>
            <a:endParaRPr lang="en-US"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Origins of the “National” Survey of Student Engagement (NSSE)</a:t>
            </a:r>
            <a:endParaRPr lang="en-US" sz="3600" dirty="0"/>
          </a:p>
        </p:txBody>
      </p:sp>
      <p:sp>
        <p:nvSpPr>
          <p:cNvPr id="11" name="Content Placeholder 10"/>
          <p:cNvSpPr>
            <a:spLocks noGrp="1"/>
          </p:cNvSpPr>
          <p:nvPr>
            <p:ph idx="1"/>
          </p:nvPr>
        </p:nvSpPr>
        <p:spPr>
          <a:xfrm>
            <a:off x="177800" y="1600200"/>
            <a:ext cx="5308600" cy="4892675"/>
          </a:xfrm>
        </p:spPr>
        <p:txBody>
          <a:bodyPr/>
          <a:lstStyle/>
          <a:p>
            <a:pPr marL="347663" indent="-347663">
              <a:spcAft>
                <a:spcPts val="600"/>
              </a:spcAft>
            </a:pPr>
            <a:r>
              <a:rPr lang="en-US" dirty="0" smtClean="0"/>
              <a:t>A reaction to the dominant discourse about university quality in the USA</a:t>
            </a:r>
          </a:p>
          <a:p>
            <a:pPr marL="347663" indent="-347663">
              <a:spcAft>
                <a:spcPts val="600"/>
              </a:spcAft>
            </a:pPr>
            <a:r>
              <a:rPr lang="en-US" dirty="0" smtClean="0"/>
              <a:t>Shift the focus to </a:t>
            </a:r>
            <a:r>
              <a:rPr lang="en-US" dirty="0" smtClean="0">
                <a:latin typeface="Tahoma" pitchFamily="34" charset="0"/>
                <a:cs typeface="Tahoma" pitchFamily="34" charset="0"/>
              </a:rPr>
              <a:t>teaching and learning</a:t>
            </a:r>
          </a:p>
          <a:p>
            <a:pPr marL="347663" indent="-347663">
              <a:spcAft>
                <a:spcPts val="600"/>
              </a:spcAft>
            </a:pPr>
            <a:r>
              <a:rPr lang="en-US" dirty="0" smtClean="0">
                <a:latin typeface="Tahoma" pitchFamily="34" charset="0"/>
                <a:cs typeface="Tahoma" pitchFamily="34" charset="0"/>
              </a:rPr>
              <a:t>Promote evidence-based improvement</a:t>
            </a:r>
          </a:p>
        </p:txBody>
      </p:sp>
      <p:pic>
        <p:nvPicPr>
          <p:cNvPr id="5121" name="Picture 1"/>
          <p:cNvPicPr>
            <a:picLocks noChangeAspect="1" noChangeArrowheads="1"/>
          </p:cNvPicPr>
          <p:nvPr/>
        </p:nvPicPr>
        <p:blipFill>
          <a:blip r:embed="rId2" cstate="print"/>
          <a:srcRect/>
          <a:stretch>
            <a:fillRect/>
          </a:stretch>
        </p:blipFill>
        <p:spPr bwMode="auto">
          <a:xfrm>
            <a:off x="5791200" y="1674736"/>
            <a:ext cx="2819400" cy="297346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Idea</a:t>
            </a:r>
            <a:endParaRPr lang="en-US" dirty="0"/>
          </a:p>
        </p:txBody>
      </p:sp>
      <p:sp>
        <p:nvSpPr>
          <p:cNvPr id="11" name="Content Placeholder 10"/>
          <p:cNvSpPr>
            <a:spLocks noGrp="1"/>
          </p:cNvSpPr>
          <p:nvPr>
            <p:ph idx="1"/>
          </p:nvPr>
        </p:nvSpPr>
        <p:spPr>
          <a:xfrm>
            <a:off x="3526973" y="2103120"/>
            <a:ext cx="5529943" cy="4088130"/>
          </a:xfrm>
        </p:spPr>
        <p:txBody>
          <a:bodyPr/>
          <a:lstStyle/>
          <a:p>
            <a:pPr marL="347663" indent="-347663">
              <a:spcAft>
                <a:spcPts val="600"/>
              </a:spcAft>
            </a:pPr>
            <a:r>
              <a:rPr lang="en-US" sz="3600" dirty="0" smtClean="0"/>
              <a:t>Ask students about their experience</a:t>
            </a:r>
          </a:p>
          <a:p>
            <a:pPr marL="347663" indent="-347663"/>
            <a:r>
              <a:rPr lang="en-US" sz="3600" dirty="0" smtClean="0"/>
              <a:t>Focus on </a:t>
            </a:r>
            <a:r>
              <a:rPr lang="en-US" sz="3600" i="1" dirty="0" smtClean="0">
                <a:solidFill>
                  <a:srgbClr val="7C1C51"/>
                </a:solidFill>
              </a:rPr>
              <a:t>behavior: </a:t>
            </a:r>
            <a:r>
              <a:rPr lang="en-US" sz="3600" dirty="0" smtClean="0"/>
              <a:t>empirically confirmed effective practices</a:t>
            </a:r>
          </a:p>
        </p:txBody>
      </p:sp>
      <p:pic>
        <p:nvPicPr>
          <p:cNvPr id="4102" name="Picture 6" descr="D:\Temp\Temporary Internet Files\Content.IE5\KP2FS1MF\MCj04418340000[1].wmf"/>
          <p:cNvPicPr>
            <a:picLocks noChangeAspect="1" noChangeArrowheads="1"/>
          </p:cNvPicPr>
          <p:nvPr/>
        </p:nvPicPr>
        <p:blipFill>
          <a:blip r:embed="rId2" cstate="print"/>
          <a:srcRect/>
          <a:stretch>
            <a:fillRect/>
          </a:stretch>
        </p:blipFill>
        <p:spPr bwMode="auto">
          <a:xfrm>
            <a:off x="327027" y="2232025"/>
            <a:ext cx="3038475" cy="303355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heme/theme1.xml><?xml version="1.0" encoding="utf-8"?>
<a:theme xmlns:a="http://schemas.openxmlformats.org/drawingml/2006/main" name="NSSE TNL modified">
  <a:themeElements>
    <a:clrScheme name="NSSE-FSSE-BCSSE">
      <a:dk1>
        <a:sysClr val="windowText" lastClr="000000"/>
      </a:dk1>
      <a:lt1>
        <a:sysClr val="window" lastClr="FFFFFF"/>
      </a:lt1>
      <a:dk2>
        <a:srgbClr val="00396B"/>
      </a:dk2>
      <a:lt2>
        <a:srgbClr val="D1CCBF"/>
      </a:lt2>
      <a:accent1>
        <a:srgbClr val="00386B"/>
      </a:accent1>
      <a:accent2>
        <a:srgbClr val="7C1C51"/>
      </a:accent2>
      <a:accent3>
        <a:srgbClr val="EFB22D"/>
      </a:accent3>
      <a:accent4>
        <a:srgbClr val="6689CC"/>
      </a:accent4>
      <a:accent5>
        <a:srgbClr val="6B5E4F"/>
      </a:accent5>
      <a:accent6>
        <a:srgbClr val="8760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SSE-FSSE-BCSSE">
    <a:dk1>
      <a:sysClr val="windowText" lastClr="000000"/>
    </a:dk1>
    <a:lt1>
      <a:sysClr val="window" lastClr="FFFFFF"/>
    </a:lt1>
    <a:dk2>
      <a:srgbClr val="00396B"/>
    </a:dk2>
    <a:lt2>
      <a:srgbClr val="D1CCBF"/>
    </a:lt2>
    <a:accent1>
      <a:srgbClr val="00386B"/>
    </a:accent1>
    <a:accent2>
      <a:srgbClr val="7C1C51"/>
    </a:accent2>
    <a:accent3>
      <a:srgbClr val="EFB22D"/>
    </a:accent3>
    <a:accent4>
      <a:srgbClr val="6689CC"/>
    </a:accent4>
    <a:accent5>
      <a:srgbClr val="6B5E4F"/>
    </a:accent5>
    <a:accent6>
      <a:srgbClr val="8760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SSE-FSSE-BCSSE">
    <a:dk1>
      <a:sysClr val="windowText" lastClr="000000"/>
    </a:dk1>
    <a:lt1>
      <a:sysClr val="window" lastClr="FFFFFF"/>
    </a:lt1>
    <a:dk2>
      <a:srgbClr val="00396B"/>
    </a:dk2>
    <a:lt2>
      <a:srgbClr val="D1CCBF"/>
    </a:lt2>
    <a:accent1>
      <a:srgbClr val="00386B"/>
    </a:accent1>
    <a:accent2>
      <a:srgbClr val="7C1C51"/>
    </a:accent2>
    <a:accent3>
      <a:srgbClr val="EFB22D"/>
    </a:accent3>
    <a:accent4>
      <a:srgbClr val="6689CC"/>
    </a:accent4>
    <a:accent5>
      <a:srgbClr val="6B5E4F"/>
    </a:accent5>
    <a:accent6>
      <a:srgbClr val="8760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NSSE 2011</Template>
  <TotalTime>1598</TotalTime>
  <Pages>0</Pages>
  <Words>1363</Words>
  <Characters>0</Characters>
  <Application>Microsoft Office PowerPoint</Application>
  <PresentationFormat>On-screen Show (4:3)</PresentationFormat>
  <Lines>0</Lines>
  <Paragraphs>232</Paragraphs>
  <Slides>39</Slides>
  <Notes>13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NSSE TNL modified</vt:lpstr>
      <vt:lpstr>An Experience-Based View of  University Quality in the USA:  The National Survey of  Student Engagement</vt:lpstr>
      <vt:lpstr>Overview</vt:lpstr>
      <vt:lpstr>Context</vt:lpstr>
      <vt:lpstr>Higher Education in the USA</vt:lpstr>
      <vt:lpstr>Higher Education in the USA (2)</vt:lpstr>
      <vt:lpstr>What Do We Really Know About University Quality?</vt:lpstr>
      <vt:lpstr>Quality Assessment in  US Higher Education</vt:lpstr>
      <vt:lpstr>Origins of the “National” Survey of Student Engagement (NSSE)</vt:lpstr>
      <vt:lpstr>The Big Idea</vt:lpstr>
      <vt:lpstr>Why a Student Survey?</vt:lpstr>
      <vt:lpstr>NSSE’s Key Aims</vt:lpstr>
      <vt:lpstr>What is Student Engagement?</vt:lpstr>
      <vt:lpstr>OK, but what is Engagement?</vt:lpstr>
      <vt:lpstr>Conceptual &amp; Empirical Foundations</vt:lpstr>
      <vt:lpstr>Why Does Engagement Matter?</vt:lpstr>
      <vt:lpstr>How Does it Work?  What Do We Ask?</vt:lpstr>
      <vt:lpstr>How NSSE Works</vt:lpstr>
      <vt:lpstr>Participation</vt:lpstr>
      <vt:lpstr>Survey Content</vt:lpstr>
      <vt:lpstr>Sample Questions</vt:lpstr>
      <vt:lpstr>Sample Questions</vt:lpstr>
      <vt:lpstr>Sample Questions</vt:lpstr>
      <vt:lpstr>Sample Questions</vt:lpstr>
      <vt:lpstr>Sample Questions</vt:lpstr>
      <vt:lpstr>Using  NSSE  Results</vt:lpstr>
      <vt:lpstr>Using NSSE Results </vt:lpstr>
      <vt:lpstr>Many Ways to Use Results</vt:lpstr>
      <vt:lpstr>NSSE results as a catalyst for campus discussions about teaching &amp; learning</vt:lpstr>
      <vt:lpstr>Comparing Student and Instructor Perceptions</vt:lpstr>
      <vt:lpstr>Comparing Student and Instructor Perceptions</vt:lpstr>
      <vt:lpstr>Results at institutions with several NSSE administrations  show many with positive trends</vt:lpstr>
      <vt:lpstr>Summary of Findings</vt:lpstr>
      <vt:lpstr>Overview of Observed Changes: FY</vt:lpstr>
      <vt:lpstr>Overview of Observed Changes: Sr</vt:lpstr>
      <vt:lpstr>Cautions &amp; Controversies</vt:lpstr>
      <vt:lpstr>Cautions</vt:lpstr>
      <vt:lpstr>Controversies</vt:lpstr>
      <vt:lpstr>Understanding Improvement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jmooreii</dc:creator>
  <cp:lastModifiedBy>Alexander C. McCormick</cp:lastModifiedBy>
  <cp:revision>181</cp:revision>
  <dcterms:modified xsi:type="dcterms:W3CDTF">2012-05-22T14:29:38Z</dcterms:modified>
</cp:coreProperties>
</file>