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7" r:id="rId5"/>
    <p:sldId id="258" r:id="rId6"/>
    <p:sldId id="259" r:id="rId7"/>
    <p:sldId id="268" r:id="rId8"/>
    <p:sldId id="260" r:id="rId9"/>
    <p:sldId id="262" r:id="rId10"/>
    <p:sldId id="274" r:id="rId11"/>
    <p:sldId id="264" r:id="rId12"/>
    <p:sldId id="265" r:id="rId13"/>
    <p:sldId id="271" r:id="rId14"/>
    <p:sldId id="266" r:id="rId15"/>
    <p:sldId id="270" r:id="rId16"/>
    <p:sldId id="276" r:id="rId17"/>
    <p:sldId id="275" r:id="rId18"/>
  </p:sldIdLst>
  <p:sldSz cx="9144000" cy="6858000" type="screen4x3"/>
  <p:notesSz cx="6797675" cy="9928225"/>
  <p:defaultTextStyle>
    <a:defPPr>
      <a:defRPr lang="en-GB"/>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0816"/>
    <a:srgbClr val="4B2078"/>
    <a:srgbClr val="EC7E00"/>
    <a:srgbClr val="007AA6"/>
    <a:srgbClr val="00A186"/>
    <a:srgbClr val="C6D3DB"/>
    <a:srgbClr val="FAA634"/>
    <a:srgbClr val="FFFFFF"/>
    <a:srgbClr val="EB539E"/>
    <a:srgbClr val="EF3E4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95" autoAdjust="0"/>
  </p:normalViewPr>
  <p:slideViewPr>
    <p:cSldViewPr>
      <p:cViewPr varScale="1">
        <p:scale>
          <a:sx n="61" d="100"/>
          <a:sy n="61" d="100"/>
        </p:scale>
        <p:origin x="-1230" y="-90"/>
      </p:cViewPr>
      <p:guideLst>
        <p:guide orient="horz" pos="2160"/>
        <p:guide pos="2880"/>
      </p:guideLst>
    </p:cSldViewPr>
  </p:slideViewPr>
  <p:notesTextViewPr>
    <p:cViewPr>
      <p:scale>
        <a:sx n="100" d="100"/>
        <a:sy n="100" d="100"/>
      </p:scale>
      <p:origin x="0" y="0"/>
    </p:cViewPr>
  </p:notesTextViewPr>
  <p:sorterViewPr>
    <p:cViewPr>
      <p:scale>
        <a:sx n="84" d="100"/>
        <a:sy n="84"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81C08A-2321-4FE1-8975-BBFE11575C5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374A232D-4ECB-427F-B0C6-21097B6C8217}">
      <dgm:prSet/>
      <dgm:spPr/>
      <dgm:t>
        <a:bodyPr/>
        <a:lstStyle/>
        <a:p>
          <a:pPr rtl="0"/>
          <a:r>
            <a:rPr lang="en-GB" b="1" dirty="0" smtClean="0"/>
            <a:t>The HEA is the UK’s leading body working in the sector to advance standards in teaching and learning in higher education</a:t>
          </a:r>
          <a:endParaRPr lang="en-GB" b="1" dirty="0"/>
        </a:p>
      </dgm:t>
    </dgm:pt>
    <dgm:pt modelId="{FEE5D236-B0CF-4DC6-896B-6B8EAB163845}" type="parTrans" cxnId="{611B118B-9D48-451B-9D07-B5282F27038D}">
      <dgm:prSet/>
      <dgm:spPr/>
      <dgm:t>
        <a:bodyPr/>
        <a:lstStyle/>
        <a:p>
          <a:endParaRPr lang="en-GB"/>
        </a:p>
      </dgm:t>
    </dgm:pt>
    <dgm:pt modelId="{25BACA33-7FFC-4A4A-86B8-3BA96F9EB017}" type="sibTrans" cxnId="{611B118B-9D48-451B-9D07-B5282F27038D}">
      <dgm:prSet/>
      <dgm:spPr/>
      <dgm:t>
        <a:bodyPr/>
        <a:lstStyle/>
        <a:p>
          <a:endParaRPr lang="en-GB"/>
        </a:p>
      </dgm:t>
    </dgm:pt>
    <dgm:pt modelId="{C80344E3-B129-412B-B30F-2629DD5F3CF3}">
      <dgm:prSet/>
      <dgm:spPr/>
      <dgm:t>
        <a:bodyPr/>
        <a:lstStyle/>
        <a:p>
          <a:pPr rtl="0"/>
          <a:r>
            <a:rPr lang="en-GB" dirty="0" smtClean="0"/>
            <a:t>Supporting higher </a:t>
          </a:r>
          <a:r>
            <a:rPr lang="en-GB" dirty="0" smtClean="0"/>
            <a:t>education </a:t>
          </a:r>
          <a:r>
            <a:rPr lang="en-GB" dirty="0" smtClean="0"/>
            <a:t>across the UK</a:t>
          </a:r>
          <a:endParaRPr lang="en-GB" dirty="0"/>
        </a:p>
      </dgm:t>
    </dgm:pt>
    <dgm:pt modelId="{9697ED5C-F3D9-42DF-9A3A-8117E28BA76A}" type="parTrans" cxnId="{F27D2159-24F7-41BC-A642-4743FD67B10B}">
      <dgm:prSet/>
      <dgm:spPr/>
      <dgm:t>
        <a:bodyPr/>
        <a:lstStyle/>
        <a:p>
          <a:endParaRPr lang="en-GB"/>
        </a:p>
      </dgm:t>
    </dgm:pt>
    <dgm:pt modelId="{B97924F1-47D6-4CE1-8ED5-F3B5B49C7DC2}" type="sibTrans" cxnId="{F27D2159-24F7-41BC-A642-4743FD67B10B}">
      <dgm:prSet/>
      <dgm:spPr/>
      <dgm:t>
        <a:bodyPr/>
        <a:lstStyle/>
        <a:p>
          <a:endParaRPr lang="en-GB"/>
        </a:p>
      </dgm:t>
    </dgm:pt>
    <dgm:pt modelId="{B9EFED95-7E88-49F1-A34D-02A1897FB894}">
      <dgm:prSet/>
      <dgm:spPr/>
      <dgm:t>
        <a:bodyPr/>
        <a:lstStyle/>
        <a:p>
          <a:pPr rtl="0"/>
          <a:r>
            <a:rPr lang="en-GB" dirty="0" smtClean="0"/>
            <a:t>National leadership; stimulating </a:t>
          </a:r>
          <a:r>
            <a:rPr lang="en-GB" dirty="0" smtClean="0"/>
            <a:t>and disseminating</a:t>
          </a:r>
          <a:endParaRPr lang="en-GB" dirty="0"/>
        </a:p>
      </dgm:t>
    </dgm:pt>
    <dgm:pt modelId="{5ADA1B8B-8049-436E-B4AC-F04AA8F0565D}" type="parTrans" cxnId="{FC103302-4FB8-4EB7-840F-D91696A66DBF}">
      <dgm:prSet/>
      <dgm:spPr/>
      <dgm:t>
        <a:bodyPr/>
        <a:lstStyle/>
        <a:p>
          <a:endParaRPr lang="en-GB"/>
        </a:p>
      </dgm:t>
    </dgm:pt>
    <dgm:pt modelId="{DF825EF4-4DDA-4007-8285-BD36DCC5C355}" type="sibTrans" cxnId="{FC103302-4FB8-4EB7-840F-D91696A66DBF}">
      <dgm:prSet/>
      <dgm:spPr/>
      <dgm:t>
        <a:bodyPr/>
        <a:lstStyle/>
        <a:p>
          <a:endParaRPr lang="en-GB"/>
        </a:p>
      </dgm:t>
    </dgm:pt>
    <dgm:pt modelId="{5D63083F-D453-441F-9D6C-5375C6446990}">
      <dgm:prSet/>
      <dgm:spPr/>
      <dgm:t>
        <a:bodyPr/>
        <a:lstStyle/>
        <a:p>
          <a:pPr rtl="0"/>
          <a:r>
            <a:rPr lang="en-GB" dirty="0" smtClean="0"/>
            <a:t>Recognising </a:t>
          </a:r>
          <a:r>
            <a:rPr lang="en-GB" dirty="0" smtClean="0"/>
            <a:t>and </a:t>
          </a:r>
          <a:r>
            <a:rPr lang="en-GB" dirty="0" smtClean="0"/>
            <a:t>rewarding </a:t>
          </a:r>
          <a:r>
            <a:rPr lang="en-GB" dirty="0" smtClean="0"/>
            <a:t>teaching excellence</a:t>
          </a:r>
          <a:endParaRPr lang="en-GB" dirty="0"/>
        </a:p>
      </dgm:t>
    </dgm:pt>
    <dgm:pt modelId="{136EC301-B50D-42B6-9561-D3CB35457074}" type="parTrans" cxnId="{A5912F63-7F68-4321-879A-79D524AA3D87}">
      <dgm:prSet/>
      <dgm:spPr/>
      <dgm:t>
        <a:bodyPr/>
        <a:lstStyle/>
        <a:p>
          <a:endParaRPr lang="en-GB"/>
        </a:p>
      </dgm:t>
    </dgm:pt>
    <dgm:pt modelId="{A4A03203-912D-49CC-B6C0-CD6CC79CBB3F}" type="sibTrans" cxnId="{A5912F63-7F68-4321-879A-79D524AA3D87}">
      <dgm:prSet/>
      <dgm:spPr/>
      <dgm:t>
        <a:bodyPr/>
        <a:lstStyle/>
        <a:p>
          <a:endParaRPr lang="en-GB"/>
        </a:p>
      </dgm:t>
    </dgm:pt>
    <dgm:pt modelId="{A2B356E1-4063-41C5-852F-3C790BF69DEA}">
      <dgm:prSet/>
      <dgm:spPr/>
      <dgm:t>
        <a:bodyPr/>
        <a:lstStyle/>
        <a:p>
          <a:pPr rtl="0"/>
          <a:r>
            <a:rPr lang="en-GB" dirty="0" smtClean="0"/>
            <a:t>Supporting </a:t>
          </a:r>
          <a:r>
            <a:rPr lang="en-GB" dirty="0" smtClean="0"/>
            <a:t>and </a:t>
          </a:r>
          <a:r>
            <a:rPr lang="en-GB" dirty="0" smtClean="0"/>
            <a:t>enabling </a:t>
          </a:r>
          <a:r>
            <a:rPr lang="en-GB" dirty="0" smtClean="0"/>
            <a:t>strategic change</a:t>
          </a:r>
          <a:endParaRPr lang="en-GB" dirty="0"/>
        </a:p>
      </dgm:t>
    </dgm:pt>
    <dgm:pt modelId="{B0EFD881-9588-4550-8D9B-CA729700CB54}" type="parTrans" cxnId="{74486D60-A589-4ABB-A371-4D2771ABA0E9}">
      <dgm:prSet/>
      <dgm:spPr/>
      <dgm:t>
        <a:bodyPr/>
        <a:lstStyle/>
        <a:p>
          <a:endParaRPr lang="en-GB"/>
        </a:p>
      </dgm:t>
    </dgm:pt>
    <dgm:pt modelId="{10DBC7F9-CC6C-48D7-AEB6-2E72A1052AE0}" type="sibTrans" cxnId="{74486D60-A589-4ABB-A371-4D2771ABA0E9}">
      <dgm:prSet/>
      <dgm:spPr/>
      <dgm:t>
        <a:bodyPr/>
        <a:lstStyle/>
        <a:p>
          <a:endParaRPr lang="en-GB"/>
        </a:p>
      </dgm:t>
    </dgm:pt>
    <dgm:pt modelId="{12623439-BFE2-43BC-A714-3902FAAE07F1}">
      <dgm:prSet/>
      <dgm:spPr/>
      <dgm:t>
        <a:bodyPr/>
        <a:lstStyle/>
        <a:p>
          <a:pPr rtl="0"/>
          <a:r>
            <a:rPr lang="en-GB" dirty="0" smtClean="0"/>
            <a:t>Working to </a:t>
          </a:r>
          <a:r>
            <a:rPr lang="en-GB" dirty="0" smtClean="0"/>
            <a:t>advance national </a:t>
          </a:r>
          <a:r>
            <a:rPr lang="en-GB" dirty="0" smtClean="0"/>
            <a:t>priorities in higher education</a:t>
          </a:r>
          <a:endParaRPr lang="en-GB" dirty="0"/>
        </a:p>
      </dgm:t>
    </dgm:pt>
    <dgm:pt modelId="{9FE603A5-AF9E-4809-9DC1-29309F2CFC31}" type="parTrans" cxnId="{F94D3114-C09E-4A65-B3E7-22E1112FD162}">
      <dgm:prSet/>
      <dgm:spPr/>
      <dgm:t>
        <a:bodyPr/>
        <a:lstStyle/>
        <a:p>
          <a:endParaRPr lang="en-GB"/>
        </a:p>
      </dgm:t>
    </dgm:pt>
    <dgm:pt modelId="{3064EF94-9BB1-4173-BDF6-D5A03335492A}" type="sibTrans" cxnId="{F94D3114-C09E-4A65-B3E7-22E1112FD162}">
      <dgm:prSet/>
      <dgm:spPr/>
      <dgm:t>
        <a:bodyPr/>
        <a:lstStyle/>
        <a:p>
          <a:endParaRPr lang="en-GB"/>
        </a:p>
      </dgm:t>
    </dgm:pt>
    <dgm:pt modelId="{67990C93-BBF4-4B11-BF7A-3BF1AC13509E}" type="pres">
      <dgm:prSet presAssocID="{7381C08A-2321-4FE1-8975-BBFE11575C5F}" presName="Name0" presStyleCnt="0">
        <dgm:presLayoutVars>
          <dgm:dir/>
          <dgm:animLvl val="lvl"/>
          <dgm:resizeHandles val="exact"/>
        </dgm:presLayoutVars>
      </dgm:prSet>
      <dgm:spPr/>
      <dgm:t>
        <a:bodyPr/>
        <a:lstStyle/>
        <a:p>
          <a:endParaRPr lang="en-GB"/>
        </a:p>
      </dgm:t>
    </dgm:pt>
    <dgm:pt modelId="{43AEE973-1E70-47F7-846E-07FAB15D9D5E}" type="pres">
      <dgm:prSet presAssocID="{374A232D-4ECB-427F-B0C6-21097B6C8217}" presName="composite" presStyleCnt="0"/>
      <dgm:spPr/>
    </dgm:pt>
    <dgm:pt modelId="{6A87E687-756F-4E42-85CC-88B930D6E6C8}" type="pres">
      <dgm:prSet presAssocID="{374A232D-4ECB-427F-B0C6-21097B6C8217}" presName="parTx" presStyleLbl="alignNode1" presStyleIdx="0" presStyleCnt="1">
        <dgm:presLayoutVars>
          <dgm:chMax val="0"/>
          <dgm:chPref val="0"/>
          <dgm:bulletEnabled val="1"/>
        </dgm:presLayoutVars>
      </dgm:prSet>
      <dgm:spPr/>
      <dgm:t>
        <a:bodyPr/>
        <a:lstStyle/>
        <a:p>
          <a:endParaRPr lang="en-GB"/>
        </a:p>
      </dgm:t>
    </dgm:pt>
    <dgm:pt modelId="{7952316B-175C-49B3-AA51-BBE7A7792A2A}" type="pres">
      <dgm:prSet presAssocID="{374A232D-4ECB-427F-B0C6-21097B6C8217}" presName="desTx" presStyleLbl="alignAccFollowNode1" presStyleIdx="0" presStyleCnt="1">
        <dgm:presLayoutVars>
          <dgm:bulletEnabled val="1"/>
        </dgm:presLayoutVars>
      </dgm:prSet>
      <dgm:spPr/>
      <dgm:t>
        <a:bodyPr/>
        <a:lstStyle/>
        <a:p>
          <a:endParaRPr lang="en-GB"/>
        </a:p>
      </dgm:t>
    </dgm:pt>
  </dgm:ptLst>
  <dgm:cxnLst>
    <dgm:cxn modelId="{C11F5299-824F-4067-8A1B-0BE8DD3ADF63}" type="presOf" srcId="{5D63083F-D453-441F-9D6C-5375C6446990}" destId="{7952316B-175C-49B3-AA51-BBE7A7792A2A}" srcOrd="0" destOrd="2" presId="urn:microsoft.com/office/officeart/2005/8/layout/hList1"/>
    <dgm:cxn modelId="{114F2B0E-25A7-4279-8A3E-CFE590F578D7}" type="presOf" srcId="{12623439-BFE2-43BC-A714-3902FAAE07F1}" destId="{7952316B-175C-49B3-AA51-BBE7A7792A2A}" srcOrd="0" destOrd="4" presId="urn:microsoft.com/office/officeart/2005/8/layout/hList1"/>
    <dgm:cxn modelId="{F27D2159-24F7-41BC-A642-4743FD67B10B}" srcId="{374A232D-4ECB-427F-B0C6-21097B6C8217}" destId="{C80344E3-B129-412B-B30F-2629DD5F3CF3}" srcOrd="0" destOrd="0" parTransId="{9697ED5C-F3D9-42DF-9A3A-8117E28BA76A}" sibTransId="{B97924F1-47D6-4CE1-8ED5-F3B5B49C7DC2}"/>
    <dgm:cxn modelId="{781E72DF-D012-4EEB-BF60-C3E5ADDE7122}" type="presOf" srcId="{374A232D-4ECB-427F-B0C6-21097B6C8217}" destId="{6A87E687-756F-4E42-85CC-88B930D6E6C8}" srcOrd="0" destOrd="0" presId="urn:microsoft.com/office/officeart/2005/8/layout/hList1"/>
    <dgm:cxn modelId="{C8AFEC4D-D32E-4A73-B9D6-B6818BA3DD32}" type="presOf" srcId="{B9EFED95-7E88-49F1-A34D-02A1897FB894}" destId="{7952316B-175C-49B3-AA51-BBE7A7792A2A}" srcOrd="0" destOrd="1" presId="urn:microsoft.com/office/officeart/2005/8/layout/hList1"/>
    <dgm:cxn modelId="{935FC8DE-991E-4AF8-BE1B-ED121F7DC38C}" type="presOf" srcId="{A2B356E1-4063-41C5-852F-3C790BF69DEA}" destId="{7952316B-175C-49B3-AA51-BBE7A7792A2A}" srcOrd="0" destOrd="3" presId="urn:microsoft.com/office/officeart/2005/8/layout/hList1"/>
    <dgm:cxn modelId="{611B118B-9D48-451B-9D07-B5282F27038D}" srcId="{7381C08A-2321-4FE1-8975-BBFE11575C5F}" destId="{374A232D-4ECB-427F-B0C6-21097B6C8217}" srcOrd="0" destOrd="0" parTransId="{FEE5D236-B0CF-4DC6-896B-6B8EAB163845}" sibTransId="{25BACA33-7FFC-4A4A-86B8-3BA96F9EB017}"/>
    <dgm:cxn modelId="{F94D3114-C09E-4A65-B3E7-22E1112FD162}" srcId="{374A232D-4ECB-427F-B0C6-21097B6C8217}" destId="{12623439-BFE2-43BC-A714-3902FAAE07F1}" srcOrd="4" destOrd="0" parTransId="{9FE603A5-AF9E-4809-9DC1-29309F2CFC31}" sibTransId="{3064EF94-9BB1-4173-BDF6-D5A03335492A}"/>
    <dgm:cxn modelId="{74486D60-A589-4ABB-A371-4D2771ABA0E9}" srcId="{374A232D-4ECB-427F-B0C6-21097B6C8217}" destId="{A2B356E1-4063-41C5-852F-3C790BF69DEA}" srcOrd="3" destOrd="0" parTransId="{B0EFD881-9588-4550-8D9B-CA729700CB54}" sibTransId="{10DBC7F9-CC6C-48D7-AEB6-2E72A1052AE0}"/>
    <dgm:cxn modelId="{FC103302-4FB8-4EB7-840F-D91696A66DBF}" srcId="{374A232D-4ECB-427F-B0C6-21097B6C8217}" destId="{B9EFED95-7E88-49F1-A34D-02A1897FB894}" srcOrd="1" destOrd="0" parTransId="{5ADA1B8B-8049-436E-B4AC-F04AA8F0565D}" sibTransId="{DF825EF4-4DDA-4007-8285-BD36DCC5C355}"/>
    <dgm:cxn modelId="{A5912F63-7F68-4321-879A-79D524AA3D87}" srcId="{374A232D-4ECB-427F-B0C6-21097B6C8217}" destId="{5D63083F-D453-441F-9D6C-5375C6446990}" srcOrd="2" destOrd="0" parTransId="{136EC301-B50D-42B6-9561-D3CB35457074}" sibTransId="{A4A03203-912D-49CC-B6C0-CD6CC79CBB3F}"/>
    <dgm:cxn modelId="{7D8899A0-4EDC-40DA-9433-5F18BAE394CF}" type="presOf" srcId="{C80344E3-B129-412B-B30F-2629DD5F3CF3}" destId="{7952316B-175C-49B3-AA51-BBE7A7792A2A}" srcOrd="0" destOrd="0" presId="urn:microsoft.com/office/officeart/2005/8/layout/hList1"/>
    <dgm:cxn modelId="{F9F1B28C-7B8F-4876-9BDE-756E56921841}" type="presOf" srcId="{7381C08A-2321-4FE1-8975-BBFE11575C5F}" destId="{67990C93-BBF4-4B11-BF7A-3BF1AC13509E}" srcOrd="0" destOrd="0" presId="urn:microsoft.com/office/officeart/2005/8/layout/hList1"/>
    <dgm:cxn modelId="{6A59FEAD-D6C5-4C33-BF8C-31623D3BE125}" type="presParOf" srcId="{67990C93-BBF4-4B11-BF7A-3BF1AC13509E}" destId="{43AEE973-1E70-47F7-846E-07FAB15D9D5E}" srcOrd="0" destOrd="0" presId="urn:microsoft.com/office/officeart/2005/8/layout/hList1"/>
    <dgm:cxn modelId="{D8EBD491-8449-40E9-9358-7E1A1C88823B}" type="presParOf" srcId="{43AEE973-1E70-47F7-846E-07FAB15D9D5E}" destId="{6A87E687-756F-4E42-85CC-88B930D6E6C8}" srcOrd="0" destOrd="0" presId="urn:microsoft.com/office/officeart/2005/8/layout/hList1"/>
    <dgm:cxn modelId="{46290145-BFE9-4202-9402-7DAF91AAF35C}" type="presParOf" srcId="{43AEE973-1E70-47F7-846E-07FAB15D9D5E}" destId="{7952316B-175C-49B3-AA51-BBE7A7792A2A}"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87E687-756F-4E42-85CC-88B930D6E6C8}">
      <dsp:nvSpPr>
        <dsp:cNvPr id="0" name=""/>
        <dsp:cNvSpPr/>
      </dsp:nvSpPr>
      <dsp:spPr>
        <a:xfrm>
          <a:off x="0" y="15032"/>
          <a:ext cx="7756525" cy="135885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rtl="0">
            <a:lnSpc>
              <a:spcPct val="90000"/>
            </a:lnSpc>
            <a:spcBef>
              <a:spcPct val="0"/>
            </a:spcBef>
            <a:spcAft>
              <a:spcPct val="35000"/>
            </a:spcAft>
          </a:pPr>
          <a:r>
            <a:rPr lang="en-GB" sz="2700" b="1" kern="1200" dirty="0" smtClean="0"/>
            <a:t>The HEA is the UK’s leading body working in the sector to advance standards in teaching and learning in higher education</a:t>
          </a:r>
          <a:endParaRPr lang="en-GB" sz="2700" b="1" kern="1200" dirty="0"/>
        </a:p>
      </dsp:txBody>
      <dsp:txXfrm>
        <a:off x="0" y="15032"/>
        <a:ext cx="7756525" cy="1358852"/>
      </dsp:txXfrm>
    </dsp:sp>
    <dsp:sp modelId="{7952316B-175C-49B3-AA51-BBE7A7792A2A}">
      <dsp:nvSpPr>
        <dsp:cNvPr id="0" name=""/>
        <dsp:cNvSpPr/>
      </dsp:nvSpPr>
      <dsp:spPr>
        <a:xfrm>
          <a:off x="0" y="1373885"/>
          <a:ext cx="7756525" cy="281636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GB" sz="2700" kern="1200" dirty="0" smtClean="0"/>
            <a:t>Supporting higher </a:t>
          </a:r>
          <a:r>
            <a:rPr lang="en-GB" sz="2700" kern="1200" dirty="0" smtClean="0"/>
            <a:t>education </a:t>
          </a:r>
          <a:r>
            <a:rPr lang="en-GB" sz="2700" kern="1200" dirty="0" smtClean="0"/>
            <a:t>across the UK</a:t>
          </a:r>
          <a:endParaRPr lang="en-GB" sz="2700" kern="1200" dirty="0"/>
        </a:p>
        <a:p>
          <a:pPr marL="228600" lvl="1" indent="-228600" algn="l" defTabSz="1200150" rtl="0">
            <a:lnSpc>
              <a:spcPct val="90000"/>
            </a:lnSpc>
            <a:spcBef>
              <a:spcPct val="0"/>
            </a:spcBef>
            <a:spcAft>
              <a:spcPct val="15000"/>
            </a:spcAft>
            <a:buChar char="••"/>
          </a:pPr>
          <a:r>
            <a:rPr lang="en-GB" sz="2700" kern="1200" dirty="0" smtClean="0"/>
            <a:t>National leadership; stimulating </a:t>
          </a:r>
          <a:r>
            <a:rPr lang="en-GB" sz="2700" kern="1200" dirty="0" smtClean="0"/>
            <a:t>and disseminating</a:t>
          </a:r>
          <a:endParaRPr lang="en-GB" sz="2700" kern="1200" dirty="0"/>
        </a:p>
        <a:p>
          <a:pPr marL="228600" lvl="1" indent="-228600" algn="l" defTabSz="1200150" rtl="0">
            <a:lnSpc>
              <a:spcPct val="90000"/>
            </a:lnSpc>
            <a:spcBef>
              <a:spcPct val="0"/>
            </a:spcBef>
            <a:spcAft>
              <a:spcPct val="15000"/>
            </a:spcAft>
            <a:buChar char="••"/>
          </a:pPr>
          <a:r>
            <a:rPr lang="en-GB" sz="2700" kern="1200" dirty="0" smtClean="0"/>
            <a:t>Recognising </a:t>
          </a:r>
          <a:r>
            <a:rPr lang="en-GB" sz="2700" kern="1200" dirty="0" smtClean="0"/>
            <a:t>and </a:t>
          </a:r>
          <a:r>
            <a:rPr lang="en-GB" sz="2700" kern="1200" dirty="0" smtClean="0"/>
            <a:t>rewarding </a:t>
          </a:r>
          <a:r>
            <a:rPr lang="en-GB" sz="2700" kern="1200" dirty="0" smtClean="0"/>
            <a:t>teaching excellence</a:t>
          </a:r>
          <a:endParaRPr lang="en-GB" sz="2700" kern="1200" dirty="0"/>
        </a:p>
        <a:p>
          <a:pPr marL="228600" lvl="1" indent="-228600" algn="l" defTabSz="1200150" rtl="0">
            <a:lnSpc>
              <a:spcPct val="90000"/>
            </a:lnSpc>
            <a:spcBef>
              <a:spcPct val="0"/>
            </a:spcBef>
            <a:spcAft>
              <a:spcPct val="15000"/>
            </a:spcAft>
            <a:buChar char="••"/>
          </a:pPr>
          <a:r>
            <a:rPr lang="en-GB" sz="2700" kern="1200" dirty="0" smtClean="0"/>
            <a:t>Supporting </a:t>
          </a:r>
          <a:r>
            <a:rPr lang="en-GB" sz="2700" kern="1200" dirty="0" smtClean="0"/>
            <a:t>and </a:t>
          </a:r>
          <a:r>
            <a:rPr lang="en-GB" sz="2700" kern="1200" dirty="0" smtClean="0"/>
            <a:t>enabling </a:t>
          </a:r>
          <a:r>
            <a:rPr lang="en-GB" sz="2700" kern="1200" dirty="0" smtClean="0"/>
            <a:t>strategic change</a:t>
          </a:r>
          <a:endParaRPr lang="en-GB" sz="2700" kern="1200" dirty="0"/>
        </a:p>
        <a:p>
          <a:pPr marL="228600" lvl="1" indent="-228600" algn="l" defTabSz="1200150" rtl="0">
            <a:lnSpc>
              <a:spcPct val="90000"/>
            </a:lnSpc>
            <a:spcBef>
              <a:spcPct val="0"/>
            </a:spcBef>
            <a:spcAft>
              <a:spcPct val="15000"/>
            </a:spcAft>
            <a:buChar char="••"/>
          </a:pPr>
          <a:r>
            <a:rPr lang="en-GB" sz="2700" kern="1200" dirty="0" smtClean="0"/>
            <a:t>Working to </a:t>
          </a:r>
          <a:r>
            <a:rPr lang="en-GB" sz="2700" kern="1200" dirty="0" smtClean="0"/>
            <a:t>advance national </a:t>
          </a:r>
          <a:r>
            <a:rPr lang="en-GB" sz="2700" kern="1200" dirty="0" smtClean="0"/>
            <a:t>priorities in higher education</a:t>
          </a:r>
          <a:endParaRPr lang="en-GB" sz="2700" kern="1200" dirty="0"/>
        </a:p>
      </dsp:txBody>
      <dsp:txXfrm>
        <a:off x="0" y="1373885"/>
        <a:ext cx="7756525" cy="281636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09F96D4E-7342-46B2-8DEA-47763D1F3D8F}" type="datetimeFigureOut">
              <a:rPr lang="en-GB" smtClean="0"/>
              <a:pPr/>
              <a:t>21/05/2012</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EFF05F93-41C4-4C5F-B43A-2DA846724964}" type="slidenum">
              <a:rPr lang="en-GB" smtClean="0"/>
              <a:pPr/>
              <a:t>‹#›</a:t>
            </a:fld>
            <a:endParaRPr lang="en-GB" dirty="0"/>
          </a:p>
        </p:txBody>
      </p:sp>
    </p:spTree>
    <p:extLst>
      <p:ext uri="{BB962C8B-B14F-4D97-AF65-F5344CB8AC3E}">
        <p14:creationId xmlns:p14="http://schemas.microsoft.com/office/powerpoint/2010/main" xmlns="" val="3494998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thecompleteuniversityguide.co.uk/"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GB" b="1" dirty="0" smtClean="0"/>
              <a:t>5 minute welcome (separate note)</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EFF05F93-41C4-4C5F-B43A-2DA846724964}" type="slidenum">
              <a:rPr lang="en-GB" smtClean="0"/>
              <a:pPr/>
              <a:t>1</a:t>
            </a:fld>
            <a:endParaRPr lang="en-GB" dirty="0"/>
          </a:p>
        </p:txBody>
      </p:sp>
    </p:spTree>
    <p:extLst>
      <p:ext uri="{BB962C8B-B14F-4D97-AF65-F5344CB8AC3E}">
        <p14:creationId xmlns:p14="http://schemas.microsoft.com/office/powerpoint/2010/main" xmlns="" val="3438165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 few examples of  our projects. There are many more examples. We use these themes to focus the work that we do with the sector, and to help those in the sector to focus on the key areas that they have identified as being important to them. </a:t>
            </a:r>
          </a:p>
          <a:p>
            <a:endParaRPr lang="en-GB" dirty="0" smtClean="0"/>
          </a:p>
          <a:p>
            <a:r>
              <a:rPr lang="en-GB" dirty="0" smtClean="0"/>
              <a:t>Scotland, England and Northern Ireland examples</a:t>
            </a:r>
            <a:endParaRPr lang="en-GB" dirty="0"/>
          </a:p>
        </p:txBody>
      </p:sp>
      <p:sp>
        <p:nvSpPr>
          <p:cNvPr id="4" name="Slide Number Placeholder 3"/>
          <p:cNvSpPr>
            <a:spLocks noGrp="1"/>
          </p:cNvSpPr>
          <p:nvPr>
            <p:ph type="sldNum" sz="quarter" idx="10"/>
          </p:nvPr>
        </p:nvSpPr>
        <p:spPr/>
        <p:txBody>
          <a:bodyPr/>
          <a:lstStyle/>
          <a:p>
            <a:fld id="{EFF05F93-41C4-4C5F-B43A-2DA846724964}" type="slidenum">
              <a:rPr lang="en-GB" smtClean="0"/>
              <a:pPr/>
              <a:t>10</a:t>
            </a:fld>
            <a:endParaRPr lang="en-GB" dirty="0"/>
          </a:p>
        </p:txBody>
      </p:sp>
    </p:spTree>
    <p:extLst>
      <p:ext uri="{BB962C8B-B14F-4D97-AF65-F5344CB8AC3E}">
        <p14:creationId xmlns:p14="http://schemas.microsoft.com/office/powerpoint/2010/main" xmlns="" val="223109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Broader world view students should be taught in a range of ways. Another key element is </a:t>
            </a:r>
            <a:r>
              <a:rPr lang="en-GB" b="1" dirty="0" smtClean="0"/>
              <a:t>students’ uptake of opportunities to study and work in different environments and countries, learning about themselves, their disciplines and future professions in a global context.</a:t>
            </a:r>
          </a:p>
          <a:p>
            <a:endParaRPr lang="en-GB" dirty="0" smtClean="0"/>
          </a:p>
          <a:p>
            <a:r>
              <a:rPr lang="en-GB" sz="1200" kern="1200" dirty="0" smtClean="0">
                <a:solidFill>
                  <a:schemeClr val="tx1"/>
                </a:solidFill>
                <a:effectLst/>
                <a:latin typeface="+mn-lt"/>
                <a:ea typeface="+mn-ea"/>
                <a:cs typeface="+mn-cs"/>
              </a:rPr>
              <a:t>The HEA is supporting others in </a:t>
            </a:r>
            <a:r>
              <a:rPr lang="en-GB" sz="1200" b="1" kern="1200" dirty="0" smtClean="0">
                <a:solidFill>
                  <a:schemeClr val="tx1"/>
                </a:solidFill>
                <a:effectLst/>
                <a:latin typeface="+mn-lt"/>
                <a:ea typeface="+mn-ea"/>
                <a:cs typeface="+mn-cs"/>
              </a:rPr>
              <a:t>India, Malaysia, Indonesia, Nigeria, United Arab Emirates, Saudi Arabic, Bahrain</a:t>
            </a:r>
            <a:r>
              <a:rPr lang="en-GB" sz="1200" kern="1200" dirty="0" smtClean="0">
                <a:solidFill>
                  <a:schemeClr val="tx1"/>
                </a:solidFill>
                <a:effectLst/>
                <a:latin typeface="+mn-lt"/>
                <a:ea typeface="+mn-ea"/>
                <a:cs typeface="+mn-cs"/>
              </a:rPr>
              <a:t>, as well as UK, taking forward new opportunities</a:t>
            </a:r>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EFF05F93-41C4-4C5F-B43A-2DA846724964}"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xmlns="" val="1941629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Best teachers </a:t>
            </a:r>
            <a:r>
              <a:rPr lang="en-GB" sz="1200" kern="1200" dirty="0" smtClean="0">
                <a:solidFill>
                  <a:schemeClr val="tx1"/>
                </a:solidFill>
                <a:effectLst/>
                <a:latin typeface="+mn-lt"/>
                <a:ea typeface="+mn-ea"/>
                <a:cs typeface="+mn-cs"/>
              </a:rPr>
              <a:t>– Students get the best possible learning experience.  </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Student Led Teaching Awards -</a:t>
            </a:r>
            <a:r>
              <a:rPr lang="en-GB" sz="1200" kern="1200" dirty="0" smtClean="0">
                <a:solidFill>
                  <a:schemeClr val="tx1"/>
                </a:solidFill>
                <a:effectLst/>
                <a:latin typeface="+mn-lt"/>
                <a:ea typeface="+mn-ea"/>
                <a:cs typeface="+mn-cs"/>
              </a:rPr>
              <a:t> HEA continues to jointly fund this, which builds on the very successful HEA/NUS Scotland initiative. </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UK PSF </a:t>
            </a:r>
            <a:r>
              <a:rPr lang="en-GB" sz="1200" kern="1200" dirty="0" smtClean="0">
                <a:solidFill>
                  <a:schemeClr val="tx1"/>
                </a:solidFill>
                <a:effectLst/>
                <a:latin typeface="+mn-lt"/>
                <a:ea typeface="+mn-ea"/>
                <a:cs typeface="+mn-cs"/>
              </a:rPr>
              <a:t>– To demonstrate ability. The framework, which is owned by the whole sector, provides a general description of the main dimensions of the roles of teaching and supporting learning within the HE environment. It is written from the perspective of the practitioner and outlines a national framework for comprehensively recognising and benchmarking teaching and learning support roles within Higher Education. </a:t>
            </a: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Whilst we have </a:t>
            </a:r>
            <a:r>
              <a:rPr lang="en-GB" sz="1200" u="sng" kern="1200" dirty="0" smtClean="0">
                <a:solidFill>
                  <a:schemeClr val="tx1"/>
                </a:solidFill>
                <a:effectLst/>
                <a:latin typeface="+mn-lt"/>
                <a:ea typeface="+mn-ea"/>
                <a:cs typeface="+mn-cs"/>
                <a:hlinkClick r:id="rId3"/>
              </a:rPr>
              <a:t>http://www.thecompleteuniversityguide.co.uk/</a:t>
            </a:r>
            <a:r>
              <a:rPr lang="en-GB" sz="1200" kern="1200" dirty="0" smtClean="0">
                <a:solidFill>
                  <a:schemeClr val="tx1"/>
                </a:solidFill>
                <a:effectLst/>
                <a:latin typeface="+mn-lt"/>
                <a:ea typeface="+mn-ea"/>
                <a:cs typeface="+mn-cs"/>
              </a:rPr>
              <a:t> with ratings in Student Satisfaction, Research Assessment; Entry Standards and Graduate Prospects we will always be comparing one institution to another.</a:t>
            </a:r>
          </a:p>
          <a:p>
            <a:endParaRPr lang="en-GB" dirty="0" smtClean="0"/>
          </a:p>
          <a:p>
            <a:r>
              <a:rPr lang="en-GB" dirty="0" smtClean="0"/>
              <a:t>Gibbs 2012 forthcoming ‘manual’ from HEA for PVC’s on quality in a market with case studies of institutional strategies.</a:t>
            </a:r>
            <a:endParaRPr lang="en-GB" dirty="0"/>
          </a:p>
        </p:txBody>
      </p:sp>
      <p:sp>
        <p:nvSpPr>
          <p:cNvPr id="4" name="Slide Number Placeholder 3"/>
          <p:cNvSpPr>
            <a:spLocks noGrp="1"/>
          </p:cNvSpPr>
          <p:nvPr>
            <p:ph type="sldNum" sz="quarter" idx="10"/>
          </p:nvPr>
        </p:nvSpPr>
        <p:spPr/>
        <p:txBody>
          <a:bodyPr/>
          <a:lstStyle/>
          <a:p>
            <a:fld id="{EFF05F93-41C4-4C5F-B43A-2DA846724964}" type="slidenum">
              <a:rPr lang="en-GB" smtClean="0"/>
              <a:pPr/>
              <a:t>12</a:t>
            </a:fld>
            <a:endParaRPr lang="en-GB" dirty="0"/>
          </a:p>
        </p:txBody>
      </p:sp>
    </p:spTree>
    <p:extLst>
      <p:ext uri="{BB962C8B-B14F-4D97-AF65-F5344CB8AC3E}">
        <p14:creationId xmlns:p14="http://schemas.microsoft.com/office/powerpoint/2010/main" xmlns="" val="1404388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UUK Efficiency and Modernisation Task Group report (published September 2011)  -  Some recommendations which are relevant to HEA.</a:t>
            </a:r>
          </a:p>
          <a:p>
            <a:endParaRPr lang="en-GB" dirty="0" smtClean="0"/>
          </a:p>
          <a:p>
            <a:endParaRPr lang="en-GB" dirty="0" smtClean="0"/>
          </a:p>
          <a:p>
            <a:r>
              <a:rPr lang="en-GB" b="1" dirty="0" smtClean="0"/>
              <a:t>Under recommendation 6 </a:t>
            </a:r>
            <a:r>
              <a:rPr lang="en-GB" dirty="0" smtClean="0"/>
              <a:t>: Support for </a:t>
            </a:r>
            <a:r>
              <a:rPr lang="en-GB" b="1" dirty="0" smtClean="0"/>
              <a:t>Institutional Change </a:t>
            </a:r>
            <a:r>
              <a:rPr lang="en-GB" dirty="0" smtClean="0"/>
              <a:t>there is a requirement for an efficiency hub, web space to promote services available within the sector that can signpost and highlight innovative developments. Recommends  (UUK, HEFCE JISC and LFHE) work together to discuss how facility could be developed and funded. HEA could support this with resource centre.</a:t>
            </a:r>
          </a:p>
          <a:p>
            <a:endParaRPr lang="en-GB" dirty="0" smtClean="0"/>
          </a:p>
          <a:p>
            <a:r>
              <a:rPr lang="en-GB" b="1" dirty="0" smtClean="0"/>
              <a:t>Under recommendation 12</a:t>
            </a:r>
            <a:r>
              <a:rPr lang="en-GB" dirty="0" smtClean="0"/>
              <a:t>: Procurement as a strategic asset they suggest looking for other effective examples of procurement</a:t>
            </a:r>
          </a:p>
          <a:p>
            <a:r>
              <a:rPr lang="en-GB" dirty="0" smtClean="0"/>
              <a:t>Within the public sector there are many examples of shared services and effective procurement so </a:t>
            </a:r>
            <a:r>
              <a:rPr lang="en-GB" b="1" dirty="0" smtClean="0"/>
              <a:t>HEA supports looking at good practice </a:t>
            </a:r>
            <a:r>
              <a:rPr lang="en-GB" dirty="0" smtClean="0"/>
              <a:t>elsewhere.</a:t>
            </a:r>
          </a:p>
          <a:p>
            <a:endParaRPr lang="en-GB" dirty="0" smtClean="0"/>
          </a:p>
          <a:p>
            <a:r>
              <a:rPr lang="en-GB" b="1" dirty="0" smtClean="0"/>
              <a:t>OER</a:t>
            </a:r>
            <a:r>
              <a:rPr lang="en-GB" dirty="0" smtClean="0"/>
              <a:t> presents opportunities to save money by working collaboratively.</a:t>
            </a:r>
          </a:p>
          <a:p>
            <a:endParaRPr lang="en-GB" dirty="0" smtClean="0"/>
          </a:p>
          <a:p>
            <a:pPr lvl="0" fontAlgn="base"/>
            <a:r>
              <a:rPr lang="en-GB" sz="1200" kern="1200" dirty="0" smtClean="0">
                <a:solidFill>
                  <a:schemeClr val="tx1"/>
                </a:solidFill>
                <a:latin typeface="+mn-lt"/>
                <a:ea typeface="+mn-ea"/>
                <a:cs typeface="+mn-cs"/>
              </a:rPr>
              <a:t>There is a range of experience in the public sector to support this development </a:t>
            </a:r>
          </a:p>
          <a:p>
            <a:pPr fontAlgn="base"/>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This relates to one of the key findings in the report “Efficiency and effectiveness in higher education” that there is much evidence of good practice in the sector, but it need better dissemination. This is to do with shared services and effective procurement. There is a suggestion that an Academy for Procurement in Higher Education is established.  </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There is an opportunity for the HEA to support dissemination through our various channels. So this is an offer of assistance. You may/may not want to keep it in.</a:t>
            </a:r>
          </a:p>
          <a:p>
            <a:endParaRPr lang="en-GB" dirty="0" smtClean="0"/>
          </a:p>
          <a:p>
            <a:endParaRPr lang="en-GB" dirty="0" smtClean="0"/>
          </a:p>
          <a:p>
            <a:endParaRPr lang="en-GB" dirty="0" smtClean="0"/>
          </a:p>
          <a:p>
            <a:r>
              <a:rPr lang="en-GB" dirty="0" smtClean="0"/>
              <a:t>   </a:t>
            </a:r>
            <a:endParaRPr lang="en-GB" dirty="0"/>
          </a:p>
        </p:txBody>
      </p:sp>
      <p:sp>
        <p:nvSpPr>
          <p:cNvPr id="4" name="Slide Number Placeholder 3"/>
          <p:cNvSpPr>
            <a:spLocks noGrp="1"/>
          </p:cNvSpPr>
          <p:nvPr>
            <p:ph type="sldNum" sz="quarter" idx="10"/>
          </p:nvPr>
        </p:nvSpPr>
        <p:spPr/>
        <p:txBody>
          <a:bodyPr/>
          <a:lstStyle/>
          <a:p>
            <a:fld id="{EFF05F93-41C4-4C5F-B43A-2DA846724964}" type="slidenum">
              <a:rPr lang="en-GB" smtClean="0"/>
              <a:pPr/>
              <a:t>13</a:t>
            </a:fld>
            <a:endParaRPr lang="en-GB" dirty="0"/>
          </a:p>
        </p:txBody>
      </p:sp>
    </p:spTree>
    <p:extLst>
      <p:ext uri="{BB962C8B-B14F-4D97-AF65-F5344CB8AC3E}">
        <p14:creationId xmlns:p14="http://schemas.microsoft.com/office/powerpoint/2010/main" xmlns="" val="366069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FF05F93-41C4-4C5F-B43A-2DA846724964}" type="slidenum">
              <a:rPr lang="en-GB" smtClean="0"/>
              <a:pPr/>
              <a:t>14</a:t>
            </a:fld>
            <a:endParaRPr lang="en-GB"/>
          </a:p>
        </p:txBody>
      </p:sp>
    </p:spTree>
    <p:extLst>
      <p:ext uri="{BB962C8B-B14F-4D97-AF65-F5344CB8AC3E}">
        <p14:creationId xmlns:p14="http://schemas.microsoft.com/office/powerpoint/2010/main" xmlns="" val="1950346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the above are relevant across the 4 nations </a:t>
            </a:r>
          </a:p>
          <a:p>
            <a:endParaRPr lang="en-GB" dirty="0" smtClean="0"/>
          </a:p>
          <a:p>
            <a:r>
              <a:rPr lang="en-GB" dirty="0" smtClean="0"/>
              <a:t>There are differences in the challenges facing the individual nations</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EFF05F93-41C4-4C5F-B43A-2DA846724964}" type="slidenum">
              <a:rPr lang="en-GB" smtClean="0"/>
              <a:pPr/>
              <a:t>2</a:t>
            </a:fld>
            <a:endParaRPr lang="en-GB" dirty="0"/>
          </a:p>
        </p:txBody>
      </p:sp>
    </p:spTree>
    <p:extLst>
      <p:ext uri="{BB962C8B-B14F-4D97-AF65-F5344CB8AC3E}">
        <p14:creationId xmlns:p14="http://schemas.microsoft.com/office/powerpoint/2010/main" xmlns="" val="1245251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All nations watching what happens in England and the impact of fees</a:t>
            </a:r>
          </a:p>
          <a:p>
            <a:endParaRPr lang="en-GB" b="0" dirty="0" smtClean="0"/>
          </a:p>
          <a:p>
            <a:r>
              <a:rPr lang="en-GB" b="1" dirty="0" smtClean="0"/>
              <a:t>England </a:t>
            </a:r>
          </a:p>
          <a:p>
            <a:r>
              <a:rPr lang="en-GB" b="0" dirty="0" smtClean="0"/>
              <a:t>Fee changes and impact on numbers </a:t>
            </a:r>
          </a:p>
          <a:p>
            <a:r>
              <a:rPr lang="en-GB" b="0" dirty="0" smtClean="0"/>
              <a:t>Return on investment  </a:t>
            </a:r>
          </a:p>
          <a:p>
            <a:endParaRPr lang="en-GB" b="0" dirty="0" smtClean="0"/>
          </a:p>
          <a:p>
            <a:r>
              <a:rPr lang="en-GB" b="1" dirty="0" smtClean="0"/>
              <a:t>Scotland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smtClean="0"/>
              <a:t>Worst</a:t>
            </a:r>
            <a:r>
              <a:rPr lang="en-GB" b="1" dirty="0" smtClean="0"/>
              <a:t> </a:t>
            </a:r>
            <a:r>
              <a:rPr lang="en-GB" sz="1200" kern="1200" dirty="0" smtClean="0">
                <a:solidFill>
                  <a:schemeClr val="tx1"/>
                </a:solidFill>
                <a:effectLst/>
                <a:latin typeface="+mn-lt"/>
                <a:ea typeface="+mn-ea"/>
                <a:cs typeface="+mn-cs"/>
              </a:rPr>
              <a:t>‘record’ in this area in UK. One of worst poverty gaps in Europe.</a:t>
            </a:r>
          </a:p>
          <a:p>
            <a:endParaRPr lang="en-GB" b="0" dirty="0" smtClean="0"/>
          </a:p>
          <a:p>
            <a:endParaRPr lang="en-GB" b="0" dirty="0" smtClean="0"/>
          </a:p>
          <a:p>
            <a:r>
              <a:rPr lang="en-GB" b="1" dirty="0" smtClean="0"/>
              <a:t>Northern Ireland </a:t>
            </a:r>
          </a:p>
          <a:p>
            <a:r>
              <a:rPr lang="en-GB" b="0" dirty="0" smtClean="0"/>
              <a:t>Cohort</a:t>
            </a:r>
            <a:r>
              <a:rPr lang="en-GB" b="1" dirty="0" smtClean="0"/>
              <a:t> </a:t>
            </a:r>
            <a:r>
              <a:rPr lang="en-GB" b="0" dirty="0" smtClean="0"/>
              <a:t>dropping – impact on income for HEI’s</a:t>
            </a:r>
          </a:p>
          <a:p>
            <a:endParaRPr lang="en-GB" b="0" dirty="0" smtClean="0"/>
          </a:p>
          <a:p>
            <a:r>
              <a:rPr lang="en-GB" b="1" dirty="0" smtClean="0"/>
              <a:t>Wales</a:t>
            </a:r>
            <a:r>
              <a:rPr lang="en-GB" b="0" dirty="0" smtClean="0"/>
              <a:t> </a:t>
            </a:r>
          </a:p>
          <a:p>
            <a:r>
              <a:rPr lang="en-GB" b="0" dirty="0" smtClean="0"/>
              <a:t>Potential reduction in HEI’s</a:t>
            </a:r>
          </a:p>
          <a:p>
            <a:endParaRPr lang="en-GB" b="0" dirty="0"/>
          </a:p>
        </p:txBody>
      </p:sp>
      <p:sp>
        <p:nvSpPr>
          <p:cNvPr id="4" name="Slide Number Placeholder 3"/>
          <p:cNvSpPr>
            <a:spLocks noGrp="1"/>
          </p:cNvSpPr>
          <p:nvPr>
            <p:ph type="sldNum" sz="quarter" idx="10"/>
          </p:nvPr>
        </p:nvSpPr>
        <p:spPr/>
        <p:txBody>
          <a:bodyPr/>
          <a:lstStyle/>
          <a:p>
            <a:fld id="{EFF05F93-41C4-4C5F-B43A-2DA846724964}" type="slidenum">
              <a:rPr lang="en-GB" smtClean="0"/>
              <a:pPr/>
              <a:t>3</a:t>
            </a:fld>
            <a:endParaRPr lang="en-GB" dirty="0"/>
          </a:p>
        </p:txBody>
      </p:sp>
    </p:spTree>
    <p:extLst>
      <p:ext uri="{BB962C8B-B14F-4D97-AF65-F5344CB8AC3E}">
        <p14:creationId xmlns:p14="http://schemas.microsoft.com/office/powerpoint/2010/main" xmlns="" val="3156882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also know that things will continue to change:</a:t>
            </a:r>
          </a:p>
          <a:p>
            <a:endParaRPr lang="en-GB" dirty="0" smtClean="0"/>
          </a:p>
          <a:p>
            <a:r>
              <a:rPr lang="en-GB" dirty="0" smtClean="0"/>
              <a:t>At end of April Government announced AAB policy has been extended even tough we don’t know the impact yet of the original policy</a:t>
            </a:r>
          </a:p>
          <a:p>
            <a:endParaRPr lang="en-GB" dirty="0" smtClean="0"/>
          </a:p>
          <a:p>
            <a:r>
              <a:rPr lang="en-GB" dirty="0" smtClean="0"/>
              <a:t>Also  changed that institutions will be able to take as many ABB’s as they wish next year.</a:t>
            </a:r>
          </a:p>
          <a:p>
            <a:endParaRPr lang="en-GB" dirty="0" smtClean="0"/>
          </a:p>
          <a:p>
            <a:r>
              <a:rPr lang="en-GB" dirty="0" smtClean="0"/>
              <a:t>Britain was ranked </a:t>
            </a:r>
            <a:r>
              <a:rPr lang="en-GB" b="1" dirty="0" smtClean="0"/>
              <a:t>10th overall </a:t>
            </a:r>
            <a:r>
              <a:rPr lang="en-GB" dirty="0" smtClean="0"/>
              <a:t>in the table, which was topped by the United States. it was claimed that Britain was let down because of a lack of investment. </a:t>
            </a:r>
          </a:p>
          <a:p>
            <a:r>
              <a:rPr lang="en-GB" dirty="0" smtClean="0"/>
              <a:t>On Government expenditure alone, the country was 41st out of 48 nations, it emerged. </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“However, we continue to spend less on higher education as a percentage of GDP than the average of OECD countries. We should remain acutely aware that other countries are investing more than the UK and that our reputation as a world-class provider of higher education is not a foregone conclusion.” Nicola Dandridge.</a:t>
            </a:r>
          </a:p>
          <a:p>
            <a:endParaRPr lang="en-GB" dirty="0" smtClean="0"/>
          </a:p>
          <a:p>
            <a:r>
              <a:rPr lang="en-GB" dirty="0" smtClean="0"/>
              <a:t>The study said England, Scotland, Wales and Northern Ireland collectively performed strongly for the effectiveness of research and the production of a well-educated workforce. </a:t>
            </a:r>
          </a:p>
          <a:p>
            <a:endParaRPr lang="en-GB" dirty="0"/>
          </a:p>
        </p:txBody>
      </p:sp>
      <p:sp>
        <p:nvSpPr>
          <p:cNvPr id="4" name="Slide Number Placeholder 3"/>
          <p:cNvSpPr>
            <a:spLocks noGrp="1"/>
          </p:cNvSpPr>
          <p:nvPr>
            <p:ph type="sldNum" sz="quarter" idx="10"/>
          </p:nvPr>
        </p:nvSpPr>
        <p:spPr/>
        <p:txBody>
          <a:bodyPr/>
          <a:lstStyle/>
          <a:p>
            <a:fld id="{EFF05F93-41C4-4C5F-B43A-2DA846724964}" type="slidenum">
              <a:rPr lang="en-GB" smtClean="0"/>
              <a:pPr/>
              <a:t>4</a:t>
            </a:fld>
            <a:endParaRPr lang="en-GB" dirty="0"/>
          </a:p>
        </p:txBody>
      </p:sp>
    </p:spTree>
    <p:extLst>
      <p:ext uri="{BB962C8B-B14F-4D97-AF65-F5344CB8AC3E}">
        <p14:creationId xmlns:p14="http://schemas.microsoft.com/office/powerpoint/2010/main" xmlns="" val="1345628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Respect for the learner is centre stage </a:t>
            </a:r>
            <a:r>
              <a:rPr lang="en-GB" sz="1200" dirty="0" smtClean="0"/>
              <a:t>-  their needs heightened, their awareness raised and their voices heard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Student engagement </a:t>
            </a:r>
            <a:r>
              <a:rPr lang="en-GB" sz="1200" dirty="0" smtClean="0"/>
              <a:t>– the importance of getting this right, not to make knee jerk reactions to what “we” think students want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Reviewing the curriculum </a:t>
            </a:r>
            <a:r>
              <a:rPr lang="en-GB" sz="1200" dirty="0" smtClean="0"/>
              <a:t>– I will be sharing some experience we at the HEA are having, supporting institutions in the UK</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Graduate attributes </a:t>
            </a:r>
            <a:r>
              <a:rPr lang="en-GB" sz="1200" dirty="0" smtClean="0"/>
              <a:t>and employability  -  this is being discussed continually and is important, but the university experience is much more than this.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Internationalisation  -  </a:t>
            </a:r>
            <a:r>
              <a:rPr lang="en-GB" sz="1200" b="0" dirty="0" smtClean="0"/>
              <a:t>a range of opportunities here but what is key for students, is making sure they get every chance to benefit from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 </a:t>
            </a:r>
          </a:p>
          <a:p>
            <a:endParaRPr lang="en-GB" dirty="0"/>
          </a:p>
        </p:txBody>
      </p:sp>
      <p:sp>
        <p:nvSpPr>
          <p:cNvPr id="4" name="Slide Number Placeholder 3"/>
          <p:cNvSpPr>
            <a:spLocks noGrp="1"/>
          </p:cNvSpPr>
          <p:nvPr>
            <p:ph type="sldNum" sz="quarter" idx="10"/>
          </p:nvPr>
        </p:nvSpPr>
        <p:spPr/>
        <p:txBody>
          <a:bodyPr/>
          <a:lstStyle/>
          <a:p>
            <a:fld id="{EFF05F93-41C4-4C5F-B43A-2DA846724964}" type="slidenum">
              <a:rPr lang="en-GB" smtClean="0"/>
              <a:pPr/>
              <a:t>5</a:t>
            </a:fld>
            <a:endParaRPr lang="en-GB" dirty="0"/>
          </a:p>
        </p:txBody>
      </p:sp>
    </p:spTree>
    <p:extLst>
      <p:ext uri="{BB962C8B-B14F-4D97-AF65-F5344CB8AC3E}">
        <p14:creationId xmlns:p14="http://schemas.microsoft.com/office/powerpoint/2010/main" xmlns="" val="1615027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Stanford University  - last Summer professor </a:t>
            </a:r>
            <a:r>
              <a:rPr lang="en-GB" b="1" dirty="0" smtClean="0"/>
              <a:t>Sebastian Thrun and Peter Morvig </a:t>
            </a:r>
            <a:r>
              <a:rPr lang="en-GB" dirty="0" smtClean="0"/>
              <a:t>decided it was time for a change in education</a:t>
            </a:r>
          </a:p>
          <a:p>
            <a:pPr marL="171450" indent="-171450">
              <a:buFont typeface="Arial" pitchFamily="34" charset="0"/>
              <a:buChar char="•"/>
            </a:pPr>
            <a:endParaRPr lang="en-GB" dirty="0" smtClean="0"/>
          </a:p>
          <a:p>
            <a:pPr marL="171450" indent="-171450">
              <a:buFont typeface="Arial" pitchFamily="34" charset="0"/>
              <a:buChar char="•"/>
            </a:pPr>
            <a:r>
              <a:rPr lang="en-GB" dirty="0" smtClean="0"/>
              <a:t>Anyone with web access could take the course. Lecture and assignments  - the same ones administered in the on-campus class would be posted and auto-graded on line each week </a:t>
            </a:r>
          </a:p>
          <a:p>
            <a:pPr marL="171450" indent="-171450">
              <a:buFont typeface="Arial" pitchFamily="34" charset="0"/>
              <a:buChar char="•"/>
            </a:pPr>
            <a:endParaRPr lang="en-GB" dirty="0" smtClean="0"/>
          </a:p>
          <a:p>
            <a:pPr marL="171450" indent="-171450">
              <a:buFont typeface="Arial" pitchFamily="34" charset="0"/>
              <a:buChar char="•"/>
            </a:pPr>
            <a:r>
              <a:rPr lang="en-GB" dirty="0" smtClean="0"/>
              <a:t>They had guessed that they might get 1000 students at a very optimistic level 10,000. It went from 200 to 160,000 in 190 countries in one year </a:t>
            </a:r>
          </a:p>
          <a:p>
            <a:endParaRPr lang="en-GB" dirty="0" smtClean="0"/>
          </a:p>
          <a:p>
            <a:r>
              <a:rPr lang="en-GB" dirty="0" smtClean="0"/>
              <a:t>     </a:t>
            </a:r>
            <a:endParaRPr lang="en-GB" dirty="0"/>
          </a:p>
        </p:txBody>
      </p:sp>
      <p:sp>
        <p:nvSpPr>
          <p:cNvPr id="4" name="Slide Number Placeholder 3"/>
          <p:cNvSpPr>
            <a:spLocks noGrp="1"/>
          </p:cNvSpPr>
          <p:nvPr>
            <p:ph type="sldNum" sz="quarter" idx="10"/>
          </p:nvPr>
        </p:nvSpPr>
        <p:spPr/>
        <p:txBody>
          <a:bodyPr/>
          <a:lstStyle/>
          <a:p>
            <a:fld id="{EFF05F93-41C4-4C5F-B43A-2DA846724964}" type="slidenum">
              <a:rPr lang="en-GB" smtClean="0"/>
              <a:pPr/>
              <a:t>6</a:t>
            </a:fld>
            <a:endParaRPr lang="en-GB" dirty="0"/>
          </a:p>
        </p:txBody>
      </p:sp>
    </p:spTree>
    <p:extLst>
      <p:ext uri="{BB962C8B-B14F-4D97-AF65-F5344CB8AC3E}">
        <p14:creationId xmlns:p14="http://schemas.microsoft.com/office/powerpoint/2010/main" xmlns="" val="657867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traditional approach to teaching reduces education to a transfer of information.</a:t>
            </a:r>
          </a:p>
          <a:p>
            <a:endParaRPr lang="en-GB" dirty="0" smtClean="0"/>
          </a:p>
          <a:p>
            <a:r>
              <a:rPr lang="en-GB" dirty="0" smtClean="0"/>
              <a:t>Face-to-face time would remain, but instead of a one-way propagation of information, it would become a "much deeper interaction" -- case studies, discussions about particular problems. </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taking the lecture out of the hall and replacing it with online, interactive content studied at home, teaching time is spent on just that -- teaching, not declaiming. And once the university is flipped, it's open to the entire world.</a:t>
            </a:r>
          </a:p>
          <a:p>
            <a:endParaRPr lang="en-GB" dirty="0"/>
          </a:p>
        </p:txBody>
      </p:sp>
      <p:sp>
        <p:nvSpPr>
          <p:cNvPr id="4" name="Slide Number Placeholder 3"/>
          <p:cNvSpPr>
            <a:spLocks noGrp="1"/>
          </p:cNvSpPr>
          <p:nvPr>
            <p:ph type="sldNum" sz="quarter" idx="10"/>
          </p:nvPr>
        </p:nvSpPr>
        <p:spPr/>
        <p:txBody>
          <a:bodyPr/>
          <a:lstStyle/>
          <a:p>
            <a:fld id="{EFF05F93-41C4-4C5F-B43A-2DA846724964}" type="slidenum">
              <a:rPr lang="en-GB" smtClean="0"/>
              <a:pPr/>
              <a:t>7</a:t>
            </a:fld>
            <a:endParaRPr lang="en-GB" dirty="0"/>
          </a:p>
        </p:txBody>
      </p:sp>
    </p:spTree>
    <p:extLst>
      <p:ext uri="{BB962C8B-B14F-4D97-AF65-F5344CB8AC3E}">
        <p14:creationId xmlns:p14="http://schemas.microsoft.com/office/powerpoint/2010/main" xmlns="" val="1739701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Reviewing the curriculum - </a:t>
            </a:r>
            <a:endParaRPr lang="en-GB" dirty="0" smtClean="0"/>
          </a:p>
          <a:p>
            <a:r>
              <a:rPr lang="en-GB" dirty="0" smtClean="0"/>
              <a:t>Specific project work with individual institutions such as </a:t>
            </a:r>
            <a:r>
              <a:rPr lang="en-GB" b="1" dirty="0" smtClean="0"/>
              <a:t>Southampton, Hertfordshire and Derby</a:t>
            </a:r>
          </a:p>
          <a:p>
            <a:endParaRPr lang="en-GB" dirty="0" smtClean="0"/>
          </a:p>
          <a:p>
            <a:r>
              <a:rPr lang="en-GB" b="1" dirty="0" smtClean="0"/>
              <a:t>Enterprise - Business Simulation </a:t>
            </a:r>
            <a:r>
              <a:rPr lang="en-GB" b="0" dirty="0" smtClean="0"/>
              <a:t>Southampton invited students to work with small businesses in the university during Easter break 2012. </a:t>
            </a:r>
          </a:p>
          <a:p>
            <a:endParaRPr lang="en-GB" b="0" dirty="0" smtClean="0"/>
          </a:p>
          <a:p>
            <a:r>
              <a:rPr lang="en-GB" b="1" dirty="0" smtClean="0"/>
              <a:t>IT</a:t>
            </a:r>
            <a:r>
              <a:rPr lang="en-GB" b="0" dirty="0" smtClean="0"/>
              <a:t>  - More flexible approaches to delivery for changing student population comprised of part-time, international, work based and campus based. OER opportunities for sharing resources.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EFF05F93-41C4-4C5F-B43A-2DA846724964}" type="slidenum">
              <a:rPr lang="en-GB" smtClean="0"/>
              <a:pPr/>
              <a:t>8</a:t>
            </a:fld>
            <a:endParaRPr lang="en-GB" dirty="0"/>
          </a:p>
        </p:txBody>
      </p:sp>
    </p:spTree>
    <p:extLst>
      <p:ext uri="{BB962C8B-B14F-4D97-AF65-F5344CB8AC3E}">
        <p14:creationId xmlns:p14="http://schemas.microsoft.com/office/powerpoint/2010/main" xmlns="" val="1116884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kern="1200" dirty="0" smtClean="0">
                <a:solidFill>
                  <a:schemeClr val="tx1"/>
                </a:solidFill>
                <a:effectLst/>
                <a:latin typeface="+mn-lt"/>
                <a:ea typeface="+mn-ea"/>
                <a:cs typeface="+mn-cs"/>
              </a:rPr>
              <a:t>In a recent report by the </a:t>
            </a:r>
            <a:r>
              <a:rPr lang="en-GB" sz="1200" b="1" kern="1200" dirty="0" smtClean="0">
                <a:solidFill>
                  <a:schemeClr val="tx1"/>
                </a:solidFill>
                <a:effectLst/>
                <a:latin typeface="+mn-lt"/>
                <a:ea typeface="+mn-ea"/>
                <a:cs typeface="+mn-cs"/>
              </a:rPr>
              <a:t>CBI suggest growth will return to the UK economy in the second half of 2012and pick up pace next year.</a:t>
            </a:r>
            <a:r>
              <a:rPr lang="en-GB" sz="1200" kern="1200" dirty="0" smtClean="0">
                <a:solidFill>
                  <a:schemeClr val="tx1"/>
                </a:solidFill>
                <a:effectLst/>
                <a:latin typeface="+mn-lt"/>
                <a:ea typeface="+mn-ea"/>
                <a:cs typeface="+mn-cs"/>
              </a:rPr>
              <a:t> The latest CBI forecast predicts GDP growth to hit 0.6% for 2012 rising to 2% in 2013.</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predictions, which follow data showing the UK economy contracted again in the first quarter, are broadly in line with those from the Office for Budget Responsibility which expects UK growth to hit 0.8% in 2012 and 2% next year.</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know from student experience surveys that students are concerned that their university experience equips them with skills and attributes for the workplace and maintains a focus on employability.</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PRES 2011</a:t>
            </a:r>
          </a:p>
          <a:p>
            <a:endParaRPr lang="en-GB" sz="1200" kern="1200" dirty="0" smtClean="0">
              <a:solidFill>
                <a:schemeClr val="tx1"/>
              </a:solidFill>
              <a:effectLst/>
              <a:latin typeface="+mn-lt"/>
              <a:ea typeface="+mn-ea"/>
              <a:cs typeface="+mn-cs"/>
            </a:endParaRPr>
          </a:p>
          <a:p>
            <a:r>
              <a:rPr lang="en-GB" sz="1200" dirty="0" smtClean="0"/>
              <a:t>44% agreed with the statement "I am encouraged to think about the range of career opportunities that are available to me" (compared to 37% in 2009);</a:t>
            </a:r>
          </a:p>
          <a:p>
            <a:endParaRPr lang="en-GB" sz="1200" dirty="0" smtClean="0"/>
          </a:p>
          <a:p>
            <a:r>
              <a:rPr lang="en-GB" sz="1200" dirty="0" smtClean="0"/>
              <a:t>47% agreed with the statement "I am encouraged to reflect on my career development needs" (compared to 40% in 2009.)</a:t>
            </a:r>
          </a:p>
          <a:p>
            <a:endParaRPr lang="en-GB" sz="1200" dirty="0" smtClean="0"/>
          </a:p>
          <a:p>
            <a:endParaRPr lang="en-GB" sz="1200" kern="1200" dirty="0" smtClean="0">
              <a:solidFill>
                <a:schemeClr val="tx1"/>
              </a:solidFill>
              <a:effectLst/>
              <a:latin typeface="+mn-lt"/>
              <a:ea typeface="+mn-ea"/>
              <a:cs typeface="+mn-cs"/>
            </a:endParaRPr>
          </a:p>
          <a:p>
            <a:r>
              <a:rPr lang="en-GB" dirty="0" smtClean="0"/>
              <a:t>Not all about just employability – In Guardian on 1</a:t>
            </a:r>
            <a:r>
              <a:rPr lang="en-GB" baseline="30000" dirty="0" smtClean="0"/>
              <a:t>st</a:t>
            </a:r>
            <a:r>
              <a:rPr lang="en-GB" dirty="0" smtClean="0"/>
              <a:t> May article about studying a degree and it not just a mean to an end. It is about personal development, confidence in ability, engaging and learning from others – broader purposes. </a:t>
            </a:r>
            <a:endParaRPr lang="en-GB" dirty="0"/>
          </a:p>
        </p:txBody>
      </p:sp>
      <p:sp>
        <p:nvSpPr>
          <p:cNvPr id="4" name="Slide Number Placeholder 3"/>
          <p:cNvSpPr>
            <a:spLocks noGrp="1"/>
          </p:cNvSpPr>
          <p:nvPr>
            <p:ph type="sldNum" sz="quarter" idx="10"/>
          </p:nvPr>
        </p:nvSpPr>
        <p:spPr/>
        <p:txBody>
          <a:bodyPr/>
          <a:lstStyle/>
          <a:p>
            <a:fld id="{EFF05F93-41C4-4C5F-B43A-2DA846724964}" type="slidenum">
              <a:rPr lang="en-GB" smtClean="0"/>
              <a:pPr/>
              <a:t>9</a:t>
            </a:fld>
            <a:endParaRPr lang="en-GB" dirty="0"/>
          </a:p>
        </p:txBody>
      </p:sp>
    </p:spTree>
    <p:extLst>
      <p:ext uri="{BB962C8B-B14F-4D97-AF65-F5344CB8AC3E}">
        <p14:creationId xmlns:p14="http://schemas.microsoft.com/office/powerpoint/2010/main" xmlns="" val="12172178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 Title Slide 1">
    <p:spTree>
      <p:nvGrpSpPr>
        <p:cNvPr id="1" name=""/>
        <p:cNvGrpSpPr/>
        <p:nvPr/>
      </p:nvGrpSpPr>
      <p:grpSpPr>
        <a:xfrm>
          <a:off x="0" y="0"/>
          <a:ext cx="0" cy="0"/>
          <a:chOff x="0" y="0"/>
          <a:chExt cx="0" cy="0"/>
        </a:xfrm>
      </p:grpSpPr>
      <p:pic>
        <p:nvPicPr>
          <p:cNvPr id="9" name="Picture 8" descr="powerpoint_background-image.jpg"/>
          <p:cNvPicPr>
            <a:picLocks noChangeAspect="1"/>
          </p:cNvPicPr>
          <p:nvPr userDrawn="1"/>
        </p:nvPicPr>
        <p:blipFill>
          <a:blip r:embed="rId2" cstate="email"/>
          <a:stretch>
            <a:fillRect/>
          </a:stretch>
        </p:blipFill>
        <p:spPr>
          <a:xfrm>
            <a:off x="0" y="0"/>
            <a:ext cx="9144000" cy="6858000"/>
          </a:xfrm>
          <a:prstGeom prst="rect">
            <a:avLst/>
          </a:prstGeom>
        </p:spPr>
      </p:pic>
      <p:pic>
        <p:nvPicPr>
          <p:cNvPr id="8" name="Picture 7" descr="HEA_Logo_Primary_Blue_RGB.png"/>
          <p:cNvPicPr>
            <a:picLocks noChangeAspect="1"/>
          </p:cNvPicPr>
          <p:nvPr userDrawn="1"/>
        </p:nvPicPr>
        <p:blipFill>
          <a:blip r:embed="rId3" cstate="email"/>
          <a:stretch>
            <a:fillRect/>
          </a:stretch>
        </p:blipFill>
        <p:spPr>
          <a:xfrm>
            <a:off x="7333479" y="332656"/>
            <a:ext cx="1432563" cy="1411227"/>
          </a:xfrm>
          <a:prstGeom prst="rect">
            <a:avLst/>
          </a:prstGeom>
        </p:spPr>
      </p:pic>
      <p:sp>
        <p:nvSpPr>
          <p:cNvPr id="10" name="Rectangle 9"/>
          <p:cNvSpPr/>
          <p:nvPr userDrawn="1"/>
        </p:nvSpPr>
        <p:spPr>
          <a:xfrm>
            <a:off x="0" y="4149080"/>
            <a:ext cx="8748464" cy="2304016"/>
          </a:xfrm>
          <a:prstGeom prst="rect">
            <a:avLst/>
          </a:prstGeom>
          <a:solidFill>
            <a:srgbClr val="007AA6">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15" name="Rectangle 4"/>
          <p:cNvSpPr>
            <a:spLocks noGrp="1" noChangeArrowheads="1"/>
          </p:cNvSpPr>
          <p:nvPr>
            <p:ph type="title"/>
          </p:nvPr>
        </p:nvSpPr>
        <p:spPr>
          <a:xfrm>
            <a:off x="251520" y="4149080"/>
            <a:ext cx="8424936" cy="1368152"/>
          </a:xfrm>
        </p:spPr>
        <p:txBody>
          <a:bodyPr wrap="square" anchor="t">
            <a:normAutofit/>
          </a:bodyPr>
          <a:lstStyle>
            <a:lvl1pPr>
              <a:defRPr sz="3600">
                <a:solidFill>
                  <a:schemeClr val="bg1"/>
                </a:solidFill>
              </a:defRPr>
            </a:lvl1pPr>
          </a:lstStyle>
          <a:p>
            <a:r>
              <a:rPr lang="en-US" smtClean="0"/>
              <a:t>Click to edit Master title style</a:t>
            </a:r>
            <a:endParaRPr lang="en-GB" dirty="0"/>
          </a:p>
        </p:txBody>
      </p:sp>
      <p:sp>
        <p:nvSpPr>
          <p:cNvPr id="16" name="Text Placeholder 12"/>
          <p:cNvSpPr>
            <a:spLocks noGrp="1"/>
          </p:cNvSpPr>
          <p:nvPr>
            <p:ph type="body" sz="quarter" idx="10"/>
          </p:nvPr>
        </p:nvSpPr>
        <p:spPr>
          <a:xfrm>
            <a:off x="251520" y="5660926"/>
            <a:ext cx="8424936" cy="360362"/>
          </a:xfrm>
        </p:spPr>
        <p:txBody>
          <a:bodyPr>
            <a:normAutofit/>
          </a:bodyPr>
          <a:lstStyle>
            <a:lvl1pPr algn="l">
              <a:defRPr>
                <a:solidFill>
                  <a:schemeClr val="bg1"/>
                </a:solidFill>
              </a:defRPr>
            </a:lvl1pPr>
          </a:lstStyle>
          <a:p>
            <a:pPr lvl="0"/>
            <a:r>
              <a:rPr lang="en-US" smtClean="0"/>
              <a:t>Click to edit Master text styles</a:t>
            </a:r>
          </a:p>
        </p:txBody>
      </p:sp>
      <p:sp>
        <p:nvSpPr>
          <p:cNvPr id="18" name="Text Placeholder 12"/>
          <p:cNvSpPr>
            <a:spLocks noGrp="1"/>
          </p:cNvSpPr>
          <p:nvPr>
            <p:ph type="body" sz="quarter" idx="11"/>
          </p:nvPr>
        </p:nvSpPr>
        <p:spPr>
          <a:xfrm>
            <a:off x="251520" y="6020966"/>
            <a:ext cx="5544616" cy="432370"/>
          </a:xfrm>
        </p:spPr>
        <p:txBody>
          <a:bodyPr>
            <a:normAutofit/>
          </a:bodyPr>
          <a:lstStyle>
            <a:lvl1pPr algn="l">
              <a:defRPr>
                <a:solidFill>
                  <a:schemeClr val="bg1"/>
                </a:solidFill>
              </a:defRPr>
            </a:lvl1pPr>
          </a:lstStyle>
          <a:p>
            <a:pPr lvl="0"/>
            <a:r>
              <a:rPr lang="en-US" smtClean="0"/>
              <a:t>Click to edit Master text styles</a:t>
            </a:r>
          </a:p>
        </p:txBody>
      </p:sp>
      <p:sp>
        <p:nvSpPr>
          <p:cNvPr id="19" name="Text Placeholder 12"/>
          <p:cNvSpPr>
            <a:spLocks noGrp="1"/>
          </p:cNvSpPr>
          <p:nvPr>
            <p:ph type="body" sz="quarter" idx="12" hasCustomPrompt="1"/>
          </p:nvPr>
        </p:nvSpPr>
        <p:spPr>
          <a:xfrm>
            <a:off x="6228184" y="6020966"/>
            <a:ext cx="2447850" cy="432370"/>
          </a:xfrm>
        </p:spPr>
        <p:txBody>
          <a:bodyPr/>
          <a:lstStyle>
            <a:lvl1pPr algn="r">
              <a:defRPr baseline="0">
                <a:solidFill>
                  <a:schemeClr val="bg1"/>
                </a:solidFill>
              </a:defRPr>
            </a:lvl1pPr>
          </a:lstStyle>
          <a:p>
            <a:pPr lvl="0"/>
            <a:r>
              <a:rPr lang="en-US" dirty="0" smtClean="0"/>
              <a:t>Insert Date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 Title, Text and Clip Art">
    <p:spTree>
      <p:nvGrpSpPr>
        <p:cNvPr id="1" name=""/>
        <p:cNvGrpSpPr/>
        <p:nvPr/>
      </p:nvGrpSpPr>
      <p:grpSpPr>
        <a:xfrm>
          <a:off x="0" y="0"/>
          <a:ext cx="0" cy="0"/>
          <a:chOff x="0" y="0"/>
          <a:chExt cx="0" cy="0"/>
        </a:xfrm>
      </p:grpSpPr>
      <p:pic>
        <p:nvPicPr>
          <p:cNvPr id="9" name="Picture 8" descr="HIG01S0002_Template_images-for-Word_Numbers_P5V012.jpg"/>
          <p:cNvPicPr>
            <a:picLocks noChangeAspect="1"/>
          </p:cNvPicPr>
          <p:nvPr userDrawn="1"/>
        </p:nvPicPr>
        <p:blipFill>
          <a:blip r:embed="rId2" cstate="email"/>
          <a:srcRect/>
          <a:stretch>
            <a:fillRect/>
          </a:stretch>
        </p:blipFill>
        <p:spPr>
          <a:xfrm>
            <a:off x="8676456" y="6340493"/>
            <a:ext cx="395536" cy="360040"/>
          </a:xfrm>
          <a:prstGeom prst="rect">
            <a:avLst/>
          </a:prstGeom>
        </p:spPr>
      </p:pic>
      <p:pic>
        <p:nvPicPr>
          <p:cNvPr id="10" name="Picture 9" descr="HIG01S0002_Template_images-for-Word_P5V01.jpg"/>
          <p:cNvPicPr>
            <a:picLocks noChangeAspect="1"/>
          </p:cNvPicPr>
          <p:nvPr userDrawn="1"/>
        </p:nvPicPr>
        <p:blipFill>
          <a:blip r:embed="rId3" cstate="email"/>
          <a:stretch>
            <a:fillRect/>
          </a:stretch>
        </p:blipFill>
        <p:spPr>
          <a:xfrm>
            <a:off x="9834" y="466741"/>
            <a:ext cx="9134166" cy="1303830"/>
          </a:xfrm>
          <a:prstGeom prst="rect">
            <a:avLst/>
          </a:prstGeom>
        </p:spPr>
      </p:pic>
      <p:sp>
        <p:nvSpPr>
          <p:cNvPr id="3" name="Text Placeholder 2"/>
          <p:cNvSpPr>
            <a:spLocks noGrp="1"/>
          </p:cNvSpPr>
          <p:nvPr userDrawn="1">
            <p:ph type="body" sz="half" idx="1"/>
          </p:nvPr>
        </p:nvSpPr>
        <p:spPr>
          <a:xfrm>
            <a:off x="827088" y="1628775"/>
            <a:ext cx="3802062" cy="4205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lipArt Placeholder 3"/>
          <p:cNvSpPr>
            <a:spLocks noGrp="1"/>
          </p:cNvSpPr>
          <p:nvPr userDrawn="1">
            <p:ph type="clipArt" sz="half" idx="2"/>
          </p:nvPr>
        </p:nvSpPr>
        <p:spPr>
          <a:xfrm>
            <a:off x="4781550" y="1628775"/>
            <a:ext cx="3802063" cy="4205288"/>
          </a:xfrm>
        </p:spPr>
        <p:txBody>
          <a:bodyPr/>
          <a:lstStyle/>
          <a:p>
            <a:r>
              <a:rPr lang="en-US" dirty="0" smtClean="0"/>
              <a:t>Click icon to add clip art</a:t>
            </a:r>
            <a:endParaRPr lang="en-GB" dirty="0"/>
          </a:p>
        </p:txBody>
      </p:sp>
      <p:sp>
        <p:nvSpPr>
          <p:cNvPr id="6" name="Slide Number Placeholder 5"/>
          <p:cNvSpPr>
            <a:spLocks noGrp="1"/>
          </p:cNvSpPr>
          <p:nvPr userDrawn="1">
            <p:ph type="sldNum" sz="quarter" idx="4"/>
          </p:nvPr>
        </p:nvSpPr>
        <p:spPr>
          <a:xfrm>
            <a:off x="8460431" y="6356350"/>
            <a:ext cx="432743" cy="365125"/>
          </a:xfrm>
          <a:prstGeom prst="rect">
            <a:avLst/>
          </a:prstGeom>
        </p:spPr>
        <p:txBody>
          <a:bodyPr vert="horz" lIns="91440" tIns="45720" rIns="0" bIns="45720" rtlCol="0" anchor="ctr"/>
          <a:lstStyle>
            <a:lvl1pPr algn="r">
              <a:defRPr sz="900">
                <a:solidFill>
                  <a:srgbClr val="007AA6"/>
                </a:solidFill>
                <a:latin typeface="Lucida Sans Unicode" pitchFamily="34" charset="0"/>
                <a:cs typeface="Lucida Sans Unicode" pitchFamily="34" charset="0"/>
              </a:defRPr>
            </a:lvl1pPr>
          </a:lstStyle>
          <a:p>
            <a:fld id="{1E6288EA-60DC-4854-8116-4877A252A687}" type="slidenum">
              <a:rPr lang="en-GB" smtClean="0">
                <a:latin typeface="Gill Sans MT"/>
                <a:cs typeface="Gill Sans MT"/>
              </a:rPr>
              <a:pPr/>
              <a:t>‹#›</a:t>
            </a:fld>
            <a:endParaRPr lang="en-GB" dirty="0">
              <a:latin typeface="Gill Sans MT"/>
              <a:cs typeface="Gill Sans MT"/>
            </a:endParaRPr>
          </a:p>
        </p:txBody>
      </p:sp>
      <p:sp>
        <p:nvSpPr>
          <p:cNvPr id="7" name="Rectangle 4"/>
          <p:cNvSpPr>
            <a:spLocks noGrp="1" noChangeArrowheads="1"/>
          </p:cNvSpPr>
          <p:nvPr userDrawn="1">
            <p:ph type="title"/>
          </p:nvPr>
        </p:nvSpPr>
        <p:spPr>
          <a:xfrm>
            <a:off x="827088" y="476250"/>
            <a:ext cx="6913264" cy="706438"/>
          </a:xfrm>
        </p:spPr>
        <p:txBody>
          <a:bodyPr/>
          <a:lstStyle/>
          <a:p>
            <a:r>
              <a:rPr lang="en-US" smtClean="0"/>
              <a:t>Click to edit Master title style</a:t>
            </a:r>
            <a:endParaRPr lang="en-GB" dirty="0"/>
          </a:p>
        </p:txBody>
      </p:sp>
      <p:sp>
        <p:nvSpPr>
          <p:cNvPr id="12" name="Footer Placeholder 4"/>
          <p:cNvSpPr>
            <a:spLocks noGrp="1"/>
          </p:cNvSpPr>
          <p:nvPr userDrawn="1">
            <p:ph type="ftr" sz="quarter" idx="3"/>
          </p:nvPr>
        </p:nvSpPr>
        <p:spPr>
          <a:xfrm>
            <a:off x="5292080" y="6376243"/>
            <a:ext cx="3039616" cy="365125"/>
          </a:xfrm>
          <a:prstGeom prst="rect">
            <a:avLst/>
          </a:prstGeom>
        </p:spPr>
        <p:txBody>
          <a:bodyPr vert="horz" lIns="91440" tIns="45720" rIns="91440" bIns="45720" rtlCol="0" anchor="ctr"/>
          <a:lstStyle>
            <a:lvl1pPr algn="r">
              <a:defRPr sz="1000">
                <a:solidFill>
                  <a:srgbClr val="007AA6"/>
                </a:solidFill>
                <a:latin typeface="Gill Sans MT"/>
                <a:cs typeface="Gill Sans MT"/>
              </a:defRPr>
            </a:lvl1pPr>
          </a:lstStyle>
          <a:p>
            <a:r>
              <a:rPr lang="en-GB" dirty="0" smtClean="0"/>
              <a:t>Presentation title</a:t>
            </a:r>
            <a:endParaRPr lang="en-GB" dirty="0"/>
          </a:p>
        </p:txBody>
      </p:sp>
      <p:pic>
        <p:nvPicPr>
          <p:cNvPr id="11" name="Picture 10" descr="HEA_Logo_Primary_Blue_RGB.png"/>
          <p:cNvPicPr>
            <a:picLocks noChangeAspect="1"/>
          </p:cNvPicPr>
          <p:nvPr userDrawn="1"/>
        </p:nvPicPr>
        <p:blipFill>
          <a:blip r:embed="rId4" cstate="email"/>
          <a:stretch>
            <a:fillRect/>
          </a:stretch>
        </p:blipFill>
        <p:spPr>
          <a:xfrm>
            <a:off x="7783896" y="332656"/>
            <a:ext cx="928688" cy="91630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 Title, Text and Chart">
    <p:spTree>
      <p:nvGrpSpPr>
        <p:cNvPr id="1" name=""/>
        <p:cNvGrpSpPr/>
        <p:nvPr/>
      </p:nvGrpSpPr>
      <p:grpSpPr>
        <a:xfrm>
          <a:off x="0" y="0"/>
          <a:ext cx="0" cy="0"/>
          <a:chOff x="0" y="0"/>
          <a:chExt cx="0" cy="0"/>
        </a:xfrm>
      </p:grpSpPr>
      <p:pic>
        <p:nvPicPr>
          <p:cNvPr id="9" name="Picture 8" descr="HIG01S0002_Template_images-for-Word_Numbers_P5V012.jpg"/>
          <p:cNvPicPr>
            <a:picLocks noChangeAspect="1"/>
          </p:cNvPicPr>
          <p:nvPr userDrawn="1"/>
        </p:nvPicPr>
        <p:blipFill>
          <a:blip r:embed="rId2" cstate="email"/>
          <a:srcRect/>
          <a:stretch>
            <a:fillRect/>
          </a:stretch>
        </p:blipFill>
        <p:spPr>
          <a:xfrm>
            <a:off x="8676456" y="6340493"/>
            <a:ext cx="395536" cy="360040"/>
          </a:xfrm>
          <a:prstGeom prst="rect">
            <a:avLst/>
          </a:prstGeom>
        </p:spPr>
      </p:pic>
      <p:pic>
        <p:nvPicPr>
          <p:cNvPr id="10" name="Picture 9" descr="HIG01S0002_Template_images-for-Word_P5V01.jpg"/>
          <p:cNvPicPr>
            <a:picLocks noChangeAspect="1"/>
          </p:cNvPicPr>
          <p:nvPr userDrawn="1"/>
        </p:nvPicPr>
        <p:blipFill>
          <a:blip r:embed="rId3" cstate="email"/>
          <a:stretch>
            <a:fillRect/>
          </a:stretch>
        </p:blipFill>
        <p:spPr>
          <a:xfrm>
            <a:off x="9834" y="466741"/>
            <a:ext cx="9134166" cy="1303830"/>
          </a:xfrm>
          <a:prstGeom prst="rect">
            <a:avLst/>
          </a:prstGeom>
        </p:spPr>
      </p:pic>
      <p:sp>
        <p:nvSpPr>
          <p:cNvPr id="3" name="Text Placeholder 2"/>
          <p:cNvSpPr>
            <a:spLocks noGrp="1"/>
          </p:cNvSpPr>
          <p:nvPr userDrawn="1">
            <p:ph type="body" sz="half" idx="1"/>
          </p:nvPr>
        </p:nvSpPr>
        <p:spPr>
          <a:xfrm>
            <a:off x="827088" y="1628775"/>
            <a:ext cx="3802062" cy="4205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hart Placeholder 3"/>
          <p:cNvSpPr>
            <a:spLocks noGrp="1"/>
          </p:cNvSpPr>
          <p:nvPr userDrawn="1">
            <p:ph type="chart" sz="half" idx="2"/>
          </p:nvPr>
        </p:nvSpPr>
        <p:spPr>
          <a:xfrm>
            <a:off x="4781550" y="1628775"/>
            <a:ext cx="3802063" cy="4205288"/>
          </a:xfrm>
        </p:spPr>
        <p:txBody>
          <a:bodyPr/>
          <a:lstStyle/>
          <a:p>
            <a:r>
              <a:rPr lang="en-US" dirty="0" smtClean="0"/>
              <a:t>Click icon to add chart</a:t>
            </a:r>
            <a:endParaRPr lang="en-GB" dirty="0"/>
          </a:p>
        </p:txBody>
      </p:sp>
      <p:sp>
        <p:nvSpPr>
          <p:cNvPr id="5" name="Footer Placeholder 4"/>
          <p:cNvSpPr>
            <a:spLocks noGrp="1"/>
          </p:cNvSpPr>
          <p:nvPr userDrawn="1">
            <p:ph type="ftr" sz="quarter" idx="3"/>
          </p:nvPr>
        </p:nvSpPr>
        <p:spPr>
          <a:xfrm>
            <a:off x="5292080" y="6376243"/>
            <a:ext cx="3039616" cy="365125"/>
          </a:xfrm>
          <a:prstGeom prst="rect">
            <a:avLst/>
          </a:prstGeom>
        </p:spPr>
        <p:txBody>
          <a:bodyPr vert="horz" lIns="91440" tIns="45720" rIns="91440" bIns="45720" rtlCol="0" anchor="ctr"/>
          <a:lstStyle>
            <a:lvl1pPr algn="r">
              <a:defRPr sz="1000">
                <a:solidFill>
                  <a:srgbClr val="007AA6"/>
                </a:solidFill>
                <a:latin typeface="Gill Sans MT"/>
                <a:cs typeface="Gill Sans MT"/>
              </a:defRPr>
            </a:lvl1pPr>
          </a:lstStyle>
          <a:p>
            <a:r>
              <a:rPr lang="en-GB" dirty="0" smtClean="0"/>
              <a:t>Presentation title</a:t>
            </a:r>
            <a:endParaRPr lang="en-GB" dirty="0"/>
          </a:p>
        </p:txBody>
      </p:sp>
      <p:sp>
        <p:nvSpPr>
          <p:cNvPr id="6" name="Slide Number Placeholder 5"/>
          <p:cNvSpPr>
            <a:spLocks noGrp="1"/>
          </p:cNvSpPr>
          <p:nvPr userDrawn="1">
            <p:ph type="sldNum" sz="quarter" idx="4"/>
          </p:nvPr>
        </p:nvSpPr>
        <p:spPr>
          <a:xfrm>
            <a:off x="8460431" y="6356350"/>
            <a:ext cx="432743" cy="365125"/>
          </a:xfrm>
          <a:prstGeom prst="rect">
            <a:avLst/>
          </a:prstGeom>
        </p:spPr>
        <p:txBody>
          <a:bodyPr vert="horz" lIns="91440" tIns="45720" rIns="0" bIns="45720" rtlCol="0" anchor="ctr"/>
          <a:lstStyle>
            <a:lvl1pPr algn="r">
              <a:defRPr sz="900">
                <a:solidFill>
                  <a:srgbClr val="007AA6"/>
                </a:solidFill>
                <a:latin typeface="Lucida Sans Unicode" pitchFamily="34" charset="0"/>
                <a:cs typeface="Lucida Sans Unicode" pitchFamily="34" charset="0"/>
              </a:defRPr>
            </a:lvl1pPr>
          </a:lstStyle>
          <a:p>
            <a:fld id="{1E6288EA-60DC-4854-8116-4877A252A687}" type="slidenum">
              <a:rPr lang="en-GB" smtClean="0">
                <a:latin typeface="Gill Sans MT"/>
                <a:cs typeface="Gill Sans MT"/>
              </a:rPr>
              <a:pPr/>
              <a:t>‹#›</a:t>
            </a:fld>
            <a:endParaRPr lang="en-GB" dirty="0">
              <a:latin typeface="Gill Sans MT"/>
              <a:cs typeface="Gill Sans MT"/>
            </a:endParaRPr>
          </a:p>
        </p:txBody>
      </p:sp>
      <p:sp>
        <p:nvSpPr>
          <p:cNvPr id="7" name="Rectangle 4"/>
          <p:cNvSpPr>
            <a:spLocks noGrp="1" noChangeArrowheads="1"/>
          </p:cNvSpPr>
          <p:nvPr userDrawn="1">
            <p:ph type="title"/>
          </p:nvPr>
        </p:nvSpPr>
        <p:spPr>
          <a:xfrm>
            <a:off x="827088" y="476250"/>
            <a:ext cx="6913264" cy="706438"/>
          </a:xfrm>
        </p:spPr>
        <p:txBody>
          <a:bodyPr/>
          <a:lstStyle/>
          <a:p>
            <a:r>
              <a:rPr lang="en-US" smtClean="0"/>
              <a:t>Click to edit Master title style</a:t>
            </a:r>
            <a:endParaRPr lang="en-GB" dirty="0"/>
          </a:p>
        </p:txBody>
      </p:sp>
      <p:pic>
        <p:nvPicPr>
          <p:cNvPr id="11" name="Picture 10" descr="HEA_Logo_Primary_Blue_RGB.png"/>
          <p:cNvPicPr>
            <a:picLocks noChangeAspect="1"/>
          </p:cNvPicPr>
          <p:nvPr userDrawn="1"/>
        </p:nvPicPr>
        <p:blipFill>
          <a:blip r:embed="rId4" cstate="email"/>
          <a:stretch>
            <a:fillRect/>
          </a:stretch>
        </p:blipFill>
        <p:spPr>
          <a:xfrm>
            <a:off x="7783896" y="332656"/>
            <a:ext cx="928688" cy="91630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 Title and Chart">
    <p:spTree>
      <p:nvGrpSpPr>
        <p:cNvPr id="1" name=""/>
        <p:cNvGrpSpPr/>
        <p:nvPr/>
      </p:nvGrpSpPr>
      <p:grpSpPr>
        <a:xfrm>
          <a:off x="0" y="0"/>
          <a:ext cx="0" cy="0"/>
          <a:chOff x="0" y="0"/>
          <a:chExt cx="0" cy="0"/>
        </a:xfrm>
      </p:grpSpPr>
      <p:pic>
        <p:nvPicPr>
          <p:cNvPr id="9" name="Picture 8" descr="HIG01S0002_Template_images-for-Word_Numbers_P5V012.jpg"/>
          <p:cNvPicPr>
            <a:picLocks noChangeAspect="1"/>
          </p:cNvPicPr>
          <p:nvPr userDrawn="1"/>
        </p:nvPicPr>
        <p:blipFill>
          <a:blip r:embed="rId2" cstate="email"/>
          <a:srcRect/>
          <a:stretch>
            <a:fillRect/>
          </a:stretch>
        </p:blipFill>
        <p:spPr>
          <a:xfrm>
            <a:off x="8676456" y="6340493"/>
            <a:ext cx="395536" cy="360040"/>
          </a:xfrm>
          <a:prstGeom prst="rect">
            <a:avLst/>
          </a:prstGeom>
        </p:spPr>
      </p:pic>
      <p:pic>
        <p:nvPicPr>
          <p:cNvPr id="10" name="Picture 9" descr="HIG01S0002_Template_images-for-Word_P5V01.jpg"/>
          <p:cNvPicPr>
            <a:picLocks noChangeAspect="1"/>
          </p:cNvPicPr>
          <p:nvPr userDrawn="1"/>
        </p:nvPicPr>
        <p:blipFill>
          <a:blip r:embed="rId3" cstate="email"/>
          <a:stretch>
            <a:fillRect/>
          </a:stretch>
        </p:blipFill>
        <p:spPr>
          <a:xfrm>
            <a:off x="9834" y="466741"/>
            <a:ext cx="9134166" cy="1303830"/>
          </a:xfrm>
          <a:prstGeom prst="rect">
            <a:avLst/>
          </a:prstGeom>
        </p:spPr>
      </p:pic>
      <p:sp>
        <p:nvSpPr>
          <p:cNvPr id="3" name="Chart Placeholder 2"/>
          <p:cNvSpPr>
            <a:spLocks noGrp="1"/>
          </p:cNvSpPr>
          <p:nvPr userDrawn="1">
            <p:ph type="chart" idx="1"/>
          </p:nvPr>
        </p:nvSpPr>
        <p:spPr>
          <a:xfrm>
            <a:off x="827088" y="1628775"/>
            <a:ext cx="7756525" cy="4205288"/>
          </a:xfrm>
        </p:spPr>
        <p:txBody>
          <a:bodyPr/>
          <a:lstStyle/>
          <a:p>
            <a:r>
              <a:rPr lang="en-US" dirty="0" smtClean="0"/>
              <a:t>Click icon to add chart</a:t>
            </a:r>
            <a:endParaRPr lang="en-GB" dirty="0"/>
          </a:p>
        </p:txBody>
      </p:sp>
      <p:sp>
        <p:nvSpPr>
          <p:cNvPr id="5" name="Slide Number Placeholder 5"/>
          <p:cNvSpPr>
            <a:spLocks noGrp="1"/>
          </p:cNvSpPr>
          <p:nvPr userDrawn="1">
            <p:ph type="sldNum" sz="quarter" idx="4"/>
          </p:nvPr>
        </p:nvSpPr>
        <p:spPr>
          <a:xfrm>
            <a:off x="8460431" y="6356350"/>
            <a:ext cx="432743" cy="365125"/>
          </a:xfrm>
          <a:prstGeom prst="rect">
            <a:avLst/>
          </a:prstGeom>
        </p:spPr>
        <p:txBody>
          <a:bodyPr vert="horz" lIns="91440" tIns="45720" rIns="0" bIns="45720" rtlCol="0" anchor="ctr"/>
          <a:lstStyle>
            <a:lvl1pPr algn="r">
              <a:defRPr sz="900">
                <a:solidFill>
                  <a:srgbClr val="007AA6"/>
                </a:solidFill>
                <a:latin typeface="Lucida Sans Unicode" pitchFamily="34" charset="0"/>
                <a:cs typeface="Lucida Sans Unicode" pitchFamily="34" charset="0"/>
              </a:defRPr>
            </a:lvl1pPr>
          </a:lstStyle>
          <a:p>
            <a:fld id="{1E6288EA-60DC-4854-8116-4877A252A687}" type="slidenum">
              <a:rPr lang="en-GB" smtClean="0">
                <a:latin typeface="Gill Sans MT"/>
                <a:cs typeface="Gill Sans MT"/>
              </a:rPr>
              <a:pPr/>
              <a:t>‹#›</a:t>
            </a:fld>
            <a:endParaRPr lang="en-GB" dirty="0">
              <a:latin typeface="Gill Sans MT"/>
              <a:cs typeface="Gill Sans MT"/>
            </a:endParaRPr>
          </a:p>
        </p:txBody>
      </p:sp>
      <p:sp>
        <p:nvSpPr>
          <p:cNvPr id="7" name="Rectangle 4"/>
          <p:cNvSpPr>
            <a:spLocks noGrp="1" noChangeArrowheads="1"/>
          </p:cNvSpPr>
          <p:nvPr userDrawn="1">
            <p:ph type="title"/>
          </p:nvPr>
        </p:nvSpPr>
        <p:spPr>
          <a:xfrm>
            <a:off x="827088" y="476250"/>
            <a:ext cx="6913264" cy="706438"/>
          </a:xfrm>
        </p:spPr>
        <p:txBody>
          <a:bodyPr/>
          <a:lstStyle/>
          <a:p>
            <a:r>
              <a:rPr lang="en-US" smtClean="0"/>
              <a:t>Click to edit Master title style</a:t>
            </a:r>
            <a:endParaRPr lang="en-GB" dirty="0"/>
          </a:p>
        </p:txBody>
      </p:sp>
      <p:sp>
        <p:nvSpPr>
          <p:cNvPr id="12" name="Footer Placeholder 4"/>
          <p:cNvSpPr>
            <a:spLocks noGrp="1"/>
          </p:cNvSpPr>
          <p:nvPr userDrawn="1">
            <p:ph type="ftr" sz="quarter" idx="3"/>
          </p:nvPr>
        </p:nvSpPr>
        <p:spPr>
          <a:xfrm>
            <a:off x="5292080" y="6376243"/>
            <a:ext cx="3039616" cy="365125"/>
          </a:xfrm>
          <a:prstGeom prst="rect">
            <a:avLst/>
          </a:prstGeom>
        </p:spPr>
        <p:txBody>
          <a:bodyPr vert="horz" lIns="91440" tIns="45720" rIns="91440" bIns="45720" rtlCol="0" anchor="ctr"/>
          <a:lstStyle>
            <a:lvl1pPr algn="r">
              <a:defRPr sz="1000">
                <a:solidFill>
                  <a:srgbClr val="007AA6"/>
                </a:solidFill>
                <a:latin typeface="Gill Sans MT"/>
                <a:cs typeface="Gill Sans MT"/>
              </a:defRPr>
            </a:lvl1pPr>
          </a:lstStyle>
          <a:p>
            <a:r>
              <a:rPr lang="en-GB" dirty="0" smtClean="0"/>
              <a:t>Presentation title</a:t>
            </a:r>
            <a:endParaRPr lang="en-GB" dirty="0"/>
          </a:p>
        </p:txBody>
      </p:sp>
      <p:pic>
        <p:nvPicPr>
          <p:cNvPr id="8" name="Picture 7" descr="HEA_Logo_Primary_Blue_RGB.png"/>
          <p:cNvPicPr>
            <a:picLocks noChangeAspect="1"/>
          </p:cNvPicPr>
          <p:nvPr userDrawn="1"/>
        </p:nvPicPr>
        <p:blipFill>
          <a:blip r:embed="rId4" cstate="email"/>
          <a:stretch>
            <a:fillRect/>
          </a:stretch>
        </p:blipFill>
        <p:spPr>
          <a:xfrm>
            <a:off x="7783896" y="332656"/>
            <a:ext cx="928688" cy="91630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 Red Divider Slide">
    <p:spTree>
      <p:nvGrpSpPr>
        <p:cNvPr id="1" name=""/>
        <p:cNvGrpSpPr/>
        <p:nvPr/>
      </p:nvGrpSpPr>
      <p:grpSpPr>
        <a:xfrm>
          <a:off x="0" y="0"/>
          <a:ext cx="0" cy="0"/>
          <a:chOff x="0" y="0"/>
          <a:chExt cx="0" cy="0"/>
        </a:xfrm>
      </p:grpSpPr>
      <p:sp>
        <p:nvSpPr>
          <p:cNvPr id="3" name="Rectangle 2"/>
          <p:cNvSpPr/>
          <p:nvPr userDrawn="1"/>
        </p:nvSpPr>
        <p:spPr>
          <a:xfrm>
            <a:off x="0" y="5157192"/>
            <a:ext cx="8748000" cy="1224136"/>
          </a:xfrm>
          <a:prstGeom prst="rect">
            <a:avLst/>
          </a:prstGeom>
          <a:solidFill>
            <a:srgbClr val="AD08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HIG01S0002_Template_G#70013.png"/>
          <p:cNvPicPr>
            <a:picLocks noChangeAspect="1"/>
          </p:cNvPicPr>
          <p:nvPr userDrawn="1"/>
        </p:nvPicPr>
        <p:blipFill>
          <a:blip r:embed="rId2" cstate="email"/>
          <a:stretch>
            <a:fillRect/>
          </a:stretch>
        </p:blipFill>
        <p:spPr>
          <a:xfrm>
            <a:off x="471399" y="5373216"/>
            <a:ext cx="7986194" cy="466345"/>
          </a:xfrm>
          <a:prstGeom prst="rect">
            <a:avLst/>
          </a:prstGeom>
        </p:spPr>
      </p:pic>
      <p:sp>
        <p:nvSpPr>
          <p:cNvPr id="6" name="Rectangle 4"/>
          <p:cNvSpPr>
            <a:spLocks noGrp="1" noChangeArrowheads="1"/>
          </p:cNvSpPr>
          <p:nvPr userDrawn="1">
            <p:ph type="title"/>
          </p:nvPr>
        </p:nvSpPr>
        <p:spPr>
          <a:xfrm>
            <a:off x="827088" y="5157192"/>
            <a:ext cx="6985272" cy="576064"/>
          </a:xfrm>
        </p:spPr>
        <p:txBody>
          <a:bodyPr/>
          <a:lstStyle>
            <a:lvl1pPr>
              <a:defRPr>
                <a:solidFill>
                  <a:schemeClr val="bg1"/>
                </a:solidFill>
              </a:defRPr>
            </a:lvl1pPr>
          </a:lstStyle>
          <a:p>
            <a:r>
              <a:rPr lang="en-US" smtClean="0"/>
              <a:t>Click to edit Master title style</a:t>
            </a:r>
            <a:endParaRPr lang="en-GB" dirty="0"/>
          </a:p>
        </p:txBody>
      </p:sp>
      <p:sp>
        <p:nvSpPr>
          <p:cNvPr id="7" name="Footer Placeholder 4"/>
          <p:cNvSpPr>
            <a:spLocks noGrp="1"/>
          </p:cNvSpPr>
          <p:nvPr userDrawn="1">
            <p:ph type="ftr" sz="quarter" idx="3"/>
          </p:nvPr>
        </p:nvSpPr>
        <p:spPr>
          <a:xfrm>
            <a:off x="5292080" y="5877272"/>
            <a:ext cx="3039616" cy="365125"/>
          </a:xfrm>
          <a:prstGeom prst="rect">
            <a:avLst/>
          </a:prstGeom>
        </p:spPr>
        <p:txBody>
          <a:bodyPr vert="horz" lIns="91440" tIns="45720" rIns="91440" bIns="45720" rtlCol="0" anchor="ctr"/>
          <a:lstStyle>
            <a:lvl1pPr algn="r">
              <a:defRPr sz="1000">
                <a:solidFill>
                  <a:schemeClr val="bg1"/>
                </a:solidFill>
                <a:latin typeface="Gill Sans MT"/>
                <a:cs typeface="Gill Sans MT"/>
              </a:defRPr>
            </a:lvl1pPr>
          </a:lstStyle>
          <a:p>
            <a:r>
              <a:rPr lang="en-GB" dirty="0" smtClean="0"/>
              <a:t>Presentation title</a:t>
            </a:r>
            <a:endParaRPr lang="en-GB" dirty="0"/>
          </a:p>
        </p:txBody>
      </p:sp>
      <p:pic>
        <p:nvPicPr>
          <p:cNvPr id="9" name="Picture 8" descr="HEA_Logo_Primary_Blue_RGB.png"/>
          <p:cNvPicPr>
            <a:picLocks noChangeAspect="1"/>
          </p:cNvPicPr>
          <p:nvPr userDrawn="1"/>
        </p:nvPicPr>
        <p:blipFill>
          <a:blip r:embed="rId3" cstate="email"/>
          <a:stretch>
            <a:fillRect/>
          </a:stretch>
        </p:blipFill>
        <p:spPr>
          <a:xfrm>
            <a:off x="7333200" y="360000"/>
            <a:ext cx="1432563" cy="1411227"/>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 Green Divider Slide">
    <p:spTree>
      <p:nvGrpSpPr>
        <p:cNvPr id="1" name=""/>
        <p:cNvGrpSpPr/>
        <p:nvPr/>
      </p:nvGrpSpPr>
      <p:grpSpPr>
        <a:xfrm>
          <a:off x="0" y="0"/>
          <a:ext cx="0" cy="0"/>
          <a:chOff x="0" y="0"/>
          <a:chExt cx="0" cy="0"/>
        </a:xfrm>
      </p:grpSpPr>
      <p:sp>
        <p:nvSpPr>
          <p:cNvPr id="3" name="Rectangle 2"/>
          <p:cNvSpPr/>
          <p:nvPr userDrawn="1"/>
        </p:nvSpPr>
        <p:spPr>
          <a:xfrm>
            <a:off x="0" y="5157192"/>
            <a:ext cx="8748464" cy="1224136"/>
          </a:xfrm>
          <a:prstGeom prst="rect">
            <a:avLst/>
          </a:prstGeom>
          <a:solidFill>
            <a:srgbClr val="00A1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HIG01S0002_Template_G#70013.png"/>
          <p:cNvPicPr>
            <a:picLocks noChangeAspect="1"/>
          </p:cNvPicPr>
          <p:nvPr userDrawn="1"/>
        </p:nvPicPr>
        <p:blipFill>
          <a:blip r:embed="rId2" cstate="email"/>
          <a:stretch>
            <a:fillRect/>
          </a:stretch>
        </p:blipFill>
        <p:spPr>
          <a:xfrm>
            <a:off x="467544" y="5373216"/>
            <a:ext cx="7920880" cy="466345"/>
          </a:xfrm>
          <a:prstGeom prst="rect">
            <a:avLst/>
          </a:prstGeom>
        </p:spPr>
      </p:pic>
      <p:sp>
        <p:nvSpPr>
          <p:cNvPr id="5" name="Rectangle 4"/>
          <p:cNvSpPr>
            <a:spLocks noGrp="1" noChangeArrowheads="1"/>
          </p:cNvSpPr>
          <p:nvPr userDrawn="1">
            <p:ph type="title"/>
          </p:nvPr>
        </p:nvSpPr>
        <p:spPr>
          <a:xfrm>
            <a:off x="827088" y="5157192"/>
            <a:ext cx="6985272" cy="576064"/>
          </a:xfrm>
        </p:spPr>
        <p:txBody>
          <a:bodyPr/>
          <a:lstStyle>
            <a:lvl1pPr>
              <a:defRPr>
                <a:solidFill>
                  <a:schemeClr val="bg1"/>
                </a:solidFill>
              </a:defRPr>
            </a:lvl1pPr>
          </a:lstStyle>
          <a:p>
            <a:r>
              <a:rPr lang="en-US" smtClean="0"/>
              <a:t>Click to edit Master title style</a:t>
            </a:r>
            <a:endParaRPr lang="en-GB" dirty="0"/>
          </a:p>
        </p:txBody>
      </p:sp>
      <p:sp>
        <p:nvSpPr>
          <p:cNvPr id="6" name="Footer Placeholder 4"/>
          <p:cNvSpPr>
            <a:spLocks noGrp="1"/>
          </p:cNvSpPr>
          <p:nvPr userDrawn="1">
            <p:ph type="ftr" sz="quarter" idx="3"/>
          </p:nvPr>
        </p:nvSpPr>
        <p:spPr>
          <a:xfrm>
            <a:off x="5292080" y="5877272"/>
            <a:ext cx="3039616" cy="365125"/>
          </a:xfrm>
          <a:prstGeom prst="rect">
            <a:avLst/>
          </a:prstGeom>
        </p:spPr>
        <p:txBody>
          <a:bodyPr vert="horz" lIns="91440" tIns="45720" rIns="91440" bIns="45720" rtlCol="0" anchor="ctr"/>
          <a:lstStyle>
            <a:lvl1pPr algn="r">
              <a:defRPr sz="1000">
                <a:solidFill>
                  <a:schemeClr val="bg1"/>
                </a:solidFill>
                <a:latin typeface="Gill Sans MT"/>
                <a:cs typeface="Gill Sans MT"/>
              </a:defRPr>
            </a:lvl1pPr>
          </a:lstStyle>
          <a:p>
            <a:r>
              <a:rPr lang="en-GB" dirty="0" smtClean="0"/>
              <a:t>Presentation title</a:t>
            </a:r>
            <a:endParaRPr lang="en-GB" dirty="0"/>
          </a:p>
        </p:txBody>
      </p:sp>
      <p:pic>
        <p:nvPicPr>
          <p:cNvPr id="7" name="Picture 6" descr="HEA_Logo_Primary_Blue_RGB.png"/>
          <p:cNvPicPr>
            <a:picLocks noChangeAspect="1"/>
          </p:cNvPicPr>
          <p:nvPr userDrawn="1"/>
        </p:nvPicPr>
        <p:blipFill>
          <a:blip r:embed="rId3" cstate="email"/>
          <a:stretch>
            <a:fillRect/>
          </a:stretch>
        </p:blipFill>
        <p:spPr>
          <a:xfrm>
            <a:off x="7333200" y="360000"/>
            <a:ext cx="1432563" cy="1411227"/>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 Orange Divider Slide">
    <p:spTree>
      <p:nvGrpSpPr>
        <p:cNvPr id="1" name=""/>
        <p:cNvGrpSpPr/>
        <p:nvPr/>
      </p:nvGrpSpPr>
      <p:grpSpPr>
        <a:xfrm>
          <a:off x="0" y="0"/>
          <a:ext cx="0" cy="0"/>
          <a:chOff x="0" y="0"/>
          <a:chExt cx="0" cy="0"/>
        </a:xfrm>
      </p:grpSpPr>
      <p:sp>
        <p:nvSpPr>
          <p:cNvPr id="3" name="Rectangle 2"/>
          <p:cNvSpPr/>
          <p:nvPr userDrawn="1"/>
        </p:nvSpPr>
        <p:spPr>
          <a:xfrm>
            <a:off x="0" y="5157192"/>
            <a:ext cx="8748000" cy="1224136"/>
          </a:xfrm>
          <a:prstGeom prst="rect">
            <a:avLst/>
          </a:prstGeom>
          <a:solidFill>
            <a:srgbClr val="EC7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HIG01S0002_Template_G#70013.png"/>
          <p:cNvPicPr>
            <a:picLocks noChangeAspect="1"/>
          </p:cNvPicPr>
          <p:nvPr userDrawn="1"/>
        </p:nvPicPr>
        <p:blipFill>
          <a:blip r:embed="rId2" cstate="email"/>
          <a:stretch>
            <a:fillRect/>
          </a:stretch>
        </p:blipFill>
        <p:spPr>
          <a:xfrm>
            <a:off x="467544" y="5373216"/>
            <a:ext cx="7920880" cy="466345"/>
          </a:xfrm>
          <a:prstGeom prst="rect">
            <a:avLst/>
          </a:prstGeom>
        </p:spPr>
      </p:pic>
      <p:sp>
        <p:nvSpPr>
          <p:cNvPr id="5" name="Rectangle 4"/>
          <p:cNvSpPr>
            <a:spLocks noGrp="1" noChangeArrowheads="1"/>
          </p:cNvSpPr>
          <p:nvPr userDrawn="1">
            <p:ph type="title"/>
          </p:nvPr>
        </p:nvSpPr>
        <p:spPr>
          <a:xfrm>
            <a:off x="827088" y="5157192"/>
            <a:ext cx="6985272" cy="576064"/>
          </a:xfrm>
        </p:spPr>
        <p:txBody>
          <a:bodyPr/>
          <a:lstStyle>
            <a:lvl1pPr>
              <a:defRPr>
                <a:solidFill>
                  <a:schemeClr val="bg1"/>
                </a:solidFill>
              </a:defRPr>
            </a:lvl1pPr>
          </a:lstStyle>
          <a:p>
            <a:r>
              <a:rPr lang="en-US" smtClean="0"/>
              <a:t>Click to edit Master title style</a:t>
            </a:r>
            <a:endParaRPr lang="en-GB" dirty="0"/>
          </a:p>
        </p:txBody>
      </p:sp>
      <p:sp>
        <p:nvSpPr>
          <p:cNvPr id="6" name="Footer Placeholder 4"/>
          <p:cNvSpPr>
            <a:spLocks noGrp="1"/>
          </p:cNvSpPr>
          <p:nvPr userDrawn="1">
            <p:ph type="ftr" sz="quarter" idx="3"/>
          </p:nvPr>
        </p:nvSpPr>
        <p:spPr>
          <a:xfrm>
            <a:off x="5292080" y="5877272"/>
            <a:ext cx="3039616" cy="365125"/>
          </a:xfrm>
          <a:prstGeom prst="rect">
            <a:avLst/>
          </a:prstGeom>
        </p:spPr>
        <p:txBody>
          <a:bodyPr vert="horz" lIns="91440" tIns="45720" rIns="91440" bIns="45720" rtlCol="0" anchor="ctr"/>
          <a:lstStyle>
            <a:lvl1pPr algn="r">
              <a:defRPr sz="1000">
                <a:solidFill>
                  <a:schemeClr val="bg1"/>
                </a:solidFill>
                <a:latin typeface="Gill Sans MT"/>
                <a:cs typeface="Gill Sans MT"/>
              </a:defRPr>
            </a:lvl1pPr>
          </a:lstStyle>
          <a:p>
            <a:r>
              <a:rPr lang="en-GB" dirty="0" smtClean="0"/>
              <a:t>Presentation title</a:t>
            </a:r>
            <a:endParaRPr lang="en-GB" dirty="0"/>
          </a:p>
        </p:txBody>
      </p:sp>
      <p:pic>
        <p:nvPicPr>
          <p:cNvPr id="7" name="Picture 6" descr="HEA_Logo_Primary_Blue_RGB.png"/>
          <p:cNvPicPr>
            <a:picLocks noChangeAspect="1"/>
          </p:cNvPicPr>
          <p:nvPr userDrawn="1"/>
        </p:nvPicPr>
        <p:blipFill>
          <a:blip r:embed="rId3" cstate="email"/>
          <a:stretch>
            <a:fillRect/>
          </a:stretch>
        </p:blipFill>
        <p:spPr>
          <a:xfrm>
            <a:off x="7333200" y="360000"/>
            <a:ext cx="1432563" cy="1411227"/>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 Blue Divider Slide">
    <p:spTree>
      <p:nvGrpSpPr>
        <p:cNvPr id="1" name=""/>
        <p:cNvGrpSpPr/>
        <p:nvPr/>
      </p:nvGrpSpPr>
      <p:grpSpPr>
        <a:xfrm>
          <a:off x="0" y="0"/>
          <a:ext cx="0" cy="0"/>
          <a:chOff x="0" y="0"/>
          <a:chExt cx="0" cy="0"/>
        </a:xfrm>
      </p:grpSpPr>
      <p:sp>
        <p:nvSpPr>
          <p:cNvPr id="3" name="Rectangle 2"/>
          <p:cNvSpPr/>
          <p:nvPr userDrawn="1"/>
        </p:nvSpPr>
        <p:spPr>
          <a:xfrm>
            <a:off x="0" y="5157192"/>
            <a:ext cx="8748464" cy="1224136"/>
          </a:xfrm>
          <a:prstGeom prst="rect">
            <a:avLst/>
          </a:prstGeom>
          <a:solidFill>
            <a:srgbClr val="007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HIG01S0002_Template_G#70013.png"/>
          <p:cNvPicPr>
            <a:picLocks noChangeAspect="1"/>
          </p:cNvPicPr>
          <p:nvPr userDrawn="1"/>
        </p:nvPicPr>
        <p:blipFill>
          <a:blip r:embed="rId2" cstate="email"/>
          <a:stretch>
            <a:fillRect/>
          </a:stretch>
        </p:blipFill>
        <p:spPr>
          <a:xfrm>
            <a:off x="467544" y="5373216"/>
            <a:ext cx="7920880" cy="466345"/>
          </a:xfrm>
          <a:prstGeom prst="rect">
            <a:avLst/>
          </a:prstGeom>
        </p:spPr>
      </p:pic>
      <p:sp>
        <p:nvSpPr>
          <p:cNvPr id="5" name="Rectangle 4"/>
          <p:cNvSpPr>
            <a:spLocks noGrp="1" noChangeArrowheads="1"/>
          </p:cNvSpPr>
          <p:nvPr userDrawn="1">
            <p:ph type="title"/>
          </p:nvPr>
        </p:nvSpPr>
        <p:spPr>
          <a:xfrm>
            <a:off x="827088" y="5157192"/>
            <a:ext cx="6985272" cy="576064"/>
          </a:xfrm>
        </p:spPr>
        <p:txBody>
          <a:bodyPr/>
          <a:lstStyle>
            <a:lvl1pPr>
              <a:defRPr>
                <a:solidFill>
                  <a:schemeClr val="bg1"/>
                </a:solidFill>
              </a:defRPr>
            </a:lvl1pPr>
          </a:lstStyle>
          <a:p>
            <a:r>
              <a:rPr lang="en-US" smtClean="0"/>
              <a:t>Click to edit Master title style</a:t>
            </a:r>
            <a:endParaRPr lang="en-GB" dirty="0"/>
          </a:p>
        </p:txBody>
      </p:sp>
      <p:sp>
        <p:nvSpPr>
          <p:cNvPr id="6" name="Footer Placeholder 4"/>
          <p:cNvSpPr>
            <a:spLocks noGrp="1"/>
          </p:cNvSpPr>
          <p:nvPr userDrawn="1">
            <p:ph type="ftr" sz="quarter" idx="3"/>
          </p:nvPr>
        </p:nvSpPr>
        <p:spPr>
          <a:xfrm>
            <a:off x="5292080" y="5877272"/>
            <a:ext cx="3039616" cy="365125"/>
          </a:xfrm>
          <a:prstGeom prst="rect">
            <a:avLst/>
          </a:prstGeom>
        </p:spPr>
        <p:txBody>
          <a:bodyPr vert="horz" lIns="91440" tIns="45720" rIns="91440" bIns="45720" rtlCol="0" anchor="ctr"/>
          <a:lstStyle>
            <a:lvl1pPr algn="r">
              <a:defRPr sz="1000">
                <a:solidFill>
                  <a:schemeClr val="bg1"/>
                </a:solidFill>
                <a:latin typeface="Gill Sans MT"/>
                <a:cs typeface="Gill Sans MT"/>
              </a:defRPr>
            </a:lvl1pPr>
          </a:lstStyle>
          <a:p>
            <a:r>
              <a:rPr lang="en-GB" dirty="0" smtClean="0"/>
              <a:t>Presentation title</a:t>
            </a:r>
            <a:endParaRPr lang="en-GB" dirty="0"/>
          </a:p>
        </p:txBody>
      </p:sp>
      <p:pic>
        <p:nvPicPr>
          <p:cNvPr id="8" name="Picture 7" descr="HEA_Logo_Primary_Blue_RGB.png"/>
          <p:cNvPicPr>
            <a:picLocks noChangeAspect="1"/>
          </p:cNvPicPr>
          <p:nvPr userDrawn="1"/>
        </p:nvPicPr>
        <p:blipFill>
          <a:blip r:embed="rId3" cstate="email"/>
          <a:stretch>
            <a:fillRect/>
          </a:stretch>
        </p:blipFill>
        <p:spPr>
          <a:xfrm>
            <a:off x="7333200" y="360000"/>
            <a:ext cx="1432563" cy="141122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 Title Slide 2">
    <p:spTree>
      <p:nvGrpSpPr>
        <p:cNvPr id="1" name=""/>
        <p:cNvGrpSpPr/>
        <p:nvPr/>
      </p:nvGrpSpPr>
      <p:grpSpPr>
        <a:xfrm>
          <a:off x="0" y="0"/>
          <a:ext cx="0" cy="0"/>
          <a:chOff x="0" y="0"/>
          <a:chExt cx="0" cy="0"/>
        </a:xfrm>
      </p:grpSpPr>
      <p:pic>
        <p:nvPicPr>
          <p:cNvPr id="9" name="Picture 8" descr="powerpoint_background-image.jpg"/>
          <p:cNvPicPr>
            <a:picLocks noChangeAspect="1"/>
          </p:cNvPicPr>
          <p:nvPr userDrawn="1"/>
        </p:nvPicPr>
        <p:blipFill>
          <a:blip r:embed="rId2" cstate="print"/>
          <a:stretch>
            <a:fillRect/>
          </a:stretch>
        </p:blipFill>
        <p:spPr>
          <a:xfrm>
            <a:off x="0" y="0"/>
            <a:ext cx="9144000" cy="6858000"/>
          </a:xfrm>
          <a:prstGeom prst="rect">
            <a:avLst/>
          </a:prstGeom>
        </p:spPr>
      </p:pic>
      <p:sp>
        <p:nvSpPr>
          <p:cNvPr id="11" name="Rectangle 10"/>
          <p:cNvSpPr/>
          <p:nvPr userDrawn="1"/>
        </p:nvSpPr>
        <p:spPr>
          <a:xfrm>
            <a:off x="0" y="4149080"/>
            <a:ext cx="8748464" cy="2304016"/>
          </a:xfrm>
          <a:prstGeom prst="rect">
            <a:avLst/>
          </a:prstGeom>
          <a:solidFill>
            <a:srgbClr val="007AA6">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HEA_Logo_Primary_Blue_RGB.png"/>
          <p:cNvPicPr>
            <a:picLocks noChangeAspect="1"/>
          </p:cNvPicPr>
          <p:nvPr userDrawn="1"/>
        </p:nvPicPr>
        <p:blipFill>
          <a:blip r:embed="rId3" cstate="email"/>
          <a:stretch>
            <a:fillRect/>
          </a:stretch>
        </p:blipFill>
        <p:spPr>
          <a:xfrm>
            <a:off x="7333479" y="332656"/>
            <a:ext cx="1432563" cy="1411227"/>
          </a:xfrm>
          <a:prstGeom prst="rect">
            <a:avLst/>
          </a:prstGeom>
        </p:spPr>
      </p:pic>
      <p:sp>
        <p:nvSpPr>
          <p:cNvPr id="13" name="Text Placeholder 12"/>
          <p:cNvSpPr>
            <a:spLocks noGrp="1"/>
          </p:cNvSpPr>
          <p:nvPr userDrawn="1">
            <p:ph type="body" sz="quarter" idx="10"/>
          </p:nvPr>
        </p:nvSpPr>
        <p:spPr>
          <a:xfrm>
            <a:off x="251520" y="5660926"/>
            <a:ext cx="8424936" cy="360362"/>
          </a:xfrm>
        </p:spPr>
        <p:txBody>
          <a:bodyPr>
            <a:normAutofit/>
          </a:bodyPr>
          <a:lstStyle>
            <a:lvl1pPr algn="l">
              <a:defRPr>
                <a:solidFill>
                  <a:schemeClr val="bg1"/>
                </a:solidFill>
              </a:defRPr>
            </a:lvl1pPr>
          </a:lstStyle>
          <a:p>
            <a:pPr lvl="0"/>
            <a:r>
              <a:rPr lang="en-US" smtClean="0"/>
              <a:t>Click to edit Master text styles</a:t>
            </a:r>
          </a:p>
        </p:txBody>
      </p:sp>
      <p:sp>
        <p:nvSpPr>
          <p:cNvPr id="10" name="Text Placeholder 12"/>
          <p:cNvSpPr>
            <a:spLocks noGrp="1"/>
          </p:cNvSpPr>
          <p:nvPr>
            <p:ph type="body" sz="quarter" idx="11"/>
          </p:nvPr>
        </p:nvSpPr>
        <p:spPr>
          <a:xfrm>
            <a:off x="251520" y="6020966"/>
            <a:ext cx="5544616" cy="432370"/>
          </a:xfrm>
        </p:spPr>
        <p:txBody>
          <a:bodyPr>
            <a:normAutofit/>
          </a:bodyPr>
          <a:lstStyle>
            <a:lvl1pPr algn="l">
              <a:defRPr>
                <a:solidFill>
                  <a:schemeClr val="bg1"/>
                </a:solidFill>
              </a:defRPr>
            </a:lvl1pPr>
          </a:lstStyle>
          <a:p>
            <a:pPr lvl="0"/>
            <a:r>
              <a:rPr lang="en-US" smtClean="0"/>
              <a:t>Click to edit Master text styles</a:t>
            </a:r>
          </a:p>
        </p:txBody>
      </p:sp>
      <p:sp>
        <p:nvSpPr>
          <p:cNvPr id="14" name="Text Placeholder 12"/>
          <p:cNvSpPr>
            <a:spLocks noGrp="1"/>
          </p:cNvSpPr>
          <p:nvPr>
            <p:ph type="body" sz="quarter" idx="12" hasCustomPrompt="1"/>
          </p:nvPr>
        </p:nvSpPr>
        <p:spPr>
          <a:xfrm>
            <a:off x="6228184" y="6020966"/>
            <a:ext cx="2447850" cy="432370"/>
          </a:xfrm>
        </p:spPr>
        <p:txBody>
          <a:bodyPr/>
          <a:lstStyle>
            <a:lvl1pPr algn="r">
              <a:defRPr baseline="0">
                <a:solidFill>
                  <a:schemeClr val="bg1"/>
                </a:solidFill>
              </a:defRPr>
            </a:lvl1pPr>
          </a:lstStyle>
          <a:p>
            <a:pPr lvl="0"/>
            <a:r>
              <a:rPr lang="en-US" dirty="0" smtClean="0"/>
              <a:t>Insert Date Here</a:t>
            </a:r>
          </a:p>
        </p:txBody>
      </p:sp>
      <p:sp>
        <p:nvSpPr>
          <p:cNvPr id="12" name="Rectangle 4"/>
          <p:cNvSpPr>
            <a:spLocks noGrp="1" noChangeArrowheads="1"/>
          </p:cNvSpPr>
          <p:nvPr>
            <p:ph type="title"/>
          </p:nvPr>
        </p:nvSpPr>
        <p:spPr>
          <a:xfrm>
            <a:off x="251520" y="4149080"/>
            <a:ext cx="8424936" cy="1368152"/>
          </a:xfrm>
        </p:spPr>
        <p:txBody>
          <a:bodyPr wrap="square" anchor="t">
            <a:normAutofit/>
          </a:bodyPr>
          <a:lstStyle>
            <a:lvl1pPr>
              <a:defRPr sz="3600">
                <a:solidFill>
                  <a:schemeClr val="bg1"/>
                </a:solidFill>
              </a:defRPr>
            </a:lvl1pPr>
          </a:lstStyle>
          <a:p>
            <a:r>
              <a:rPr lang="en-US" smtClean="0"/>
              <a:t>Click to edit Master title style</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 Title Slide 3">
    <p:spTree>
      <p:nvGrpSpPr>
        <p:cNvPr id="1" name=""/>
        <p:cNvGrpSpPr/>
        <p:nvPr/>
      </p:nvGrpSpPr>
      <p:grpSpPr>
        <a:xfrm>
          <a:off x="0" y="0"/>
          <a:ext cx="0" cy="0"/>
          <a:chOff x="0" y="0"/>
          <a:chExt cx="0" cy="0"/>
        </a:xfrm>
      </p:grpSpPr>
      <p:pic>
        <p:nvPicPr>
          <p:cNvPr id="9" name="Picture 8" descr="powerpoint_background-image.jpg"/>
          <p:cNvPicPr>
            <a:picLocks noChangeAspect="1"/>
          </p:cNvPicPr>
          <p:nvPr userDrawn="1"/>
        </p:nvPicPr>
        <p:blipFill>
          <a:blip r:embed="rId2" cstate="print"/>
          <a:stretch>
            <a:fillRect/>
          </a:stretch>
        </p:blipFill>
        <p:spPr>
          <a:xfrm>
            <a:off x="0" y="-27384"/>
            <a:ext cx="9144000" cy="6858000"/>
          </a:xfrm>
          <a:prstGeom prst="rect">
            <a:avLst/>
          </a:prstGeom>
        </p:spPr>
      </p:pic>
      <p:pic>
        <p:nvPicPr>
          <p:cNvPr id="8" name="Picture 7" descr="HEA_Logo_Primary_Blue_RGB.png"/>
          <p:cNvPicPr>
            <a:picLocks noChangeAspect="1"/>
          </p:cNvPicPr>
          <p:nvPr userDrawn="1"/>
        </p:nvPicPr>
        <p:blipFill>
          <a:blip r:embed="rId3" cstate="print"/>
          <a:stretch>
            <a:fillRect/>
          </a:stretch>
        </p:blipFill>
        <p:spPr>
          <a:xfrm>
            <a:off x="7333479" y="332656"/>
            <a:ext cx="1432563" cy="1411226"/>
          </a:xfrm>
          <a:prstGeom prst="rect">
            <a:avLst/>
          </a:prstGeom>
        </p:spPr>
      </p:pic>
      <p:sp>
        <p:nvSpPr>
          <p:cNvPr id="10" name="Rectangle 9"/>
          <p:cNvSpPr/>
          <p:nvPr userDrawn="1"/>
        </p:nvSpPr>
        <p:spPr>
          <a:xfrm>
            <a:off x="0" y="4149080"/>
            <a:ext cx="8748464" cy="2304016"/>
          </a:xfrm>
          <a:prstGeom prst="rect">
            <a:avLst/>
          </a:prstGeom>
          <a:solidFill>
            <a:srgbClr val="007AA6">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 Placeholder 12"/>
          <p:cNvSpPr>
            <a:spLocks noGrp="1"/>
          </p:cNvSpPr>
          <p:nvPr>
            <p:ph type="body" sz="quarter" idx="10"/>
          </p:nvPr>
        </p:nvSpPr>
        <p:spPr>
          <a:xfrm>
            <a:off x="251520" y="5660926"/>
            <a:ext cx="8424936" cy="360362"/>
          </a:xfrm>
        </p:spPr>
        <p:txBody>
          <a:bodyPr>
            <a:normAutofit/>
          </a:bodyPr>
          <a:lstStyle>
            <a:lvl1pPr algn="l">
              <a:defRPr>
                <a:solidFill>
                  <a:schemeClr val="bg1"/>
                </a:solidFill>
              </a:defRPr>
            </a:lvl1pPr>
          </a:lstStyle>
          <a:p>
            <a:pPr lvl="0"/>
            <a:r>
              <a:rPr lang="en-US" smtClean="0"/>
              <a:t>Click to edit Master text styles</a:t>
            </a:r>
          </a:p>
        </p:txBody>
      </p:sp>
      <p:sp>
        <p:nvSpPr>
          <p:cNvPr id="16" name="Text Placeholder 12"/>
          <p:cNvSpPr>
            <a:spLocks noGrp="1"/>
          </p:cNvSpPr>
          <p:nvPr>
            <p:ph type="body" sz="quarter" idx="11"/>
          </p:nvPr>
        </p:nvSpPr>
        <p:spPr>
          <a:xfrm>
            <a:off x="251520" y="6020966"/>
            <a:ext cx="5544616" cy="432370"/>
          </a:xfrm>
        </p:spPr>
        <p:txBody>
          <a:bodyPr>
            <a:normAutofit/>
          </a:bodyPr>
          <a:lstStyle>
            <a:lvl1pPr algn="l">
              <a:defRPr>
                <a:solidFill>
                  <a:schemeClr val="bg1"/>
                </a:solidFill>
              </a:defRPr>
            </a:lvl1pPr>
          </a:lstStyle>
          <a:p>
            <a:pPr lvl="0"/>
            <a:r>
              <a:rPr lang="en-US" smtClean="0"/>
              <a:t>Click to edit Master text styles</a:t>
            </a:r>
          </a:p>
        </p:txBody>
      </p:sp>
      <p:sp>
        <p:nvSpPr>
          <p:cNvPr id="18" name="Text Placeholder 12"/>
          <p:cNvSpPr>
            <a:spLocks noGrp="1"/>
          </p:cNvSpPr>
          <p:nvPr>
            <p:ph type="body" sz="quarter" idx="12" hasCustomPrompt="1"/>
          </p:nvPr>
        </p:nvSpPr>
        <p:spPr>
          <a:xfrm>
            <a:off x="6228184" y="6020966"/>
            <a:ext cx="2447850" cy="432370"/>
          </a:xfrm>
        </p:spPr>
        <p:txBody>
          <a:bodyPr/>
          <a:lstStyle>
            <a:lvl1pPr algn="r">
              <a:defRPr baseline="0">
                <a:solidFill>
                  <a:schemeClr val="bg1"/>
                </a:solidFill>
              </a:defRPr>
            </a:lvl1pPr>
          </a:lstStyle>
          <a:p>
            <a:pPr lvl="0"/>
            <a:r>
              <a:rPr lang="en-US" dirty="0" smtClean="0"/>
              <a:t>Insert Date Here</a:t>
            </a:r>
          </a:p>
        </p:txBody>
      </p:sp>
      <p:sp>
        <p:nvSpPr>
          <p:cNvPr id="11" name="Rectangle 4"/>
          <p:cNvSpPr>
            <a:spLocks noGrp="1" noChangeArrowheads="1"/>
          </p:cNvSpPr>
          <p:nvPr>
            <p:ph type="title"/>
          </p:nvPr>
        </p:nvSpPr>
        <p:spPr>
          <a:xfrm>
            <a:off x="251520" y="4149080"/>
            <a:ext cx="8424936" cy="1368152"/>
          </a:xfrm>
        </p:spPr>
        <p:txBody>
          <a:bodyPr anchor="t">
            <a:normAutofit/>
          </a:bodyPr>
          <a:lstStyle>
            <a:lvl1pPr>
              <a:defRPr sz="3600">
                <a:solidFill>
                  <a:schemeClr val="bg1"/>
                </a:solidFill>
              </a:defRPr>
            </a:lvl1pPr>
          </a:lstStyle>
          <a:p>
            <a:r>
              <a:rPr lang="en-US" smtClean="0"/>
              <a:t>Click to edit Master title style</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HEA Title Slide">
    <p:spTree>
      <p:nvGrpSpPr>
        <p:cNvPr id="1" name=""/>
        <p:cNvGrpSpPr/>
        <p:nvPr/>
      </p:nvGrpSpPr>
      <p:grpSpPr>
        <a:xfrm>
          <a:off x="0" y="0"/>
          <a:ext cx="0" cy="0"/>
          <a:chOff x="0" y="0"/>
          <a:chExt cx="0" cy="0"/>
        </a:xfrm>
      </p:grpSpPr>
      <p:pic>
        <p:nvPicPr>
          <p:cNvPr id="8" name="Picture 7" descr="HEA_Logo_Primary_Blue_RGB.png"/>
          <p:cNvPicPr>
            <a:picLocks noChangeAspect="1"/>
          </p:cNvPicPr>
          <p:nvPr userDrawn="1"/>
        </p:nvPicPr>
        <p:blipFill>
          <a:blip r:embed="rId2" cstate="email"/>
          <a:stretch>
            <a:fillRect/>
          </a:stretch>
        </p:blipFill>
        <p:spPr>
          <a:xfrm>
            <a:off x="7333479" y="332656"/>
            <a:ext cx="1432563" cy="1411227"/>
          </a:xfrm>
          <a:prstGeom prst="rect">
            <a:avLst/>
          </a:prstGeom>
        </p:spPr>
      </p:pic>
      <p:sp>
        <p:nvSpPr>
          <p:cNvPr id="10" name="Rectangle 9"/>
          <p:cNvSpPr/>
          <p:nvPr userDrawn="1"/>
        </p:nvSpPr>
        <p:spPr>
          <a:xfrm>
            <a:off x="0" y="4149080"/>
            <a:ext cx="8748464" cy="2304016"/>
          </a:xfrm>
          <a:prstGeom prst="rect">
            <a:avLst/>
          </a:prstGeom>
          <a:solidFill>
            <a:srgbClr val="007AA6">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15" name="Rectangle 4"/>
          <p:cNvSpPr>
            <a:spLocks noGrp="1" noChangeArrowheads="1"/>
          </p:cNvSpPr>
          <p:nvPr>
            <p:ph type="title"/>
          </p:nvPr>
        </p:nvSpPr>
        <p:spPr>
          <a:xfrm>
            <a:off x="251520" y="4149080"/>
            <a:ext cx="8424936" cy="1368152"/>
          </a:xfrm>
        </p:spPr>
        <p:txBody>
          <a:bodyPr wrap="square" anchor="t">
            <a:normAutofit/>
          </a:bodyPr>
          <a:lstStyle>
            <a:lvl1pPr>
              <a:defRPr sz="3600">
                <a:solidFill>
                  <a:schemeClr val="bg1"/>
                </a:solidFill>
              </a:defRPr>
            </a:lvl1pPr>
          </a:lstStyle>
          <a:p>
            <a:r>
              <a:rPr lang="en-US" smtClean="0"/>
              <a:t>Click to edit Master title style</a:t>
            </a:r>
            <a:endParaRPr lang="en-GB" dirty="0"/>
          </a:p>
        </p:txBody>
      </p:sp>
      <p:sp>
        <p:nvSpPr>
          <p:cNvPr id="16" name="Text Placeholder 12"/>
          <p:cNvSpPr>
            <a:spLocks noGrp="1"/>
          </p:cNvSpPr>
          <p:nvPr>
            <p:ph type="body" sz="quarter" idx="10"/>
          </p:nvPr>
        </p:nvSpPr>
        <p:spPr>
          <a:xfrm>
            <a:off x="251520" y="5660926"/>
            <a:ext cx="8424936" cy="360362"/>
          </a:xfrm>
        </p:spPr>
        <p:txBody>
          <a:bodyPr>
            <a:normAutofit/>
          </a:bodyPr>
          <a:lstStyle>
            <a:lvl1pPr algn="l">
              <a:defRPr>
                <a:solidFill>
                  <a:schemeClr val="bg1"/>
                </a:solidFill>
              </a:defRPr>
            </a:lvl1pPr>
          </a:lstStyle>
          <a:p>
            <a:pPr lvl="0"/>
            <a:r>
              <a:rPr lang="en-US" smtClean="0"/>
              <a:t>Click to edit Master text styles</a:t>
            </a:r>
          </a:p>
        </p:txBody>
      </p:sp>
      <p:sp>
        <p:nvSpPr>
          <p:cNvPr id="18" name="Text Placeholder 12"/>
          <p:cNvSpPr>
            <a:spLocks noGrp="1"/>
          </p:cNvSpPr>
          <p:nvPr>
            <p:ph type="body" sz="quarter" idx="11"/>
          </p:nvPr>
        </p:nvSpPr>
        <p:spPr>
          <a:xfrm>
            <a:off x="251520" y="6020966"/>
            <a:ext cx="5544616" cy="432370"/>
          </a:xfrm>
        </p:spPr>
        <p:txBody>
          <a:bodyPr>
            <a:normAutofit/>
          </a:bodyPr>
          <a:lstStyle>
            <a:lvl1pPr algn="l">
              <a:defRPr>
                <a:solidFill>
                  <a:schemeClr val="bg1"/>
                </a:solidFill>
              </a:defRPr>
            </a:lvl1pPr>
          </a:lstStyle>
          <a:p>
            <a:pPr lvl="0"/>
            <a:r>
              <a:rPr lang="en-US" smtClean="0"/>
              <a:t>Click to edit Master text styles</a:t>
            </a:r>
          </a:p>
        </p:txBody>
      </p:sp>
      <p:sp>
        <p:nvSpPr>
          <p:cNvPr id="19" name="Text Placeholder 12"/>
          <p:cNvSpPr>
            <a:spLocks noGrp="1"/>
          </p:cNvSpPr>
          <p:nvPr>
            <p:ph type="body" sz="quarter" idx="12" hasCustomPrompt="1"/>
          </p:nvPr>
        </p:nvSpPr>
        <p:spPr>
          <a:xfrm>
            <a:off x="6228184" y="6020966"/>
            <a:ext cx="2447850" cy="432370"/>
          </a:xfrm>
        </p:spPr>
        <p:txBody>
          <a:bodyPr/>
          <a:lstStyle>
            <a:lvl1pPr algn="r">
              <a:defRPr baseline="0">
                <a:solidFill>
                  <a:schemeClr val="bg1"/>
                </a:solidFill>
              </a:defRPr>
            </a:lvl1pPr>
          </a:lstStyle>
          <a:p>
            <a:pPr lvl="0"/>
            <a:r>
              <a:rPr lang="en-US" dirty="0" smtClean="0"/>
              <a:t>Insert Date Here</a:t>
            </a:r>
          </a:p>
        </p:txBody>
      </p:sp>
    </p:spTree>
    <p:extLst>
      <p:ext uri="{BB962C8B-B14F-4D97-AF65-F5344CB8AC3E}">
        <p14:creationId xmlns:p14="http://schemas.microsoft.com/office/powerpoint/2010/main" xmlns="" val="3220812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 Section Header">
    <p:spTree>
      <p:nvGrpSpPr>
        <p:cNvPr id="1" name=""/>
        <p:cNvGrpSpPr/>
        <p:nvPr/>
      </p:nvGrpSpPr>
      <p:grpSpPr>
        <a:xfrm>
          <a:off x="0" y="0"/>
          <a:ext cx="0" cy="0"/>
          <a:chOff x="0" y="0"/>
          <a:chExt cx="0" cy="0"/>
        </a:xfrm>
      </p:grpSpPr>
      <p:pic>
        <p:nvPicPr>
          <p:cNvPr id="9" name="Picture 8" descr="HIG01S0002_Template_images-for-Word_Numbers_P5V012.jpg"/>
          <p:cNvPicPr>
            <a:picLocks noChangeAspect="1"/>
          </p:cNvPicPr>
          <p:nvPr userDrawn="1"/>
        </p:nvPicPr>
        <p:blipFill>
          <a:blip r:embed="rId2" cstate="email"/>
          <a:srcRect/>
          <a:stretch>
            <a:fillRect/>
          </a:stretch>
        </p:blipFill>
        <p:spPr>
          <a:xfrm>
            <a:off x="8676456" y="6340493"/>
            <a:ext cx="395536" cy="360040"/>
          </a:xfrm>
          <a:prstGeom prst="rect">
            <a:avLst/>
          </a:prstGeom>
        </p:spPr>
      </p:pic>
      <p:pic>
        <p:nvPicPr>
          <p:cNvPr id="10" name="Picture 9" descr="HIG01S0002_Template_images-for-Word_P5V01.jpg"/>
          <p:cNvPicPr>
            <a:picLocks noChangeAspect="1"/>
          </p:cNvPicPr>
          <p:nvPr userDrawn="1"/>
        </p:nvPicPr>
        <p:blipFill>
          <a:blip r:embed="rId3" cstate="email"/>
          <a:stretch>
            <a:fillRect/>
          </a:stretch>
        </p:blipFill>
        <p:spPr>
          <a:xfrm>
            <a:off x="9834" y="466741"/>
            <a:ext cx="9134166" cy="1303830"/>
          </a:xfrm>
          <a:prstGeom prst="rect">
            <a:avLst/>
          </a:prstGeom>
        </p:spPr>
      </p:pic>
      <p:sp>
        <p:nvSpPr>
          <p:cNvPr id="5" name="Slide Number Placeholder 5"/>
          <p:cNvSpPr>
            <a:spLocks noGrp="1"/>
          </p:cNvSpPr>
          <p:nvPr userDrawn="1">
            <p:ph type="sldNum" sz="quarter" idx="4"/>
          </p:nvPr>
        </p:nvSpPr>
        <p:spPr>
          <a:xfrm>
            <a:off x="8460431" y="6356350"/>
            <a:ext cx="432743" cy="365125"/>
          </a:xfrm>
          <a:prstGeom prst="rect">
            <a:avLst/>
          </a:prstGeom>
        </p:spPr>
        <p:txBody>
          <a:bodyPr vert="horz" lIns="91440" tIns="45720" rIns="0" bIns="45720" rtlCol="0" anchor="ctr"/>
          <a:lstStyle>
            <a:lvl1pPr algn="r">
              <a:defRPr sz="900">
                <a:solidFill>
                  <a:srgbClr val="007AA6"/>
                </a:solidFill>
                <a:latin typeface="Lucida Sans Unicode" pitchFamily="34" charset="0"/>
                <a:cs typeface="Lucida Sans Unicode" pitchFamily="34" charset="0"/>
              </a:defRPr>
            </a:lvl1pPr>
          </a:lstStyle>
          <a:p>
            <a:fld id="{1E6288EA-60DC-4854-8116-4877A252A687}" type="slidenum">
              <a:rPr lang="en-GB" smtClean="0">
                <a:latin typeface="Gill Sans MT"/>
                <a:cs typeface="Gill Sans MT"/>
              </a:rPr>
              <a:pPr/>
              <a:t>‹#›</a:t>
            </a:fld>
            <a:endParaRPr lang="en-GB" dirty="0">
              <a:latin typeface="Gill Sans MT"/>
              <a:cs typeface="Gill Sans MT"/>
            </a:endParaRPr>
          </a:p>
        </p:txBody>
      </p:sp>
      <p:sp>
        <p:nvSpPr>
          <p:cNvPr id="7" name="Rectangle 4"/>
          <p:cNvSpPr>
            <a:spLocks noGrp="1" noChangeArrowheads="1"/>
          </p:cNvSpPr>
          <p:nvPr userDrawn="1">
            <p:ph type="title"/>
          </p:nvPr>
        </p:nvSpPr>
        <p:spPr>
          <a:xfrm>
            <a:off x="827088" y="476250"/>
            <a:ext cx="6913264" cy="706438"/>
          </a:xfrm>
        </p:spPr>
        <p:txBody>
          <a:bodyPr/>
          <a:lstStyle>
            <a:lvl1pPr>
              <a:defRPr sz="3600"/>
            </a:lvl1pPr>
          </a:lstStyle>
          <a:p>
            <a:r>
              <a:rPr lang="en-US" smtClean="0"/>
              <a:t>Click to edit Master title style</a:t>
            </a:r>
            <a:endParaRPr lang="en-GB" dirty="0"/>
          </a:p>
        </p:txBody>
      </p:sp>
      <p:sp>
        <p:nvSpPr>
          <p:cNvPr id="12" name="Footer Placeholder 4"/>
          <p:cNvSpPr>
            <a:spLocks noGrp="1"/>
          </p:cNvSpPr>
          <p:nvPr userDrawn="1">
            <p:ph type="ftr" sz="quarter" idx="3"/>
          </p:nvPr>
        </p:nvSpPr>
        <p:spPr>
          <a:xfrm>
            <a:off x="5292080" y="6376243"/>
            <a:ext cx="3039616" cy="365125"/>
          </a:xfrm>
          <a:prstGeom prst="rect">
            <a:avLst/>
          </a:prstGeom>
        </p:spPr>
        <p:txBody>
          <a:bodyPr vert="horz" lIns="91440" tIns="45720" rIns="91440" bIns="45720" rtlCol="0" anchor="ctr"/>
          <a:lstStyle>
            <a:lvl1pPr algn="r">
              <a:defRPr sz="1000">
                <a:solidFill>
                  <a:srgbClr val="007AA6"/>
                </a:solidFill>
                <a:latin typeface="Gill Sans MT"/>
                <a:cs typeface="Gill Sans MT"/>
              </a:defRPr>
            </a:lvl1pPr>
          </a:lstStyle>
          <a:p>
            <a:r>
              <a:rPr lang="en-GB" dirty="0" smtClean="0"/>
              <a:t>Presentation title</a:t>
            </a:r>
            <a:endParaRPr lang="en-GB" dirty="0"/>
          </a:p>
        </p:txBody>
      </p:sp>
      <p:pic>
        <p:nvPicPr>
          <p:cNvPr id="8" name="Picture 7" descr="HEA_Logo_Primary_Blue_RGB.png"/>
          <p:cNvPicPr>
            <a:picLocks noChangeAspect="1"/>
          </p:cNvPicPr>
          <p:nvPr userDrawn="1"/>
        </p:nvPicPr>
        <p:blipFill>
          <a:blip r:embed="rId4" cstate="email"/>
          <a:stretch>
            <a:fillRect/>
          </a:stretch>
        </p:blipFill>
        <p:spPr>
          <a:xfrm>
            <a:off x="7783896" y="332656"/>
            <a:ext cx="928688" cy="91630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HEA Blank">
    <p:spTree>
      <p:nvGrpSpPr>
        <p:cNvPr id="1" name=""/>
        <p:cNvGrpSpPr/>
        <p:nvPr/>
      </p:nvGrpSpPr>
      <p:grpSpPr>
        <a:xfrm>
          <a:off x="0" y="0"/>
          <a:ext cx="0" cy="0"/>
          <a:chOff x="0" y="0"/>
          <a:chExt cx="0" cy="0"/>
        </a:xfrm>
      </p:grpSpPr>
      <p:pic>
        <p:nvPicPr>
          <p:cNvPr id="5" name="Picture 4" descr="HIG01S0002_Template_images-for-Word_Numbers_P5V012.jpg"/>
          <p:cNvPicPr>
            <a:picLocks noChangeAspect="1"/>
          </p:cNvPicPr>
          <p:nvPr userDrawn="1"/>
        </p:nvPicPr>
        <p:blipFill>
          <a:blip r:embed="rId2" cstate="email"/>
          <a:srcRect/>
          <a:stretch>
            <a:fillRect/>
          </a:stretch>
        </p:blipFill>
        <p:spPr>
          <a:xfrm>
            <a:off x="8676456" y="6340493"/>
            <a:ext cx="395536" cy="360040"/>
          </a:xfrm>
          <a:prstGeom prst="rect">
            <a:avLst/>
          </a:prstGeom>
        </p:spPr>
      </p:pic>
      <p:sp>
        <p:nvSpPr>
          <p:cNvPr id="3" name="Slide Number Placeholder 5"/>
          <p:cNvSpPr>
            <a:spLocks noGrp="1"/>
          </p:cNvSpPr>
          <p:nvPr userDrawn="1">
            <p:ph type="sldNum" sz="quarter" idx="4"/>
          </p:nvPr>
        </p:nvSpPr>
        <p:spPr>
          <a:xfrm>
            <a:off x="8460431" y="6356350"/>
            <a:ext cx="432743" cy="365125"/>
          </a:xfrm>
          <a:prstGeom prst="rect">
            <a:avLst/>
          </a:prstGeom>
        </p:spPr>
        <p:txBody>
          <a:bodyPr vert="horz" lIns="91440" tIns="45720" rIns="0" bIns="45720" rtlCol="0" anchor="ctr"/>
          <a:lstStyle>
            <a:lvl1pPr algn="r">
              <a:defRPr sz="900">
                <a:solidFill>
                  <a:srgbClr val="007AA6"/>
                </a:solidFill>
                <a:latin typeface="Lucida Sans Unicode" pitchFamily="34" charset="0"/>
                <a:cs typeface="Lucida Sans Unicode" pitchFamily="34" charset="0"/>
              </a:defRPr>
            </a:lvl1pPr>
          </a:lstStyle>
          <a:p>
            <a:fld id="{1E6288EA-60DC-4854-8116-4877A252A687}" type="slidenum">
              <a:rPr lang="en-GB" smtClean="0">
                <a:latin typeface="Gill Sans MT"/>
                <a:cs typeface="Gill Sans MT"/>
              </a:rPr>
              <a:pPr/>
              <a:t>‹#›</a:t>
            </a:fld>
            <a:endParaRPr lang="en-GB" dirty="0">
              <a:latin typeface="Gill Sans MT"/>
              <a:cs typeface="Gill Sans MT"/>
            </a:endParaRPr>
          </a:p>
        </p:txBody>
      </p:sp>
      <p:sp>
        <p:nvSpPr>
          <p:cNvPr id="9" name="Footer Placeholder 4"/>
          <p:cNvSpPr>
            <a:spLocks noGrp="1"/>
          </p:cNvSpPr>
          <p:nvPr userDrawn="1">
            <p:ph type="ftr" sz="quarter" idx="3"/>
          </p:nvPr>
        </p:nvSpPr>
        <p:spPr>
          <a:xfrm>
            <a:off x="5292080" y="6376243"/>
            <a:ext cx="3039616" cy="365125"/>
          </a:xfrm>
          <a:prstGeom prst="rect">
            <a:avLst/>
          </a:prstGeom>
        </p:spPr>
        <p:txBody>
          <a:bodyPr vert="horz" lIns="91440" tIns="45720" rIns="91440" bIns="45720" rtlCol="0" anchor="ctr"/>
          <a:lstStyle>
            <a:lvl1pPr algn="r">
              <a:defRPr sz="1000">
                <a:solidFill>
                  <a:srgbClr val="007AA6"/>
                </a:solidFill>
                <a:latin typeface="Gill Sans MT"/>
                <a:cs typeface="Gill Sans MT"/>
              </a:defRPr>
            </a:lvl1pPr>
          </a:lstStyle>
          <a:p>
            <a:r>
              <a:rPr lang="en-GB" dirty="0" smtClean="0"/>
              <a:t>Presentation title</a:t>
            </a:r>
            <a:endParaRPr lang="en-GB" dirty="0"/>
          </a:p>
        </p:txBody>
      </p:sp>
      <p:pic>
        <p:nvPicPr>
          <p:cNvPr id="6" name="Picture 5" descr="HEA_Logo_Primary_Blue_RGB.png"/>
          <p:cNvPicPr>
            <a:picLocks noChangeAspect="1"/>
          </p:cNvPicPr>
          <p:nvPr userDrawn="1"/>
        </p:nvPicPr>
        <p:blipFill>
          <a:blip r:embed="rId3" cstate="email"/>
          <a:stretch>
            <a:fillRect/>
          </a:stretch>
        </p:blipFill>
        <p:spPr>
          <a:xfrm>
            <a:off x="7783896" y="332656"/>
            <a:ext cx="928688" cy="91630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 Title and Content">
    <p:spTree>
      <p:nvGrpSpPr>
        <p:cNvPr id="1" name=""/>
        <p:cNvGrpSpPr/>
        <p:nvPr/>
      </p:nvGrpSpPr>
      <p:grpSpPr>
        <a:xfrm>
          <a:off x="0" y="0"/>
          <a:ext cx="0" cy="0"/>
          <a:chOff x="0" y="0"/>
          <a:chExt cx="0" cy="0"/>
        </a:xfrm>
      </p:grpSpPr>
      <p:pic>
        <p:nvPicPr>
          <p:cNvPr id="8" name="Picture 7" descr="HIG01S0002_Template_images-for-Word_Numbers_P5V012.jpg"/>
          <p:cNvPicPr>
            <a:picLocks noChangeAspect="1"/>
          </p:cNvPicPr>
          <p:nvPr userDrawn="1"/>
        </p:nvPicPr>
        <p:blipFill>
          <a:blip r:embed="rId2" cstate="email"/>
          <a:srcRect/>
          <a:stretch>
            <a:fillRect/>
          </a:stretch>
        </p:blipFill>
        <p:spPr>
          <a:xfrm>
            <a:off x="8676456" y="6340493"/>
            <a:ext cx="395536" cy="360040"/>
          </a:xfrm>
          <a:prstGeom prst="rect">
            <a:avLst/>
          </a:prstGeom>
        </p:spPr>
      </p:pic>
      <p:pic>
        <p:nvPicPr>
          <p:cNvPr id="9" name="Picture 8" descr="HIG01S0002_Template_images-for-Word_P5V01.jpg"/>
          <p:cNvPicPr>
            <a:picLocks noChangeAspect="1"/>
          </p:cNvPicPr>
          <p:nvPr userDrawn="1"/>
        </p:nvPicPr>
        <p:blipFill>
          <a:blip r:embed="rId3" cstate="email"/>
          <a:stretch>
            <a:fillRect/>
          </a:stretch>
        </p:blipFill>
        <p:spPr>
          <a:xfrm>
            <a:off x="9834" y="466741"/>
            <a:ext cx="9134166" cy="1303830"/>
          </a:xfrm>
          <a:prstGeom prst="rect">
            <a:avLst/>
          </a:prstGeom>
        </p:spPr>
      </p:pic>
      <p:sp>
        <p:nvSpPr>
          <p:cNvPr id="3" name="Content Placeholder 2"/>
          <p:cNvSpPr>
            <a:spLocks noGrp="1"/>
          </p:cNvSpPr>
          <p:nvPr userDrawn="1">
            <p:ph idx="1"/>
          </p:nvPr>
        </p:nvSpPr>
        <p:spPr/>
        <p:txBody>
          <a:bodyPr/>
          <a:lstStyle>
            <a:lvl2pPr>
              <a:defRPr sz="16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Number Placeholder 5"/>
          <p:cNvSpPr>
            <a:spLocks noGrp="1"/>
          </p:cNvSpPr>
          <p:nvPr userDrawn="1">
            <p:ph type="sldNum" sz="quarter" idx="4"/>
          </p:nvPr>
        </p:nvSpPr>
        <p:spPr>
          <a:xfrm>
            <a:off x="8460431" y="6356350"/>
            <a:ext cx="432743" cy="365125"/>
          </a:xfrm>
          <a:prstGeom prst="rect">
            <a:avLst/>
          </a:prstGeom>
        </p:spPr>
        <p:txBody>
          <a:bodyPr vert="horz" lIns="91440" tIns="45720" rIns="0" bIns="45720" rtlCol="0" anchor="ctr"/>
          <a:lstStyle>
            <a:lvl1pPr algn="r">
              <a:defRPr sz="900">
                <a:solidFill>
                  <a:srgbClr val="007AA6"/>
                </a:solidFill>
                <a:latin typeface="Lucida Sans Unicode" pitchFamily="34" charset="0"/>
                <a:cs typeface="Lucida Sans Unicode" pitchFamily="34" charset="0"/>
              </a:defRPr>
            </a:lvl1pPr>
          </a:lstStyle>
          <a:p>
            <a:fld id="{1E6288EA-60DC-4854-8116-4877A252A687}" type="slidenum">
              <a:rPr lang="en-GB" smtClean="0">
                <a:latin typeface="Gill Sans MT"/>
                <a:cs typeface="Gill Sans MT"/>
              </a:rPr>
              <a:pPr/>
              <a:t>‹#›</a:t>
            </a:fld>
            <a:endParaRPr lang="en-GB" dirty="0">
              <a:latin typeface="Gill Sans MT"/>
              <a:cs typeface="Gill Sans MT"/>
            </a:endParaRPr>
          </a:p>
        </p:txBody>
      </p:sp>
      <p:sp>
        <p:nvSpPr>
          <p:cNvPr id="6" name="Rectangle 4"/>
          <p:cNvSpPr>
            <a:spLocks noGrp="1" noChangeArrowheads="1"/>
          </p:cNvSpPr>
          <p:nvPr userDrawn="1">
            <p:ph type="title"/>
          </p:nvPr>
        </p:nvSpPr>
        <p:spPr>
          <a:xfrm>
            <a:off x="827088" y="476250"/>
            <a:ext cx="6913264" cy="706438"/>
          </a:xfrm>
        </p:spPr>
        <p:txBody>
          <a:bodyPr/>
          <a:lstStyle>
            <a:lvl1pPr>
              <a:defRPr sz="3600"/>
            </a:lvl1pPr>
          </a:lstStyle>
          <a:p>
            <a:r>
              <a:rPr lang="en-US" smtClean="0"/>
              <a:t>Click to edit Master title style</a:t>
            </a:r>
            <a:endParaRPr lang="en-GB" dirty="0"/>
          </a:p>
        </p:txBody>
      </p:sp>
      <p:sp>
        <p:nvSpPr>
          <p:cNvPr id="11" name="Footer Placeholder 4"/>
          <p:cNvSpPr>
            <a:spLocks noGrp="1"/>
          </p:cNvSpPr>
          <p:nvPr userDrawn="1">
            <p:ph type="ftr" sz="quarter" idx="3"/>
          </p:nvPr>
        </p:nvSpPr>
        <p:spPr>
          <a:xfrm>
            <a:off x="5292080" y="6376243"/>
            <a:ext cx="3039616" cy="365125"/>
          </a:xfrm>
          <a:prstGeom prst="rect">
            <a:avLst/>
          </a:prstGeom>
        </p:spPr>
        <p:txBody>
          <a:bodyPr vert="horz" lIns="91440" tIns="45720" rIns="91440" bIns="45720" rtlCol="0" anchor="ctr"/>
          <a:lstStyle>
            <a:lvl1pPr algn="r">
              <a:defRPr sz="1000">
                <a:solidFill>
                  <a:srgbClr val="007AA6"/>
                </a:solidFill>
                <a:latin typeface="Gill Sans MT"/>
                <a:cs typeface="Gill Sans MT"/>
              </a:defRPr>
            </a:lvl1pPr>
          </a:lstStyle>
          <a:p>
            <a:r>
              <a:rPr lang="en-GB" dirty="0" smtClean="0"/>
              <a:t>Presentation title</a:t>
            </a:r>
            <a:endParaRPr lang="en-GB" dirty="0"/>
          </a:p>
        </p:txBody>
      </p:sp>
      <p:pic>
        <p:nvPicPr>
          <p:cNvPr id="10" name="Picture 9" descr="HEA_Logo_Primary_Blue_RGB.png"/>
          <p:cNvPicPr>
            <a:picLocks noChangeAspect="1"/>
          </p:cNvPicPr>
          <p:nvPr userDrawn="1"/>
        </p:nvPicPr>
        <p:blipFill>
          <a:blip r:embed="rId4" cstate="email"/>
          <a:stretch>
            <a:fillRect/>
          </a:stretch>
        </p:blipFill>
        <p:spPr>
          <a:xfrm>
            <a:off x="7783896" y="332656"/>
            <a:ext cx="928688" cy="91630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 Two Content">
    <p:spTree>
      <p:nvGrpSpPr>
        <p:cNvPr id="1" name=""/>
        <p:cNvGrpSpPr/>
        <p:nvPr/>
      </p:nvGrpSpPr>
      <p:grpSpPr>
        <a:xfrm>
          <a:off x="0" y="0"/>
          <a:ext cx="0" cy="0"/>
          <a:chOff x="0" y="0"/>
          <a:chExt cx="0" cy="0"/>
        </a:xfrm>
      </p:grpSpPr>
      <p:pic>
        <p:nvPicPr>
          <p:cNvPr id="9" name="Picture 8" descr="HIG01S0002_Template_images-for-Word_Numbers_P5V012.jpg"/>
          <p:cNvPicPr>
            <a:picLocks noChangeAspect="1"/>
          </p:cNvPicPr>
          <p:nvPr userDrawn="1"/>
        </p:nvPicPr>
        <p:blipFill>
          <a:blip r:embed="rId2" cstate="email"/>
          <a:srcRect/>
          <a:stretch>
            <a:fillRect/>
          </a:stretch>
        </p:blipFill>
        <p:spPr>
          <a:xfrm>
            <a:off x="8676456" y="6340493"/>
            <a:ext cx="395536" cy="360040"/>
          </a:xfrm>
          <a:prstGeom prst="rect">
            <a:avLst/>
          </a:prstGeom>
        </p:spPr>
      </p:pic>
      <p:pic>
        <p:nvPicPr>
          <p:cNvPr id="10" name="Picture 9" descr="HIG01S0002_Template_images-for-Word_P5V01.jpg"/>
          <p:cNvPicPr>
            <a:picLocks noChangeAspect="1"/>
          </p:cNvPicPr>
          <p:nvPr userDrawn="1"/>
        </p:nvPicPr>
        <p:blipFill>
          <a:blip r:embed="rId3" cstate="email"/>
          <a:stretch>
            <a:fillRect/>
          </a:stretch>
        </p:blipFill>
        <p:spPr>
          <a:xfrm>
            <a:off x="9834" y="466741"/>
            <a:ext cx="9134166" cy="1303830"/>
          </a:xfrm>
          <a:prstGeom prst="rect">
            <a:avLst/>
          </a:prstGeom>
        </p:spPr>
      </p:pic>
      <p:sp>
        <p:nvSpPr>
          <p:cNvPr id="3" name="Content Placeholder 2"/>
          <p:cNvSpPr>
            <a:spLocks noGrp="1"/>
          </p:cNvSpPr>
          <p:nvPr userDrawn="1">
            <p:ph sz="half" idx="1"/>
          </p:nvPr>
        </p:nvSpPr>
        <p:spPr>
          <a:xfrm>
            <a:off x="827088" y="1628775"/>
            <a:ext cx="3802062" cy="4205288"/>
          </a:xfrm>
        </p:spPr>
        <p:txBody>
          <a:bodyPr/>
          <a:lstStyle>
            <a:lvl1pPr>
              <a:defRPr sz="22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userDrawn="1">
            <p:ph sz="half" idx="2"/>
          </p:nvPr>
        </p:nvSpPr>
        <p:spPr>
          <a:xfrm>
            <a:off x="4781550" y="1628775"/>
            <a:ext cx="3802063" cy="4205288"/>
          </a:xfrm>
        </p:spPr>
        <p:txBody>
          <a:bodyPr/>
          <a:lstStyle>
            <a:lvl1pPr>
              <a:defRPr sz="22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userDrawn="1">
            <p:ph type="sldNum" sz="quarter" idx="4"/>
          </p:nvPr>
        </p:nvSpPr>
        <p:spPr>
          <a:xfrm>
            <a:off x="8460431" y="6356350"/>
            <a:ext cx="432743" cy="365125"/>
          </a:xfrm>
          <a:prstGeom prst="rect">
            <a:avLst/>
          </a:prstGeom>
        </p:spPr>
        <p:txBody>
          <a:bodyPr vert="horz" lIns="91440" tIns="45720" rIns="0" bIns="45720" rtlCol="0" anchor="ctr"/>
          <a:lstStyle>
            <a:lvl1pPr algn="r">
              <a:defRPr sz="900">
                <a:solidFill>
                  <a:srgbClr val="007AA6"/>
                </a:solidFill>
                <a:latin typeface="Lucida Sans Unicode" pitchFamily="34" charset="0"/>
                <a:cs typeface="Lucida Sans Unicode" pitchFamily="34" charset="0"/>
              </a:defRPr>
            </a:lvl1pPr>
          </a:lstStyle>
          <a:p>
            <a:fld id="{1E6288EA-60DC-4854-8116-4877A252A687}" type="slidenum">
              <a:rPr lang="en-GB" smtClean="0">
                <a:latin typeface="Gill Sans MT"/>
                <a:cs typeface="Gill Sans MT"/>
              </a:rPr>
              <a:pPr/>
              <a:t>‹#›</a:t>
            </a:fld>
            <a:endParaRPr lang="en-GB" dirty="0">
              <a:latin typeface="Gill Sans MT"/>
              <a:cs typeface="Gill Sans MT"/>
            </a:endParaRPr>
          </a:p>
        </p:txBody>
      </p:sp>
      <p:sp>
        <p:nvSpPr>
          <p:cNvPr id="7" name="Rectangle 4"/>
          <p:cNvSpPr>
            <a:spLocks noGrp="1" noChangeArrowheads="1"/>
          </p:cNvSpPr>
          <p:nvPr userDrawn="1">
            <p:ph type="title"/>
          </p:nvPr>
        </p:nvSpPr>
        <p:spPr>
          <a:xfrm>
            <a:off x="827088" y="476250"/>
            <a:ext cx="6913264" cy="706438"/>
          </a:xfrm>
        </p:spPr>
        <p:txBody>
          <a:bodyPr/>
          <a:lstStyle/>
          <a:p>
            <a:r>
              <a:rPr lang="en-US" smtClean="0"/>
              <a:t>Click to edit Master title style</a:t>
            </a:r>
            <a:endParaRPr lang="en-GB" dirty="0"/>
          </a:p>
        </p:txBody>
      </p:sp>
      <p:sp>
        <p:nvSpPr>
          <p:cNvPr id="12" name="Footer Placeholder 4"/>
          <p:cNvSpPr>
            <a:spLocks noGrp="1"/>
          </p:cNvSpPr>
          <p:nvPr userDrawn="1">
            <p:ph type="ftr" sz="quarter" idx="3"/>
          </p:nvPr>
        </p:nvSpPr>
        <p:spPr>
          <a:xfrm>
            <a:off x="5292080" y="6376243"/>
            <a:ext cx="3039616" cy="365125"/>
          </a:xfrm>
          <a:prstGeom prst="rect">
            <a:avLst/>
          </a:prstGeom>
        </p:spPr>
        <p:txBody>
          <a:bodyPr vert="horz" lIns="91440" tIns="45720" rIns="91440" bIns="45720" rtlCol="0" anchor="ctr"/>
          <a:lstStyle>
            <a:lvl1pPr algn="r">
              <a:defRPr sz="1000">
                <a:solidFill>
                  <a:srgbClr val="007AA6"/>
                </a:solidFill>
                <a:latin typeface="Gill Sans MT"/>
                <a:cs typeface="Gill Sans MT"/>
              </a:defRPr>
            </a:lvl1pPr>
          </a:lstStyle>
          <a:p>
            <a:r>
              <a:rPr lang="en-GB" dirty="0" smtClean="0"/>
              <a:t>Presentation title</a:t>
            </a:r>
            <a:endParaRPr lang="en-GB" dirty="0"/>
          </a:p>
        </p:txBody>
      </p:sp>
      <p:pic>
        <p:nvPicPr>
          <p:cNvPr id="11" name="Picture 10" descr="HEA_Logo_Primary_Blue_RGB.png"/>
          <p:cNvPicPr>
            <a:picLocks noChangeAspect="1"/>
          </p:cNvPicPr>
          <p:nvPr userDrawn="1"/>
        </p:nvPicPr>
        <p:blipFill>
          <a:blip r:embed="rId4" cstate="email"/>
          <a:stretch>
            <a:fillRect/>
          </a:stretch>
        </p:blipFill>
        <p:spPr>
          <a:xfrm>
            <a:off x="7783896" y="332656"/>
            <a:ext cx="928688" cy="91630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 Picture with Caption">
    <p:spTree>
      <p:nvGrpSpPr>
        <p:cNvPr id="1" name=""/>
        <p:cNvGrpSpPr/>
        <p:nvPr/>
      </p:nvGrpSpPr>
      <p:grpSpPr>
        <a:xfrm>
          <a:off x="0" y="0"/>
          <a:ext cx="0" cy="0"/>
          <a:chOff x="0" y="0"/>
          <a:chExt cx="0" cy="0"/>
        </a:xfrm>
      </p:grpSpPr>
      <p:pic>
        <p:nvPicPr>
          <p:cNvPr id="13" name="Picture 12" descr="HIG01S0002_Template_images-for-Word_P5V01.jpg"/>
          <p:cNvPicPr>
            <a:picLocks noChangeAspect="1"/>
          </p:cNvPicPr>
          <p:nvPr userDrawn="1"/>
        </p:nvPicPr>
        <p:blipFill>
          <a:blip r:embed="rId2" cstate="email"/>
          <a:stretch>
            <a:fillRect/>
          </a:stretch>
        </p:blipFill>
        <p:spPr>
          <a:xfrm>
            <a:off x="9834" y="466741"/>
            <a:ext cx="9134166" cy="1303830"/>
          </a:xfrm>
          <a:prstGeom prst="rect">
            <a:avLst/>
          </a:prstGeom>
        </p:spPr>
      </p:pic>
      <p:sp>
        <p:nvSpPr>
          <p:cNvPr id="3" name="Picture Placeholder 2"/>
          <p:cNvSpPr>
            <a:spLocks noGrp="1"/>
          </p:cNvSpPr>
          <p:nvPr userDrawn="1">
            <p:ph type="pic" idx="1"/>
          </p:nvPr>
        </p:nvSpPr>
        <p:spPr>
          <a:xfrm>
            <a:off x="827584" y="1700808"/>
            <a:ext cx="7776864" cy="45468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6" name="Slide Number Placeholder 5"/>
          <p:cNvSpPr>
            <a:spLocks noGrp="1"/>
          </p:cNvSpPr>
          <p:nvPr userDrawn="1">
            <p:ph type="sldNum" sz="quarter" idx="4"/>
          </p:nvPr>
        </p:nvSpPr>
        <p:spPr>
          <a:xfrm>
            <a:off x="8460431" y="6356350"/>
            <a:ext cx="432743" cy="365125"/>
          </a:xfrm>
          <a:prstGeom prst="rect">
            <a:avLst/>
          </a:prstGeom>
        </p:spPr>
        <p:txBody>
          <a:bodyPr vert="horz" lIns="91440" tIns="45720" rIns="0" bIns="45720" rtlCol="0" anchor="ctr"/>
          <a:lstStyle>
            <a:lvl1pPr algn="r">
              <a:defRPr sz="900">
                <a:solidFill>
                  <a:srgbClr val="007AA6"/>
                </a:solidFill>
                <a:latin typeface="Lucida Sans Unicode" pitchFamily="34" charset="0"/>
                <a:cs typeface="Lucida Sans Unicode" pitchFamily="34" charset="0"/>
              </a:defRPr>
            </a:lvl1pPr>
          </a:lstStyle>
          <a:p>
            <a:fld id="{1E6288EA-60DC-4854-8116-4877A252A687}" type="slidenum">
              <a:rPr lang="en-GB" smtClean="0">
                <a:latin typeface="Gill Sans MT"/>
                <a:cs typeface="Gill Sans MT"/>
              </a:rPr>
              <a:pPr/>
              <a:t>‹#›</a:t>
            </a:fld>
            <a:endParaRPr lang="en-GB" dirty="0">
              <a:latin typeface="Gill Sans MT"/>
              <a:cs typeface="Gill Sans MT"/>
            </a:endParaRPr>
          </a:p>
        </p:txBody>
      </p:sp>
      <p:sp>
        <p:nvSpPr>
          <p:cNvPr id="10" name="Rectangle 4"/>
          <p:cNvSpPr>
            <a:spLocks noGrp="1" noChangeArrowheads="1"/>
          </p:cNvSpPr>
          <p:nvPr userDrawn="1">
            <p:ph type="title"/>
          </p:nvPr>
        </p:nvSpPr>
        <p:spPr>
          <a:xfrm>
            <a:off x="827088" y="476250"/>
            <a:ext cx="6913264" cy="706438"/>
          </a:xfrm>
        </p:spPr>
        <p:txBody>
          <a:bodyPr/>
          <a:lstStyle/>
          <a:p>
            <a:r>
              <a:rPr lang="en-US" smtClean="0"/>
              <a:t>Click to edit Master title style</a:t>
            </a:r>
            <a:endParaRPr lang="en-GB" dirty="0"/>
          </a:p>
        </p:txBody>
      </p:sp>
      <p:sp>
        <p:nvSpPr>
          <p:cNvPr id="15" name="Footer Placeholder 4"/>
          <p:cNvSpPr>
            <a:spLocks noGrp="1"/>
          </p:cNvSpPr>
          <p:nvPr userDrawn="1">
            <p:ph type="ftr" sz="quarter" idx="3"/>
          </p:nvPr>
        </p:nvSpPr>
        <p:spPr>
          <a:xfrm>
            <a:off x="5292080" y="6376243"/>
            <a:ext cx="3039616" cy="365125"/>
          </a:xfrm>
          <a:prstGeom prst="rect">
            <a:avLst/>
          </a:prstGeom>
        </p:spPr>
        <p:txBody>
          <a:bodyPr vert="horz" lIns="91440" tIns="45720" rIns="91440" bIns="45720" rtlCol="0" anchor="ctr"/>
          <a:lstStyle>
            <a:lvl1pPr algn="r">
              <a:defRPr sz="1000">
                <a:solidFill>
                  <a:srgbClr val="007AA6"/>
                </a:solidFill>
                <a:latin typeface="Gill Sans MT"/>
                <a:cs typeface="Gill Sans MT"/>
              </a:defRPr>
            </a:lvl1pPr>
          </a:lstStyle>
          <a:p>
            <a:r>
              <a:rPr lang="en-GB" dirty="0" smtClean="0"/>
              <a:t>Presentation title</a:t>
            </a:r>
            <a:endParaRPr lang="en-GB" dirty="0"/>
          </a:p>
        </p:txBody>
      </p:sp>
      <p:pic>
        <p:nvPicPr>
          <p:cNvPr id="12" name="Picture 11" descr="HIG01S0002_Template_images-for-Word_Numbers_P5V012.jpg"/>
          <p:cNvPicPr>
            <a:picLocks noChangeAspect="1"/>
          </p:cNvPicPr>
          <p:nvPr userDrawn="1"/>
        </p:nvPicPr>
        <p:blipFill>
          <a:blip r:embed="rId3" cstate="email"/>
          <a:srcRect/>
          <a:stretch>
            <a:fillRect/>
          </a:stretch>
        </p:blipFill>
        <p:spPr>
          <a:xfrm>
            <a:off x="8676456" y="6340493"/>
            <a:ext cx="395536" cy="360040"/>
          </a:xfrm>
          <a:prstGeom prst="rect">
            <a:avLst/>
          </a:prstGeom>
        </p:spPr>
      </p:pic>
      <p:pic>
        <p:nvPicPr>
          <p:cNvPr id="8" name="Picture 7" descr="HEA_Logo_Primary_Blue_RGB.png"/>
          <p:cNvPicPr>
            <a:picLocks noChangeAspect="1"/>
          </p:cNvPicPr>
          <p:nvPr userDrawn="1"/>
        </p:nvPicPr>
        <p:blipFill>
          <a:blip r:embed="rId4" cstate="email"/>
          <a:stretch>
            <a:fillRect/>
          </a:stretch>
        </p:blipFill>
        <p:spPr>
          <a:xfrm>
            <a:off x="7783896" y="332656"/>
            <a:ext cx="928688" cy="91630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7088" y="476250"/>
            <a:ext cx="7777360" cy="7064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827088" y="1628775"/>
            <a:ext cx="7756525" cy="4205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8" name="Footer Placeholder 4"/>
          <p:cNvSpPr>
            <a:spLocks noGrp="1"/>
          </p:cNvSpPr>
          <p:nvPr>
            <p:ph type="ftr" sz="quarter" idx="3"/>
          </p:nvPr>
        </p:nvSpPr>
        <p:spPr>
          <a:xfrm>
            <a:off x="5292080" y="6356350"/>
            <a:ext cx="3039616" cy="365125"/>
          </a:xfrm>
          <a:prstGeom prst="rect">
            <a:avLst/>
          </a:prstGeom>
        </p:spPr>
        <p:txBody>
          <a:bodyPr vert="horz" lIns="91440" tIns="45720" rIns="91440" bIns="45720" rtlCol="0" anchor="ctr"/>
          <a:lstStyle>
            <a:lvl1pPr algn="r">
              <a:defRPr sz="1000">
                <a:solidFill>
                  <a:srgbClr val="007AA6"/>
                </a:solidFill>
                <a:latin typeface="Gill Sans MT"/>
                <a:cs typeface="Gill Sans MT"/>
              </a:defRPr>
            </a:lvl1pPr>
          </a:lstStyle>
          <a:p>
            <a:r>
              <a:rPr lang="en-GB" dirty="0" smtClean="0"/>
              <a:t>Presentation title</a:t>
            </a:r>
            <a:endParaRPr lang="en-GB" dirty="0"/>
          </a:p>
        </p:txBody>
      </p:sp>
      <p:sp>
        <p:nvSpPr>
          <p:cNvPr id="9" name="Slide Number Placeholder 5"/>
          <p:cNvSpPr>
            <a:spLocks noGrp="1"/>
          </p:cNvSpPr>
          <p:nvPr>
            <p:ph type="sldNum" sz="quarter" idx="4"/>
          </p:nvPr>
        </p:nvSpPr>
        <p:spPr>
          <a:xfrm>
            <a:off x="8460431" y="6356350"/>
            <a:ext cx="432743" cy="365125"/>
          </a:xfrm>
          <a:prstGeom prst="rect">
            <a:avLst/>
          </a:prstGeom>
        </p:spPr>
        <p:txBody>
          <a:bodyPr vert="horz" lIns="91440" tIns="45720" rIns="0" bIns="45720" rtlCol="0" anchor="ctr"/>
          <a:lstStyle>
            <a:lvl1pPr algn="r">
              <a:defRPr sz="900">
                <a:solidFill>
                  <a:srgbClr val="007AA6"/>
                </a:solidFill>
                <a:latin typeface="Lucida Sans Unicode" pitchFamily="34" charset="0"/>
                <a:cs typeface="Lucida Sans Unicode" pitchFamily="34" charset="0"/>
              </a:defRPr>
            </a:lvl1pPr>
          </a:lstStyle>
          <a:p>
            <a:fld id="{1E6288EA-60DC-4854-8116-4877A252A687}" type="slidenum">
              <a:rPr lang="en-GB" smtClean="0">
                <a:latin typeface="Gill Sans MT"/>
                <a:cs typeface="Gill Sans MT"/>
              </a:rPr>
              <a:pPr/>
              <a:t>‹#›</a:t>
            </a:fld>
            <a:endParaRPr lang="en-GB" dirty="0">
              <a:latin typeface="Gill Sans MT"/>
              <a:cs typeface="Gill Sans MT"/>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52" r:id="rId5"/>
    <p:sldLayoutId id="2147483656" r:id="rId6"/>
    <p:sldLayoutId id="2147483651" r:id="rId7"/>
    <p:sldLayoutId id="2147483653" r:id="rId8"/>
    <p:sldLayoutId id="2147483658" r:id="rId9"/>
    <p:sldLayoutId id="2147483672" r:id="rId10"/>
    <p:sldLayoutId id="2147483673" r:id="rId11"/>
    <p:sldLayoutId id="2147483674" r:id="rId12"/>
    <p:sldLayoutId id="2147483677" r:id="rId13"/>
    <p:sldLayoutId id="2147483678" r:id="rId14"/>
    <p:sldLayoutId id="2147483679" r:id="rId15"/>
    <p:sldLayoutId id="2147483680" r:id="rId16"/>
  </p:sldLayoutIdLst>
  <p:hf hdr="0" ftr="0" dt="0"/>
  <p:txStyles>
    <p:titleStyle>
      <a:lvl1pPr algn="l" rtl="0" eaLnBrk="1" fontAlgn="base" hangingPunct="1">
        <a:spcBef>
          <a:spcPct val="0"/>
        </a:spcBef>
        <a:spcAft>
          <a:spcPct val="0"/>
        </a:spcAft>
        <a:defRPr sz="3600">
          <a:solidFill>
            <a:srgbClr val="007AA6"/>
          </a:solidFill>
          <a:latin typeface="Gill Sans MT" pitchFamily="34" charset="0"/>
          <a:ea typeface="+mj-ea"/>
          <a:cs typeface="+mj-cs"/>
        </a:defRPr>
      </a:lvl1pPr>
      <a:lvl2pPr algn="r" rtl="0" eaLnBrk="1" fontAlgn="base" hangingPunct="1">
        <a:spcBef>
          <a:spcPct val="0"/>
        </a:spcBef>
        <a:spcAft>
          <a:spcPct val="0"/>
        </a:spcAft>
        <a:defRPr sz="1400">
          <a:solidFill>
            <a:schemeClr val="tx1"/>
          </a:solidFill>
          <a:latin typeface="Arial" charset="0"/>
        </a:defRPr>
      </a:lvl2pPr>
      <a:lvl3pPr algn="r" rtl="0" eaLnBrk="1" fontAlgn="base" hangingPunct="1">
        <a:spcBef>
          <a:spcPct val="0"/>
        </a:spcBef>
        <a:spcAft>
          <a:spcPct val="0"/>
        </a:spcAft>
        <a:defRPr sz="1400">
          <a:solidFill>
            <a:schemeClr val="tx1"/>
          </a:solidFill>
          <a:latin typeface="Arial" charset="0"/>
        </a:defRPr>
      </a:lvl3pPr>
      <a:lvl4pPr algn="r" rtl="0" eaLnBrk="1" fontAlgn="base" hangingPunct="1">
        <a:spcBef>
          <a:spcPct val="0"/>
        </a:spcBef>
        <a:spcAft>
          <a:spcPct val="0"/>
        </a:spcAft>
        <a:defRPr sz="1400">
          <a:solidFill>
            <a:schemeClr val="tx1"/>
          </a:solidFill>
          <a:latin typeface="Arial" charset="0"/>
        </a:defRPr>
      </a:lvl4pPr>
      <a:lvl5pPr algn="r" rtl="0" eaLnBrk="1" fontAlgn="base" hangingPunct="1">
        <a:spcBef>
          <a:spcPct val="0"/>
        </a:spcBef>
        <a:spcAft>
          <a:spcPct val="0"/>
        </a:spcAft>
        <a:defRPr sz="1400">
          <a:solidFill>
            <a:schemeClr val="tx1"/>
          </a:solidFill>
          <a:latin typeface="Arial" charset="0"/>
        </a:defRPr>
      </a:lvl5pPr>
      <a:lvl6pPr marL="457200" algn="r" rtl="0" eaLnBrk="1" fontAlgn="base" hangingPunct="1">
        <a:spcBef>
          <a:spcPct val="0"/>
        </a:spcBef>
        <a:spcAft>
          <a:spcPct val="0"/>
        </a:spcAft>
        <a:defRPr sz="1400">
          <a:solidFill>
            <a:schemeClr val="tx1"/>
          </a:solidFill>
          <a:latin typeface="Arial" charset="0"/>
        </a:defRPr>
      </a:lvl6pPr>
      <a:lvl7pPr marL="914400" algn="r" rtl="0" eaLnBrk="1" fontAlgn="base" hangingPunct="1">
        <a:spcBef>
          <a:spcPct val="0"/>
        </a:spcBef>
        <a:spcAft>
          <a:spcPct val="0"/>
        </a:spcAft>
        <a:defRPr sz="1400">
          <a:solidFill>
            <a:schemeClr val="tx1"/>
          </a:solidFill>
          <a:latin typeface="Arial" charset="0"/>
        </a:defRPr>
      </a:lvl7pPr>
      <a:lvl8pPr marL="1371600" algn="r" rtl="0" eaLnBrk="1" fontAlgn="base" hangingPunct="1">
        <a:spcBef>
          <a:spcPct val="0"/>
        </a:spcBef>
        <a:spcAft>
          <a:spcPct val="0"/>
        </a:spcAft>
        <a:defRPr sz="1400">
          <a:solidFill>
            <a:schemeClr val="tx1"/>
          </a:solidFill>
          <a:latin typeface="Arial" charset="0"/>
        </a:defRPr>
      </a:lvl8pPr>
      <a:lvl9pPr marL="1828800" algn="r" rtl="0" eaLnBrk="1" fontAlgn="base" hangingPunct="1">
        <a:spcBef>
          <a:spcPct val="0"/>
        </a:spcBef>
        <a:spcAft>
          <a:spcPct val="0"/>
        </a:spcAft>
        <a:defRPr sz="1400">
          <a:solidFill>
            <a:schemeClr val="tx1"/>
          </a:solidFill>
          <a:latin typeface="Arial" charset="0"/>
        </a:defRPr>
      </a:lvl9pPr>
    </p:titleStyle>
    <p:bodyStyle>
      <a:lvl1pPr algn="l" rtl="0" eaLnBrk="1" fontAlgn="base" hangingPunct="1">
        <a:spcBef>
          <a:spcPct val="0"/>
        </a:spcBef>
        <a:spcAft>
          <a:spcPts val="1200"/>
        </a:spcAft>
        <a:defRPr sz="2200">
          <a:solidFill>
            <a:srgbClr val="007AA6"/>
          </a:solidFill>
          <a:latin typeface="Gill Sans MT" pitchFamily="34" charset="0"/>
          <a:ea typeface="+mn-ea"/>
          <a:cs typeface="+mn-cs"/>
        </a:defRPr>
      </a:lvl1pPr>
      <a:lvl2pPr marL="1588" algn="l" rtl="0" eaLnBrk="1" fontAlgn="base" hangingPunct="1">
        <a:spcBef>
          <a:spcPct val="0"/>
        </a:spcBef>
        <a:spcAft>
          <a:spcPts val="1000"/>
        </a:spcAft>
        <a:buClr>
          <a:srgbClr val="FAA634"/>
        </a:buClr>
        <a:buSzPct val="120000"/>
        <a:defRPr sz="1600">
          <a:solidFill>
            <a:schemeClr val="tx1"/>
          </a:solidFill>
          <a:latin typeface="Gill Sans MT" pitchFamily="34" charset="0"/>
        </a:defRPr>
      </a:lvl2pPr>
      <a:lvl3pPr marL="227013" indent="-223838" algn="l" rtl="0" eaLnBrk="1" fontAlgn="base" hangingPunct="1">
        <a:spcBef>
          <a:spcPct val="0"/>
        </a:spcBef>
        <a:spcAft>
          <a:spcPct val="0"/>
        </a:spcAft>
        <a:buClr>
          <a:srgbClr val="007AA6"/>
        </a:buClr>
        <a:buSzPct val="120000"/>
        <a:buChar char="•"/>
        <a:defRPr sz="1400">
          <a:solidFill>
            <a:schemeClr val="tx1"/>
          </a:solidFill>
          <a:latin typeface="Gill Sans MT" pitchFamily="34" charset="0"/>
        </a:defRPr>
      </a:lvl3pPr>
      <a:lvl4pPr marL="428625" indent="-200025" algn="l" rtl="0" eaLnBrk="1" fontAlgn="base" hangingPunct="1">
        <a:spcBef>
          <a:spcPct val="20000"/>
        </a:spcBef>
        <a:spcAft>
          <a:spcPct val="0"/>
        </a:spcAft>
        <a:buClr>
          <a:srgbClr val="007AA6"/>
        </a:buClr>
        <a:buSzPct val="120000"/>
        <a:buChar char="•"/>
        <a:defRPr sz="1400">
          <a:solidFill>
            <a:schemeClr val="tx1"/>
          </a:solidFill>
          <a:latin typeface="Gill Sans MT" pitchFamily="34" charset="0"/>
        </a:defRPr>
      </a:lvl4pPr>
      <a:lvl5pPr marL="646113" indent="-215900" algn="l" rtl="0" eaLnBrk="1" fontAlgn="base" hangingPunct="1">
        <a:spcBef>
          <a:spcPct val="20000"/>
        </a:spcBef>
        <a:spcAft>
          <a:spcPct val="0"/>
        </a:spcAft>
        <a:buClr>
          <a:srgbClr val="007AA6"/>
        </a:buClr>
        <a:buSzPct val="120000"/>
        <a:buChar char="•"/>
        <a:defRPr sz="1400">
          <a:solidFill>
            <a:schemeClr val="tx1"/>
          </a:solidFill>
          <a:latin typeface="Gill Sans MT" pitchFamily="34" charset="0"/>
        </a:defRPr>
      </a:lvl5pPr>
      <a:lvl6pPr marL="1103313" indent="-215900" algn="l" rtl="0" eaLnBrk="1" fontAlgn="base" hangingPunct="1">
        <a:spcBef>
          <a:spcPct val="20000"/>
        </a:spcBef>
        <a:spcAft>
          <a:spcPct val="0"/>
        </a:spcAft>
        <a:buClr>
          <a:schemeClr val="tx2"/>
        </a:buClr>
        <a:buSzPct val="120000"/>
        <a:buChar char="•"/>
        <a:defRPr sz="1600">
          <a:solidFill>
            <a:schemeClr val="folHlink"/>
          </a:solidFill>
          <a:latin typeface="+mn-lt"/>
        </a:defRPr>
      </a:lvl6pPr>
      <a:lvl7pPr marL="1560513" indent="-215900" algn="l" rtl="0" eaLnBrk="1" fontAlgn="base" hangingPunct="1">
        <a:spcBef>
          <a:spcPct val="20000"/>
        </a:spcBef>
        <a:spcAft>
          <a:spcPct val="0"/>
        </a:spcAft>
        <a:buClr>
          <a:schemeClr val="tx2"/>
        </a:buClr>
        <a:buSzPct val="120000"/>
        <a:buChar char="•"/>
        <a:defRPr sz="1600">
          <a:solidFill>
            <a:schemeClr val="folHlink"/>
          </a:solidFill>
          <a:latin typeface="+mn-lt"/>
        </a:defRPr>
      </a:lvl7pPr>
      <a:lvl8pPr marL="2017713" indent="-215900" algn="l" rtl="0" eaLnBrk="1" fontAlgn="base" hangingPunct="1">
        <a:spcBef>
          <a:spcPct val="20000"/>
        </a:spcBef>
        <a:spcAft>
          <a:spcPct val="0"/>
        </a:spcAft>
        <a:buClr>
          <a:schemeClr val="tx2"/>
        </a:buClr>
        <a:buSzPct val="120000"/>
        <a:buChar char="•"/>
        <a:defRPr sz="1600">
          <a:solidFill>
            <a:schemeClr val="folHlink"/>
          </a:solidFill>
          <a:latin typeface="+mn-lt"/>
        </a:defRPr>
      </a:lvl8pPr>
      <a:lvl9pPr marL="2474913" indent="-215900" algn="l" rtl="0" eaLnBrk="1" fontAlgn="base" hangingPunct="1">
        <a:spcBef>
          <a:spcPct val="20000"/>
        </a:spcBef>
        <a:spcAft>
          <a:spcPct val="0"/>
        </a:spcAft>
        <a:buClr>
          <a:schemeClr val="tx2"/>
        </a:buClr>
        <a:buSzPct val="120000"/>
        <a:buChar char="•"/>
        <a:defRPr sz="1600">
          <a:solidFill>
            <a:schemeClr val="fo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www.heacademy.ac.uk/seminars-themes#Internationalisation"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www.wired.co.uk/magazine/archive/2012/05/features/university-just-got-flipped"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hyperlink" Target="http://www.heacademy.ac.uk/resources/detail/employability/pedagogy_for_employability_update_201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GB" b="1" i="1" dirty="0" smtClean="0">
                <a:solidFill>
                  <a:srgbClr val="AD0816"/>
                </a:solidFill>
              </a:rPr>
              <a:t>Professor Craig Mahoney</a:t>
            </a:r>
            <a:endParaRPr lang="en-GB" b="1" i="1" dirty="0">
              <a:solidFill>
                <a:srgbClr val="AD0816"/>
              </a:solidFill>
            </a:endParaRPr>
          </a:p>
        </p:txBody>
      </p:sp>
      <p:sp>
        <p:nvSpPr>
          <p:cNvPr id="3" name="Text Placeholder 2"/>
          <p:cNvSpPr>
            <a:spLocks noGrp="1"/>
          </p:cNvSpPr>
          <p:nvPr>
            <p:ph type="body" sz="quarter" idx="11"/>
          </p:nvPr>
        </p:nvSpPr>
        <p:spPr/>
        <p:txBody>
          <a:bodyPr>
            <a:normAutofit/>
          </a:bodyPr>
          <a:lstStyle/>
          <a:p>
            <a:r>
              <a:rPr lang="en-GB" sz="1600" dirty="0" smtClean="0">
                <a:solidFill>
                  <a:schemeClr val="tx1"/>
                </a:solidFill>
              </a:rPr>
              <a:t>Chief Executive</a:t>
            </a:r>
            <a:endParaRPr lang="en-GB" sz="1600" dirty="0">
              <a:solidFill>
                <a:schemeClr val="tx1"/>
              </a:solidFill>
            </a:endParaRPr>
          </a:p>
        </p:txBody>
      </p:sp>
      <p:sp>
        <p:nvSpPr>
          <p:cNvPr id="4" name="Text Placeholder 3"/>
          <p:cNvSpPr>
            <a:spLocks noGrp="1"/>
          </p:cNvSpPr>
          <p:nvPr>
            <p:ph type="body" sz="quarter" idx="12"/>
          </p:nvPr>
        </p:nvSpPr>
        <p:spPr/>
        <p:txBody>
          <a:bodyPr/>
          <a:lstStyle/>
          <a:p>
            <a:r>
              <a:rPr lang="en-GB" dirty="0" smtClean="0"/>
              <a:t>22 May 2012</a:t>
            </a:r>
            <a:endParaRPr lang="en-GB" dirty="0"/>
          </a:p>
        </p:txBody>
      </p:sp>
      <p:sp>
        <p:nvSpPr>
          <p:cNvPr id="5" name="Title 4"/>
          <p:cNvSpPr>
            <a:spLocks noGrp="1"/>
          </p:cNvSpPr>
          <p:nvPr>
            <p:ph type="title"/>
          </p:nvPr>
        </p:nvSpPr>
        <p:spPr/>
        <p:txBody>
          <a:bodyPr>
            <a:normAutofit fontScale="90000"/>
          </a:bodyPr>
          <a:lstStyle/>
          <a:p>
            <a:r>
              <a:rPr lang="en-GB" dirty="0" smtClean="0">
                <a:solidFill>
                  <a:srgbClr val="FFFF00"/>
                </a:solidFill>
              </a:rPr>
              <a:t/>
            </a:r>
            <a:br>
              <a:rPr lang="en-GB" dirty="0" smtClean="0">
                <a:solidFill>
                  <a:srgbClr val="FFFF00"/>
                </a:solidFill>
              </a:rPr>
            </a:br>
            <a:r>
              <a:rPr lang="en-GB" sz="2400" b="1" dirty="0" smtClean="0"/>
              <a:t> </a:t>
            </a:r>
            <a:r>
              <a:rPr lang="en-GB" sz="3200" b="1" dirty="0" smtClean="0">
                <a:solidFill>
                  <a:srgbClr val="FFFF00"/>
                </a:solidFill>
              </a:rPr>
              <a:t>What is a </a:t>
            </a:r>
            <a:r>
              <a:rPr lang="en-GB" sz="3200" b="1" dirty="0" smtClean="0">
                <a:solidFill>
                  <a:srgbClr val="FFFF00"/>
                </a:solidFill>
              </a:rPr>
              <a:t>Good Student Learning Experience?</a:t>
            </a:r>
            <a:endParaRPr lang="en-GB" dirty="0">
              <a:solidFill>
                <a:srgbClr val="FFFF00"/>
              </a:solidFill>
            </a:endParaRPr>
          </a:p>
        </p:txBody>
      </p:sp>
    </p:spTree>
    <p:extLst>
      <p:ext uri="{BB962C8B-B14F-4D97-AF65-F5344CB8AC3E}">
        <p14:creationId xmlns:p14="http://schemas.microsoft.com/office/powerpoint/2010/main" xmlns="" val="3411502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lstStyle/>
          <a:p>
            <a:r>
              <a:rPr lang="en-GB" b="1" dirty="0" smtClean="0"/>
              <a:t>Departmental </a:t>
            </a:r>
            <a:r>
              <a:rPr lang="en-GB" b="1" dirty="0"/>
              <a:t>teaching development </a:t>
            </a:r>
            <a:r>
              <a:rPr lang="en-GB" b="1" dirty="0" smtClean="0"/>
              <a:t>grants:</a:t>
            </a:r>
          </a:p>
          <a:p>
            <a:r>
              <a:rPr lang="en-GB" dirty="0"/>
              <a:t>Developing </a:t>
            </a:r>
            <a:r>
              <a:rPr lang="en-GB" dirty="0" smtClean="0"/>
              <a:t>inter-professional </a:t>
            </a:r>
            <a:r>
              <a:rPr lang="en-GB" dirty="0"/>
              <a:t>learning opportunities using simulated scenarios and evaluating the impact and transferability this has to the </a:t>
            </a:r>
            <a:r>
              <a:rPr lang="en-GB" dirty="0" smtClean="0"/>
              <a:t>workplace - </a:t>
            </a:r>
            <a:r>
              <a:rPr lang="en-GB" sz="1800" b="1" dirty="0" smtClean="0"/>
              <a:t>University </a:t>
            </a:r>
            <a:r>
              <a:rPr lang="en-GB" sz="1800" b="1" dirty="0"/>
              <a:t>of the West of Scotland</a:t>
            </a:r>
            <a:endParaRPr lang="en-GB" sz="1800" b="1" dirty="0" smtClean="0"/>
          </a:p>
          <a:p>
            <a:pPr lvl="0"/>
            <a:r>
              <a:rPr lang="en-GB" sz="1800" dirty="0" smtClean="0"/>
              <a:t>Enhancing </a:t>
            </a:r>
            <a:r>
              <a:rPr lang="en-GB" sz="1800" dirty="0"/>
              <a:t>Graduate Employability – a review model </a:t>
            </a:r>
            <a:r>
              <a:rPr lang="en-GB" sz="1800" dirty="0" smtClean="0"/>
              <a:t>from </a:t>
            </a:r>
            <a:r>
              <a:rPr lang="en-GB" sz="1800" dirty="0"/>
              <a:t>the Learner Voice – </a:t>
            </a:r>
            <a:r>
              <a:rPr lang="en-GB" sz="1800" b="1" dirty="0"/>
              <a:t>University of Salford</a:t>
            </a:r>
          </a:p>
          <a:p>
            <a:r>
              <a:rPr lang="en-GB" sz="1800" dirty="0"/>
              <a:t> </a:t>
            </a:r>
          </a:p>
        </p:txBody>
      </p:sp>
      <p:sp>
        <p:nvSpPr>
          <p:cNvPr id="3" name="Content Placeholder 2"/>
          <p:cNvSpPr>
            <a:spLocks noGrp="1"/>
          </p:cNvSpPr>
          <p:nvPr>
            <p:ph sz="half" idx="2"/>
          </p:nvPr>
        </p:nvSpPr>
        <p:spPr>
          <a:solidFill>
            <a:srgbClr val="FAA634"/>
          </a:solidFill>
          <a:ln>
            <a:solidFill>
              <a:schemeClr val="tx1"/>
            </a:solidFill>
          </a:ln>
        </p:spPr>
        <p:txBody>
          <a:bodyPr/>
          <a:lstStyle/>
          <a:p>
            <a:pPr lvl="0"/>
            <a:r>
              <a:rPr lang="en-GB" sz="1800" dirty="0" smtClean="0"/>
              <a:t>A </a:t>
            </a:r>
            <a:r>
              <a:rPr lang="en-GB" sz="1800" dirty="0"/>
              <a:t>sustainable approach to embedding industry- essential employability skills in mathematics programmes – </a:t>
            </a:r>
            <a:r>
              <a:rPr lang="en-GB" sz="1800" b="1" dirty="0"/>
              <a:t>University of Reading</a:t>
            </a:r>
          </a:p>
          <a:p>
            <a:r>
              <a:rPr lang="en-GB" sz="1800" dirty="0"/>
              <a:t> </a:t>
            </a:r>
          </a:p>
          <a:p>
            <a:pPr lvl="0"/>
            <a:r>
              <a:rPr lang="en-GB" sz="1800" dirty="0"/>
              <a:t>Architects-in-education working with architects-in-practice; developing employability skills in first year architectural undergraduates – </a:t>
            </a:r>
            <a:r>
              <a:rPr lang="en-GB" sz="1800" b="1" dirty="0"/>
              <a:t>University of Ulster</a:t>
            </a:r>
          </a:p>
          <a:p>
            <a:r>
              <a:rPr lang="en-GB" sz="1800" dirty="0"/>
              <a:t> </a:t>
            </a:r>
            <a:r>
              <a:rPr lang="en-GB" sz="1800" u="sng" dirty="0"/>
              <a:t>http://</a:t>
            </a:r>
            <a:r>
              <a:rPr lang="en-GB" sz="1800" u="sng" dirty="0" smtClean="0"/>
              <a:t>www.heacademy.ac.uk/teaching-development-grants</a:t>
            </a:r>
          </a:p>
          <a:p>
            <a:endParaRPr lang="en-GB" sz="1800" dirty="0" smtClean="0"/>
          </a:p>
          <a:p>
            <a:endParaRPr lang="en-GB" sz="1800" dirty="0" smtClean="0"/>
          </a:p>
          <a:p>
            <a:endParaRPr lang="en-GB" sz="1800" dirty="0" smtClean="0"/>
          </a:p>
          <a:p>
            <a:endParaRPr lang="en-GB" sz="1800" dirty="0"/>
          </a:p>
        </p:txBody>
      </p:sp>
      <p:sp>
        <p:nvSpPr>
          <p:cNvPr id="4" name="Slide Number Placeholder 3"/>
          <p:cNvSpPr>
            <a:spLocks noGrp="1"/>
          </p:cNvSpPr>
          <p:nvPr>
            <p:ph type="sldNum" sz="quarter" idx="4"/>
          </p:nvPr>
        </p:nvSpPr>
        <p:spPr/>
        <p:txBody>
          <a:bodyPr/>
          <a:lstStyle/>
          <a:p>
            <a:fld id="{1E6288EA-60DC-4854-8116-4877A252A687}" type="slidenum">
              <a:rPr lang="en-GB" smtClean="0">
                <a:latin typeface="Gill Sans MT"/>
                <a:cs typeface="Gill Sans MT"/>
              </a:rPr>
              <a:pPr/>
              <a:t>10</a:t>
            </a:fld>
            <a:endParaRPr lang="en-GB" dirty="0">
              <a:latin typeface="Gill Sans MT"/>
              <a:cs typeface="Gill Sans MT"/>
            </a:endParaRPr>
          </a:p>
        </p:txBody>
      </p:sp>
      <p:sp>
        <p:nvSpPr>
          <p:cNvPr id="5" name="Title 4"/>
          <p:cNvSpPr>
            <a:spLocks noGrp="1"/>
          </p:cNvSpPr>
          <p:nvPr>
            <p:ph type="title"/>
          </p:nvPr>
        </p:nvSpPr>
        <p:spPr/>
        <p:txBody>
          <a:bodyPr/>
          <a:lstStyle/>
          <a:p>
            <a:r>
              <a:rPr lang="en-GB" dirty="0" smtClean="0"/>
              <a:t>HEA </a:t>
            </a:r>
            <a:r>
              <a:rPr lang="en-GB" dirty="0" smtClean="0"/>
              <a:t>projects </a:t>
            </a:r>
            <a:r>
              <a:rPr lang="en-GB" dirty="0" smtClean="0"/>
              <a:t>– Employability</a:t>
            </a:r>
            <a:endParaRPr lang="en-GB" dirty="0"/>
          </a:p>
        </p:txBody>
      </p:sp>
    </p:spTree>
    <p:extLst>
      <p:ext uri="{BB962C8B-B14F-4D97-AF65-F5344CB8AC3E}">
        <p14:creationId xmlns:p14="http://schemas.microsoft.com/office/powerpoint/2010/main" xmlns="" val="3055474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Arial" pitchFamily="34" charset="0"/>
              <a:buChar char="•"/>
            </a:pPr>
            <a:r>
              <a:rPr lang="en-GB" sz="2000" dirty="0" smtClean="0"/>
              <a:t>Univertas 21 – UK falling down the league table are we still world leading? Are others developing quicker?</a:t>
            </a:r>
          </a:p>
          <a:p>
            <a:pPr marL="342900" indent="-342900">
              <a:buFont typeface="Arial" pitchFamily="34" charset="0"/>
              <a:buChar char="•"/>
            </a:pPr>
            <a:r>
              <a:rPr lang="en-GB" sz="2000" dirty="0" smtClean="0"/>
              <a:t>430,000 students in the UK not British</a:t>
            </a:r>
          </a:p>
          <a:p>
            <a:pPr marL="342900" indent="-342900">
              <a:buFont typeface="Arial" pitchFamily="34" charset="0"/>
              <a:buChar char="•"/>
            </a:pPr>
            <a:r>
              <a:rPr lang="en-GB" sz="2000" dirty="0" smtClean="0"/>
              <a:t>500,000 students outside the UK studying on UK programmes</a:t>
            </a:r>
          </a:p>
          <a:p>
            <a:pPr marL="342900" indent="-342900">
              <a:buFont typeface="Arial" pitchFamily="34" charset="0"/>
              <a:buChar char="•"/>
            </a:pPr>
            <a:r>
              <a:rPr lang="en-GB" sz="2000" dirty="0" smtClean="0"/>
              <a:t>Overseas </a:t>
            </a:r>
            <a:r>
              <a:rPr lang="en-GB" sz="2000" dirty="0"/>
              <a:t>students </a:t>
            </a:r>
            <a:r>
              <a:rPr lang="en-GB" sz="2000" dirty="0" smtClean="0"/>
              <a:t>generate £</a:t>
            </a:r>
            <a:r>
              <a:rPr lang="en-GB" sz="2000" dirty="0"/>
              <a:t>5bn per year </a:t>
            </a:r>
            <a:r>
              <a:rPr lang="en-GB" sz="2000" dirty="0" smtClean="0"/>
              <a:t>in </a:t>
            </a:r>
            <a:r>
              <a:rPr lang="en-GB" sz="2000" dirty="0"/>
              <a:t>the UK and </a:t>
            </a:r>
            <a:r>
              <a:rPr lang="en-GB" sz="2000" dirty="0" smtClean="0"/>
              <a:t>this </a:t>
            </a:r>
            <a:r>
              <a:rPr lang="en-GB" sz="2000" dirty="0"/>
              <a:t>"export industry" could be worth £16.9bn by </a:t>
            </a:r>
            <a:r>
              <a:rPr lang="en-GB" sz="2000" dirty="0" smtClean="0"/>
              <a:t>2025 </a:t>
            </a:r>
            <a:r>
              <a:rPr lang="en-GB" sz="2000" i="1" dirty="0" smtClean="0"/>
              <a:t>(BBC News 29 </a:t>
            </a:r>
            <a:r>
              <a:rPr lang="en-GB" sz="2000" i="1" dirty="0" smtClean="0"/>
              <a:t>Feb </a:t>
            </a:r>
            <a:r>
              <a:rPr lang="en-GB" sz="2000" i="1" dirty="0" smtClean="0"/>
              <a:t>2012)</a:t>
            </a:r>
            <a:endParaRPr lang="en-GB" sz="2000" i="1" dirty="0"/>
          </a:p>
          <a:p>
            <a:pPr marL="342900" indent="-342900">
              <a:buFont typeface="Arial" pitchFamily="34" charset="0"/>
              <a:buChar char="•"/>
            </a:pPr>
            <a:r>
              <a:rPr lang="en-GB" sz="2000" dirty="0" smtClean="0"/>
              <a:t>Challenges </a:t>
            </a:r>
            <a:r>
              <a:rPr lang="en-GB" sz="2000" dirty="0"/>
              <a:t>include accessibility and educational capacity </a:t>
            </a:r>
            <a:r>
              <a:rPr lang="en-GB" sz="2000" dirty="0" smtClean="0"/>
              <a:t>development</a:t>
            </a:r>
          </a:p>
          <a:p>
            <a:pPr marL="342900" indent="-342900">
              <a:buFont typeface="Arial" pitchFamily="34" charset="0"/>
              <a:buChar char="•"/>
            </a:pPr>
            <a:r>
              <a:rPr lang="en-GB" sz="2000" dirty="0" smtClean="0"/>
              <a:t>An </a:t>
            </a:r>
            <a:r>
              <a:rPr lang="en-GB" sz="2000" dirty="0"/>
              <a:t>internationalised student experience is a key aspiration for </a:t>
            </a:r>
            <a:r>
              <a:rPr lang="en-GB" sz="2000" dirty="0" smtClean="0"/>
              <a:t>many</a:t>
            </a:r>
          </a:p>
          <a:p>
            <a:pPr marL="342900" indent="-342900">
              <a:buFont typeface="Arial" pitchFamily="34" charset="0"/>
              <a:buChar char="•"/>
            </a:pPr>
            <a:r>
              <a:rPr lang="en-GB" sz="2000" dirty="0" smtClean="0"/>
              <a:t>Time out of the UK – more employable, valuable international experience, life skills, life </a:t>
            </a:r>
            <a:r>
              <a:rPr lang="en-GB" sz="2000" dirty="0" smtClean="0"/>
              <a:t>changing</a:t>
            </a:r>
          </a:p>
          <a:p>
            <a:pPr marL="342900" indent="-342900"/>
            <a:r>
              <a:rPr lang="en-GB" sz="1600" dirty="0" smtClean="0">
                <a:solidFill>
                  <a:schemeClr val="tx2"/>
                </a:solidFill>
                <a:hlinkClick r:id="rId3"/>
              </a:rPr>
              <a:t>http://</a:t>
            </a:r>
            <a:r>
              <a:rPr lang="en-GB" sz="1600" dirty="0" smtClean="0">
                <a:solidFill>
                  <a:schemeClr val="tx2"/>
                </a:solidFill>
                <a:hlinkClick r:id="rId3"/>
              </a:rPr>
              <a:t>www.heacademy.ac.uk/seminars-themes#Internationalisation</a:t>
            </a:r>
            <a:endParaRPr lang="en-GB" sz="1600" dirty="0" smtClean="0">
              <a:solidFill>
                <a:schemeClr val="tx2"/>
              </a:solidFill>
            </a:endParaRPr>
          </a:p>
        </p:txBody>
      </p:sp>
      <p:sp>
        <p:nvSpPr>
          <p:cNvPr id="3" name="Slide Number Placeholder 2"/>
          <p:cNvSpPr>
            <a:spLocks noGrp="1"/>
          </p:cNvSpPr>
          <p:nvPr>
            <p:ph type="sldNum" sz="quarter" idx="4"/>
          </p:nvPr>
        </p:nvSpPr>
        <p:spPr/>
        <p:txBody>
          <a:bodyPr/>
          <a:lstStyle/>
          <a:p>
            <a:fld id="{1E6288EA-60DC-4854-8116-4877A252A687}" type="slidenum">
              <a:rPr lang="en-GB" smtClean="0">
                <a:latin typeface="Gill Sans MT"/>
                <a:cs typeface="Gill Sans MT"/>
              </a:rPr>
              <a:pPr/>
              <a:t>11</a:t>
            </a:fld>
            <a:endParaRPr lang="en-GB" dirty="0">
              <a:latin typeface="Gill Sans MT"/>
              <a:cs typeface="Gill Sans MT"/>
            </a:endParaRPr>
          </a:p>
        </p:txBody>
      </p:sp>
      <p:sp>
        <p:nvSpPr>
          <p:cNvPr id="4" name="Title 3"/>
          <p:cNvSpPr>
            <a:spLocks noGrp="1"/>
          </p:cNvSpPr>
          <p:nvPr>
            <p:ph type="title"/>
          </p:nvPr>
        </p:nvSpPr>
        <p:spPr/>
        <p:txBody>
          <a:bodyPr/>
          <a:lstStyle/>
          <a:p>
            <a:r>
              <a:rPr lang="en-GB" dirty="0"/>
              <a:t>Competing internationally</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60232" y="5517232"/>
            <a:ext cx="1988297" cy="8976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55495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088" y="1628775"/>
            <a:ext cx="7993384" cy="4205288"/>
          </a:xfrm>
        </p:spPr>
        <p:txBody>
          <a:bodyPr/>
          <a:lstStyle/>
          <a:p>
            <a:pPr marL="342900" indent="-342900">
              <a:buFont typeface="Arial" pitchFamily="34" charset="0"/>
              <a:buChar char="•"/>
            </a:pPr>
            <a:r>
              <a:rPr lang="en-GB" b="1" dirty="0" err="1" smtClean="0"/>
              <a:t>YouGov</a:t>
            </a:r>
            <a:r>
              <a:rPr lang="en-GB" b="1" dirty="0" smtClean="0"/>
              <a:t> </a:t>
            </a:r>
            <a:r>
              <a:rPr lang="en-GB" b="1" dirty="0"/>
              <a:t>survey </a:t>
            </a:r>
            <a:r>
              <a:rPr lang="en-GB" b="1" dirty="0" smtClean="0"/>
              <a:t>2011 </a:t>
            </a:r>
            <a:r>
              <a:rPr lang="en-GB" dirty="0" smtClean="0"/>
              <a:t>- &gt;70% prospective </a:t>
            </a:r>
            <a:r>
              <a:rPr lang="en-GB" dirty="0"/>
              <a:t>learners in England </a:t>
            </a:r>
            <a:r>
              <a:rPr lang="en-GB" dirty="0" smtClean="0"/>
              <a:t>said their </a:t>
            </a:r>
            <a:r>
              <a:rPr lang="en-GB" dirty="0"/>
              <a:t>most significant expectation </a:t>
            </a:r>
            <a:r>
              <a:rPr lang="en-GB" dirty="0" smtClean="0"/>
              <a:t>with high fees would </a:t>
            </a:r>
            <a:r>
              <a:rPr lang="en-GB" dirty="0"/>
              <a:t>be quality </a:t>
            </a:r>
            <a:r>
              <a:rPr lang="en-GB" dirty="0" smtClean="0"/>
              <a:t>teaching</a:t>
            </a:r>
            <a:r>
              <a:rPr lang="en-GB" sz="1800" i="1" dirty="0" smtClean="0"/>
              <a:t> </a:t>
            </a:r>
            <a:endParaRPr lang="en-GB" sz="1800" i="1" dirty="0" smtClean="0"/>
          </a:p>
          <a:p>
            <a:pPr marL="342900" indent="-342900">
              <a:buFont typeface="Arial" pitchFamily="34" charset="0"/>
              <a:buChar char="•"/>
            </a:pPr>
            <a:r>
              <a:rPr lang="en-GB" dirty="0" smtClean="0"/>
              <a:t>HE must ensure the </a:t>
            </a:r>
            <a:r>
              <a:rPr lang="en-GB" dirty="0" smtClean="0"/>
              <a:t>best teachers are in front of </a:t>
            </a:r>
            <a:r>
              <a:rPr lang="en-GB" dirty="0" smtClean="0"/>
              <a:t>students; HEA mission – students have an outstanding learning </a:t>
            </a:r>
            <a:r>
              <a:rPr lang="en-GB" dirty="0" smtClean="0"/>
              <a:t>experience </a:t>
            </a:r>
          </a:p>
          <a:p>
            <a:pPr marL="342900" indent="-342900">
              <a:buFont typeface="Arial" pitchFamily="34" charset="0"/>
              <a:buChar char="•"/>
            </a:pPr>
            <a:r>
              <a:rPr lang="en-GB" dirty="0" smtClean="0"/>
              <a:t>National Teaching Fellowships</a:t>
            </a:r>
          </a:p>
          <a:p>
            <a:pPr marL="342900" indent="-342900">
              <a:buFont typeface="Arial" pitchFamily="34" charset="0"/>
              <a:buChar char="•"/>
            </a:pPr>
            <a:r>
              <a:rPr lang="en-GB" dirty="0" smtClean="0"/>
              <a:t>Student </a:t>
            </a:r>
            <a:r>
              <a:rPr lang="en-GB" dirty="0" smtClean="0"/>
              <a:t>led Teaching Awards</a:t>
            </a:r>
          </a:p>
          <a:p>
            <a:pPr marL="342900" indent="-342900">
              <a:buFont typeface="Arial" pitchFamily="34" charset="0"/>
              <a:buChar char="•"/>
            </a:pPr>
            <a:r>
              <a:rPr lang="en-GB" dirty="0" smtClean="0"/>
              <a:t>UK PSF – owned by the sector</a:t>
            </a:r>
          </a:p>
          <a:p>
            <a:pPr marL="342900" indent="-342900">
              <a:buFont typeface="Arial" pitchFamily="34" charset="0"/>
              <a:buChar char="•"/>
            </a:pPr>
            <a:r>
              <a:rPr lang="en-GB" dirty="0" smtClean="0"/>
              <a:t>More developed CPD frameworks</a:t>
            </a:r>
          </a:p>
          <a:p>
            <a:pPr marL="342900" indent="-342900">
              <a:buFont typeface="Arial" pitchFamily="34" charset="0"/>
              <a:buChar char="•"/>
            </a:pPr>
            <a:r>
              <a:rPr lang="en-GB" dirty="0" smtClean="0"/>
              <a:t>Embed </a:t>
            </a:r>
            <a:r>
              <a:rPr lang="en-GB" dirty="0" err="1" smtClean="0"/>
              <a:t>professionalisation</a:t>
            </a:r>
            <a:endParaRPr lang="en-GB" dirty="0" smtClean="0"/>
          </a:p>
        </p:txBody>
      </p:sp>
      <p:sp>
        <p:nvSpPr>
          <p:cNvPr id="3" name="Slide Number Placeholder 2"/>
          <p:cNvSpPr>
            <a:spLocks noGrp="1"/>
          </p:cNvSpPr>
          <p:nvPr>
            <p:ph type="sldNum" sz="quarter" idx="4"/>
          </p:nvPr>
        </p:nvSpPr>
        <p:spPr/>
        <p:txBody>
          <a:bodyPr/>
          <a:lstStyle/>
          <a:p>
            <a:fld id="{1E6288EA-60DC-4854-8116-4877A252A687}" type="slidenum">
              <a:rPr lang="en-GB" smtClean="0">
                <a:latin typeface="Gill Sans MT"/>
                <a:cs typeface="Gill Sans MT"/>
              </a:rPr>
              <a:pPr/>
              <a:t>12</a:t>
            </a:fld>
            <a:endParaRPr lang="en-GB" dirty="0">
              <a:latin typeface="Gill Sans MT"/>
              <a:cs typeface="Gill Sans MT"/>
            </a:endParaRPr>
          </a:p>
        </p:txBody>
      </p:sp>
      <p:sp>
        <p:nvSpPr>
          <p:cNvPr id="4" name="Title 3"/>
          <p:cNvSpPr>
            <a:spLocks noGrp="1"/>
          </p:cNvSpPr>
          <p:nvPr>
            <p:ph type="title"/>
          </p:nvPr>
        </p:nvSpPr>
        <p:spPr/>
        <p:txBody>
          <a:bodyPr/>
          <a:lstStyle/>
          <a:p>
            <a:r>
              <a:rPr lang="en-GB" dirty="0" smtClean="0"/>
              <a:t>Excellent teaching</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20072" y="4221088"/>
            <a:ext cx="3312368" cy="2160240"/>
          </a:xfrm>
          <a:prstGeom prst="rect">
            <a:avLst/>
          </a:prstGeom>
        </p:spPr>
      </p:pic>
    </p:spTree>
    <p:extLst>
      <p:ext uri="{BB962C8B-B14F-4D97-AF65-F5344CB8AC3E}">
        <p14:creationId xmlns:p14="http://schemas.microsoft.com/office/powerpoint/2010/main" xmlns="" val="561631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628774"/>
            <a:ext cx="4824536" cy="4464521"/>
          </a:xfrm>
          <a:solidFill>
            <a:schemeClr val="bg1"/>
          </a:solidFill>
        </p:spPr>
        <p:txBody>
          <a:bodyPr/>
          <a:lstStyle/>
          <a:p>
            <a:pPr marL="342900" indent="-342900">
              <a:buFont typeface="Arial" pitchFamily="34" charset="0"/>
              <a:buChar char="•"/>
            </a:pPr>
            <a:r>
              <a:rPr lang="en-GB" dirty="0" smtClean="0"/>
              <a:t>Higher education cuts – </a:t>
            </a:r>
            <a:r>
              <a:rPr lang="en-GB" dirty="0" smtClean="0"/>
              <a:t>inevitable</a:t>
            </a:r>
            <a:endParaRPr lang="en-GB" dirty="0" smtClean="0"/>
          </a:p>
          <a:p>
            <a:pPr marL="342900" indent="-342900">
              <a:buFont typeface="Arial" pitchFamily="34" charset="0"/>
              <a:buChar char="•"/>
            </a:pPr>
            <a:r>
              <a:rPr lang="en-GB" dirty="0" smtClean="0"/>
              <a:t>Host efficiency best practice in Resources Centre</a:t>
            </a:r>
          </a:p>
          <a:p>
            <a:pPr marL="342900" indent="-342900">
              <a:buFont typeface="Arial" pitchFamily="34" charset="0"/>
              <a:buChar char="•"/>
            </a:pPr>
            <a:r>
              <a:rPr lang="en-GB" dirty="0">
                <a:solidFill>
                  <a:schemeClr val="accent1"/>
                </a:solidFill>
              </a:rPr>
              <a:t>There is a range of experience in the public sector to support this development </a:t>
            </a:r>
            <a:endParaRPr lang="en-GB" dirty="0" smtClean="0">
              <a:solidFill>
                <a:schemeClr val="accent1"/>
              </a:solidFill>
            </a:endParaRPr>
          </a:p>
          <a:p>
            <a:pPr marL="342900" indent="-342900">
              <a:buFont typeface="Arial" pitchFamily="34" charset="0"/>
              <a:buChar char="•"/>
            </a:pPr>
            <a:r>
              <a:rPr lang="en-GB" dirty="0" smtClean="0"/>
              <a:t>OER </a:t>
            </a:r>
            <a:r>
              <a:rPr lang="en-GB" dirty="0" smtClean="0"/>
              <a:t>allowing</a:t>
            </a:r>
            <a:r>
              <a:rPr lang="en-GB" dirty="0" smtClean="0"/>
              <a:t> </a:t>
            </a:r>
            <a:r>
              <a:rPr lang="en-GB" dirty="0" smtClean="0"/>
              <a:t>institutions </a:t>
            </a:r>
            <a:r>
              <a:rPr lang="en-GB" dirty="0" smtClean="0"/>
              <a:t>to share </a:t>
            </a:r>
            <a:r>
              <a:rPr lang="en-GB" dirty="0" smtClean="0"/>
              <a:t>materials and information</a:t>
            </a:r>
          </a:p>
        </p:txBody>
      </p:sp>
      <p:sp>
        <p:nvSpPr>
          <p:cNvPr id="3" name="Slide Number Placeholder 2"/>
          <p:cNvSpPr>
            <a:spLocks noGrp="1"/>
          </p:cNvSpPr>
          <p:nvPr>
            <p:ph type="sldNum" sz="quarter" idx="4"/>
          </p:nvPr>
        </p:nvSpPr>
        <p:spPr/>
        <p:txBody>
          <a:bodyPr/>
          <a:lstStyle/>
          <a:p>
            <a:fld id="{1E6288EA-60DC-4854-8116-4877A252A687}" type="slidenum">
              <a:rPr lang="en-GB" smtClean="0">
                <a:latin typeface="Gill Sans MT"/>
                <a:cs typeface="Gill Sans MT"/>
              </a:rPr>
              <a:pPr/>
              <a:t>13</a:t>
            </a:fld>
            <a:endParaRPr lang="en-GB" dirty="0">
              <a:latin typeface="Gill Sans MT"/>
              <a:cs typeface="Gill Sans MT"/>
            </a:endParaRPr>
          </a:p>
        </p:txBody>
      </p:sp>
      <p:sp>
        <p:nvSpPr>
          <p:cNvPr id="4" name="Title 3"/>
          <p:cNvSpPr>
            <a:spLocks noGrp="1"/>
          </p:cNvSpPr>
          <p:nvPr>
            <p:ph type="title"/>
          </p:nvPr>
        </p:nvSpPr>
        <p:spPr/>
        <p:txBody>
          <a:bodyPr/>
          <a:lstStyle/>
          <a:p>
            <a:r>
              <a:rPr lang="en-GB" dirty="0" smtClean="0"/>
              <a:t>Efficiencies and Effectiveness in HE</a:t>
            </a:r>
            <a:endParaRPr lang="en-GB" dirty="0"/>
          </a:p>
        </p:txBody>
      </p:sp>
      <p:pic>
        <p:nvPicPr>
          <p:cNvPr id="12290" name="Picture 2" descr="http://blog.thehigheredcio.com/wp-content/uploads/2011/08/efficiency-perfection.png"/>
          <p:cNvPicPr>
            <a:picLocks noChangeAspect="1" noChangeArrowheads="1"/>
          </p:cNvPicPr>
          <p:nvPr/>
        </p:nvPicPr>
        <p:blipFill>
          <a:blip r:embed="rId3" cstate="print"/>
          <a:srcRect/>
          <a:stretch>
            <a:fillRect/>
          </a:stretch>
        </p:blipFill>
        <p:spPr bwMode="auto">
          <a:xfrm>
            <a:off x="5232744" y="1700808"/>
            <a:ext cx="3911256" cy="4189065"/>
          </a:xfrm>
          <a:prstGeom prst="rect">
            <a:avLst/>
          </a:prstGeom>
          <a:noFill/>
        </p:spPr>
      </p:pic>
    </p:spTree>
    <p:extLst>
      <p:ext uri="{BB962C8B-B14F-4D97-AF65-F5344CB8AC3E}">
        <p14:creationId xmlns:p14="http://schemas.microsoft.com/office/powerpoint/2010/main" xmlns="" val="3040780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1E6288EA-60DC-4854-8116-4877A252A687}" type="slidenum">
              <a:rPr lang="en-GB" smtClean="0">
                <a:latin typeface="Gill Sans MT"/>
                <a:cs typeface="Gill Sans MT"/>
              </a:rPr>
              <a:pPr/>
              <a:t>14</a:t>
            </a:fld>
            <a:endParaRPr lang="en-GB" dirty="0">
              <a:latin typeface="Gill Sans MT"/>
              <a:cs typeface="Gill Sans MT"/>
            </a:endParaRPr>
          </a:p>
        </p:txBody>
      </p:sp>
      <p:sp>
        <p:nvSpPr>
          <p:cNvPr id="4" name="Title 3"/>
          <p:cNvSpPr>
            <a:spLocks noGrp="1"/>
          </p:cNvSpPr>
          <p:nvPr>
            <p:ph type="title"/>
          </p:nvPr>
        </p:nvSpPr>
        <p:spPr/>
        <p:txBody>
          <a:bodyPr/>
          <a:lstStyle/>
          <a:p>
            <a:r>
              <a:rPr lang="en-GB" dirty="0"/>
              <a:t>Higher Education Academy (HEA)</a:t>
            </a:r>
          </a:p>
        </p:txBody>
      </p:sp>
      <p:graphicFrame>
        <p:nvGraphicFramePr>
          <p:cNvPr id="5" name="Content Placeholder 4"/>
          <p:cNvGraphicFramePr>
            <a:graphicFrameLocks noGrp="1"/>
          </p:cNvGraphicFramePr>
          <p:nvPr>
            <p:ph idx="1"/>
          </p:nvPr>
        </p:nvGraphicFramePr>
        <p:xfrm>
          <a:off x="827088" y="1628775"/>
          <a:ext cx="7756525" cy="4205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208440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uliehut\AppData\Local\Microsoft\Windows\Temporary Internet Files\Content.IE5\21C4XST0\MP900433067[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6056" y="2564904"/>
            <a:ext cx="3672408" cy="367240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ontent Placeholder 1"/>
          <p:cNvSpPr>
            <a:spLocks noGrp="1"/>
          </p:cNvSpPr>
          <p:nvPr>
            <p:ph idx="1"/>
          </p:nvPr>
        </p:nvSpPr>
        <p:spPr>
          <a:xfrm>
            <a:off x="1387344" y="1744954"/>
            <a:ext cx="7217103" cy="3153005"/>
          </a:xfrm>
        </p:spPr>
        <p:txBody>
          <a:bodyPr/>
          <a:lstStyle/>
          <a:p>
            <a:pPr marL="342900" indent="-342900">
              <a:buFont typeface="Arial" pitchFamily="34" charset="0"/>
              <a:buChar char="•"/>
            </a:pPr>
            <a:r>
              <a:rPr lang="en-GB" sz="2800" dirty="0" smtClean="0"/>
              <a:t>Skilling students including life skills</a:t>
            </a:r>
          </a:p>
          <a:p>
            <a:pPr marL="342900" indent="-342900">
              <a:buFont typeface="Arial" pitchFamily="34" charset="0"/>
              <a:buChar char="•"/>
            </a:pPr>
            <a:r>
              <a:rPr lang="en-GB" sz="2800" dirty="0" smtClean="0"/>
              <a:t>Employability</a:t>
            </a:r>
          </a:p>
          <a:p>
            <a:pPr marL="342900" indent="-342900">
              <a:buFont typeface="Arial" pitchFamily="34" charset="0"/>
              <a:buChar char="•"/>
            </a:pPr>
            <a:r>
              <a:rPr lang="en-GB" sz="2800" dirty="0" smtClean="0"/>
              <a:t>International experience </a:t>
            </a:r>
          </a:p>
          <a:p>
            <a:pPr marL="342900" indent="-342900">
              <a:buFont typeface="Arial" pitchFamily="34" charset="0"/>
              <a:buChar char="•"/>
            </a:pPr>
            <a:r>
              <a:rPr lang="en-GB" sz="2800" dirty="0" smtClean="0"/>
              <a:t>Relevant academic content</a:t>
            </a:r>
          </a:p>
          <a:p>
            <a:pPr marL="342900" indent="-342900">
              <a:buFont typeface="Arial" pitchFamily="34" charset="0"/>
              <a:buChar char="•"/>
            </a:pPr>
            <a:r>
              <a:rPr lang="en-GB" sz="2800" dirty="0" smtClean="0"/>
              <a:t>Quality and </a:t>
            </a:r>
            <a:r>
              <a:rPr lang="en-GB" sz="2800" dirty="0" smtClean="0"/>
              <a:t>retention</a:t>
            </a:r>
            <a:endParaRPr lang="en-GB" sz="2400" dirty="0" smtClean="0"/>
          </a:p>
        </p:txBody>
      </p:sp>
      <p:sp>
        <p:nvSpPr>
          <p:cNvPr id="3" name="Slide Number Placeholder 2"/>
          <p:cNvSpPr>
            <a:spLocks noGrp="1"/>
          </p:cNvSpPr>
          <p:nvPr>
            <p:ph type="sldNum" sz="quarter" idx="4"/>
          </p:nvPr>
        </p:nvSpPr>
        <p:spPr/>
        <p:txBody>
          <a:bodyPr/>
          <a:lstStyle/>
          <a:p>
            <a:fld id="{1E6288EA-60DC-4854-8116-4877A252A687}" type="slidenum">
              <a:rPr lang="en-GB" smtClean="0">
                <a:latin typeface="Gill Sans MT"/>
                <a:cs typeface="Gill Sans MT"/>
              </a:rPr>
              <a:pPr/>
              <a:t>2</a:t>
            </a:fld>
            <a:endParaRPr lang="en-GB" dirty="0">
              <a:latin typeface="Gill Sans MT"/>
              <a:cs typeface="Gill Sans MT"/>
            </a:endParaRPr>
          </a:p>
        </p:txBody>
      </p:sp>
      <p:sp>
        <p:nvSpPr>
          <p:cNvPr id="4" name="Title 3"/>
          <p:cNvSpPr>
            <a:spLocks noGrp="1"/>
          </p:cNvSpPr>
          <p:nvPr>
            <p:ph type="title"/>
          </p:nvPr>
        </p:nvSpPr>
        <p:spPr/>
        <p:txBody>
          <a:bodyPr/>
          <a:lstStyle/>
          <a:p>
            <a:r>
              <a:rPr lang="en-GB" dirty="0" smtClean="0"/>
              <a:t>One View</a:t>
            </a:r>
            <a:endParaRPr lang="en-GB" dirty="0"/>
          </a:p>
        </p:txBody>
      </p:sp>
    </p:spTree>
    <p:extLst>
      <p:ext uri="{BB962C8B-B14F-4D97-AF65-F5344CB8AC3E}">
        <p14:creationId xmlns:p14="http://schemas.microsoft.com/office/powerpoint/2010/main" xmlns="" val="2311195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55576" y="1700808"/>
            <a:ext cx="4018086" cy="3888457"/>
          </a:xfrm>
        </p:spPr>
        <p:txBody>
          <a:bodyPr/>
          <a:lstStyle/>
          <a:p>
            <a:r>
              <a:rPr lang="en-GB" sz="2400" b="1" dirty="0" smtClean="0"/>
              <a:t>England</a:t>
            </a:r>
            <a:r>
              <a:rPr lang="en-GB" sz="2400" dirty="0" smtClean="0"/>
              <a:t>  </a:t>
            </a:r>
          </a:p>
          <a:p>
            <a:r>
              <a:rPr lang="en-GB" sz="2400" dirty="0" smtClean="0"/>
              <a:t>Student numbers fluctuating</a:t>
            </a:r>
          </a:p>
          <a:p>
            <a:r>
              <a:rPr lang="en-GB" sz="2400" dirty="0" smtClean="0"/>
              <a:t>Enhanced expectations, value for money </a:t>
            </a:r>
          </a:p>
          <a:p>
            <a:r>
              <a:rPr lang="en-GB" sz="2400" b="1" dirty="0" smtClean="0"/>
              <a:t>Scotland</a:t>
            </a:r>
            <a:r>
              <a:rPr lang="en-GB" sz="2400" dirty="0" smtClean="0"/>
              <a:t>  </a:t>
            </a:r>
            <a:endParaRPr lang="en-GB" sz="2400" dirty="0"/>
          </a:p>
          <a:p>
            <a:r>
              <a:rPr lang="en-GB" sz="2400" dirty="0" smtClean="0"/>
              <a:t>Widening access and social mobility - key issues </a:t>
            </a:r>
            <a:endParaRPr lang="en-GB" sz="2400" dirty="0"/>
          </a:p>
          <a:p>
            <a:endParaRPr lang="en-GB" sz="2400" dirty="0"/>
          </a:p>
          <a:p>
            <a:endParaRPr lang="en-GB" dirty="0" smtClean="0"/>
          </a:p>
        </p:txBody>
      </p:sp>
      <p:sp>
        <p:nvSpPr>
          <p:cNvPr id="3" name="Content Placeholder 2"/>
          <p:cNvSpPr>
            <a:spLocks noGrp="1"/>
          </p:cNvSpPr>
          <p:nvPr>
            <p:ph sz="half" idx="2"/>
          </p:nvPr>
        </p:nvSpPr>
        <p:spPr>
          <a:xfrm>
            <a:off x="4716016" y="1700809"/>
            <a:ext cx="3867597" cy="4133254"/>
          </a:xfrm>
        </p:spPr>
        <p:txBody>
          <a:bodyPr/>
          <a:lstStyle/>
          <a:p>
            <a:r>
              <a:rPr lang="en-GB" sz="2400" b="1" dirty="0" smtClean="0"/>
              <a:t>Northern Ireland</a:t>
            </a:r>
          </a:p>
          <a:p>
            <a:r>
              <a:rPr lang="en-GB" sz="2400" dirty="0" smtClean="0"/>
              <a:t>Cohort of 18-21-year-olds, </a:t>
            </a:r>
            <a:r>
              <a:rPr lang="en-GB" sz="2400" dirty="0"/>
              <a:t>will reduce in size by 9.4% between </a:t>
            </a:r>
            <a:r>
              <a:rPr lang="en-GB" sz="2400" dirty="0" smtClean="0"/>
              <a:t>2012 and </a:t>
            </a:r>
            <a:r>
              <a:rPr lang="en-GB" sz="2400" dirty="0"/>
              <a:t>2020</a:t>
            </a:r>
            <a:r>
              <a:rPr lang="en-GB" sz="2400" dirty="0" smtClean="0"/>
              <a:t>.</a:t>
            </a:r>
            <a:endParaRPr lang="en-GB" sz="2400" b="1" dirty="0" smtClean="0"/>
          </a:p>
          <a:p>
            <a:r>
              <a:rPr lang="en-GB" sz="2400" b="1" dirty="0" smtClean="0"/>
              <a:t>Wales</a:t>
            </a:r>
          </a:p>
          <a:p>
            <a:r>
              <a:rPr lang="en-GB" sz="2400" dirty="0" smtClean="0"/>
              <a:t>Reconfiguration </a:t>
            </a:r>
            <a:r>
              <a:rPr lang="en-GB" sz="2400" dirty="0"/>
              <a:t>proposals for the sector</a:t>
            </a:r>
            <a:endParaRPr lang="en-GB" sz="2400" b="1" dirty="0" smtClean="0"/>
          </a:p>
        </p:txBody>
      </p:sp>
      <p:sp>
        <p:nvSpPr>
          <p:cNvPr id="4" name="Slide Number Placeholder 3"/>
          <p:cNvSpPr>
            <a:spLocks noGrp="1"/>
          </p:cNvSpPr>
          <p:nvPr>
            <p:ph type="sldNum" sz="quarter" idx="4"/>
          </p:nvPr>
        </p:nvSpPr>
        <p:spPr/>
        <p:txBody>
          <a:bodyPr/>
          <a:lstStyle/>
          <a:p>
            <a:fld id="{1E6288EA-60DC-4854-8116-4877A252A687}" type="slidenum">
              <a:rPr lang="en-GB" smtClean="0">
                <a:latin typeface="Gill Sans MT"/>
                <a:cs typeface="Gill Sans MT"/>
              </a:rPr>
              <a:pPr/>
              <a:t>3</a:t>
            </a:fld>
            <a:endParaRPr lang="en-GB" dirty="0">
              <a:latin typeface="Gill Sans MT"/>
              <a:cs typeface="Gill Sans MT"/>
            </a:endParaRPr>
          </a:p>
        </p:txBody>
      </p:sp>
      <p:sp>
        <p:nvSpPr>
          <p:cNvPr id="5" name="Title 4"/>
          <p:cNvSpPr>
            <a:spLocks noGrp="1"/>
          </p:cNvSpPr>
          <p:nvPr>
            <p:ph type="title"/>
          </p:nvPr>
        </p:nvSpPr>
        <p:spPr/>
        <p:txBody>
          <a:bodyPr/>
          <a:lstStyle/>
          <a:p>
            <a:r>
              <a:rPr lang="en-GB" dirty="0" smtClean="0"/>
              <a:t>Challenges</a:t>
            </a:r>
            <a:endParaRPr lang="en-GB" dirty="0"/>
          </a:p>
        </p:txBody>
      </p:sp>
    </p:spTree>
    <p:extLst>
      <p:ext uri="{BB962C8B-B14F-4D97-AF65-F5344CB8AC3E}">
        <p14:creationId xmlns:p14="http://schemas.microsoft.com/office/powerpoint/2010/main" xmlns="" val="3329010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67544" y="1628775"/>
            <a:ext cx="4896544" cy="4205288"/>
          </a:xfrm>
        </p:spPr>
        <p:txBody>
          <a:bodyPr/>
          <a:lstStyle/>
          <a:p>
            <a:pPr marL="342900" indent="-342900">
              <a:buFont typeface="Arial" pitchFamily="34" charset="0"/>
              <a:buChar char="•"/>
            </a:pPr>
            <a:r>
              <a:rPr lang="en-GB" sz="2400" dirty="0"/>
              <a:t>More choice </a:t>
            </a:r>
            <a:r>
              <a:rPr lang="en-GB" sz="2400" dirty="0" smtClean="0"/>
              <a:t>&amp; opportunity </a:t>
            </a:r>
            <a:endParaRPr lang="en-GB" sz="2400" dirty="0"/>
          </a:p>
          <a:p>
            <a:pPr marL="342900" indent="-342900">
              <a:buFont typeface="Arial" pitchFamily="34" charset="0"/>
              <a:buChar char="•"/>
            </a:pPr>
            <a:r>
              <a:rPr lang="en-GB" sz="2400" dirty="0" smtClean="0"/>
              <a:t>UK ranked 10th </a:t>
            </a:r>
            <a:r>
              <a:rPr lang="en-GB" sz="2400" dirty="0"/>
              <a:t>in the developed world for </a:t>
            </a:r>
            <a:r>
              <a:rPr lang="en-GB" sz="2400" dirty="0" smtClean="0"/>
              <a:t>higher education covering resources, environment, connectivity and outputs</a:t>
            </a:r>
            <a:br>
              <a:rPr lang="en-GB" sz="2400" dirty="0" smtClean="0"/>
            </a:br>
            <a:r>
              <a:rPr lang="en-GB" sz="2400" dirty="0" smtClean="0"/>
              <a:t>	</a:t>
            </a:r>
            <a:r>
              <a:rPr lang="en-GB" sz="2000" dirty="0" smtClean="0">
                <a:solidFill>
                  <a:schemeClr val="tx1"/>
                </a:solidFill>
              </a:rPr>
              <a:t>(</a:t>
            </a:r>
            <a:r>
              <a:rPr lang="en-GB" sz="1400" i="1" dirty="0" smtClean="0">
                <a:solidFill>
                  <a:schemeClr val="tx1"/>
                </a:solidFill>
              </a:rPr>
              <a:t>Telegraph </a:t>
            </a:r>
            <a:r>
              <a:rPr lang="en-GB" sz="1400" i="1" dirty="0" smtClean="0">
                <a:solidFill>
                  <a:schemeClr val="tx1"/>
                </a:solidFill>
              </a:rPr>
              <a:t>11 May </a:t>
            </a:r>
            <a:r>
              <a:rPr lang="en-GB" sz="1400" i="1" dirty="0" smtClean="0">
                <a:solidFill>
                  <a:schemeClr val="tx1"/>
                </a:solidFill>
              </a:rPr>
              <a:t>– </a:t>
            </a:r>
            <a:r>
              <a:rPr lang="en-GB" sz="1400" i="1" dirty="0" err="1" smtClean="0">
                <a:solidFill>
                  <a:schemeClr val="tx1"/>
                </a:solidFill>
              </a:rPr>
              <a:t>Universitas</a:t>
            </a:r>
            <a:r>
              <a:rPr lang="en-GB" sz="1400" i="1" dirty="0" smtClean="0">
                <a:solidFill>
                  <a:schemeClr val="tx1"/>
                </a:solidFill>
              </a:rPr>
              <a:t> </a:t>
            </a:r>
            <a:r>
              <a:rPr lang="en-GB" sz="1400" i="1" dirty="0" smtClean="0">
                <a:solidFill>
                  <a:schemeClr val="tx1"/>
                </a:solidFill>
              </a:rPr>
              <a:t>21 research)</a:t>
            </a:r>
            <a:endParaRPr lang="en-GB" sz="1600" i="1" dirty="0">
              <a:solidFill>
                <a:schemeClr val="tx1"/>
              </a:solidFill>
            </a:endParaRPr>
          </a:p>
          <a:p>
            <a:pPr marL="342900" indent="-342900">
              <a:buFont typeface="Arial" pitchFamily="34" charset="0"/>
              <a:buChar char="•"/>
            </a:pPr>
            <a:r>
              <a:rPr lang="en-GB" sz="2400" dirty="0" smtClean="0"/>
              <a:t>Access</a:t>
            </a:r>
            <a:r>
              <a:rPr lang="en-GB" sz="2400" dirty="0"/>
              <a:t>, quality of teaching and </a:t>
            </a:r>
            <a:r>
              <a:rPr lang="en-GB" sz="2400" dirty="0" smtClean="0"/>
              <a:t>employability are important to all those who can benefit from higher education </a:t>
            </a:r>
            <a:endParaRPr lang="en-GB" sz="2400" dirty="0"/>
          </a:p>
        </p:txBody>
      </p:sp>
      <p:sp>
        <p:nvSpPr>
          <p:cNvPr id="4" name="Slide Number Placeholder 3"/>
          <p:cNvSpPr>
            <a:spLocks noGrp="1"/>
          </p:cNvSpPr>
          <p:nvPr>
            <p:ph type="sldNum" sz="quarter" idx="4"/>
          </p:nvPr>
        </p:nvSpPr>
        <p:spPr/>
        <p:txBody>
          <a:bodyPr/>
          <a:lstStyle/>
          <a:p>
            <a:fld id="{1E6288EA-60DC-4854-8116-4877A252A687}" type="slidenum">
              <a:rPr lang="en-GB" smtClean="0">
                <a:latin typeface="Gill Sans MT"/>
                <a:cs typeface="Gill Sans MT"/>
              </a:rPr>
              <a:pPr/>
              <a:t>4</a:t>
            </a:fld>
            <a:endParaRPr lang="en-GB" dirty="0">
              <a:latin typeface="Gill Sans MT"/>
              <a:cs typeface="Gill Sans MT"/>
            </a:endParaRPr>
          </a:p>
        </p:txBody>
      </p:sp>
      <p:sp>
        <p:nvSpPr>
          <p:cNvPr id="5" name="Title 4"/>
          <p:cNvSpPr>
            <a:spLocks noGrp="1"/>
          </p:cNvSpPr>
          <p:nvPr>
            <p:ph type="title"/>
          </p:nvPr>
        </p:nvSpPr>
        <p:spPr/>
        <p:txBody>
          <a:bodyPr/>
          <a:lstStyle/>
          <a:p>
            <a:r>
              <a:rPr lang="en-GB" dirty="0"/>
              <a:t>What we do </a:t>
            </a:r>
            <a:r>
              <a:rPr lang="en-GB" dirty="0" smtClean="0"/>
              <a:t>know?</a:t>
            </a:r>
            <a:endParaRPr lang="en-GB" dirty="0"/>
          </a:p>
        </p:txBody>
      </p:sp>
      <p:pic>
        <p:nvPicPr>
          <p:cNvPr id="2050"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24128" y="1988840"/>
            <a:ext cx="3046396" cy="4205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51806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342900" indent="-342900">
              <a:buFont typeface="Arial" pitchFamily="34" charset="0"/>
              <a:buChar char="•"/>
            </a:pPr>
            <a:endParaRPr lang="en-GB" dirty="0" smtClean="0"/>
          </a:p>
          <a:p>
            <a:pPr marL="342900" indent="-342900">
              <a:buFont typeface="Arial" pitchFamily="34" charset="0"/>
              <a:buChar char="•"/>
            </a:pPr>
            <a:r>
              <a:rPr lang="en-GB" sz="2800" dirty="0" smtClean="0"/>
              <a:t>Respect </a:t>
            </a:r>
            <a:r>
              <a:rPr lang="en-GB" sz="2800" dirty="0"/>
              <a:t>for the learner is centre stage</a:t>
            </a:r>
            <a:endParaRPr lang="en-GB" sz="2800" dirty="0" smtClean="0"/>
          </a:p>
          <a:p>
            <a:pPr marL="342900" indent="-342900">
              <a:buFont typeface="Arial" pitchFamily="34" charset="0"/>
              <a:buChar char="•"/>
            </a:pPr>
            <a:r>
              <a:rPr lang="en-GB" sz="2800" dirty="0" smtClean="0"/>
              <a:t>Student engagement </a:t>
            </a:r>
          </a:p>
          <a:p>
            <a:pPr marL="342900" indent="-342900">
              <a:buFont typeface="Arial" pitchFamily="34" charset="0"/>
              <a:buChar char="•"/>
            </a:pPr>
            <a:r>
              <a:rPr lang="en-GB" sz="2800" dirty="0" smtClean="0"/>
              <a:t>Reviewing curriculum to ensure its relevant </a:t>
            </a:r>
          </a:p>
          <a:p>
            <a:pPr marL="342900" indent="-342900">
              <a:buFont typeface="Arial" pitchFamily="34" charset="0"/>
              <a:buChar char="•"/>
            </a:pPr>
            <a:r>
              <a:rPr lang="en-GB" sz="2800" dirty="0" smtClean="0"/>
              <a:t>Graduate attributes</a:t>
            </a:r>
          </a:p>
          <a:p>
            <a:pPr marL="342900" indent="-342900">
              <a:buFont typeface="Arial" pitchFamily="34" charset="0"/>
              <a:buChar char="•"/>
            </a:pPr>
            <a:r>
              <a:rPr lang="en-GB" sz="2800" dirty="0" smtClean="0"/>
              <a:t>Internationalisation</a:t>
            </a:r>
            <a:endParaRPr lang="en-GB" sz="2800" dirty="0"/>
          </a:p>
          <a:p>
            <a:pPr marL="342900" indent="-342900">
              <a:buFont typeface="Arial" pitchFamily="34" charset="0"/>
              <a:buChar char="•"/>
            </a:pPr>
            <a:endParaRPr lang="en-GB" dirty="0" smtClean="0"/>
          </a:p>
          <a:p>
            <a:endParaRPr lang="en-GB"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853781" y="2426875"/>
            <a:ext cx="3657600" cy="2609088"/>
          </a:xfrm>
        </p:spPr>
      </p:pic>
      <p:sp>
        <p:nvSpPr>
          <p:cNvPr id="4" name="Slide Number Placeholder 3"/>
          <p:cNvSpPr>
            <a:spLocks noGrp="1"/>
          </p:cNvSpPr>
          <p:nvPr>
            <p:ph type="sldNum" sz="quarter" idx="4"/>
          </p:nvPr>
        </p:nvSpPr>
        <p:spPr/>
        <p:txBody>
          <a:bodyPr/>
          <a:lstStyle/>
          <a:p>
            <a:fld id="{1E6288EA-60DC-4854-8116-4877A252A687}" type="slidenum">
              <a:rPr lang="en-GB" smtClean="0">
                <a:latin typeface="Gill Sans MT"/>
                <a:cs typeface="Gill Sans MT"/>
              </a:rPr>
              <a:pPr/>
              <a:t>5</a:t>
            </a:fld>
            <a:endParaRPr lang="en-GB" dirty="0">
              <a:latin typeface="Gill Sans MT"/>
              <a:cs typeface="Gill Sans MT"/>
            </a:endParaRPr>
          </a:p>
        </p:txBody>
      </p:sp>
      <p:sp>
        <p:nvSpPr>
          <p:cNvPr id="5" name="Title 4"/>
          <p:cNvSpPr>
            <a:spLocks noGrp="1"/>
          </p:cNvSpPr>
          <p:nvPr>
            <p:ph type="title"/>
          </p:nvPr>
        </p:nvSpPr>
        <p:spPr/>
        <p:txBody>
          <a:bodyPr/>
          <a:lstStyle/>
          <a:p>
            <a:r>
              <a:rPr lang="en-GB" dirty="0" smtClean="0"/>
              <a:t>Opportunities</a:t>
            </a:r>
            <a:endParaRPr lang="en-GB" dirty="0"/>
          </a:p>
        </p:txBody>
      </p:sp>
    </p:spTree>
    <p:extLst>
      <p:ext uri="{BB962C8B-B14F-4D97-AF65-F5344CB8AC3E}">
        <p14:creationId xmlns:p14="http://schemas.microsoft.com/office/powerpoint/2010/main" xmlns="" val="221345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781550" y="1628775"/>
            <a:ext cx="3802063" cy="4032473"/>
          </a:xfrm>
        </p:spPr>
        <p:txBody>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
        <p:nvSpPr>
          <p:cNvPr id="4" name="Slide Number Placeholder 3"/>
          <p:cNvSpPr>
            <a:spLocks noGrp="1"/>
          </p:cNvSpPr>
          <p:nvPr>
            <p:ph type="sldNum" sz="quarter" idx="4"/>
          </p:nvPr>
        </p:nvSpPr>
        <p:spPr/>
        <p:txBody>
          <a:bodyPr/>
          <a:lstStyle/>
          <a:p>
            <a:fld id="{1E6288EA-60DC-4854-8116-4877A252A687}" type="slidenum">
              <a:rPr lang="en-GB" smtClean="0">
                <a:latin typeface="Gill Sans MT"/>
                <a:cs typeface="Gill Sans MT"/>
              </a:rPr>
              <a:pPr/>
              <a:t>6</a:t>
            </a:fld>
            <a:endParaRPr lang="en-GB" dirty="0">
              <a:latin typeface="Gill Sans MT"/>
              <a:cs typeface="Gill Sans MT"/>
            </a:endParaRPr>
          </a:p>
        </p:txBody>
      </p:sp>
      <p:sp>
        <p:nvSpPr>
          <p:cNvPr id="5" name="Title 4"/>
          <p:cNvSpPr>
            <a:spLocks noGrp="1"/>
          </p:cNvSpPr>
          <p:nvPr>
            <p:ph type="title"/>
          </p:nvPr>
        </p:nvSpPr>
        <p:spPr/>
        <p:txBody>
          <a:bodyPr/>
          <a:lstStyle/>
          <a:p>
            <a:r>
              <a:rPr lang="en-GB" dirty="0" smtClean="0"/>
              <a:t>University has just Flipped</a:t>
            </a:r>
            <a:endParaRPr lang="en-GB" dirty="0"/>
          </a:p>
        </p:txBody>
      </p:sp>
      <p:sp>
        <p:nvSpPr>
          <p:cNvPr id="7" name="Content Placeholder 6"/>
          <p:cNvSpPr>
            <a:spLocks noGrp="1"/>
          </p:cNvSpPr>
          <p:nvPr>
            <p:ph sz="half" idx="1"/>
          </p:nvPr>
        </p:nvSpPr>
        <p:spPr>
          <a:xfrm>
            <a:off x="827088" y="1628775"/>
            <a:ext cx="4176960" cy="4205288"/>
          </a:xfrm>
        </p:spPr>
        <p:txBody>
          <a:bodyPr/>
          <a:lstStyle/>
          <a:p>
            <a:r>
              <a:rPr lang="en-GB" b="1" dirty="0" smtClean="0"/>
              <a:t>How online video is opening up knowledge to the world</a:t>
            </a:r>
          </a:p>
          <a:p>
            <a:pPr marL="342900" indent="-342900">
              <a:buFont typeface="Arial" pitchFamily="34" charset="0"/>
              <a:buChar char="•"/>
            </a:pPr>
            <a:r>
              <a:rPr lang="en-GB" sz="2000" dirty="0" smtClean="0"/>
              <a:t>Time for change in education</a:t>
            </a:r>
          </a:p>
          <a:p>
            <a:pPr marL="342900" indent="-342900">
              <a:buFont typeface="Arial" pitchFamily="34" charset="0"/>
              <a:buChar char="•"/>
            </a:pPr>
            <a:r>
              <a:rPr lang="en-GB" sz="2000" dirty="0" smtClean="0"/>
              <a:t>Open access to courses</a:t>
            </a:r>
          </a:p>
          <a:p>
            <a:pPr marL="342900" indent="-342900">
              <a:buFont typeface="Arial" pitchFamily="34" charset="0"/>
              <a:buChar char="•"/>
            </a:pPr>
            <a:r>
              <a:rPr lang="en-GB" sz="2000" dirty="0" smtClean="0"/>
              <a:t>Lecture </a:t>
            </a:r>
            <a:r>
              <a:rPr lang="en-GB" sz="2000" dirty="0" smtClean="0"/>
              <a:t>‘flipping’  </a:t>
            </a:r>
            <a:endParaRPr lang="en-GB" sz="2000" dirty="0" smtClean="0"/>
          </a:p>
          <a:p>
            <a:pPr marL="342900" indent="-342900">
              <a:buFont typeface="Arial" pitchFamily="34" charset="0"/>
              <a:buChar char="•"/>
            </a:pPr>
            <a:r>
              <a:rPr lang="en-GB" sz="2000" dirty="0" smtClean="0"/>
              <a:t>In 2010 they taught 200 in 2011 160,000 from 190 countries </a:t>
            </a:r>
          </a:p>
          <a:p>
            <a:pPr marL="342900" indent="-342900">
              <a:buFont typeface="Arial" pitchFamily="34" charset="0"/>
              <a:buChar char="•"/>
            </a:pPr>
            <a:r>
              <a:rPr lang="en-GB" sz="2000" u="sng" dirty="0">
                <a:hlinkClick r:id="rId3"/>
              </a:rPr>
              <a:t>http://</a:t>
            </a:r>
            <a:r>
              <a:rPr lang="en-GB" sz="2000" u="sng" dirty="0" smtClean="0">
                <a:hlinkClick r:id="rId3"/>
              </a:rPr>
              <a:t>www.wired.co.uk/magazine/archive/2012/05/features/university-just-got-flipped</a:t>
            </a:r>
            <a:endParaRPr lang="en-GB" sz="20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92080" y="1628800"/>
            <a:ext cx="3158803" cy="420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77108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556792"/>
            <a:ext cx="7756525" cy="4205288"/>
          </a:xfrm>
        </p:spPr>
        <p:txBody>
          <a:bodyPr/>
          <a:lstStyle/>
          <a:p>
            <a:r>
              <a:rPr lang="en-GB" b="1" dirty="0" smtClean="0"/>
              <a:t>Koller</a:t>
            </a:r>
            <a:r>
              <a:rPr lang="en-GB" dirty="0" smtClean="0"/>
              <a:t> – (</a:t>
            </a:r>
            <a:r>
              <a:rPr lang="en-GB" sz="1400" dirty="0" smtClean="0"/>
              <a:t>professor in Computer Science at Stanford )</a:t>
            </a:r>
          </a:p>
          <a:p>
            <a:pPr marL="342900" indent="-342900">
              <a:buFont typeface="Arial" pitchFamily="34" charset="0"/>
              <a:buChar char="•"/>
            </a:pPr>
            <a:r>
              <a:rPr lang="en-GB" dirty="0" smtClean="0"/>
              <a:t>"</a:t>
            </a:r>
            <a:r>
              <a:rPr lang="en-GB" dirty="0"/>
              <a:t>Once you have a set of video content with integrated activities and assessments, you can make the same content available to those not fortunate enough to attend the </a:t>
            </a:r>
            <a:r>
              <a:rPr lang="en-GB" dirty="0" smtClean="0"/>
              <a:t>Stanford’s </a:t>
            </a:r>
            <a:r>
              <a:rPr lang="en-GB" dirty="0"/>
              <a:t>and Oxfords of the world</a:t>
            </a:r>
            <a:r>
              <a:rPr lang="en-GB" dirty="0" smtClean="0"/>
              <a:t>.“</a:t>
            </a:r>
          </a:p>
          <a:p>
            <a:pPr marL="342900" indent="-342900">
              <a:buFont typeface="Arial" pitchFamily="34" charset="0"/>
              <a:buChar char="•"/>
            </a:pPr>
            <a:r>
              <a:rPr lang="en-GB" dirty="0" smtClean="0"/>
              <a:t>Paper </a:t>
            </a:r>
            <a:r>
              <a:rPr lang="en-GB" dirty="0"/>
              <a:t>published in </a:t>
            </a:r>
            <a:r>
              <a:rPr lang="en-GB" i="1" dirty="0"/>
              <a:t>Science</a:t>
            </a:r>
            <a:r>
              <a:rPr lang="en-GB" dirty="0"/>
              <a:t> </a:t>
            </a:r>
            <a:r>
              <a:rPr lang="en-GB" sz="1400" dirty="0" smtClean="0"/>
              <a:t>(April 2011) </a:t>
            </a:r>
            <a:r>
              <a:rPr lang="en-GB" dirty="0"/>
              <a:t>found that students using an experimental </a:t>
            </a:r>
            <a:r>
              <a:rPr lang="en-GB" dirty="0" smtClean="0"/>
              <a:t>‘flip-learning’ </a:t>
            </a:r>
            <a:r>
              <a:rPr lang="en-GB" dirty="0"/>
              <a:t>approach did more than twice as well as those using traditional </a:t>
            </a:r>
            <a:r>
              <a:rPr lang="en-GB" dirty="0" smtClean="0"/>
              <a:t>methods </a:t>
            </a:r>
          </a:p>
          <a:p>
            <a:r>
              <a:rPr lang="en-GB" b="1" dirty="0" smtClean="0"/>
              <a:t>Simon Bates </a:t>
            </a:r>
            <a:r>
              <a:rPr lang="en-GB" dirty="0" smtClean="0"/>
              <a:t>(</a:t>
            </a:r>
            <a:r>
              <a:rPr lang="en-GB" sz="1400" dirty="0"/>
              <a:t>Professor of Physics Education </a:t>
            </a:r>
            <a:r>
              <a:rPr lang="en-GB" sz="1400" dirty="0" smtClean="0"/>
              <a:t>at Edinburgh)</a:t>
            </a:r>
          </a:p>
          <a:p>
            <a:pPr marL="354013" indent="-354013">
              <a:buFont typeface="Arial" pitchFamily="34" charset="0"/>
              <a:buChar char="•"/>
            </a:pPr>
            <a:r>
              <a:rPr lang="en-GB" dirty="0" smtClean="0"/>
              <a:t>is following this lead in Edinburgh - OE learning </a:t>
            </a:r>
            <a:br>
              <a:rPr lang="en-GB" dirty="0" smtClean="0"/>
            </a:br>
            <a:r>
              <a:rPr lang="en-GB" dirty="0" smtClean="0"/>
              <a:t>environment </a:t>
            </a:r>
            <a:r>
              <a:rPr lang="en-GB" dirty="0" smtClean="0"/>
              <a:t>rather </a:t>
            </a:r>
            <a:r>
              <a:rPr lang="en-GB" dirty="0" smtClean="0"/>
              <a:t>than </a:t>
            </a:r>
            <a:r>
              <a:rPr lang="en-GB" dirty="0" smtClean="0"/>
              <a:t>just lecturing</a:t>
            </a:r>
            <a:endParaRPr lang="en-GB" dirty="0" smtClean="0"/>
          </a:p>
        </p:txBody>
      </p:sp>
      <p:sp>
        <p:nvSpPr>
          <p:cNvPr id="3" name="Slide Number Placeholder 2"/>
          <p:cNvSpPr>
            <a:spLocks noGrp="1"/>
          </p:cNvSpPr>
          <p:nvPr>
            <p:ph type="sldNum" sz="quarter" idx="4"/>
          </p:nvPr>
        </p:nvSpPr>
        <p:spPr/>
        <p:txBody>
          <a:bodyPr/>
          <a:lstStyle/>
          <a:p>
            <a:fld id="{1E6288EA-60DC-4854-8116-4877A252A687}" type="slidenum">
              <a:rPr lang="en-GB" smtClean="0">
                <a:latin typeface="Gill Sans MT"/>
                <a:cs typeface="Gill Sans MT"/>
              </a:rPr>
              <a:pPr/>
              <a:t>7</a:t>
            </a:fld>
            <a:endParaRPr lang="en-GB" dirty="0">
              <a:latin typeface="Gill Sans MT"/>
              <a:cs typeface="Gill Sans MT"/>
            </a:endParaRPr>
          </a:p>
        </p:txBody>
      </p:sp>
      <p:sp>
        <p:nvSpPr>
          <p:cNvPr id="4" name="Title 3"/>
          <p:cNvSpPr>
            <a:spLocks noGrp="1"/>
          </p:cNvSpPr>
          <p:nvPr>
            <p:ph type="title"/>
          </p:nvPr>
        </p:nvSpPr>
        <p:spPr/>
        <p:txBody>
          <a:bodyPr/>
          <a:lstStyle/>
          <a:p>
            <a:r>
              <a:rPr lang="en-GB" dirty="0"/>
              <a:t>University has just Flipped</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236296" y="4225890"/>
            <a:ext cx="1716782" cy="2117364"/>
          </a:xfrm>
          <a:prstGeom prst="rect">
            <a:avLst/>
          </a:prstGeom>
        </p:spPr>
      </p:pic>
    </p:spTree>
    <p:extLst>
      <p:ext uri="{BB962C8B-B14F-4D97-AF65-F5344CB8AC3E}">
        <p14:creationId xmlns:p14="http://schemas.microsoft.com/office/powerpoint/2010/main" xmlns="" val="2075310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539552" y="1988840"/>
            <a:ext cx="2868190" cy="4203609"/>
          </a:xfrm>
        </p:spPr>
      </p:pic>
      <p:sp>
        <p:nvSpPr>
          <p:cNvPr id="3" name="Content Placeholder 2"/>
          <p:cNvSpPr>
            <a:spLocks noGrp="1"/>
          </p:cNvSpPr>
          <p:nvPr>
            <p:ph sz="half" idx="2"/>
          </p:nvPr>
        </p:nvSpPr>
        <p:spPr>
          <a:xfrm>
            <a:off x="3707904" y="1988840"/>
            <a:ext cx="5112568" cy="4205288"/>
          </a:xfrm>
        </p:spPr>
        <p:txBody>
          <a:bodyPr/>
          <a:lstStyle/>
          <a:p>
            <a:r>
              <a:rPr lang="en-GB" sz="2800" b="1" dirty="0" smtClean="0"/>
              <a:t>Curriculum Relevance</a:t>
            </a:r>
            <a:endParaRPr lang="en-GB" sz="2800" b="1" dirty="0" smtClean="0"/>
          </a:p>
          <a:p>
            <a:r>
              <a:rPr lang="en-GB" sz="2400" dirty="0"/>
              <a:t>Must develop a curricula robustly informed by a broader world view – </a:t>
            </a:r>
            <a:r>
              <a:rPr lang="en-GB" sz="2400" dirty="0" smtClean="0"/>
              <a:t>not too </a:t>
            </a:r>
            <a:r>
              <a:rPr lang="en-GB" sz="2400" dirty="0" smtClean="0"/>
              <a:t>British-centric </a:t>
            </a:r>
            <a:r>
              <a:rPr lang="en-GB" sz="2400" dirty="0"/>
              <a:t>or </a:t>
            </a:r>
            <a:r>
              <a:rPr lang="en-GB" sz="2400" dirty="0" smtClean="0"/>
              <a:t>Euro-centric</a:t>
            </a:r>
            <a:endParaRPr lang="en-GB" sz="2400" b="1" dirty="0" smtClean="0"/>
          </a:p>
          <a:p>
            <a:pPr marL="342900" indent="-342900">
              <a:buFont typeface="Arial" pitchFamily="34" charset="0"/>
              <a:buChar char="•"/>
            </a:pPr>
            <a:r>
              <a:rPr lang="en-GB" sz="2400" dirty="0"/>
              <a:t>Individual </a:t>
            </a:r>
            <a:r>
              <a:rPr lang="en-GB" sz="2400" dirty="0" smtClean="0"/>
              <a:t>institutional mission</a:t>
            </a:r>
            <a:endParaRPr lang="en-GB" sz="2400" b="1" dirty="0" smtClean="0"/>
          </a:p>
          <a:p>
            <a:pPr marL="342900" indent="-342900">
              <a:buFont typeface="Arial" pitchFamily="34" charset="0"/>
              <a:buChar char="•"/>
            </a:pPr>
            <a:r>
              <a:rPr lang="en-GB" sz="2400" dirty="0" smtClean="0"/>
              <a:t>Enterprise </a:t>
            </a:r>
          </a:p>
          <a:p>
            <a:pPr marL="342900" indent="-342900">
              <a:buFont typeface="Arial" pitchFamily="34" charset="0"/>
              <a:buChar char="•"/>
            </a:pPr>
            <a:r>
              <a:rPr lang="en-GB" sz="2400" dirty="0" smtClean="0"/>
              <a:t>IT</a:t>
            </a:r>
          </a:p>
          <a:p>
            <a:pPr marL="342900" indent="-342900">
              <a:buFont typeface="Arial" pitchFamily="34" charset="0"/>
              <a:buChar char="•"/>
            </a:pPr>
            <a:r>
              <a:rPr lang="en-GB" sz="2400" dirty="0" smtClean="0"/>
              <a:t>Broader knowledge</a:t>
            </a:r>
          </a:p>
          <a:p>
            <a:pPr marL="342900" indent="-342900">
              <a:buFont typeface="Arial" pitchFamily="34" charset="0"/>
              <a:buChar char="•"/>
            </a:pPr>
            <a:r>
              <a:rPr lang="en-GB" sz="2400" dirty="0" smtClean="0"/>
              <a:t>Graduate and transferable skills</a:t>
            </a:r>
            <a:endParaRPr lang="en-GB" sz="2400" dirty="0" smtClean="0"/>
          </a:p>
        </p:txBody>
      </p:sp>
      <p:sp>
        <p:nvSpPr>
          <p:cNvPr id="4" name="Slide Number Placeholder 3"/>
          <p:cNvSpPr>
            <a:spLocks noGrp="1"/>
          </p:cNvSpPr>
          <p:nvPr>
            <p:ph type="sldNum" sz="quarter" idx="4"/>
          </p:nvPr>
        </p:nvSpPr>
        <p:spPr/>
        <p:txBody>
          <a:bodyPr/>
          <a:lstStyle/>
          <a:p>
            <a:fld id="{1E6288EA-60DC-4854-8116-4877A252A687}" type="slidenum">
              <a:rPr lang="en-GB" smtClean="0">
                <a:latin typeface="Gill Sans MT"/>
                <a:cs typeface="Gill Sans MT"/>
              </a:rPr>
              <a:pPr/>
              <a:t>8</a:t>
            </a:fld>
            <a:endParaRPr lang="en-GB" dirty="0">
              <a:latin typeface="Gill Sans MT"/>
              <a:cs typeface="Gill Sans MT"/>
            </a:endParaRPr>
          </a:p>
        </p:txBody>
      </p:sp>
      <p:sp>
        <p:nvSpPr>
          <p:cNvPr id="5" name="Title 4"/>
          <p:cNvSpPr>
            <a:spLocks noGrp="1"/>
          </p:cNvSpPr>
          <p:nvPr>
            <p:ph type="title"/>
          </p:nvPr>
        </p:nvSpPr>
        <p:spPr/>
        <p:txBody>
          <a:bodyPr/>
          <a:lstStyle/>
          <a:p>
            <a:r>
              <a:rPr lang="en-GB" dirty="0" smtClean="0"/>
              <a:t>On-going development</a:t>
            </a:r>
            <a:endParaRPr lang="en-GB" dirty="0"/>
          </a:p>
        </p:txBody>
      </p:sp>
    </p:spTree>
    <p:extLst>
      <p:ext uri="{BB962C8B-B14F-4D97-AF65-F5344CB8AC3E}">
        <p14:creationId xmlns:p14="http://schemas.microsoft.com/office/powerpoint/2010/main" xmlns="" val="1671530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learninginstitute.qmul.ac.uk/wp-content/uploads/2010/09/career.jpg"/>
          <p:cNvPicPr>
            <a:picLocks noChangeAspect="1" noChangeArrowheads="1"/>
          </p:cNvPicPr>
          <p:nvPr/>
        </p:nvPicPr>
        <p:blipFill>
          <a:blip r:embed="rId3" cstate="print"/>
          <a:srcRect/>
          <a:stretch>
            <a:fillRect/>
          </a:stretch>
        </p:blipFill>
        <p:spPr bwMode="auto">
          <a:xfrm>
            <a:off x="4919839" y="2132856"/>
            <a:ext cx="4224161" cy="3600400"/>
          </a:xfrm>
          <a:prstGeom prst="rect">
            <a:avLst/>
          </a:prstGeom>
          <a:noFill/>
        </p:spPr>
      </p:pic>
      <p:sp>
        <p:nvSpPr>
          <p:cNvPr id="2" name="Content Placeholder 1"/>
          <p:cNvSpPr>
            <a:spLocks noGrp="1"/>
          </p:cNvSpPr>
          <p:nvPr>
            <p:ph sz="half" idx="1"/>
          </p:nvPr>
        </p:nvSpPr>
        <p:spPr>
          <a:xfrm>
            <a:off x="827088" y="1628775"/>
            <a:ext cx="4753024" cy="4205288"/>
          </a:xfrm>
        </p:spPr>
        <p:txBody>
          <a:bodyPr/>
          <a:lstStyle/>
          <a:p>
            <a:r>
              <a:rPr lang="en-GB" sz="2000" dirty="0" smtClean="0"/>
              <a:t>CBI </a:t>
            </a:r>
            <a:r>
              <a:rPr lang="en-GB" sz="2000" dirty="0"/>
              <a:t>forecast predicts GDP growth to hit 0.6% for 2012 rising to 2% in </a:t>
            </a:r>
            <a:r>
              <a:rPr lang="en-GB" sz="2000" dirty="0" smtClean="0"/>
              <a:t>2013 (May 2012)</a:t>
            </a:r>
          </a:p>
          <a:p>
            <a:r>
              <a:rPr lang="en-GB" sz="2000" dirty="0" smtClean="0"/>
              <a:t>Focus </a:t>
            </a:r>
            <a:r>
              <a:rPr lang="en-GB" sz="2000" dirty="0"/>
              <a:t>on employability is </a:t>
            </a:r>
            <a:r>
              <a:rPr lang="en-GB" sz="2000" dirty="0" smtClean="0"/>
              <a:t>more embedded </a:t>
            </a:r>
            <a:r>
              <a:rPr lang="en-GB" sz="2000" dirty="0"/>
              <a:t>into the </a:t>
            </a:r>
            <a:r>
              <a:rPr lang="en-GB" sz="2000" dirty="0" smtClean="0"/>
              <a:t>curricula</a:t>
            </a:r>
          </a:p>
          <a:p>
            <a:r>
              <a:rPr lang="en-GB" sz="2000" dirty="0"/>
              <a:t>HEA’s Postgraduate Research Experience Survey (PRES) 2011:</a:t>
            </a:r>
          </a:p>
          <a:p>
            <a:r>
              <a:rPr lang="en-GB" sz="2000" dirty="0" smtClean="0"/>
              <a:t>50</a:t>
            </a:r>
            <a:r>
              <a:rPr lang="en-GB" sz="2000" dirty="0"/>
              <a:t>% </a:t>
            </a:r>
            <a:r>
              <a:rPr lang="en-GB" sz="2000" dirty="0" smtClean="0"/>
              <a:t>agreed </a:t>
            </a:r>
            <a:r>
              <a:rPr lang="en-GB" sz="2000" dirty="0"/>
              <a:t>"I am encouraged to reflect on my professional development needs" (compared to 43% in 2009</a:t>
            </a:r>
            <a:r>
              <a:rPr lang="en-GB" sz="2000" dirty="0" smtClean="0"/>
              <a:t>)</a:t>
            </a:r>
          </a:p>
          <a:p>
            <a:r>
              <a:rPr lang="en-GB" sz="2000" dirty="0">
                <a:hlinkClick r:id="rId4"/>
              </a:rPr>
              <a:t>http://</a:t>
            </a:r>
            <a:r>
              <a:rPr lang="en-GB" sz="2000" dirty="0" smtClean="0">
                <a:hlinkClick r:id="rId4"/>
              </a:rPr>
              <a:t>www.heacademy.ac.uk/resources/detail/employability/pedagogy_for_employability_update_2012</a:t>
            </a:r>
            <a:endParaRPr lang="en-GB" sz="2000" dirty="0" smtClean="0"/>
          </a:p>
        </p:txBody>
      </p:sp>
      <p:sp>
        <p:nvSpPr>
          <p:cNvPr id="4" name="Slide Number Placeholder 3"/>
          <p:cNvSpPr>
            <a:spLocks noGrp="1"/>
          </p:cNvSpPr>
          <p:nvPr>
            <p:ph type="sldNum" sz="quarter" idx="4"/>
          </p:nvPr>
        </p:nvSpPr>
        <p:spPr/>
        <p:txBody>
          <a:bodyPr/>
          <a:lstStyle/>
          <a:p>
            <a:fld id="{1E6288EA-60DC-4854-8116-4877A252A687}" type="slidenum">
              <a:rPr lang="en-GB" smtClean="0">
                <a:latin typeface="Gill Sans MT"/>
                <a:cs typeface="Gill Sans MT"/>
              </a:rPr>
              <a:pPr/>
              <a:t>9</a:t>
            </a:fld>
            <a:endParaRPr lang="en-GB" dirty="0">
              <a:latin typeface="Gill Sans MT"/>
              <a:cs typeface="Gill Sans MT"/>
            </a:endParaRPr>
          </a:p>
        </p:txBody>
      </p:sp>
      <p:sp>
        <p:nvSpPr>
          <p:cNvPr id="5" name="Title 4"/>
          <p:cNvSpPr>
            <a:spLocks noGrp="1"/>
          </p:cNvSpPr>
          <p:nvPr>
            <p:ph type="title"/>
          </p:nvPr>
        </p:nvSpPr>
        <p:spPr/>
        <p:txBody>
          <a:bodyPr/>
          <a:lstStyle/>
          <a:p>
            <a:r>
              <a:rPr lang="en-GB" dirty="0" smtClean="0"/>
              <a:t>Employability</a:t>
            </a:r>
            <a:endParaRPr lang="en-GB" dirty="0"/>
          </a:p>
        </p:txBody>
      </p:sp>
    </p:spTree>
    <p:extLst>
      <p:ext uri="{BB962C8B-B14F-4D97-AF65-F5344CB8AC3E}">
        <p14:creationId xmlns:p14="http://schemas.microsoft.com/office/powerpoint/2010/main" xmlns="" val="21283975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HEA">
      <a:dk1>
        <a:srgbClr val="000000"/>
      </a:dk1>
      <a:lt1>
        <a:srgbClr val="FFFFFF"/>
      </a:lt1>
      <a:dk2>
        <a:srgbClr val="000000"/>
      </a:dk2>
      <a:lt2>
        <a:srgbClr val="FFFFFF"/>
      </a:lt2>
      <a:accent1>
        <a:srgbClr val="007AA6"/>
      </a:accent1>
      <a:accent2>
        <a:srgbClr val="AD0816"/>
      </a:accent2>
      <a:accent3>
        <a:srgbClr val="00A186"/>
      </a:accent3>
      <a:accent4>
        <a:srgbClr val="EC7E00"/>
      </a:accent4>
      <a:accent5>
        <a:srgbClr val="C6D3DB"/>
      </a:accent5>
      <a:accent6>
        <a:srgbClr val="66AFCA"/>
      </a:accent6>
      <a:hlink>
        <a:srgbClr val="007AA6"/>
      </a:hlink>
      <a:folHlink>
        <a:srgbClr val="66AFCA"/>
      </a:folHlink>
    </a:clrScheme>
    <a:fontScheme name="HEA">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939598"/>
        </a:lt2>
        <a:accent1>
          <a:srgbClr val="EF3E42"/>
        </a:accent1>
        <a:accent2>
          <a:srgbClr val="FAA634"/>
        </a:accent2>
        <a:accent3>
          <a:srgbClr val="FFFFFF"/>
        </a:accent3>
        <a:accent4>
          <a:srgbClr val="000000"/>
        </a:accent4>
        <a:accent5>
          <a:srgbClr val="F6AFB0"/>
        </a:accent5>
        <a:accent6>
          <a:srgbClr val="E3962E"/>
        </a:accent6>
        <a:hlink>
          <a:srgbClr val="EB539E"/>
        </a:hlink>
        <a:folHlink>
          <a:srgbClr val="939598"/>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7C1477"/>
        </a:dk2>
        <a:lt2>
          <a:srgbClr val="B7B9BA"/>
        </a:lt2>
        <a:accent1>
          <a:srgbClr val="0092A7"/>
        </a:accent1>
        <a:accent2>
          <a:srgbClr val="F0B600"/>
        </a:accent2>
        <a:accent3>
          <a:srgbClr val="FFFFFF"/>
        </a:accent3>
        <a:accent4>
          <a:srgbClr val="000000"/>
        </a:accent4>
        <a:accent5>
          <a:srgbClr val="AAC7D0"/>
        </a:accent5>
        <a:accent6>
          <a:srgbClr val="D9A500"/>
        </a:accent6>
        <a:hlink>
          <a:srgbClr val="B7B9BA"/>
        </a:hlink>
        <a:folHlink>
          <a:srgbClr val="61626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9EDC36CDF302E49A3D4B36D92B215A2" ma:contentTypeVersion="1" ma:contentTypeDescription="Create a new document." ma:contentTypeScope="" ma:versionID="028ef78182e1179183d77692e639fbcf">
  <xsd:schema xmlns:xsd="http://www.w3.org/2001/XMLSchema" xmlns:p="http://schemas.microsoft.com/office/2006/metadata/properties" xmlns:ns1="http://schemas.microsoft.com/sharepoint/v3" targetNamespace="http://schemas.microsoft.com/office/2006/metadata/properties" ma:root="true" ma:fieldsID="aa28d9419ff7f02bbaa2c7f50debd0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F4598E9-1F7A-4647-89CD-F419DAEBCFD4}">
  <ds:schemaRefs>
    <ds:schemaRef ds:uri="http://schemas.microsoft.com/sharepoint/v3/contenttype/forms"/>
  </ds:schemaRefs>
</ds:datastoreItem>
</file>

<file path=customXml/itemProps2.xml><?xml version="1.0" encoding="utf-8"?>
<ds:datastoreItem xmlns:ds="http://schemas.openxmlformats.org/officeDocument/2006/customXml" ds:itemID="{0785D6E8-290E-422D-829F-E2421CD3518C}">
  <ds:schemaRefs>
    <ds:schemaRef ds:uri="http://schemas.microsoft.com/office/2006/metadata/properties"/>
    <ds:schemaRef ds:uri="http://www.w3.org/XML/1998/namespace"/>
    <ds:schemaRef ds:uri="http://schemas.microsoft.com/sharepoint/v3"/>
    <ds:schemaRef ds:uri="http://purl.org/dc/dcmitype/"/>
    <ds:schemaRef ds:uri="http://schemas.microsoft.com/office/2006/documentManagement/types"/>
    <ds:schemaRef ds:uri="http://purl.org/dc/elements/1.1/"/>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42F40927-B389-407B-8F22-92EF5F70F7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blank</Template>
  <TotalTime>1894</TotalTime>
  <Words>1994</Words>
  <Application>Microsoft Office PowerPoint</Application>
  <PresentationFormat>On-screen Show (4:3)</PresentationFormat>
  <Paragraphs>242</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Blank</vt:lpstr>
      <vt:lpstr>  What is a Good Student Learning Experience?</vt:lpstr>
      <vt:lpstr>One View</vt:lpstr>
      <vt:lpstr>Challenges</vt:lpstr>
      <vt:lpstr>What we do know?</vt:lpstr>
      <vt:lpstr>Opportunities</vt:lpstr>
      <vt:lpstr>University has just Flipped</vt:lpstr>
      <vt:lpstr>University has just Flipped</vt:lpstr>
      <vt:lpstr>On-going development</vt:lpstr>
      <vt:lpstr>Employability</vt:lpstr>
      <vt:lpstr>HEA projects – Employability</vt:lpstr>
      <vt:lpstr>Competing internationally</vt:lpstr>
      <vt:lpstr>Excellent teaching</vt:lpstr>
      <vt:lpstr>Efficiencies and Effectiveness in HE</vt:lpstr>
      <vt:lpstr>Higher Education Academy (HEA)</vt:lpstr>
    </vt:vector>
  </TitlesOfParts>
  <Company>The Higher Education Academy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HEPI – HEA Spring Conference What Students want – the student learning experience in the new word of Higher Education</dc:title>
  <dc:creator>Julie Hutton</dc:creator>
  <cp:lastModifiedBy>Mahoney</cp:lastModifiedBy>
  <cp:revision>61</cp:revision>
  <cp:lastPrinted>2012-05-17T14:03:32Z</cp:lastPrinted>
  <dcterms:created xsi:type="dcterms:W3CDTF">2012-05-16T07:44:33Z</dcterms:created>
  <dcterms:modified xsi:type="dcterms:W3CDTF">2012-05-22T06:46:29Z</dcterms:modified>
</cp:coreProperties>
</file>