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88" r:id="rId2"/>
    <p:sldId id="285" r:id="rId3"/>
    <p:sldId id="289" r:id="rId4"/>
    <p:sldId id="290" r:id="rId5"/>
    <p:sldId id="291" r:id="rId6"/>
  </p:sldIdLst>
  <p:sldSz cx="10688638" cy="7562850"/>
  <p:notesSz cx="6648450" cy="9810750"/>
  <p:defaultTextStyle>
    <a:defPPr>
      <a:defRPr lang="en-US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9FC9"/>
    <a:srgbClr val="9152A1"/>
    <a:srgbClr val="F7AFA5"/>
    <a:srgbClr val="F16369"/>
    <a:srgbClr val="93D9F3"/>
    <a:srgbClr val="18BAE7"/>
    <a:srgbClr val="91C849"/>
    <a:srgbClr val="C5DF9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9" autoAdjust="0"/>
    <p:restoredTop sz="89000" autoAdjust="0"/>
  </p:normalViewPr>
  <p:slideViewPr>
    <p:cSldViewPr snapToObjects="1">
      <p:cViewPr varScale="1">
        <p:scale>
          <a:sx n="84" d="100"/>
          <a:sy n="84" d="100"/>
        </p:scale>
        <p:origin x="-1416" y="-90"/>
      </p:cViewPr>
      <p:guideLst>
        <p:guide orient="horz" pos="2382"/>
        <p:guide pos="336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6" y="0"/>
            <a:ext cx="2880995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2143D7-CD38-4E1C-9E9F-CCAFF43A0339}" type="datetimeFigureOut">
              <a:rPr lang="en-US" smtClean="0"/>
              <a:pPr/>
              <a:t>3/23/2010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3900" y="735013"/>
            <a:ext cx="5200650" cy="36798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60106"/>
            <a:ext cx="5318760" cy="44148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18510"/>
            <a:ext cx="288099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6" y="9318510"/>
            <a:ext cx="2880995" cy="4905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2E40C-4C58-4052-86D4-C2FFD82651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9A361-2BD5-4A18-857C-7F3AE0CDF8D1}" type="slidenum">
              <a:rPr lang="en-GB" smtClean="0"/>
              <a:pPr/>
              <a:t>4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AC12C76C-CD62-D947-9810-202573DD4E06}" type="datetimeFigureOut">
              <a:rPr lang="en-US" smtClean="0"/>
              <a:pPr/>
              <a:t>3/23/2010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/>
          <a:lstStyle/>
          <a:p>
            <a:fld id="{CB5EA41A-6061-DA4A-A2E1-39380631E48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2745" y="962025"/>
            <a:ext cx="9619774" cy="955675"/>
          </a:xfrm>
          <a:prstGeom prst="rect">
            <a:avLst/>
          </a:prstGeom>
        </p:spPr>
        <p:txBody>
          <a:bodyPr vert="horz" lIns="104287" tIns="52144" rIns="104287" bIns="52144" rtlCol="0" anchor="t">
            <a:normAutofit/>
          </a:bodyPr>
          <a:lstStyle/>
          <a:p>
            <a:pPr marL="0" marR="0" lvl="0" indent="0" defTabSz="521437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en-GB" dirty="0" smtClean="0"/>
              <a:t>Slide title in Arial</a:t>
            </a:r>
            <a:br>
              <a:rPr lang="en-GB" dirty="0" smtClean="0"/>
            </a:br>
            <a:r>
              <a:rPr kumimoji="0" lang="en-GB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F9F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>Slide subtitle in Arial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F9F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F9F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5119" y="2409825"/>
            <a:ext cx="9839087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Text ranged left, one paragraph space between lines of text in black 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Text ranged left, one paragraph space between lines of text in black 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Text ranged left, one paragraph space between lines of text in black 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Text ranged left, one paragraph space between lines of text in black 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Text ranged left, one paragraph space between lines of text in black 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 smtClean="0"/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 smtClean="0"/>
              <a:t>Text ranged left, one paragraph space between lines of text in black </a:t>
            </a:r>
          </a:p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l" defTabSz="521437" rtl="0" eaLnBrk="1" fontAlgn="auto" latinLnBrk="0" hangingPunct="1">
        <a:lnSpc>
          <a:spcPct val="100000"/>
        </a:lnSpc>
        <a:spcBef>
          <a:spcPts val="100"/>
        </a:spcBef>
        <a:spcAft>
          <a:spcPts val="100"/>
        </a:spcAft>
        <a:buClrTx/>
        <a:buSzTx/>
        <a:buFontTx/>
        <a:buNone/>
        <a:tabLst/>
        <a:defRPr sz="2800" kern="1200">
          <a:solidFill>
            <a:schemeClr val="bg1"/>
          </a:solidFill>
          <a:latin typeface="Arial MT Lt"/>
          <a:ea typeface="+mj-ea"/>
          <a:cs typeface="Arial MT Lt"/>
        </a:defRPr>
      </a:lvl1pPr>
    </p:titleStyle>
    <p:bodyStyle>
      <a:lvl1pPr marL="391077" marR="0" indent="-391077" algn="l" defTabSz="521437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Tx/>
        <a:buFont typeface="Arial"/>
        <a:buChar char="•"/>
        <a:tabLst/>
        <a:defRPr sz="1800" b="0" i="0" kern="1200" baseline="0">
          <a:solidFill>
            <a:schemeClr val="tx1"/>
          </a:solidFill>
          <a:latin typeface="Arial MT Lt"/>
          <a:ea typeface="+mn-ea"/>
          <a:cs typeface="Arial MT Lt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4817200"/>
          </a:xfrm>
          <a:prstGeom prst="rect">
            <a:avLst/>
          </a:prstGeom>
        </p:spPr>
      </p:pic>
      <p:pic>
        <p:nvPicPr>
          <p:cNvPr id="9" name="Picture 8" descr="purpl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1" y="510921"/>
            <a:ext cx="2072640" cy="445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000" y="4817200"/>
            <a:ext cx="10181050" cy="2469425"/>
          </a:xfrm>
          <a:prstGeom prst="rect">
            <a:avLst/>
          </a:prstGeom>
          <a:solidFill>
            <a:srgbClr val="9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1987" y="5000625"/>
            <a:ext cx="9619774" cy="955675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>Universities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> and Employer Engagement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/>
            </a:r>
            <a:b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</a:br>
            <a:r>
              <a:rPr lang="en-GB" sz="1600" dirty="0" smtClean="0">
                <a:solidFill>
                  <a:srgbClr val="BD9FC9"/>
                </a:solidFill>
                <a:latin typeface="Arial MT Lt"/>
                <a:ea typeface="+mj-ea"/>
                <a:cs typeface="Arial MT Lt"/>
              </a:rPr>
              <a:t>Professor Tim Wilson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srgbClr val="BD9FC9"/>
                </a:solidFill>
                <a:latin typeface="Arial MT Lt"/>
                <a:ea typeface="+mj-ea"/>
                <a:cs typeface="Arial MT Lt"/>
              </a:rPr>
              <a:t>Vice-Chancellor University of Hertfordshire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F9F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F9F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  <a:ea typeface="+mj-ea"/>
              <a:cs typeface="Arial MT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77" y="276225"/>
            <a:ext cx="10134600" cy="1641475"/>
          </a:xfrm>
          <a:prstGeom prst="rect">
            <a:avLst/>
          </a:prstGeom>
          <a:solidFill>
            <a:srgbClr val="9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636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2745" y="962025"/>
            <a:ext cx="9619774" cy="955675"/>
          </a:xfrm>
        </p:spPr>
        <p:txBody>
          <a:bodyPr>
            <a:normAutofit fontScale="90000"/>
          </a:bodyPr>
          <a:lstStyle/>
          <a:p>
            <a:pPr>
              <a:spcAft>
                <a:spcPts val="300"/>
              </a:spcAft>
            </a:pPr>
            <a:r>
              <a:rPr lang="en-GB" dirty="0" smtClean="0"/>
              <a:t>A diverse &amp; dynamic higher education sector </a:t>
            </a:r>
            <a:r>
              <a:rPr lang="en-GB" dirty="0" smtClean="0">
                <a:solidFill>
                  <a:srgbClr val="BD9FC9"/>
                </a:solidFill>
              </a:rPr>
              <a:t/>
            </a:r>
            <a:br>
              <a:rPr lang="en-GB" dirty="0" smtClean="0">
                <a:solidFill>
                  <a:srgbClr val="BD9FC9"/>
                </a:solidFill>
              </a:rPr>
            </a:br>
            <a:r>
              <a:rPr lang="en-GB" dirty="0" smtClean="0">
                <a:solidFill>
                  <a:srgbClr val="BD9FC9"/>
                </a:solidFill>
              </a:rPr>
              <a:t/>
            </a:r>
            <a:br>
              <a:rPr lang="en-GB" dirty="0" smtClean="0">
                <a:solidFill>
                  <a:srgbClr val="BD9FC9"/>
                </a:solidFill>
              </a:rPr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5119" y="2138351"/>
            <a:ext cx="9315480" cy="457203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GB" sz="1700" dirty="0" smtClean="0"/>
              <a:t>Landscape of higher education has changed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Participation has deepened and broadened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Modes of learning have radically diversified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New vocational and professional degrees have emerged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Explicit innovation and enterprise agendas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Mission differentiation  </a:t>
            </a:r>
          </a:p>
          <a:p>
            <a:pPr lvl="3">
              <a:lnSpc>
                <a:spcPct val="110000"/>
              </a:lnSpc>
              <a:buNone/>
            </a:pPr>
            <a:endParaRPr lang="en-GB" sz="1500" dirty="0" smtClean="0">
              <a:latin typeface="Arial MT Lt"/>
            </a:endParaRPr>
          </a:p>
          <a:p>
            <a:pPr>
              <a:lnSpc>
                <a:spcPct val="110000"/>
              </a:lnSpc>
            </a:pPr>
            <a:r>
              <a:rPr lang="en-GB" sz="1700" dirty="0" smtClean="0"/>
              <a:t>The new HE landscape can be a challenge for business leaders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Some business leaders experienced a </a:t>
            </a:r>
            <a:r>
              <a:rPr lang="en-GB" sz="1500" dirty="0" smtClean="0">
                <a:latin typeface="Arial MT Lt"/>
              </a:rPr>
              <a:t>homogenous </a:t>
            </a:r>
            <a:r>
              <a:rPr lang="en-GB" sz="1500" dirty="0" smtClean="0">
                <a:latin typeface="Arial MT Lt"/>
              </a:rPr>
              <a:t>sector 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Understanding mission differentiation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Selecting the right partners  </a:t>
            </a:r>
          </a:p>
          <a:p>
            <a:pPr>
              <a:lnSpc>
                <a:spcPct val="110000"/>
              </a:lnSpc>
              <a:buNone/>
            </a:pPr>
            <a:r>
              <a:rPr lang="en-GB" sz="1600" dirty="0" smtClean="0"/>
              <a:t>		</a:t>
            </a:r>
          </a:p>
          <a:p>
            <a:pPr>
              <a:lnSpc>
                <a:spcPct val="110000"/>
              </a:lnSpc>
            </a:pPr>
            <a:r>
              <a:rPr lang="en-GB" sz="1700" dirty="0" smtClean="0"/>
              <a:t>A differentiated higher education sector will meet the diverse needs of business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The sector can provide companies highly skilled graduates for every aspect of their business 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The sector can provide research capacity and expertise in a variety of partnerships </a:t>
            </a:r>
          </a:p>
          <a:p>
            <a:pPr lvl="3">
              <a:lnSpc>
                <a:spcPct val="110000"/>
              </a:lnSpc>
            </a:pPr>
            <a:r>
              <a:rPr lang="en-GB" sz="1500" dirty="0" smtClean="0">
                <a:latin typeface="Arial MT Lt"/>
              </a:rPr>
              <a:t>Entrepreneurship amongst graduates creates new companies 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purpl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1562"/>
            <a:ext cx="2377440" cy="116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5877" y="276225"/>
            <a:ext cx="10134600" cy="1641475"/>
          </a:xfrm>
          <a:prstGeom prst="rect">
            <a:avLst/>
          </a:prstGeom>
          <a:solidFill>
            <a:srgbClr val="9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636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2745" y="962025"/>
            <a:ext cx="9619774" cy="955675"/>
          </a:xfrm>
        </p:spPr>
        <p:txBody>
          <a:bodyPr>
            <a:normAutofit fontScale="90000"/>
          </a:bodyPr>
          <a:lstStyle/>
          <a:p>
            <a:pPr>
              <a:spcAft>
                <a:spcPts val="300"/>
              </a:spcAft>
            </a:pPr>
            <a:r>
              <a:rPr lang="en-GB" dirty="0" smtClean="0"/>
              <a:t>What’s a </a:t>
            </a:r>
            <a:r>
              <a:rPr lang="en-GB" i="1" dirty="0" smtClean="0"/>
              <a:t>business-facing</a:t>
            </a:r>
            <a:r>
              <a:rPr lang="en-GB" dirty="0" smtClean="0"/>
              <a:t> university? </a:t>
            </a:r>
            <a:br>
              <a:rPr lang="en-GB" dirty="0" smtClean="0"/>
            </a:br>
            <a:r>
              <a:rPr lang="en-US" dirty="0" smtClean="0">
                <a:solidFill>
                  <a:srgbClr val="C5DF9F"/>
                </a:solidFill>
              </a:rPr>
              <a:t/>
            </a:r>
            <a:br>
              <a:rPr lang="en-US" dirty="0" smtClean="0">
                <a:solidFill>
                  <a:srgbClr val="C5DF9F"/>
                </a:solidFill>
              </a:rPr>
            </a:b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315119" y="2138350"/>
            <a:ext cx="9839087" cy="4357719"/>
          </a:xfrm>
        </p:spPr>
        <p:txBody>
          <a:bodyPr>
            <a:normAutofit/>
          </a:bodyPr>
          <a:lstStyle/>
          <a:p>
            <a:r>
              <a:rPr lang="en-US" sz="1600" dirty="0" smtClean="0"/>
              <a:t>A dynamic and equal relationship with business </a:t>
            </a:r>
          </a:p>
          <a:p>
            <a:pPr lvl="3"/>
            <a:r>
              <a:rPr lang="en-US" sz="1400" dirty="0" smtClean="0">
                <a:latin typeface="Arial MT Lt"/>
              </a:rPr>
              <a:t>Knowledge exchange, rather than knowledge transfer</a:t>
            </a:r>
          </a:p>
          <a:p>
            <a:pPr lvl="3"/>
            <a:r>
              <a:rPr lang="en-US" sz="1400" dirty="0" smtClean="0">
                <a:latin typeface="Arial MT Lt"/>
              </a:rPr>
              <a:t>A revolving-door to business</a:t>
            </a:r>
          </a:p>
          <a:p>
            <a:pPr lvl="3"/>
            <a:r>
              <a:rPr lang="en-US" sz="1400" dirty="0" smtClean="0">
                <a:latin typeface="Arial MT Lt"/>
              </a:rPr>
              <a:t>Relationships with business at every layer of the university </a:t>
            </a:r>
          </a:p>
          <a:p>
            <a:pPr lvl="3"/>
            <a:r>
              <a:rPr lang="en-US" sz="1400" dirty="0" smtClean="0">
                <a:latin typeface="Arial MT Lt"/>
              </a:rPr>
              <a:t>Integrated B2B services </a:t>
            </a:r>
          </a:p>
          <a:p>
            <a:pPr lvl="3"/>
            <a:endParaRPr lang="en-US" sz="1400" dirty="0" smtClean="0">
              <a:latin typeface="Arial MT Lt"/>
            </a:endParaRPr>
          </a:p>
          <a:p>
            <a:r>
              <a:rPr lang="en-US" sz="1600" dirty="0" smtClean="0"/>
              <a:t>Commitment to innovation </a:t>
            </a:r>
          </a:p>
          <a:p>
            <a:pPr lvl="3"/>
            <a:r>
              <a:rPr lang="en-US" sz="1400" dirty="0" smtClean="0">
                <a:latin typeface="Arial MT Lt"/>
              </a:rPr>
              <a:t>Raising the number of graduates in STEM degrees</a:t>
            </a:r>
          </a:p>
          <a:p>
            <a:pPr lvl="3"/>
            <a:r>
              <a:rPr lang="en-US" sz="1400" dirty="0" smtClean="0">
                <a:latin typeface="Arial MT Lt"/>
              </a:rPr>
              <a:t>Support for spin-in and spin-out companies </a:t>
            </a:r>
          </a:p>
          <a:p>
            <a:pPr lvl="3"/>
            <a:r>
              <a:rPr lang="en-US" sz="1400" dirty="0" smtClean="0">
                <a:latin typeface="Arial MT Lt"/>
              </a:rPr>
              <a:t>Research and Development that has a direct impact </a:t>
            </a:r>
          </a:p>
          <a:p>
            <a:pPr lvl="3"/>
            <a:endParaRPr lang="en-US" sz="1400" dirty="0" smtClean="0">
              <a:latin typeface="Arial MT Lt"/>
            </a:endParaRPr>
          </a:p>
          <a:p>
            <a:pPr lvl="0"/>
            <a:r>
              <a:rPr lang="en-US" sz="1600" dirty="0" smtClean="0"/>
              <a:t>Improving the employability of our graduates </a:t>
            </a:r>
          </a:p>
          <a:p>
            <a:pPr lvl="3"/>
            <a:r>
              <a:rPr lang="en-US" sz="1400" dirty="0" smtClean="0">
                <a:latin typeface="Arial MT Lt"/>
              </a:rPr>
              <a:t>More placements and internships than ever before</a:t>
            </a:r>
          </a:p>
          <a:p>
            <a:pPr lvl="3"/>
            <a:r>
              <a:rPr lang="en-US" sz="1400" dirty="0" smtClean="0">
                <a:latin typeface="Arial MT Lt"/>
              </a:rPr>
              <a:t>Embedding employability skills into the curriculum </a:t>
            </a:r>
          </a:p>
          <a:p>
            <a:pPr lvl="3"/>
            <a:r>
              <a:rPr lang="en-US" sz="1400" dirty="0" smtClean="0">
                <a:latin typeface="Arial MT Lt"/>
              </a:rPr>
              <a:t>Up-skilling for alumni </a:t>
            </a:r>
          </a:p>
          <a:p>
            <a:pPr lvl="3"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" name="Picture 6" descr="purple log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01562"/>
            <a:ext cx="2377440" cy="11612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/>
          <p:cNvSpPr/>
          <p:nvPr/>
        </p:nvSpPr>
        <p:spPr>
          <a:xfrm>
            <a:off x="295877" y="276225"/>
            <a:ext cx="10134600" cy="1641475"/>
          </a:xfrm>
          <a:prstGeom prst="rect">
            <a:avLst/>
          </a:prstGeom>
          <a:solidFill>
            <a:srgbClr val="9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16369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72745" y="962025"/>
            <a:ext cx="9619774" cy="955675"/>
          </a:xfrm>
        </p:spPr>
        <p:txBody>
          <a:bodyPr>
            <a:normAutofit fontScale="90000"/>
          </a:bodyPr>
          <a:lstStyle/>
          <a:p>
            <a:pPr>
              <a:spcAft>
                <a:spcPts val="300"/>
              </a:spcAft>
            </a:pPr>
            <a:r>
              <a:rPr lang="en-GB" dirty="0" smtClean="0"/>
              <a:t>Employer engagement at UH </a:t>
            </a:r>
            <a:r>
              <a:rPr lang="en-US" dirty="0" smtClean="0">
                <a:solidFill>
                  <a:srgbClr val="C5DF9F"/>
                </a:solidFill>
              </a:rPr>
              <a:t/>
            </a:r>
            <a:br>
              <a:rPr lang="en-US" dirty="0" smtClean="0">
                <a:solidFill>
                  <a:srgbClr val="C5DF9F"/>
                </a:solidFill>
              </a:rPr>
            </a:br>
            <a:endParaRPr lang="en-US" dirty="0"/>
          </a:p>
        </p:txBody>
      </p:sp>
      <p:pic>
        <p:nvPicPr>
          <p:cNvPr id="7" name="Picture 6" descr="purpl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01562"/>
            <a:ext cx="2377440" cy="1161288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021413" y="6022862"/>
            <a:ext cx="8114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 research</a:t>
            </a:r>
            <a:endParaRPr lang="en-GB" sz="1100" b="1" dirty="0">
              <a:latin typeface="Arial MT Lt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343791" y="5163660"/>
            <a:ext cx="1046883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Arial MT Lt"/>
              </a:rPr>
              <a:t>consultancy</a:t>
            </a:r>
            <a:endParaRPr lang="en-GB" sz="1100" b="1" dirty="0">
              <a:latin typeface="Arial MT Lt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8199057" y="4220012"/>
            <a:ext cx="8915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Arial MT Lt"/>
              </a:rPr>
              <a:t>CPD training</a:t>
            </a:r>
            <a:endParaRPr lang="en-GB" sz="1100" b="1" dirty="0">
              <a:latin typeface="Arial MT Lt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442259" y="6765602"/>
            <a:ext cx="164179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sandwich placements</a:t>
            </a:r>
            <a:endParaRPr lang="en-GB" sz="1100" b="1" dirty="0">
              <a:latin typeface="Arial MT 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7461515" y="6022862"/>
            <a:ext cx="166584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subsidiary companies</a:t>
            </a:r>
            <a:endParaRPr lang="en-GB" sz="1100" b="1" dirty="0">
              <a:latin typeface="Arial MT 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6084055" y="6334717"/>
            <a:ext cx="128913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work experience</a:t>
            </a:r>
          </a:p>
          <a:p>
            <a:r>
              <a:rPr lang="en-GB" sz="1100" b="1" dirty="0" smtClean="0">
                <a:latin typeface="Arial MT Lt"/>
              </a:rPr>
              <a:t>internships </a:t>
            </a:r>
            <a:endParaRPr lang="en-GB" sz="1100" b="1" dirty="0">
              <a:latin typeface="Arial MT Lt"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7136267" y="2628540"/>
            <a:ext cx="16722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lectures and seminars</a:t>
            </a:r>
            <a:endParaRPr lang="en-GB" sz="1100" b="1" dirty="0">
              <a:latin typeface="Arial MT Lt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835026" y="2204325"/>
            <a:ext cx="9300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workshops</a:t>
            </a:r>
            <a:endParaRPr lang="en-GB" sz="1100" b="1" dirty="0">
              <a:latin typeface="Arial MT 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3019174" y="6465523"/>
            <a:ext cx="170514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Arial MT Lt"/>
              </a:rPr>
              <a:t>programme/course development</a:t>
            </a:r>
            <a:endParaRPr lang="en-GB" sz="1100" b="1" dirty="0">
              <a:latin typeface="Arial MT 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8040362" y="5102334"/>
            <a:ext cx="167193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Arial MT Lt"/>
              </a:rPr>
              <a:t>graduate recruitment and consultancy</a:t>
            </a:r>
            <a:endParaRPr lang="en-GB" sz="1100" b="1" dirty="0">
              <a:latin typeface="Arial MT 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879529" y="4350817"/>
            <a:ext cx="128112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student projects</a:t>
            </a:r>
            <a:endParaRPr lang="en-GB" sz="1100" b="1" dirty="0">
              <a:latin typeface="Arial MT Lt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975434" y="2366930"/>
            <a:ext cx="114466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Arial MT Lt"/>
              </a:rPr>
              <a:t>philanthropy</a:t>
            </a:r>
            <a:endParaRPr lang="en-GB" sz="1100" b="1" dirty="0">
              <a:latin typeface="Arial MT Lt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8040362" y="3299216"/>
            <a:ext cx="81945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bursaries</a:t>
            </a:r>
            <a:endParaRPr lang="en-GB" sz="1100" b="1" dirty="0">
              <a:latin typeface="Arial MT Lt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2226197" y="2890150"/>
            <a:ext cx="15696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professorial lectures</a:t>
            </a:r>
            <a:endParaRPr lang="en-GB" sz="1100" b="1" dirty="0">
              <a:latin typeface="Arial MT Lt"/>
            </a:endParaRPr>
          </a:p>
        </p:txBody>
      </p:sp>
      <p:sp>
        <p:nvSpPr>
          <p:cNvPr id="99" name="Rectangle 98"/>
          <p:cNvSpPr/>
          <p:nvPr/>
        </p:nvSpPr>
        <p:spPr>
          <a:xfrm>
            <a:off x="3795857" y="2366930"/>
            <a:ext cx="9284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100" b="1" dirty="0" smtClean="0">
                <a:latin typeface="Arial MT Lt"/>
              </a:rPr>
              <a:t>exhibitions</a:t>
            </a:r>
            <a:endParaRPr lang="en-GB" sz="1100" b="1" dirty="0">
              <a:latin typeface="Arial MT Lt"/>
            </a:endParaRPr>
          </a:p>
        </p:txBody>
      </p:sp>
      <p:cxnSp>
        <p:nvCxnSpPr>
          <p:cNvPr id="74" name="Straight Connector 73"/>
          <p:cNvCxnSpPr>
            <a:endCxn id="34" idx="1"/>
          </p:cNvCxnSpPr>
          <p:nvPr/>
        </p:nvCxnSpPr>
        <p:spPr>
          <a:xfrm>
            <a:off x="7120103" y="4364533"/>
            <a:ext cx="1078954" cy="70923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endCxn id="15" idx="3"/>
          </p:cNvCxnSpPr>
          <p:nvPr/>
        </p:nvCxnSpPr>
        <p:spPr>
          <a:xfrm flipV="1">
            <a:off x="2654524" y="5225216"/>
            <a:ext cx="1356026" cy="797646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 rot="16200000" flipV="1">
            <a:off x="5812527" y="5706646"/>
            <a:ext cx="899599" cy="356542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 rot="10800000" flipV="1">
            <a:off x="6586589" y="3514678"/>
            <a:ext cx="1453773" cy="705333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 flipV="1">
            <a:off x="2298497" y="4807344"/>
            <a:ext cx="1712053" cy="417872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Rectangle 83"/>
          <p:cNvSpPr/>
          <p:nvPr/>
        </p:nvSpPr>
        <p:spPr>
          <a:xfrm>
            <a:off x="1254604" y="3383873"/>
            <a:ext cx="104389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100" b="1" dirty="0" smtClean="0">
                <a:latin typeface="Arial MT Lt"/>
              </a:rPr>
              <a:t>knowledge exchange</a:t>
            </a:r>
            <a:endParaRPr lang="en-GB" sz="1100" b="1" dirty="0">
              <a:latin typeface="Arial MT Lt"/>
            </a:endParaRPr>
          </a:p>
        </p:txBody>
      </p:sp>
      <p:cxnSp>
        <p:nvCxnSpPr>
          <p:cNvPr id="85" name="Straight Connector 84"/>
          <p:cNvCxnSpPr>
            <a:endCxn id="15" idx="2"/>
          </p:cNvCxnSpPr>
          <p:nvPr/>
        </p:nvCxnSpPr>
        <p:spPr>
          <a:xfrm>
            <a:off x="2128589" y="4481622"/>
            <a:ext cx="1348446" cy="0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stCxn id="15" idx="1"/>
          </p:cNvCxnSpPr>
          <p:nvPr/>
        </p:nvCxnSpPr>
        <p:spPr>
          <a:xfrm rot="16200000" flipV="1">
            <a:off x="3269476" y="2996953"/>
            <a:ext cx="561832" cy="920316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/>
          <p:nvPr/>
        </p:nvCxnSpPr>
        <p:spPr>
          <a:xfrm rot="5400000">
            <a:off x="3694439" y="5557469"/>
            <a:ext cx="1009472" cy="806635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/>
          <p:cNvCxnSpPr>
            <a:endCxn id="15" idx="5"/>
          </p:cNvCxnSpPr>
          <p:nvPr/>
        </p:nvCxnSpPr>
        <p:spPr>
          <a:xfrm rot="10800000">
            <a:off x="6586588" y="5225216"/>
            <a:ext cx="1044044" cy="811052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/>
          <p:cNvCxnSpPr>
            <a:stCxn id="15" idx="7"/>
          </p:cNvCxnSpPr>
          <p:nvPr/>
        </p:nvCxnSpPr>
        <p:spPr>
          <a:xfrm rot="5400000" flipH="1" flipV="1">
            <a:off x="6628249" y="2922434"/>
            <a:ext cx="773933" cy="857255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/>
          <p:cNvCxnSpPr>
            <a:stCxn id="50" idx="0"/>
            <a:endCxn id="15" idx="4"/>
          </p:cNvCxnSpPr>
          <p:nvPr/>
        </p:nvCxnSpPr>
        <p:spPr>
          <a:xfrm rot="5400000" flipH="1" flipV="1">
            <a:off x="4664673" y="6131706"/>
            <a:ext cx="1232380" cy="35412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/>
          <p:cNvCxnSpPr/>
          <p:nvPr/>
        </p:nvCxnSpPr>
        <p:spPr>
          <a:xfrm rot="10800000">
            <a:off x="6850323" y="4807344"/>
            <a:ext cx="1151115" cy="378370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 rot="5400000">
            <a:off x="5649190" y="2854076"/>
            <a:ext cx="942995" cy="639818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>
            <a:off x="2128589" y="3645484"/>
            <a:ext cx="1667268" cy="574528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/>
          <p:cNvCxnSpPr/>
          <p:nvPr/>
        </p:nvCxnSpPr>
        <p:spPr>
          <a:xfrm rot="16200000" flipV="1">
            <a:off x="4092374" y="2902832"/>
            <a:ext cx="942996" cy="542308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8" name="Straight Connector 157"/>
          <p:cNvCxnSpPr>
            <a:endCxn id="15" idx="0"/>
          </p:cNvCxnSpPr>
          <p:nvPr/>
        </p:nvCxnSpPr>
        <p:spPr>
          <a:xfrm rot="5400000">
            <a:off x="4842502" y="2973954"/>
            <a:ext cx="912134" cy="0"/>
          </a:xfrm>
          <a:prstGeom prst="line">
            <a:avLst/>
          </a:prstGeom>
          <a:ln>
            <a:solidFill>
              <a:srgbClr val="9152A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477035" y="3430021"/>
            <a:ext cx="3643068" cy="2103201"/>
          </a:xfrm>
          <a:prstGeom prst="ellipse">
            <a:avLst/>
          </a:prstGeom>
          <a:solidFill>
            <a:schemeClr val="bg1"/>
          </a:solidFill>
          <a:ln w="57150">
            <a:solidFill>
              <a:srgbClr val="9152A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 b="1" dirty="0" smtClean="0">
              <a:solidFill>
                <a:schemeClr val="tx1"/>
              </a:solidFill>
              <a:latin typeface="Arial MT Lt"/>
            </a:endParaRPr>
          </a:p>
          <a:p>
            <a:pPr algn="ctr"/>
            <a:r>
              <a:rPr lang="en-GB" sz="1800" dirty="0" smtClean="0">
                <a:solidFill>
                  <a:schemeClr val="tx1"/>
                </a:solidFill>
                <a:latin typeface="Arial MT Lt"/>
              </a:rPr>
              <a:t>Employer Engagement</a:t>
            </a:r>
          </a:p>
          <a:p>
            <a:pPr algn="ctr"/>
            <a:endParaRPr lang="en-GB" b="1" dirty="0">
              <a:solidFill>
                <a:schemeClr val="tx1"/>
              </a:solidFill>
              <a:latin typeface="Arial MT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Untitled-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88638" cy="4817200"/>
          </a:xfrm>
          <a:prstGeom prst="rect">
            <a:avLst/>
          </a:prstGeom>
        </p:spPr>
      </p:pic>
      <p:pic>
        <p:nvPicPr>
          <p:cNvPr id="9" name="Picture 8" descr="purple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21" y="510921"/>
            <a:ext cx="2072640" cy="44500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2000" y="4817200"/>
            <a:ext cx="10181050" cy="2469425"/>
          </a:xfrm>
          <a:prstGeom prst="rect">
            <a:avLst/>
          </a:prstGeom>
          <a:solidFill>
            <a:srgbClr val="9152A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91C849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91987" y="5000625"/>
            <a:ext cx="9619774" cy="955675"/>
          </a:xfrm>
          <a:prstGeom prst="rect">
            <a:avLst/>
          </a:prstGeom>
        </p:spPr>
        <p:txBody>
          <a:bodyPr vert="horz" lIns="104287" tIns="52144" rIns="104287" bIns="52144" rtlCol="0" anchor="t">
            <a:noAutofit/>
          </a:bodyPr>
          <a:lstStyle/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>Universities</a:t>
            </a:r>
            <a:r>
              <a:rPr kumimoji="0" lang="en-GB" sz="26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> and Employer Engagement </a:t>
            </a:r>
            <a: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/>
            </a:r>
            <a:br>
              <a:rPr kumimoji="0" lang="en-GB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</a:br>
            <a:r>
              <a:rPr lang="en-GB" sz="1600" dirty="0" smtClean="0">
                <a:solidFill>
                  <a:srgbClr val="BD9FC9"/>
                </a:solidFill>
                <a:latin typeface="Arial MT Lt"/>
                <a:ea typeface="+mj-ea"/>
                <a:cs typeface="Arial MT Lt"/>
              </a:rPr>
              <a:t>Professor Tim Wilson 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GB" sz="1600" dirty="0" smtClean="0">
                <a:solidFill>
                  <a:srgbClr val="BD9FC9"/>
                </a:solidFill>
                <a:latin typeface="Arial MT Lt"/>
                <a:ea typeface="+mj-ea"/>
                <a:cs typeface="Arial MT Lt"/>
              </a:rPr>
              <a:t>Vice-Chancellor University of Hertfordshire 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F9F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  <a:t/>
            </a:r>
            <a:b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5DF9F"/>
                </a:solidFill>
                <a:effectLst/>
                <a:uLnTx/>
                <a:uFillTx/>
                <a:latin typeface="Arial MT Lt"/>
                <a:ea typeface="+mj-ea"/>
                <a:cs typeface="Arial MT Lt"/>
              </a:rPr>
            </a:b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MT Lt"/>
              <a:ea typeface="+mj-ea"/>
              <a:cs typeface="Arial MT 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</TotalTime>
  <Words>191</Words>
  <Application>Microsoft Office PowerPoint</Application>
  <PresentationFormat>Custom</PresentationFormat>
  <Paragraphs>58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Slide 1</vt:lpstr>
      <vt:lpstr>A diverse &amp; dynamic higher education sector   </vt:lpstr>
      <vt:lpstr>What’s a business-facing university?   </vt:lpstr>
      <vt:lpstr>Employer engagement at UH  </vt:lpstr>
      <vt:lpstr>Slide 5</vt:lpstr>
    </vt:vector>
  </TitlesOfParts>
  <Company>iris associates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Sallyl</dc:creator>
  <cp:lastModifiedBy>sp09aae</cp:lastModifiedBy>
  <cp:revision>72</cp:revision>
  <dcterms:created xsi:type="dcterms:W3CDTF">2009-09-07T08:09:21Z</dcterms:created>
  <dcterms:modified xsi:type="dcterms:W3CDTF">2010-03-23T16:21:24Z</dcterms:modified>
</cp:coreProperties>
</file>