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ppt" ContentType="application/vnd.ms-powerpoint"/>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2"/>
  </p:notesMasterIdLst>
  <p:handoutMasterIdLst>
    <p:handoutMasterId r:id="rId13"/>
  </p:handoutMasterIdLst>
  <p:sldIdLst>
    <p:sldId id="271" r:id="rId2"/>
    <p:sldId id="272" r:id="rId3"/>
    <p:sldId id="275" r:id="rId4"/>
    <p:sldId id="288" r:id="rId5"/>
    <p:sldId id="276" r:id="rId6"/>
    <p:sldId id="279" r:id="rId7"/>
    <p:sldId id="283" r:id="rId8"/>
    <p:sldId id="280" r:id="rId9"/>
    <p:sldId id="281" r:id="rId10"/>
    <p:sldId id="277" r:id="rId11"/>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9" autoAdjust="0"/>
    <p:restoredTop sz="74481" autoAdjust="0"/>
  </p:normalViewPr>
  <p:slideViewPr>
    <p:cSldViewPr>
      <p:cViewPr varScale="1">
        <p:scale>
          <a:sx n="51" d="100"/>
          <a:sy n="51" d="100"/>
        </p:scale>
        <p:origin x="-8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98" y="-96"/>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Rg1\c$\Russell%20Group\Personal%20Work%20Folders\William\Access%20&amp;%20Widening%20Participation\Stats%20from%20Old%20Presentation%20for%20HEP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200" baseline="0"/>
            </a:pPr>
            <a:r>
              <a:rPr lang="en-GB" sz="1400" baseline="0" dirty="0"/>
              <a:t>3A </a:t>
            </a:r>
            <a:r>
              <a:rPr lang="en-GB" sz="1400" baseline="0" dirty="0" smtClean="0"/>
              <a:t>candidates </a:t>
            </a:r>
            <a:r>
              <a:rPr lang="en-GB" sz="1400" baseline="0" dirty="0"/>
              <a:t>by sector</a:t>
            </a:r>
          </a:p>
        </c:rich>
      </c:tx>
      <c:layout/>
    </c:title>
    <c:plotArea>
      <c:layout/>
      <c:pieChart>
        <c:varyColors val="1"/>
        <c:ser>
          <c:idx val="0"/>
          <c:order val="0"/>
          <c:dPt>
            <c:idx val="2"/>
            <c:spPr>
              <a:solidFill>
                <a:srgbClr val="A5AB81"/>
              </a:solidFill>
            </c:spPr>
          </c:dPt>
          <c:dLbls>
            <c:dLblPos val="outEnd"/>
            <c:showPercent val="1"/>
          </c:dLbls>
          <c:cat>
            <c:strRef>
              <c:f>Sheet1!$A$18:$A$22</c:f>
              <c:strCache>
                <c:ptCount val="5"/>
                <c:pt idx="0">
                  <c:v>Comprehensive</c:v>
                </c:pt>
                <c:pt idx="1">
                  <c:v>6th-form colleges</c:v>
                </c:pt>
                <c:pt idx="2">
                  <c:v>Other FE colleges</c:v>
                </c:pt>
                <c:pt idx="3">
                  <c:v>Selective Grammar</c:v>
                </c:pt>
                <c:pt idx="4">
                  <c:v>Independent</c:v>
                </c:pt>
              </c:strCache>
            </c:strRef>
          </c:cat>
          <c:val>
            <c:numRef>
              <c:f>Sheet1!$C$18:$C$22</c:f>
              <c:numCache>
                <c:formatCode>General</c:formatCode>
                <c:ptCount val="5"/>
                <c:pt idx="0">
                  <c:v>9715.6610000000001</c:v>
                </c:pt>
                <c:pt idx="1">
                  <c:v>4960.4739999999965</c:v>
                </c:pt>
                <c:pt idx="2">
                  <c:v>1184.1899999999998</c:v>
                </c:pt>
                <c:pt idx="3">
                  <c:v>5523.5430000000006</c:v>
                </c:pt>
                <c:pt idx="4">
                  <c:v>11435.831</c:v>
                </c:pt>
              </c:numCache>
            </c:numRef>
          </c:val>
        </c:ser>
        <c:firstSliceAng val="0"/>
      </c:pieChart>
    </c:plotArea>
    <c:legend>
      <c:legendPos val="r"/>
      <c:layout>
        <c:manualLayout>
          <c:xMode val="edge"/>
          <c:yMode val="edge"/>
          <c:x val="0.65803088992253023"/>
          <c:y val="0.21385027176412721"/>
          <c:w val="0.32609620530090128"/>
          <c:h val="0.7501709774309806"/>
        </c:manualLayout>
      </c:layout>
      <c:spPr>
        <a:solidFill>
          <a:schemeClr val="bg1">
            <a:lumMod val="75000"/>
          </a:schemeClr>
        </a:solidFill>
      </c:spPr>
      <c:txPr>
        <a:bodyPr/>
        <a:lstStyle/>
        <a:p>
          <a:pPr rtl="0">
            <a:defRPr sz="900" baseline="0"/>
          </a:pPr>
          <a:endParaRPr lang="en-US"/>
        </a:p>
      </c:txPr>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GB" sz="1400" baseline="0"/>
              <a:t>A level candidates by sector</a:t>
            </a:r>
          </a:p>
        </c:rich>
      </c:tx>
      <c:layout/>
    </c:title>
    <c:plotArea>
      <c:layout>
        <c:manualLayout>
          <c:layoutTarget val="inner"/>
          <c:xMode val="edge"/>
          <c:yMode val="edge"/>
          <c:x val="0.54240826175857071"/>
          <c:y val="0.27945861146328682"/>
          <c:w val="0.30092908437840793"/>
          <c:h val="0.61260563605604557"/>
        </c:manualLayout>
      </c:layout>
      <c:pieChart>
        <c:varyColors val="1"/>
        <c:ser>
          <c:idx val="0"/>
          <c:order val="0"/>
          <c:explosion val="1"/>
          <c:dPt>
            <c:idx val="2"/>
            <c:spPr>
              <a:solidFill>
                <a:srgbClr val="A5AB81"/>
              </a:solidFill>
            </c:spPr>
          </c:dPt>
          <c:dLbls>
            <c:dLblPos val="outEnd"/>
            <c:showPercent val="1"/>
          </c:dLbls>
          <c:cat>
            <c:strRef>
              <c:f>Sheet1!$A$18:$A$22</c:f>
              <c:strCache>
                <c:ptCount val="5"/>
                <c:pt idx="0">
                  <c:v>Comprehensive</c:v>
                </c:pt>
                <c:pt idx="1">
                  <c:v>6th-form colleges</c:v>
                </c:pt>
                <c:pt idx="2">
                  <c:v>Other FE colleges</c:v>
                </c:pt>
                <c:pt idx="3">
                  <c:v>Selective Grammar</c:v>
                </c:pt>
                <c:pt idx="4">
                  <c:v>Independent</c:v>
                </c:pt>
              </c:strCache>
            </c:strRef>
          </c:cat>
          <c:val>
            <c:numRef>
              <c:f>Sheet1!$B$18:$B$22</c:f>
              <c:numCache>
                <c:formatCode>General</c:formatCode>
                <c:ptCount val="5"/>
                <c:pt idx="0">
                  <c:v>124485</c:v>
                </c:pt>
                <c:pt idx="1">
                  <c:v>52771</c:v>
                </c:pt>
                <c:pt idx="2">
                  <c:v>28195</c:v>
                </c:pt>
                <c:pt idx="3">
                  <c:v>21163</c:v>
                </c:pt>
                <c:pt idx="4">
                  <c:v>35849</c:v>
                </c:pt>
              </c:numCache>
            </c:numRef>
          </c:val>
        </c:ser>
        <c:firstSliceAng val="0"/>
      </c:pieChart>
    </c:plotArea>
    <c:legend>
      <c:legendPos val="r"/>
      <c:layout>
        <c:manualLayout>
          <c:xMode val="edge"/>
          <c:yMode val="edge"/>
          <c:x val="3.5267485042851501E-2"/>
          <c:y val="0.18173951038462924"/>
          <c:w val="0.32847965822897474"/>
          <c:h val="0.7635992049049527"/>
        </c:manualLayout>
      </c:layout>
      <c:spPr>
        <a:solidFill>
          <a:srgbClr val="FFFFFF">
            <a:lumMod val="75000"/>
          </a:srgbClr>
        </a:solidFill>
      </c:spPr>
      <c:txPr>
        <a:bodyPr/>
        <a:lstStyle/>
        <a:p>
          <a:pPr rtl="0">
            <a:defRPr sz="900" baseline="0"/>
          </a:pPr>
          <a:endParaRPr lang="en-US"/>
        </a:p>
      </c:txPr>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GB" sz="1200" dirty="0"/>
              <a:t>Percentage of students getting 3As by school type</a:t>
            </a:r>
          </a:p>
        </c:rich>
      </c:tx>
      <c:layout>
        <c:manualLayout>
          <c:xMode val="edge"/>
          <c:yMode val="edge"/>
          <c:x val="0.13310405667947406"/>
          <c:y val="2.5586371127291192E-2"/>
        </c:manualLayout>
      </c:layout>
    </c:title>
    <c:plotArea>
      <c:layout>
        <c:manualLayout>
          <c:layoutTarget val="inner"/>
          <c:xMode val="edge"/>
          <c:yMode val="edge"/>
          <c:x val="0.15144649813639419"/>
          <c:y val="0.21001071807042546"/>
          <c:w val="0.5895241801483081"/>
          <c:h val="0.50930343287170421"/>
        </c:manualLayout>
      </c:layout>
      <c:lineChart>
        <c:grouping val="standard"/>
        <c:ser>
          <c:idx val="0"/>
          <c:order val="0"/>
          <c:tx>
            <c:strRef>
              <c:f>'3A Grades'!$A$51</c:f>
              <c:strCache>
                <c:ptCount val="1"/>
                <c:pt idx="0">
                  <c:v>Independent </c:v>
                </c:pt>
              </c:strCache>
            </c:strRef>
          </c:tx>
          <c:spPr>
            <a:ln>
              <a:solidFill>
                <a:schemeClr val="bg2"/>
              </a:solidFill>
            </a:ln>
          </c:spPr>
          <c:marker>
            <c:spPr>
              <a:solidFill>
                <a:schemeClr val="bg2"/>
              </a:solidFill>
            </c:spPr>
          </c:marker>
          <c:cat>
            <c:strRef>
              <c:f>'3A Grades'!$B$50:$P$50</c:f>
              <c:strCache>
                <c:ptCount val="15"/>
                <c:pt idx="0">
                  <c:v>1994/95</c:v>
                </c:pt>
                <c:pt idx="1">
                  <c:v>1995/96</c:v>
                </c:pt>
                <c:pt idx="2">
                  <c:v>1996/97</c:v>
                </c:pt>
                <c:pt idx="3">
                  <c:v>1997/98</c:v>
                </c:pt>
                <c:pt idx="4">
                  <c:v>1998/99</c:v>
                </c:pt>
                <c:pt idx="5">
                  <c:v>1999/2000</c:v>
                </c:pt>
                <c:pt idx="6">
                  <c:v>2000/01</c:v>
                </c:pt>
                <c:pt idx="7">
                  <c:v>2001/02</c:v>
                </c:pt>
                <c:pt idx="8">
                  <c:v>2002/03</c:v>
                </c:pt>
                <c:pt idx="9">
                  <c:v>2003/04</c:v>
                </c:pt>
                <c:pt idx="10">
                  <c:v>2004/05</c:v>
                </c:pt>
                <c:pt idx="11">
                  <c:v>2005/06</c:v>
                </c:pt>
                <c:pt idx="12">
                  <c:v>2006/07</c:v>
                </c:pt>
                <c:pt idx="13">
                  <c:v>2007/08</c:v>
                </c:pt>
                <c:pt idx="14">
                  <c:v>2008/09</c:v>
                </c:pt>
              </c:strCache>
            </c:strRef>
          </c:cat>
          <c:val>
            <c:numRef>
              <c:f>'3A Grades'!$B$51:$P$51</c:f>
              <c:numCache>
                <c:formatCode>0.0</c:formatCode>
                <c:ptCount val="15"/>
                <c:pt idx="0">
                  <c:v>15.1</c:v>
                </c:pt>
                <c:pt idx="1">
                  <c:v>15.1</c:v>
                </c:pt>
                <c:pt idx="2">
                  <c:v>15.6</c:v>
                </c:pt>
                <c:pt idx="3">
                  <c:v>16.899999999999999</c:v>
                </c:pt>
                <c:pt idx="4">
                  <c:v>17.3</c:v>
                </c:pt>
                <c:pt idx="5">
                  <c:v>18.3</c:v>
                </c:pt>
                <c:pt idx="6">
                  <c:v>19.399999999999999</c:v>
                </c:pt>
                <c:pt idx="7">
                  <c:v>23.3</c:v>
                </c:pt>
                <c:pt idx="8">
                  <c:v>24.7</c:v>
                </c:pt>
                <c:pt idx="9" formatCode="#,##0.0">
                  <c:v>25.9</c:v>
                </c:pt>
                <c:pt idx="10" formatCode="#,##0.0">
                  <c:v>27.1</c:v>
                </c:pt>
                <c:pt idx="11" formatCode="#,##0.0">
                  <c:v>29.144329591564681</c:v>
                </c:pt>
                <c:pt idx="12" formatCode="#,##0.0">
                  <c:v>31.1</c:v>
                </c:pt>
                <c:pt idx="13" formatCode="#,##0.0">
                  <c:v>30.3</c:v>
                </c:pt>
                <c:pt idx="14" formatCode="General">
                  <c:v>31.9</c:v>
                </c:pt>
              </c:numCache>
            </c:numRef>
          </c:val>
        </c:ser>
        <c:ser>
          <c:idx val="1"/>
          <c:order val="1"/>
          <c:tx>
            <c:strRef>
              <c:f>'3A Grades'!$A$52</c:f>
              <c:strCache>
                <c:ptCount val="1"/>
                <c:pt idx="0">
                  <c:v>Selective</c:v>
                </c:pt>
              </c:strCache>
            </c:strRef>
          </c:tx>
          <c:spPr>
            <a:ln>
              <a:solidFill>
                <a:schemeClr val="tx1"/>
              </a:solidFill>
            </a:ln>
          </c:spPr>
          <c:marker>
            <c:spPr>
              <a:solidFill>
                <a:schemeClr val="tx1"/>
              </a:solidFill>
            </c:spPr>
          </c:marker>
          <c:cat>
            <c:strRef>
              <c:f>'3A Grades'!$B$50:$P$50</c:f>
              <c:strCache>
                <c:ptCount val="15"/>
                <c:pt idx="0">
                  <c:v>1994/95</c:v>
                </c:pt>
                <c:pt idx="1">
                  <c:v>1995/96</c:v>
                </c:pt>
                <c:pt idx="2">
                  <c:v>1996/97</c:v>
                </c:pt>
                <c:pt idx="3">
                  <c:v>1997/98</c:v>
                </c:pt>
                <c:pt idx="4">
                  <c:v>1998/99</c:v>
                </c:pt>
                <c:pt idx="5">
                  <c:v>1999/2000</c:v>
                </c:pt>
                <c:pt idx="6">
                  <c:v>2000/01</c:v>
                </c:pt>
                <c:pt idx="7">
                  <c:v>2001/02</c:v>
                </c:pt>
                <c:pt idx="8">
                  <c:v>2002/03</c:v>
                </c:pt>
                <c:pt idx="9">
                  <c:v>2003/04</c:v>
                </c:pt>
                <c:pt idx="10">
                  <c:v>2004/05</c:v>
                </c:pt>
                <c:pt idx="11">
                  <c:v>2005/06</c:v>
                </c:pt>
                <c:pt idx="12">
                  <c:v>2006/07</c:v>
                </c:pt>
                <c:pt idx="13">
                  <c:v>2007/08</c:v>
                </c:pt>
                <c:pt idx="14">
                  <c:v>2008/09</c:v>
                </c:pt>
              </c:strCache>
            </c:strRef>
          </c:cat>
          <c:val>
            <c:numRef>
              <c:f>'3A Grades'!$B$52:$P$52</c:f>
              <c:numCache>
                <c:formatCode>0.0</c:formatCode>
                <c:ptCount val="15"/>
                <c:pt idx="0">
                  <c:v>10.7</c:v>
                </c:pt>
                <c:pt idx="1">
                  <c:v>11</c:v>
                </c:pt>
                <c:pt idx="2">
                  <c:v>11.1</c:v>
                </c:pt>
                <c:pt idx="3">
                  <c:v>12.7</c:v>
                </c:pt>
                <c:pt idx="4">
                  <c:v>13.7</c:v>
                </c:pt>
                <c:pt idx="5">
                  <c:v>14.1</c:v>
                </c:pt>
                <c:pt idx="6">
                  <c:v>15.5</c:v>
                </c:pt>
                <c:pt idx="7">
                  <c:v>18.600000000000001</c:v>
                </c:pt>
                <c:pt idx="8">
                  <c:v>18.7</c:v>
                </c:pt>
                <c:pt idx="9" formatCode="#,##0.0">
                  <c:v>20.3</c:v>
                </c:pt>
                <c:pt idx="10" formatCode="#,##0.0">
                  <c:v>21.5</c:v>
                </c:pt>
                <c:pt idx="11" formatCode="#,##0.0">
                  <c:v>23.149025277957822</c:v>
                </c:pt>
                <c:pt idx="12" formatCode="#,##0.0">
                  <c:v>24.7</c:v>
                </c:pt>
                <c:pt idx="13" formatCode="#,##0.0">
                  <c:v>25.5</c:v>
                </c:pt>
                <c:pt idx="14" formatCode="General">
                  <c:v>26.1</c:v>
                </c:pt>
              </c:numCache>
            </c:numRef>
          </c:val>
        </c:ser>
        <c:ser>
          <c:idx val="2"/>
          <c:order val="2"/>
          <c:tx>
            <c:strRef>
              <c:f>'3A Grades'!$A$53</c:f>
              <c:strCache>
                <c:ptCount val="1"/>
                <c:pt idx="0">
                  <c:v>Comprehensive</c:v>
                </c:pt>
              </c:strCache>
            </c:strRef>
          </c:tx>
          <c:spPr>
            <a:ln>
              <a:solidFill>
                <a:srgbClr val="FFC000"/>
              </a:solidFill>
            </a:ln>
          </c:spPr>
          <c:marker>
            <c:spPr>
              <a:solidFill>
                <a:srgbClr val="FFC000"/>
              </a:solidFill>
            </c:spPr>
          </c:marker>
          <c:cat>
            <c:strRef>
              <c:f>'3A Grades'!$B$50:$P$50</c:f>
              <c:strCache>
                <c:ptCount val="15"/>
                <c:pt idx="0">
                  <c:v>1994/95</c:v>
                </c:pt>
                <c:pt idx="1">
                  <c:v>1995/96</c:v>
                </c:pt>
                <c:pt idx="2">
                  <c:v>1996/97</c:v>
                </c:pt>
                <c:pt idx="3">
                  <c:v>1997/98</c:v>
                </c:pt>
                <c:pt idx="4">
                  <c:v>1998/99</c:v>
                </c:pt>
                <c:pt idx="5">
                  <c:v>1999/2000</c:v>
                </c:pt>
                <c:pt idx="6">
                  <c:v>2000/01</c:v>
                </c:pt>
                <c:pt idx="7">
                  <c:v>2001/02</c:v>
                </c:pt>
                <c:pt idx="8">
                  <c:v>2002/03</c:v>
                </c:pt>
                <c:pt idx="9">
                  <c:v>2003/04</c:v>
                </c:pt>
                <c:pt idx="10">
                  <c:v>2004/05</c:v>
                </c:pt>
                <c:pt idx="11">
                  <c:v>2005/06</c:v>
                </c:pt>
                <c:pt idx="12">
                  <c:v>2006/07</c:v>
                </c:pt>
                <c:pt idx="13">
                  <c:v>2007/08</c:v>
                </c:pt>
                <c:pt idx="14">
                  <c:v>2008/09</c:v>
                </c:pt>
              </c:strCache>
            </c:strRef>
          </c:cat>
          <c:val>
            <c:numRef>
              <c:f>'3A Grades'!$B$53:$P$53</c:f>
              <c:numCache>
                <c:formatCode>0.0</c:formatCode>
                <c:ptCount val="15"/>
                <c:pt idx="0">
                  <c:v>4.2</c:v>
                </c:pt>
                <c:pt idx="1">
                  <c:v>4.5</c:v>
                </c:pt>
                <c:pt idx="2">
                  <c:v>4.3</c:v>
                </c:pt>
                <c:pt idx="3">
                  <c:v>4.7</c:v>
                </c:pt>
                <c:pt idx="4">
                  <c:v>4.8</c:v>
                </c:pt>
                <c:pt idx="5">
                  <c:v>5</c:v>
                </c:pt>
                <c:pt idx="6">
                  <c:v>4.9000000000000004</c:v>
                </c:pt>
                <c:pt idx="7">
                  <c:v>5.3</c:v>
                </c:pt>
                <c:pt idx="8">
                  <c:v>5.5</c:v>
                </c:pt>
                <c:pt idx="9" formatCode="#,##0.0">
                  <c:v>5.7</c:v>
                </c:pt>
                <c:pt idx="10" formatCode="#,##0.0">
                  <c:v>6</c:v>
                </c:pt>
                <c:pt idx="11" formatCode="#,##0.0">
                  <c:v>6.738169805654481</c:v>
                </c:pt>
                <c:pt idx="12" formatCode="#,##0.0">
                  <c:v>7.5</c:v>
                </c:pt>
                <c:pt idx="13" formatCode="#,##0.0">
                  <c:v>7.6</c:v>
                </c:pt>
                <c:pt idx="14" formatCode="General">
                  <c:v>8</c:v>
                </c:pt>
              </c:numCache>
            </c:numRef>
          </c:val>
        </c:ser>
        <c:marker val="1"/>
        <c:axId val="68880256"/>
        <c:axId val="68891008"/>
      </c:lineChart>
      <c:catAx>
        <c:axId val="68880256"/>
        <c:scaling>
          <c:orientation val="minMax"/>
        </c:scaling>
        <c:axPos val="b"/>
        <c:title>
          <c:tx>
            <c:rich>
              <a:bodyPr/>
              <a:lstStyle/>
              <a:p>
                <a:pPr>
                  <a:defRPr/>
                </a:pPr>
                <a:r>
                  <a:rPr lang="en-US"/>
                  <a:t>Year</a:t>
                </a:r>
              </a:p>
            </c:rich>
          </c:tx>
          <c:layout/>
        </c:title>
        <c:tickLblPos val="nextTo"/>
        <c:txPr>
          <a:bodyPr rot="-3000000"/>
          <a:lstStyle/>
          <a:p>
            <a:pPr>
              <a:defRPr/>
            </a:pPr>
            <a:endParaRPr lang="en-US"/>
          </a:p>
        </c:txPr>
        <c:crossAx val="68891008"/>
        <c:crosses val="autoZero"/>
        <c:auto val="1"/>
        <c:lblAlgn val="ctr"/>
        <c:lblOffset val="100"/>
        <c:tickLblSkip val="1"/>
      </c:catAx>
      <c:valAx>
        <c:axId val="68891008"/>
        <c:scaling>
          <c:orientation val="minMax"/>
        </c:scaling>
        <c:axPos val="l"/>
        <c:majorGridlines/>
        <c:title>
          <c:tx>
            <c:rich>
              <a:bodyPr rot="-5400000" vert="horz"/>
              <a:lstStyle/>
              <a:p>
                <a:pPr>
                  <a:defRPr/>
                </a:pPr>
                <a:r>
                  <a:rPr lang="en-GB"/>
                  <a:t>Percentage</a:t>
                </a:r>
              </a:p>
            </c:rich>
          </c:tx>
          <c:layout/>
        </c:title>
        <c:numFmt formatCode="0.0" sourceLinked="1"/>
        <c:tickLblPos val="nextTo"/>
        <c:crossAx val="68880256"/>
        <c:crosses val="autoZero"/>
        <c:crossBetween val="midCat"/>
      </c:valAx>
      <c:spPr>
        <a:solidFill>
          <a:prstClr val="white">
            <a:lumMod val="75000"/>
          </a:prstClr>
        </a:solidFill>
      </c:spPr>
    </c:plotArea>
    <c:legend>
      <c:legendPos val="r"/>
      <c:layout>
        <c:manualLayout>
          <c:xMode val="edge"/>
          <c:yMode val="edge"/>
          <c:x val="0.76755031108344463"/>
          <c:y val="0.24185399785369971"/>
          <c:w val="0.21595972516479794"/>
          <c:h val="0.31172896712990911"/>
        </c:manualLayout>
      </c:layout>
      <c:spPr>
        <a:solidFill>
          <a:schemeClr val="bg1">
            <a:lumMod val="75000"/>
          </a:schemeClr>
        </a:solidFill>
      </c:spPr>
      <c:txPr>
        <a:bodyPr/>
        <a:lstStyle/>
        <a:p>
          <a:pPr>
            <a:defRPr sz="800" baseline="0"/>
          </a:pPr>
          <a:endParaRPr lang="en-US"/>
        </a:p>
      </c:txPr>
    </c:legend>
    <c:plotVisOnly val="1"/>
  </c:chart>
  <c:externalData r:id="rId1"/>
</c:chartSpace>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atin typeface="Arial" charset="0"/>
                <a:cs typeface="+mn-cs"/>
              </a:defRPr>
            </a:lvl1pPr>
          </a:lstStyle>
          <a:p>
            <a:pPr>
              <a:defRPr/>
            </a:pPr>
            <a:endParaRPr lang="en-US"/>
          </a:p>
        </p:txBody>
      </p:sp>
      <p:sp>
        <p:nvSpPr>
          <p:cNvPr id="33795" name="Rectangle 3"/>
          <p:cNvSpPr>
            <a:spLocks noGrp="1" noChangeArrowheads="1"/>
          </p:cNvSpPr>
          <p:nvPr>
            <p:ph type="dt" sz="quarter" idx="1"/>
          </p:nvPr>
        </p:nvSpPr>
        <p:spPr bwMode="auto">
          <a:xfrm>
            <a:off x="3849688" y="0"/>
            <a:ext cx="2946400" cy="4937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3796" name="Rectangle 4"/>
          <p:cNvSpPr>
            <a:spLocks noGrp="1" noChangeArrowheads="1"/>
          </p:cNvSpPr>
          <p:nvPr>
            <p:ph type="ftr" sz="quarter" idx="2"/>
          </p:nvPr>
        </p:nvSpPr>
        <p:spPr bwMode="auto">
          <a:xfrm>
            <a:off x="0" y="9378950"/>
            <a:ext cx="2946400" cy="49371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atin typeface="Arial" charset="0"/>
                <a:cs typeface="+mn-cs"/>
              </a:defRPr>
            </a:lvl1pPr>
          </a:lstStyle>
          <a:p>
            <a:pPr>
              <a:defRPr/>
            </a:pPr>
            <a:endParaRPr lang="en-US"/>
          </a:p>
        </p:txBody>
      </p:sp>
      <p:sp>
        <p:nvSpPr>
          <p:cNvPr id="33797" name="Rectangle 5"/>
          <p:cNvSpPr>
            <a:spLocks noGrp="1" noChangeArrowheads="1"/>
          </p:cNvSpPr>
          <p:nvPr>
            <p:ph type="sldNum" sz="quarter" idx="3"/>
          </p:nvPr>
        </p:nvSpPr>
        <p:spPr bwMode="auto">
          <a:xfrm>
            <a:off x="3849688" y="9378950"/>
            <a:ext cx="2946400" cy="49371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36925D4D-921B-415E-BBE0-C3A06667F1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defRPr sz="120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1038" y="4691063"/>
            <a:ext cx="5435600" cy="4443412"/>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378950"/>
            <a:ext cx="2946400" cy="49371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defRPr sz="120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49688" y="9378950"/>
            <a:ext cx="2946400" cy="49371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68E3F59-9A95-493A-8DBE-71238AFDB42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406AC17F-A746-48E8-8F6C-3E639B436070}" type="slidenum">
              <a:rPr lang="en-GB" smtClean="0">
                <a:cs typeface="Arial" charset="0"/>
              </a:rPr>
              <a:pPr/>
              <a:t>3</a:t>
            </a:fld>
            <a:endParaRPr lang="en-GB" smtClean="0">
              <a:cs typeface="Arial" charset="0"/>
            </a:endParaRPr>
          </a:p>
        </p:txBody>
      </p:sp>
      <p:sp>
        <p:nvSpPr>
          <p:cNvPr id="55298" name="Rectangle 2"/>
          <p:cNvSpPr>
            <a:spLocks noGrp="1" noRot="1" noChangeAspect="1" noChangeArrowheads="1" noTextEdit="1"/>
          </p:cNvSpPr>
          <p:nvPr>
            <p:ph type="sldImg"/>
          </p:nvPr>
        </p:nvSpPr>
        <p:spPr>
          <a:xfrm>
            <a:off x="930275" y="739775"/>
            <a:ext cx="4940300" cy="3705225"/>
          </a:xfrm>
          <a:ln/>
        </p:spPr>
      </p:sp>
      <p:sp>
        <p:nvSpPr>
          <p:cNvPr id="5529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46E4322B-E650-4B36-B386-41CA5BF9FE80}" type="slidenum">
              <a:rPr lang="en-GB" smtClean="0">
                <a:cs typeface="Arial" charset="0"/>
              </a:rPr>
              <a:pPr/>
              <a:t>4</a:t>
            </a:fld>
            <a:endParaRPr lang="en-GB" smtClean="0">
              <a:cs typeface="Arial" charset="0"/>
            </a:endParaRPr>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1C1F1C9D-56E5-4F8C-A0D6-5AB271A0FEBA}" type="slidenum">
              <a:rPr lang="en-GB" smtClean="0">
                <a:cs typeface="Arial" charset="0"/>
              </a:rPr>
              <a:pPr/>
              <a:t>6</a:t>
            </a:fld>
            <a:endParaRPr lang="en-GB" smtClean="0">
              <a:cs typeface="Arial"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fld id="{A74251C0-7D8B-4123-A955-D296E670FEF9}" type="slidenum">
              <a:rPr lang="en-GB" smtClean="0">
                <a:cs typeface="Arial" charset="0"/>
              </a:rPr>
              <a:pPr/>
              <a:t>8</a:t>
            </a:fld>
            <a:endParaRPr lang="en-GB" smtClean="0">
              <a:cs typeface="Arial" charset="0"/>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fld id="{35D3B4B1-7D0A-4279-866A-CBC26885190D}" type="slidenum">
              <a:rPr lang="en-GB" smtClean="0">
                <a:cs typeface="Arial" charset="0"/>
              </a:rPr>
              <a:pPr/>
              <a:t>9</a:t>
            </a:fld>
            <a:endParaRPr lang="en-GB" smtClean="0">
              <a:cs typeface="Arial" charset="0"/>
            </a:endParaRPr>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Office_PowerPoint_97-2003_Presentation1.ppt"/><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
          <p:cNvSpPr>
            <a:spLocks noChangeArrowheads="1"/>
          </p:cNvSpPr>
          <p:nvPr/>
        </p:nvSpPr>
        <p:spPr bwMode="auto">
          <a:xfrm>
            <a:off x="1428750" y="431800"/>
            <a:ext cx="6915150" cy="673100"/>
          </a:xfrm>
          <a:prstGeom prst="rect">
            <a:avLst/>
          </a:prstGeom>
          <a:noFill/>
          <a:ln w="9525">
            <a:noFill/>
            <a:miter lim="800000"/>
            <a:headEnd/>
            <a:tailEnd/>
          </a:ln>
          <a:effectLst/>
        </p:spPr>
        <p:txBody>
          <a:bodyPr anchor="b"/>
          <a:lstStyle/>
          <a:p>
            <a:pPr>
              <a:defRPr/>
            </a:pPr>
            <a:r>
              <a:rPr lang="en-GB" sz="2000" b="1" dirty="0">
                <a:cs typeface="+mn-cs"/>
              </a:rPr>
              <a:t>The Russell Group of Universities</a:t>
            </a:r>
          </a:p>
        </p:txBody>
      </p:sp>
      <p:sp>
        <p:nvSpPr>
          <p:cNvPr id="3" name="Rectangle 3"/>
          <p:cNvSpPr>
            <a:spLocks noChangeArrowheads="1"/>
          </p:cNvSpPr>
          <p:nvPr/>
        </p:nvSpPr>
        <p:spPr bwMode="auto">
          <a:xfrm>
            <a:off x="395288" y="1447800"/>
            <a:ext cx="8424862" cy="4572000"/>
          </a:xfrm>
          <a:prstGeom prst="rect">
            <a:avLst/>
          </a:prstGeom>
          <a:noFill/>
          <a:ln w="9525">
            <a:noFill/>
            <a:miter lim="800000"/>
            <a:headEnd/>
            <a:tailEnd/>
          </a:ln>
          <a:effectLst/>
        </p:spPr>
        <p:txBody>
          <a:bodyPr/>
          <a:lstStyle/>
          <a:p>
            <a:pPr>
              <a:defRPr/>
            </a:pPr>
            <a:endParaRPr lang="en-US">
              <a:cs typeface="+mn-cs"/>
            </a:endParaRPr>
          </a:p>
        </p:txBody>
      </p:sp>
      <p:sp>
        <p:nvSpPr>
          <p:cNvPr id="4" name="Line 7"/>
          <p:cNvSpPr>
            <a:spLocks noChangeShapeType="1"/>
          </p:cNvSpPr>
          <p:nvPr userDrawn="1"/>
        </p:nvSpPr>
        <p:spPr bwMode="auto">
          <a:xfrm>
            <a:off x="0" y="1143000"/>
            <a:ext cx="9144000" cy="0"/>
          </a:xfrm>
          <a:prstGeom prst="line">
            <a:avLst/>
          </a:prstGeom>
          <a:noFill/>
          <a:ln w="50800">
            <a:solidFill>
              <a:srgbClr val="333399"/>
            </a:solidFill>
            <a:round/>
            <a:headEnd/>
            <a:tailEnd/>
          </a:ln>
          <a:effectLst/>
        </p:spPr>
        <p:txBody>
          <a:bodyPr wrap="none" anchor="ctr"/>
          <a:lstStyle/>
          <a:p>
            <a:pPr algn="ctr">
              <a:defRPr/>
            </a:pPr>
            <a:endParaRPr lang="en-US">
              <a:cs typeface="+mn-cs"/>
            </a:endParaRPr>
          </a:p>
        </p:txBody>
      </p:sp>
      <p:sp>
        <p:nvSpPr>
          <p:cNvPr id="5" name="Line 8"/>
          <p:cNvSpPr>
            <a:spLocks noChangeShapeType="1"/>
          </p:cNvSpPr>
          <p:nvPr userDrawn="1"/>
        </p:nvSpPr>
        <p:spPr bwMode="auto">
          <a:xfrm>
            <a:off x="0" y="6400800"/>
            <a:ext cx="9144000" cy="0"/>
          </a:xfrm>
          <a:prstGeom prst="line">
            <a:avLst/>
          </a:prstGeom>
          <a:noFill/>
          <a:ln w="25400">
            <a:solidFill>
              <a:srgbClr val="333399"/>
            </a:solidFill>
            <a:round/>
            <a:headEnd/>
            <a:tailEnd/>
          </a:ln>
          <a:effectLst/>
        </p:spPr>
        <p:txBody>
          <a:bodyPr wrap="none" anchor="ctr"/>
          <a:lstStyle/>
          <a:p>
            <a:pPr algn="ctr">
              <a:defRPr/>
            </a:pPr>
            <a:endParaRPr lang="en-US">
              <a:cs typeface="+mn-cs"/>
            </a:endParaRPr>
          </a:p>
        </p:txBody>
      </p:sp>
      <p:graphicFrame>
        <p:nvGraphicFramePr>
          <p:cNvPr id="6" name="Base" hidden="1"/>
          <p:cNvGraphicFramePr>
            <a:graphicFrameLocks/>
          </p:cNvGraphicFramePr>
          <p:nvPr/>
        </p:nvGraphicFramePr>
        <p:xfrm>
          <a:off x="1524000" y="1397000"/>
          <a:ext cx="6096000" cy="4064000"/>
        </p:xfrm>
        <a:graphic>
          <a:graphicData uri="http://schemas.openxmlformats.org/presentationml/2006/ole">
            <p:oleObj spid="_x0000_s80897" r:id="rId3" imgW="0" imgH="0" progId="PowerPoint.Show.8">
              <p:embed/>
            </p:oleObj>
          </a:graphicData>
        </a:graphic>
      </p:graphicFrame>
      <p:pic>
        <p:nvPicPr>
          <p:cNvPr id="7" name="Picture 10" descr="LOGO"/>
          <p:cNvPicPr>
            <a:picLocks noChangeAspect="1" noChangeArrowheads="1"/>
          </p:cNvPicPr>
          <p:nvPr userDrawn="1"/>
        </p:nvPicPr>
        <p:blipFill>
          <a:blip r:embed="rId4" cstate="print"/>
          <a:srcRect/>
          <a:stretch>
            <a:fillRect/>
          </a:stretch>
        </p:blipFill>
        <p:spPr bwMode="auto">
          <a:xfrm>
            <a:off x="146050" y="374650"/>
            <a:ext cx="1195388" cy="554038"/>
          </a:xfrm>
          <a:prstGeom prst="rect">
            <a:avLst/>
          </a:prstGeom>
          <a:noFill/>
          <a:ln w="9525">
            <a:noFill/>
            <a:miter lim="800000"/>
            <a:headEnd/>
            <a:tailEnd/>
          </a:ln>
        </p:spPr>
      </p:pic>
      <p:sp>
        <p:nvSpPr>
          <p:cNvPr id="8" name="Rectangle 4"/>
          <p:cNvSpPr>
            <a:spLocks noGrp="1" noChangeArrowheads="1"/>
          </p:cNvSpPr>
          <p:nvPr>
            <p:ph type="dt" sz="half" idx="10"/>
          </p:nvPr>
        </p:nvSpPr>
        <p:spPr bwMode="auto">
          <a:xfrm>
            <a:off x="685800" y="6400800"/>
            <a:ext cx="1905000" cy="4572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algn="l" eaLnBrk="0" hangingPunct="0">
              <a:defRPr sz="1200">
                <a:latin typeface="+mn-lt"/>
                <a:cs typeface="+mn-cs"/>
              </a:defRPr>
            </a:lvl1pPr>
          </a:lstStyle>
          <a:p>
            <a:pPr>
              <a:defRPr/>
            </a:pPr>
            <a:endParaRPr lang="en-GB"/>
          </a:p>
        </p:txBody>
      </p:sp>
      <p:sp>
        <p:nvSpPr>
          <p:cNvPr id="9" name="Rectangle 5"/>
          <p:cNvSpPr>
            <a:spLocks noGrp="1" noChangeArrowheads="1"/>
          </p:cNvSpPr>
          <p:nvPr>
            <p:ph type="ftr" sz="quarter" idx="11"/>
          </p:nvPr>
        </p:nvSpPr>
        <p:spPr bwMode="auto">
          <a:xfrm>
            <a:off x="3124200" y="6400800"/>
            <a:ext cx="2895600" cy="4572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algn="ctr" eaLnBrk="0" hangingPunct="0">
              <a:defRPr sz="1200">
                <a:latin typeface="+mn-lt"/>
                <a:cs typeface="+mn-cs"/>
              </a:defRPr>
            </a:lvl1pPr>
          </a:lstStyle>
          <a:p>
            <a:pPr>
              <a:defRPr/>
            </a:pPr>
            <a:endParaRPr lang="en-US"/>
          </a:p>
        </p:txBody>
      </p:sp>
      <p:sp>
        <p:nvSpPr>
          <p:cNvPr id="10" name="Rectangle 6"/>
          <p:cNvSpPr>
            <a:spLocks noGrp="1" noChangeArrowheads="1"/>
          </p:cNvSpPr>
          <p:nvPr>
            <p:ph type="sldNum" sz="quarter" idx="12"/>
          </p:nvPr>
        </p:nvSpPr>
        <p:spPr>
          <a:xfrm>
            <a:off x="6553200" y="6400800"/>
            <a:ext cx="1905000" cy="457200"/>
          </a:xfrm>
        </p:spPr>
        <p:txBody>
          <a:bodyPr/>
          <a:lstStyle>
            <a:lvl1pPr>
              <a:defRPr/>
            </a:lvl1pPr>
          </a:lstStyle>
          <a:p>
            <a:pPr>
              <a:defRPr/>
            </a:pPr>
            <a:fld id="{939EDBAB-1FA8-4FD2-9189-0B558DB7D2E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615C3E87-CF36-4635-95DE-1E1DC9FFCF3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86488" y="260350"/>
            <a:ext cx="1954212" cy="5645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260350"/>
            <a:ext cx="5710238" cy="5645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4DF11609-8AEE-4924-B447-DB0A9CDA832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7416800" cy="6715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68300" y="13335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30700" y="1333500"/>
            <a:ext cx="38100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51215762-1D4F-4164-80C1-40618776136D}"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3850" y="165100"/>
            <a:ext cx="7816850" cy="574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7"/>
          <p:cNvSpPr>
            <a:spLocks noGrp="1" noChangeArrowheads="1"/>
          </p:cNvSpPr>
          <p:nvPr>
            <p:ph type="sldNum" sz="quarter" idx="10"/>
          </p:nvPr>
        </p:nvSpPr>
        <p:spPr>
          <a:ln/>
        </p:spPr>
        <p:txBody>
          <a:bodyPr/>
          <a:lstStyle>
            <a:lvl1pPr>
              <a:defRPr/>
            </a:lvl1pPr>
          </a:lstStyle>
          <a:p>
            <a:pPr>
              <a:defRPr/>
            </a:pPr>
            <a:fld id="{4AD9FDFE-C709-41D1-B617-54ABF826B4C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4"/>
          <p:cNvSpPr>
            <a:spLocks noGrp="1"/>
          </p:cNvSpPr>
          <p:nvPr>
            <p:ph type="title"/>
          </p:nvPr>
        </p:nvSpPr>
        <p:spPr/>
        <p:txBody>
          <a:bodyPr/>
          <a:lstStyle/>
          <a:p>
            <a:r>
              <a:rPr lang="en-US" dirty="0" smtClean="0"/>
              <a:t>Click to edit Master title style</a:t>
            </a:r>
            <a:endParaRPr lang="en-US" dirty="0"/>
          </a:p>
        </p:txBody>
      </p:sp>
      <p:sp>
        <p:nvSpPr>
          <p:cNvPr id="4" name="Rectangle 7"/>
          <p:cNvSpPr>
            <a:spLocks noGrp="1" noChangeArrowheads="1"/>
          </p:cNvSpPr>
          <p:nvPr>
            <p:ph type="sldNum" sz="quarter" idx="10"/>
          </p:nvPr>
        </p:nvSpPr>
        <p:spPr>
          <a:ln/>
        </p:spPr>
        <p:txBody>
          <a:bodyPr/>
          <a:lstStyle>
            <a:lvl1pPr>
              <a:defRPr/>
            </a:lvl1pPr>
          </a:lstStyle>
          <a:p>
            <a:pPr>
              <a:defRPr/>
            </a:pPr>
            <a:fld id="{D922BCB4-DA4E-4052-8F33-BF09422C462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73843906-96FC-46CC-A62D-915C596F145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8300" y="13335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30700" y="13335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BFFC82DC-EDAD-444F-A3DC-A9C744FAF32B}"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sldNum" sz="quarter" idx="10"/>
          </p:nvPr>
        </p:nvSpPr>
        <p:spPr>
          <a:ln/>
        </p:spPr>
        <p:txBody>
          <a:bodyPr/>
          <a:lstStyle>
            <a:lvl1pPr>
              <a:defRPr/>
            </a:lvl1pPr>
          </a:lstStyle>
          <a:p>
            <a:pPr>
              <a:defRPr/>
            </a:pPr>
            <a:fld id="{AAD0ADC5-3954-4F24-B823-BFA43673EAF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a:ln/>
        </p:spPr>
        <p:txBody>
          <a:bodyPr/>
          <a:lstStyle>
            <a:lvl1pPr>
              <a:defRPr/>
            </a:lvl1pPr>
          </a:lstStyle>
          <a:p>
            <a:pPr>
              <a:defRPr/>
            </a:pPr>
            <a:fld id="{7B22D7F8-7B7B-4F47-9F43-75306C9AA2A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51E7B4EA-CC3B-4CC6-964D-143BEB28B0B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4ED6BCBC-8924-4F9A-87D7-AEE44F5E287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71FE9C8E-F407-4FEF-9487-F35125B0CFD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3850" y="260350"/>
            <a:ext cx="7416800" cy="6715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68300" y="13335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8916" name="Line 4"/>
          <p:cNvSpPr>
            <a:spLocks noChangeShapeType="1"/>
          </p:cNvSpPr>
          <p:nvPr/>
        </p:nvSpPr>
        <p:spPr bwMode="auto">
          <a:xfrm>
            <a:off x="0" y="1196975"/>
            <a:ext cx="9144000" cy="0"/>
          </a:xfrm>
          <a:prstGeom prst="line">
            <a:avLst/>
          </a:prstGeom>
          <a:noFill/>
          <a:ln w="50800">
            <a:solidFill>
              <a:srgbClr val="333399"/>
            </a:solidFill>
            <a:round/>
            <a:headEnd/>
            <a:tailEnd/>
          </a:ln>
          <a:effectLst/>
        </p:spPr>
        <p:txBody>
          <a:bodyPr wrap="none" anchor="ctr"/>
          <a:lstStyle/>
          <a:p>
            <a:pPr algn="ctr">
              <a:defRPr/>
            </a:pPr>
            <a:endParaRPr lang="en-US">
              <a:cs typeface="+mn-cs"/>
            </a:endParaRPr>
          </a:p>
        </p:txBody>
      </p:sp>
      <p:sp>
        <p:nvSpPr>
          <p:cNvPr id="38917" name="Rectangle 5"/>
          <p:cNvSpPr>
            <a:spLocks noChangeArrowheads="1"/>
          </p:cNvSpPr>
          <p:nvPr/>
        </p:nvSpPr>
        <p:spPr bwMode="auto">
          <a:xfrm>
            <a:off x="7812088" y="0"/>
            <a:ext cx="1081087" cy="981075"/>
          </a:xfrm>
          <a:prstGeom prst="rect">
            <a:avLst/>
          </a:prstGeom>
          <a:noFill/>
          <a:ln w="9525" algn="ctr">
            <a:noFill/>
            <a:miter lim="800000"/>
            <a:headEnd/>
            <a:tailEnd/>
          </a:ln>
          <a:effectLst/>
        </p:spPr>
        <p:txBody>
          <a:bodyPr wrap="none" anchor="ctr"/>
          <a:lstStyle/>
          <a:p>
            <a:pPr algn="ctr">
              <a:defRPr/>
            </a:pPr>
            <a:endParaRPr lang="en-US">
              <a:cs typeface="+mn-cs"/>
            </a:endParaRPr>
          </a:p>
        </p:txBody>
      </p:sp>
      <p:pic>
        <p:nvPicPr>
          <p:cNvPr id="1030" name="Picture 6" descr="LOGO"/>
          <p:cNvPicPr>
            <a:picLocks noChangeAspect="1" noChangeArrowheads="1"/>
          </p:cNvPicPr>
          <p:nvPr/>
        </p:nvPicPr>
        <p:blipFill>
          <a:blip r:embed="rId15" cstate="print"/>
          <a:srcRect/>
          <a:stretch>
            <a:fillRect/>
          </a:stretch>
        </p:blipFill>
        <p:spPr bwMode="auto">
          <a:xfrm>
            <a:off x="7507288" y="285750"/>
            <a:ext cx="1387475" cy="642938"/>
          </a:xfrm>
          <a:prstGeom prst="rect">
            <a:avLst/>
          </a:prstGeom>
          <a:noFill/>
          <a:ln w="9525">
            <a:noFill/>
            <a:miter lim="800000"/>
            <a:headEnd/>
            <a:tailEnd/>
          </a:ln>
        </p:spPr>
      </p:pic>
      <p:sp>
        <p:nvSpPr>
          <p:cNvPr id="38919" name="Rectangle 7"/>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0" hangingPunct="0">
              <a:defRPr sz="1200" b="1">
                <a:latin typeface="+mn-lt"/>
                <a:cs typeface="+mn-cs"/>
              </a:defRPr>
            </a:lvl1pPr>
          </a:lstStyle>
          <a:p>
            <a:pPr>
              <a:defRPr/>
            </a:pPr>
            <a:fld id="{F2A8185B-6DB6-4865-8BF5-343E4F2F6E0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 id="2147483655" r:id="rId12"/>
    <p:sldLayoutId id="2147483654" r:id="rId13"/>
  </p:sldLayoutIdLst>
  <p:hf hdr="0" ftr="0" dt="0"/>
  <p:txStyles>
    <p:titleStyle>
      <a:lvl1pPr algn="l" rtl="0" eaLnBrk="0" fontAlgn="base" hangingPunct="0">
        <a:spcBef>
          <a:spcPct val="0"/>
        </a:spcBef>
        <a:spcAft>
          <a:spcPct val="0"/>
        </a:spcAft>
        <a:defRPr sz="2000">
          <a:solidFill>
            <a:schemeClr val="tx2"/>
          </a:solidFill>
          <a:latin typeface="+mj-lt"/>
          <a:ea typeface="+mj-ea"/>
          <a:cs typeface="+mj-cs"/>
        </a:defRPr>
      </a:lvl1pPr>
      <a:lvl2pPr algn="l" rtl="0" eaLnBrk="0" fontAlgn="base" hangingPunct="0">
        <a:spcBef>
          <a:spcPct val="0"/>
        </a:spcBef>
        <a:spcAft>
          <a:spcPct val="0"/>
        </a:spcAft>
        <a:defRPr sz="2000">
          <a:solidFill>
            <a:schemeClr val="tx2"/>
          </a:solidFill>
          <a:latin typeface="Verdana" pitchFamily="34" charset="0"/>
        </a:defRPr>
      </a:lvl2pPr>
      <a:lvl3pPr algn="l" rtl="0" eaLnBrk="0" fontAlgn="base" hangingPunct="0">
        <a:spcBef>
          <a:spcPct val="0"/>
        </a:spcBef>
        <a:spcAft>
          <a:spcPct val="0"/>
        </a:spcAft>
        <a:defRPr sz="2000">
          <a:solidFill>
            <a:schemeClr val="tx2"/>
          </a:solidFill>
          <a:latin typeface="Verdana" pitchFamily="34" charset="0"/>
        </a:defRPr>
      </a:lvl3pPr>
      <a:lvl4pPr algn="l" rtl="0" eaLnBrk="0" fontAlgn="base" hangingPunct="0">
        <a:spcBef>
          <a:spcPct val="0"/>
        </a:spcBef>
        <a:spcAft>
          <a:spcPct val="0"/>
        </a:spcAft>
        <a:defRPr sz="2000">
          <a:solidFill>
            <a:schemeClr val="tx2"/>
          </a:solidFill>
          <a:latin typeface="Verdana" pitchFamily="34" charset="0"/>
        </a:defRPr>
      </a:lvl4pPr>
      <a:lvl5pPr algn="l" rtl="0" eaLnBrk="0" fontAlgn="base" hangingPunct="0">
        <a:spcBef>
          <a:spcPct val="0"/>
        </a:spcBef>
        <a:spcAft>
          <a:spcPct val="0"/>
        </a:spcAft>
        <a:defRPr sz="2000">
          <a:solidFill>
            <a:schemeClr val="tx2"/>
          </a:solidFill>
          <a:latin typeface="Verdana" pitchFamily="34" charset="0"/>
        </a:defRPr>
      </a:lvl5pPr>
      <a:lvl6pPr marL="457200" algn="l" rtl="0" fontAlgn="base">
        <a:spcBef>
          <a:spcPct val="0"/>
        </a:spcBef>
        <a:spcAft>
          <a:spcPct val="0"/>
        </a:spcAft>
        <a:defRPr sz="2000">
          <a:solidFill>
            <a:schemeClr val="tx2"/>
          </a:solidFill>
          <a:latin typeface="Verdana" pitchFamily="34" charset="0"/>
        </a:defRPr>
      </a:lvl6pPr>
      <a:lvl7pPr marL="914400" algn="l" rtl="0" fontAlgn="base">
        <a:spcBef>
          <a:spcPct val="0"/>
        </a:spcBef>
        <a:spcAft>
          <a:spcPct val="0"/>
        </a:spcAft>
        <a:defRPr sz="2000">
          <a:solidFill>
            <a:schemeClr val="tx2"/>
          </a:solidFill>
          <a:latin typeface="Verdana" pitchFamily="34" charset="0"/>
        </a:defRPr>
      </a:lvl7pPr>
      <a:lvl8pPr marL="1371600" algn="l" rtl="0" fontAlgn="base">
        <a:spcBef>
          <a:spcPct val="0"/>
        </a:spcBef>
        <a:spcAft>
          <a:spcPct val="0"/>
        </a:spcAft>
        <a:defRPr sz="2000">
          <a:solidFill>
            <a:schemeClr val="tx2"/>
          </a:solidFill>
          <a:latin typeface="Verdana" pitchFamily="34" charset="0"/>
        </a:defRPr>
      </a:lvl8pPr>
      <a:lvl9pPr marL="1828800" algn="l" rtl="0" fontAlgn="base">
        <a:spcBef>
          <a:spcPct val="0"/>
        </a:spcBef>
        <a:spcAft>
          <a:spcPct val="0"/>
        </a:spcAft>
        <a:defRPr sz="20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rgbClr val="003399"/>
        </a:buClr>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003399"/>
        </a:buClr>
        <a:buChar char="o"/>
        <a:defRPr sz="1400">
          <a:solidFill>
            <a:schemeClr val="tx1"/>
          </a:solidFill>
          <a:latin typeface="+mn-lt"/>
        </a:defRPr>
      </a:lvl2pPr>
      <a:lvl3pPr marL="1143000" indent="-228600" algn="l" rtl="0" eaLnBrk="0" fontAlgn="base" hangingPunct="0">
        <a:spcBef>
          <a:spcPct val="20000"/>
        </a:spcBef>
        <a:spcAft>
          <a:spcPct val="0"/>
        </a:spcAft>
        <a:buClr>
          <a:srgbClr val="003399"/>
        </a:buClr>
        <a:buChar char="•"/>
        <a:defRPr sz="1400">
          <a:solidFill>
            <a:schemeClr val="tx1"/>
          </a:solidFill>
          <a:latin typeface="+mn-lt"/>
        </a:defRPr>
      </a:lvl3pPr>
      <a:lvl4pPr marL="1600200" indent="-228600" algn="l" rtl="0" eaLnBrk="0" fontAlgn="base" hangingPunct="0">
        <a:spcBef>
          <a:spcPct val="20000"/>
        </a:spcBef>
        <a:spcAft>
          <a:spcPct val="0"/>
        </a:spcAft>
        <a:buClr>
          <a:srgbClr val="003399"/>
        </a:buClr>
        <a:buChar char="»"/>
        <a:defRPr sz="1400">
          <a:solidFill>
            <a:schemeClr val="tx1"/>
          </a:solidFill>
          <a:latin typeface="+mn-lt"/>
        </a:defRPr>
      </a:lvl4pPr>
      <a:lvl5pPr marL="2057400" indent="-228600" algn="l" rtl="0" eaLnBrk="0" fontAlgn="base" hangingPunct="0">
        <a:spcBef>
          <a:spcPct val="20000"/>
        </a:spcBef>
        <a:spcAft>
          <a:spcPct val="0"/>
        </a:spcAft>
        <a:buClr>
          <a:srgbClr val="003399"/>
        </a:buClr>
        <a:buChar char="•"/>
        <a:defRPr sz="1400">
          <a:solidFill>
            <a:schemeClr val="tx1"/>
          </a:solidFill>
          <a:latin typeface="+mn-lt"/>
        </a:defRPr>
      </a:lvl5pPr>
      <a:lvl6pPr marL="2514600" indent="-228600" algn="l" rtl="0" fontAlgn="base">
        <a:spcBef>
          <a:spcPct val="20000"/>
        </a:spcBef>
        <a:spcAft>
          <a:spcPct val="0"/>
        </a:spcAft>
        <a:buClr>
          <a:srgbClr val="003399"/>
        </a:buClr>
        <a:buChar char="•"/>
        <a:defRPr sz="1400">
          <a:solidFill>
            <a:schemeClr val="tx1"/>
          </a:solidFill>
          <a:latin typeface="+mn-lt"/>
        </a:defRPr>
      </a:lvl6pPr>
      <a:lvl7pPr marL="2971800" indent="-228600" algn="l" rtl="0" fontAlgn="base">
        <a:spcBef>
          <a:spcPct val="20000"/>
        </a:spcBef>
        <a:spcAft>
          <a:spcPct val="0"/>
        </a:spcAft>
        <a:buClr>
          <a:srgbClr val="003399"/>
        </a:buClr>
        <a:buChar char="•"/>
        <a:defRPr sz="1400">
          <a:solidFill>
            <a:schemeClr val="tx1"/>
          </a:solidFill>
          <a:latin typeface="+mn-lt"/>
        </a:defRPr>
      </a:lvl7pPr>
      <a:lvl8pPr marL="3429000" indent="-228600" algn="l" rtl="0" fontAlgn="base">
        <a:spcBef>
          <a:spcPct val="20000"/>
        </a:spcBef>
        <a:spcAft>
          <a:spcPct val="0"/>
        </a:spcAft>
        <a:buClr>
          <a:srgbClr val="003399"/>
        </a:buClr>
        <a:buChar char="•"/>
        <a:defRPr sz="1400">
          <a:solidFill>
            <a:schemeClr val="tx1"/>
          </a:solidFill>
          <a:latin typeface="+mn-lt"/>
        </a:defRPr>
      </a:lvl8pPr>
      <a:lvl9pPr marL="3886200" indent="-228600" algn="l" rtl="0" fontAlgn="base">
        <a:spcBef>
          <a:spcPct val="20000"/>
        </a:spcBef>
        <a:spcAft>
          <a:spcPct val="0"/>
        </a:spcAft>
        <a:buClr>
          <a:srgbClr val="003399"/>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ounded Rectangle 3"/>
          <p:cNvSpPr>
            <a:spLocks noChangeArrowheads="1"/>
          </p:cNvSpPr>
          <p:nvPr/>
        </p:nvSpPr>
        <p:spPr bwMode="auto">
          <a:xfrm>
            <a:off x="1785938" y="2286000"/>
            <a:ext cx="5572125" cy="2071688"/>
          </a:xfrm>
          <a:prstGeom prst="roundRect">
            <a:avLst>
              <a:gd name="adj" fmla="val 16667"/>
            </a:avLst>
          </a:prstGeom>
          <a:solidFill>
            <a:schemeClr val="accent1"/>
          </a:solidFill>
          <a:ln w="9525" algn="ctr">
            <a:solidFill>
              <a:schemeClr val="tx1"/>
            </a:solidFill>
            <a:round/>
            <a:headEnd/>
            <a:tailEnd/>
          </a:ln>
        </p:spPr>
        <p:txBody>
          <a:bodyPr wrap="none" anchor="ctr"/>
          <a:lstStyle/>
          <a:p>
            <a:pPr algn="ctr">
              <a:defRPr/>
            </a:pPr>
            <a:r>
              <a:rPr lang="en-GB" b="1" dirty="0">
                <a:latin typeface="+mj-lt"/>
                <a:ea typeface="Calibri" pitchFamily="34" charset="0"/>
              </a:rPr>
              <a:t>Fair access to Russell Group universities</a:t>
            </a:r>
          </a:p>
          <a:p>
            <a:pPr algn="ctr">
              <a:defRPr/>
            </a:pPr>
            <a:endParaRPr lang="en-GB" b="1" dirty="0">
              <a:latin typeface="+mj-lt"/>
              <a:ea typeface="Calibri" pitchFamily="34" charset="0"/>
            </a:endParaRPr>
          </a:p>
          <a:p>
            <a:pPr algn="ctr">
              <a:defRPr/>
            </a:pPr>
            <a:r>
              <a:rPr lang="en-GB" b="1" dirty="0">
                <a:latin typeface="+mj-lt"/>
                <a:ea typeface="Calibri" pitchFamily="34" charset="0"/>
              </a:rPr>
              <a:t>Dr Wendy Piatt</a:t>
            </a:r>
          </a:p>
          <a:p>
            <a:pPr algn="ctr">
              <a:defRPr/>
            </a:pPr>
            <a:r>
              <a:rPr lang="en-GB" b="1" dirty="0">
                <a:latin typeface="+mj-lt"/>
                <a:ea typeface="Calibri" pitchFamily="34" charset="0"/>
              </a:rPr>
              <a:t>Director General, The Russell Group</a:t>
            </a:r>
          </a:p>
          <a:p>
            <a:pPr algn="ctr">
              <a:defRPr/>
            </a:pPr>
            <a:endParaRPr lang="en-GB" b="1" dirty="0">
              <a:latin typeface="+mj-lt"/>
              <a:ea typeface="Calibri" pitchFamily="34" charset="0"/>
            </a:endParaRPr>
          </a:p>
          <a:p>
            <a:pPr algn="ctr">
              <a:defRPr/>
            </a:pPr>
            <a:r>
              <a:rPr lang="en-GB" b="1" dirty="0">
                <a:latin typeface="+mj-lt"/>
                <a:ea typeface="Calibri" pitchFamily="34" charset="0"/>
              </a:rPr>
              <a:t>27 April 2010</a:t>
            </a:r>
          </a:p>
        </p:txBody>
      </p:sp>
      <p:sp>
        <p:nvSpPr>
          <p:cNvPr id="4" name="Slide Number Placeholder 3"/>
          <p:cNvSpPr>
            <a:spLocks noGrp="1"/>
          </p:cNvSpPr>
          <p:nvPr>
            <p:ph type="sldNum" sz="quarter" idx="10"/>
          </p:nvPr>
        </p:nvSpPr>
        <p:spPr/>
        <p:txBody>
          <a:bodyPr/>
          <a:lstStyle/>
          <a:p>
            <a:pPr>
              <a:defRPr/>
            </a:pPr>
            <a:fld id="{A21B5962-827C-49B1-92D9-B16D935DA628}" type="slidenum">
              <a:rPr lang="en-GB" smtClean="0"/>
              <a:pPr>
                <a:defRPr/>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p:cNvSpPr txBox="1">
            <a:spLocks noChangeArrowheads="1"/>
          </p:cNvSpPr>
          <p:nvPr/>
        </p:nvSpPr>
        <p:spPr bwMode="auto">
          <a:xfrm>
            <a:off x="214313" y="357188"/>
            <a:ext cx="7286625" cy="708025"/>
          </a:xfrm>
          <a:prstGeom prst="rect">
            <a:avLst/>
          </a:prstGeom>
          <a:noFill/>
          <a:ln w="9525">
            <a:noFill/>
            <a:miter lim="800000"/>
            <a:headEnd/>
            <a:tailEnd/>
          </a:ln>
        </p:spPr>
        <p:txBody>
          <a:bodyPr>
            <a:spAutoFit/>
          </a:bodyPr>
          <a:lstStyle/>
          <a:p>
            <a:pPr>
              <a:defRPr/>
            </a:pPr>
            <a:r>
              <a:rPr lang="en-GB" sz="2000" dirty="0">
                <a:solidFill>
                  <a:schemeClr val="tx2"/>
                </a:solidFill>
                <a:latin typeface="+mj-lt"/>
                <a:cs typeface="+mn-cs"/>
              </a:rPr>
              <a:t>Graduate contributions support fairer access to Russell Group universities</a:t>
            </a:r>
          </a:p>
        </p:txBody>
      </p:sp>
      <p:sp>
        <p:nvSpPr>
          <p:cNvPr id="4" name="Rounded Rectangle 3"/>
          <p:cNvSpPr/>
          <p:nvPr/>
        </p:nvSpPr>
        <p:spPr bwMode="auto">
          <a:xfrm>
            <a:off x="285750" y="4047807"/>
            <a:ext cx="8572500" cy="1770698"/>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anchor="ctr">
            <a:spAutoFit/>
          </a:bodyPr>
          <a:lstStyle/>
          <a:p>
            <a:pPr>
              <a:buFont typeface="Arial" pitchFamily="34" charset="0"/>
              <a:buChar char="•"/>
              <a:defRPr/>
            </a:pPr>
            <a:r>
              <a:rPr lang="en-GB" sz="1400" b="1" dirty="0">
                <a:latin typeface="+mn-lt"/>
                <a:cs typeface="Arial" pitchFamily="34" charset="0"/>
              </a:rPr>
              <a:t> Institutional</a:t>
            </a:r>
            <a:r>
              <a:rPr lang="en-GB" sz="1400" dirty="0">
                <a:latin typeface="+mn-lt"/>
                <a:cs typeface="Arial" pitchFamily="34" charset="0"/>
              </a:rPr>
              <a:t> </a:t>
            </a:r>
            <a:r>
              <a:rPr lang="en-GB" sz="1400" b="1" dirty="0">
                <a:latin typeface="+mn-lt"/>
                <a:cs typeface="Arial" pitchFamily="34" charset="0"/>
              </a:rPr>
              <a:t>bursaries can be a useful tool </a:t>
            </a:r>
            <a:r>
              <a:rPr lang="en-GB" sz="1400" dirty="0">
                <a:latin typeface="+mn-lt"/>
                <a:cs typeface="Arial" pitchFamily="34" charset="0"/>
              </a:rPr>
              <a:t>for Russell Group universities in persuading students from under-represented groups to apply: In 2007-08 RG universities in England spent</a:t>
            </a:r>
            <a:r>
              <a:rPr lang="en-GB" sz="1400" b="1" dirty="0">
                <a:latin typeface="+mn-lt"/>
                <a:cs typeface="Arial" pitchFamily="34" charset="0"/>
              </a:rPr>
              <a:t> £40 million </a:t>
            </a:r>
            <a:r>
              <a:rPr lang="en-GB" sz="1400" dirty="0">
                <a:latin typeface="+mn-lt"/>
                <a:cs typeface="Arial" pitchFamily="34" charset="0"/>
              </a:rPr>
              <a:t>of additional fee income on </a:t>
            </a:r>
            <a:r>
              <a:rPr lang="en-GB" sz="1400" b="1" dirty="0">
                <a:latin typeface="+mn-lt"/>
                <a:cs typeface="Arial" pitchFamily="34" charset="0"/>
              </a:rPr>
              <a:t>support for lower income students. </a:t>
            </a:r>
          </a:p>
          <a:p>
            <a:pPr lvl="1">
              <a:buFont typeface="Arial" pitchFamily="34" charset="0"/>
              <a:buChar char="•"/>
              <a:defRPr/>
            </a:pPr>
            <a:endParaRPr lang="en-GB" sz="1400" dirty="0">
              <a:latin typeface="+mn-lt"/>
              <a:cs typeface="Arial" pitchFamily="34" charset="0"/>
            </a:endParaRPr>
          </a:p>
          <a:p>
            <a:pPr>
              <a:buFont typeface="Arial" pitchFamily="34" charset="0"/>
              <a:buChar char="•"/>
              <a:defRPr/>
            </a:pPr>
            <a:r>
              <a:rPr lang="en-GB" sz="1400" dirty="0">
                <a:latin typeface="+mn-lt"/>
                <a:cs typeface="Arial" pitchFamily="34" charset="0"/>
              </a:rPr>
              <a:t> </a:t>
            </a:r>
            <a:r>
              <a:rPr lang="en-GB" sz="1400" dirty="0" smtClean="0">
                <a:latin typeface="+mn-lt"/>
                <a:cs typeface="Arial" pitchFamily="34" charset="0"/>
              </a:rPr>
              <a:t>There is a consensus that any reformed funding regime should build on our success in safeguarding access</a:t>
            </a:r>
            <a:endParaRPr lang="en-GB" sz="1400" dirty="0">
              <a:latin typeface="+mn-lt"/>
              <a:cs typeface="Arial" pitchFamily="34" charset="0"/>
            </a:endParaRPr>
          </a:p>
        </p:txBody>
      </p:sp>
      <p:sp>
        <p:nvSpPr>
          <p:cNvPr id="5" name="Rounded Rectangle 4"/>
          <p:cNvSpPr/>
          <p:nvPr/>
        </p:nvSpPr>
        <p:spPr bwMode="auto">
          <a:xfrm>
            <a:off x="285750" y="1285875"/>
            <a:ext cx="8643938" cy="22479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anchor="ctr">
            <a:spAutoFit/>
          </a:bodyPr>
          <a:lstStyle/>
          <a:p>
            <a:pPr>
              <a:buFont typeface="Arial" charset="0"/>
              <a:buChar char="•"/>
              <a:defRPr/>
            </a:pPr>
            <a:r>
              <a:rPr lang="en-GB" sz="1400" dirty="0">
                <a:latin typeface="+mn-lt"/>
                <a:cs typeface="Arial" pitchFamily="34" charset="0"/>
              </a:rPr>
              <a:t> Evidence shows that the most important </a:t>
            </a:r>
            <a:r>
              <a:rPr lang="en-GB" sz="1400" b="1" dirty="0">
                <a:latin typeface="+mn-lt"/>
                <a:cs typeface="Arial" pitchFamily="34" charset="0"/>
              </a:rPr>
              <a:t>factors</a:t>
            </a:r>
            <a:r>
              <a:rPr lang="en-GB" sz="1400" dirty="0">
                <a:latin typeface="+mn-lt"/>
                <a:cs typeface="Arial" pitchFamily="34" charset="0"/>
              </a:rPr>
              <a:t> affecting participation are</a:t>
            </a:r>
            <a:r>
              <a:rPr lang="en-GB" sz="1400" b="1" dirty="0">
                <a:latin typeface="+mn-lt"/>
                <a:cs typeface="Arial" pitchFamily="34" charset="0"/>
              </a:rPr>
              <a:t> academic achievement and IAG not financial </a:t>
            </a:r>
            <a:r>
              <a:rPr lang="en-GB" sz="1400" dirty="0">
                <a:latin typeface="+mn-lt"/>
                <a:cs typeface="Arial" pitchFamily="34" charset="0"/>
              </a:rPr>
              <a:t>considerations. Evidence clearly shows that the new fees regime did not have an adverse impact on access.</a:t>
            </a:r>
          </a:p>
          <a:p>
            <a:pPr>
              <a:buFont typeface="Arial" charset="0"/>
              <a:buChar char="•"/>
              <a:defRPr/>
            </a:pPr>
            <a:endParaRPr lang="en-GB" sz="1400" dirty="0">
              <a:latin typeface="+mn-lt"/>
              <a:cs typeface="Arial" pitchFamily="34" charset="0"/>
            </a:endParaRPr>
          </a:p>
          <a:p>
            <a:pPr>
              <a:buFont typeface="Arial" charset="0"/>
              <a:buChar char="•"/>
              <a:defRPr/>
            </a:pPr>
            <a:r>
              <a:rPr lang="en-GB" sz="1400" dirty="0">
                <a:latin typeface="+mn-lt"/>
                <a:cs typeface="Arial" pitchFamily="34" charset="0"/>
              </a:rPr>
              <a:t>  There’s a strong case that graduates should make </a:t>
            </a:r>
            <a:r>
              <a:rPr lang="en-GB" sz="1400" b="1" dirty="0">
                <a:latin typeface="+mn-lt"/>
                <a:cs typeface="Arial" pitchFamily="34" charset="0"/>
              </a:rPr>
              <a:t>a fair contribution </a:t>
            </a:r>
            <a:r>
              <a:rPr lang="en-GB" sz="1400" dirty="0">
                <a:latin typeface="+mn-lt"/>
                <a:cs typeface="Arial" pitchFamily="34" charset="0"/>
              </a:rPr>
              <a:t>towards their education, but </a:t>
            </a:r>
            <a:r>
              <a:rPr lang="en-GB" sz="1400" b="1" dirty="0">
                <a:latin typeface="+mn-lt"/>
                <a:cs typeface="Arial" pitchFamily="34" charset="0"/>
              </a:rPr>
              <a:t>no one should be put off going to university for financial reasons</a:t>
            </a:r>
            <a:r>
              <a:rPr lang="en-GB" sz="1400" dirty="0">
                <a:latin typeface="+mn-lt"/>
                <a:cs typeface="Arial" pitchFamily="34" charset="0"/>
              </a:rPr>
              <a:t>.</a:t>
            </a:r>
          </a:p>
          <a:p>
            <a:pPr>
              <a:buFont typeface="Arial" charset="0"/>
              <a:buChar char="•"/>
              <a:defRPr/>
            </a:pPr>
            <a:endParaRPr lang="en-GB" sz="1400" b="1" dirty="0">
              <a:latin typeface="+mn-lt"/>
              <a:cs typeface="Arial" pitchFamily="34" charset="0"/>
            </a:endParaRPr>
          </a:p>
          <a:p>
            <a:pPr>
              <a:buFont typeface="Arial" charset="0"/>
              <a:buChar char="•"/>
              <a:defRPr/>
            </a:pPr>
            <a:r>
              <a:rPr lang="en-GB" sz="1400" b="1" dirty="0">
                <a:latin typeface="+mn-lt"/>
                <a:cs typeface="Arial" pitchFamily="34" charset="0"/>
              </a:rPr>
              <a:t> Graduate contributions </a:t>
            </a:r>
            <a:r>
              <a:rPr lang="en-GB" sz="1400" dirty="0">
                <a:latin typeface="+mn-lt"/>
                <a:cs typeface="Arial" pitchFamily="34" charset="0"/>
              </a:rPr>
              <a:t>enable universities to invest in </a:t>
            </a:r>
            <a:r>
              <a:rPr lang="en-GB" sz="1400" b="1" dirty="0">
                <a:latin typeface="+mn-lt"/>
                <a:cs typeface="Arial" pitchFamily="34" charset="0"/>
              </a:rPr>
              <a:t>bursaries and in widening participation activities</a:t>
            </a:r>
            <a:r>
              <a:rPr lang="en-GB" sz="1400" dirty="0">
                <a:latin typeface="+mn-lt"/>
                <a:cs typeface="Arial" pitchFamily="34" charset="0"/>
              </a:rPr>
              <a:t>.  </a:t>
            </a:r>
          </a:p>
        </p:txBody>
      </p:sp>
      <p:sp>
        <p:nvSpPr>
          <p:cNvPr id="6" name="Slide Number Placeholder 5"/>
          <p:cNvSpPr>
            <a:spLocks noGrp="1"/>
          </p:cNvSpPr>
          <p:nvPr>
            <p:ph type="sldNum" sz="quarter" idx="10"/>
          </p:nvPr>
        </p:nvSpPr>
        <p:spPr/>
        <p:txBody>
          <a:bodyPr/>
          <a:lstStyle/>
          <a:p>
            <a:pPr>
              <a:defRPr/>
            </a:pPr>
            <a:fld id="{C75229FD-13E7-4117-95C8-A27688DAA573}"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Content Placeholder 1"/>
          <p:cNvSpPr>
            <a:spLocks noGrp="1"/>
          </p:cNvSpPr>
          <p:nvPr>
            <p:ph idx="1"/>
          </p:nvPr>
        </p:nvSpPr>
        <p:spPr>
          <a:xfrm>
            <a:off x="368300" y="1333500"/>
            <a:ext cx="7772400" cy="4953000"/>
          </a:xfrm>
        </p:spPr>
        <p:txBody>
          <a:bodyPr/>
          <a:lstStyle/>
          <a:p>
            <a:pPr>
              <a:lnSpc>
                <a:spcPct val="90000"/>
              </a:lnSpc>
            </a:pPr>
            <a:r>
              <a:rPr lang="en-US" b="1" smtClean="0">
                <a:cs typeface="Arial" charset="0"/>
              </a:rPr>
              <a:t>University of Birmingham </a:t>
            </a:r>
          </a:p>
          <a:p>
            <a:pPr>
              <a:lnSpc>
                <a:spcPct val="90000"/>
              </a:lnSpc>
            </a:pPr>
            <a:r>
              <a:rPr lang="en-US" b="1" smtClean="0">
                <a:cs typeface="Arial" charset="0"/>
              </a:rPr>
              <a:t>University of Bristol</a:t>
            </a:r>
          </a:p>
          <a:p>
            <a:pPr>
              <a:lnSpc>
                <a:spcPct val="90000"/>
              </a:lnSpc>
            </a:pPr>
            <a:r>
              <a:rPr lang="en-US" b="1" smtClean="0">
                <a:cs typeface="Arial" charset="0"/>
              </a:rPr>
              <a:t>University of Cambridge</a:t>
            </a:r>
          </a:p>
          <a:p>
            <a:pPr>
              <a:lnSpc>
                <a:spcPct val="90000"/>
              </a:lnSpc>
            </a:pPr>
            <a:r>
              <a:rPr lang="en-US" b="1" smtClean="0">
                <a:cs typeface="Arial" charset="0"/>
              </a:rPr>
              <a:t>Cardiff University</a:t>
            </a:r>
          </a:p>
          <a:p>
            <a:pPr>
              <a:lnSpc>
                <a:spcPct val="90000"/>
              </a:lnSpc>
            </a:pPr>
            <a:r>
              <a:rPr lang="en-US" b="1" smtClean="0">
                <a:cs typeface="Arial" charset="0"/>
              </a:rPr>
              <a:t>University of Edinburgh</a:t>
            </a:r>
          </a:p>
          <a:p>
            <a:pPr>
              <a:lnSpc>
                <a:spcPct val="90000"/>
              </a:lnSpc>
            </a:pPr>
            <a:r>
              <a:rPr lang="en-US" b="1" smtClean="0">
                <a:cs typeface="Arial" charset="0"/>
              </a:rPr>
              <a:t>University of Glasgow</a:t>
            </a:r>
          </a:p>
          <a:p>
            <a:pPr>
              <a:lnSpc>
                <a:spcPct val="90000"/>
              </a:lnSpc>
            </a:pPr>
            <a:r>
              <a:rPr lang="en-US" b="1" smtClean="0">
                <a:cs typeface="Arial" charset="0"/>
              </a:rPr>
              <a:t>Imperial College London</a:t>
            </a:r>
          </a:p>
          <a:p>
            <a:pPr>
              <a:lnSpc>
                <a:spcPct val="90000"/>
              </a:lnSpc>
            </a:pPr>
            <a:r>
              <a:rPr lang="en-US" b="1" smtClean="0">
                <a:cs typeface="Arial" charset="0"/>
              </a:rPr>
              <a:t>King’s College London</a:t>
            </a:r>
          </a:p>
          <a:p>
            <a:pPr>
              <a:lnSpc>
                <a:spcPct val="90000"/>
              </a:lnSpc>
            </a:pPr>
            <a:r>
              <a:rPr lang="en-US" b="1" smtClean="0">
                <a:cs typeface="Arial" charset="0"/>
              </a:rPr>
              <a:t>University of Leeds</a:t>
            </a:r>
          </a:p>
          <a:p>
            <a:pPr>
              <a:lnSpc>
                <a:spcPct val="90000"/>
              </a:lnSpc>
            </a:pPr>
            <a:r>
              <a:rPr lang="en-US" b="1" smtClean="0">
                <a:cs typeface="Arial" charset="0"/>
              </a:rPr>
              <a:t>University of Liverpool</a:t>
            </a:r>
          </a:p>
          <a:p>
            <a:pPr>
              <a:lnSpc>
                <a:spcPct val="90000"/>
              </a:lnSpc>
            </a:pPr>
            <a:r>
              <a:rPr lang="en-US" b="1" smtClean="0">
                <a:cs typeface="Arial" charset="0"/>
              </a:rPr>
              <a:t>London School of Economics and Political Science</a:t>
            </a:r>
          </a:p>
          <a:p>
            <a:pPr>
              <a:lnSpc>
                <a:spcPct val="90000"/>
              </a:lnSpc>
            </a:pPr>
            <a:r>
              <a:rPr lang="en-US" b="1" smtClean="0">
                <a:cs typeface="Arial" charset="0"/>
              </a:rPr>
              <a:t>University of Manchester</a:t>
            </a:r>
          </a:p>
          <a:p>
            <a:pPr>
              <a:lnSpc>
                <a:spcPct val="90000"/>
              </a:lnSpc>
            </a:pPr>
            <a:r>
              <a:rPr lang="en-US" b="1" smtClean="0">
                <a:cs typeface="Arial" charset="0"/>
              </a:rPr>
              <a:t>University of Newcastle</a:t>
            </a:r>
          </a:p>
          <a:p>
            <a:pPr>
              <a:lnSpc>
                <a:spcPct val="90000"/>
              </a:lnSpc>
            </a:pPr>
            <a:r>
              <a:rPr lang="en-US" b="1" smtClean="0">
                <a:cs typeface="Arial" charset="0"/>
              </a:rPr>
              <a:t>University of Nottingham</a:t>
            </a:r>
          </a:p>
          <a:p>
            <a:pPr>
              <a:lnSpc>
                <a:spcPct val="90000"/>
              </a:lnSpc>
            </a:pPr>
            <a:r>
              <a:rPr lang="en-US" b="1" smtClean="0">
                <a:cs typeface="Arial" charset="0"/>
              </a:rPr>
              <a:t>Queen’s University Belfast</a:t>
            </a:r>
          </a:p>
          <a:p>
            <a:pPr>
              <a:lnSpc>
                <a:spcPct val="90000"/>
              </a:lnSpc>
            </a:pPr>
            <a:r>
              <a:rPr lang="en-US" b="1" smtClean="0">
                <a:cs typeface="Arial" charset="0"/>
              </a:rPr>
              <a:t>University of Oxford</a:t>
            </a:r>
          </a:p>
          <a:p>
            <a:pPr>
              <a:lnSpc>
                <a:spcPct val="90000"/>
              </a:lnSpc>
            </a:pPr>
            <a:r>
              <a:rPr lang="en-US" b="1" smtClean="0">
                <a:cs typeface="Arial" charset="0"/>
              </a:rPr>
              <a:t>University of Sheffield</a:t>
            </a:r>
          </a:p>
          <a:p>
            <a:pPr>
              <a:lnSpc>
                <a:spcPct val="90000"/>
              </a:lnSpc>
            </a:pPr>
            <a:r>
              <a:rPr lang="en-US" b="1" smtClean="0">
                <a:cs typeface="Arial" charset="0"/>
              </a:rPr>
              <a:t>University of Southampton</a:t>
            </a:r>
          </a:p>
          <a:p>
            <a:pPr>
              <a:lnSpc>
                <a:spcPct val="90000"/>
              </a:lnSpc>
            </a:pPr>
            <a:r>
              <a:rPr lang="en-US" b="1" smtClean="0">
                <a:cs typeface="Arial" charset="0"/>
              </a:rPr>
              <a:t>University College London</a:t>
            </a:r>
          </a:p>
          <a:p>
            <a:pPr>
              <a:lnSpc>
                <a:spcPct val="90000"/>
              </a:lnSpc>
            </a:pPr>
            <a:r>
              <a:rPr lang="en-US" b="1" smtClean="0">
                <a:cs typeface="Arial" charset="0"/>
              </a:rPr>
              <a:t>University of Warwick</a:t>
            </a:r>
            <a:endParaRPr lang="en-GB" smtClean="0">
              <a:cs typeface="Arial" charset="0"/>
            </a:endParaRPr>
          </a:p>
        </p:txBody>
      </p:sp>
      <p:sp>
        <p:nvSpPr>
          <p:cNvPr id="53250" name="Title 2"/>
          <p:cNvSpPr>
            <a:spLocks noGrp="1"/>
          </p:cNvSpPr>
          <p:nvPr>
            <p:ph type="title"/>
          </p:nvPr>
        </p:nvSpPr>
        <p:spPr/>
        <p:txBody>
          <a:bodyPr/>
          <a:lstStyle/>
          <a:p>
            <a:r>
              <a:rPr lang="en-GB" smtClean="0"/>
              <a:t>The Russell Group of Universities</a:t>
            </a:r>
          </a:p>
        </p:txBody>
      </p:sp>
      <p:sp>
        <p:nvSpPr>
          <p:cNvPr id="4" name="Slide Number Placeholder 3"/>
          <p:cNvSpPr>
            <a:spLocks noGrp="1"/>
          </p:cNvSpPr>
          <p:nvPr>
            <p:ph type="sldNum" sz="quarter" idx="10"/>
          </p:nvPr>
        </p:nvSpPr>
        <p:spPr/>
        <p:txBody>
          <a:bodyPr/>
          <a:lstStyle/>
          <a:p>
            <a:pPr>
              <a:defRPr/>
            </a:pPr>
            <a:fld id="{87F63D60-5ABC-4100-97BE-332F328ACBD3}"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4"/>
          <p:cNvSpPr>
            <a:spLocks noChangeArrowheads="1"/>
          </p:cNvSpPr>
          <p:nvPr/>
        </p:nvSpPr>
        <p:spPr bwMode="auto">
          <a:xfrm>
            <a:off x="357188" y="1571625"/>
            <a:ext cx="4000500" cy="2500313"/>
          </a:xfrm>
          <a:prstGeom prst="rect">
            <a:avLst/>
          </a:prstGeom>
          <a:noFill/>
          <a:ln w="9525" algn="ctr">
            <a:solidFill>
              <a:schemeClr val="tx1"/>
            </a:solidFill>
            <a:round/>
            <a:headEnd/>
            <a:tailEnd/>
          </a:ln>
        </p:spPr>
        <p:txBody>
          <a:bodyPr wrap="none" anchor="ctr"/>
          <a:lstStyle/>
          <a:p>
            <a:pPr algn="ctr"/>
            <a:endParaRPr lang="en-GB"/>
          </a:p>
        </p:txBody>
      </p:sp>
      <p:sp>
        <p:nvSpPr>
          <p:cNvPr id="13" name="Slide Number Placeholder 1"/>
          <p:cNvSpPr>
            <a:spLocks noGrp="1"/>
          </p:cNvSpPr>
          <p:nvPr>
            <p:ph type="sldNum" sz="quarter" idx="10"/>
          </p:nvPr>
        </p:nvSpPr>
        <p:spPr/>
        <p:txBody>
          <a:bodyPr/>
          <a:lstStyle/>
          <a:p>
            <a:pPr>
              <a:defRPr/>
            </a:pPr>
            <a:fld id="{A5609835-8853-4E0F-BC10-096470D6D250}" type="slidenum">
              <a:rPr lang="en-GB"/>
              <a:pPr>
                <a:defRPr/>
              </a:pPr>
              <a:t>3</a:t>
            </a:fld>
            <a:endParaRPr lang="en-GB" dirty="0"/>
          </a:p>
        </p:txBody>
      </p:sp>
      <p:sp>
        <p:nvSpPr>
          <p:cNvPr id="54275" name="AutoShape 2"/>
          <p:cNvSpPr>
            <a:spLocks noChangeArrowheads="1"/>
          </p:cNvSpPr>
          <p:nvPr/>
        </p:nvSpPr>
        <p:spPr bwMode="auto">
          <a:xfrm>
            <a:off x="214313" y="1428750"/>
            <a:ext cx="8750300" cy="5219700"/>
          </a:xfrm>
          <a:prstGeom prst="roundRect">
            <a:avLst>
              <a:gd name="adj" fmla="val 7944"/>
            </a:avLst>
          </a:prstGeom>
          <a:noFill/>
          <a:ln w="9525" algn="ctr">
            <a:solidFill>
              <a:srgbClr val="333399"/>
            </a:solidFill>
            <a:round/>
            <a:headEnd/>
            <a:tailEnd/>
          </a:ln>
        </p:spPr>
        <p:txBody>
          <a:bodyPr lIns="46800" tIns="0" rIns="46800" bIns="46800"/>
          <a:lstStyle/>
          <a:p>
            <a:pPr marL="1968500" indent="-88900">
              <a:spcBef>
                <a:spcPct val="10000"/>
              </a:spcBef>
              <a:tabLst>
                <a:tab pos="2159000" algn="l"/>
                <a:tab pos="2781300" algn="l"/>
              </a:tabLst>
            </a:pPr>
            <a:endParaRPr lang="en-GB" sz="1200"/>
          </a:p>
        </p:txBody>
      </p:sp>
      <p:sp>
        <p:nvSpPr>
          <p:cNvPr id="54276" name="AutoShape 3"/>
          <p:cNvSpPr>
            <a:spLocks noChangeArrowheads="1"/>
          </p:cNvSpPr>
          <p:nvPr/>
        </p:nvSpPr>
        <p:spPr bwMode="auto">
          <a:xfrm>
            <a:off x="500063" y="4429125"/>
            <a:ext cx="1801812" cy="812800"/>
          </a:xfrm>
          <a:prstGeom prst="homePlate">
            <a:avLst>
              <a:gd name="adj" fmla="val 17734"/>
            </a:avLst>
          </a:prstGeom>
          <a:solidFill>
            <a:schemeClr val="accent1"/>
          </a:solidFill>
          <a:ln w="12700">
            <a:noFill/>
            <a:miter lim="800000"/>
            <a:headEnd/>
            <a:tailEnd/>
          </a:ln>
        </p:spPr>
        <p:txBody>
          <a:bodyPr lIns="72000" rIns="18000" anchor="ctr"/>
          <a:lstStyle/>
          <a:p>
            <a:r>
              <a:rPr lang="en-GB" sz="1200" b="1"/>
              <a:t>Big access issue within the state system too</a:t>
            </a:r>
          </a:p>
        </p:txBody>
      </p:sp>
      <p:sp>
        <p:nvSpPr>
          <p:cNvPr id="54277" name="AutoShape 4"/>
          <p:cNvSpPr>
            <a:spLocks noChangeArrowheads="1"/>
          </p:cNvSpPr>
          <p:nvPr/>
        </p:nvSpPr>
        <p:spPr bwMode="auto">
          <a:xfrm>
            <a:off x="500063" y="1643063"/>
            <a:ext cx="1800225" cy="839787"/>
          </a:xfrm>
          <a:prstGeom prst="homePlate">
            <a:avLst>
              <a:gd name="adj" fmla="val 17149"/>
            </a:avLst>
          </a:prstGeom>
          <a:solidFill>
            <a:schemeClr val="accent1"/>
          </a:solidFill>
          <a:ln w="12700">
            <a:noFill/>
            <a:miter lim="800000"/>
            <a:headEnd/>
            <a:tailEnd/>
          </a:ln>
        </p:spPr>
        <p:txBody>
          <a:bodyPr lIns="72000" rIns="18000" anchor="ctr"/>
          <a:lstStyle/>
          <a:p>
            <a:r>
              <a:rPr lang="en-GB" sz="1200" b="1"/>
              <a:t>Attainment-background link starts early and widens rapidly</a:t>
            </a:r>
          </a:p>
        </p:txBody>
      </p:sp>
      <p:sp>
        <p:nvSpPr>
          <p:cNvPr id="54278" name="Rectangle 8"/>
          <p:cNvSpPr>
            <a:spLocks noChangeArrowheads="1"/>
          </p:cNvSpPr>
          <p:nvPr/>
        </p:nvSpPr>
        <p:spPr bwMode="auto">
          <a:xfrm>
            <a:off x="500063" y="5214938"/>
            <a:ext cx="3786187" cy="895350"/>
          </a:xfrm>
          <a:prstGeom prst="rect">
            <a:avLst/>
          </a:prstGeom>
          <a:noFill/>
          <a:ln w="9525" algn="ctr">
            <a:noFill/>
            <a:miter lim="800000"/>
            <a:headEnd/>
            <a:tailEnd/>
          </a:ln>
        </p:spPr>
        <p:txBody>
          <a:bodyPr lIns="18000" tIns="46800" rIns="18000" bIns="46800">
            <a:spAutoFit/>
          </a:bodyPr>
          <a:lstStyle/>
          <a:p>
            <a:pPr marL="88900" indent="-88900"/>
            <a:r>
              <a:rPr lang="en-US" sz="1300"/>
              <a:t>	national secondary school average of 14.3% </a:t>
            </a:r>
            <a:r>
              <a:rPr lang="en-GB" sz="1300"/>
              <a:t> </a:t>
            </a:r>
          </a:p>
          <a:p>
            <a:pPr marL="88900" indent="-88900">
              <a:buFont typeface="Arial" charset="0"/>
              <a:buChar char="•"/>
            </a:pPr>
            <a:r>
              <a:rPr lang="en-GB" sz="1300"/>
              <a:t>You are 2.5 times more likely to get 5 good GCSEs if you are from a professional background than if your parents do routine jobs</a:t>
            </a:r>
            <a:endParaRPr lang="en-US" sz="1300"/>
          </a:p>
        </p:txBody>
      </p:sp>
      <p:sp>
        <p:nvSpPr>
          <p:cNvPr id="54279" name="Rectangle 10"/>
          <p:cNvSpPr>
            <a:spLocks noChangeArrowheads="1"/>
          </p:cNvSpPr>
          <p:nvPr/>
        </p:nvSpPr>
        <p:spPr bwMode="auto">
          <a:xfrm>
            <a:off x="428625" y="2500313"/>
            <a:ext cx="3857625" cy="1495425"/>
          </a:xfrm>
          <a:prstGeom prst="rect">
            <a:avLst/>
          </a:prstGeom>
          <a:noFill/>
          <a:ln w="9525" algn="ctr">
            <a:noFill/>
            <a:miter lim="800000"/>
            <a:headEnd/>
            <a:tailEnd/>
          </a:ln>
        </p:spPr>
        <p:txBody>
          <a:bodyPr lIns="18000" tIns="46800" rIns="18000" bIns="46800">
            <a:spAutoFit/>
          </a:bodyPr>
          <a:lstStyle/>
          <a:p>
            <a:pPr marL="88900" indent="-88900">
              <a:buFont typeface="Arial" charset="0"/>
              <a:buChar char="•"/>
            </a:pPr>
            <a:r>
              <a:rPr lang="en-US" sz="1200"/>
              <a:t> </a:t>
            </a:r>
            <a:r>
              <a:rPr lang="en-US" sz="1300"/>
              <a:t>By</a:t>
            </a:r>
            <a:r>
              <a:rPr lang="en-GB" sz="1300"/>
              <a:t> the age of six, the ‘middle class’ children who had low scores at 22 months had not only caught up with but completely overtaken the few poorer children who had done well in those tests</a:t>
            </a:r>
            <a:r>
              <a:rPr lang="en-US" sz="1300"/>
              <a:t> </a:t>
            </a:r>
          </a:p>
          <a:p>
            <a:pPr marL="88900" indent="-88900">
              <a:buFont typeface="Arial" charset="0"/>
              <a:buChar char="•"/>
            </a:pPr>
            <a:r>
              <a:rPr lang="en-US" sz="1300"/>
              <a:t> Children in the top attainment quartile at 7yrs old 42% more likely to fall out of it by 11yrs if they are from a lower social group</a:t>
            </a:r>
          </a:p>
        </p:txBody>
      </p:sp>
      <p:sp>
        <p:nvSpPr>
          <p:cNvPr id="54280" name="Rectangle 11"/>
          <p:cNvSpPr>
            <a:spLocks noChangeArrowheads="1"/>
          </p:cNvSpPr>
          <p:nvPr/>
        </p:nvSpPr>
        <p:spPr bwMode="auto">
          <a:xfrm>
            <a:off x="2357438" y="1643063"/>
            <a:ext cx="1868487" cy="895350"/>
          </a:xfrm>
          <a:prstGeom prst="rect">
            <a:avLst/>
          </a:prstGeom>
          <a:noFill/>
          <a:ln w="9525" algn="ctr">
            <a:noFill/>
            <a:miter lim="800000"/>
            <a:headEnd/>
            <a:tailEnd/>
          </a:ln>
        </p:spPr>
        <p:txBody>
          <a:bodyPr lIns="18000" tIns="46800" rIns="18000" bIns="46800">
            <a:spAutoFit/>
          </a:bodyPr>
          <a:lstStyle/>
          <a:p>
            <a:pPr marL="88900" indent="-88900">
              <a:buFont typeface="Arial" charset="0"/>
              <a:buChar char="•"/>
            </a:pPr>
            <a:r>
              <a:rPr lang="en-GB" sz="1200"/>
              <a:t> </a:t>
            </a:r>
            <a:r>
              <a:rPr lang="en-GB" sz="1300"/>
              <a:t>By 22 months of age, social class is a strong predictor of later educational outcomes</a:t>
            </a:r>
            <a:r>
              <a:rPr lang="en-US" sz="1300"/>
              <a:t> </a:t>
            </a:r>
            <a:endParaRPr lang="en-GB" sz="1300"/>
          </a:p>
        </p:txBody>
      </p:sp>
      <p:sp>
        <p:nvSpPr>
          <p:cNvPr id="11273" name="Rectangle 14"/>
          <p:cNvSpPr>
            <a:spLocks noChangeArrowheads="1"/>
          </p:cNvSpPr>
          <p:nvPr/>
        </p:nvSpPr>
        <p:spPr bwMode="auto">
          <a:xfrm>
            <a:off x="142875" y="428625"/>
            <a:ext cx="7429500" cy="571500"/>
          </a:xfrm>
          <a:prstGeom prst="rect">
            <a:avLst/>
          </a:prstGeom>
          <a:noFill/>
          <a:ln w="9525">
            <a:noFill/>
            <a:miter lim="800000"/>
            <a:headEnd/>
            <a:tailEnd/>
          </a:ln>
        </p:spPr>
        <p:txBody>
          <a:bodyPr anchor="b"/>
          <a:lstStyle/>
          <a:p>
            <a:pPr>
              <a:defRPr/>
            </a:pPr>
            <a:r>
              <a:rPr lang="en-GB" dirty="0" smtClean="0">
                <a:solidFill>
                  <a:schemeClr val="tx2"/>
                </a:solidFill>
                <a:latin typeface="+mj-lt"/>
                <a:cs typeface="+mn-cs"/>
              </a:rPr>
              <a:t>What </a:t>
            </a:r>
            <a:r>
              <a:rPr lang="en-GB" dirty="0">
                <a:solidFill>
                  <a:schemeClr val="tx2"/>
                </a:solidFill>
                <a:latin typeface="+mj-lt"/>
                <a:cs typeface="+mn-cs"/>
              </a:rPr>
              <a:t>are the root causes of the under-representation</a:t>
            </a:r>
          </a:p>
          <a:p>
            <a:pPr>
              <a:defRPr/>
            </a:pPr>
            <a:r>
              <a:rPr lang="en-GB" dirty="0">
                <a:solidFill>
                  <a:schemeClr val="tx2"/>
                </a:solidFill>
                <a:latin typeface="+mj-lt"/>
                <a:cs typeface="+mn-cs"/>
              </a:rPr>
              <a:t>of poorer students in Russell Group universities?</a:t>
            </a:r>
          </a:p>
        </p:txBody>
      </p:sp>
      <p:pic>
        <p:nvPicPr>
          <p:cNvPr id="54282" name="Picture 18"/>
          <p:cNvPicPr>
            <a:picLocks noChangeAspect="1" noChangeArrowheads="1"/>
          </p:cNvPicPr>
          <p:nvPr/>
        </p:nvPicPr>
        <p:blipFill>
          <a:blip r:embed="rId3" cstate="print"/>
          <a:srcRect/>
          <a:stretch>
            <a:fillRect/>
          </a:stretch>
        </p:blipFill>
        <p:spPr bwMode="auto">
          <a:xfrm>
            <a:off x="4429125" y="4429125"/>
            <a:ext cx="3981450" cy="2168525"/>
          </a:xfrm>
          <a:prstGeom prst="rect">
            <a:avLst/>
          </a:prstGeom>
          <a:noFill/>
          <a:ln w="9525">
            <a:noFill/>
            <a:miter lim="800000"/>
            <a:headEnd/>
            <a:tailEnd/>
          </a:ln>
        </p:spPr>
      </p:pic>
      <p:sp>
        <p:nvSpPr>
          <p:cNvPr id="54283" name="Text Box 19"/>
          <p:cNvSpPr txBox="1">
            <a:spLocks noChangeArrowheads="1"/>
          </p:cNvSpPr>
          <p:nvPr/>
        </p:nvSpPr>
        <p:spPr bwMode="auto">
          <a:xfrm>
            <a:off x="4929188" y="4071938"/>
            <a:ext cx="3159125" cy="457200"/>
          </a:xfrm>
          <a:prstGeom prst="rect">
            <a:avLst/>
          </a:prstGeom>
          <a:noFill/>
          <a:ln w="9525" algn="ctr">
            <a:noFill/>
            <a:miter lim="800000"/>
            <a:headEnd/>
            <a:tailEnd/>
          </a:ln>
        </p:spPr>
        <p:txBody>
          <a:bodyPr lIns="18000" tIns="46800" rIns="18000" bIns="46800">
            <a:spAutoFit/>
          </a:bodyPr>
          <a:lstStyle/>
          <a:p>
            <a:r>
              <a:rPr lang="en-GB" sz="1200" b="1"/>
              <a:t>Attainment of 5+ GCSE grades A*-C by Socio-Economic Group</a:t>
            </a:r>
            <a:r>
              <a:rPr lang="en-US" sz="1200"/>
              <a:t> </a:t>
            </a:r>
          </a:p>
        </p:txBody>
      </p:sp>
      <p:pic>
        <p:nvPicPr>
          <p:cNvPr id="54284" name="Picture 21" descr="2008-11-07_16-42-45-843"/>
          <p:cNvPicPr>
            <a:picLocks noChangeAspect="1" noChangeArrowheads="1"/>
          </p:cNvPicPr>
          <p:nvPr/>
        </p:nvPicPr>
        <p:blipFill>
          <a:blip r:embed="rId4" cstate="print"/>
          <a:srcRect t="15385"/>
          <a:stretch>
            <a:fillRect/>
          </a:stretch>
        </p:blipFill>
        <p:spPr bwMode="auto">
          <a:xfrm>
            <a:off x="4429125" y="1857375"/>
            <a:ext cx="3943350" cy="2235200"/>
          </a:xfrm>
          <a:prstGeom prst="rect">
            <a:avLst/>
          </a:prstGeom>
          <a:noFill/>
          <a:ln w="9525">
            <a:noFill/>
            <a:miter lim="800000"/>
            <a:headEnd/>
            <a:tailEnd/>
          </a:ln>
        </p:spPr>
      </p:pic>
      <p:sp>
        <p:nvSpPr>
          <p:cNvPr id="54285" name="Text Box 22"/>
          <p:cNvSpPr txBox="1">
            <a:spLocks noChangeArrowheads="1"/>
          </p:cNvSpPr>
          <p:nvPr/>
        </p:nvSpPr>
        <p:spPr bwMode="auto">
          <a:xfrm>
            <a:off x="4929188" y="1428750"/>
            <a:ext cx="3159125" cy="463550"/>
          </a:xfrm>
          <a:prstGeom prst="rect">
            <a:avLst/>
          </a:prstGeom>
          <a:noFill/>
          <a:ln w="9525" algn="ctr">
            <a:noFill/>
            <a:miter lim="800000"/>
            <a:headEnd/>
            <a:tailEnd/>
          </a:ln>
        </p:spPr>
        <p:txBody>
          <a:bodyPr lIns="18000" tIns="46800" rIns="18000" bIns="46800">
            <a:spAutoFit/>
          </a:bodyPr>
          <a:lstStyle/>
          <a:p>
            <a:r>
              <a:rPr lang="en-GB" sz="1200" b="1"/>
              <a:t>Change in test scores by social class, 22 months to 10 years</a:t>
            </a:r>
            <a:r>
              <a:rPr lang="en-US" sz="1200"/>
              <a:t> </a:t>
            </a:r>
          </a:p>
        </p:txBody>
      </p:sp>
      <p:sp>
        <p:nvSpPr>
          <p:cNvPr id="54286" name="TextBox 13"/>
          <p:cNvSpPr txBox="1">
            <a:spLocks noChangeArrowheads="1"/>
          </p:cNvSpPr>
          <p:nvPr/>
        </p:nvSpPr>
        <p:spPr bwMode="auto">
          <a:xfrm>
            <a:off x="2357438" y="4429125"/>
            <a:ext cx="1785937" cy="892175"/>
          </a:xfrm>
          <a:prstGeom prst="rect">
            <a:avLst/>
          </a:prstGeom>
          <a:noFill/>
          <a:ln w="9525">
            <a:noFill/>
            <a:miter lim="800000"/>
            <a:headEnd/>
            <a:tailEnd/>
          </a:ln>
        </p:spPr>
        <p:txBody>
          <a:bodyPr>
            <a:spAutoFit/>
          </a:bodyPr>
          <a:lstStyle/>
          <a:p>
            <a:pPr>
              <a:buFont typeface="Arial" charset="0"/>
              <a:buChar char="•"/>
            </a:pPr>
            <a:r>
              <a:rPr lang="en-US" sz="1300"/>
              <a:t>FSM eligibility at top 200 state secondary schools is 3.0%, compared to a</a:t>
            </a:r>
            <a:endParaRPr lang="en-GB" sz="1300"/>
          </a:p>
        </p:txBody>
      </p:sp>
      <p:sp>
        <p:nvSpPr>
          <p:cNvPr id="54287" name="Rectangle 15"/>
          <p:cNvSpPr>
            <a:spLocks noChangeArrowheads="1"/>
          </p:cNvSpPr>
          <p:nvPr/>
        </p:nvSpPr>
        <p:spPr bwMode="auto">
          <a:xfrm>
            <a:off x="357188" y="4357688"/>
            <a:ext cx="4000500" cy="1785937"/>
          </a:xfrm>
          <a:prstGeom prst="rect">
            <a:avLst/>
          </a:prstGeom>
          <a:noFill/>
          <a:ln w="9525" algn="ctr">
            <a:solidFill>
              <a:schemeClr val="tx1"/>
            </a:solidFill>
            <a:round/>
            <a:headEnd/>
            <a:tailEnd/>
          </a:ln>
        </p:spPr>
        <p:txBody>
          <a:bodyPr wrap="none" anchor="ctr"/>
          <a:lstStyle/>
          <a:p>
            <a:pPr algn="ctr"/>
            <a:endParaRPr lang="en-GB" sz="13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p:cNvSpPr>
            <a:spLocks noGrp="1"/>
          </p:cNvSpPr>
          <p:nvPr>
            <p:ph type="sldNum" sz="quarter" idx="10"/>
          </p:nvPr>
        </p:nvSpPr>
        <p:spPr/>
        <p:txBody>
          <a:bodyPr/>
          <a:lstStyle/>
          <a:p>
            <a:pPr>
              <a:defRPr/>
            </a:pPr>
            <a:fld id="{C02ED3EE-D3E6-4D35-975D-A9EF40545503}" type="slidenum">
              <a:rPr lang="en-GB"/>
              <a:pPr>
                <a:defRPr/>
              </a:pPr>
              <a:t>4</a:t>
            </a:fld>
            <a:endParaRPr lang="en-GB"/>
          </a:p>
        </p:txBody>
      </p:sp>
      <p:sp>
        <p:nvSpPr>
          <p:cNvPr id="2052" name="Rectangle 4"/>
          <p:cNvSpPr>
            <a:spLocks noChangeArrowheads="1"/>
          </p:cNvSpPr>
          <p:nvPr/>
        </p:nvSpPr>
        <p:spPr bwMode="auto">
          <a:xfrm>
            <a:off x="142875" y="357188"/>
            <a:ext cx="7286625" cy="571500"/>
          </a:xfrm>
          <a:prstGeom prst="rect">
            <a:avLst/>
          </a:prstGeom>
          <a:noFill/>
          <a:ln w="9525">
            <a:noFill/>
            <a:miter lim="800000"/>
            <a:headEnd/>
            <a:tailEnd/>
          </a:ln>
        </p:spPr>
        <p:txBody>
          <a:bodyPr anchor="ctr"/>
          <a:lstStyle/>
          <a:p>
            <a:r>
              <a:rPr lang="en-GB" sz="2000" dirty="0" smtClean="0">
                <a:solidFill>
                  <a:schemeClr val="tx2"/>
                </a:solidFill>
                <a:latin typeface="Verdana" pitchFamily="34" charset="0"/>
              </a:rPr>
              <a:t>The socio-economic gap in attainment widens as children progress through school</a:t>
            </a:r>
            <a:endParaRPr lang="en-GB" sz="2000" dirty="0">
              <a:solidFill>
                <a:schemeClr val="tx2"/>
              </a:solidFill>
              <a:latin typeface="Verdana" pitchFamily="34" charset="0"/>
            </a:endParaRPr>
          </a:p>
        </p:txBody>
      </p:sp>
      <p:sp>
        <p:nvSpPr>
          <p:cNvPr id="2054" name="AutoShape 15"/>
          <p:cNvSpPr>
            <a:spLocks noChangeArrowheads="1"/>
          </p:cNvSpPr>
          <p:nvPr/>
        </p:nvSpPr>
        <p:spPr bwMode="auto">
          <a:xfrm>
            <a:off x="428625" y="3500438"/>
            <a:ext cx="2043113" cy="939800"/>
          </a:xfrm>
          <a:prstGeom prst="homePlate">
            <a:avLst>
              <a:gd name="adj" fmla="val 17392"/>
            </a:avLst>
          </a:prstGeom>
          <a:solidFill>
            <a:schemeClr val="accent1"/>
          </a:solidFill>
          <a:ln w="12700">
            <a:noFill/>
            <a:miter lim="800000"/>
            <a:headEnd/>
            <a:tailEnd/>
          </a:ln>
        </p:spPr>
        <p:txBody>
          <a:bodyPr lIns="72000" rIns="18000" anchor="ctr"/>
          <a:lstStyle/>
          <a:p>
            <a:pPr>
              <a:defRPr/>
            </a:pPr>
            <a:r>
              <a:rPr lang="en-GB" sz="1200" b="1" dirty="0">
                <a:latin typeface="+mn-lt"/>
                <a:cs typeface="+mn-cs"/>
              </a:rPr>
              <a:t>Significant increases in proportion of students receiving straight A grade.</a:t>
            </a:r>
          </a:p>
        </p:txBody>
      </p:sp>
      <p:graphicFrame>
        <p:nvGraphicFramePr>
          <p:cNvPr id="12" name="Chart 11"/>
          <p:cNvGraphicFramePr/>
          <p:nvPr/>
        </p:nvGraphicFramePr>
        <p:xfrm>
          <a:off x="4643438" y="1285861"/>
          <a:ext cx="4000528" cy="20002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nvGraphicFramePr>
        <p:xfrm>
          <a:off x="428597" y="1285860"/>
          <a:ext cx="4071966" cy="20002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ontent Placeholder 13"/>
          <p:cNvGraphicFramePr>
            <a:graphicFrameLocks noGrp="1"/>
          </p:cNvGraphicFramePr>
          <p:nvPr>
            <p:ph/>
          </p:nvPr>
        </p:nvGraphicFramePr>
        <p:xfrm>
          <a:off x="3143240" y="3429000"/>
          <a:ext cx="5572164" cy="2978148"/>
        </p:xfrm>
        <a:graphic>
          <a:graphicData uri="http://schemas.openxmlformats.org/drawingml/2006/chart">
            <c:chart xmlns:c="http://schemas.openxmlformats.org/drawingml/2006/chart" xmlns:r="http://schemas.openxmlformats.org/officeDocument/2006/relationships" r:id="rId5"/>
          </a:graphicData>
        </a:graphic>
      </p:graphicFrame>
      <p:sp>
        <p:nvSpPr>
          <p:cNvPr id="9" name="Rounded Rectangle 8"/>
          <p:cNvSpPr/>
          <p:nvPr/>
        </p:nvSpPr>
        <p:spPr bwMode="auto">
          <a:xfrm>
            <a:off x="285750" y="4725988"/>
            <a:ext cx="2928938" cy="1684337"/>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tIns="0" bIns="0" anchor="ctr">
            <a:spAutoFit/>
          </a:bodyPr>
          <a:lstStyle/>
          <a:p>
            <a:pPr marL="88900" indent="-88900">
              <a:defRPr/>
            </a:pPr>
            <a:r>
              <a:rPr lang="en-US" sz="1100" dirty="0">
                <a:latin typeface="+mn-lt"/>
                <a:cs typeface="+mn-cs"/>
              </a:rPr>
              <a:t>The independent sector saw a 9.1</a:t>
            </a:r>
          </a:p>
          <a:p>
            <a:pPr marL="88900" indent="-88900">
              <a:defRPr/>
            </a:pPr>
            <a:r>
              <a:rPr lang="en-US" sz="1100" dirty="0">
                <a:latin typeface="+mn-lt"/>
                <a:cs typeface="+mn-cs"/>
              </a:rPr>
              <a:t>percentage point increase in the</a:t>
            </a:r>
          </a:p>
          <a:p>
            <a:pPr marL="88900" indent="-88900">
              <a:defRPr/>
            </a:pPr>
            <a:r>
              <a:rPr lang="en-US" sz="1100" dirty="0">
                <a:latin typeface="+mn-lt"/>
                <a:cs typeface="+mn-cs"/>
              </a:rPr>
              <a:t>proportion of A grades at A-level</a:t>
            </a:r>
          </a:p>
          <a:p>
            <a:pPr marL="88900" indent="-88900">
              <a:defRPr/>
            </a:pPr>
            <a:r>
              <a:rPr lang="en-US" sz="1100" dirty="0">
                <a:latin typeface="+mn-lt"/>
                <a:cs typeface="+mn-cs"/>
              </a:rPr>
              <a:t>between 2002 and 2008 – from</a:t>
            </a:r>
          </a:p>
          <a:p>
            <a:pPr marL="88900" indent="-88900">
              <a:defRPr/>
            </a:pPr>
            <a:r>
              <a:rPr lang="en-US" sz="1100" dirty="0">
                <a:latin typeface="+mn-lt"/>
                <a:cs typeface="+mn-cs"/>
              </a:rPr>
              <a:t>41.3 per cent to 50.4 per cent.</a:t>
            </a:r>
          </a:p>
          <a:p>
            <a:pPr marL="88900" indent="-88900">
              <a:defRPr/>
            </a:pPr>
            <a:endParaRPr lang="en-US" sz="1100" dirty="0">
              <a:latin typeface="+mn-lt"/>
              <a:cs typeface="+mn-cs"/>
            </a:endParaRPr>
          </a:p>
          <a:p>
            <a:pPr marL="88900" indent="-88900">
              <a:defRPr/>
            </a:pPr>
            <a:r>
              <a:rPr lang="en-US" sz="1100" dirty="0">
                <a:latin typeface="+mn-lt"/>
                <a:cs typeface="+mn-cs"/>
              </a:rPr>
              <a:t>Over the same period, top grades</a:t>
            </a:r>
          </a:p>
          <a:p>
            <a:pPr marL="88900" indent="-88900">
              <a:defRPr/>
            </a:pPr>
            <a:r>
              <a:rPr lang="en-US" sz="1100" dirty="0">
                <a:latin typeface="+mn-lt"/>
                <a:cs typeface="+mn-cs"/>
              </a:rPr>
              <a:t>in comprehensives increased by</a:t>
            </a:r>
          </a:p>
          <a:p>
            <a:pPr marL="88900" indent="-88900">
              <a:defRPr/>
            </a:pPr>
            <a:r>
              <a:rPr lang="en-US" sz="1100" dirty="0">
                <a:latin typeface="+mn-lt"/>
                <a:cs typeface="+mn-cs"/>
              </a:rPr>
              <a:t>only 3.9 points to 20.4 per cent.</a:t>
            </a:r>
            <a:endParaRPr lang="en-GB" sz="1100" dirty="0">
              <a:latin typeface="+mn-lt"/>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2"/>
          <p:cNvSpPr>
            <a:spLocks noChangeArrowheads="1"/>
          </p:cNvSpPr>
          <p:nvPr/>
        </p:nvSpPr>
        <p:spPr bwMode="auto">
          <a:xfrm>
            <a:off x="571500" y="1357313"/>
            <a:ext cx="8001000" cy="4714875"/>
          </a:xfrm>
          <a:prstGeom prst="flowChartAlternateProcess">
            <a:avLst/>
          </a:prstGeom>
          <a:solidFill>
            <a:schemeClr val="accent1"/>
          </a:solidFill>
          <a:ln w="9525" algn="ctr">
            <a:solidFill>
              <a:schemeClr val="tx1"/>
            </a:solidFill>
            <a:miter lim="800000"/>
            <a:headEnd/>
            <a:tailEnd/>
          </a:ln>
          <a:effectLst/>
        </p:spPr>
        <p:txBody>
          <a:bodyPr lIns="18000" tIns="46800" rIns="18000" bIns="46800" anchor="ctr"/>
          <a:lstStyle/>
          <a:p>
            <a:pPr marL="177800" indent="-177800">
              <a:tabLst>
                <a:tab pos="266700" algn="l"/>
              </a:tabLst>
              <a:defRPr/>
            </a:pPr>
            <a:r>
              <a:rPr lang="en-GB" sz="1400" b="1" dirty="0">
                <a:latin typeface="+mn-lt"/>
                <a:cs typeface="+mn-cs"/>
              </a:rPr>
              <a:t>Candidates with highest grades are disproportionately from independent and grammar schools:</a:t>
            </a:r>
          </a:p>
          <a:p>
            <a:pPr marL="177800" indent="-177800">
              <a:tabLst>
                <a:tab pos="266700" algn="l"/>
              </a:tabLst>
              <a:defRPr/>
            </a:pPr>
            <a:r>
              <a:rPr lang="en-GB" sz="1400" dirty="0">
                <a:latin typeface="+mn-lt"/>
                <a:cs typeface="+mn-cs"/>
              </a:rPr>
              <a:t>In 2009, the 22% of A-level students from independent (14%) and grammar schools (8%) accounted for over half (52%) of those gaining 3As</a:t>
            </a:r>
          </a:p>
          <a:p>
            <a:pPr marL="177800" indent="-177800">
              <a:tabLst>
                <a:tab pos="266700" algn="l"/>
              </a:tabLst>
              <a:defRPr/>
            </a:pPr>
            <a:r>
              <a:rPr lang="en-GB" sz="1400" dirty="0">
                <a:latin typeface="+mn-lt"/>
                <a:cs typeface="+mn-cs"/>
              </a:rPr>
              <a:t>Overall,</a:t>
            </a:r>
            <a:r>
              <a:rPr lang="en-GB" sz="1400" b="1" dirty="0">
                <a:latin typeface="+mn-lt"/>
                <a:cs typeface="+mn-cs"/>
              </a:rPr>
              <a:t> </a:t>
            </a:r>
            <a:r>
              <a:rPr lang="en-GB" sz="1400" dirty="0">
                <a:latin typeface="+mn-lt"/>
                <a:cs typeface="+mn-cs"/>
              </a:rPr>
              <a:t>8% of candidates in comprehensive schools gained 3As compared to 32% in independent schools and 26% in grammar schools</a:t>
            </a:r>
          </a:p>
          <a:p>
            <a:pPr marL="177800" indent="-177800">
              <a:tabLst>
                <a:tab pos="266700" algn="l"/>
              </a:tabLst>
              <a:defRPr/>
            </a:pPr>
            <a:endParaRPr lang="en-GB" sz="1400" dirty="0">
              <a:latin typeface="+mn-lt"/>
              <a:cs typeface="+mn-cs"/>
            </a:endParaRPr>
          </a:p>
          <a:p>
            <a:pPr marL="177800" indent="-177800">
              <a:tabLst>
                <a:tab pos="266700" algn="l"/>
              </a:tabLst>
              <a:defRPr/>
            </a:pPr>
            <a:r>
              <a:rPr lang="en-GB" sz="1400" b="1" dirty="0">
                <a:latin typeface="+mn-lt"/>
                <a:cs typeface="Times New Roman" pitchFamily="18" charset="0"/>
              </a:rPr>
              <a:t>Increasing numbers of A level candidates with top grades:</a:t>
            </a:r>
            <a:endParaRPr lang="en-US" sz="1400" b="1" dirty="0">
              <a:latin typeface="+mn-lt"/>
              <a:cs typeface="+mn-cs"/>
            </a:endParaRPr>
          </a:p>
          <a:p>
            <a:pPr marL="177800" indent="-177800">
              <a:buClr>
                <a:schemeClr val="bg2"/>
              </a:buClr>
              <a:tabLst>
                <a:tab pos="266700" algn="l"/>
              </a:tabLst>
              <a:defRPr/>
            </a:pPr>
            <a:r>
              <a:rPr lang="en-GB" sz="1400" dirty="0">
                <a:latin typeface="+mn-lt"/>
                <a:cs typeface="+mn-cs"/>
              </a:rPr>
              <a:t>27% of all A-levels were awarded an A grade in 2009</a:t>
            </a:r>
          </a:p>
          <a:p>
            <a:pPr marL="177800" indent="-177800">
              <a:buClr>
                <a:schemeClr val="bg2"/>
              </a:buClr>
              <a:tabLst>
                <a:tab pos="266700" algn="l"/>
              </a:tabLst>
              <a:defRPr/>
            </a:pPr>
            <a:r>
              <a:rPr lang="en-GB" sz="1400" dirty="0">
                <a:latin typeface="+mn-lt"/>
                <a:cs typeface="+mn-cs"/>
              </a:rPr>
              <a:t>There were approximately 262,000 A-level candidates last year of which 32,800 (12%) achieved 3As.</a:t>
            </a:r>
          </a:p>
          <a:p>
            <a:pPr marL="177800" indent="-177800">
              <a:buClr>
                <a:schemeClr val="bg2"/>
              </a:buClr>
              <a:tabLst>
                <a:tab pos="266700" algn="l"/>
              </a:tabLst>
              <a:defRPr/>
            </a:pPr>
            <a:endParaRPr lang="en-GB" sz="1400" dirty="0">
              <a:latin typeface="+mn-lt"/>
              <a:cs typeface="+mn-cs"/>
            </a:endParaRPr>
          </a:p>
          <a:p>
            <a:pPr marL="177800" indent="-177800">
              <a:buClr>
                <a:schemeClr val="bg2"/>
              </a:buClr>
              <a:tabLst>
                <a:tab pos="266700" algn="l"/>
              </a:tabLst>
              <a:defRPr/>
            </a:pPr>
            <a:r>
              <a:rPr lang="en-GB" sz="1400" b="1" dirty="0">
                <a:latin typeface="+mn-lt"/>
                <a:cs typeface="+mn-cs"/>
              </a:rPr>
              <a:t>RG courses often heavily over-subscribed:</a:t>
            </a:r>
            <a:endParaRPr lang="en-GB" sz="1400" dirty="0">
              <a:latin typeface="+mn-lt"/>
              <a:cs typeface="+mn-cs"/>
            </a:endParaRPr>
          </a:p>
          <a:p>
            <a:pPr marL="177800" indent="-177800">
              <a:buClr>
                <a:schemeClr val="bg2"/>
              </a:buClr>
              <a:tabLst>
                <a:tab pos="266700" algn="l"/>
              </a:tabLst>
              <a:defRPr/>
            </a:pPr>
            <a:r>
              <a:rPr lang="en-GB" sz="1400" dirty="0">
                <a:latin typeface="+mn-lt"/>
                <a:cs typeface="Times New Roman" pitchFamily="18" charset="0"/>
              </a:rPr>
              <a:t>In 2007-08, 97% of Oxford entrants had 3 As; 96% of entrants to Cambridge had </a:t>
            </a:r>
            <a:r>
              <a:rPr lang="en-GB" sz="1400" i="1" dirty="0">
                <a:latin typeface="+mn-lt"/>
                <a:cs typeface="Times New Roman" pitchFamily="18" charset="0"/>
              </a:rPr>
              <a:t>more</a:t>
            </a:r>
            <a:r>
              <a:rPr lang="en-GB" sz="1400" dirty="0">
                <a:latin typeface="+mn-lt"/>
                <a:cs typeface="Times New Roman" pitchFamily="18" charset="0"/>
              </a:rPr>
              <a:t> than 3As</a:t>
            </a:r>
          </a:p>
          <a:p>
            <a:pPr marL="177800" indent="-177800">
              <a:buClr>
                <a:schemeClr val="bg2"/>
              </a:buClr>
              <a:tabLst>
                <a:tab pos="266700" algn="l"/>
              </a:tabLst>
              <a:defRPr/>
            </a:pPr>
            <a:r>
              <a:rPr lang="en-GB" sz="1400" dirty="0">
                <a:latin typeface="+mn-lt"/>
                <a:cs typeface="Times New Roman" pitchFamily="18" charset="0"/>
              </a:rPr>
              <a:t>LSE had 17,000 applications for just 1,200 places (i.e. 1 in 14 were successful)</a:t>
            </a:r>
          </a:p>
          <a:p>
            <a:pPr marL="177800" indent="-177800">
              <a:buClr>
                <a:schemeClr val="bg2"/>
              </a:buClr>
              <a:tabLst>
                <a:tab pos="266700" algn="l"/>
              </a:tabLst>
              <a:defRPr/>
            </a:pPr>
            <a:r>
              <a:rPr lang="en-GB" sz="1400" dirty="0">
                <a:latin typeface="+mn-lt"/>
                <a:cs typeface="Times New Roman" pitchFamily="18" charset="0"/>
              </a:rPr>
              <a:t>In Bristol 1 in 11 home applications were successful; the average A-level tariff of entrants was 436 points (= 3.5 A grades). In some Bristol courses, there are 42 applications per place</a:t>
            </a:r>
          </a:p>
        </p:txBody>
      </p:sp>
      <p:sp>
        <p:nvSpPr>
          <p:cNvPr id="4" name="Title 2"/>
          <p:cNvSpPr txBox="1">
            <a:spLocks/>
          </p:cNvSpPr>
          <p:nvPr/>
        </p:nvSpPr>
        <p:spPr>
          <a:xfrm>
            <a:off x="142875" y="285750"/>
            <a:ext cx="6891338" cy="671513"/>
          </a:xfrm>
          <a:prstGeom prst="rect">
            <a:avLst/>
          </a:prstGeom>
        </p:spPr>
        <p:txBody>
          <a:bodyPr/>
          <a:lstStyle/>
          <a:p>
            <a:pPr eaLnBrk="0" hangingPunct="0">
              <a:defRPr/>
            </a:pPr>
            <a:r>
              <a:rPr lang="en-GB" sz="2000" kern="0" dirty="0">
                <a:solidFill>
                  <a:schemeClr val="tx2"/>
                </a:solidFill>
                <a:latin typeface="+mj-lt"/>
                <a:ea typeface="+mj-ea"/>
                <a:cs typeface="+mj-cs"/>
              </a:rPr>
              <a:t>The challenges Russell Group universities face in selecting candidates</a:t>
            </a:r>
          </a:p>
          <a:p>
            <a:pPr eaLnBrk="0" hangingPunct="0">
              <a:defRPr/>
            </a:pPr>
            <a:endParaRPr lang="en-GB" sz="2000" kern="0" dirty="0">
              <a:solidFill>
                <a:schemeClr val="tx2"/>
              </a:solidFill>
              <a:latin typeface="+mj-lt"/>
              <a:ea typeface="+mj-ea"/>
              <a:cs typeface="+mj-cs"/>
            </a:endParaRPr>
          </a:p>
          <a:p>
            <a:pPr eaLnBrk="0" hangingPunct="0">
              <a:defRPr/>
            </a:pPr>
            <a:endParaRPr lang="en-GB" sz="2000" kern="0" dirty="0">
              <a:solidFill>
                <a:schemeClr val="tx2"/>
              </a:solidFill>
              <a:latin typeface="+mj-lt"/>
              <a:ea typeface="+mj-ea"/>
              <a:cs typeface="+mj-cs"/>
            </a:endParaRPr>
          </a:p>
        </p:txBody>
      </p:sp>
      <p:sp>
        <p:nvSpPr>
          <p:cNvPr id="5" name="Slide Number Placeholder 4"/>
          <p:cNvSpPr>
            <a:spLocks noGrp="1"/>
          </p:cNvSpPr>
          <p:nvPr>
            <p:ph type="sldNum" sz="quarter" idx="10"/>
          </p:nvPr>
        </p:nvSpPr>
        <p:spPr/>
        <p:txBody>
          <a:bodyPr/>
          <a:lstStyle/>
          <a:p>
            <a:pPr>
              <a:defRPr/>
            </a:pPr>
            <a:fld id="{8960793E-B20C-4C9E-93B4-6C66802F695A}"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p:cNvSpPr>
            <a:spLocks noGrp="1"/>
          </p:cNvSpPr>
          <p:nvPr>
            <p:ph type="sldNum" sz="quarter" idx="10"/>
          </p:nvPr>
        </p:nvSpPr>
        <p:spPr/>
        <p:txBody>
          <a:bodyPr/>
          <a:lstStyle/>
          <a:p>
            <a:pPr>
              <a:defRPr/>
            </a:pPr>
            <a:fld id="{95C03A9B-AB8E-4FEF-832A-06D9444F91AF}" type="slidenum">
              <a:rPr lang="en-GB"/>
              <a:pPr>
                <a:defRPr/>
              </a:pPr>
              <a:t>6</a:t>
            </a:fld>
            <a:endParaRPr lang="en-GB"/>
          </a:p>
        </p:txBody>
      </p:sp>
      <p:sp>
        <p:nvSpPr>
          <p:cNvPr id="3076" name="Rectangle 7"/>
          <p:cNvSpPr>
            <a:spLocks noChangeArrowheads="1"/>
          </p:cNvSpPr>
          <p:nvPr/>
        </p:nvSpPr>
        <p:spPr bwMode="auto">
          <a:xfrm>
            <a:off x="142875" y="357188"/>
            <a:ext cx="7143750" cy="714375"/>
          </a:xfrm>
          <a:prstGeom prst="rect">
            <a:avLst/>
          </a:prstGeom>
          <a:noFill/>
          <a:ln w="9525">
            <a:noFill/>
            <a:miter lim="800000"/>
            <a:headEnd/>
            <a:tailEnd/>
          </a:ln>
        </p:spPr>
        <p:txBody>
          <a:bodyPr anchor="ctr"/>
          <a:lstStyle/>
          <a:p>
            <a:pPr>
              <a:defRPr/>
            </a:pPr>
            <a:r>
              <a:rPr lang="en-GB" sz="2000" dirty="0">
                <a:solidFill>
                  <a:schemeClr val="tx2"/>
                </a:solidFill>
                <a:latin typeface="+mj-lt"/>
                <a:cs typeface="+mn-cs"/>
              </a:rPr>
              <a:t>Students in state schools are less likely to take key science subjects &amp; foreign languages</a:t>
            </a:r>
          </a:p>
        </p:txBody>
      </p:sp>
      <p:sp>
        <p:nvSpPr>
          <p:cNvPr id="3077" name="AutoShape 10"/>
          <p:cNvSpPr>
            <a:spLocks noChangeArrowheads="1"/>
          </p:cNvSpPr>
          <p:nvPr/>
        </p:nvSpPr>
        <p:spPr bwMode="auto">
          <a:xfrm>
            <a:off x="225425" y="1436688"/>
            <a:ext cx="8694738" cy="2268537"/>
          </a:xfrm>
          <a:prstGeom prst="flowChartAlternateProcess">
            <a:avLst/>
          </a:prstGeom>
          <a:solidFill>
            <a:schemeClr val="accent1"/>
          </a:solidFill>
          <a:ln w="9525" algn="ctr">
            <a:solidFill>
              <a:schemeClr val="tx1"/>
            </a:solidFill>
            <a:miter lim="800000"/>
            <a:headEnd/>
            <a:tailEnd/>
          </a:ln>
        </p:spPr>
        <p:txBody>
          <a:bodyPr lIns="72000" tIns="46800" rIns="18000" bIns="46800" anchor="ctr">
            <a:spAutoFit/>
          </a:bodyPr>
          <a:lstStyle/>
          <a:p>
            <a:r>
              <a:rPr lang="en-GB" sz="1200">
                <a:latin typeface="Verdana" pitchFamily="34" charset="0"/>
              </a:rPr>
              <a:t>Many courses at Russell Group institutions </a:t>
            </a:r>
            <a:r>
              <a:rPr lang="en-GB" sz="1200" b="1">
                <a:latin typeface="Verdana" pitchFamily="34" charset="0"/>
              </a:rPr>
              <a:t>require qualifications in science, maths or modern languages</a:t>
            </a:r>
            <a:r>
              <a:rPr lang="en-GB" sz="1200">
                <a:latin typeface="Verdana" pitchFamily="34" charset="0"/>
              </a:rPr>
              <a:t>. Up to half of all A-levels accepted by some universities are in these subjects.</a:t>
            </a:r>
          </a:p>
          <a:p>
            <a:endParaRPr lang="en-GB" sz="1200">
              <a:latin typeface="Verdana" pitchFamily="34" charset="0"/>
            </a:endParaRPr>
          </a:p>
          <a:p>
            <a:r>
              <a:rPr lang="en-GB" sz="1200">
                <a:latin typeface="Verdana" pitchFamily="34" charset="0"/>
              </a:rPr>
              <a:t>But</a:t>
            </a:r>
            <a:r>
              <a:rPr lang="en-GB" sz="1200" b="1">
                <a:latin typeface="Verdana" pitchFamily="34" charset="0"/>
              </a:rPr>
              <a:t>, independent and grammar school students are far more likely to take these subjects</a:t>
            </a:r>
            <a:r>
              <a:rPr lang="en-GB" sz="1200">
                <a:latin typeface="Verdana" pitchFamily="34" charset="0"/>
              </a:rPr>
              <a:t>.  E.g. </a:t>
            </a:r>
            <a:r>
              <a:rPr lang="en-US" sz="1200">
                <a:latin typeface="Verdana" pitchFamily="34" charset="0"/>
              </a:rPr>
              <a:t>pupils at independent schools are roughly 3 times more likely to be doing Further Maths and nearly 2.5 times more likely to be doing a language A-level than those at state schools.</a:t>
            </a:r>
            <a:endParaRPr lang="en-GB" sz="1200">
              <a:latin typeface="Verdana" pitchFamily="34" charset="0"/>
            </a:endParaRPr>
          </a:p>
          <a:p>
            <a:endParaRPr lang="en-GB" sz="1200">
              <a:latin typeface="Verdana" pitchFamily="34" charset="0"/>
            </a:endParaRPr>
          </a:p>
          <a:p>
            <a:r>
              <a:rPr lang="en-GB" sz="1200">
                <a:latin typeface="Verdana" pitchFamily="34" charset="0"/>
              </a:rPr>
              <a:t>35% of Further Maths entries and 34% of MFL entries are in independent schools.  </a:t>
            </a:r>
          </a:p>
          <a:p>
            <a:endParaRPr lang="en-GB" sz="1200">
              <a:latin typeface="Verdana" pitchFamily="34" charset="0"/>
            </a:endParaRPr>
          </a:p>
          <a:p>
            <a:r>
              <a:rPr lang="en-GB" sz="1200">
                <a:latin typeface="Verdana" pitchFamily="34" charset="0"/>
              </a:rPr>
              <a:t>Less than </a:t>
            </a:r>
            <a:r>
              <a:rPr lang="en-GB" sz="1200" b="1">
                <a:latin typeface="Verdana" pitchFamily="34" charset="0"/>
              </a:rPr>
              <a:t>1 in 10 students in mainstream and science specialised schools take one or more separate science subject at A-level</a:t>
            </a:r>
            <a:r>
              <a:rPr lang="en-GB" sz="1200">
                <a:latin typeface="Verdana" pitchFamily="34" charset="0"/>
              </a:rPr>
              <a:t>, compared to roughly 1 in 3 at grammar and independent schools.</a:t>
            </a:r>
          </a:p>
        </p:txBody>
      </p:sp>
      <p:graphicFrame>
        <p:nvGraphicFramePr>
          <p:cNvPr id="3074" name="Object 2"/>
          <p:cNvGraphicFramePr>
            <a:graphicFrameLocks noChangeAspect="1"/>
          </p:cNvGraphicFramePr>
          <p:nvPr/>
        </p:nvGraphicFramePr>
        <p:xfrm>
          <a:off x="428625" y="3857625"/>
          <a:ext cx="8262938" cy="2806700"/>
        </p:xfrm>
        <a:graphic>
          <a:graphicData uri="http://schemas.openxmlformats.org/presentationml/2006/ole">
            <p:oleObj spid="_x0000_s3074" name="Chart" r:id="rId4" imgW="6562626" imgH="2314575"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ChangeArrowheads="1"/>
          </p:cNvSpPr>
          <p:nvPr/>
        </p:nvSpPr>
        <p:spPr bwMode="auto">
          <a:xfrm>
            <a:off x="142875" y="357188"/>
            <a:ext cx="7429500" cy="571500"/>
          </a:xfrm>
          <a:prstGeom prst="rect">
            <a:avLst/>
          </a:prstGeom>
          <a:noFill/>
          <a:ln w="9525">
            <a:noFill/>
            <a:miter lim="800000"/>
            <a:headEnd/>
            <a:tailEnd/>
          </a:ln>
        </p:spPr>
        <p:txBody>
          <a:bodyPr anchor="ctr"/>
          <a:lstStyle/>
          <a:p>
            <a:pPr>
              <a:defRPr/>
            </a:pPr>
            <a:r>
              <a:rPr lang="en-GB" sz="2000" dirty="0">
                <a:solidFill>
                  <a:schemeClr val="tx2"/>
                </a:solidFill>
                <a:latin typeface="+mj-lt"/>
                <a:cs typeface="+mn-cs"/>
              </a:rPr>
              <a:t>Information, advice and guidance (IAG)</a:t>
            </a:r>
          </a:p>
        </p:txBody>
      </p:sp>
      <p:sp>
        <p:nvSpPr>
          <p:cNvPr id="13315" name="Rounded Rectangle 2"/>
          <p:cNvSpPr>
            <a:spLocks noChangeArrowheads="1"/>
          </p:cNvSpPr>
          <p:nvPr/>
        </p:nvSpPr>
        <p:spPr bwMode="auto">
          <a:xfrm>
            <a:off x="500063" y="1285875"/>
            <a:ext cx="8358187" cy="1770063"/>
          </a:xfrm>
          <a:prstGeom prst="roundRect">
            <a:avLst>
              <a:gd name="adj" fmla="val 16667"/>
            </a:avLst>
          </a:prstGeom>
          <a:solidFill>
            <a:schemeClr val="accent1"/>
          </a:solidFill>
          <a:ln w="9525" algn="ctr">
            <a:solidFill>
              <a:schemeClr val="tx1"/>
            </a:solidFill>
            <a:round/>
            <a:headEnd/>
            <a:tailEnd/>
          </a:ln>
        </p:spPr>
        <p:txBody>
          <a:bodyPr anchor="ctr">
            <a:spAutoFit/>
          </a:bodyPr>
          <a:lstStyle/>
          <a:p>
            <a:pPr>
              <a:buFont typeface="Arial" charset="0"/>
              <a:buChar char="•"/>
              <a:defRPr/>
            </a:pPr>
            <a:r>
              <a:rPr lang="en-GB" sz="1400" dirty="0">
                <a:latin typeface="+mn-lt"/>
                <a:cs typeface="Arial" pitchFamily="34" charset="0"/>
              </a:rPr>
              <a:t> Many of the most talented students from poorer backgrounds </a:t>
            </a:r>
            <a:r>
              <a:rPr lang="en-GB" sz="1400" b="1" dirty="0">
                <a:latin typeface="+mn-lt"/>
                <a:cs typeface="Arial" pitchFamily="34" charset="0"/>
              </a:rPr>
              <a:t>do not receive accurate information, advice and guidance about the benefits </a:t>
            </a:r>
            <a:r>
              <a:rPr lang="en-GB" sz="1400" dirty="0">
                <a:latin typeface="+mn-lt"/>
                <a:cs typeface="Arial" pitchFamily="34" charset="0"/>
              </a:rPr>
              <a:t>of studying at a Russell Group university:</a:t>
            </a:r>
          </a:p>
          <a:p>
            <a:pPr>
              <a:buFont typeface="Arial" charset="0"/>
              <a:buChar char="•"/>
              <a:defRPr/>
            </a:pPr>
            <a:endParaRPr lang="en-GB" sz="1400" dirty="0">
              <a:latin typeface="+mn-lt"/>
              <a:cs typeface="Arial" pitchFamily="34" charset="0"/>
            </a:endParaRPr>
          </a:p>
          <a:p>
            <a:pPr>
              <a:buFont typeface="Arial" pitchFamily="34" charset="0"/>
              <a:buChar char="•"/>
              <a:defRPr/>
            </a:pPr>
            <a:r>
              <a:rPr lang="en-GB" sz="1400" dirty="0">
                <a:latin typeface="+mn-lt"/>
                <a:cs typeface="Arial" pitchFamily="34" charset="0"/>
              </a:rPr>
              <a:t> A recent survey found that </a:t>
            </a:r>
            <a:r>
              <a:rPr lang="en-GB" sz="1400" b="1" dirty="0">
                <a:latin typeface="+mn-lt"/>
                <a:cs typeface="Arial" pitchFamily="34" charset="0"/>
              </a:rPr>
              <a:t>half of state school teachers would not advise even their brightest pupils to apply </a:t>
            </a:r>
            <a:r>
              <a:rPr lang="en-GB" sz="1400" dirty="0">
                <a:latin typeface="+mn-lt"/>
                <a:cs typeface="Arial" pitchFamily="34" charset="0"/>
              </a:rPr>
              <a:t>to Oxford or Cambridge.</a:t>
            </a:r>
          </a:p>
          <a:p>
            <a:pPr>
              <a:defRPr/>
            </a:pPr>
            <a:endParaRPr lang="en-GB" sz="1400" dirty="0">
              <a:latin typeface="+mn-lt"/>
              <a:cs typeface="Arial"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3929063" y="3357563"/>
            <a:ext cx="4972050" cy="2943225"/>
          </a:xfrm>
          <a:prstGeom prst="rect">
            <a:avLst/>
          </a:prstGeom>
          <a:noFill/>
          <a:ln w="9525">
            <a:solidFill>
              <a:schemeClr val="accent1">
                <a:lumMod val="75000"/>
              </a:schemeClr>
            </a:solidFill>
            <a:miter lim="800000"/>
            <a:headEnd/>
            <a:tailEnd/>
          </a:ln>
        </p:spPr>
      </p:pic>
      <p:sp>
        <p:nvSpPr>
          <p:cNvPr id="8" name="Rounded Rectangle 7"/>
          <p:cNvSpPr/>
          <p:nvPr/>
        </p:nvSpPr>
        <p:spPr bwMode="auto">
          <a:xfrm flipH="1">
            <a:off x="571500" y="3429000"/>
            <a:ext cx="3143250" cy="3143250"/>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defRPr/>
            </a:pPr>
            <a:r>
              <a:rPr lang="en-GB" sz="1400" dirty="0">
                <a:latin typeface="+mn-lt"/>
                <a:cs typeface="Arial" pitchFamily="34" charset="0"/>
              </a:rPr>
              <a:t>Pupils from top </a:t>
            </a:r>
            <a:r>
              <a:rPr lang="en-GB" sz="1400" b="1" dirty="0">
                <a:latin typeface="+mn-lt"/>
                <a:cs typeface="Arial" pitchFamily="34" charset="0"/>
              </a:rPr>
              <a:t>independent schools</a:t>
            </a:r>
            <a:r>
              <a:rPr lang="en-GB" sz="1400" dirty="0">
                <a:latin typeface="+mn-lt"/>
                <a:cs typeface="Arial" pitchFamily="34" charset="0"/>
              </a:rPr>
              <a:t>, make </a:t>
            </a:r>
            <a:r>
              <a:rPr lang="en-GB" sz="1400" b="1" dirty="0">
                <a:latin typeface="+mn-lt"/>
                <a:cs typeface="Arial" pitchFamily="34" charset="0"/>
              </a:rPr>
              <a:t>twice as many applications </a:t>
            </a:r>
            <a:r>
              <a:rPr lang="en-GB" sz="1400" dirty="0">
                <a:latin typeface="+mn-lt"/>
                <a:cs typeface="Arial" pitchFamily="34" charset="0"/>
              </a:rPr>
              <a:t>to the most selective universities as their peers from </a:t>
            </a:r>
            <a:r>
              <a:rPr lang="en-GB" sz="1400" b="1" dirty="0">
                <a:latin typeface="+mn-lt"/>
                <a:cs typeface="Arial" pitchFamily="34" charset="0"/>
              </a:rPr>
              <a:t>the best comprehensive schools</a:t>
            </a:r>
            <a:r>
              <a:rPr lang="en-GB" sz="1400" dirty="0">
                <a:latin typeface="+mn-lt"/>
                <a:cs typeface="Arial" pitchFamily="34" charset="0"/>
              </a:rPr>
              <a:t>.</a:t>
            </a:r>
            <a:endParaRPr lang="en-GB" sz="1400" dirty="0">
              <a:latin typeface="+mn-lt"/>
              <a:cs typeface="+mn-cs"/>
            </a:endParaRPr>
          </a:p>
        </p:txBody>
      </p:sp>
      <p:sp>
        <p:nvSpPr>
          <p:cNvPr id="9" name="Right Arrow 8"/>
          <p:cNvSpPr/>
          <p:nvPr/>
        </p:nvSpPr>
        <p:spPr bwMode="auto">
          <a:xfrm>
            <a:off x="3357563" y="4643438"/>
            <a:ext cx="500062" cy="484187"/>
          </a:xfrm>
          <a:prstGeom prst="rightArrow">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wrap="none" anchor="ctr"/>
          <a:lstStyle/>
          <a:p>
            <a:pPr algn="ctr">
              <a:defRPr/>
            </a:pPr>
            <a:endParaRPr lang="en-GB">
              <a:cs typeface="+mn-cs"/>
            </a:endParaRPr>
          </a:p>
        </p:txBody>
      </p:sp>
      <p:sp>
        <p:nvSpPr>
          <p:cNvPr id="61446" name="TextBox 9"/>
          <p:cNvSpPr txBox="1">
            <a:spLocks noChangeArrowheads="1"/>
          </p:cNvSpPr>
          <p:nvPr/>
        </p:nvSpPr>
        <p:spPr bwMode="auto">
          <a:xfrm>
            <a:off x="571500" y="6572250"/>
            <a:ext cx="8286750" cy="215900"/>
          </a:xfrm>
          <a:prstGeom prst="rect">
            <a:avLst/>
          </a:prstGeom>
          <a:noFill/>
          <a:ln w="9525">
            <a:noFill/>
            <a:miter lim="800000"/>
            <a:headEnd/>
            <a:tailEnd/>
          </a:ln>
        </p:spPr>
        <p:txBody>
          <a:bodyPr>
            <a:spAutoFit/>
          </a:bodyPr>
          <a:lstStyle/>
          <a:p>
            <a:r>
              <a:rPr lang="en-GB" sz="800" i="1"/>
              <a:t>Source: Sutton Trust/ BIS, Applications, offers and admissions to research led universities</a:t>
            </a:r>
          </a:p>
        </p:txBody>
      </p:sp>
      <p:sp>
        <p:nvSpPr>
          <p:cNvPr id="11" name="Slide Number Placeholder 10"/>
          <p:cNvSpPr>
            <a:spLocks noGrp="1"/>
          </p:cNvSpPr>
          <p:nvPr>
            <p:ph type="sldNum" sz="quarter" idx="10"/>
          </p:nvPr>
        </p:nvSpPr>
        <p:spPr/>
        <p:txBody>
          <a:bodyPr/>
          <a:lstStyle/>
          <a:p>
            <a:pPr>
              <a:defRPr/>
            </a:pPr>
            <a:fld id="{F4244FBB-195F-4328-B0B2-F951781855BB}" type="slidenum">
              <a:rPr lang="en-GB" smtClean="0"/>
              <a:pPr>
                <a:defRPr/>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1"/>
          <p:cNvSpPr>
            <a:spLocks noGrp="1"/>
          </p:cNvSpPr>
          <p:nvPr>
            <p:ph type="sldNum" sz="quarter" idx="10"/>
          </p:nvPr>
        </p:nvSpPr>
        <p:spPr/>
        <p:txBody>
          <a:bodyPr/>
          <a:lstStyle/>
          <a:p>
            <a:pPr>
              <a:defRPr/>
            </a:pPr>
            <a:fld id="{DA9C5A4D-7821-4E68-BAD2-E69ED3D1E9CA}" type="slidenum">
              <a:rPr lang="en-GB"/>
              <a:pPr>
                <a:defRPr/>
              </a:pPr>
              <a:t>8</a:t>
            </a:fld>
            <a:endParaRPr lang="en-GB"/>
          </a:p>
        </p:txBody>
      </p:sp>
      <p:sp>
        <p:nvSpPr>
          <p:cNvPr id="62466" name="AutoShape 6"/>
          <p:cNvSpPr>
            <a:spLocks noChangeArrowheads="1"/>
          </p:cNvSpPr>
          <p:nvPr/>
        </p:nvSpPr>
        <p:spPr bwMode="auto">
          <a:xfrm>
            <a:off x="357188" y="5143500"/>
            <a:ext cx="8377237" cy="1208088"/>
          </a:xfrm>
          <a:prstGeom prst="roundRect">
            <a:avLst>
              <a:gd name="adj" fmla="val 16667"/>
            </a:avLst>
          </a:prstGeom>
          <a:solidFill>
            <a:schemeClr val="accent1"/>
          </a:solidFill>
          <a:ln w="9525">
            <a:solidFill>
              <a:schemeClr val="tx1"/>
            </a:solidFill>
            <a:round/>
            <a:headEnd/>
            <a:tailEnd/>
          </a:ln>
        </p:spPr>
        <p:txBody>
          <a:bodyPr>
            <a:spAutoFit/>
          </a:bodyPr>
          <a:lstStyle/>
          <a:p>
            <a:pPr marL="179388" lvl="1"/>
            <a:r>
              <a:rPr lang="en-GB" sz="1300" b="1" dirty="0"/>
              <a:t>CAMBRIDGE AREA LINKS SCHEME</a:t>
            </a:r>
            <a:r>
              <a:rPr lang="en-US" sz="1300" b="1" dirty="0"/>
              <a:t>: </a:t>
            </a:r>
            <a:r>
              <a:rPr lang="en-US" sz="1300" dirty="0"/>
              <a:t>Each college at the </a:t>
            </a:r>
            <a:r>
              <a:rPr lang="en-US" sz="1300" i="1" dirty="0"/>
              <a:t>University of Cambridge</a:t>
            </a:r>
            <a:r>
              <a:rPr lang="en-US" sz="1300" dirty="0"/>
              <a:t> is twinned with a Local Authority with the aim of developing long-term aspiration raising </a:t>
            </a:r>
            <a:r>
              <a:rPr lang="en-US" sz="1300" dirty="0" err="1"/>
              <a:t>programmes</a:t>
            </a:r>
            <a:r>
              <a:rPr lang="en-US" sz="1300" dirty="0"/>
              <a:t>. For example, St John’s College is twinned with a disadvantaged London borough and through the EAGLE project, the college provides extra tuition in the classrooms as well as information and advice during College visits.   As of 2009, every area of the UK has a formal link with a Cambridge college.</a:t>
            </a:r>
          </a:p>
        </p:txBody>
      </p:sp>
      <p:sp>
        <p:nvSpPr>
          <p:cNvPr id="62467" name="AutoShape 7"/>
          <p:cNvSpPr>
            <a:spLocks noChangeArrowheads="1"/>
          </p:cNvSpPr>
          <p:nvPr/>
        </p:nvSpPr>
        <p:spPr bwMode="auto">
          <a:xfrm>
            <a:off x="357188" y="3714750"/>
            <a:ext cx="8377237" cy="1206500"/>
          </a:xfrm>
          <a:prstGeom prst="roundRect">
            <a:avLst>
              <a:gd name="adj" fmla="val 16667"/>
            </a:avLst>
          </a:prstGeom>
          <a:solidFill>
            <a:schemeClr val="accent1"/>
          </a:solidFill>
          <a:ln w="9525">
            <a:solidFill>
              <a:schemeClr val="tx1"/>
            </a:solidFill>
            <a:round/>
            <a:headEnd/>
            <a:tailEnd/>
          </a:ln>
        </p:spPr>
        <p:txBody>
          <a:bodyPr>
            <a:spAutoFit/>
          </a:bodyPr>
          <a:lstStyle/>
          <a:p>
            <a:pPr marL="179388" lvl="1"/>
            <a:r>
              <a:rPr lang="en-GB" sz="1300" b="1"/>
              <a:t>ACCESS COURSES:</a:t>
            </a:r>
            <a:r>
              <a:rPr lang="en-GB" sz="1300"/>
              <a:t> Access 2 </a:t>
            </a:r>
            <a:r>
              <a:rPr lang="en-GB" sz="1300" i="1"/>
              <a:t>Birmingham</a:t>
            </a:r>
            <a:r>
              <a:rPr lang="en-GB" sz="1300"/>
              <a:t> is an alternative entry scheme offering special consideration and alternative grade offers to applicants from educationally, financially and socially disadvantaged backgrounds.  Applications are encouraged from students who meet the eligibility criteria and have the potential to study at the university but, for a variety of reasons, have not had the opportunity to demonstrate such potential at school.</a:t>
            </a:r>
          </a:p>
        </p:txBody>
      </p:sp>
      <p:sp>
        <p:nvSpPr>
          <p:cNvPr id="62468" name="AutoShape 5"/>
          <p:cNvSpPr>
            <a:spLocks noChangeArrowheads="1"/>
          </p:cNvSpPr>
          <p:nvPr/>
        </p:nvSpPr>
        <p:spPr bwMode="auto">
          <a:xfrm>
            <a:off x="357188" y="2500313"/>
            <a:ext cx="8377237" cy="987425"/>
          </a:xfrm>
          <a:prstGeom prst="roundRect">
            <a:avLst>
              <a:gd name="adj" fmla="val 16667"/>
            </a:avLst>
          </a:prstGeom>
          <a:solidFill>
            <a:schemeClr val="accent1"/>
          </a:solidFill>
          <a:ln w="9525">
            <a:solidFill>
              <a:schemeClr val="tx1"/>
            </a:solidFill>
            <a:round/>
            <a:headEnd/>
            <a:tailEnd/>
          </a:ln>
        </p:spPr>
        <p:txBody>
          <a:bodyPr>
            <a:spAutoFit/>
          </a:bodyPr>
          <a:lstStyle/>
          <a:p>
            <a:pPr marL="179388" lvl="1"/>
            <a:r>
              <a:rPr lang="en-US" sz="1300" b="1"/>
              <a:t>FURTHER EDUCATION TO HIGHER EDUCATION:</a:t>
            </a:r>
            <a:r>
              <a:rPr lang="en-US" sz="1300" i="1"/>
              <a:t> The Universities of Warwick and Liverpool </a:t>
            </a:r>
            <a:r>
              <a:rPr lang="en-US" sz="1300"/>
              <a:t>run various ‘1+3’ year and ‘2+2’ year foundation courses with local FE colleges as progression opportunities into university degrees.  These include degree programmes in medicine and dentistry, science and engineering, computer science and information systems, earth sciences, geography, mathematics and physical sciences.  </a:t>
            </a:r>
          </a:p>
        </p:txBody>
      </p:sp>
      <p:sp>
        <p:nvSpPr>
          <p:cNvPr id="62469" name="AutoShape 2"/>
          <p:cNvSpPr>
            <a:spLocks noChangeArrowheads="1"/>
          </p:cNvSpPr>
          <p:nvPr/>
        </p:nvSpPr>
        <p:spPr bwMode="auto">
          <a:xfrm>
            <a:off x="357188" y="1500188"/>
            <a:ext cx="8377237" cy="766762"/>
          </a:xfrm>
          <a:prstGeom prst="roundRect">
            <a:avLst>
              <a:gd name="adj" fmla="val 16667"/>
            </a:avLst>
          </a:prstGeom>
          <a:solidFill>
            <a:schemeClr val="accent1"/>
          </a:solidFill>
          <a:ln w="9525">
            <a:solidFill>
              <a:schemeClr val="tx1"/>
            </a:solidFill>
            <a:round/>
            <a:headEnd/>
            <a:tailEnd/>
          </a:ln>
        </p:spPr>
        <p:txBody>
          <a:bodyPr>
            <a:spAutoFit/>
          </a:bodyPr>
          <a:lstStyle/>
          <a:p>
            <a:pPr marL="179388" lvl="1"/>
            <a:r>
              <a:rPr lang="en-US" sz="1300" b="1"/>
              <a:t>FOUNDATION YEARS:</a:t>
            </a:r>
            <a:r>
              <a:rPr lang="en-US" sz="1300" i="1"/>
              <a:t> University of Leeds</a:t>
            </a:r>
            <a:r>
              <a:rPr lang="en-US" sz="1300"/>
              <a:t> runs an Interdisciplinary Science</a:t>
            </a:r>
            <a:r>
              <a:rPr lang="en-US" sz="1300" i="1"/>
              <a:t> </a:t>
            </a:r>
            <a:r>
              <a:rPr lang="en-GB" sz="1300"/>
              <a:t>Foundation Year as part of a four-year degree programme in any science degree programme, specifically designed for applicants who have not studied suitable subjects prior to entry but have attained the required academic level.</a:t>
            </a:r>
          </a:p>
        </p:txBody>
      </p:sp>
      <p:sp>
        <p:nvSpPr>
          <p:cNvPr id="14343" name="Text Box 3"/>
          <p:cNvSpPr txBox="1">
            <a:spLocks noChangeArrowheads="1"/>
          </p:cNvSpPr>
          <p:nvPr/>
        </p:nvSpPr>
        <p:spPr bwMode="auto">
          <a:xfrm>
            <a:off x="214313" y="428625"/>
            <a:ext cx="7291387" cy="433388"/>
          </a:xfrm>
          <a:prstGeom prst="rect">
            <a:avLst/>
          </a:prstGeom>
          <a:noFill/>
          <a:ln w="9525" algn="ctr">
            <a:noFill/>
            <a:miter lim="800000"/>
            <a:headEnd/>
            <a:tailEnd/>
          </a:ln>
        </p:spPr>
        <p:txBody>
          <a:bodyPr lIns="18000" tIns="46800" rIns="18000" bIns="46800" anchor="ctr">
            <a:spAutoFit/>
          </a:bodyPr>
          <a:lstStyle/>
          <a:p>
            <a:pPr>
              <a:lnSpc>
                <a:spcPct val="110000"/>
              </a:lnSpc>
              <a:defRPr/>
            </a:pPr>
            <a:r>
              <a:rPr lang="en-GB" sz="2000" dirty="0">
                <a:solidFill>
                  <a:schemeClr val="tx2"/>
                </a:solidFill>
                <a:latin typeface="+mj-lt"/>
                <a:cs typeface="+mn-cs"/>
              </a:rPr>
              <a:t>Supported entry routes to Russell Group universities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pPr>
              <a:defRPr/>
            </a:pPr>
            <a:fld id="{CB61879C-17C0-4942-B919-9738C3FE1486}" type="slidenum">
              <a:rPr lang="en-GB"/>
              <a:pPr>
                <a:defRPr/>
              </a:pPr>
              <a:t>9</a:t>
            </a:fld>
            <a:endParaRPr lang="en-GB"/>
          </a:p>
        </p:txBody>
      </p:sp>
      <p:sp>
        <p:nvSpPr>
          <p:cNvPr id="15363" name="AutoShape 2"/>
          <p:cNvSpPr>
            <a:spLocks noChangeArrowheads="1"/>
          </p:cNvSpPr>
          <p:nvPr/>
        </p:nvSpPr>
        <p:spPr bwMode="auto">
          <a:xfrm>
            <a:off x="500063" y="1357313"/>
            <a:ext cx="8094662" cy="5346700"/>
          </a:xfrm>
          <a:prstGeom prst="roundRect">
            <a:avLst>
              <a:gd name="adj" fmla="val 16667"/>
            </a:avLst>
          </a:prstGeom>
          <a:solidFill>
            <a:schemeClr val="accent1"/>
          </a:solidFill>
          <a:ln w="9525">
            <a:solidFill>
              <a:schemeClr val="tx1"/>
            </a:solidFill>
            <a:round/>
            <a:headEnd/>
            <a:tailEnd/>
          </a:ln>
        </p:spPr>
        <p:txBody>
          <a:bodyPr>
            <a:spAutoFit/>
          </a:bodyPr>
          <a:lstStyle/>
          <a:p>
            <a:pPr marL="177800" indent="-177800">
              <a:defRPr/>
            </a:pPr>
            <a:r>
              <a:rPr lang="en-GB" sz="1400" b="1" dirty="0">
                <a:latin typeface="+mn-lt"/>
                <a:cs typeface="+mn-cs"/>
              </a:rPr>
              <a:t>Russell Group universities engage with thousands of young </a:t>
            </a:r>
            <a:r>
              <a:rPr lang="en-GB" sz="1400" b="1">
                <a:latin typeface="+mn-lt"/>
                <a:cs typeface="+mn-cs"/>
              </a:rPr>
              <a:t>people annually </a:t>
            </a:r>
            <a:r>
              <a:rPr lang="en-GB" sz="1400" b="1" dirty="0">
                <a:latin typeface="+mn-lt"/>
                <a:cs typeface="+mn-cs"/>
              </a:rPr>
              <a:t>to help raise aspirations and attainment, and widen participation in HE:</a:t>
            </a:r>
          </a:p>
          <a:p>
            <a:pPr marL="177800" indent="-177800">
              <a:defRPr/>
            </a:pPr>
            <a:endParaRPr lang="en-US" sz="1400" b="1" dirty="0">
              <a:latin typeface="+mn-lt"/>
              <a:cs typeface="+mn-cs"/>
            </a:endParaRPr>
          </a:p>
          <a:p>
            <a:pPr marL="177800" indent="-177800">
              <a:defRPr/>
            </a:pPr>
            <a:r>
              <a:rPr lang="en-GB" sz="1400" dirty="0">
                <a:latin typeface="+mn-lt"/>
                <a:cs typeface="+mn-cs"/>
              </a:rPr>
              <a:t>In 2008-09, the </a:t>
            </a:r>
            <a:r>
              <a:rPr lang="en-GB" sz="1400" b="1" dirty="0">
                <a:latin typeface="+mn-lt"/>
                <a:cs typeface="+mn-cs"/>
              </a:rPr>
              <a:t>University of Manchester's </a:t>
            </a:r>
            <a:r>
              <a:rPr lang="en-GB" sz="1400" dirty="0">
                <a:latin typeface="+mn-lt"/>
                <a:cs typeface="+mn-cs"/>
              </a:rPr>
              <a:t>widening participation programmes engaged </a:t>
            </a:r>
            <a:r>
              <a:rPr lang="en-GB" sz="1400" b="1" dirty="0">
                <a:latin typeface="+mn-lt"/>
                <a:cs typeface="+mn-cs"/>
              </a:rPr>
              <a:t>13,803 pre-16 school pupils </a:t>
            </a:r>
            <a:r>
              <a:rPr lang="en-GB" sz="1400" dirty="0">
                <a:latin typeface="+mn-lt"/>
                <a:cs typeface="+mn-cs"/>
              </a:rPr>
              <a:t>over a total of </a:t>
            </a:r>
            <a:r>
              <a:rPr lang="en-GB" sz="1400" b="1" dirty="0">
                <a:latin typeface="+mn-lt"/>
                <a:cs typeface="+mn-cs"/>
              </a:rPr>
              <a:t>59,787 contact hours, </a:t>
            </a:r>
            <a:r>
              <a:rPr lang="en-GB" sz="1400" dirty="0">
                <a:latin typeface="+mn-lt"/>
                <a:cs typeface="+mn-cs"/>
              </a:rPr>
              <a:t>including academic enrichment activities in </a:t>
            </a:r>
            <a:r>
              <a:rPr lang="en-GB" sz="1400" b="1" dirty="0">
                <a:latin typeface="+mn-lt"/>
                <a:cs typeface="+mn-cs"/>
              </a:rPr>
              <a:t>STEM, Languages, and Medical and Healthcare Sciences.</a:t>
            </a:r>
          </a:p>
          <a:p>
            <a:pPr marL="177800" indent="-177800">
              <a:defRPr/>
            </a:pPr>
            <a:endParaRPr lang="en-GB" sz="1400" b="1" dirty="0">
              <a:latin typeface="+mn-lt"/>
              <a:cs typeface="+mn-cs"/>
            </a:endParaRPr>
          </a:p>
          <a:p>
            <a:pPr marL="177800" indent="-177800">
              <a:defRPr/>
            </a:pPr>
            <a:r>
              <a:rPr lang="en-GB" sz="1400" b="1" dirty="0">
                <a:latin typeface="+mn-lt"/>
                <a:cs typeface="+mn-cs"/>
              </a:rPr>
              <a:t>LSE</a:t>
            </a:r>
            <a:r>
              <a:rPr lang="en-GB" sz="1400" dirty="0">
                <a:latin typeface="+mn-lt"/>
                <a:cs typeface="+mn-cs"/>
              </a:rPr>
              <a:t> runs an annual </a:t>
            </a:r>
            <a:r>
              <a:rPr lang="en-GB" sz="1400" b="1" dirty="0">
                <a:latin typeface="+mn-lt"/>
                <a:cs typeface="+mn-cs"/>
              </a:rPr>
              <a:t>Summer School</a:t>
            </a:r>
            <a:r>
              <a:rPr lang="en-GB" sz="1400" dirty="0">
                <a:latin typeface="+mn-lt"/>
                <a:cs typeface="+mn-cs"/>
              </a:rPr>
              <a:t>, offering </a:t>
            </a:r>
            <a:r>
              <a:rPr lang="en-GB" sz="1400" b="1" dirty="0">
                <a:latin typeface="+mn-lt"/>
                <a:cs typeface="+mn-cs"/>
              </a:rPr>
              <a:t>140 school pupils with no history of family involvement in higher education</a:t>
            </a:r>
            <a:r>
              <a:rPr lang="en-GB" sz="1400" dirty="0">
                <a:latin typeface="+mn-lt"/>
                <a:cs typeface="+mn-cs"/>
              </a:rPr>
              <a:t> the chance to spend a week at LSE in the summer following their GCSEs. </a:t>
            </a:r>
            <a:endParaRPr lang="en-GB" sz="1400" b="1" dirty="0">
              <a:latin typeface="+mn-lt"/>
              <a:cs typeface="+mn-cs"/>
            </a:endParaRPr>
          </a:p>
          <a:p>
            <a:pPr marL="177800" indent="-177800">
              <a:defRPr/>
            </a:pPr>
            <a:endParaRPr lang="en-GB" sz="1400" b="1" dirty="0">
              <a:latin typeface="+mn-lt"/>
              <a:cs typeface="+mn-cs"/>
            </a:endParaRPr>
          </a:p>
          <a:p>
            <a:pPr marL="177800" indent="-177800">
              <a:defRPr/>
            </a:pPr>
            <a:r>
              <a:rPr lang="en-US" sz="1400" dirty="0">
                <a:latin typeface="+mn-lt"/>
                <a:cs typeface="+mn-cs"/>
              </a:rPr>
              <a:t>Over </a:t>
            </a:r>
            <a:r>
              <a:rPr lang="en-US" sz="1400" b="1" dirty="0">
                <a:latin typeface="+mn-lt"/>
                <a:cs typeface="+mn-cs"/>
              </a:rPr>
              <a:t>2,000 students </a:t>
            </a:r>
            <a:r>
              <a:rPr lang="en-US" sz="1400" dirty="0">
                <a:latin typeface="+mn-lt"/>
                <a:cs typeface="+mn-cs"/>
              </a:rPr>
              <a:t>have engaged in hand-on demonstrations in the </a:t>
            </a:r>
            <a:r>
              <a:rPr lang="en-US" sz="1400" b="1" dirty="0">
                <a:latin typeface="+mn-lt"/>
                <a:cs typeface="+mn-cs"/>
              </a:rPr>
              <a:t>University of Bristol’s mobile teaching units </a:t>
            </a:r>
            <a:r>
              <a:rPr lang="en-US" sz="1400" dirty="0">
                <a:latin typeface="+mn-lt"/>
                <a:cs typeface="+mn-cs"/>
              </a:rPr>
              <a:t>for the Medical Sciences and Chemistry. The new Chemistry </a:t>
            </a:r>
            <a:r>
              <a:rPr lang="en-US" sz="1400" dirty="0" err="1">
                <a:latin typeface="+mn-lt"/>
                <a:cs typeface="+mn-cs"/>
              </a:rPr>
              <a:t>LabSkills</a:t>
            </a:r>
            <a:r>
              <a:rPr lang="en-US" sz="1400" dirty="0">
                <a:latin typeface="+mn-lt"/>
                <a:cs typeface="+mn-cs"/>
              </a:rPr>
              <a:t> e-learning tool will support learning about </a:t>
            </a:r>
            <a:r>
              <a:rPr lang="en-US" sz="1400" b="1" dirty="0">
                <a:latin typeface="+mn-lt"/>
                <a:cs typeface="+mn-cs"/>
              </a:rPr>
              <a:t>scientific experimentation in up to 4,000 secondary schools.</a:t>
            </a:r>
            <a:endParaRPr lang="en-US" sz="1400" dirty="0">
              <a:latin typeface="+mn-lt"/>
              <a:cs typeface="+mn-cs"/>
            </a:endParaRPr>
          </a:p>
          <a:p>
            <a:pPr marL="177800" indent="-177800">
              <a:defRPr/>
            </a:pPr>
            <a:endParaRPr lang="en-US" sz="1400" dirty="0">
              <a:latin typeface="+mn-lt"/>
              <a:cs typeface="+mn-cs"/>
            </a:endParaRPr>
          </a:p>
          <a:p>
            <a:pPr marL="177800" indent="-177800">
              <a:defRPr/>
            </a:pPr>
            <a:r>
              <a:rPr lang="en-GB" sz="1400" dirty="0">
                <a:latin typeface="+mn-lt"/>
                <a:cs typeface="+mn-cs"/>
              </a:rPr>
              <a:t>The </a:t>
            </a:r>
            <a:r>
              <a:rPr lang="en-GB" sz="1400" b="1" dirty="0">
                <a:latin typeface="+mn-lt"/>
                <a:cs typeface="+mn-cs"/>
              </a:rPr>
              <a:t>Pathways to the Professions </a:t>
            </a:r>
            <a:r>
              <a:rPr lang="en-GB" sz="1400" dirty="0">
                <a:latin typeface="+mn-lt"/>
                <a:cs typeface="+mn-cs"/>
              </a:rPr>
              <a:t>scheme run by the </a:t>
            </a:r>
            <a:r>
              <a:rPr lang="en-GB" sz="1400" b="1" dirty="0">
                <a:latin typeface="+mn-lt"/>
                <a:cs typeface="+mn-cs"/>
              </a:rPr>
              <a:t>University of Edinburgh </a:t>
            </a:r>
            <a:r>
              <a:rPr lang="en-GB" sz="1400" dirty="0">
                <a:latin typeface="+mn-lt"/>
                <a:cs typeface="+mn-cs"/>
              </a:rPr>
              <a:t>works with all 46 state schools in Edinburgh and the </a:t>
            </a:r>
            <a:r>
              <a:rPr lang="en-GB" sz="1400" dirty="0" err="1">
                <a:latin typeface="+mn-lt"/>
                <a:cs typeface="+mn-cs"/>
              </a:rPr>
              <a:t>Lothians</a:t>
            </a:r>
            <a:r>
              <a:rPr lang="en-GB" sz="1400" dirty="0">
                <a:latin typeface="+mn-lt"/>
                <a:cs typeface="+mn-cs"/>
              </a:rPr>
              <a:t>, with over 700 students aged 15-18 registered at any one time.  The scheme has engaged with more than </a:t>
            </a:r>
            <a:r>
              <a:rPr lang="en-GB" sz="1400" b="1" dirty="0">
                <a:latin typeface="+mn-lt"/>
                <a:cs typeface="+mn-cs"/>
              </a:rPr>
              <a:t>3,000 students since its inception in 2001</a:t>
            </a:r>
            <a:r>
              <a:rPr lang="en-GB" sz="1400" dirty="0">
                <a:latin typeface="+mn-lt"/>
                <a:cs typeface="+mn-cs"/>
              </a:rPr>
              <a:t>.</a:t>
            </a:r>
            <a:endParaRPr lang="en-US" sz="1400" dirty="0">
              <a:latin typeface="+mn-lt"/>
              <a:cs typeface="+mn-cs"/>
            </a:endParaRPr>
          </a:p>
        </p:txBody>
      </p:sp>
      <p:sp>
        <p:nvSpPr>
          <p:cNvPr id="15364" name="Text Box 5"/>
          <p:cNvSpPr txBox="1">
            <a:spLocks noChangeArrowheads="1"/>
          </p:cNvSpPr>
          <p:nvPr/>
        </p:nvSpPr>
        <p:spPr bwMode="auto">
          <a:xfrm>
            <a:off x="142875" y="285750"/>
            <a:ext cx="7286625" cy="771525"/>
          </a:xfrm>
          <a:prstGeom prst="rect">
            <a:avLst/>
          </a:prstGeom>
          <a:noFill/>
          <a:ln w="9525" algn="ctr">
            <a:noFill/>
            <a:miter lim="800000"/>
            <a:headEnd/>
            <a:tailEnd/>
          </a:ln>
        </p:spPr>
        <p:txBody>
          <a:bodyPr lIns="18000" tIns="46800" rIns="18000" bIns="46800">
            <a:spAutoFit/>
          </a:bodyPr>
          <a:lstStyle/>
          <a:p>
            <a:pPr>
              <a:lnSpc>
                <a:spcPct val="110000"/>
              </a:lnSpc>
              <a:defRPr/>
            </a:pPr>
            <a:r>
              <a:rPr lang="en-GB" sz="2000" b="1" dirty="0">
                <a:solidFill>
                  <a:schemeClr val="tx2"/>
                </a:solidFill>
                <a:latin typeface="+mj-lt"/>
                <a:cs typeface="+mn-cs"/>
              </a:rPr>
              <a:t>In numbers</a:t>
            </a:r>
            <a:r>
              <a:rPr lang="en-GB" sz="2000" dirty="0">
                <a:solidFill>
                  <a:schemeClr val="tx2"/>
                </a:solidFill>
                <a:latin typeface="+mj-lt"/>
                <a:cs typeface="+mn-cs"/>
              </a:rPr>
              <a:t>: Russell Group universities’ work to widen participation</a:t>
            </a:r>
            <a:endParaRPr lang="en-US" sz="2000" dirty="0">
              <a:solidFill>
                <a:schemeClr val="tx2"/>
              </a:solidFill>
              <a:latin typeface="+mj-lt"/>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mple powerpoint">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mple powerpoi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owerpoint 1">
        <a:dk1>
          <a:srgbClr val="000000"/>
        </a:dk1>
        <a:lt1>
          <a:srgbClr val="FFFFFF"/>
        </a:lt1>
        <a:dk2>
          <a:srgbClr val="000000"/>
        </a:dk2>
        <a:lt2>
          <a:srgbClr val="000099"/>
        </a:lt2>
        <a:accent1>
          <a:srgbClr val="FFCC00"/>
        </a:accent1>
        <a:accent2>
          <a:srgbClr val="FF9933"/>
        </a:accent2>
        <a:accent3>
          <a:srgbClr val="FFFFFF"/>
        </a:accent3>
        <a:accent4>
          <a:srgbClr val="000000"/>
        </a:accent4>
        <a:accent5>
          <a:srgbClr val="FFE2AA"/>
        </a:accent5>
        <a:accent6>
          <a:srgbClr val="E78A2D"/>
        </a:accent6>
        <a:hlink>
          <a:srgbClr val="FF66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ample powerpoint 1">
    <a:dk1>
      <a:srgbClr val="000000"/>
    </a:dk1>
    <a:lt1>
      <a:srgbClr val="FFFFFF"/>
    </a:lt1>
    <a:dk2>
      <a:srgbClr val="000000"/>
    </a:dk2>
    <a:lt2>
      <a:srgbClr val="000099"/>
    </a:lt2>
    <a:accent1>
      <a:srgbClr val="FFCC00"/>
    </a:accent1>
    <a:accent2>
      <a:srgbClr val="FF9933"/>
    </a:accent2>
    <a:accent3>
      <a:srgbClr val="FFFFFF"/>
    </a:accent3>
    <a:accent4>
      <a:srgbClr val="000000"/>
    </a:accent4>
    <a:accent5>
      <a:srgbClr val="FFE2AA"/>
    </a:accent5>
    <a:accent6>
      <a:srgbClr val="E78A2D"/>
    </a:accent6>
    <a:hlink>
      <a:srgbClr val="FF6600"/>
    </a:hlink>
    <a:folHlink>
      <a:srgbClr val="B2B2B2"/>
    </a:folHlink>
  </a:clrScheme>
  <a:fontScheme name="Sample powerpoi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ample powerpoint 1">
    <a:dk1>
      <a:srgbClr val="000000"/>
    </a:dk1>
    <a:lt1>
      <a:srgbClr val="FFFFFF"/>
    </a:lt1>
    <a:dk2>
      <a:srgbClr val="000000"/>
    </a:dk2>
    <a:lt2>
      <a:srgbClr val="000099"/>
    </a:lt2>
    <a:accent1>
      <a:srgbClr val="FFCC00"/>
    </a:accent1>
    <a:accent2>
      <a:srgbClr val="FF9933"/>
    </a:accent2>
    <a:accent3>
      <a:srgbClr val="FFFFFF"/>
    </a:accent3>
    <a:accent4>
      <a:srgbClr val="000000"/>
    </a:accent4>
    <a:accent5>
      <a:srgbClr val="FFE2AA"/>
    </a:accent5>
    <a:accent6>
      <a:srgbClr val="E78A2D"/>
    </a:accent6>
    <a:hlink>
      <a:srgbClr val="FF6600"/>
    </a:hlink>
    <a:folHlink>
      <a:srgbClr val="B2B2B2"/>
    </a:folHlink>
  </a:clrScheme>
  <a:fontScheme name="Sample powerpoi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3284</TotalTime>
  <Words>1321</Words>
  <Application>Microsoft Office PowerPoint</Application>
  <PresentationFormat>On-screen Show (4:3)</PresentationFormat>
  <Paragraphs>121</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Sample powerpoint</vt:lpstr>
      <vt:lpstr>Microsoft Office PowerPoint 97-2003 Presentation</vt:lpstr>
      <vt:lpstr>Chart</vt:lpstr>
      <vt:lpstr>Slide 1</vt:lpstr>
      <vt:lpstr>The Russell Group of Universities</vt:lpstr>
      <vt:lpstr>Slide 3</vt:lpstr>
      <vt:lpstr>Slide 4</vt:lpstr>
      <vt:lpstr>Slide 5</vt:lpstr>
      <vt:lpstr>Slide 6</vt:lpstr>
      <vt:lpstr>Slide 7</vt:lpstr>
      <vt:lpstr>Slide 8</vt:lpstr>
      <vt:lpstr>Slide 9</vt:lpstr>
      <vt:lpstr>Slide 10</vt:lpstr>
    </vt:vector>
  </TitlesOfParts>
  <Company>University of London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Conway</dc:creator>
  <cp:lastModifiedBy> </cp:lastModifiedBy>
  <cp:revision>221</cp:revision>
  <dcterms:created xsi:type="dcterms:W3CDTF">2008-04-02T14:05:48Z</dcterms:created>
  <dcterms:modified xsi:type="dcterms:W3CDTF">2010-04-26T16:13:37Z</dcterms:modified>
</cp:coreProperties>
</file>