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256" r:id="rId7"/>
    <p:sldId id="446" r:id="rId8"/>
    <p:sldId id="448" r:id="rId9"/>
    <p:sldId id="450" r:id="rId10"/>
    <p:sldId id="435" r:id="rId11"/>
    <p:sldId id="451" r:id="rId12"/>
    <p:sldId id="452" r:id="rId13"/>
    <p:sldId id="442" r:id="rId14"/>
    <p:sldId id="438" r:id="rId15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6600"/>
    <a:srgbClr val="003300"/>
    <a:srgbClr val="0033CC"/>
    <a:srgbClr val="990099"/>
    <a:srgbClr val="FF00FF"/>
    <a:srgbClr val="CC0000"/>
    <a:srgbClr val="800080"/>
    <a:srgbClr val="000099"/>
    <a:srgbClr val="1F2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14" autoAdjust="0"/>
  </p:normalViewPr>
  <p:slideViewPr>
    <p:cSldViewPr>
      <p:cViewPr varScale="1">
        <p:scale>
          <a:sx n="57" d="100"/>
          <a:sy n="57" d="100"/>
        </p:scale>
        <p:origin x="17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32" y="-7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B0EE2-0255-4DBC-AF0C-5D9A9B363CA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8AC935C-CDAC-465D-9370-9260D3F7F84F}">
      <dgm:prSet phldrT="[Text]" custT="1"/>
      <dgm:spPr/>
      <dgm:t>
        <a:bodyPr/>
        <a:lstStyle/>
        <a:p>
          <a:r>
            <a:rPr lang="en-GB" sz="1800" b="1" dirty="0" smtClean="0">
              <a:latin typeface="Arial" pitchFamily="34" charset="0"/>
              <a:cs typeface="Arial" pitchFamily="34" charset="0"/>
            </a:rPr>
            <a:t>RECRUITMENT, SELECTION &amp; ADMISSION TO HIGHER EDUCATION</a:t>
          </a:r>
        </a:p>
        <a:p>
          <a:r>
            <a:rPr lang="en-GB" sz="1800" dirty="0" smtClean="0">
              <a:latin typeface="Arial" pitchFamily="34" charset="0"/>
              <a:cs typeface="Arial" pitchFamily="34" charset="0"/>
            </a:rPr>
            <a:t>Chapter B2</a:t>
          </a:r>
        </a:p>
        <a:p>
          <a:r>
            <a:rPr lang="en-GB" sz="1500" dirty="0" smtClean="0"/>
            <a:t>	</a:t>
          </a:r>
          <a:endParaRPr lang="en-GB" sz="1500" dirty="0"/>
        </a:p>
      </dgm:t>
    </dgm:pt>
    <dgm:pt modelId="{481A1141-6673-4184-894C-04DA6EFDEE5A}" type="parTrans" cxnId="{669777DE-7AD4-4D41-A442-378C00B557C3}">
      <dgm:prSet/>
      <dgm:spPr/>
      <dgm:t>
        <a:bodyPr/>
        <a:lstStyle/>
        <a:p>
          <a:endParaRPr lang="en-GB"/>
        </a:p>
      </dgm:t>
    </dgm:pt>
    <dgm:pt modelId="{B5C7E50C-0E6D-4832-A85D-ACD8CF90460B}" type="sibTrans" cxnId="{669777DE-7AD4-4D41-A442-378C00B557C3}">
      <dgm:prSet/>
      <dgm:spPr/>
      <dgm:t>
        <a:bodyPr/>
        <a:lstStyle/>
        <a:p>
          <a:endParaRPr lang="en-GB"/>
        </a:p>
      </dgm:t>
    </dgm:pt>
    <dgm:pt modelId="{53A96AFF-17D4-48DC-803E-520EFCCE8099}">
      <dgm:prSet phldrT="[Text]" custT="1"/>
      <dgm:spPr/>
      <dgm:t>
        <a:bodyPr/>
        <a:lstStyle/>
        <a:p>
          <a:r>
            <a:rPr lang="en-GB" sz="1800" b="1" dirty="0" smtClean="0">
              <a:latin typeface="Arial" pitchFamily="34" charset="0"/>
              <a:cs typeface="Arial" pitchFamily="34" charset="0"/>
            </a:rPr>
            <a:t>LEARNING &amp; TEACHING</a:t>
          </a:r>
        </a:p>
        <a:p>
          <a:r>
            <a:rPr lang="en-GB" sz="1800" b="0" dirty="0" smtClean="0">
              <a:latin typeface="Arial" pitchFamily="34" charset="0"/>
              <a:cs typeface="Arial" pitchFamily="34" charset="0"/>
            </a:rPr>
            <a:t>Chapter B3</a:t>
          </a:r>
        </a:p>
        <a:p>
          <a:endParaRPr lang="en-GB" sz="1600" b="1" dirty="0">
            <a:latin typeface="Arial" pitchFamily="34" charset="0"/>
            <a:cs typeface="Arial" pitchFamily="34" charset="0"/>
          </a:endParaRPr>
        </a:p>
      </dgm:t>
    </dgm:pt>
    <dgm:pt modelId="{D28042FA-6E01-4546-8ED1-3FECD5141C35}" type="parTrans" cxnId="{D1298C13-04A8-4418-BB68-18A39850EF6B}">
      <dgm:prSet/>
      <dgm:spPr/>
      <dgm:t>
        <a:bodyPr/>
        <a:lstStyle/>
        <a:p>
          <a:endParaRPr lang="en-GB"/>
        </a:p>
      </dgm:t>
    </dgm:pt>
    <dgm:pt modelId="{A2463FA6-2563-4EF8-B456-6262310827A1}" type="sibTrans" cxnId="{D1298C13-04A8-4418-BB68-18A39850EF6B}">
      <dgm:prSet/>
      <dgm:spPr/>
      <dgm:t>
        <a:bodyPr/>
        <a:lstStyle/>
        <a:p>
          <a:endParaRPr lang="en-GB"/>
        </a:p>
      </dgm:t>
    </dgm:pt>
    <dgm:pt modelId="{720413F1-EFFC-433B-9894-AEC2CCD1BF4C}">
      <dgm:prSet phldrT="[Text]" custT="1"/>
      <dgm:spPr/>
      <dgm:t>
        <a:bodyPr/>
        <a:lstStyle/>
        <a:p>
          <a:r>
            <a:rPr lang="en-GB" sz="1800" b="1" dirty="0" smtClean="0">
              <a:latin typeface="Arial" pitchFamily="34" charset="0"/>
              <a:cs typeface="Arial" pitchFamily="34" charset="0"/>
            </a:rPr>
            <a:t>ASSESSMENT OF STUDENTS &amp; RECOGNITION OF PRIOR LEARNING</a:t>
          </a:r>
        </a:p>
        <a:p>
          <a:r>
            <a:rPr lang="en-GB" sz="1800" dirty="0" smtClean="0">
              <a:latin typeface="Arial" pitchFamily="34" charset="0"/>
              <a:cs typeface="Arial" pitchFamily="34" charset="0"/>
            </a:rPr>
            <a:t>Chapter B6</a:t>
          </a:r>
          <a:endParaRPr lang="en-GB" sz="1800" dirty="0">
            <a:latin typeface="Arial" pitchFamily="34" charset="0"/>
            <a:cs typeface="Arial" pitchFamily="34" charset="0"/>
          </a:endParaRPr>
        </a:p>
      </dgm:t>
    </dgm:pt>
    <dgm:pt modelId="{564B85EA-D8CC-4E25-ADF4-5630458E95E8}" type="parTrans" cxnId="{55667BAE-FE11-4A49-8897-CDBB6DA73F05}">
      <dgm:prSet/>
      <dgm:spPr/>
      <dgm:t>
        <a:bodyPr/>
        <a:lstStyle/>
        <a:p>
          <a:endParaRPr lang="en-GB"/>
        </a:p>
      </dgm:t>
    </dgm:pt>
    <dgm:pt modelId="{EC68DD99-DD69-4152-8D55-9715591850E5}" type="sibTrans" cxnId="{55667BAE-FE11-4A49-8897-CDBB6DA73F05}">
      <dgm:prSet/>
      <dgm:spPr/>
      <dgm:t>
        <a:bodyPr/>
        <a:lstStyle/>
        <a:p>
          <a:endParaRPr lang="en-GB"/>
        </a:p>
      </dgm:t>
    </dgm:pt>
    <dgm:pt modelId="{632C8FEA-D56E-473F-AE32-BBB4CFC2B187}">
      <dgm:prSet phldrT="[Text]" custT="1"/>
      <dgm:spPr/>
      <dgm:t>
        <a:bodyPr/>
        <a:lstStyle/>
        <a:p>
          <a:r>
            <a:rPr lang="en-GB" sz="1800" b="1" dirty="0" smtClean="0">
              <a:latin typeface="Arial" pitchFamily="34" charset="0"/>
              <a:cs typeface="Arial" pitchFamily="34" charset="0"/>
            </a:rPr>
            <a:t>STUDENT ENGAGEMENT</a:t>
          </a:r>
        </a:p>
        <a:p>
          <a:r>
            <a:rPr lang="en-GB" sz="1800" b="0" dirty="0" smtClean="0">
              <a:latin typeface="Arial" pitchFamily="34" charset="0"/>
              <a:cs typeface="Arial" pitchFamily="34" charset="0"/>
            </a:rPr>
            <a:t>Chapter B5</a:t>
          </a:r>
          <a:endParaRPr lang="en-GB" sz="1800" b="0" dirty="0">
            <a:latin typeface="Arial" pitchFamily="34" charset="0"/>
            <a:cs typeface="Arial" pitchFamily="34" charset="0"/>
          </a:endParaRPr>
        </a:p>
      </dgm:t>
    </dgm:pt>
    <dgm:pt modelId="{7D3337CE-E249-4A53-898F-6687E07EA4C5}" type="parTrans" cxnId="{548DC172-E1C0-4E36-B862-38B7F4ED7E38}">
      <dgm:prSet/>
      <dgm:spPr/>
      <dgm:t>
        <a:bodyPr/>
        <a:lstStyle/>
        <a:p>
          <a:endParaRPr lang="en-GB"/>
        </a:p>
      </dgm:t>
    </dgm:pt>
    <dgm:pt modelId="{D5A24754-3001-477B-B996-E70B8544E183}" type="sibTrans" cxnId="{548DC172-E1C0-4E36-B862-38B7F4ED7E38}">
      <dgm:prSet/>
      <dgm:spPr/>
      <dgm:t>
        <a:bodyPr/>
        <a:lstStyle/>
        <a:p>
          <a:endParaRPr lang="en-GB"/>
        </a:p>
      </dgm:t>
    </dgm:pt>
    <dgm:pt modelId="{16DCE4E8-8E80-4C58-A09E-5E465D8A70B8}">
      <dgm:prSet phldrT="[Text]" custT="1"/>
      <dgm:spPr/>
      <dgm:t>
        <a:bodyPr/>
        <a:lstStyle/>
        <a:p>
          <a:r>
            <a:rPr lang="en-GB" sz="1800" b="1" dirty="0" smtClean="0">
              <a:latin typeface="Arial" pitchFamily="34" charset="0"/>
              <a:cs typeface="Arial" pitchFamily="34" charset="0"/>
            </a:rPr>
            <a:t>ACADEMIC APPEALS &amp; STUDENT COMPLAINTS</a:t>
          </a:r>
        </a:p>
        <a:p>
          <a:r>
            <a:rPr lang="en-GB" sz="1800" b="0" dirty="0" smtClean="0">
              <a:latin typeface="Arial" pitchFamily="34" charset="0"/>
              <a:cs typeface="Arial" pitchFamily="34" charset="0"/>
            </a:rPr>
            <a:t>Chapter B9</a:t>
          </a:r>
          <a:endParaRPr lang="en-GB" sz="1800" b="0" dirty="0">
            <a:latin typeface="Arial" pitchFamily="34" charset="0"/>
            <a:cs typeface="Arial" pitchFamily="34" charset="0"/>
          </a:endParaRPr>
        </a:p>
      </dgm:t>
    </dgm:pt>
    <dgm:pt modelId="{194383E5-B0DB-4D42-95E1-8EBCFB3DF92C}" type="parTrans" cxnId="{A2D42E2A-DEEC-4326-80D2-B9ADC83C1654}">
      <dgm:prSet/>
      <dgm:spPr/>
      <dgm:t>
        <a:bodyPr/>
        <a:lstStyle/>
        <a:p>
          <a:endParaRPr lang="en-GB"/>
        </a:p>
      </dgm:t>
    </dgm:pt>
    <dgm:pt modelId="{06FDA076-ACC4-4A68-A1C4-99CE855A33E4}" type="sibTrans" cxnId="{A2D42E2A-DEEC-4326-80D2-B9ADC83C1654}">
      <dgm:prSet/>
      <dgm:spPr/>
      <dgm:t>
        <a:bodyPr/>
        <a:lstStyle/>
        <a:p>
          <a:endParaRPr lang="en-GB"/>
        </a:p>
      </dgm:t>
    </dgm:pt>
    <dgm:pt modelId="{816FF312-A618-4736-8843-5288D232DCC9}">
      <dgm:prSet phldrT="[Text]" custT="1"/>
      <dgm:spPr/>
      <dgm:t>
        <a:bodyPr/>
        <a:lstStyle/>
        <a:p>
          <a:r>
            <a:rPr lang="en-GB" sz="1800" b="1" dirty="0" smtClean="0">
              <a:latin typeface="Arial" pitchFamily="34" charset="0"/>
              <a:cs typeface="Arial" pitchFamily="34" charset="0"/>
            </a:rPr>
            <a:t>INFORMATION ABOUT HIGHER EDUCATION PROVISION </a:t>
          </a:r>
        </a:p>
        <a:p>
          <a:r>
            <a:rPr lang="en-GB" sz="1800" dirty="0" smtClean="0">
              <a:latin typeface="Arial" pitchFamily="34" charset="0"/>
              <a:cs typeface="Arial" pitchFamily="34" charset="0"/>
            </a:rPr>
            <a:t>Part C</a:t>
          </a:r>
          <a:endParaRPr lang="en-GB" sz="1800" dirty="0">
            <a:latin typeface="Arial" pitchFamily="34" charset="0"/>
            <a:cs typeface="Arial" pitchFamily="34" charset="0"/>
          </a:endParaRPr>
        </a:p>
      </dgm:t>
    </dgm:pt>
    <dgm:pt modelId="{17661DEA-0CA3-4092-ABAE-EFD504F9AE50}" type="parTrans" cxnId="{E05117AB-9630-486F-8E1F-7A479DE93066}">
      <dgm:prSet/>
      <dgm:spPr/>
      <dgm:t>
        <a:bodyPr/>
        <a:lstStyle/>
        <a:p>
          <a:endParaRPr lang="en-GB"/>
        </a:p>
      </dgm:t>
    </dgm:pt>
    <dgm:pt modelId="{72739DDD-665E-4531-A85C-0F1627F50F7B}" type="sibTrans" cxnId="{E05117AB-9630-486F-8E1F-7A479DE93066}">
      <dgm:prSet/>
      <dgm:spPr/>
      <dgm:t>
        <a:bodyPr/>
        <a:lstStyle/>
        <a:p>
          <a:endParaRPr lang="en-GB"/>
        </a:p>
      </dgm:t>
    </dgm:pt>
    <dgm:pt modelId="{CF6982D6-3BA3-43FD-AAC2-877D65A79C84}" type="pres">
      <dgm:prSet presAssocID="{5FEB0EE2-0255-4DBC-AF0C-5D9A9B363C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0030C87-4C84-4F41-B728-163D02EACFDF}" type="pres">
      <dgm:prSet presAssocID="{816FF312-A618-4736-8843-5288D232DCC9}" presName="node" presStyleLbl="node1" presStyleIdx="0" presStyleCnt="6" custScaleY="1523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52C3DA-EE67-4726-A9EC-9561157C66BE}" type="pres">
      <dgm:prSet presAssocID="{72739DDD-665E-4531-A85C-0F1627F50F7B}" presName="sibTrans" presStyleCnt="0"/>
      <dgm:spPr/>
    </dgm:pt>
    <dgm:pt modelId="{213BF050-C709-4895-A17D-0DD6F584CB2D}" type="pres">
      <dgm:prSet presAssocID="{48AC935C-CDAC-465D-9370-9260D3F7F84F}" presName="node" presStyleLbl="node1" presStyleIdx="1" presStyleCnt="6" custScaleY="1492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1B25AE-7FD3-4B93-8B43-0FC23EFD9A29}" type="pres">
      <dgm:prSet presAssocID="{B5C7E50C-0E6D-4832-A85D-ACD8CF90460B}" presName="sibTrans" presStyleCnt="0"/>
      <dgm:spPr/>
    </dgm:pt>
    <dgm:pt modelId="{61FD02A9-3DA8-4762-8B63-2E64D479200E}" type="pres">
      <dgm:prSet presAssocID="{53A96AFF-17D4-48DC-803E-520EFCCE8099}" presName="node" presStyleLbl="node1" presStyleIdx="2" presStyleCnt="6" custScaleY="1474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AB4744-8B9F-4D5D-9D9E-C76F08E2166A}" type="pres">
      <dgm:prSet presAssocID="{A2463FA6-2563-4EF8-B456-6262310827A1}" presName="sibTrans" presStyleCnt="0"/>
      <dgm:spPr/>
    </dgm:pt>
    <dgm:pt modelId="{FD57CA5C-25D3-465F-A67D-0E8B7B9CB10B}" type="pres">
      <dgm:prSet presAssocID="{720413F1-EFFC-433B-9894-AEC2CCD1BF4C}" presName="node" presStyleLbl="node1" presStyleIdx="3" presStyleCnt="6" custScaleY="165194" custLinFactX="9855" custLinFactNeighborX="100000" custLinFactNeighborY="38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421E5D-7F78-499C-99C4-EDE9F1D00E37}" type="pres">
      <dgm:prSet presAssocID="{EC68DD99-DD69-4152-8D55-9715591850E5}" presName="sibTrans" presStyleCnt="0"/>
      <dgm:spPr/>
    </dgm:pt>
    <dgm:pt modelId="{41391B98-C1F7-4F70-86EB-617F23DD0C3E}" type="pres">
      <dgm:prSet presAssocID="{632C8FEA-D56E-473F-AE32-BBB4CFC2B187}" presName="node" presStyleLbl="node1" presStyleIdx="4" presStyleCnt="6" custScaleY="162805" custLinFactX="-10810" custLinFactNeighborX="-100000" custLinFactNeighborY="127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FA4DD8-4E98-4C4D-97E9-E08957E72AE4}" type="pres">
      <dgm:prSet presAssocID="{D5A24754-3001-477B-B996-E70B8544E183}" presName="sibTrans" presStyleCnt="0"/>
      <dgm:spPr/>
    </dgm:pt>
    <dgm:pt modelId="{F7C88BBB-AEBC-4244-AA6D-38BAAC8C04F5}" type="pres">
      <dgm:prSet presAssocID="{16DCE4E8-8E80-4C58-A09E-5E465D8A70B8}" presName="node" presStyleLbl="node1" presStyleIdx="5" presStyleCnt="6" custScaleY="1623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5667BAE-FE11-4A49-8897-CDBB6DA73F05}" srcId="{5FEB0EE2-0255-4DBC-AF0C-5D9A9B363CA2}" destId="{720413F1-EFFC-433B-9894-AEC2CCD1BF4C}" srcOrd="3" destOrd="0" parTransId="{564B85EA-D8CC-4E25-ADF4-5630458E95E8}" sibTransId="{EC68DD99-DD69-4152-8D55-9715591850E5}"/>
    <dgm:cxn modelId="{391C1458-8933-43F6-BDC8-E5ED81CEB5CA}" type="presOf" srcId="{816FF312-A618-4736-8843-5288D232DCC9}" destId="{40030C87-4C84-4F41-B728-163D02EACFDF}" srcOrd="0" destOrd="0" presId="urn:microsoft.com/office/officeart/2005/8/layout/default#1"/>
    <dgm:cxn modelId="{548DC172-E1C0-4E36-B862-38B7F4ED7E38}" srcId="{5FEB0EE2-0255-4DBC-AF0C-5D9A9B363CA2}" destId="{632C8FEA-D56E-473F-AE32-BBB4CFC2B187}" srcOrd="4" destOrd="0" parTransId="{7D3337CE-E249-4A53-898F-6687E07EA4C5}" sibTransId="{D5A24754-3001-477B-B996-E70B8544E183}"/>
    <dgm:cxn modelId="{CD8DA785-24CA-4030-8C96-F47DEF055A0B}" type="presOf" srcId="{48AC935C-CDAC-465D-9370-9260D3F7F84F}" destId="{213BF050-C709-4895-A17D-0DD6F584CB2D}" srcOrd="0" destOrd="0" presId="urn:microsoft.com/office/officeart/2005/8/layout/default#1"/>
    <dgm:cxn modelId="{8FA2490D-D81F-4546-93BE-736DFCFE8A1F}" type="presOf" srcId="{16DCE4E8-8E80-4C58-A09E-5E465D8A70B8}" destId="{F7C88BBB-AEBC-4244-AA6D-38BAAC8C04F5}" srcOrd="0" destOrd="0" presId="urn:microsoft.com/office/officeart/2005/8/layout/default#1"/>
    <dgm:cxn modelId="{A2D42E2A-DEEC-4326-80D2-B9ADC83C1654}" srcId="{5FEB0EE2-0255-4DBC-AF0C-5D9A9B363CA2}" destId="{16DCE4E8-8E80-4C58-A09E-5E465D8A70B8}" srcOrd="5" destOrd="0" parTransId="{194383E5-B0DB-4D42-95E1-8EBCFB3DF92C}" sibTransId="{06FDA076-ACC4-4A68-A1C4-99CE855A33E4}"/>
    <dgm:cxn modelId="{BB3F82F0-5ED0-474A-8913-3F029DB86014}" type="presOf" srcId="{720413F1-EFFC-433B-9894-AEC2CCD1BF4C}" destId="{FD57CA5C-25D3-465F-A67D-0E8B7B9CB10B}" srcOrd="0" destOrd="0" presId="urn:microsoft.com/office/officeart/2005/8/layout/default#1"/>
    <dgm:cxn modelId="{669777DE-7AD4-4D41-A442-378C00B557C3}" srcId="{5FEB0EE2-0255-4DBC-AF0C-5D9A9B363CA2}" destId="{48AC935C-CDAC-465D-9370-9260D3F7F84F}" srcOrd="1" destOrd="0" parTransId="{481A1141-6673-4184-894C-04DA6EFDEE5A}" sibTransId="{B5C7E50C-0E6D-4832-A85D-ACD8CF90460B}"/>
    <dgm:cxn modelId="{E05117AB-9630-486F-8E1F-7A479DE93066}" srcId="{5FEB0EE2-0255-4DBC-AF0C-5D9A9B363CA2}" destId="{816FF312-A618-4736-8843-5288D232DCC9}" srcOrd="0" destOrd="0" parTransId="{17661DEA-0CA3-4092-ABAE-EFD504F9AE50}" sibTransId="{72739DDD-665E-4531-A85C-0F1627F50F7B}"/>
    <dgm:cxn modelId="{D1298C13-04A8-4418-BB68-18A39850EF6B}" srcId="{5FEB0EE2-0255-4DBC-AF0C-5D9A9B363CA2}" destId="{53A96AFF-17D4-48DC-803E-520EFCCE8099}" srcOrd="2" destOrd="0" parTransId="{D28042FA-6E01-4546-8ED1-3FECD5141C35}" sibTransId="{A2463FA6-2563-4EF8-B456-6262310827A1}"/>
    <dgm:cxn modelId="{B5C9750D-EA67-416C-BDBC-06A28FE5E3A7}" type="presOf" srcId="{53A96AFF-17D4-48DC-803E-520EFCCE8099}" destId="{61FD02A9-3DA8-4762-8B63-2E64D479200E}" srcOrd="0" destOrd="0" presId="urn:microsoft.com/office/officeart/2005/8/layout/default#1"/>
    <dgm:cxn modelId="{4274BF36-8E72-46F3-8021-FEEC74889B57}" type="presOf" srcId="{5FEB0EE2-0255-4DBC-AF0C-5D9A9B363CA2}" destId="{CF6982D6-3BA3-43FD-AAC2-877D65A79C84}" srcOrd="0" destOrd="0" presId="urn:microsoft.com/office/officeart/2005/8/layout/default#1"/>
    <dgm:cxn modelId="{649BF08D-7727-4848-93EA-34885C6AD912}" type="presOf" srcId="{632C8FEA-D56E-473F-AE32-BBB4CFC2B187}" destId="{41391B98-C1F7-4F70-86EB-617F23DD0C3E}" srcOrd="0" destOrd="0" presId="urn:microsoft.com/office/officeart/2005/8/layout/default#1"/>
    <dgm:cxn modelId="{9AC87A2B-F607-4473-B7F4-F41989B92D8A}" type="presParOf" srcId="{CF6982D6-3BA3-43FD-AAC2-877D65A79C84}" destId="{40030C87-4C84-4F41-B728-163D02EACFDF}" srcOrd="0" destOrd="0" presId="urn:microsoft.com/office/officeart/2005/8/layout/default#1"/>
    <dgm:cxn modelId="{1185A013-F117-4C5F-B78C-D14D8D369A9B}" type="presParOf" srcId="{CF6982D6-3BA3-43FD-AAC2-877D65A79C84}" destId="{FF52C3DA-EE67-4726-A9EC-9561157C66BE}" srcOrd="1" destOrd="0" presId="urn:microsoft.com/office/officeart/2005/8/layout/default#1"/>
    <dgm:cxn modelId="{8A82F093-BAAD-46C1-9EB6-BE126311692F}" type="presParOf" srcId="{CF6982D6-3BA3-43FD-AAC2-877D65A79C84}" destId="{213BF050-C709-4895-A17D-0DD6F584CB2D}" srcOrd="2" destOrd="0" presId="urn:microsoft.com/office/officeart/2005/8/layout/default#1"/>
    <dgm:cxn modelId="{0101A928-BFCD-404D-A5CA-1FCDC0540833}" type="presParOf" srcId="{CF6982D6-3BA3-43FD-AAC2-877D65A79C84}" destId="{E41B25AE-7FD3-4B93-8B43-0FC23EFD9A29}" srcOrd="3" destOrd="0" presId="urn:microsoft.com/office/officeart/2005/8/layout/default#1"/>
    <dgm:cxn modelId="{5FF1E7C0-8AC2-4E70-BD26-D53C073C861D}" type="presParOf" srcId="{CF6982D6-3BA3-43FD-AAC2-877D65A79C84}" destId="{61FD02A9-3DA8-4762-8B63-2E64D479200E}" srcOrd="4" destOrd="0" presId="urn:microsoft.com/office/officeart/2005/8/layout/default#1"/>
    <dgm:cxn modelId="{9B0C07AF-3C47-4D29-86C8-6EA645ACD63B}" type="presParOf" srcId="{CF6982D6-3BA3-43FD-AAC2-877D65A79C84}" destId="{B8AB4744-8B9F-4D5D-9D9E-C76F08E2166A}" srcOrd="5" destOrd="0" presId="urn:microsoft.com/office/officeart/2005/8/layout/default#1"/>
    <dgm:cxn modelId="{D40C7863-E71A-47AB-BBD7-23088F5293E4}" type="presParOf" srcId="{CF6982D6-3BA3-43FD-AAC2-877D65A79C84}" destId="{FD57CA5C-25D3-465F-A67D-0E8B7B9CB10B}" srcOrd="6" destOrd="0" presId="urn:microsoft.com/office/officeart/2005/8/layout/default#1"/>
    <dgm:cxn modelId="{E7CAA16A-6B09-419D-9A11-B4AA79045433}" type="presParOf" srcId="{CF6982D6-3BA3-43FD-AAC2-877D65A79C84}" destId="{13421E5D-7F78-499C-99C4-EDE9F1D00E37}" srcOrd="7" destOrd="0" presId="urn:microsoft.com/office/officeart/2005/8/layout/default#1"/>
    <dgm:cxn modelId="{19C4D8FB-CABA-42C9-A988-A3DE3C43DFFF}" type="presParOf" srcId="{CF6982D6-3BA3-43FD-AAC2-877D65A79C84}" destId="{41391B98-C1F7-4F70-86EB-617F23DD0C3E}" srcOrd="8" destOrd="0" presId="urn:microsoft.com/office/officeart/2005/8/layout/default#1"/>
    <dgm:cxn modelId="{A1CF4496-CAEE-4E70-9870-39126500D112}" type="presParOf" srcId="{CF6982D6-3BA3-43FD-AAC2-877D65A79C84}" destId="{8DFA4DD8-4E98-4C4D-97E9-E08957E72AE4}" srcOrd="9" destOrd="0" presId="urn:microsoft.com/office/officeart/2005/8/layout/default#1"/>
    <dgm:cxn modelId="{6568F481-0456-4454-B9DF-B50204632FAF}" type="presParOf" srcId="{CF6982D6-3BA3-43FD-AAC2-877D65A79C84}" destId="{F7C88BBB-AEBC-4244-AA6D-38BAAC8C04F5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0FE24-E71B-432C-9BFC-F6B58D798A12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2682-5F33-4E2E-94FF-DBFC204A094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849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C6708-D17C-40E8-BCCA-52DE8E5C5A74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8458E-3DFE-43B0-8029-89023358A9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2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6300" y="717550"/>
            <a:ext cx="4965700" cy="3724275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458E-3DFE-43B0-8029-89023358A9DC}" type="slidenum">
              <a:rPr lang="en-GB" sz="900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GB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860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5FA024-1431-46C9-98F9-A82796F86BCE}" type="slidenum">
              <a:rPr lang="en-GB" sz="1000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GB" sz="1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9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E9398-E1BE-4006-A21F-8D373172955D}" type="slidenum">
              <a:rPr lang="en-GB" sz="900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078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6300" y="717550"/>
            <a:ext cx="4965700" cy="3724275"/>
          </a:xfrm>
          <a:ln/>
        </p:spPr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51276" y="9158289"/>
            <a:ext cx="2943225" cy="496887"/>
          </a:xfrm>
          <a:noFill/>
        </p:spPr>
        <p:txBody>
          <a:bodyPr/>
          <a:lstStyle/>
          <a:p>
            <a:fld id="{A3F5AAD3-BBF4-4FA6-8050-BE2ADA94D4C4}" type="slidenum">
              <a:rPr lang="en-GB" sz="900" smtClean="0">
                <a:latin typeface="Arial" pitchFamily="34" charset="0"/>
              </a:rPr>
              <a:pPr/>
              <a:t>4</a:t>
            </a:fld>
            <a:endParaRPr lang="en-GB" sz="90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63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E9398-E1BE-4006-A21F-8D373172955D}" type="slidenum">
              <a:rPr lang="en-GB" sz="900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482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E9398-E1BE-4006-A21F-8D373172955D}" type="slidenum">
              <a:rPr lang="en-GB" sz="900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434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E9398-E1BE-4006-A21F-8D373172955D}" type="slidenum">
              <a:rPr lang="en-GB" sz="900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779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5188" y="788988"/>
            <a:ext cx="4949825" cy="3711575"/>
          </a:xfrm>
          <a:ln/>
        </p:spPr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1E1D29-D1B6-410A-8886-E835AE8EA23A}" type="slidenum">
              <a:rPr lang="en-GB" sz="1000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GB" sz="1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18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458E-3DFE-43B0-8029-89023358A9DC}" type="slidenum">
              <a:rPr lang="en-GB" sz="1000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9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AEFC-EA20-4D1D-90F1-F021514560D8}" type="datetimeFigureOut">
              <a:rPr lang="en-GB" smtClean="0"/>
              <a:pPr/>
              <a:t>20/05/2014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3D79-4B51-4DE0-8124-006799A16CD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 cap="all" baseline="0">
          <a:solidFill>
            <a:srgbClr val="0066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6600"/>
        </a:buClr>
        <a:buFont typeface="Wingdings" pitchFamily="2" charset="2"/>
        <a:buChar char="Ø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GB" dirty="0" smtClean="0"/>
              <a:t>QAA: CHAMPIONING THE STUDENT INTEREST</a:t>
            </a:r>
            <a:endParaRPr lang="en-GB" cap="all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6840760" cy="1656184"/>
          </a:xfrm>
        </p:spPr>
        <p:txBody>
          <a:bodyPr>
            <a:noAutofit/>
          </a:bodyPr>
          <a:lstStyle/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HEPI spring conference, 21 May 2014 </a:t>
            </a:r>
            <a:endParaRPr lang="en-GB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Anthony McClaran</a:t>
            </a: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Chief Executive</a:t>
            </a:r>
            <a:endParaRPr lang="en-GB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365104"/>
            <a:ext cx="153617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365104"/>
            <a:ext cx="153617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365104"/>
            <a:ext cx="153815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365104"/>
            <a:ext cx="153617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New QAA logo 2co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04248" y="5805264"/>
            <a:ext cx="2016224" cy="664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s.halpin\My Documents\My Pictures\Pictur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9826" y="4077072"/>
            <a:ext cx="4444173" cy="2780928"/>
          </a:xfrm>
          <a:prstGeom prst="rect">
            <a:avLst/>
          </a:prstGeom>
          <a:noFill/>
        </p:spPr>
      </p:pic>
      <p:pic>
        <p:nvPicPr>
          <p:cNvPr id="3074" name="Picture 2" descr="C:\Users\s.halpin\Pictures\Quality Assur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2426" y="1268760"/>
            <a:ext cx="3891574" cy="2852936"/>
          </a:xfrm>
          <a:prstGeom prst="rect">
            <a:avLst/>
          </a:prstGeom>
          <a:noFill/>
        </p:spPr>
      </p:pic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GB" sz="3200" b="0" cap="all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STUDENTS &amp; QAA strategic approaches today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628800"/>
            <a:ext cx="51845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From the new QAA Strategy 2014-17: </a:t>
            </a:r>
          </a:p>
          <a:p>
            <a:pPr marL="355600" indent="-355600">
              <a:buClr>
                <a:srgbClr val="006600"/>
              </a:buClr>
            </a:pP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355600" indent="-355600">
              <a:buClr>
                <a:srgbClr val="006600"/>
              </a:buClr>
            </a:pP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20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‘QAA acts in the public interest for the benefit of students and supports higher education providers in providing the best possible student learning experience.’</a:t>
            </a:r>
          </a:p>
          <a:p>
            <a:pPr marL="355600" indent="-355600">
              <a:buClr>
                <a:srgbClr val="006600"/>
              </a:buClr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Student Board members </a:t>
            </a: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Student Advisory Board</a:t>
            </a: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Students at centre of QAA reviews</a:t>
            </a: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Dedicated engagement team </a:t>
            </a: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QAA Concerns Scheme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/>
          </a:bodyPr>
          <a:lstStyle/>
          <a:p>
            <a:r>
              <a:rPr lang="en-GB" i="1" dirty="0" smtClean="0"/>
              <a:t>QUALITY CODE</a:t>
            </a:r>
            <a:r>
              <a:rPr lang="en-GB" dirty="0" smtClean="0"/>
              <a:t>:</a:t>
            </a:r>
            <a:r>
              <a:rPr lang="en-GB" i="1" dirty="0" smtClean="0"/>
              <a:t> </a:t>
            </a:r>
            <a:r>
              <a:rPr lang="en-GB" dirty="0" smtClean="0"/>
              <a:t>CHAMPIONING THE STUDENT INTEREST &amp; JOURNEY</a:t>
            </a:r>
            <a:endParaRPr lang="en-GB" sz="3200" b="0" i="1" cap="all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6" descr="New QAA logo 4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805264"/>
            <a:ext cx="24050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683568" y="1556792"/>
          <a:ext cx="756084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991475" cy="1143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INSIGHT: qaa RESEARCH PROJECTS</a:t>
            </a:r>
          </a:p>
        </p:txBody>
      </p:sp>
      <p:pic>
        <p:nvPicPr>
          <p:cNvPr id="6" name="Picture 46" descr="New QAA logo 4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805264"/>
            <a:ext cx="24050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204864"/>
            <a:ext cx="460851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860032" y="2636912"/>
            <a:ext cx="36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Student Expectations &amp; Perceptions of Higher Education </a:t>
            </a:r>
            <a:r>
              <a:rPr lang="en-GB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GB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INTERNATIONALISATION &amp; the student interest </a:t>
            </a:r>
            <a:endParaRPr lang="en-GB" sz="3200" b="0" cap="all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8024" y="1340768"/>
            <a:ext cx="39604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Around 478,000 international students in UK (2012-13)</a:t>
            </a: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International Education Strategy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(BIS, July 2013)</a:t>
            </a:r>
          </a:p>
          <a:p>
            <a:pPr marL="268288" lvl="0" indent="-268288">
              <a:buClr>
                <a:srgbClr val="006600"/>
              </a:buClr>
            </a:pPr>
            <a:endParaRPr lang="en-GB" sz="2000" i="1" dirty="0" smtClean="0">
              <a:latin typeface="Arial" pitchFamily="34" charset="0"/>
              <a:cs typeface="Arial" pitchFamily="34" charset="0"/>
            </a:endParaRP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QAA guidance and support </a:t>
            </a: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International Students Studying in the UK – Guidance for Higher Education Providers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57188" indent="-357188">
              <a:buClr>
                <a:srgbClr val="006600"/>
              </a:buClr>
            </a:pPr>
            <a:endParaRPr lang="en-GB" sz="20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6" descr="New QAA logo 4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805264"/>
            <a:ext cx="24050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060848"/>
            <a:ext cx="4286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UK TRANSNATIONAL EDUCATION (TNE) </a:t>
            </a:r>
            <a:endParaRPr lang="en-GB" sz="3200" b="0" cap="all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1556792"/>
            <a:ext cx="51125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GB" u="sng" dirty="0" smtClean="0">
                <a:latin typeface="Arial" pitchFamily="34" charset="0"/>
                <a:cs typeface="Arial" pitchFamily="34" charset="0"/>
              </a:rPr>
              <a:t>Timetable for consultation on UK TNE review </a:t>
            </a:r>
          </a:p>
          <a:p>
            <a:pPr marL="361950" indent="-361950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790700" indent="-1790700"/>
            <a:r>
              <a:rPr lang="en-GB" dirty="0" smtClean="0">
                <a:latin typeface="Arial" pitchFamily="34" charset="0"/>
                <a:cs typeface="Arial" pitchFamily="34" charset="0"/>
              </a:rPr>
              <a:t>10 March	Consultation closed (113 responses)</a:t>
            </a:r>
          </a:p>
          <a:p>
            <a:pPr marL="361950" indent="-361950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61950" indent="-361950"/>
            <a:r>
              <a:rPr lang="en-GB" dirty="0" smtClean="0">
                <a:latin typeface="Arial" pitchFamily="34" charset="0"/>
                <a:cs typeface="Arial" pitchFamily="34" charset="0"/>
              </a:rPr>
              <a:t>12 May		Steering group meeting</a:t>
            </a:r>
          </a:p>
          <a:p>
            <a:pPr>
              <a:buFont typeface="Arial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31 May		QAA publishes overview of 		planned process </a:t>
            </a:r>
          </a:p>
          <a:p>
            <a:pPr>
              <a:buFont typeface="Arial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From 2014-15	Prospective TNE review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		programme </a:t>
            </a:r>
          </a:p>
        </p:txBody>
      </p:sp>
      <p:pic>
        <p:nvPicPr>
          <p:cNvPr id="6" name="Picture 46" descr="New QAA logo 4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805264"/>
            <a:ext cx="24050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988840"/>
            <a:ext cx="324036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REGULATORY PARTNERSHIP GROUP (RPG)</a:t>
            </a:r>
            <a:endParaRPr lang="en-GB" sz="3200" b="0" cap="all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1556792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Corporate Forms and Structures Working Group</a:t>
            </a: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i="1" dirty="0" smtClean="0">
              <a:latin typeface="Arial" pitchFamily="34" charset="0"/>
              <a:cs typeface="Arial" pitchFamily="34" charset="0"/>
            </a:endParaRPr>
          </a:p>
          <a:p>
            <a:pPr marL="268288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Established 2012 to investigate implications of corporate forms now appearing</a:t>
            </a:r>
          </a:p>
          <a:p>
            <a:pPr marL="268288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68288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January 2014 - final report to RPG</a:t>
            </a:r>
          </a:p>
          <a:p>
            <a:pPr marL="268288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68288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Recommended areas for future work (in relation to the student interest) included:</a:t>
            </a:r>
          </a:p>
          <a:p>
            <a:pPr marL="268288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Minimum standards for student protection</a:t>
            </a:r>
          </a:p>
          <a:p>
            <a:pPr marL="725488" lvl="1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Student support following course closure</a:t>
            </a:r>
          </a:p>
          <a:p>
            <a:pPr marL="725488" lvl="1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Student protection in case of institutional failure</a:t>
            </a:r>
          </a:p>
          <a:p>
            <a:pPr marL="725488" lvl="1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Accountability of governing bodies to students</a:t>
            </a:r>
          </a:p>
          <a:p>
            <a:pPr marL="725488" lvl="1" indent="-268288">
              <a:buClr>
                <a:srgbClr val="006600"/>
              </a:buClr>
              <a:buFont typeface="Wingdings" pitchFamily="2" charset="2"/>
              <a:buChar char="Ø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Accountability of partners to students</a:t>
            </a:r>
          </a:p>
          <a:p>
            <a:pPr marL="268288" lvl="0" indent="-268288">
              <a:buClr>
                <a:srgbClr val="006600"/>
              </a:buClr>
              <a:buFont typeface="Wingdings" pitchFamily="2" charset="2"/>
              <a:buChar char="Ø"/>
            </a:pPr>
            <a:endParaRPr lang="en-GB" sz="20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6" descr="New QAA logo 4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805264"/>
            <a:ext cx="24050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en-GB" dirty="0" smtClean="0"/>
              <a:t>CHALLENGES FOR THE FUTURE</a:t>
            </a:r>
          </a:p>
        </p:txBody>
      </p:sp>
      <p:sp>
        <p:nvSpPr>
          <p:cNvPr id="17411" name="Subtitle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17412" name="Content Placeholder 8"/>
          <p:cNvSpPr>
            <a:spLocks noGrp="1"/>
          </p:cNvSpPr>
          <p:nvPr>
            <p:ph sz="half" idx="2"/>
          </p:nvPr>
        </p:nvSpPr>
        <p:spPr>
          <a:xfrm>
            <a:off x="251520" y="1700808"/>
            <a:ext cx="5832648" cy="4210050"/>
          </a:xfrm>
        </p:spPr>
        <p:txBody>
          <a:bodyPr>
            <a:normAutofit/>
          </a:bodyPr>
          <a:lstStyle/>
          <a:p>
            <a:r>
              <a:rPr lang="en-GB" dirty="0" smtClean="0"/>
              <a:t>Impact of removal of student number controls </a:t>
            </a:r>
          </a:p>
          <a:p>
            <a:endParaRPr lang="en-GB" dirty="0" smtClean="0"/>
          </a:p>
          <a:p>
            <a:r>
              <a:rPr lang="en-GB" dirty="0" smtClean="0"/>
              <a:t>Diversifying sector and student bodies: 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Which students will engage in quality and standards in the future? </a:t>
            </a:r>
          </a:p>
          <a:p>
            <a:endParaRPr lang="en-GB" dirty="0" smtClean="0"/>
          </a:p>
          <a:p>
            <a:r>
              <a:rPr lang="en-GB" dirty="0" smtClean="0"/>
              <a:t>New forms of delivery – such as MOOCs – and the role of quality assurance for student interests?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FontTx/>
              <a:buNone/>
            </a:pPr>
            <a:endParaRPr lang="en-GB" sz="1900" dirty="0" smtClean="0"/>
          </a:p>
          <a:p>
            <a:endParaRPr lang="en-GB" sz="1200" dirty="0" smtClean="0"/>
          </a:p>
          <a:p>
            <a:pPr>
              <a:buFontTx/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8" name="Picture 46" descr="New QAA logo 4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805264"/>
            <a:ext cx="24050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H:\Biogs, boilerplates, images &amp; logos\Images\Question ma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204864"/>
            <a:ext cx="1656184" cy="1656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980728"/>
            <a:ext cx="6336704" cy="4525963"/>
          </a:xfrm>
        </p:spPr>
        <p:txBody>
          <a:bodyPr>
            <a:noAutofit/>
          </a:bodyPr>
          <a:lstStyle/>
          <a:p>
            <a:pPr algn="ctr">
              <a:buFont typeface="Arial" charset="0"/>
              <a:buNone/>
            </a:pPr>
            <a:r>
              <a:rPr lang="en-GB" sz="3200" dirty="0" smtClean="0">
                <a:solidFill>
                  <a:srgbClr val="006600"/>
                </a:solidFill>
              </a:rPr>
              <a:t>Anthony McClaran</a:t>
            </a:r>
          </a:p>
          <a:p>
            <a:pPr algn="ctr">
              <a:buFont typeface="Arial" charset="0"/>
              <a:buNone/>
            </a:pPr>
            <a:r>
              <a:rPr lang="en-GB" sz="3200" dirty="0" smtClean="0">
                <a:solidFill>
                  <a:srgbClr val="006600"/>
                </a:solidFill>
              </a:rPr>
              <a:t>Chief Executive</a:t>
            </a:r>
          </a:p>
          <a:p>
            <a:pPr algn="ctr">
              <a:buFont typeface="Arial" charset="0"/>
              <a:buNone/>
            </a:pPr>
            <a:r>
              <a:rPr lang="en-GB" sz="3200" dirty="0" smtClean="0">
                <a:solidFill>
                  <a:srgbClr val="006600"/>
                </a:solidFill>
              </a:rPr>
              <a:t>QAA</a:t>
            </a:r>
          </a:p>
          <a:p>
            <a:pPr algn="ctr">
              <a:buFont typeface="Arial" charset="0"/>
              <a:buNone/>
            </a:pPr>
            <a:endParaRPr lang="en-GB" sz="3200" u="sng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r>
              <a:rPr lang="en-GB" sz="3200" dirty="0" smtClean="0">
                <a:solidFill>
                  <a:srgbClr val="006600"/>
                </a:solidFill>
              </a:rPr>
              <a:t>@AnthonyMcClaran</a:t>
            </a:r>
          </a:p>
          <a:p>
            <a:pPr algn="ctr">
              <a:buFont typeface="Arial" charset="0"/>
              <a:buNone/>
            </a:pPr>
            <a:r>
              <a:rPr lang="en-GB" sz="3200" dirty="0" smtClean="0">
                <a:solidFill>
                  <a:srgbClr val="006600"/>
                </a:solidFill>
              </a:rPr>
              <a:t>@QAAtweets </a:t>
            </a:r>
            <a:endParaRPr lang="en-GB" sz="32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r>
              <a:rPr lang="en-GB" sz="3200" u="sng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www.qaa.ac.uk</a:t>
            </a:r>
          </a:p>
        </p:txBody>
      </p:sp>
      <p:pic>
        <p:nvPicPr>
          <p:cNvPr id="6" name="Picture 5" descr="New QAA logo 2c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5805264"/>
            <a:ext cx="2016224" cy="664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QAA Hold Item Deleting</Name>
    <Type>3</Type>
    <SequenceNumber>1000</SequenceNumber>
    <Assembly>BlueSource.QAA.LegalHold, Version=1.0.0.0, Culture=neutral, PublicKeyToken=98e5a19c401bc91c</Assembly>
    <Class>BlueSource.QAA.LegalHold.StopOnHoldDeleteEvents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peeches" ma:contentTypeID="0x010100B7F8D33C0CC98E4CB24CAB99C5D3B32C00A594CB5FB9391C44BA1D06F57ECB52F1" ma:contentTypeVersion="12" ma:contentTypeDescription="" ma:contentTypeScope="" ma:versionID="717a53bdacbabc90fc4d4320e6be5ba9">
  <xsd:schema xmlns:xsd="http://www.w3.org/2001/XMLSchema" xmlns:p="http://schemas.microsoft.com/office/2006/metadata/properties" xmlns:ns2="ab5b8e5d-c951-4779-ac3d-7822b36376f0" xmlns:ns3="c3c28dcf-c2cb-402a-8ed2-b37d72db8181" targetNamespace="http://schemas.microsoft.com/office/2006/metadata/properties" ma:root="true" ma:fieldsID="55d5f2338e54e91a70127ca137ca4a3d" ns2:_="" ns3:_="">
    <xsd:import namespace="ab5b8e5d-c951-4779-ac3d-7822b36376f0"/>
    <xsd:import namespace="c3c28dcf-c2cb-402a-8ed2-b37d72db8181"/>
    <xsd:element name="properties">
      <xsd:complexType>
        <xsd:sequence>
          <xsd:element name="documentManagement">
            <xsd:complexType>
              <xsd:all>
                <xsd:element ref="ns2:Event_x0020_date" minOccurs="0"/>
                <xsd:element ref="ns2:Organiser" minOccurs="0"/>
                <xsd:element ref="ns2:Session_x0020_title" minOccurs="0"/>
                <xsd:element ref="ns3:Speaking_x0020_or_x0020_attending" minOccurs="0"/>
                <xsd:element ref="ns3:Event_x0020_name" minOccurs="0"/>
                <xsd:element ref="ns3:IsHeld" minOccurs="0"/>
                <xsd:element ref="ns3:_dlc_Exempt" minOccurs="0"/>
                <xsd:element ref="ns3:_dlc_ExpireDateSaved" minOccurs="0"/>
                <xsd:element ref="ns3:_dlc_Expire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b5b8e5d-c951-4779-ac3d-7822b36376f0" elementFormDefault="qualified">
    <xsd:import namespace="http://schemas.microsoft.com/office/2006/documentManagement/types"/>
    <xsd:element name="Event_x0020_date" ma:index="8" nillable="true" ma:displayName="Event date" ma:format="DateOnly" ma:internalName="Event_x0020_date">
      <xsd:simpleType>
        <xsd:restriction base="dms:DateTime"/>
      </xsd:simpleType>
    </xsd:element>
    <xsd:element name="Organiser" ma:index="9" nillable="true" ma:displayName="Organiser" ma:internalName="Organiser">
      <xsd:simpleType>
        <xsd:restriction base="dms:Text">
          <xsd:maxLength value="255"/>
        </xsd:restriction>
      </xsd:simpleType>
    </xsd:element>
    <xsd:element name="Session_x0020_title" ma:index="10" nillable="true" ma:displayName="Session title" ma:internalName="Session_x0020_title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c3c28dcf-c2cb-402a-8ed2-b37d72db8181" elementFormDefault="qualified">
    <xsd:import namespace="http://schemas.microsoft.com/office/2006/documentManagement/types"/>
    <xsd:element name="Speaking_x0020_or_x0020_attending" ma:index="11" nillable="true" ma:displayName="Speaking or attending" ma:default="Speaking" ma:format="Dropdown" ma:internalName="Speaking_x0020_or_x0020_attending">
      <xsd:simpleType>
        <xsd:restriction base="dms:Choice">
          <xsd:enumeration value="Speaking"/>
          <xsd:enumeration value="Attending"/>
        </xsd:restriction>
      </xsd:simpleType>
    </xsd:element>
    <xsd:element name="Event_x0020_name" ma:index="12" nillable="true" ma:displayName="Event name" ma:list="{ea884924-1fc2-45eb-8c30-08e731db6fa7}" ma:internalName="Event_x0020_name" ma:showField="LinkTitleNoMenu">
      <xsd:simpleType>
        <xsd:restriction base="dms:Lookup"/>
      </xsd:simpleType>
    </xsd:element>
    <xsd:element name="IsHeld" ma:index="13" nillable="true" ma:displayName="IsHeld" ma:default="0" ma:description="is this item held" ma:internalName="IsHeld">
      <xsd:simpleType>
        <xsd:restriction base="dms:Boolean"/>
      </xsd:simpleType>
    </xsd:element>
    <xsd:element name="_dlc_Exempt" ma:index="14" nillable="true" ma:displayName="Exempt from Policy" ma:description="" ma:hidden="true" ma:internalName="_dlc_Exempt" ma:readOnly="true">
      <xsd:simpleType>
        <xsd:restriction base="dms:Unknown"/>
      </xsd:simpleType>
    </xsd:element>
    <xsd:element name="_dlc_ExpireDateSaved" ma:index="15" nillable="true" ma:displayName="Original Expiration Date" ma:description="" ma:hidden="true" ma:internalName="_dlc_ExpireDateSaved" ma:readOnly="true">
      <xsd:simpleType>
        <xsd:restriction base="dms:DateTime"/>
      </xsd:simpleType>
    </xsd:element>
    <xsd:element name="_dlc_ExpireDate" ma:index="16" nillable="true" ma:displayName="Expiration Date" ma:description="" ma:hidden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p:Policy xmlns:p="office.server.policy" id="540e717b-ef9f-446a-90b6-c894f7429fba" local="false">
  <p:Name>11 years from creation</p:Name>
  <p:Description>Destroy document 11 years after creation</p:Description>
  <p:Statement>Destroy document 11 years after creation</p:Statement>
  <p:PolicyItems>
    <p:PolicyItem featureId="Microsoft.Office.RecordsManagement.PolicyFeatures.Expiration">
      <p:Name>Expiration</p:Name>
      <p:Description>Automatic scheduling of content for processing, and expiry of content that has reached its due date.</p:Description>
      <p:CustomData>
        <data>
          <formula id="Microsoft.Office.RecordsManagement.PolicyFeatures.Expiration.Formula.BuiltIn">
            <number>11</number>
            <property>Created</property>
            <period>years</period>
          </formula>
          <action type="action" id="BlueSource.QAA.RetentionWorkflow.ExpirationPolicy"/>
        </data>
      </p:CustomData>
    </p:PolicyItem>
  </p:PolicyItems>
</p:Policy>
</file>

<file path=customXml/item4.xml><?xml version="1.0" encoding="utf-8"?>
<p:properties xmlns:p="http://schemas.microsoft.com/office/2006/metadata/properties" xmlns:xsi="http://www.w3.org/2001/XMLSchema-instance">
  <documentManagement>
    <Speaking_x0020_or_x0020_attending xmlns="c3c28dcf-c2cb-402a-8ed2-b37d72db8181">Speaking</Speaking_x0020_or_x0020_attending>
    <Event_x0020_name xmlns="c3c28dcf-c2cb-402a-8ed2-b37d72db8181" xsi:nil="true"/>
    <Session_x0020_title xmlns="ab5b8e5d-c951-4779-ac3d-7822b36376f0" xsi:nil="true"/>
    <Event_x0020_date xmlns="ab5b8e5d-c951-4779-ac3d-7822b36376f0">2014-03-03T00:00:00+00:00</Event_x0020_date>
    <Organiser xmlns="ab5b8e5d-c951-4779-ac3d-7822b36376f0" xsi:nil="true"/>
    <IsHeld xmlns="c3c28dcf-c2cb-402a-8ed2-b37d72db8181">false</IsHeld>
    <_dlc_ExpireDate xmlns="c3c28dcf-c2cb-402a-8ed2-b37d72db8181">2025-02-27T14:30:47+00:00</_dlc_ExpireDate>
    <_dlc_ExpireDateSaved xmlns="c3c28dcf-c2cb-402a-8ed2-b37d72db8181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9FF2D2-391F-4500-8FF3-488521ECD9B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EC07445-B199-4FF1-B8DC-D00FD5C97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8e5d-c951-4779-ac3d-7822b36376f0"/>
    <ds:schemaRef ds:uri="c3c28dcf-c2cb-402a-8ed2-b37d72db818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3E055C6-AF78-480F-A7BE-8C6DCB1F405A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3F5CDC27-63FC-4E3E-A3BD-FF509BBDAB6B}">
  <ds:schemaRefs>
    <ds:schemaRef ds:uri="http://schemas.microsoft.com/office/2006/metadata/properties"/>
    <ds:schemaRef ds:uri="c3c28dcf-c2cb-402a-8ed2-b37d72db8181"/>
    <ds:schemaRef ds:uri="ab5b8e5d-c951-4779-ac3d-7822b36376f0"/>
  </ds:schemaRefs>
</ds:datastoreItem>
</file>

<file path=customXml/itemProps5.xml><?xml version="1.0" encoding="utf-8"?>
<ds:datastoreItem xmlns:ds="http://schemas.openxmlformats.org/officeDocument/2006/customXml" ds:itemID="{8B41B5D4-8336-4F3E-BF58-E97AB6422E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6467</TotalTime>
  <Words>287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QAA: CHAMPIONING THE STUDENT INTEREST</vt:lpstr>
      <vt:lpstr>STUDENTS &amp; QAA strategic approaches today</vt:lpstr>
      <vt:lpstr>QUALITY CODE: CHAMPIONING THE STUDENT INTEREST &amp; JOURNEY</vt:lpstr>
      <vt:lpstr>INSIGHT: qaa RESEARCH PROJECTS</vt:lpstr>
      <vt:lpstr>INTERNATIONALISATION &amp; the student interest </vt:lpstr>
      <vt:lpstr>UK TRANSNATIONAL EDUCATION (TNE) </vt:lpstr>
      <vt:lpstr>REGULATORY PARTNERSHIP GROUP (RPG)</vt:lpstr>
      <vt:lpstr>CHALLENGES FOR THE FUTURE</vt:lpstr>
      <vt:lpstr>PowerPoint Presentation</vt:lpstr>
    </vt:vector>
  </TitlesOfParts>
  <Company>QAA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assurance:  Indonesian-UK OPPORTUNITIES</dc:title>
  <dc:creator>j.grey</dc:creator>
  <cp:lastModifiedBy>Sarah Isles</cp:lastModifiedBy>
  <cp:revision>678</cp:revision>
  <dcterms:created xsi:type="dcterms:W3CDTF">2012-02-01T11:09:01Z</dcterms:created>
  <dcterms:modified xsi:type="dcterms:W3CDTF">2014-05-20T15:20:34Z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0x010100B7F8D33C0CC98E4CB24CAB99C5D3B32C00A594CB5FB9391C44BA1D06F57ECB52F1</vt:lpwstr>
  </property>
</Properties>
</file>