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7" autoAdjust="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4E221-18A8-47CE-B571-F19A4996B8B5}" type="datetimeFigureOut">
              <a:rPr lang="en-GB" smtClean="0"/>
              <a:t>20/05/2014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F049A-8612-4D53-AD45-EB596C13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67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fld id="{515B3E05-13D9-4D56-AB25-5FCB9A824F12}" type="datetime4">
              <a:rPr lang="en-US" altLang="en-US" sz="1200" baseline="0">
                <a:solidFill>
                  <a:prstClr val="black"/>
                </a:solidFill>
                <a:latin typeface="Arial" charset="0"/>
              </a:rPr>
              <a:pPr/>
              <a:t>May 20, 2014</a:t>
            </a:fld>
            <a:endParaRPr lang="en-US" altLang="en-US" sz="1200" baseline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fld id="{7A159D56-7C56-40F3-844D-F9997DDB61B3}" type="slidenum">
              <a:rPr lang="en-US" altLang="en-US" sz="1200" baseline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n-US" altLang="en-US" sz="1200" baseline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9801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39750" y="1511300"/>
            <a:ext cx="7989888" cy="0"/>
          </a:xfrm>
          <a:prstGeom prst="line">
            <a:avLst/>
          </a:prstGeom>
          <a:noFill/>
          <a:ln w="9525">
            <a:solidFill>
              <a:srgbClr val="ACA0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aseline="-25000">
              <a:solidFill>
                <a:srgbClr val="ACA095"/>
              </a:solidFill>
              <a:latin typeface="Times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466725"/>
            <a:ext cx="1493838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466725"/>
            <a:ext cx="1493838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539750" y="1511300"/>
            <a:ext cx="7989888" cy="0"/>
          </a:xfrm>
          <a:prstGeom prst="line">
            <a:avLst/>
          </a:prstGeom>
          <a:noFill/>
          <a:ln w="9525">
            <a:solidFill>
              <a:srgbClr val="ACA0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aseline="-25000">
              <a:solidFill>
                <a:srgbClr val="ACA095"/>
              </a:solidFill>
              <a:latin typeface="Time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0013"/>
            <a:ext cx="9144000" cy="1616076"/>
          </a:xfrm>
          <a:prstGeom prst="rect">
            <a:avLst/>
          </a:prstGeom>
          <a:solidFill>
            <a:srgbClr val="9289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ACA095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539750" y="682625"/>
            <a:ext cx="5757863" cy="71913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baseline="0" smtClean="0">
                <a:solidFill>
                  <a:srgbClr val="FFFFFF"/>
                </a:solidFill>
                <a:latin typeface="Arial" charset="0"/>
              </a:rPr>
              <a:t>Click to edit Master title style</a:t>
            </a:r>
            <a:endParaRPr lang="en-GB" b="1" baseline="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0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9275"/>
            <a:ext cx="20161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978025"/>
            <a:ext cx="7989888" cy="10795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130550"/>
            <a:ext cx="7989888" cy="1800225"/>
          </a:xfrm>
        </p:spPr>
        <p:txBody>
          <a:bodyPr/>
          <a:lstStyle>
            <a:lvl1pPr>
              <a:lnSpc>
                <a:spcPct val="70000"/>
              </a:lnSpc>
              <a:defRPr sz="3200">
                <a:solidFill>
                  <a:srgbClr val="ACA095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750" y="1042988"/>
            <a:ext cx="3598863" cy="360362"/>
          </a:xfrm>
        </p:spPr>
        <p:txBody>
          <a:bodyPr/>
          <a:lstStyle>
            <a:lvl1pPr>
              <a:defRPr sz="2400">
                <a:solidFill>
                  <a:srgbClr val="ACA095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06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99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4025" y="682625"/>
            <a:ext cx="1663700" cy="5075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682625"/>
            <a:ext cx="4841875" cy="5075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6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466725"/>
            <a:ext cx="1493838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539750" y="1511300"/>
            <a:ext cx="7989888" cy="0"/>
          </a:xfrm>
          <a:prstGeom prst="line">
            <a:avLst/>
          </a:prstGeom>
          <a:noFill/>
          <a:ln w="9525">
            <a:solidFill>
              <a:srgbClr val="ACA0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aseline="-25000">
              <a:solidFill>
                <a:srgbClr val="ACA095"/>
              </a:solidFill>
              <a:latin typeface="Times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466725"/>
            <a:ext cx="1493838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539750" y="1511300"/>
            <a:ext cx="7989888" cy="0"/>
          </a:xfrm>
          <a:prstGeom prst="line">
            <a:avLst/>
          </a:prstGeom>
          <a:noFill/>
          <a:ln w="9525">
            <a:solidFill>
              <a:srgbClr val="ACA0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aseline="-25000">
              <a:solidFill>
                <a:srgbClr val="ACA095"/>
              </a:solidFill>
              <a:latin typeface="Times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0" y="-100013"/>
            <a:ext cx="9144000" cy="1616076"/>
          </a:xfrm>
          <a:prstGeom prst="rect">
            <a:avLst/>
          </a:prstGeom>
          <a:solidFill>
            <a:srgbClr val="9289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ACA095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539750" y="682625"/>
            <a:ext cx="5757863" cy="7191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baseline="0" smtClean="0">
                <a:solidFill>
                  <a:srgbClr val="FFFFFF"/>
                </a:solidFill>
                <a:latin typeface="Arial" charset="0"/>
              </a:rPr>
              <a:t>Click to edit Master title style</a:t>
            </a:r>
            <a:endParaRPr lang="en-GB" b="1" baseline="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9275"/>
            <a:ext cx="20161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2"/>
          <p:cNvSpPr>
            <a:spLocks noChangeArrowheads="1"/>
          </p:cNvSpPr>
          <p:nvPr userDrawn="1"/>
        </p:nvSpPr>
        <p:spPr bwMode="auto">
          <a:xfrm>
            <a:off x="0" y="-100013"/>
            <a:ext cx="9144000" cy="1616076"/>
          </a:xfrm>
          <a:prstGeom prst="rect">
            <a:avLst/>
          </a:prstGeom>
          <a:solidFill>
            <a:srgbClr val="9289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ACA095"/>
              </a:solidFill>
            </a:endParaRPr>
          </a:p>
        </p:txBody>
      </p:sp>
      <p:pic>
        <p:nvPicPr>
          <p:cNvPr id="12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2925"/>
            <a:ext cx="20161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4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28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2159000"/>
            <a:ext cx="3252788" cy="359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4938" y="2159000"/>
            <a:ext cx="3252787" cy="359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8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7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6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3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ACA0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99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682625"/>
            <a:ext cx="57578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59000"/>
            <a:ext cx="6657975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9750" y="6477000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aseline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ACA095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466725"/>
            <a:ext cx="1493838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539750" y="1511300"/>
            <a:ext cx="7989888" cy="0"/>
          </a:xfrm>
          <a:prstGeom prst="line">
            <a:avLst/>
          </a:prstGeom>
          <a:noFill/>
          <a:ln w="9525">
            <a:solidFill>
              <a:srgbClr val="ACA0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aseline="-25000">
              <a:solidFill>
                <a:srgbClr val="ACA095"/>
              </a:solidFill>
              <a:latin typeface="Times"/>
            </a:endParaRP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477000"/>
            <a:ext cx="3598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aseline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ACA095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466725"/>
            <a:ext cx="1493838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539750" y="1511300"/>
            <a:ext cx="7989888" cy="0"/>
          </a:xfrm>
          <a:prstGeom prst="line">
            <a:avLst/>
          </a:prstGeom>
          <a:noFill/>
          <a:ln w="9525">
            <a:solidFill>
              <a:srgbClr val="ACA0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aseline="-25000">
              <a:solidFill>
                <a:srgbClr val="ACA095"/>
              </a:solidFill>
              <a:latin typeface="Times"/>
            </a:endParaRPr>
          </a:p>
        </p:txBody>
      </p:sp>
      <p:sp>
        <p:nvSpPr>
          <p:cNvPr id="1034" name="Rectangle 9"/>
          <p:cNvSpPr>
            <a:spLocks noChangeArrowheads="1"/>
          </p:cNvSpPr>
          <p:nvPr userDrawn="1"/>
        </p:nvSpPr>
        <p:spPr bwMode="auto">
          <a:xfrm>
            <a:off x="0" y="-100013"/>
            <a:ext cx="9144000" cy="1616076"/>
          </a:xfrm>
          <a:prstGeom prst="rect">
            <a:avLst/>
          </a:prstGeom>
          <a:solidFill>
            <a:srgbClr val="9289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ACA095"/>
              </a:solidFill>
            </a:endParaRPr>
          </a:p>
        </p:txBody>
      </p:sp>
      <p:sp>
        <p:nvSpPr>
          <p:cNvPr id="1035" name="Title 1"/>
          <p:cNvSpPr txBox="1">
            <a:spLocks/>
          </p:cNvSpPr>
          <p:nvPr userDrawn="1"/>
        </p:nvSpPr>
        <p:spPr bwMode="auto">
          <a:xfrm>
            <a:off x="539750" y="682625"/>
            <a:ext cx="5757863" cy="7191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baseline="0" dirty="0" smtClean="0">
                <a:solidFill>
                  <a:srgbClr val="FFFFFF"/>
                </a:solidFill>
                <a:latin typeface="Arial" charset="0"/>
              </a:rPr>
              <a:t>Click to edit Master title style</a:t>
            </a:r>
            <a:endParaRPr lang="en-GB" b="1" baseline="0" dirty="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036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9275"/>
            <a:ext cx="20161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2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2"/>
          </a:solidFill>
          <a:latin typeface="+mn-lt"/>
        </a:defRPr>
      </a:lvl2pPr>
      <a:lvl3pPr marL="381000" indent="5334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0" dirty="0" smtClean="0"/>
              <a:t>Responding to the Challenge</a:t>
            </a:r>
            <a:endParaRPr lang="en-GB" sz="2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2348880"/>
            <a:ext cx="6657975" cy="3598863"/>
          </a:xfrm>
        </p:spPr>
        <p:txBody>
          <a:bodyPr/>
          <a:lstStyle/>
          <a:p>
            <a:r>
              <a:rPr lang="en-GB" sz="2800" dirty="0" smtClean="0"/>
              <a:t>Professor Edward Acton</a:t>
            </a:r>
          </a:p>
          <a:p>
            <a:r>
              <a:rPr lang="en-GB" sz="2800" dirty="0" smtClean="0"/>
              <a:t>Vice-Chancellor </a:t>
            </a:r>
          </a:p>
          <a:p>
            <a:endParaRPr lang="en-GB" sz="2800" dirty="0"/>
          </a:p>
          <a:p>
            <a:r>
              <a:rPr lang="en-GB" sz="2800" dirty="0" smtClean="0">
                <a:solidFill>
                  <a:schemeClr val="accent2"/>
                </a:solidFill>
              </a:rPr>
              <a:t>University of East Anglia</a:t>
            </a:r>
            <a:endParaRPr lang="en-GB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6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b="0" dirty="0" smtClean="0"/>
              <a:t>Responding to the Challenge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indent="0" eaLnBrk="1" hangingPunct="1"/>
            <a:endParaRPr lang="en-US" altLang="en-US" b="1" dirty="0" smtClean="0"/>
          </a:p>
          <a:p>
            <a:pPr lvl="1" indent="0" eaLnBrk="1" hangingPunct="1"/>
            <a:r>
              <a:rPr lang="en-GB" altLang="en-US" sz="2400" dirty="0" smtClean="0"/>
              <a:t>Total Study Time at UK Universities</a:t>
            </a:r>
          </a:p>
          <a:p>
            <a:pPr lvl="1" indent="0" eaLnBrk="1" hangingPunct="1">
              <a:buNone/>
            </a:pPr>
            <a:endParaRPr lang="en-GB" altLang="en-US" sz="2400" dirty="0" smtClean="0"/>
          </a:p>
          <a:p>
            <a:pPr lvl="1" indent="0" eaLnBrk="1" hangingPunct="1"/>
            <a:r>
              <a:rPr lang="en-GB" altLang="en-US" sz="2400" dirty="0" smtClean="0"/>
              <a:t>Vice-Chancellors’ Response</a:t>
            </a:r>
          </a:p>
          <a:p>
            <a:pPr lvl="1" indent="0" eaLnBrk="1" hangingPunct="1">
              <a:buNone/>
            </a:pPr>
            <a:endParaRPr lang="en-GB" altLang="en-US" sz="2400" dirty="0" smtClean="0"/>
          </a:p>
          <a:p>
            <a:pPr lvl="1" indent="0" eaLnBrk="1" hangingPunct="1"/>
            <a:r>
              <a:rPr lang="en-GB" altLang="en-US" sz="2400" dirty="0" smtClean="0"/>
              <a:t>Why does it matter?</a:t>
            </a:r>
          </a:p>
          <a:p>
            <a:pPr lvl="1" indent="0" eaLnBrk="1" hangingPunct="1">
              <a:buNone/>
            </a:pPr>
            <a:endParaRPr lang="en-GB" altLang="en-US" sz="2400" dirty="0" smtClean="0"/>
          </a:p>
          <a:p>
            <a:pPr lvl="1" indent="0" eaLnBrk="1" hangingPunct="1"/>
            <a:r>
              <a:rPr lang="en-GB" altLang="en-US" sz="2400" dirty="0" smtClean="0"/>
              <a:t>Why did it happen?</a:t>
            </a:r>
          </a:p>
          <a:p>
            <a:pPr lvl="1" indent="0" eaLnBrk="1" hangingPunct="1"/>
            <a:endParaRPr lang="en-GB" altLang="en-US" sz="2400" dirty="0" smtClean="0"/>
          </a:p>
          <a:p>
            <a:pPr lvl="1" indent="0" eaLnBrk="1" hangingPunct="1"/>
            <a:r>
              <a:rPr lang="en-GB" altLang="en-US" sz="2400" dirty="0" smtClean="0"/>
              <a:t>What is to be done?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351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0" dirty="0"/>
              <a:t>Average (mean) of study hours by country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1" y="2159000"/>
            <a:ext cx="6336506" cy="2968489"/>
          </a:xfrm>
        </p:spPr>
        <p:txBody>
          <a:bodyPr/>
          <a:lstStyle/>
          <a:p>
            <a:r>
              <a:rPr lang="en-GB" dirty="0"/>
              <a:t>  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6405753" cy="29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4" y="5111115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dirty="0"/>
              <a:t>Source: Report to HEFCE by Centre for Higher Education Research and Information, </a:t>
            </a:r>
            <a:br>
              <a:rPr lang="en-GB" sz="1000" dirty="0"/>
            </a:br>
            <a:r>
              <a:rPr lang="en-GB" sz="1000" dirty="0"/>
              <a:t>The Open University, 2009</a:t>
            </a:r>
          </a:p>
        </p:txBody>
      </p:sp>
    </p:spTree>
    <p:extLst>
      <p:ext uri="{BB962C8B-B14F-4D97-AF65-F5344CB8AC3E}">
        <p14:creationId xmlns:p14="http://schemas.microsoft.com/office/powerpoint/2010/main" val="42923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 rotWithShape="1">
          <a:blip r:embed="rId2"/>
          <a:srcRect l="10764" t="21262" r="6578" b="28737"/>
          <a:stretch/>
        </p:blipFill>
        <p:spPr bwMode="auto">
          <a:xfrm>
            <a:off x="540934" y="1912422"/>
            <a:ext cx="8062131" cy="39015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529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Blank Presentation">
  <a:themeElements>
    <a:clrScheme name="">
      <a:dk1>
        <a:srgbClr val="ACA095"/>
      </a:dk1>
      <a:lt1>
        <a:srgbClr val="FFFFFF"/>
      </a:lt1>
      <a:dk2>
        <a:srgbClr val="004C67"/>
      </a:dk2>
      <a:lt2>
        <a:srgbClr val="808080"/>
      </a:lt2>
      <a:accent1>
        <a:srgbClr val="004C67"/>
      </a:accent1>
      <a:accent2>
        <a:srgbClr val="AB9F94"/>
      </a:accent2>
      <a:accent3>
        <a:srgbClr val="FFFFFF"/>
      </a:accent3>
      <a:accent4>
        <a:srgbClr val="92887E"/>
      </a:accent4>
      <a:accent5>
        <a:srgbClr val="AAB2B8"/>
      </a:accent5>
      <a:accent6>
        <a:srgbClr val="9B9086"/>
      </a:accent6>
      <a:hlink>
        <a:srgbClr val="FFA023"/>
      </a:hlink>
      <a:folHlink>
        <a:srgbClr val="605B4D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ACA095"/>
        </a:dk1>
        <a:lt1>
          <a:srgbClr val="FFFFFF"/>
        </a:lt1>
        <a:dk2>
          <a:srgbClr val="004C67"/>
        </a:dk2>
        <a:lt2>
          <a:srgbClr val="808080"/>
        </a:lt2>
        <a:accent1>
          <a:srgbClr val="004C67"/>
        </a:accent1>
        <a:accent2>
          <a:srgbClr val="AB9F94"/>
        </a:accent2>
        <a:accent3>
          <a:srgbClr val="FFFFFF"/>
        </a:accent3>
        <a:accent4>
          <a:srgbClr val="92887E"/>
        </a:accent4>
        <a:accent5>
          <a:srgbClr val="AAB2B8"/>
        </a:accent5>
        <a:accent6>
          <a:srgbClr val="9B9086"/>
        </a:accent6>
        <a:hlink>
          <a:srgbClr val="AB9F94"/>
        </a:hlink>
        <a:folHlink>
          <a:srgbClr val="AB9F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66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</vt:lpstr>
      <vt:lpstr>Blank Presentation</vt:lpstr>
      <vt:lpstr>Responding to the Challenge</vt:lpstr>
      <vt:lpstr>Responding to the Challenge</vt:lpstr>
      <vt:lpstr>Average (mean) of study hours by country </vt:lpstr>
      <vt:lpstr>PowerPoint Presentation</vt:lpstr>
    </vt:vector>
  </TitlesOfParts>
  <Company>University of East Anglia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Responding to the Challenge</dc:title>
  <dc:creator>k327</dc:creator>
  <cp:lastModifiedBy>Sarah Isles</cp:lastModifiedBy>
  <cp:revision>7</cp:revision>
  <dcterms:created xsi:type="dcterms:W3CDTF">2014-05-20T12:28:57Z</dcterms:created>
  <dcterms:modified xsi:type="dcterms:W3CDTF">2014-05-20T16:01:56Z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321770112</vt:i4>
  </property>
  <property fmtid="{D5CDD505-2E9C-101B-9397-08002B2CF9AE}" pid="3" name="_NewReviewCycle">
    <vt:lpwstr/>
  </property>
  <property fmtid="{D5CDD505-2E9C-101B-9397-08002B2CF9AE}" pid="4" name="_EmailSubject">
    <vt:lpwstr>embargoed copy of the 2014 Student Academic Experience Survey Report (embargoed to 10am, 21 May)</vt:lpwstr>
  </property>
  <property fmtid="{D5CDD505-2E9C-101B-9397-08002B2CF9AE}" pid="5" name="_AuthorEmail">
    <vt:lpwstr>Katie.Phillips@uea.ac.uk</vt:lpwstr>
  </property>
  <property fmtid="{D5CDD505-2E9C-101B-9397-08002B2CF9AE}" pid="6" name="_AuthorEmailDisplayName">
    <vt:lpwstr>Katie Phillips (VCO)</vt:lpwstr>
  </property>
</Properties>
</file>