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4"/>
  </p:notesMasterIdLst>
  <p:sldIdLst>
    <p:sldId id="256" r:id="rId5"/>
    <p:sldId id="275" r:id="rId6"/>
    <p:sldId id="274" r:id="rId7"/>
    <p:sldId id="258" r:id="rId8"/>
    <p:sldId id="259" r:id="rId9"/>
    <p:sldId id="260" r:id="rId10"/>
    <p:sldId id="261" r:id="rId11"/>
    <p:sldId id="264" r:id="rId12"/>
    <p:sldId id="265" r:id="rId13"/>
    <p:sldId id="266" r:id="rId14"/>
    <p:sldId id="267" r:id="rId15"/>
    <p:sldId id="268" r:id="rId16"/>
    <p:sldId id="273" r:id="rId17"/>
    <p:sldId id="269" r:id="rId18"/>
    <p:sldId id="270" r:id="rId19"/>
    <p:sldId id="271" r:id="rId20"/>
    <p:sldId id="272" r:id="rId21"/>
    <p:sldId id="276" r:id="rId22"/>
    <p:sldId id="277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078"/>
    <a:srgbClr val="AD0816"/>
    <a:srgbClr val="EC7E00"/>
    <a:srgbClr val="007AA6"/>
    <a:srgbClr val="00A186"/>
    <a:srgbClr val="C6D3DB"/>
    <a:srgbClr val="FAA634"/>
    <a:srgbClr val="FFFFFF"/>
    <a:srgbClr val="EB539E"/>
    <a:srgbClr val="EF3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ulb\AppData\Local\Microsoft\Windows\Temporary%20Internet%20Files\Content.Outlook\1BYBBBVG\20122013_tcm77-319774%20AB%20+%20IS%20v3%20(4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B\Dropbox\Work\HEPI-HEA%20survey%202014\20122013_tcm77-319774%20AB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B\Dropbox\Work\HEPI-HEA%20survey%202014\20122013_tcm77-319774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B\Dropbox\Work\HEPI-HEA%20survey%202014\20122013_tcm77-319774%20AB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9688984901507"/>
          <c:y val="0.116344371644944"/>
          <c:w val="0.67851537788545702"/>
          <c:h val="0.834032299939258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Don't know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All students</c:v>
                </c:pt>
                <c:pt idx="1">
                  <c:v>Russell Group</c:v>
                </c:pt>
                <c:pt idx="2">
                  <c:v>Pre-1992</c:v>
                </c:pt>
                <c:pt idx="3">
                  <c:v>Post-1992</c:v>
                </c:pt>
                <c:pt idx="4">
                  <c:v>Other specialist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%">
                  <c:v>0.01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at all satisfied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All students</c:v>
                </c:pt>
                <c:pt idx="1">
                  <c:v>Russell Group</c:v>
                </c:pt>
                <c:pt idx="2">
                  <c:v>Pre-1992</c:v>
                </c:pt>
                <c:pt idx="3">
                  <c:v>Post-1992</c:v>
                </c:pt>
                <c:pt idx="4">
                  <c:v>Other specialist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0.03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very satisfied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All students</c:v>
                </c:pt>
                <c:pt idx="1">
                  <c:v>Russell Group</c:v>
                </c:pt>
                <c:pt idx="2">
                  <c:v>Pre-1992</c:v>
                </c:pt>
                <c:pt idx="3">
                  <c:v>Post-1992</c:v>
                </c:pt>
                <c:pt idx="4">
                  <c:v>Other specialist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0.11</c:v>
                </c:pt>
                <c:pt idx="1">
                  <c:v>0.09</c:v>
                </c:pt>
                <c:pt idx="2">
                  <c:v>0.09</c:v>
                </c:pt>
                <c:pt idx="3">
                  <c:v>0.13</c:v>
                </c:pt>
                <c:pt idx="4">
                  <c:v>0.1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Fairly satisfied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All students</c:v>
                </c:pt>
                <c:pt idx="1">
                  <c:v>Russell Group</c:v>
                </c:pt>
                <c:pt idx="2">
                  <c:v>Pre-1992</c:v>
                </c:pt>
                <c:pt idx="3">
                  <c:v>Post-1992</c:v>
                </c:pt>
                <c:pt idx="4">
                  <c:v>Other specialist</c:v>
                </c:pt>
              </c:strCache>
            </c:strRef>
          </c:cat>
          <c:val>
            <c:numRef>
              <c:f>Sheet1!$B$5:$F$5</c:f>
              <c:numCache>
                <c:formatCode>0%</c:formatCode>
                <c:ptCount val="5"/>
                <c:pt idx="0">
                  <c:v>0.56999999999999995</c:v>
                </c:pt>
                <c:pt idx="1">
                  <c:v>0.56000000000000005</c:v>
                </c:pt>
                <c:pt idx="2">
                  <c:v>0.56999999999999995</c:v>
                </c:pt>
                <c:pt idx="3">
                  <c:v>0.57999999999999996</c:v>
                </c:pt>
                <c:pt idx="4">
                  <c:v>0.52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Very satisfied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All students</c:v>
                </c:pt>
                <c:pt idx="1">
                  <c:v>Russell Group</c:v>
                </c:pt>
                <c:pt idx="2">
                  <c:v>Pre-1992</c:v>
                </c:pt>
                <c:pt idx="3">
                  <c:v>Post-1992</c:v>
                </c:pt>
                <c:pt idx="4">
                  <c:v>Other specialist</c:v>
                </c:pt>
              </c:strCache>
            </c:strRef>
          </c:cat>
          <c:val>
            <c:numRef>
              <c:f>Sheet1!$B$6:$F$6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0.33</c:v>
                </c:pt>
                <c:pt idx="2">
                  <c:v>0.31</c:v>
                </c:pt>
                <c:pt idx="3">
                  <c:v>0.26</c:v>
                </c:pt>
                <c:pt idx="4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778656"/>
        <c:axId val="158777480"/>
      </c:barChart>
      <c:catAx>
        <c:axId val="1587786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/>
            </a:pPr>
            <a:endParaRPr lang="en-US"/>
          </a:p>
        </c:txPr>
        <c:crossAx val="158777480"/>
        <c:crosses val="autoZero"/>
        <c:auto val="1"/>
        <c:lblAlgn val="ctr"/>
        <c:lblOffset val="100"/>
        <c:noMultiLvlLbl val="0"/>
      </c:catAx>
      <c:valAx>
        <c:axId val="15877748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58778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2235009085402799E-2"/>
          <c:y val="1.31769365985215E-2"/>
          <c:w val="0.83612272023689405"/>
          <c:h val="0.111761058537408"/>
        </c:manualLayout>
      </c:layout>
      <c:overlay val="0"/>
      <c:txPr>
        <a:bodyPr/>
        <a:lstStyle/>
        <a:p>
          <a:pPr>
            <a:defRPr sz="1400">
              <a:latin typeface="+mj-lt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Sheet1!$A$8:$Q$8</c:f>
              <c:strCache>
                <c:ptCount val="17"/>
                <c:pt idx="0">
                  <c:v>All</c:v>
                </c:pt>
                <c:pt idx="1">
                  <c:v> Medicine &amp; dentistry</c:v>
                </c:pt>
                <c:pt idx="2">
                  <c:v> Subjects allied to medicine</c:v>
                </c:pt>
                <c:pt idx="3">
                  <c:v> Biological sciences</c:v>
                </c:pt>
                <c:pt idx="4">
                  <c:v> Veterinary science &amp; Agriculture &amp; related subjects</c:v>
                </c:pt>
                <c:pt idx="5">
                  <c:v> Physical sciences</c:v>
                </c:pt>
                <c:pt idx="6">
                  <c:v> Mathematical sciences &amp; Computer science</c:v>
                </c:pt>
                <c:pt idx="7">
                  <c:v> Engineering &amp; technology</c:v>
                </c:pt>
                <c:pt idx="8">
                  <c:v> Architecture, building &amp; planning</c:v>
                </c:pt>
                <c:pt idx="9">
                  <c:v> Social studies</c:v>
                </c:pt>
                <c:pt idx="10">
                  <c:v> Law</c:v>
                </c:pt>
                <c:pt idx="11">
                  <c:v> Business &amp; administrative studies</c:v>
                </c:pt>
                <c:pt idx="12">
                  <c:v> Mass communications &amp; documentation</c:v>
                </c:pt>
                <c:pt idx="13">
                  <c:v> Languages</c:v>
                </c:pt>
                <c:pt idx="14">
                  <c:v> Historical &amp; philosophical studies</c:v>
                </c:pt>
                <c:pt idx="15">
                  <c:v> Creative arts &amp; design</c:v>
                </c:pt>
                <c:pt idx="16">
                  <c:v> Education</c:v>
                </c:pt>
              </c:strCache>
            </c:strRef>
          </c:cat>
          <c:val>
            <c:numRef>
              <c:f>Sheet1!$A$9:$Q$9</c:f>
              <c:numCache>
                <c:formatCode>General</c:formatCode>
                <c:ptCount val="17"/>
                <c:pt idx="0">
                  <c:v>35.14</c:v>
                </c:pt>
                <c:pt idx="1">
                  <c:v>47.55</c:v>
                </c:pt>
                <c:pt idx="2">
                  <c:v>50.92</c:v>
                </c:pt>
                <c:pt idx="3">
                  <c:v>31.02</c:v>
                </c:pt>
                <c:pt idx="4">
                  <c:v>42.11</c:v>
                </c:pt>
                <c:pt idx="5">
                  <c:v>35.369999999999997</c:v>
                </c:pt>
                <c:pt idx="6">
                  <c:v>33.880000000000003</c:v>
                </c:pt>
                <c:pt idx="7">
                  <c:v>36.1</c:v>
                </c:pt>
                <c:pt idx="8">
                  <c:v>42.68</c:v>
                </c:pt>
                <c:pt idx="9">
                  <c:v>30.42</c:v>
                </c:pt>
                <c:pt idx="10">
                  <c:v>32.22</c:v>
                </c:pt>
                <c:pt idx="11">
                  <c:v>30.37</c:v>
                </c:pt>
                <c:pt idx="12">
                  <c:v>26.66</c:v>
                </c:pt>
                <c:pt idx="13">
                  <c:v>29.59</c:v>
                </c:pt>
                <c:pt idx="14">
                  <c:v>30.13</c:v>
                </c:pt>
                <c:pt idx="15">
                  <c:v>36.119999999999997</c:v>
                </c:pt>
                <c:pt idx="16">
                  <c:v>43.29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867120"/>
        <c:axId val="439868688"/>
      </c:barChart>
      <c:catAx>
        <c:axId val="43986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39868688"/>
        <c:crosses val="autoZero"/>
        <c:auto val="1"/>
        <c:lblAlgn val="ctr"/>
        <c:lblOffset val="100"/>
        <c:noMultiLvlLbl val="0"/>
      </c:catAx>
      <c:valAx>
        <c:axId val="439868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9867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Wales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 have received very good value for money </c:v>
                </c:pt>
                <c:pt idx="1">
                  <c:v>I have received good value for money </c:v>
                </c:pt>
                <c:pt idx="2">
                  <c:v>I have received neither poor nor good value for money</c:v>
                </c:pt>
                <c:pt idx="3">
                  <c:v>I have received poor value for money </c:v>
                </c:pt>
                <c:pt idx="4">
                  <c:v>I have received very poor value for money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0.34</c:v>
                </c:pt>
                <c:pt idx="2">
                  <c:v>0.3</c:v>
                </c:pt>
                <c:pt idx="3">
                  <c:v>0.2</c:v>
                </c:pt>
                <c:pt idx="4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Scotland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 have received very good value for money </c:v>
                </c:pt>
                <c:pt idx="1">
                  <c:v>I have received good value for money </c:v>
                </c:pt>
                <c:pt idx="2">
                  <c:v>I have received neither poor nor good value for money</c:v>
                </c:pt>
                <c:pt idx="3">
                  <c:v>I have received poor value for money </c:v>
                </c:pt>
                <c:pt idx="4">
                  <c:v>I have received very poor value for money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0.34</c:v>
                </c:pt>
                <c:pt idx="1">
                  <c:v>0.36</c:v>
                </c:pt>
                <c:pt idx="2">
                  <c:v>0.22</c:v>
                </c:pt>
                <c:pt idx="3">
                  <c:v>0.06</c:v>
                </c:pt>
                <c:pt idx="4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Northern Ireland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 have received very good value for money </c:v>
                </c:pt>
                <c:pt idx="1">
                  <c:v>I have received good value for money </c:v>
                </c:pt>
                <c:pt idx="2">
                  <c:v>I have received neither poor nor good value for money</c:v>
                </c:pt>
                <c:pt idx="3">
                  <c:v>I have received poor value for money </c:v>
                </c:pt>
                <c:pt idx="4">
                  <c:v>I have received very poor value for money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0.34</c:v>
                </c:pt>
                <c:pt idx="2">
                  <c:v>0.37</c:v>
                </c:pt>
                <c:pt idx="3">
                  <c:v>0.17</c:v>
                </c:pt>
                <c:pt idx="4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England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 have received very good value for money </c:v>
                </c:pt>
                <c:pt idx="1">
                  <c:v>I have received good value for money </c:v>
                </c:pt>
                <c:pt idx="2">
                  <c:v>I have received neither poor nor good value for money</c:v>
                </c:pt>
                <c:pt idx="3">
                  <c:v>I have received poor value for money </c:v>
                </c:pt>
                <c:pt idx="4">
                  <c:v>I have received very poor value for money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0.09</c:v>
                </c:pt>
                <c:pt idx="1">
                  <c:v>0.32</c:v>
                </c:pt>
                <c:pt idx="2">
                  <c:v>0.31</c:v>
                </c:pt>
                <c:pt idx="3">
                  <c:v>0.2</c:v>
                </c:pt>
                <c:pt idx="4">
                  <c:v>0.08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All UK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 have received very good value for money </c:v>
                </c:pt>
                <c:pt idx="1">
                  <c:v>I have received good value for money </c:v>
                </c:pt>
                <c:pt idx="2">
                  <c:v>I have received neither poor nor good value for money</c:v>
                </c:pt>
                <c:pt idx="3">
                  <c:v>I have received poor value for money </c:v>
                </c:pt>
                <c:pt idx="4">
                  <c:v>I have received very poor value for money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>
                  <c:v>0.12</c:v>
                </c:pt>
                <c:pt idx="1">
                  <c:v>0.33</c:v>
                </c:pt>
                <c:pt idx="2">
                  <c:v>0.3</c:v>
                </c:pt>
                <c:pt idx="3">
                  <c:v>0.18</c:v>
                </c:pt>
                <c:pt idx="4">
                  <c:v>0.08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867512"/>
        <c:axId val="439828576"/>
      </c:barChart>
      <c:catAx>
        <c:axId val="439867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9828576"/>
        <c:crosses val="autoZero"/>
        <c:auto val="1"/>
        <c:lblAlgn val="ctr"/>
        <c:lblOffset val="100"/>
        <c:noMultiLvlLbl val="0"/>
      </c:catAx>
      <c:valAx>
        <c:axId val="4398285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39867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54656645129395"/>
          <c:y val="0.25942704417331103"/>
          <c:w val="0.20270784880651499"/>
          <c:h val="0.4504094961809400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'For HEPI-HEA Alex'!$L$39</c:f>
              <c:strCache>
                <c:ptCount val="1"/>
                <c:pt idx="0">
                  <c:v>Year 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Alex'!$K$40:$K$44</c:f>
              <c:strCache>
                <c:ptCount val="5"/>
                <c:pt idx="0">
                  <c:v>I have received very poor value for money</c:v>
                </c:pt>
                <c:pt idx="1">
                  <c:v>I have received poor value for money</c:v>
                </c:pt>
                <c:pt idx="2">
                  <c:v>I have received neither poor nor good value for money</c:v>
                </c:pt>
                <c:pt idx="3">
                  <c:v>I have received good value for money</c:v>
                </c:pt>
                <c:pt idx="4">
                  <c:v>I have received very good value for money</c:v>
                </c:pt>
              </c:strCache>
            </c:strRef>
          </c:cat>
          <c:val>
            <c:numRef>
              <c:f>'For HEPI-HEA Alex'!$L$40:$L$44</c:f>
              <c:numCache>
                <c:formatCode>###0.0%</c:formatCode>
                <c:ptCount val="5"/>
                <c:pt idx="0">
                  <c:v>0.105263157894737</c:v>
                </c:pt>
                <c:pt idx="1">
                  <c:v>0.226166190670475</c:v>
                </c:pt>
                <c:pt idx="2">
                  <c:v>0.306133550931592</c:v>
                </c:pt>
                <c:pt idx="3">
                  <c:v>0.283693730450156</c:v>
                </c:pt>
                <c:pt idx="4">
                  <c:v>7.8743370053039594E-2</c:v>
                </c:pt>
              </c:numCache>
            </c:numRef>
          </c:val>
        </c:ser>
        <c:ser>
          <c:idx val="1"/>
          <c:order val="1"/>
          <c:tx>
            <c:strRef>
              <c:f>'For HEPI-HEA Alex'!$M$39</c:f>
              <c:strCache>
                <c:ptCount val="1"/>
                <c:pt idx="0">
                  <c:v>Year 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Alex'!$K$40:$K$44</c:f>
              <c:strCache>
                <c:ptCount val="5"/>
                <c:pt idx="0">
                  <c:v>I have received very poor value for money</c:v>
                </c:pt>
                <c:pt idx="1">
                  <c:v>I have received poor value for money</c:v>
                </c:pt>
                <c:pt idx="2">
                  <c:v>I have received neither poor nor good value for money</c:v>
                </c:pt>
                <c:pt idx="3">
                  <c:v>I have received good value for money</c:v>
                </c:pt>
                <c:pt idx="4">
                  <c:v>I have received very good value for money</c:v>
                </c:pt>
              </c:strCache>
            </c:strRef>
          </c:cat>
          <c:val>
            <c:numRef>
              <c:f>'For HEPI-HEA Alex'!$M$40:$M$44</c:f>
              <c:numCache>
                <c:formatCode>###0.0%</c:formatCode>
                <c:ptCount val="5"/>
                <c:pt idx="0">
                  <c:v>4.00453343407631E-2</c:v>
                </c:pt>
                <c:pt idx="1">
                  <c:v>0.14267724467951101</c:v>
                </c:pt>
                <c:pt idx="2">
                  <c:v>0.29631028837677897</c:v>
                </c:pt>
                <c:pt idx="3">
                  <c:v>0.41317214456617501</c:v>
                </c:pt>
                <c:pt idx="4">
                  <c:v>0.107794988036771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829752"/>
        <c:axId val="439832104"/>
      </c:barChart>
      <c:catAx>
        <c:axId val="4398297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9832104"/>
        <c:crosses val="autoZero"/>
        <c:auto val="1"/>
        <c:lblAlgn val="ctr"/>
        <c:lblOffset val="100"/>
        <c:noMultiLvlLbl val="0"/>
      </c:catAx>
      <c:valAx>
        <c:axId val="43983210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439829752"/>
        <c:crosses val="max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'For HEPI-HEA Alex'!$O$48</c:f>
              <c:strCache>
                <c:ptCount val="1"/>
                <c:pt idx="0">
                  <c:v>Year 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Alex'!$N$49:$N$53</c:f>
              <c:strCache>
                <c:ptCount val="5"/>
                <c:pt idx="0">
                  <c:v>It’s been better</c:v>
                </c:pt>
                <c:pt idx="1">
                  <c:v>It’s been worse</c:v>
                </c:pt>
                <c:pt idx="2">
                  <c:v>It’s been better in some ways and worse than others</c:v>
                </c:pt>
                <c:pt idx="3">
                  <c:v>It’s been exactly what I expected</c:v>
                </c:pt>
                <c:pt idx="4">
                  <c:v>Other/don’t know</c:v>
                </c:pt>
              </c:strCache>
            </c:strRef>
          </c:cat>
          <c:val>
            <c:numRef>
              <c:f>'For HEPI-HEA Alex'!$O$49:$O$53</c:f>
              <c:numCache>
                <c:formatCode>###0.0%</c:formatCode>
                <c:ptCount val="5"/>
                <c:pt idx="0">
                  <c:v>0.28116381687810299</c:v>
                </c:pt>
                <c:pt idx="1">
                  <c:v>0.117071152785439</c:v>
                </c:pt>
                <c:pt idx="2">
                  <c:v>0.50234418091560895</c:v>
                </c:pt>
                <c:pt idx="3">
                  <c:v>9.5835631549917297E-2</c:v>
                </c:pt>
                <c:pt idx="4" formatCode="####.0%">
                  <c:v>3.5852178709321601E-3</c:v>
                </c:pt>
              </c:numCache>
            </c:numRef>
          </c:val>
        </c:ser>
        <c:ser>
          <c:idx val="1"/>
          <c:order val="1"/>
          <c:tx>
            <c:strRef>
              <c:f>'For HEPI-HEA Alex'!$P$48</c:f>
              <c:strCache>
                <c:ptCount val="1"/>
                <c:pt idx="0">
                  <c:v>Year 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Alex'!$N$49:$N$53</c:f>
              <c:strCache>
                <c:ptCount val="5"/>
                <c:pt idx="0">
                  <c:v>It’s been better</c:v>
                </c:pt>
                <c:pt idx="1">
                  <c:v>It’s been worse</c:v>
                </c:pt>
                <c:pt idx="2">
                  <c:v>It’s been better in some ways and worse than others</c:v>
                </c:pt>
                <c:pt idx="3">
                  <c:v>It’s been exactly what I expected</c:v>
                </c:pt>
                <c:pt idx="4">
                  <c:v>Other/don’t know</c:v>
                </c:pt>
              </c:strCache>
            </c:strRef>
          </c:cat>
          <c:val>
            <c:numRef>
              <c:f>'For HEPI-HEA Alex'!$P$49:$P$53</c:f>
              <c:numCache>
                <c:formatCode>###0.0%</c:formatCode>
                <c:ptCount val="5"/>
                <c:pt idx="0">
                  <c:v>0.26693528078569601</c:v>
                </c:pt>
                <c:pt idx="1">
                  <c:v>0.11269201712415</c:v>
                </c:pt>
                <c:pt idx="2">
                  <c:v>0.49068244774615999</c:v>
                </c:pt>
                <c:pt idx="3">
                  <c:v>0.10815915386552501</c:v>
                </c:pt>
                <c:pt idx="4">
                  <c:v>2.1531100478468901E-2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829360"/>
        <c:axId val="439830144"/>
      </c:barChart>
      <c:catAx>
        <c:axId val="4398293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9830144"/>
        <c:crosses val="autoZero"/>
        <c:auto val="1"/>
        <c:lblAlgn val="ctr"/>
        <c:lblOffset val="100"/>
        <c:noMultiLvlLbl val="0"/>
      </c:catAx>
      <c:valAx>
        <c:axId val="439830144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43982936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88501887714502"/>
          <c:y val="0.14128472222222199"/>
          <c:w val="0.50392597321731203"/>
          <c:h val="0.820520833333334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Ranked as top answer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Better security on campus</c:v>
                </c:pt>
                <c:pt idx="1">
                  <c:v>Giving academics more time for research</c:v>
                </c:pt>
                <c:pt idx="2">
                  <c:v>Better sport or social facilities</c:v>
                </c:pt>
                <c:pt idx="3">
                  <c:v>Better buildings</c:v>
                </c:pt>
                <c:pt idx="4">
                  <c:v>Better pay for staff</c:v>
                </c:pt>
                <c:pt idx="5">
                  <c:v>Other support services (careers, accommodation etc.)</c:v>
                </c:pt>
                <c:pt idx="6">
                  <c:v>Supporting students to settle into the university</c:v>
                </c:pt>
                <c:pt idx="7">
                  <c:v>Providing better access to staff outside teaching sessions</c:v>
                </c:pt>
                <c:pt idx="8">
                  <c:v>Better financial support for hard-up students</c:v>
                </c:pt>
                <c:pt idx="9">
                  <c:v>Providing better learning facilities </c:v>
                </c:pt>
                <c:pt idx="10">
                  <c:v>Better training for lecturers</c:v>
                </c:pt>
                <c:pt idx="11">
                  <c:v>Reducing the size of teaching groups</c:v>
                </c:pt>
                <c:pt idx="12">
                  <c:v>Having more hours of teaching</c:v>
                </c:pt>
                <c:pt idx="13">
                  <c:v>Reducing fee levels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 formatCode="General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  <c:pt idx="4">
                  <c:v>0.01</c:v>
                </c:pt>
                <c:pt idx="5">
                  <c:v>0.02</c:v>
                </c:pt>
                <c:pt idx="6">
                  <c:v>0.03</c:v>
                </c:pt>
                <c:pt idx="7">
                  <c:v>0.04</c:v>
                </c:pt>
                <c:pt idx="8">
                  <c:v>7.0000000000000007E-2</c:v>
                </c:pt>
                <c:pt idx="9">
                  <c:v>0.11</c:v>
                </c:pt>
                <c:pt idx="10">
                  <c:v>0.13</c:v>
                </c:pt>
                <c:pt idx="11">
                  <c:v>0.14000000000000001</c:v>
                </c:pt>
                <c:pt idx="12">
                  <c:v>0.15</c:v>
                </c:pt>
                <c:pt idx="13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Ranked as top three answer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Better security on campus</c:v>
                </c:pt>
                <c:pt idx="1">
                  <c:v>Giving academics more time for research</c:v>
                </c:pt>
                <c:pt idx="2">
                  <c:v>Better sport or social facilities</c:v>
                </c:pt>
                <c:pt idx="3">
                  <c:v>Better buildings</c:v>
                </c:pt>
                <c:pt idx="4">
                  <c:v>Better pay for staff</c:v>
                </c:pt>
                <c:pt idx="5">
                  <c:v>Other support services (careers, accommodation etc.)</c:v>
                </c:pt>
                <c:pt idx="6">
                  <c:v>Supporting students to settle into the university</c:v>
                </c:pt>
                <c:pt idx="7">
                  <c:v>Providing better access to staff outside teaching sessions</c:v>
                </c:pt>
                <c:pt idx="8">
                  <c:v>Better financial support for hard-up students</c:v>
                </c:pt>
                <c:pt idx="9">
                  <c:v>Providing better learning facilities </c:v>
                </c:pt>
                <c:pt idx="10">
                  <c:v>Better training for lecturers</c:v>
                </c:pt>
                <c:pt idx="11">
                  <c:v>Reducing the size of teaching groups</c:v>
                </c:pt>
                <c:pt idx="12">
                  <c:v>Having more hours of teaching</c:v>
                </c:pt>
                <c:pt idx="13">
                  <c:v>Reducing fee levels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4"/>
                <c:pt idx="0">
                  <c:v>0.02</c:v>
                </c:pt>
                <c:pt idx="1">
                  <c:v>7.0000000000000007E-2</c:v>
                </c:pt>
                <c:pt idx="2">
                  <c:v>0.11</c:v>
                </c:pt>
                <c:pt idx="3">
                  <c:v>0.11</c:v>
                </c:pt>
                <c:pt idx="4">
                  <c:v>0.12</c:v>
                </c:pt>
                <c:pt idx="5">
                  <c:v>0.14000000000000001</c:v>
                </c:pt>
                <c:pt idx="6">
                  <c:v>0.14000000000000001</c:v>
                </c:pt>
                <c:pt idx="7">
                  <c:v>0.18</c:v>
                </c:pt>
                <c:pt idx="8">
                  <c:v>0.24</c:v>
                </c:pt>
                <c:pt idx="9">
                  <c:v>0.34</c:v>
                </c:pt>
                <c:pt idx="10">
                  <c:v>0.34</c:v>
                </c:pt>
                <c:pt idx="11">
                  <c:v>0.35</c:v>
                </c:pt>
                <c:pt idx="12">
                  <c:v>0.35</c:v>
                </c:pt>
                <c:pt idx="13">
                  <c:v>0.48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831320"/>
        <c:axId val="439831712"/>
      </c:barChart>
      <c:catAx>
        <c:axId val="4398313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439831712"/>
        <c:crosses val="autoZero"/>
        <c:auto val="1"/>
        <c:lblAlgn val="ctr"/>
        <c:lblOffset val="100"/>
        <c:noMultiLvlLbl val="0"/>
      </c:catAx>
      <c:valAx>
        <c:axId val="43983171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one"/>
        <c:crossAx val="439831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1367229038043"/>
          <c:y val="2.3435032812770502E-2"/>
          <c:w val="0.68121889351229903"/>
          <c:h val="7.0034448818897699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1447102766"/>
          <c:y val="0.15546382786600199"/>
          <c:w val="0.55357830271216102"/>
          <c:h val="0.805793487346367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Other/don't know</c:v>
                </c:pt>
                <c:pt idx="1">
                  <c:v>It's been exactly what I expected</c:v>
                </c:pt>
                <c:pt idx="2">
                  <c:v>It's been better in some ways and worse in others</c:v>
                </c:pt>
                <c:pt idx="3">
                  <c:v>It's been worse</c:v>
                </c:pt>
                <c:pt idx="4">
                  <c:v>It's been better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0.02</c:v>
                </c:pt>
                <c:pt idx="1">
                  <c:v>0.11</c:v>
                </c:pt>
                <c:pt idx="2">
                  <c:v>0.49</c:v>
                </c:pt>
                <c:pt idx="3">
                  <c:v>0.11</c:v>
                </c:pt>
                <c:pt idx="4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Other/don't know</c:v>
                </c:pt>
                <c:pt idx="1">
                  <c:v>It's been exactly what I expected</c:v>
                </c:pt>
                <c:pt idx="2">
                  <c:v>It's been better in some ways and worse in others</c:v>
                </c:pt>
                <c:pt idx="3">
                  <c:v>It's been worse</c:v>
                </c:pt>
                <c:pt idx="4">
                  <c:v>It's been better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0.02</c:v>
                </c:pt>
                <c:pt idx="1">
                  <c:v>0.08</c:v>
                </c:pt>
                <c:pt idx="2">
                  <c:v>0.45</c:v>
                </c:pt>
                <c:pt idx="3">
                  <c:v>0.13</c:v>
                </c:pt>
                <c:pt idx="4">
                  <c:v>0.32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Other/don't know</c:v>
                </c:pt>
                <c:pt idx="1">
                  <c:v>It's been exactly what I expected</c:v>
                </c:pt>
                <c:pt idx="2">
                  <c:v>It's been better in some ways and worse in others</c:v>
                </c:pt>
                <c:pt idx="3">
                  <c:v>It's been worse</c:v>
                </c:pt>
                <c:pt idx="4">
                  <c:v>It's been better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0.02</c:v>
                </c:pt>
                <c:pt idx="1">
                  <c:v>0.09</c:v>
                </c:pt>
                <c:pt idx="2">
                  <c:v>0.5</c:v>
                </c:pt>
                <c:pt idx="3">
                  <c:v>0.12</c:v>
                </c:pt>
                <c:pt idx="4">
                  <c:v>0.27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75520"/>
        <c:axId val="434508896"/>
      </c:barChart>
      <c:catAx>
        <c:axId val="158775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4508896"/>
        <c:crosses val="autoZero"/>
        <c:auto val="1"/>
        <c:lblAlgn val="ctr"/>
        <c:lblOffset val="100"/>
        <c:noMultiLvlLbl val="0"/>
      </c:catAx>
      <c:valAx>
        <c:axId val="434508896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one"/>
        <c:crossAx val="15877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015361060636598"/>
          <c:y val="4.2712124738879503E-2"/>
          <c:w val="0.35599968684643202"/>
          <c:h val="8.0381503127424897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586030845057599"/>
          <c:y val="2.73111178145319E-2"/>
          <c:w val="0.495394106807233"/>
          <c:h val="0.945377764370936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Accepter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Don't know</c:v>
                </c:pt>
                <c:pt idx="1">
                  <c:v>Other (please specify)</c:v>
                </c:pt>
                <c:pt idx="2">
                  <c:v>Teaching staff were inaccessible</c:v>
                </c:pt>
                <c:pt idx="3">
                  <c:v>The course wasn't challenging enough</c:v>
                </c:pt>
                <c:pt idx="4">
                  <c:v>The course was too challenging</c:v>
                </c:pt>
                <c:pt idx="5">
                  <c:v>There was too little interaction with other students</c:v>
                </c:pt>
                <c:pt idx="6">
                  <c:v>The teaching groups were too large</c:v>
                </c:pt>
                <c:pt idx="7">
                  <c:v>There was too little interaction with staff</c:v>
                </c:pt>
                <c:pt idx="8">
                  <c:v>The feedback was poor</c:v>
                </c:pt>
                <c:pt idx="9">
                  <c:v>The teaching quality was worse than I expected</c:v>
                </c:pt>
                <c:pt idx="10">
                  <c:v>I didn't feel supported in my private study</c:v>
                </c:pt>
                <c:pt idx="11">
                  <c:v>I received fewer contact hours than I was expecting</c:v>
                </c:pt>
                <c:pt idx="12">
                  <c:v>The course was poorly organised</c:v>
                </c:pt>
                <c:pt idx="13">
                  <c:v>I haven't put in enough effort myself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0.03</c:v>
                </c:pt>
                <c:pt idx="1">
                  <c:v>0.13</c:v>
                </c:pt>
                <c:pt idx="2">
                  <c:v>0.11</c:v>
                </c:pt>
                <c:pt idx="3">
                  <c:v>0.11</c:v>
                </c:pt>
                <c:pt idx="4">
                  <c:v>0.12</c:v>
                </c:pt>
                <c:pt idx="5">
                  <c:v>0.19</c:v>
                </c:pt>
                <c:pt idx="6">
                  <c:v>0.19</c:v>
                </c:pt>
                <c:pt idx="7">
                  <c:v>0.26</c:v>
                </c:pt>
                <c:pt idx="8">
                  <c:v>0.26</c:v>
                </c:pt>
                <c:pt idx="9">
                  <c:v>0.27</c:v>
                </c:pt>
                <c:pt idx="10">
                  <c:v>0.28000000000000003</c:v>
                </c:pt>
                <c:pt idx="11">
                  <c:v>0.32</c:v>
                </c:pt>
                <c:pt idx="12">
                  <c:v>0.32</c:v>
                </c:pt>
                <c:pt idx="13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512032"/>
        <c:axId val="434510856"/>
      </c:barChart>
      <c:catAx>
        <c:axId val="4345120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434510856"/>
        <c:crosses val="autoZero"/>
        <c:auto val="1"/>
        <c:lblAlgn val="ctr"/>
        <c:lblOffset val="100"/>
        <c:noMultiLvlLbl val="0"/>
      </c:catAx>
      <c:valAx>
        <c:axId val="434510856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one"/>
        <c:crossAx val="434512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Accepter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 definitely not</c:v>
                </c:pt>
                <c:pt idx="2">
                  <c:v>No probably not</c:v>
                </c:pt>
                <c:pt idx="3">
                  <c:v>Yes maybe</c:v>
                </c:pt>
                <c:pt idx="4">
                  <c:v>Yes definitely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0.03</c:v>
                </c:pt>
                <c:pt idx="1">
                  <c:v>0.34</c:v>
                </c:pt>
                <c:pt idx="2">
                  <c:v>0.310000000000001</c:v>
                </c:pt>
                <c:pt idx="3">
                  <c:v>0.22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512424"/>
        <c:axId val="434509680"/>
      </c:barChart>
      <c:catAx>
        <c:axId val="4345124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34509680"/>
        <c:crosses val="autoZero"/>
        <c:auto val="1"/>
        <c:lblAlgn val="ctr"/>
        <c:lblOffset val="100"/>
        <c:noMultiLvlLbl val="0"/>
      </c:catAx>
      <c:valAx>
        <c:axId val="434509680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one"/>
        <c:crossAx val="434512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437776255760903"/>
          <c:y val="0.13366446707672"/>
          <c:w val="0.58137213362633"/>
          <c:h val="0.764232091075952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'For HEPI-HEA Alex'!$B$77</c:f>
              <c:strCache>
                <c:ptCount val="1"/>
                <c:pt idx="0">
                  <c:v>Year 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Alex'!$A$78:$A$84</c:f>
              <c:strCache>
                <c:ptCount val="7"/>
                <c:pt idx="0">
                  <c:v>N/A - Can’t remember the information that was given to me</c:v>
                </c:pt>
                <c:pt idx="1">
                  <c:v>None of the above</c:v>
                </c:pt>
                <c:pt idx="2">
                  <c:v>Vague</c:v>
                </c:pt>
                <c:pt idx="3">
                  <c:v>Informative</c:v>
                </c:pt>
                <c:pt idx="4">
                  <c:v>Useful</c:v>
                </c:pt>
                <c:pt idx="5">
                  <c:v>Misleading</c:v>
                </c:pt>
                <c:pt idx="6">
                  <c:v>Accurate</c:v>
                </c:pt>
              </c:strCache>
            </c:strRef>
          </c:cat>
          <c:val>
            <c:numRef>
              <c:f>'For HEPI-HEA Alex'!$B$78:$B$84</c:f>
              <c:numCache>
                <c:formatCode>###0.0%</c:formatCode>
                <c:ptCount val="7"/>
                <c:pt idx="0">
                  <c:v>8.7999999999999995E-2</c:v>
                </c:pt>
                <c:pt idx="1">
                  <c:v>0.01</c:v>
                </c:pt>
                <c:pt idx="2">
                  <c:v>0.182</c:v>
                </c:pt>
                <c:pt idx="3">
                  <c:v>0.50700000000000001</c:v>
                </c:pt>
                <c:pt idx="4">
                  <c:v>0.51400000000000001</c:v>
                </c:pt>
                <c:pt idx="5">
                  <c:v>6.7000000000000004E-2</c:v>
                </c:pt>
                <c:pt idx="6">
                  <c:v>0.379</c:v>
                </c:pt>
              </c:numCache>
            </c:numRef>
          </c:val>
        </c:ser>
        <c:ser>
          <c:idx val="1"/>
          <c:order val="1"/>
          <c:tx>
            <c:strRef>
              <c:f>'For HEPI-HEA Alex'!$C$77</c:f>
              <c:strCache>
                <c:ptCount val="1"/>
                <c:pt idx="0">
                  <c:v>Year 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 HEPI-HEA Alex'!$A$78:$A$84</c:f>
              <c:strCache>
                <c:ptCount val="7"/>
                <c:pt idx="0">
                  <c:v>N/A - Can’t remember the information that was given to me</c:v>
                </c:pt>
                <c:pt idx="1">
                  <c:v>None of the above</c:v>
                </c:pt>
                <c:pt idx="2">
                  <c:v>Vague</c:v>
                </c:pt>
                <c:pt idx="3">
                  <c:v>Informative</c:v>
                </c:pt>
                <c:pt idx="4">
                  <c:v>Useful</c:v>
                </c:pt>
                <c:pt idx="5">
                  <c:v>Misleading</c:v>
                </c:pt>
                <c:pt idx="6">
                  <c:v>Accurate</c:v>
                </c:pt>
              </c:strCache>
            </c:strRef>
          </c:cat>
          <c:val>
            <c:numRef>
              <c:f>'For HEPI-HEA Alex'!$C$78:$C$84</c:f>
              <c:numCache>
                <c:formatCode>###0.0%</c:formatCode>
                <c:ptCount val="7"/>
                <c:pt idx="0">
                  <c:v>9.8000000000000004E-2</c:v>
                </c:pt>
                <c:pt idx="1">
                  <c:v>1.0999999999999999E-2</c:v>
                </c:pt>
                <c:pt idx="2">
                  <c:v>0.191</c:v>
                </c:pt>
                <c:pt idx="3">
                  <c:v>0.47199999999999998</c:v>
                </c:pt>
                <c:pt idx="4">
                  <c:v>0.48699999999999999</c:v>
                </c:pt>
                <c:pt idx="5">
                  <c:v>7.6999999999999999E-2</c:v>
                </c:pt>
                <c:pt idx="6">
                  <c:v>0.374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4510464"/>
        <c:axId val="6982784"/>
      </c:barChart>
      <c:catAx>
        <c:axId val="4345104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Times New Roman" panose="02020603050405020304" pitchFamily="18" charset="0"/>
              </a:defRPr>
            </a:pPr>
            <a:endParaRPr lang="en-US"/>
          </a:p>
        </c:txPr>
        <c:crossAx val="6982784"/>
        <c:crosses val="autoZero"/>
        <c:auto val="1"/>
        <c:lblAlgn val="ctr"/>
        <c:lblOffset val="100"/>
        <c:noMultiLvlLbl val="0"/>
      </c:catAx>
      <c:valAx>
        <c:axId val="6982784"/>
        <c:scaling>
          <c:orientation val="minMax"/>
        </c:scaling>
        <c:delete val="0"/>
        <c:axPos val="b"/>
        <c:majorGridlines/>
        <c:numFmt formatCode="0%" sourceLinked="0"/>
        <c:majorTickMark val="none"/>
        <c:minorTickMark val="none"/>
        <c:tickLblPos val="nextTo"/>
        <c:crossAx val="43451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692410310335497"/>
          <c:y val="5.9029739186531802E-2"/>
          <c:w val="0.39813391323039699"/>
          <c:h val="7.9871607082568297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263921459799701"/>
          <c:y val="0.116344371644944"/>
          <c:w val="0.58455314116658796"/>
          <c:h val="0.834032299939259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Don't know</c:v>
                </c:pt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No other students</c:v>
                </c:pt>
                <c:pt idx="1">
                  <c:v>1-5 other students</c:v>
                </c:pt>
                <c:pt idx="2">
                  <c:v>6-15 other students</c:v>
                </c:pt>
                <c:pt idx="3">
                  <c:v>16-50 other students</c:v>
                </c:pt>
                <c:pt idx="4">
                  <c:v>51-100 other students</c:v>
                </c:pt>
                <c:pt idx="5">
                  <c:v>More than 100 other students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at all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No other students</c:v>
                </c:pt>
                <c:pt idx="1">
                  <c:v>1-5 other students</c:v>
                </c:pt>
                <c:pt idx="2">
                  <c:v>6-15 other students</c:v>
                </c:pt>
                <c:pt idx="3">
                  <c:v>16-50 other students</c:v>
                </c:pt>
                <c:pt idx="4">
                  <c:v>51-100 other students</c:v>
                </c:pt>
                <c:pt idx="5">
                  <c:v>More than 100 other students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0.01</c:v>
                </c:pt>
                <c:pt idx="1">
                  <c:v>0.02</c:v>
                </c:pt>
                <c:pt idx="2">
                  <c:v>0.01</c:v>
                </c:pt>
                <c:pt idx="3">
                  <c:v>0.03</c:v>
                </c:pt>
                <c:pt idx="4">
                  <c:v>7.0000000000000007E-2</c:v>
                </c:pt>
                <c:pt idx="5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 little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No other students</c:v>
                </c:pt>
                <c:pt idx="1">
                  <c:v>1-5 other students</c:v>
                </c:pt>
                <c:pt idx="2">
                  <c:v>6-15 other students</c:v>
                </c:pt>
                <c:pt idx="3">
                  <c:v>16-50 other students</c:v>
                </c:pt>
                <c:pt idx="4">
                  <c:v>51-100 other students</c:v>
                </c:pt>
                <c:pt idx="5">
                  <c:v>More than 100 other students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6"/>
                <c:pt idx="0">
                  <c:v>0.09</c:v>
                </c:pt>
                <c:pt idx="1">
                  <c:v>0.1</c:v>
                </c:pt>
                <c:pt idx="2">
                  <c:v>0.1</c:v>
                </c:pt>
                <c:pt idx="3">
                  <c:v>0.24</c:v>
                </c:pt>
                <c:pt idx="4">
                  <c:v>0.36</c:v>
                </c:pt>
                <c:pt idx="5">
                  <c:v>0.37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Quite a bit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No other students</c:v>
                </c:pt>
                <c:pt idx="1">
                  <c:v>1-5 other students</c:v>
                </c:pt>
                <c:pt idx="2">
                  <c:v>6-15 other students</c:v>
                </c:pt>
                <c:pt idx="3">
                  <c:v>16-50 other students</c:v>
                </c:pt>
                <c:pt idx="4">
                  <c:v>51-100 other students</c:v>
                </c:pt>
                <c:pt idx="5">
                  <c:v>More than 100 other students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6"/>
                <c:pt idx="0">
                  <c:v>0.31</c:v>
                </c:pt>
                <c:pt idx="1">
                  <c:v>0.37</c:v>
                </c:pt>
                <c:pt idx="2">
                  <c:v>0.45</c:v>
                </c:pt>
                <c:pt idx="3">
                  <c:v>0.51</c:v>
                </c:pt>
                <c:pt idx="4">
                  <c:v>0.43</c:v>
                </c:pt>
                <c:pt idx="5">
                  <c:v>0.41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 lot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No other students</c:v>
                </c:pt>
                <c:pt idx="1">
                  <c:v>1-5 other students</c:v>
                </c:pt>
                <c:pt idx="2">
                  <c:v>6-15 other students</c:v>
                </c:pt>
                <c:pt idx="3">
                  <c:v>16-50 other students</c:v>
                </c:pt>
                <c:pt idx="4">
                  <c:v>51-100 other students</c:v>
                </c:pt>
                <c:pt idx="5">
                  <c:v>More than 100 other students</c:v>
                </c:pt>
              </c:strCache>
            </c:strRef>
          </c:cat>
          <c:val>
            <c:numRef>
              <c:f>Sheet1!$B$6:$G$6</c:f>
              <c:numCache>
                <c:formatCode>0%</c:formatCode>
                <c:ptCount val="6"/>
                <c:pt idx="0">
                  <c:v>0.59</c:v>
                </c:pt>
                <c:pt idx="1">
                  <c:v>0.5</c:v>
                </c:pt>
                <c:pt idx="2">
                  <c:v>0.42</c:v>
                </c:pt>
                <c:pt idx="3">
                  <c:v>0.2</c:v>
                </c:pt>
                <c:pt idx="4">
                  <c:v>0.11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82000"/>
        <c:axId val="6980040"/>
      </c:barChart>
      <c:catAx>
        <c:axId val="698200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/>
            </a:pPr>
            <a:endParaRPr lang="en-US"/>
          </a:p>
        </c:txPr>
        <c:crossAx val="6980040"/>
        <c:crosses val="autoZero"/>
        <c:auto val="1"/>
        <c:lblAlgn val="ctr"/>
        <c:lblOffset val="100"/>
        <c:noMultiLvlLbl val="0"/>
      </c:catAx>
      <c:valAx>
        <c:axId val="698004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6982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15256331850362E-3"/>
          <c:y val="1.2610825556258301E-2"/>
          <c:w val="0.76814951381799101"/>
          <c:h val="0.1066290609878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Sheet1!$A$1:$F$1</c:f>
              <c:strCache>
                <c:ptCount val="6"/>
                <c:pt idx="0">
                  <c:v>0 students</c:v>
                </c:pt>
                <c:pt idx="1">
                  <c:v>1-5 students</c:v>
                </c:pt>
                <c:pt idx="2">
                  <c:v>6-15 students</c:v>
                </c:pt>
                <c:pt idx="3">
                  <c:v>16-50 students</c:v>
                </c:pt>
                <c:pt idx="4">
                  <c:v>51-100 students </c:v>
                </c:pt>
                <c:pt idx="5">
                  <c:v>More than 100 students</c:v>
                </c:pt>
              </c:strCache>
            </c:strRef>
          </c:cat>
          <c:val>
            <c:numRef>
              <c:f>Sheet1!$A$2:$F$2</c:f>
              <c:numCache>
                <c:formatCode>0.00</c:formatCode>
                <c:ptCount val="6"/>
                <c:pt idx="0">
                  <c:v>0.32825585179388</c:v>
                </c:pt>
                <c:pt idx="1">
                  <c:v>0.86644099703883404</c:v>
                </c:pt>
                <c:pt idx="2">
                  <c:v>2.728853254686936</c:v>
                </c:pt>
                <c:pt idx="3">
                  <c:v>3.9640234598568158</c:v>
                </c:pt>
                <c:pt idx="4">
                  <c:v>1.9250979590483961</c:v>
                </c:pt>
                <c:pt idx="5">
                  <c:v>2.079229985248995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7478520905085"/>
          <c:y val="0.185058207818179"/>
          <c:w val="0.29370301447987301"/>
          <c:h val="0.65759875886806196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93199407766301"/>
          <c:y val="0.15569614208735499"/>
          <c:w val="0.85646729254997001"/>
          <c:h val="0.47924170685657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Veterinary, Agriculture &amp; related</c:v>
                </c:pt>
                <c:pt idx="2">
                  <c:v> Subjects allied to medicine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Architecture, building &amp; planning</c:v>
                </c:pt>
                <c:pt idx="6">
                  <c:v> Mathematical sciences &amp; Computer science</c:v>
                </c:pt>
                <c:pt idx="7">
                  <c:v> Creative arts &amp; design</c:v>
                </c:pt>
                <c:pt idx="8">
                  <c:v> Combined</c:v>
                </c:pt>
                <c:pt idx="9">
                  <c:v> Biological sciences</c:v>
                </c:pt>
                <c:pt idx="10">
                  <c:v> Education</c:v>
                </c:pt>
                <c:pt idx="11">
                  <c:v> Mass communications &amp; documentation</c:v>
                </c:pt>
                <c:pt idx="12">
                  <c:v> Business &amp; administrative studies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21.75</c:v>
                </c:pt>
                <c:pt idx="1">
                  <c:v>19.09</c:v>
                </c:pt>
                <c:pt idx="2">
                  <c:v>18.87</c:v>
                </c:pt>
                <c:pt idx="3">
                  <c:v>18.27</c:v>
                </c:pt>
                <c:pt idx="4">
                  <c:v>16.850000000000001</c:v>
                </c:pt>
                <c:pt idx="5">
                  <c:v>15.96</c:v>
                </c:pt>
                <c:pt idx="6">
                  <c:v>15.92</c:v>
                </c:pt>
                <c:pt idx="7">
                  <c:v>14.28</c:v>
                </c:pt>
                <c:pt idx="8">
                  <c:v>14.24</c:v>
                </c:pt>
                <c:pt idx="9">
                  <c:v>14.13</c:v>
                </c:pt>
                <c:pt idx="10">
                  <c:v>13.04</c:v>
                </c:pt>
                <c:pt idx="11">
                  <c:v>12.33</c:v>
                </c:pt>
                <c:pt idx="12">
                  <c:v>12.21</c:v>
                </c:pt>
                <c:pt idx="13">
                  <c:v>11.82</c:v>
                </c:pt>
                <c:pt idx="14">
                  <c:v>11.13</c:v>
                </c:pt>
                <c:pt idx="15">
                  <c:v>10.64</c:v>
                </c:pt>
                <c:pt idx="16">
                  <c:v>9.24</c:v>
                </c:pt>
                <c:pt idx="17">
                  <c:v>14.15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Veterinary, Agriculture &amp; related</c:v>
                </c:pt>
                <c:pt idx="2">
                  <c:v> Subjects allied to medicine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Architecture, building &amp; planning</c:v>
                </c:pt>
                <c:pt idx="6">
                  <c:v> Mathematical sciences &amp; Computer science</c:v>
                </c:pt>
                <c:pt idx="7">
                  <c:v> Creative arts &amp; design</c:v>
                </c:pt>
                <c:pt idx="8">
                  <c:v> Combined</c:v>
                </c:pt>
                <c:pt idx="9">
                  <c:v> Biological sciences</c:v>
                </c:pt>
                <c:pt idx="10">
                  <c:v> Education</c:v>
                </c:pt>
                <c:pt idx="11">
                  <c:v> Mass communications &amp; documentation</c:v>
                </c:pt>
                <c:pt idx="12">
                  <c:v> Business &amp; administrative studies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Sheet1!$C$2:$C$19</c:f>
              <c:numCache>
                <c:formatCode>####.00</c:formatCode>
                <c:ptCount val="18"/>
                <c:pt idx="0">
                  <c:v>21.309808378505039</c:v>
                </c:pt>
                <c:pt idx="1">
                  <c:v>18.206639788067079</c:v>
                </c:pt>
                <c:pt idx="2">
                  <c:v>18.82297737814293</c:v>
                </c:pt>
                <c:pt idx="3">
                  <c:v>17.728937474973119</c:v>
                </c:pt>
                <c:pt idx="4">
                  <c:v>16.931430817930789</c:v>
                </c:pt>
                <c:pt idx="5">
                  <c:v>15.762074112531639</c:v>
                </c:pt>
                <c:pt idx="6">
                  <c:v>16.048904964287399</c:v>
                </c:pt>
                <c:pt idx="7">
                  <c:v>13.792731861940331</c:v>
                </c:pt>
                <c:pt idx="8">
                  <c:v>12.176188441966261</c:v>
                </c:pt>
                <c:pt idx="9">
                  <c:v>13.80323444679555</c:v>
                </c:pt>
                <c:pt idx="10">
                  <c:v>13.64662055540523</c:v>
                </c:pt>
                <c:pt idx="11">
                  <c:v>11.717254013845929</c:v>
                </c:pt>
                <c:pt idx="12">
                  <c:v>12.392289264555201</c:v>
                </c:pt>
                <c:pt idx="13">
                  <c:v>11.706723500267501</c:v>
                </c:pt>
                <c:pt idx="14">
                  <c:v>11.34200327668786</c:v>
                </c:pt>
                <c:pt idx="15">
                  <c:v>10.64812486990029</c:v>
                </c:pt>
                <c:pt idx="16">
                  <c:v>9.31551702042991</c:v>
                </c:pt>
                <c:pt idx="17" formatCode="General">
                  <c:v>14.04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Veterinary, Agriculture &amp; related</c:v>
                </c:pt>
                <c:pt idx="2">
                  <c:v> Subjects allied to medicine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Architecture, building &amp; planning</c:v>
                </c:pt>
                <c:pt idx="6">
                  <c:v> Mathematical sciences &amp; Computer science</c:v>
                </c:pt>
                <c:pt idx="7">
                  <c:v> Creative arts &amp; design</c:v>
                </c:pt>
                <c:pt idx="8">
                  <c:v> Combined</c:v>
                </c:pt>
                <c:pt idx="9">
                  <c:v> Biological sciences</c:v>
                </c:pt>
                <c:pt idx="10">
                  <c:v> Education</c:v>
                </c:pt>
                <c:pt idx="11">
                  <c:v> Mass communications &amp; documentation</c:v>
                </c:pt>
                <c:pt idx="12">
                  <c:v> Business &amp; administrative studies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Sheet1!$D$2:$D$19</c:f>
              <c:numCache>
                <c:formatCode>####.00</c:formatCode>
                <c:ptCount val="18"/>
                <c:pt idx="0">
                  <c:v>21.383910102598051</c:v>
                </c:pt>
                <c:pt idx="1">
                  <c:v>18.13578123778591</c:v>
                </c:pt>
                <c:pt idx="2">
                  <c:v>19.069965659879639</c:v>
                </c:pt>
                <c:pt idx="3">
                  <c:v>18.714740201912591</c:v>
                </c:pt>
                <c:pt idx="4">
                  <c:v>16.83654980973968</c:v>
                </c:pt>
                <c:pt idx="5">
                  <c:v>15.589051008902571</c:v>
                </c:pt>
                <c:pt idx="6">
                  <c:v>15.48131472572021</c:v>
                </c:pt>
                <c:pt idx="7">
                  <c:v>14.01848412496245</c:v>
                </c:pt>
                <c:pt idx="8">
                  <c:v>12.15573516386182</c:v>
                </c:pt>
                <c:pt idx="9">
                  <c:v>14.237991757363559</c:v>
                </c:pt>
                <c:pt idx="10">
                  <c:v>13.01359557252928</c:v>
                </c:pt>
                <c:pt idx="11">
                  <c:v>11.222936931283339</c:v>
                </c:pt>
                <c:pt idx="12">
                  <c:v>12.06695749022246</c:v>
                </c:pt>
                <c:pt idx="13">
                  <c:v>11.777244120180949</c:v>
                </c:pt>
                <c:pt idx="14">
                  <c:v>11.290058245243021</c:v>
                </c:pt>
                <c:pt idx="15">
                  <c:v>10.477262234533701</c:v>
                </c:pt>
                <c:pt idx="16">
                  <c:v>9.0289564005073988</c:v>
                </c:pt>
                <c:pt idx="17" formatCode="General">
                  <c:v>13.98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Veterinary, Agriculture &amp; related</c:v>
                </c:pt>
                <c:pt idx="2">
                  <c:v> Subjects allied to medicine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Architecture, building &amp; planning</c:v>
                </c:pt>
                <c:pt idx="6">
                  <c:v> Mathematical sciences &amp; Computer science</c:v>
                </c:pt>
                <c:pt idx="7">
                  <c:v> Creative arts &amp; design</c:v>
                </c:pt>
                <c:pt idx="8">
                  <c:v> Combined</c:v>
                </c:pt>
                <c:pt idx="9">
                  <c:v> Biological sciences</c:v>
                </c:pt>
                <c:pt idx="10">
                  <c:v> Education</c:v>
                </c:pt>
                <c:pt idx="11">
                  <c:v> Mass communications &amp; documentation</c:v>
                </c:pt>
                <c:pt idx="12">
                  <c:v> Business &amp; administrative studies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Sheet1!$E$2:$E$19</c:f>
              <c:numCache>
                <c:formatCode>####.00</c:formatCode>
                <c:ptCount val="18"/>
                <c:pt idx="0">
                  <c:v>21.124887520912239</c:v>
                </c:pt>
                <c:pt idx="1">
                  <c:v>21.89108812084028</c:v>
                </c:pt>
                <c:pt idx="2">
                  <c:v>18.626750316917061</c:v>
                </c:pt>
                <c:pt idx="3">
                  <c:v>18.392663898178199</c:v>
                </c:pt>
                <c:pt idx="4">
                  <c:v>16.572278350882829</c:v>
                </c:pt>
                <c:pt idx="5">
                  <c:v>16.21247612807554</c:v>
                </c:pt>
                <c:pt idx="6">
                  <c:v>15.4020086760169</c:v>
                </c:pt>
                <c:pt idx="7">
                  <c:v>13.49824051222752</c:v>
                </c:pt>
                <c:pt idx="9">
                  <c:v>14.47647449843797</c:v>
                </c:pt>
                <c:pt idx="10">
                  <c:v>13.84453977921658</c:v>
                </c:pt>
                <c:pt idx="11">
                  <c:v>11.979231280710231</c:v>
                </c:pt>
                <c:pt idx="12">
                  <c:v>12.143221972722021</c:v>
                </c:pt>
                <c:pt idx="13">
                  <c:v>11.62085103727811</c:v>
                </c:pt>
                <c:pt idx="14">
                  <c:v>10.998547740509199</c:v>
                </c:pt>
                <c:pt idx="15">
                  <c:v>10.192226739867831</c:v>
                </c:pt>
                <c:pt idx="16">
                  <c:v>8.5066387142607844</c:v>
                </c:pt>
                <c:pt idx="17" formatCode="General">
                  <c:v>13.91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Veterinary, Agriculture &amp; related</c:v>
                </c:pt>
                <c:pt idx="2">
                  <c:v> Subjects allied to medicine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Architecture, building &amp; planning</c:v>
                </c:pt>
                <c:pt idx="6">
                  <c:v> Mathematical sciences &amp; Computer science</c:v>
                </c:pt>
                <c:pt idx="7">
                  <c:v> Creative arts &amp; design</c:v>
                </c:pt>
                <c:pt idx="8">
                  <c:v> Combined</c:v>
                </c:pt>
                <c:pt idx="9">
                  <c:v> Biological sciences</c:v>
                </c:pt>
                <c:pt idx="10">
                  <c:v> Education</c:v>
                </c:pt>
                <c:pt idx="11">
                  <c:v> Mass communications &amp; documentation</c:v>
                </c:pt>
                <c:pt idx="12">
                  <c:v> Business &amp; administrative studies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Sheet1!$F$2:$F$19</c:f>
              <c:numCache>
                <c:formatCode>####.00</c:formatCode>
                <c:ptCount val="18"/>
                <c:pt idx="0">
                  <c:v>21.32219859711029</c:v>
                </c:pt>
                <c:pt idx="1">
                  <c:v>20.154071037670871</c:v>
                </c:pt>
                <c:pt idx="2">
                  <c:v>19.274247601153871</c:v>
                </c:pt>
                <c:pt idx="3">
                  <c:v>18.47489292934323</c:v>
                </c:pt>
                <c:pt idx="4">
                  <c:v>15.82344306161785</c:v>
                </c:pt>
                <c:pt idx="5">
                  <c:v>15.72877884971296</c:v>
                </c:pt>
                <c:pt idx="6">
                  <c:v>15.31850673971193</c:v>
                </c:pt>
                <c:pt idx="7">
                  <c:v>12.56817798556124</c:v>
                </c:pt>
                <c:pt idx="9">
                  <c:v>14.411155949172301</c:v>
                </c:pt>
                <c:pt idx="10">
                  <c:v>13.82723968707049</c:v>
                </c:pt>
                <c:pt idx="11">
                  <c:v>11.521328750877011</c:v>
                </c:pt>
                <c:pt idx="12">
                  <c:v>12.01523760166835</c:v>
                </c:pt>
                <c:pt idx="13">
                  <c:v>11.31604462654898</c:v>
                </c:pt>
                <c:pt idx="14">
                  <c:v>10.861329449514519</c:v>
                </c:pt>
                <c:pt idx="15">
                  <c:v>9.8868245204451206</c:v>
                </c:pt>
                <c:pt idx="16">
                  <c:v>8.3269051571766202</c:v>
                </c:pt>
                <c:pt idx="17" formatCode="General">
                  <c:v>13.75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865552"/>
        <c:axId val="439867904"/>
      </c:barChart>
      <c:catAx>
        <c:axId val="439865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439867904"/>
        <c:crosses val="autoZero"/>
        <c:auto val="1"/>
        <c:lblAlgn val="ctr"/>
        <c:lblOffset val="100"/>
        <c:noMultiLvlLbl val="0"/>
      </c:catAx>
      <c:valAx>
        <c:axId val="439867904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439865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643139544265803"/>
          <c:y val="4.1897994073083901E-2"/>
          <c:w val="0.41758361935527299"/>
          <c:h val="7.1234457998689105E-2"/>
        </c:manualLayout>
      </c:layout>
      <c:overlay val="0"/>
      <c:txPr>
        <a:bodyPr/>
        <a:lstStyle/>
        <a:p>
          <a:pPr>
            <a:defRPr sz="16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5270543105189"/>
          <c:y val="0.119045737180314"/>
          <c:w val="0.53684887946699"/>
          <c:h val="0.842211567287631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Don’t know</c:v>
                </c:pt>
                <c:pt idx="1">
                  <c:v>Other</c:v>
                </c:pt>
                <c:pt idx="2">
                  <c:v>I had paid work commitments</c:v>
                </c:pt>
                <c:pt idx="3">
                  <c:v>It was cancelled</c:v>
                </c:pt>
                <c:pt idx="4">
                  <c:v>Sessions were optional</c:v>
                </c:pt>
                <c:pt idx="5">
                  <c:v>I couldn’t be bothered to attend</c:v>
                </c:pt>
                <c:pt idx="6">
                  <c:v>I was ill</c:v>
                </c:pt>
                <c:pt idx="7">
                  <c:v>I didn’t feel that I needed to go because I could get the notes online</c:v>
                </c:pt>
                <c:pt idx="8">
                  <c:v>I didn’t find these lectures very useful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0.01</c:v>
                </c:pt>
                <c:pt idx="1">
                  <c:v>0.15</c:v>
                </c:pt>
                <c:pt idx="2">
                  <c:v>0.09</c:v>
                </c:pt>
                <c:pt idx="3">
                  <c:v>0.14000000000000001</c:v>
                </c:pt>
                <c:pt idx="4">
                  <c:v>0.21</c:v>
                </c:pt>
                <c:pt idx="5">
                  <c:v>0.31</c:v>
                </c:pt>
                <c:pt idx="6">
                  <c:v>0.31</c:v>
                </c:pt>
                <c:pt idx="7">
                  <c:v>0.4</c:v>
                </c:pt>
                <c:pt idx="8">
                  <c:v>0.5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868296"/>
        <c:axId val="439866728"/>
      </c:barChart>
      <c:catAx>
        <c:axId val="4398682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9866728"/>
        <c:crosses val="autoZero"/>
        <c:auto val="1"/>
        <c:lblAlgn val="ctr"/>
        <c:lblOffset val="100"/>
        <c:noMultiLvlLbl val="0"/>
      </c:catAx>
      <c:valAx>
        <c:axId val="43986672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one"/>
        <c:crossAx val="439868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0.89651</cdr:x>
      <cdr:y>0.15518</cdr:y>
    </cdr:from>
    <cdr:to>
      <cdr:x>0.95708</cdr:x>
      <cdr:y>0.2202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5328523" y="515565"/>
          <a:ext cx="360000" cy="21600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400" b="1" dirty="0" smtClean="0">
              <a:solidFill>
                <a:prstClr val="white"/>
              </a:solidFill>
              <a:latin typeface="+mn-lt"/>
            </a:rPr>
            <a:t>86%</a:t>
          </a:r>
          <a:endParaRPr lang="en-GB" sz="1400" b="1" dirty="0">
            <a:solidFill>
              <a:prstClr val="white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0.89651</cdr:x>
      <cdr:y>0.32322</cdr:y>
    </cdr:from>
    <cdr:to>
      <cdr:x>0.95708</cdr:x>
      <cdr:y>0.38824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5328523" y="1073849"/>
          <a:ext cx="360000" cy="21600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400" b="1" dirty="0" smtClean="0">
              <a:solidFill>
                <a:prstClr val="white"/>
              </a:solidFill>
              <a:latin typeface="+mn-lt"/>
            </a:rPr>
            <a:t>89%</a:t>
          </a:r>
          <a:endParaRPr lang="en-GB" sz="1400" b="1" dirty="0">
            <a:solidFill>
              <a:prstClr val="white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0.89651</cdr:x>
      <cdr:y>0.49126</cdr:y>
    </cdr:from>
    <cdr:to>
      <cdr:x>0.95708</cdr:x>
      <cdr:y>0.55628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5328523" y="1632133"/>
          <a:ext cx="360000" cy="21600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400" b="1" dirty="0" smtClean="0">
              <a:solidFill>
                <a:prstClr val="white"/>
              </a:solidFill>
              <a:latin typeface="+mn-lt"/>
            </a:rPr>
            <a:t>88%</a:t>
          </a:r>
          <a:endParaRPr lang="en-GB" sz="1400" b="1" dirty="0">
            <a:solidFill>
              <a:prstClr val="white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0.89651</cdr:x>
      <cdr:y>0.6593</cdr:y>
    </cdr:from>
    <cdr:to>
      <cdr:x>0.95708</cdr:x>
      <cdr:y>0.72432</cdr:y>
    </cdr:to>
    <cdr:sp macro="" textlink="">
      <cdr:nvSpPr>
        <cdr:cNvPr id="5" name="Rounded Rectangle 4"/>
        <cdr:cNvSpPr/>
      </cdr:nvSpPr>
      <cdr:spPr>
        <a:xfrm xmlns:a="http://schemas.openxmlformats.org/drawingml/2006/main">
          <a:off x="7294816" y="3275766"/>
          <a:ext cx="492852" cy="323056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400" b="1" dirty="0" smtClean="0">
              <a:solidFill>
                <a:prstClr val="white"/>
              </a:solidFill>
              <a:latin typeface="+mn-lt"/>
            </a:rPr>
            <a:t>84%</a:t>
          </a:r>
          <a:endParaRPr lang="en-GB" sz="1400" b="1" dirty="0">
            <a:solidFill>
              <a:prstClr val="white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0.89651</cdr:x>
      <cdr:y>0.82734</cdr:y>
    </cdr:from>
    <cdr:to>
      <cdr:x>0.95708</cdr:x>
      <cdr:y>0.89236</cdr:y>
    </cdr:to>
    <cdr:sp macro="" textlink="">
      <cdr:nvSpPr>
        <cdr:cNvPr id="6" name="Rounded Rectangle 5"/>
        <cdr:cNvSpPr/>
      </cdr:nvSpPr>
      <cdr:spPr>
        <a:xfrm xmlns:a="http://schemas.openxmlformats.org/drawingml/2006/main">
          <a:off x="5328523" y="2748703"/>
          <a:ext cx="360000" cy="21600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400" b="1" dirty="0" smtClean="0">
              <a:solidFill>
                <a:prstClr val="white"/>
              </a:solidFill>
              <a:latin typeface="+mn-lt"/>
            </a:rPr>
            <a:t>86%</a:t>
          </a:r>
          <a:endParaRPr lang="en-GB" sz="1400" b="1" dirty="0">
            <a:solidFill>
              <a:prstClr val="white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0.87808</cdr:x>
      <cdr:y>0.01757</cdr:y>
    </cdr:from>
    <cdr:to>
      <cdr:x>1</cdr:x>
      <cdr:y>0.11712</cdr:y>
    </cdr:to>
    <cdr:sp macro="" textlink="">
      <cdr:nvSpPr>
        <cdr:cNvPr id="7" name="Rounded Rectangle 6"/>
        <cdr:cNvSpPr/>
      </cdr:nvSpPr>
      <cdr:spPr>
        <a:xfrm xmlns:a="http://schemas.openxmlformats.org/drawingml/2006/main">
          <a:off x="7144852" y="87297"/>
          <a:ext cx="992051" cy="49462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 defTabSz="872359"/>
          <a:r>
            <a:rPr lang="en-GB" sz="1200" b="1" dirty="0">
              <a:solidFill>
                <a:prstClr val="white"/>
              </a:solidFill>
              <a:latin typeface="+mn-lt"/>
            </a:rPr>
            <a:t>TOTAL </a:t>
          </a:r>
          <a:r>
            <a:rPr lang="en-GB" sz="1200" b="1" dirty="0" smtClean="0">
              <a:solidFill>
                <a:prstClr val="white"/>
              </a:solidFill>
              <a:latin typeface="+mn-lt"/>
            </a:rPr>
            <a:t>SATISFIED</a:t>
          </a:r>
          <a:endParaRPr lang="en-GB" sz="1200" b="1" dirty="0">
            <a:solidFill>
              <a:prstClr val="white"/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0.07519</cdr:x>
      <cdr:y>0.06156</cdr:y>
    </cdr:from>
    <cdr:to>
      <cdr:x>0.92481</cdr:x>
      <cdr:y>0.18463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288126"/>
          <a:ext cx="81369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0.80716</cdr:x>
      <cdr:y>0.15885</cdr:y>
    </cdr:from>
    <cdr:to>
      <cdr:x>0.88198</cdr:x>
      <cdr:y>0.21445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229513" y="576370"/>
          <a:ext cx="484752" cy="201738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89%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  <cdr:relSizeAnchor xmlns:cdr="http://schemas.openxmlformats.org/drawingml/2006/chartDrawing">
    <cdr:from>
      <cdr:x>0.79875</cdr:x>
      <cdr:y>0.01609</cdr:y>
    </cdr:from>
    <cdr:to>
      <cdr:x>0.89787</cdr:x>
      <cdr:y>0.12601</cdr:y>
    </cdr:to>
    <cdr:sp macro="" textlink="">
      <cdr:nvSpPr>
        <cdr:cNvPr id="17" name="Rounded Rectangle 16"/>
        <cdr:cNvSpPr/>
      </cdr:nvSpPr>
      <cdr:spPr>
        <a:xfrm xmlns:a="http://schemas.openxmlformats.org/drawingml/2006/main">
          <a:off x="4990910" y="58391"/>
          <a:ext cx="619315" cy="398902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>
              <a:solidFill>
                <a:prstClr val="white"/>
              </a:solidFill>
              <a:latin typeface="+mj-lt"/>
            </a:rPr>
            <a:t>TOTAL </a:t>
          </a:r>
          <a:r>
            <a:rPr lang="en-GB" sz="1200" b="1" dirty="0" smtClean="0">
              <a:solidFill>
                <a:prstClr val="white"/>
              </a:solidFill>
              <a:latin typeface="+mj-lt"/>
            </a:rPr>
            <a:t>POSITIVE</a:t>
          </a:r>
          <a:endParaRPr lang="en-GB" sz="1200" b="1" dirty="0">
            <a:solidFill>
              <a:prstClr val="white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0.80707</cdr:x>
      <cdr:y>0.29548</cdr:y>
    </cdr:from>
    <cdr:to>
      <cdr:x>0.88208</cdr:x>
      <cdr:y>0.35105</cdr:y>
    </cdr:to>
    <cdr:sp macro="" textlink="">
      <cdr:nvSpPr>
        <cdr:cNvPr id="18" name="Rounded Rectangle 17"/>
        <cdr:cNvSpPr/>
      </cdr:nvSpPr>
      <cdr:spPr>
        <a:xfrm xmlns:a="http://schemas.openxmlformats.org/drawingml/2006/main">
          <a:off x="5228930" y="1072116"/>
          <a:ext cx="485983" cy="201630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87%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  <cdr:relSizeAnchor xmlns:cdr="http://schemas.openxmlformats.org/drawingml/2006/chartDrawing">
    <cdr:from>
      <cdr:x>0.80707</cdr:x>
      <cdr:y>0.4321</cdr:y>
    </cdr:from>
    <cdr:to>
      <cdr:x>0.88208</cdr:x>
      <cdr:y>0.48766</cdr:y>
    </cdr:to>
    <cdr:sp macro="" textlink="">
      <cdr:nvSpPr>
        <cdr:cNvPr id="19" name="Rounded Rectangle 18"/>
        <cdr:cNvSpPr/>
      </cdr:nvSpPr>
      <cdr:spPr>
        <a:xfrm xmlns:a="http://schemas.openxmlformats.org/drawingml/2006/main">
          <a:off x="5228930" y="1567828"/>
          <a:ext cx="485983" cy="201593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88%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  <cdr:relSizeAnchor xmlns:cdr="http://schemas.openxmlformats.org/drawingml/2006/chartDrawing">
    <cdr:from>
      <cdr:x>0.80707</cdr:x>
      <cdr:y>0.5687</cdr:y>
    </cdr:from>
    <cdr:to>
      <cdr:x>0.88208</cdr:x>
      <cdr:y>0.62426</cdr:y>
    </cdr:to>
    <cdr:sp macro="" textlink="">
      <cdr:nvSpPr>
        <cdr:cNvPr id="20" name="Rounded Rectangle 19"/>
        <cdr:cNvSpPr/>
      </cdr:nvSpPr>
      <cdr:spPr>
        <a:xfrm xmlns:a="http://schemas.openxmlformats.org/drawingml/2006/main">
          <a:off x="5228930" y="2063466"/>
          <a:ext cx="485983" cy="201593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71%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  <cdr:relSizeAnchor xmlns:cdr="http://schemas.openxmlformats.org/drawingml/2006/chartDrawing">
    <cdr:from>
      <cdr:x>0.80707</cdr:x>
      <cdr:y>0.70531</cdr:y>
    </cdr:from>
    <cdr:to>
      <cdr:x>0.88208</cdr:x>
      <cdr:y>0.76087</cdr:y>
    </cdr:to>
    <cdr:sp macro="" textlink="">
      <cdr:nvSpPr>
        <cdr:cNvPr id="21" name="Rounded Rectangle 20"/>
        <cdr:cNvSpPr/>
      </cdr:nvSpPr>
      <cdr:spPr>
        <a:xfrm xmlns:a="http://schemas.openxmlformats.org/drawingml/2006/main">
          <a:off x="5228930" y="2559140"/>
          <a:ext cx="485983" cy="201593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54%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  <cdr:relSizeAnchor xmlns:cdr="http://schemas.openxmlformats.org/drawingml/2006/chartDrawing">
    <cdr:from>
      <cdr:x>0.80707</cdr:x>
      <cdr:y>0.84191</cdr:y>
    </cdr:from>
    <cdr:to>
      <cdr:x>0.88208</cdr:x>
      <cdr:y>0.89747</cdr:y>
    </cdr:to>
    <cdr:sp macro="" textlink="">
      <cdr:nvSpPr>
        <cdr:cNvPr id="22" name="Rounded Rectangle 21"/>
        <cdr:cNvSpPr/>
      </cdr:nvSpPr>
      <cdr:spPr>
        <a:xfrm xmlns:a="http://schemas.openxmlformats.org/drawingml/2006/main">
          <a:off x="5228930" y="3054778"/>
          <a:ext cx="485983" cy="201593"/>
        </a:xfrm>
        <a:prstGeom xmlns:a="http://schemas.openxmlformats.org/drawingml/2006/main" prst="roundRect">
          <a:avLst>
            <a:gd name="adj" fmla="val 10000"/>
          </a:avLst>
        </a:prstGeom>
        <a:solidFill xmlns:a="http://schemas.openxmlformats.org/drawingml/2006/main">
          <a:srgbClr val="F79646"/>
        </a:solidFill>
        <a:ln xmlns:a="http://schemas.openxmlformats.org/drawingml/2006/main"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70224" tIns="35113" rIns="70224" bIns="35113" anchor="ctr"/>
        <a:lstStyle xmlns:a="http://schemas.openxmlformats.org/drawingml/2006/main">
          <a:defPPr>
            <a:defRPr lang="en-US"/>
          </a:defPPr>
          <a:lvl1pPr marL="0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11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239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358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477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559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2716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199835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6954" algn="l" defTabSz="914239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defTabSz="872359"/>
          <a:r>
            <a:rPr lang="en-GB" sz="1200" b="1" dirty="0" smtClean="0">
              <a:solidFill>
                <a:prstClr val="white"/>
              </a:solidFill>
              <a:latin typeface="Trebuchet MS" pitchFamily="34" charset="0"/>
            </a:rPr>
            <a:t>51%</a:t>
          </a:r>
          <a:endParaRPr lang="en-GB" sz="1200" b="1" dirty="0">
            <a:solidFill>
              <a:prstClr val="white"/>
            </a:solidFill>
            <a:latin typeface="Trebuchet MS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96D4E-7342-46B2-8DEA-47763D1F3D8F}" type="datetimeFigureOut">
              <a:rPr lang="en-GB" smtClean="0"/>
              <a:pPr/>
              <a:t>23/05/2014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05F93-41C4-4C5F-B43A-2DA8467249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5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74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0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632" y="0"/>
            <a:ext cx="10312176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-1815" y="4137481"/>
            <a:ext cx="8748464" cy="2304016"/>
          </a:xfrm>
          <a:prstGeom prst="rect">
            <a:avLst/>
          </a:prstGeom>
          <a:solidFill>
            <a:srgbClr val="007AA6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7" y="5186311"/>
            <a:ext cx="1630635" cy="101619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059728"/>
            <a:ext cx="1224137" cy="12059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 userDrawn="1">
            <p:ph type="ch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hart Placeholder 2"/>
          <p:cNvSpPr>
            <a:spLocks noGrp="1"/>
          </p:cNvSpPr>
          <p:nvPr userDrawn="1">
            <p:ph type="chart" idx="1"/>
          </p:nvPr>
        </p:nvSpPr>
        <p:spPr>
          <a:xfrm>
            <a:off x="827088" y="1628775"/>
            <a:ext cx="7756525" cy="420528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Re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AD08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71399" y="5373216"/>
            <a:ext cx="7986194" cy="466345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9" name="Picture 8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Gree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A1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Orang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EC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7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 Title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356877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 Title Slide No Image - Bigg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645024"/>
            <a:ext cx="8748464" cy="2808072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3717032"/>
            <a:ext cx="8424936" cy="1800200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390615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E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sp>
        <p:nvSpPr>
          <p:cNvPr id="3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6" name="Picture 5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9" name="Picture 8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 marL="174625" indent="-174625">
              <a:buClr>
                <a:srgbClr val="007AA6"/>
              </a:buClr>
              <a:buFont typeface="Arial" pitchFamily="34" charset="0"/>
              <a:buNone/>
              <a:defRPr/>
            </a:lvl1pPr>
            <a:lvl2pPr marL="174625" indent="-173038">
              <a:buClr>
                <a:srgbClr val="007AA6"/>
              </a:buClr>
              <a:buFont typeface="Arial" pitchFamily="34" charset="0"/>
              <a:buNone/>
              <a:defRPr sz="22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3" name="Picture 12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827584" y="1700808"/>
            <a:ext cx="7776864" cy="4546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lipArt Placeholder 3"/>
          <p:cNvSpPr>
            <a:spLocks noGrp="1"/>
          </p:cNvSpPr>
          <p:nvPr userDrawn="1">
            <p:ph type="clip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476250"/>
            <a:ext cx="777736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28775"/>
            <a:ext cx="77565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2080" y="6356350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7" r:id="rId2"/>
    <p:sldLayoutId id="2147483689" r:id="rId3"/>
    <p:sldLayoutId id="2147483652" r:id="rId4"/>
    <p:sldLayoutId id="2147483656" r:id="rId5"/>
    <p:sldLayoutId id="2147483651" r:id="rId6"/>
    <p:sldLayoutId id="2147483653" r:id="rId7"/>
    <p:sldLayoutId id="2147483658" r:id="rId8"/>
    <p:sldLayoutId id="2147483672" r:id="rId9"/>
    <p:sldLayoutId id="2147483673" r:id="rId10"/>
    <p:sldLayoutId id="2147483674" r:id="rId11"/>
    <p:sldLayoutId id="2147483677" r:id="rId12"/>
    <p:sldLayoutId id="2147483678" r:id="rId13"/>
    <p:sldLayoutId id="2147483679" r:id="rId14"/>
    <p:sldLayoutId id="2147483680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0"/>
        </a:spcBef>
        <a:spcAft>
          <a:spcPts val="1200"/>
        </a:spcAft>
        <a:defRPr sz="24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1588" algn="l" rtl="0" eaLnBrk="1" fontAlgn="base" hangingPunct="1">
        <a:spcBef>
          <a:spcPct val="0"/>
        </a:spcBef>
        <a:spcAft>
          <a:spcPts val="1000"/>
        </a:spcAft>
        <a:buClr>
          <a:srgbClr val="FAA634"/>
        </a:buClr>
        <a:buSzPct val="120000"/>
        <a:defRPr sz="2200">
          <a:solidFill>
            <a:schemeClr val="tx1"/>
          </a:solidFill>
          <a:latin typeface="Gill Sans MT" pitchFamily="34" charset="0"/>
        </a:defRPr>
      </a:lvl2pPr>
      <a:lvl3pPr marL="227013" indent="-223838" algn="l" rtl="0" eaLnBrk="1" fontAlgn="base" hangingPunct="1">
        <a:spcBef>
          <a:spcPct val="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3pPr>
      <a:lvl4pPr marL="428625" indent="-200025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4pPr>
      <a:lvl5pPr marL="646113" indent="-215900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5pPr>
      <a:lvl6pPr marL="11033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6pPr>
      <a:lvl7pPr marL="15605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7pPr>
      <a:lvl8pPr marL="20177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8pPr>
      <a:lvl9pPr marL="24749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HEPI–HEA Student Academic Experience Survey 2014</a:t>
            </a:r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Nick Hillman and Paul Bennett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10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Hours spent in different sized classes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59252969"/>
              </p:ext>
            </p:extLst>
          </p:nvPr>
        </p:nvGraphicFramePr>
        <p:xfrm>
          <a:off x="179512" y="1700808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93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11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Hours spent in different sized classes</a:t>
            </a:r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92210116"/>
              </p:ext>
            </p:extLst>
          </p:nvPr>
        </p:nvGraphicFramePr>
        <p:xfrm>
          <a:off x="107504" y="1484784"/>
          <a:ext cx="8784976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87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12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Reasons for missing classes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04316351"/>
              </p:ext>
            </p:extLst>
          </p:nvPr>
        </p:nvGraphicFramePr>
        <p:xfrm>
          <a:off x="251520" y="1626234"/>
          <a:ext cx="8424936" cy="504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13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13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workload</a:t>
            </a:r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42103659"/>
              </p:ext>
            </p:extLst>
          </p:nvPr>
        </p:nvGraphicFramePr>
        <p:xfrm>
          <a:off x="179512" y="1484784"/>
          <a:ext cx="871296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262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14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Perceived value for money</a:t>
            </a:r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1765144"/>
              </p:ext>
            </p:extLst>
          </p:nvPr>
        </p:nvGraphicFramePr>
        <p:xfrm>
          <a:off x="179512" y="1783080"/>
          <a:ext cx="8712968" cy="495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415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15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Impact of new fees on perceived VFM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12832178"/>
              </p:ext>
            </p:extLst>
          </p:nvPr>
        </p:nvGraphicFramePr>
        <p:xfrm>
          <a:off x="395536" y="1556792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9834" y="6309320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and second years studying in England who are from England, Northern Ireland or Scotland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9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16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/>
              <a:t>Impact on experience vs expectations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9834" y="6309320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and second years studying in England who are from England, Northern Ireland or Scotland</a:t>
            </a:r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47729965"/>
              </p:ext>
            </p:extLst>
          </p:nvPr>
        </p:nvGraphicFramePr>
        <p:xfrm>
          <a:off x="323528" y="1700808"/>
          <a:ext cx="83529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95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17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/>
              <a:t>Students’ </a:t>
            </a:r>
            <a:r>
              <a:rPr lang="en-GB" dirty="0" smtClean="0"/>
              <a:t>views on spending priorities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72053414"/>
              </p:ext>
            </p:extLst>
          </p:nvPr>
        </p:nvGraphicFramePr>
        <p:xfrm>
          <a:off x="251520" y="1524000"/>
          <a:ext cx="8568952" cy="5217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82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HEPI–HEA Student Academic Experience Survey 2014</a:t>
            </a:r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Nick Hillman and Paul Bennett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5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HEPI–HEA Student Academic Experience Survey 2014</a:t>
            </a:r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Nick Hillman and Paul Bennett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5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15,046 respondents from </a:t>
            </a:r>
            <a:r>
              <a:rPr lang="en-GB" dirty="0" err="1" smtClean="0"/>
              <a:t>YouthSight’s</a:t>
            </a:r>
            <a:r>
              <a:rPr lang="en-GB" dirty="0" smtClean="0"/>
              <a:t> “Student Panel”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The panel itself recruits members via UCAS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Sample comprises:</a:t>
            </a:r>
            <a:br>
              <a:rPr lang="en-GB" dirty="0" smtClean="0"/>
            </a:br>
            <a:r>
              <a:rPr lang="en-GB" dirty="0" smtClean="0"/>
              <a:t>- Full-time undergraduates in all year groups </a:t>
            </a:r>
            <a:br>
              <a:rPr lang="en-GB" dirty="0" smtClean="0"/>
            </a:br>
            <a:r>
              <a:rPr lang="en-GB" dirty="0" smtClean="0"/>
              <a:t>- From higher education institutions across the UK that receive public funding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/>
              <a:t>Weightings are applied to results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Online survey, open 24 February – 26 March 2014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Main changes for 2014:</a:t>
            </a:r>
            <a:br>
              <a:rPr lang="en-GB" dirty="0" smtClean="0"/>
            </a:br>
            <a:r>
              <a:rPr lang="en-GB" dirty="0" smtClean="0"/>
              <a:t>- New ONS questions on wellbeing</a:t>
            </a:r>
            <a:br>
              <a:rPr lang="en-GB" dirty="0" smtClean="0"/>
            </a:br>
            <a:r>
              <a:rPr lang="en-GB" dirty="0" smtClean="0"/>
              <a:t>- Improved answer options for some questions</a:t>
            </a:r>
          </a:p>
          <a:p>
            <a:pPr marL="0" indent="0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2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065392" cy="706438"/>
          </a:xfrm>
        </p:spPr>
        <p:txBody>
          <a:bodyPr/>
          <a:lstStyle/>
          <a:p>
            <a:r>
              <a:rPr lang="en-GB" dirty="0" smtClean="0"/>
              <a:t>The survey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0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Key findings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7977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57561"/>
              </p:ext>
            </p:extLst>
          </p:nvPr>
        </p:nvGraphicFramePr>
        <p:xfrm>
          <a:off x="395537" y="1556791"/>
          <a:ext cx="8424934" cy="473996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95393"/>
                <a:gridCol w="2109847"/>
                <a:gridCol w="2109847"/>
                <a:gridCol w="2109847"/>
              </a:tblGrid>
              <a:tr h="2160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2400" b="0" dirty="0">
                        <a:effectLst/>
                        <a:latin typeface="+mj-lt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effectLst/>
                        </a:rPr>
                        <a:t>How satisfied are you with your life nowadays? 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effectLst/>
                        </a:rPr>
                        <a:t>To what extent do you feel the things you do in your life </a:t>
                      </a:r>
                      <a:r>
                        <a:rPr lang="en-GB" sz="2400" b="0" dirty="0">
                          <a:effectLst/>
                        </a:rPr>
                        <a:t>are </a:t>
                      </a:r>
                      <a:r>
                        <a:rPr lang="en-GB" sz="2400" b="0" dirty="0" smtClean="0">
                          <a:effectLst/>
                        </a:rPr>
                        <a:t>worthwhile? 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effectLst/>
                        </a:rPr>
                        <a:t>How happy did you feel yesterday? 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  <a:tr h="8515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General population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77%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81%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72%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  <a:tr h="8766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effectLst/>
                        </a:rPr>
                        <a:t>Population </a:t>
                      </a:r>
                      <a:r>
                        <a:rPr lang="en-GB" sz="2400" b="0" dirty="0">
                          <a:effectLst/>
                        </a:rPr>
                        <a:t>aged 20-24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effectLst/>
                        </a:rPr>
                        <a:t>79%</a:t>
                      </a:r>
                      <a:endParaRPr lang="en-GB" sz="2400" b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78%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</a:rPr>
                        <a:t>70%</a:t>
                      </a:r>
                      <a:endParaRPr lang="en-GB" sz="2400" b="0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  <a:tr h="8515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Student population</a:t>
                      </a:r>
                      <a:endParaRPr lang="en-GB" sz="2400" b="1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74%</a:t>
                      </a:r>
                      <a:endParaRPr lang="en-GB" sz="2400" b="1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72%</a:t>
                      </a:r>
                      <a:endParaRPr lang="en-GB" sz="2400" b="1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62%</a:t>
                      </a:r>
                      <a:endParaRPr lang="en-GB" sz="2400" b="1" dirty="0">
                        <a:effectLst/>
                        <a:latin typeface="+mj-lt"/>
                        <a:ea typeface="MS Mincho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4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wellbeing of students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6381328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Percentages are those answering 7 or higher on a scale where 1 = ‘not at all’ and 10 = ‘completely’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4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5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Satisfaction with course quality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97243622"/>
              </p:ext>
            </p:extLst>
          </p:nvPr>
        </p:nvGraphicFramePr>
        <p:xfrm>
          <a:off x="539552" y="1556792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50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6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7849368" cy="706438"/>
          </a:xfrm>
        </p:spPr>
        <p:txBody>
          <a:bodyPr/>
          <a:lstStyle/>
          <a:p>
            <a:r>
              <a:rPr lang="en-GB" dirty="0" smtClean="0"/>
              <a:t>Experience compared with expectations</a:t>
            </a:r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035253533"/>
              </p:ext>
            </p:extLst>
          </p:nvPr>
        </p:nvGraphicFramePr>
        <p:xfrm>
          <a:off x="611560" y="1556792"/>
          <a:ext cx="7868344" cy="4998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43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7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Experience worse than expectations if…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539963053"/>
              </p:ext>
            </p:extLst>
          </p:nvPr>
        </p:nvGraphicFramePr>
        <p:xfrm>
          <a:off x="107504" y="1556792"/>
          <a:ext cx="8712968" cy="511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3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8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Course choices and information</a:t>
            </a:r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45071851"/>
              </p:ext>
            </p:extLst>
          </p:nvPr>
        </p:nvGraphicFramePr>
        <p:xfrm>
          <a:off x="179512" y="2420888"/>
          <a:ext cx="40324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3770604"/>
              </p:ext>
            </p:extLst>
          </p:nvPr>
        </p:nvGraphicFramePr>
        <p:xfrm>
          <a:off x="3635896" y="1988840"/>
          <a:ext cx="55081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/>
          <p:cNvSpPr/>
          <p:nvPr/>
        </p:nvSpPr>
        <p:spPr>
          <a:xfrm>
            <a:off x="179512" y="1628800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Whether students would have chosen </a:t>
            </a:r>
            <a:r>
              <a:rPr lang="en-GB" sz="1800" dirty="0" smtClean="0"/>
              <a:t>differently knowing </a:t>
            </a:r>
            <a:r>
              <a:rPr lang="en-GB" sz="1800" dirty="0"/>
              <a:t>what they do now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9281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800" dirty="0"/>
              <a:t>Views on information provided by the institution before commencement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9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09408" cy="706438"/>
          </a:xfrm>
        </p:spPr>
        <p:txBody>
          <a:bodyPr/>
          <a:lstStyle/>
          <a:p>
            <a:r>
              <a:rPr lang="en-GB" dirty="0" smtClean="0"/>
              <a:t>Perceived benefit of different sized classes</a:t>
            </a:r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28314499"/>
              </p:ext>
            </p:extLst>
          </p:nvPr>
        </p:nvGraphicFramePr>
        <p:xfrm>
          <a:off x="107504" y="1556793"/>
          <a:ext cx="96490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49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HE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AA6"/>
      </a:accent1>
      <a:accent2>
        <a:srgbClr val="AD0816"/>
      </a:accent2>
      <a:accent3>
        <a:srgbClr val="00A186"/>
      </a:accent3>
      <a:accent4>
        <a:srgbClr val="EC7E00"/>
      </a:accent4>
      <a:accent5>
        <a:srgbClr val="C6D3DB"/>
      </a:accent5>
      <a:accent6>
        <a:srgbClr val="66AFCA"/>
      </a:accent6>
      <a:hlink>
        <a:srgbClr val="007AA6"/>
      </a:hlink>
      <a:folHlink>
        <a:srgbClr val="66AFCA"/>
      </a:folHlink>
    </a:clrScheme>
    <a:fontScheme name="HEA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39598"/>
        </a:lt2>
        <a:accent1>
          <a:srgbClr val="EF3E42"/>
        </a:accent1>
        <a:accent2>
          <a:srgbClr val="FAA634"/>
        </a:accent2>
        <a:accent3>
          <a:srgbClr val="FFFFFF"/>
        </a:accent3>
        <a:accent4>
          <a:srgbClr val="000000"/>
        </a:accent4>
        <a:accent5>
          <a:srgbClr val="F6AFB0"/>
        </a:accent5>
        <a:accent6>
          <a:srgbClr val="E3962E"/>
        </a:accent6>
        <a:hlink>
          <a:srgbClr val="EB539E"/>
        </a:hlink>
        <a:folHlink>
          <a:srgbClr val="9395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7C1477"/>
        </a:dk2>
        <a:lt2>
          <a:srgbClr val="B7B9BA"/>
        </a:lt2>
        <a:accent1>
          <a:srgbClr val="0092A7"/>
        </a:accent1>
        <a:accent2>
          <a:srgbClr val="F0B600"/>
        </a:accent2>
        <a:accent3>
          <a:srgbClr val="FFFFFF"/>
        </a:accent3>
        <a:accent4>
          <a:srgbClr val="000000"/>
        </a:accent4>
        <a:accent5>
          <a:srgbClr val="AAC7D0"/>
        </a:accent5>
        <a:accent6>
          <a:srgbClr val="D9A500"/>
        </a:accent6>
        <a:hlink>
          <a:srgbClr val="B7B9BA"/>
        </a:hlink>
        <a:folHlink>
          <a:srgbClr val="61626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DC36CDF302E49A3D4B36D92B215A2" ma:contentTypeVersion="1" ma:contentTypeDescription="Create a new document." ma:contentTypeScope="" ma:versionID="028ef78182e1179183d77692e639fbc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aa28d9419ff7f02bbaa2c7f50debd0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22676F-A93F-4690-9E46-8ED40B4BF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7D31064-E91B-40E6-9EE2-15AC434464E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6816764-279F-422B-85FF-12DD1AD74F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573</TotalTime>
  <Words>314</Words>
  <Application>Microsoft Office PowerPoint</Application>
  <PresentationFormat>On-screen Show (4:3)</PresentationFormat>
  <Paragraphs>91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Mincho</vt:lpstr>
      <vt:lpstr>Arial</vt:lpstr>
      <vt:lpstr>Calibri</vt:lpstr>
      <vt:lpstr>Gill Sans MT</vt:lpstr>
      <vt:lpstr>Lucida Sans Unicode</vt:lpstr>
      <vt:lpstr>Mangal</vt:lpstr>
      <vt:lpstr>Trebuchet MS</vt:lpstr>
      <vt:lpstr>Blank</vt:lpstr>
      <vt:lpstr>The HEPI–HEA Student Academic Experience Survey 2014</vt:lpstr>
      <vt:lpstr>The survey</vt:lpstr>
      <vt:lpstr>Key findings</vt:lpstr>
      <vt:lpstr>Personal wellbeing of students</vt:lpstr>
      <vt:lpstr>Satisfaction with course quality</vt:lpstr>
      <vt:lpstr>Experience compared with expectations</vt:lpstr>
      <vt:lpstr>Experience worse than expectations if…</vt:lpstr>
      <vt:lpstr>Course choices and information</vt:lpstr>
      <vt:lpstr>Perceived benefit of different sized classes</vt:lpstr>
      <vt:lpstr>Hours spent in different sized classes</vt:lpstr>
      <vt:lpstr>Hours spent in different sized classes</vt:lpstr>
      <vt:lpstr>Reasons for missing classes</vt:lpstr>
      <vt:lpstr>Total workload</vt:lpstr>
      <vt:lpstr>Perceived value for money</vt:lpstr>
      <vt:lpstr>Impact of new fees on perceived VFM</vt:lpstr>
      <vt:lpstr>Impact on experience vs expectations</vt:lpstr>
      <vt:lpstr>Students’ views on spending priorities</vt:lpstr>
      <vt:lpstr>The HEPI–HEA Student Academic Experience Survey 2014</vt:lpstr>
      <vt:lpstr>The HEPI–HEA Student Academic Experience Survey 2014</vt:lpstr>
    </vt:vector>
  </TitlesOfParts>
  <Company>The Higher Education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Bennett</dc:creator>
  <cp:lastModifiedBy>Sarah Isles</cp:lastModifiedBy>
  <cp:revision>24</cp:revision>
  <dcterms:created xsi:type="dcterms:W3CDTF">2014-05-16T09:48:23Z</dcterms:created>
  <dcterms:modified xsi:type="dcterms:W3CDTF">2014-05-23T13:24:09Z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0x010100B9EDC36CDF302E49A3D4B36D92B215A2</vt:lpwstr>
  </property>
</Properties>
</file>