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7" r:id="rId2"/>
    <p:sldId id="260" r:id="rId3"/>
    <p:sldId id="258" r:id="rId4"/>
    <p:sldId id="259" r:id="rId5"/>
    <p:sldId id="261" r:id="rId6"/>
    <p:sldId id="264" r:id="rId7"/>
    <p:sldId id="265" r:id="rId8"/>
    <p:sldId id="262" r:id="rId9"/>
    <p:sldId id="263" r:id="rId1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Verdana"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Verdana"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Verdana"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Verdana"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Verdana" charset="0"/>
        <a:ea typeface="ＭＳ Ｐゴシック" charset="0"/>
        <a:cs typeface="ＭＳ Ｐゴシック" charset="0"/>
      </a:defRPr>
    </a:lvl5pPr>
    <a:lvl6pPr marL="2286000" algn="l" defTabSz="457200" rtl="0" eaLnBrk="1" latinLnBrk="0" hangingPunct="1">
      <a:defRPr sz="2400" kern="1200">
        <a:solidFill>
          <a:schemeClr val="tx1"/>
        </a:solidFill>
        <a:latin typeface="Verdana" charset="0"/>
        <a:ea typeface="ＭＳ Ｐゴシック" charset="0"/>
        <a:cs typeface="ＭＳ Ｐゴシック" charset="0"/>
      </a:defRPr>
    </a:lvl6pPr>
    <a:lvl7pPr marL="2743200" algn="l" defTabSz="457200" rtl="0" eaLnBrk="1" latinLnBrk="0" hangingPunct="1">
      <a:defRPr sz="2400" kern="1200">
        <a:solidFill>
          <a:schemeClr val="tx1"/>
        </a:solidFill>
        <a:latin typeface="Verdana" charset="0"/>
        <a:ea typeface="ＭＳ Ｐゴシック" charset="0"/>
        <a:cs typeface="ＭＳ Ｐゴシック" charset="0"/>
      </a:defRPr>
    </a:lvl7pPr>
    <a:lvl8pPr marL="3200400" algn="l" defTabSz="457200" rtl="0" eaLnBrk="1" latinLnBrk="0" hangingPunct="1">
      <a:defRPr sz="2400" kern="1200">
        <a:solidFill>
          <a:schemeClr val="tx1"/>
        </a:solidFill>
        <a:latin typeface="Verdana" charset="0"/>
        <a:ea typeface="ＭＳ Ｐゴシック" charset="0"/>
        <a:cs typeface="ＭＳ Ｐゴシック" charset="0"/>
      </a:defRPr>
    </a:lvl8pPr>
    <a:lvl9pPr marL="3657600" algn="l" defTabSz="457200" rtl="0" eaLnBrk="1" latinLnBrk="0" hangingPunct="1">
      <a:defRPr sz="2400" kern="1200">
        <a:solidFill>
          <a:schemeClr val="tx1"/>
        </a:solidFill>
        <a:latin typeface="Verdana"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833" autoAdjust="0"/>
    <p:restoredTop sz="90909" autoAdjust="0"/>
  </p:normalViewPr>
  <p:slideViewPr>
    <p:cSldViewPr>
      <p:cViewPr varScale="1">
        <p:scale>
          <a:sx n="42" d="100"/>
          <a:sy n="42" d="100"/>
        </p:scale>
        <p:origin x="798" y="54"/>
      </p:cViewPr>
      <p:guideLst>
        <p:guide orient="horz" pos="2160"/>
        <p:guide pos="2880"/>
      </p:guideLst>
    </p:cSldViewPr>
  </p:slideViewPr>
  <p:outlineViewPr>
    <p:cViewPr>
      <p:scale>
        <a:sx n="33" d="100"/>
        <a:sy n="33" d="100"/>
      </p:scale>
      <p:origin x="0" y="348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B4EE8F-4B69-FF49-95EE-3D3710F95D79}" type="datetimeFigureOut">
              <a:rPr lang="en-US" smtClean="0"/>
              <a:t>5/20/2014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A2873D-3D49-9D48-A499-0CE2C82D7282}" type="slidenum">
              <a:rPr lang="en-US" smtClean="0"/>
              <a:t>‹#›</a:t>
            </a:fld>
            <a:endParaRPr lang="en-US"/>
          </a:p>
        </p:txBody>
      </p:sp>
    </p:spTree>
    <p:extLst>
      <p:ext uri="{BB962C8B-B14F-4D97-AF65-F5344CB8AC3E}">
        <p14:creationId xmlns:p14="http://schemas.microsoft.com/office/powerpoint/2010/main" val="273722114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A2873D-3D49-9D48-A499-0CE2C82D7282}" type="slidenum">
              <a:rPr lang="en-US" smtClean="0"/>
              <a:t>3</a:t>
            </a:fld>
            <a:endParaRPr lang="en-US"/>
          </a:p>
        </p:txBody>
      </p:sp>
    </p:spTree>
    <p:extLst>
      <p:ext uri="{BB962C8B-B14F-4D97-AF65-F5344CB8AC3E}">
        <p14:creationId xmlns:p14="http://schemas.microsoft.com/office/powerpoint/2010/main" val="2908187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A2873D-3D49-9D48-A499-0CE2C82D7282}" type="slidenum">
              <a:rPr lang="en-US" smtClean="0"/>
              <a:t>5</a:t>
            </a:fld>
            <a:endParaRPr lang="en-US"/>
          </a:p>
        </p:txBody>
      </p:sp>
    </p:spTree>
    <p:extLst>
      <p:ext uri="{BB962C8B-B14F-4D97-AF65-F5344CB8AC3E}">
        <p14:creationId xmlns:p14="http://schemas.microsoft.com/office/powerpoint/2010/main" val="33289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a:defRPr/>
            </a:lvl1pPr>
          </a:lstStyle>
          <a:p>
            <a:fld id="{47873637-2009-D645-8B8B-CC06CD09524E}" type="slidenum">
              <a:rPr lang="en-US"/>
              <a:pPr/>
              <a:t>‹#›</a:t>
            </a:fld>
            <a:endParaRPr lang="en-US" sz="1400">
              <a:latin typeface="Arial" charset="0"/>
            </a:endParaRPr>
          </a:p>
        </p:txBody>
      </p:sp>
    </p:spTree>
    <p:extLst>
      <p:ext uri="{BB962C8B-B14F-4D97-AF65-F5344CB8AC3E}">
        <p14:creationId xmlns:p14="http://schemas.microsoft.com/office/powerpoint/2010/main" val="355463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1784" y="548681"/>
            <a:ext cx="7988300" cy="1008111"/>
          </a:xfrm>
        </p:spPr>
        <p:txBody>
          <a:bodyPr anchor="t" anchorCtr="0"/>
          <a:lstStyle/>
          <a:p>
            <a:r>
              <a:rPr lang="en-US" smtClean="0"/>
              <a:t>Click to edit Master title style</a:t>
            </a:r>
            <a:endParaRPr lang="en-US" dirty="0"/>
          </a:p>
        </p:txBody>
      </p:sp>
      <p:sp>
        <p:nvSpPr>
          <p:cNvPr id="3" name="Subtitle 2"/>
          <p:cNvSpPr>
            <a:spLocks noGrp="1"/>
          </p:cNvSpPr>
          <p:nvPr>
            <p:ph type="subTitle" idx="1"/>
          </p:nvPr>
        </p:nvSpPr>
        <p:spPr>
          <a:xfrm>
            <a:off x="539552" y="1772816"/>
            <a:ext cx="7992888" cy="648072"/>
          </a:xfrm>
        </p:spPr>
        <p:txBody>
          <a:bodyPr/>
          <a:lstStyle>
            <a:lvl1pPr marL="0" indent="0" algn="l">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Tree>
    <p:extLst>
      <p:ext uri="{BB962C8B-B14F-4D97-AF65-F5344CB8AC3E}">
        <p14:creationId xmlns:p14="http://schemas.microsoft.com/office/powerpoint/2010/main" val="29737083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descr="NEW Brand PPT page header.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699" y="0"/>
            <a:ext cx="9183624" cy="6909816"/>
          </a:xfrm>
          <a:prstGeom prst="rect">
            <a:avLst/>
          </a:prstGeom>
        </p:spPr>
      </p:pic>
      <p:sp>
        <p:nvSpPr>
          <p:cNvPr id="1026" name="Rectangle 2"/>
          <p:cNvSpPr>
            <a:spLocks noGrp="1" noChangeArrowheads="1"/>
          </p:cNvSpPr>
          <p:nvPr>
            <p:ph type="title"/>
          </p:nvPr>
        </p:nvSpPr>
        <p:spPr bwMode="auto">
          <a:xfrm>
            <a:off x="685800" y="332656"/>
            <a:ext cx="7772400" cy="1143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a:p>
        </p:txBody>
      </p:sp>
      <p:sp>
        <p:nvSpPr>
          <p:cNvPr id="1027" name="Rectangle 3"/>
          <p:cNvSpPr>
            <a:spLocks noGrp="1" noChangeArrowheads="1"/>
          </p:cNvSpPr>
          <p:nvPr>
            <p:ph type="body" idx="1"/>
          </p:nvPr>
        </p:nvSpPr>
        <p:spPr bwMode="auto">
          <a:xfrm>
            <a:off x="685800" y="1844824"/>
            <a:ext cx="7772400" cy="36576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 bg1="lt1" tx1="dk1" bg2="lt2" tx2="dk2" accent1="accent1" accent2="accent2" accent3="accent3" accent4="accent4" accent5="accent5" accent6="accent6" hlink="hlink" folHlink="folHlink"/>
  <p:sldLayoutIdLst>
    <p:sldLayoutId id="2147483650" r:id="rId1"/>
    <p:sldLayoutId id="2147483649" r:id="rId2"/>
  </p:sldLayoutIdLst>
  <p:txStyles>
    <p:titleStyle>
      <a:lvl1pPr algn="l" rtl="0" eaLnBrk="1" fontAlgn="base" hangingPunct="1">
        <a:spcBef>
          <a:spcPct val="0"/>
        </a:spcBef>
        <a:spcAft>
          <a:spcPct val="0"/>
        </a:spcAft>
        <a:defRPr sz="3200">
          <a:solidFill>
            <a:schemeClr val="bg1"/>
          </a:solidFill>
          <a:latin typeface="+mj-lt"/>
          <a:ea typeface="+mj-ea"/>
          <a:cs typeface="+mj-cs"/>
        </a:defRPr>
      </a:lvl1pPr>
      <a:lvl2pPr algn="l" rtl="0" eaLnBrk="1" fontAlgn="base" hangingPunct="1">
        <a:spcBef>
          <a:spcPct val="0"/>
        </a:spcBef>
        <a:spcAft>
          <a:spcPct val="0"/>
        </a:spcAft>
        <a:defRPr sz="3600">
          <a:solidFill>
            <a:schemeClr val="tx2"/>
          </a:solidFill>
          <a:latin typeface="Verdana" charset="0"/>
          <a:ea typeface="ＭＳ Ｐゴシック" charset="0"/>
          <a:cs typeface="ＭＳ Ｐゴシック" charset="0"/>
        </a:defRPr>
      </a:lvl2pPr>
      <a:lvl3pPr algn="l" rtl="0" eaLnBrk="1" fontAlgn="base" hangingPunct="1">
        <a:spcBef>
          <a:spcPct val="0"/>
        </a:spcBef>
        <a:spcAft>
          <a:spcPct val="0"/>
        </a:spcAft>
        <a:defRPr sz="3600">
          <a:solidFill>
            <a:schemeClr val="tx2"/>
          </a:solidFill>
          <a:latin typeface="Verdana" charset="0"/>
          <a:ea typeface="ＭＳ Ｐゴシック" charset="0"/>
          <a:cs typeface="ＭＳ Ｐゴシック" charset="0"/>
        </a:defRPr>
      </a:lvl3pPr>
      <a:lvl4pPr algn="l" rtl="0" eaLnBrk="1" fontAlgn="base" hangingPunct="1">
        <a:spcBef>
          <a:spcPct val="0"/>
        </a:spcBef>
        <a:spcAft>
          <a:spcPct val="0"/>
        </a:spcAft>
        <a:defRPr sz="3600">
          <a:solidFill>
            <a:schemeClr val="tx2"/>
          </a:solidFill>
          <a:latin typeface="Verdana" charset="0"/>
          <a:ea typeface="ＭＳ Ｐゴシック" charset="0"/>
          <a:cs typeface="ＭＳ Ｐゴシック" charset="0"/>
        </a:defRPr>
      </a:lvl4pPr>
      <a:lvl5pPr algn="l" rtl="0" eaLnBrk="1" fontAlgn="base" hangingPunct="1">
        <a:spcBef>
          <a:spcPct val="0"/>
        </a:spcBef>
        <a:spcAft>
          <a:spcPct val="0"/>
        </a:spcAft>
        <a:defRPr sz="3600">
          <a:solidFill>
            <a:schemeClr val="tx2"/>
          </a:solidFill>
          <a:latin typeface="Verdana" charset="0"/>
          <a:ea typeface="ＭＳ Ｐゴシック" charset="0"/>
          <a:cs typeface="ＭＳ Ｐゴシック" charset="0"/>
        </a:defRPr>
      </a:lvl5pPr>
      <a:lvl6pPr marL="457200" algn="l" rtl="0" eaLnBrk="1" fontAlgn="base" hangingPunct="1">
        <a:spcBef>
          <a:spcPct val="0"/>
        </a:spcBef>
        <a:spcAft>
          <a:spcPct val="0"/>
        </a:spcAft>
        <a:defRPr sz="3600">
          <a:solidFill>
            <a:schemeClr val="tx2"/>
          </a:solidFill>
          <a:latin typeface="Verdana" charset="0"/>
          <a:ea typeface="ＭＳ Ｐゴシック" charset="0"/>
          <a:cs typeface="ＭＳ Ｐゴシック" charset="0"/>
        </a:defRPr>
      </a:lvl6pPr>
      <a:lvl7pPr marL="914400" algn="l" rtl="0" eaLnBrk="1" fontAlgn="base" hangingPunct="1">
        <a:spcBef>
          <a:spcPct val="0"/>
        </a:spcBef>
        <a:spcAft>
          <a:spcPct val="0"/>
        </a:spcAft>
        <a:defRPr sz="3600">
          <a:solidFill>
            <a:schemeClr val="tx2"/>
          </a:solidFill>
          <a:latin typeface="Verdana" charset="0"/>
          <a:ea typeface="ＭＳ Ｐゴシック" charset="0"/>
          <a:cs typeface="ＭＳ Ｐゴシック" charset="0"/>
        </a:defRPr>
      </a:lvl7pPr>
      <a:lvl8pPr marL="1371600" algn="l" rtl="0" eaLnBrk="1" fontAlgn="base" hangingPunct="1">
        <a:spcBef>
          <a:spcPct val="0"/>
        </a:spcBef>
        <a:spcAft>
          <a:spcPct val="0"/>
        </a:spcAft>
        <a:defRPr sz="3600">
          <a:solidFill>
            <a:schemeClr val="tx2"/>
          </a:solidFill>
          <a:latin typeface="Verdana" charset="0"/>
          <a:ea typeface="ＭＳ Ｐゴシック" charset="0"/>
          <a:cs typeface="ＭＳ Ｐゴシック" charset="0"/>
        </a:defRPr>
      </a:lvl8pPr>
      <a:lvl9pPr marL="1828800" algn="l" rtl="0" eaLnBrk="1" fontAlgn="base" hangingPunct="1">
        <a:spcBef>
          <a:spcPct val="0"/>
        </a:spcBef>
        <a:spcAft>
          <a:spcPct val="0"/>
        </a:spcAft>
        <a:defRPr sz="3600">
          <a:solidFill>
            <a:schemeClr val="tx2"/>
          </a:solidFill>
          <a:latin typeface="Verdana" charset="0"/>
          <a:ea typeface="ＭＳ Ｐゴシック" charset="0"/>
          <a:cs typeface="ＭＳ Ｐゴシック"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ea typeface="+mn-ea"/>
        </a:defRPr>
      </a:lvl2pPr>
      <a:lvl3pPr marL="1143000" indent="-228600" algn="l" rtl="0" eaLnBrk="1" fontAlgn="base" hangingPunct="1">
        <a:spcBef>
          <a:spcPct val="20000"/>
        </a:spcBef>
        <a:spcAft>
          <a:spcPct val="0"/>
        </a:spcAft>
        <a:buChar char="•"/>
        <a:defRPr sz="2000">
          <a:solidFill>
            <a:schemeClr val="tx1"/>
          </a:solidFill>
          <a:latin typeface="+mn-lt"/>
          <a:ea typeface="+mn-ea"/>
        </a:defRPr>
      </a:lvl3pPr>
      <a:lvl4pPr marL="1600200" indent="-228600" algn="l" rtl="0" eaLnBrk="1" fontAlgn="base" hangingPunct="1">
        <a:spcBef>
          <a:spcPct val="20000"/>
        </a:spcBef>
        <a:spcAft>
          <a:spcPct val="0"/>
        </a:spcAft>
        <a:buChar char="–"/>
        <a:defRPr>
          <a:solidFill>
            <a:schemeClr val="tx1"/>
          </a:solidFill>
          <a:latin typeface="+mn-lt"/>
          <a:ea typeface="+mn-ea"/>
        </a:defRPr>
      </a:lvl4pPr>
      <a:lvl5pPr marL="2057400" indent="-228600" algn="l" rtl="0" eaLnBrk="1" fontAlgn="base" hangingPunct="1">
        <a:spcBef>
          <a:spcPct val="20000"/>
        </a:spcBef>
        <a:spcAft>
          <a:spcPct val="0"/>
        </a:spcAft>
        <a:buChar char="»"/>
        <a:defRPr>
          <a:solidFill>
            <a:schemeClr val="tx1"/>
          </a:solidFill>
          <a:latin typeface="+mn-lt"/>
          <a:ea typeface="+mn-ea"/>
        </a:defRPr>
      </a:lvl5pPr>
      <a:lvl6pPr marL="2514600" indent="-228600" algn="l" rtl="0" eaLnBrk="1" fontAlgn="base" hangingPunct="1">
        <a:spcBef>
          <a:spcPct val="20000"/>
        </a:spcBef>
        <a:spcAft>
          <a:spcPct val="0"/>
        </a:spcAft>
        <a:buChar char="»"/>
        <a:defRPr>
          <a:solidFill>
            <a:schemeClr val="tx1"/>
          </a:solidFill>
          <a:latin typeface="+mn-lt"/>
          <a:ea typeface="+mn-ea"/>
        </a:defRPr>
      </a:lvl6pPr>
      <a:lvl7pPr marL="2971800" indent="-228600" algn="l" rtl="0" eaLnBrk="1" fontAlgn="base" hangingPunct="1">
        <a:spcBef>
          <a:spcPct val="20000"/>
        </a:spcBef>
        <a:spcAft>
          <a:spcPct val="0"/>
        </a:spcAft>
        <a:buChar char="»"/>
        <a:defRPr>
          <a:solidFill>
            <a:schemeClr val="tx1"/>
          </a:solidFill>
          <a:latin typeface="+mn-lt"/>
          <a:ea typeface="+mn-ea"/>
        </a:defRPr>
      </a:lvl7pPr>
      <a:lvl8pPr marL="3429000" indent="-228600" algn="l" rtl="0" eaLnBrk="1" fontAlgn="base" hangingPunct="1">
        <a:spcBef>
          <a:spcPct val="20000"/>
        </a:spcBef>
        <a:spcAft>
          <a:spcPct val="0"/>
        </a:spcAft>
        <a:buChar char="»"/>
        <a:defRPr>
          <a:solidFill>
            <a:schemeClr val="tx1"/>
          </a:solidFill>
          <a:latin typeface="+mn-lt"/>
          <a:ea typeface="+mn-ea"/>
        </a:defRPr>
      </a:lvl8pPr>
      <a:lvl9pPr marL="3886200" indent="-228600" algn="l" rtl="0" eaLnBrk="1" fontAlgn="base" hangingPunct="1">
        <a:spcBef>
          <a:spcPct val="20000"/>
        </a:spcBef>
        <a:spcAft>
          <a:spcPct val="0"/>
        </a:spcAft>
        <a:buChar char="»"/>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1" descr="NEW Brand PPT title page.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83688" cy="6910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itle Placeholder 1"/>
          <p:cNvSpPr txBox="1">
            <a:spLocks/>
          </p:cNvSpPr>
          <p:nvPr/>
        </p:nvSpPr>
        <p:spPr bwMode="auto">
          <a:xfrm>
            <a:off x="395536" y="2996952"/>
            <a:ext cx="8229600" cy="14401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lnSpc>
                <a:spcPct val="130000"/>
              </a:lnSpc>
            </a:pPr>
            <a:r>
              <a:rPr lang="en-US" sz="3200" dirty="0" smtClean="0">
                <a:solidFill>
                  <a:srgbClr val="00AEC7"/>
                </a:solidFill>
                <a:latin typeface="Verdana" charset="0"/>
                <a:cs typeface="Verdana" charset="0"/>
              </a:rPr>
              <a:t>Championing the student interest:</a:t>
            </a:r>
          </a:p>
          <a:p>
            <a:pPr eaLnBrk="1" hangingPunct="1"/>
            <a:r>
              <a:rPr lang="en-US" sz="2800" dirty="0">
                <a:solidFill>
                  <a:srgbClr val="00AEC7"/>
                </a:solidFill>
                <a:latin typeface="Verdana" charset="0"/>
                <a:cs typeface="Verdana" charset="0"/>
              </a:rPr>
              <a:t>b</a:t>
            </a:r>
            <a:r>
              <a:rPr lang="en-US" sz="2800" dirty="0" smtClean="0">
                <a:solidFill>
                  <a:srgbClr val="00AEC7"/>
                </a:solidFill>
                <a:latin typeface="Verdana" charset="0"/>
                <a:cs typeface="Verdana" charset="0"/>
              </a:rPr>
              <a:t>etween partnership and protections</a:t>
            </a:r>
            <a:endParaRPr lang="en-US" sz="2800" dirty="0">
              <a:solidFill>
                <a:srgbClr val="00AEC7"/>
              </a:solidFill>
              <a:latin typeface="Verdana" charset="0"/>
              <a:cs typeface="Verdana" charset="0"/>
            </a:endParaRPr>
          </a:p>
        </p:txBody>
      </p:sp>
      <p:sp>
        <p:nvSpPr>
          <p:cNvPr id="6" name="Title Placeholder 1"/>
          <p:cNvSpPr txBox="1">
            <a:spLocks/>
          </p:cNvSpPr>
          <p:nvPr/>
        </p:nvSpPr>
        <p:spPr bwMode="auto">
          <a:xfrm>
            <a:off x="412105" y="4688755"/>
            <a:ext cx="8229600" cy="13325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dirty="0" smtClean="0">
                <a:solidFill>
                  <a:srgbClr val="00677F"/>
                </a:solidFill>
                <a:latin typeface="Verdana" charset="0"/>
                <a:cs typeface="Verdana" charset="0"/>
              </a:rPr>
              <a:t>Rachel </a:t>
            </a:r>
            <a:r>
              <a:rPr lang="en-US" dirty="0" err="1" smtClean="0">
                <a:solidFill>
                  <a:srgbClr val="00677F"/>
                </a:solidFill>
                <a:latin typeface="Verdana" charset="0"/>
                <a:cs typeface="Verdana" charset="0"/>
              </a:rPr>
              <a:t>Wenstone</a:t>
            </a:r>
            <a:endParaRPr lang="en-US" dirty="0" smtClean="0">
              <a:solidFill>
                <a:srgbClr val="00677F"/>
              </a:solidFill>
              <a:latin typeface="Verdana" charset="0"/>
              <a:cs typeface="Verdana" charset="0"/>
            </a:endParaRPr>
          </a:p>
          <a:p>
            <a:pPr eaLnBrk="1" hangingPunct="1"/>
            <a:r>
              <a:rPr lang="en-US" sz="2000" dirty="0" smtClean="0">
                <a:solidFill>
                  <a:srgbClr val="00677F"/>
                </a:solidFill>
                <a:latin typeface="Verdana" charset="0"/>
                <a:cs typeface="Verdana" charset="0"/>
              </a:rPr>
              <a:t>Vice President (HE)</a:t>
            </a:r>
          </a:p>
          <a:p>
            <a:pPr eaLnBrk="1" hangingPunct="1"/>
            <a:r>
              <a:rPr lang="en-US" sz="2000" dirty="0" smtClean="0">
                <a:solidFill>
                  <a:srgbClr val="00677F"/>
                </a:solidFill>
                <a:latin typeface="Verdana" charset="0"/>
                <a:cs typeface="Verdana" charset="0"/>
              </a:rPr>
              <a:t>National Union of Students</a:t>
            </a:r>
            <a:endParaRPr lang="en-US" sz="2000" dirty="0">
              <a:solidFill>
                <a:srgbClr val="00677F"/>
              </a:solidFill>
              <a:latin typeface="Verdana" charset="0"/>
              <a:cs typeface="Verdana" charset="0"/>
            </a:endParaRPr>
          </a:p>
        </p:txBody>
      </p:sp>
    </p:spTree>
    <p:extLst>
      <p:ext uri="{BB962C8B-B14F-4D97-AF65-F5344CB8AC3E}">
        <p14:creationId xmlns:p14="http://schemas.microsoft.com/office/powerpoint/2010/main" val="2009252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student interest means to us</a:t>
            </a:r>
            <a:endParaRPr lang="en-US" dirty="0"/>
          </a:p>
        </p:txBody>
      </p:sp>
      <p:sp>
        <p:nvSpPr>
          <p:cNvPr id="3" name="Subtitle 2"/>
          <p:cNvSpPr>
            <a:spLocks noGrp="1"/>
          </p:cNvSpPr>
          <p:nvPr>
            <p:ph type="subTitle" idx="1"/>
          </p:nvPr>
        </p:nvSpPr>
        <p:spPr>
          <a:xfrm>
            <a:off x="539552" y="1628800"/>
            <a:ext cx="7992888" cy="4176464"/>
          </a:xfrm>
        </p:spPr>
        <p:txBody>
          <a:bodyPr/>
          <a:lstStyle/>
          <a:p>
            <a:pPr marL="342900" indent="-342900">
              <a:buFont typeface="Wingdings" charset="2"/>
              <a:buChar char="Ø"/>
            </a:pPr>
            <a:r>
              <a:rPr lang="en-US" sz="2000" dirty="0" smtClean="0"/>
              <a:t>That students choose the course and institution that will help them meet their aspirations</a:t>
            </a:r>
          </a:p>
          <a:p>
            <a:pPr marL="342900" indent="-342900">
              <a:buFont typeface="Wingdings" charset="2"/>
              <a:buChar char="Ø"/>
            </a:pPr>
            <a:endParaRPr lang="en-US" sz="2000" dirty="0"/>
          </a:p>
          <a:p>
            <a:pPr marL="342900" indent="-342900">
              <a:buFont typeface="Wingdings" charset="2"/>
              <a:buChar char="Ø"/>
            </a:pPr>
            <a:r>
              <a:rPr lang="en-US" sz="2000" dirty="0" smtClean="0"/>
              <a:t>That conditions are such as to enable students to access, thrive in and succeed in their learning</a:t>
            </a:r>
          </a:p>
          <a:p>
            <a:pPr marL="342900" indent="-342900">
              <a:buFont typeface="Wingdings" charset="2"/>
              <a:buChar char="Ø"/>
            </a:pPr>
            <a:endParaRPr lang="en-US" sz="2000" dirty="0"/>
          </a:p>
          <a:p>
            <a:pPr marL="342900" indent="-342900">
              <a:buFont typeface="Wingdings" charset="2"/>
              <a:buChar char="Ø"/>
            </a:pPr>
            <a:r>
              <a:rPr lang="en-US" sz="2000" dirty="0" smtClean="0"/>
              <a:t>That students are not exploited or excluded by the system </a:t>
            </a:r>
          </a:p>
          <a:p>
            <a:pPr marL="342900" indent="-342900">
              <a:buFont typeface="Wingdings" charset="2"/>
              <a:buChar char="Ø"/>
            </a:pPr>
            <a:endParaRPr lang="en-US" sz="2000" dirty="0"/>
          </a:p>
          <a:p>
            <a:pPr marL="342900" indent="-342900">
              <a:buFont typeface="Wingdings" charset="2"/>
              <a:buChar char="Ø"/>
            </a:pPr>
            <a:r>
              <a:rPr lang="en-US" sz="2000" dirty="0" smtClean="0"/>
              <a:t>That students are challenged and pushed to exercise and enhance their agency. Education should make us more critical, more purposeful and more able to effect change in our world, otherwise it is useless. </a:t>
            </a:r>
          </a:p>
          <a:p>
            <a:endParaRPr lang="en-US" dirty="0"/>
          </a:p>
          <a:p>
            <a:endParaRPr lang="en-US" dirty="0"/>
          </a:p>
        </p:txBody>
      </p:sp>
    </p:spTree>
    <p:extLst>
      <p:ext uri="{BB962C8B-B14F-4D97-AF65-F5344CB8AC3E}">
        <p14:creationId xmlns:p14="http://schemas.microsoft.com/office/powerpoint/2010/main" val="1247409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620688"/>
            <a:ext cx="7988300" cy="1008111"/>
          </a:xfrm>
        </p:spPr>
        <p:txBody>
          <a:bodyPr/>
          <a:lstStyle/>
          <a:p>
            <a:r>
              <a:rPr lang="en-US" sz="2800" dirty="0" smtClean="0"/>
              <a:t>Overlapping spheres of student interest</a:t>
            </a:r>
            <a:endParaRPr lang="en-US" sz="2800" dirty="0"/>
          </a:p>
        </p:txBody>
      </p:sp>
      <p:sp>
        <p:nvSpPr>
          <p:cNvPr id="3" name="Subtitle 2"/>
          <p:cNvSpPr>
            <a:spLocks noGrp="1"/>
          </p:cNvSpPr>
          <p:nvPr>
            <p:ph type="subTitle" idx="1"/>
          </p:nvPr>
        </p:nvSpPr>
        <p:spPr>
          <a:xfrm>
            <a:off x="539552" y="1916832"/>
            <a:ext cx="7992888" cy="3600400"/>
          </a:xfrm>
        </p:spPr>
        <p:txBody>
          <a:bodyPr/>
          <a:lstStyle/>
          <a:p>
            <a:pPr marL="342900" indent="-342900">
              <a:buFont typeface="Wingdings" charset="2"/>
              <a:buChar char="Ø"/>
            </a:pPr>
            <a:r>
              <a:rPr lang="en-US" dirty="0" smtClean="0"/>
              <a:t>In learning and teaching we seek success and transformation for students</a:t>
            </a:r>
          </a:p>
          <a:p>
            <a:pPr marL="342900" indent="-342900">
              <a:buFont typeface="Wingdings" charset="2"/>
              <a:buChar char="Ø"/>
            </a:pPr>
            <a:endParaRPr lang="en-US" dirty="0"/>
          </a:p>
          <a:p>
            <a:pPr marL="342900" indent="-342900">
              <a:buFont typeface="Wingdings" charset="2"/>
              <a:buChar char="Ø"/>
            </a:pPr>
            <a:r>
              <a:rPr lang="en-US" dirty="0" smtClean="0"/>
              <a:t>In regulating institutions we seek protections and assurances for students </a:t>
            </a:r>
          </a:p>
          <a:p>
            <a:pPr marL="342900" indent="-342900">
              <a:buFont typeface="Wingdings" charset="2"/>
              <a:buChar char="Ø"/>
            </a:pPr>
            <a:endParaRPr lang="en-US" dirty="0"/>
          </a:p>
          <a:p>
            <a:pPr marL="342900" indent="-342900">
              <a:buFont typeface="Wingdings" charset="2"/>
              <a:buChar char="Ø"/>
            </a:pPr>
            <a:r>
              <a:rPr lang="en-US" dirty="0" smtClean="0"/>
              <a:t>In governance and decision-making we seek representation and active participation for students</a:t>
            </a:r>
          </a:p>
          <a:p>
            <a:pPr marL="342900" indent="-342900">
              <a:buFont typeface="Wingdings" charset="2"/>
              <a:buChar char="Ø"/>
            </a:pPr>
            <a:endParaRPr lang="en-US" sz="2000" dirty="0"/>
          </a:p>
        </p:txBody>
      </p:sp>
    </p:spTree>
    <p:extLst>
      <p:ext uri="{BB962C8B-B14F-4D97-AF65-F5344CB8AC3E}">
        <p14:creationId xmlns:p14="http://schemas.microsoft.com/office/powerpoint/2010/main" val="3960426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476672"/>
            <a:ext cx="7988300" cy="1008111"/>
          </a:xfrm>
        </p:spPr>
        <p:txBody>
          <a:bodyPr/>
          <a:lstStyle/>
          <a:p>
            <a:r>
              <a:rPr lang="en-US" sz="2800" dirty="0" smtClean="0"/>
              <a:t>Market instruments do not deliver student interest</a:t>
            </a:r>
            <a:endParaRPr lang="en-US" sz="2800" dirty="0"/>
          </a:p>
        </p:txBody>
      </p:sp>
      <p:sp>
        <p:nvSpPr>
          <p:cNvPr id="3" name="Subtitle 2"/>
          <p:cNvSpPr>
            <a:spLocks noGrp="1"/>
          </p:cNvSpPr>
          <p:nvPr>
            <p:ph type="subTitle" idx="1"/>
          </p:nvPr>
        </p:nvSpPr>
        <p:spPr>
          <a:xfrm>
            <a:off x="539552" y="1844824"/>
            <a:ext cx="7992888" cy="4032448"/>
          </a:xfrm>
        </p:spPr>
        <p:txBody>
          <a:bodyPr/>
          <a:lstStyle/>
          <a:p>
            <a:pPr marL="342900" indent="-342900">
              <a:buFont typeface="Wingdings" charset="2"/>
              <a:buChar char="Ø"/>
            </a:pPr>
            <a:r>
              <a:rPr lang="en-US" sz="2000" dirty="0" smtClean="0"/>
              <a:t>Fees do not create competition on price </a:t>
            </a:r>
          </a:p>
          <a:p>
            <a:pPr marL="342900" indent="-342900">
              <a:buFont typeface="Wingdings" charset="2"/>
              <a:buChar char="Ø"/>
            </a:pPr>
            <a:endParaRPr lang="en-US" sz="2000" dirty="0"/>
          </a:p>
          <a:p>
            <a:pPr marL="342900" indent="-342900">
              <a:buFont typeface="Wingdings" charset="2"/>
              <a:buChar char="Ø"/>
            </a:pPr>
            <a:r>
              <a:rPr lang="en-US" sz="2000" dirty="0" smtClean="0"/>
              <a:t>Public information has a contested relationship with quality and does</a:t>
            </a:r>
            <a:r>
              <a:rPr lang="en-GB" sz="2000" dirty="0" smtClean="0"/>
              <a:t> not</a:t>
            </a:r>
            <a:r>
              <a:rPr lang="en-US" sz="2000" dirty="0" smtClean="0"/>
              <a:t> seem to significantly inform student choice</a:t>
            </a:r>
          </a:p>
          <a:p>
            <a:pPr marL="342900" indent="-342900">
              <a:buFont typeface="Wingdings" charset="2"/>
              <a:buChar char="Ø"/>
            </a:pPr>
            <a:endParaRPr lang="en-US" sz="2000" dirty="0"/>
          </a:p>
          <a:p>
            <a:pPr marL="342900" indent="-342900">
              <a:buFont typeface="Wingdings" charset="2"/>
              <a:buChar char="Ø"/>
            </a:pPr>
            <a:r>
              <a:rPr lang="en-US" sz="2000" dirty="0" smtClean="0"/>
              <a:t>League tables are blunt instruments in a richly diverse and complex sector</a:t>
            </a:r>
          </a:p>
          <a:p>
            <a:pPr marL="342900" indent="-342900">
              <a:buFont typeface="Wingdings" charset="2"/>
              <a:buChar char="Ø"/>
            </a:pPr>
            <a:endParaRPr lang="en-US" sz="2000" dirty="0"/>
          </a:p>
          <a:p>
            <a:pPr marL="342900" indent="-342900">
              <a:buFont typeface="Wingdings" charset="2"/>
              <a:buChar char="Ø"/>
            </a:pPr>
            <a:r>
              <a:rPr lang="en-US" sz="2000" dirty="0" smtClean="0"/>
              <a:t>Marketing over-inflates student expectations</a:t>
            </a:r>
          </a:p>
          <a:p>
            <a:pPr marL="342900" indent="-342900">
              <a:buFont typeface="Wingdings" charset="2"/>
              <a:buChar char="Ø"/>
            </a:pPr>
            <a:endParaRPr lang="en-US" sz="2000" dirty="0"/>
          </a:p>
        </p:txBody>
      </p:sp>
    </p:spTree>
    <p:extLst>
      <p:ext uri="{BB962C8B-B14F-4D97-AF65-F5344CB8AC3E}">
        <p14:creationId xmlns:p14="http://schemas.microsoft.com/office/powerpoint/2010/main" val="2525949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620688"/>
            <a:ext cx="8280920" cy="1008111"/>
          </a:xfrm>
        </p:spPr>
        <p:txBody>
          <a:bodyPr/>
          <a:lstStyle/>
          <a:p>
            <a:r>
              <a:rPr lang="en-US" sz="2800" dirty="0" smtClean="0"/>
              <a:t>Institutions are more powerful than students</a:t>
            </a:r>
            <a:endParaRPr lang="en-US" sz="2800" dirty="0"/>
          </a:p>
        </p:txBody>
      </p:sp>
      <p:sp>
        <p:nvSpPr>
          <p:cNvPr id="3" name="Subtitle 2"/>
          <p:cNvSpPr>
            <a:spLocks noGrp="1"/>
          </p:cNvSpPr>
          <p:nvPr>
            <p:ph type="subTitle" idx="1"/>
          </p:nvPr>
        </p:nvSpPr>
        <p:spPr>
          <a:xfrm>
            <a:off x="539552" y="1772816"/>
            <a:ext cx="7992888" cy="4392488"/>
          </a:xfrm>
        </p:spPr>
        <p:txBody>
          <a:bodyPr/>
          <a:lstStyle/>
          <a:p>
            <a:pPr marL="342900" indent="-342900">
              <a:spcBef>
                <a:spcPts val="0"/>
              </a:spcBef>
              <a:spcAft>
                <a:spcPts val="1800"/>
              </a:spcAft>
              <a:buFont typeface="Wingdings" charset="2"/>
              <a:buChar char="Ø"/>
            </a:pPr>
            <a:r>
              <a:rPr lang="en-US" sz="2000" dirty="0" smtClean="0"/>
              <a:t>Institutions hold the power to award qualifications</a:t>
            </a:r>
            <a:endParaRPr lang="en-US" sz="2000" dirty="0"/>
          </a:p>
          <a:p>
            <a:pPr marL="342900" indent="-342900">
              <a:spcBef>
                <a:spcPts val="0"/>
              </a:spcBef>
              <a:spcAft>
                <a:spcPts val="1800"/>
              </a:spcAft>
              <a:buFont typeface="Wingdings" charset="2"/>
              <a:buChar char="Ø"/>
            </a:pPr>
            <a:r>
              <a:rPr lang="en-US" sz="2000" dirty="0" smtClean="0"/>
              <a:t>They determine the terms on which students are allowed to participate</a:t>
            </a:r>
            <a:endParaRPr lang="en-US" sz="2000" dirty="0"/>
          </a:p>
          <a:p>
            <a:pPr marL="342900" indent="-342900">
              <a:spcBef>
                <a:spcPts val="0"/>
              </a:spcBef>
              <a:spcAft>
                <a:spcPts val="1800"/>
              </a:spcAft>
              <a:buFont typeface="Wingdings" charset="2"/>
              <a:buChar char="Ø"/>
            </a:pPr>
            <a:r>
              <a:rPr lang="en-US" sz="2000" dirty="0" smtClean="0"/>
              <a:t>They control the information that students have access to</a:t>
            </a:r>
            <a:endParaRPr lang="en-US" sz="2000" dirty="0"/>
          </a:p>
          <a:p>
            <a:pPr marL="342900" indent="-342900">
              <a:spcBef>
                <a:spcPts val="0"/>
              </a:spcBef>
              <a:spcAft>
                <a:spcPts val="1800"/>
              </a:spcAft>
              <a:buFont typeface="Wingdings" charset="2"/>
              <a:buChar char="Ø"/>
            </a:pPr>
            <a:r>
              <a:rPr lang="en-US" sz="2000" dirty="0" smtClean="0"/>
              <a:t>Complaints processes are labyrinthine and inaccessible</a:t>
            </a:r>
            <a:endParaRPr lang="en-US" sz="2000" dirty="0"/>
          </a:p>
          <a:p>
            <a:pPr marL="342900" indent="-342900">
              <a:spcBef>
                <a:spcPts val="0"/>
              </a:spcBef>
              <a:spcAft>
                <a:spcPts val="1800"/>
              </a:spcAft>
              <a:buFont typeface="Wingdings" charset="2"/>
              <a:buChar char="Ø"/>
            </a:pPr>
            <a:r>
              <a:rPr lang="en-US" sz="2000" dirty="0" smtClean="0"/>
              <a:t>There is a lack of credit transfer and exit regime</a:t>
            </a:r>
            <a:endParaRPr lang="en-US" sz="2000" dirty="0"/>
          </a:p>
          <a:p>
            <a:pPr marL="342900" indent="-342900">
              <a:spcBef>
                <a:spcPts val="0"/>
              </a:spcBef>
              <a:spcAft>
                <a:spcPts val="1800"/>
              </a:spcAft>
              <a:buFont typeface="Wingdings" charset="2"/>
              <a:buChar char="Ø"/>
            </a:pPr>
            <a:r>
              <a:rPr lang="en-US" sz="2000" dirty="0" smtClean="0"/>
              <a:t>They wield historical and cultural authority</a:t>
            </a:r>
          </a:p>
          <a:p>
            <a:pPr marL="342900" indent="-342900">
              <a:spcBef>
                <a:spcPts val="0"/>
              </a:spcBef>
              <a:spcAft>
                <a:spcPts val="1800"/>
              </a:spcAft>
              <a:buFont typeface="Wingdings" charset="2"/>
              <a:buChar char="Ø"/>
            </a:pPr>
            <a:r>
              <a:rPr lang="en-US" sz="2000" dirty="0" smtClean="0"/>
              <a:t>They get away with adopting the façade of student consultation without the reality</a:t>
            </a:r>
            <a:endParaRPr lang="en-US" sz="2000" dirty="0"/>
          </a:p>
          <a:p>
            <a:endParaRPr lang="en-US" dirty="0" smtClean="0"/>
          </a:p>
          <a:p>
            <a:endParaRPr lang="en-US" dirty="0"/>
          </a:p>
          <a:p>
            <a:endParaRPr lang="en-US" dirty="0"/>
          </a:p>
        </p:txBody>
      </p:sp>
    </p:spTree>
    <p:extLst>
      <p:ext uri="{BB962C8B-B14F-4D97-AF65-F5344CB8AC3E}">
        <p14:creationId xmlns:p14="http://schemas.microsoft.com/office/powerpoint/2010/main" val="3749893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Regulatory implications</a:t>
            </a:r>
            <a:endParaRPr lang="en-US" dirty="0"/>
          </a:p>
        </p:txBody>
      </p:sp>
      <p:sp>
        <p:nvSpPr>
          <p:cNvPr id="3" name="Subtitle 2"/>
          <p:cNvSpPr>
            <a:spLocks noGrp="1"/>
          </p:cNvSpPr>
          <p:nvPr>
            <p:ph type="subTitle" idx="1"/>
          </p:nvPr>
        </p:nvSpPr>
        <p:spPr>
          <a:xfrm>
            <a:off x="539552" y="1844824"/>
            <a:ext cx="7992888" cy="3888432"/>
          </a:xfrm>
        </p:spPr>
        <p:txBody>
          <a:bodyPr/>
          <a:lstStyle/>
          <a:p>
            <a:pPr marL="342900" indent="-342900">
              <a:buFont typeface="Wingdings" charset="2"/>
              <a:buChar char="Ø"/>
            </a:pPr>
            <a:r>
              <a:rPr lang="en-US" sz="2000" dirty="0" smtClean="0"/>
              <a:t>Not bringing alternative providers up to standard of publicly-funded institutions but raising the bar on student rights and protections across the whole system</a:t>
            </a:r>
          </a:p>
          <a:p>
            <a:pPr marL="342900" indent="-342900">
              <a:buFont typeface="Wingdings" charset="2"/>
              <a:buChar char="Ø"/>
            </a:pPr>
            <a:endParaRPr lang="en-US" sz="2000" dirty="0"/>
          </a:p>
          <a:p>
            <a:pPr marL="342900" indent="-342900">
              <a:buFont typeface="Wingdings" charset="2"/>
              <a:buChar char="Ø"/>
            </a:pPr>
            <a:r>
              <a:rPr lang="en-US" sz="2000" dirty="0" smtClean="0"/>
              <a:t>For students to be safe and active members of their institutional community they need representation, advice, advocacy and redress</a:t>
            </a:r>
          </a:p>
          <a:p>
            <a:pPr marL="342900" indent="-342900">
              <a:buFont typeface="Wingdings" charset="2"/>
              <a:buChar char="Ø"/>
            </a:pPr>
            <a:endParaRPr lang="en-US" sz="2000" dirty="0"/>
          </a:p>
          <a:p>
            <a:pPr marL="342900" indent="-342900">
              <a:buFont typeface="Wingdings" charset="2"/>
              <a:buChar char="Ø"/>
            </a:pPr>
            <a:r>
              <a:rPr lang="en-US" sz="2000" dirty="0" smtClean="0"/>
              <a:t>These rights should n</a:t>
            </a:r>
            <a:r>
              <a:rPr lang="fr-FR" sz="2000" dirty="0" smtClean="0"/>
              <a:t>o</a:t>
            </a:r>
            <a:r>
              <a:rPr lang="en-US" sz="2000" dirty="0" smtClean="0"/>
              <a:t>t accrue to students on the basis of payment, but as the way we preserve the high quality and standards of UK HE</a:t>
            </a:r>
          </a:p>
          <a:p>
            <a:endParaRPr lang="en-US" sz="2000" dirty="0"/>
          </a:p>
        </p:txBody>
      </p:sp>
    </p:spTree>
    <p:extLst>
      <p:ext uri="{BB962C8B-B14F-4D97-AF65-F5344CB8AC3E}">
        <p14:creationId xmlns:p14="http://schemas.microsoft.com/office/powerpoint/2010/main" val="3134386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We’re calling for</a:t>
            </a:r>
            <a:endParaRPr lang="en-US" dirty="0"/>
          </a:p>
        </p:txBody>
      </p:sp>
      <p:sp>
        <p:nvSpPr>
          <p:cNvPr id="3" name="Subtitle 2"/>
          <p:cNvSpPr>
            <a:spLocks noGrp="1"/>
          </p:cNvSpPr>
          <p:nvPr>
            <p:ph type="subTitle" idx="1"/>
          </p:nvPr>
        </p:nvSpPr>
        <p:spPr>
          <a:xfrm>
            <a:off x="539552" y="1628800"/>
            <a:ext cx="7992888" cy="4824536"/>
          </a:xfrm>
        </p:spPr>
        <p:txBody>
          <a:bodyPr/>
          <a:lstStyle/>
          <a:p>
            <a:pPr marL="342900" indent="-342900">
              <a:spcBef>
                <a:spcPts val="0"/>
              </a:spcBef>
              <a:spcAft>
                <a:spcPts val="1200"/>
              </a:spcAft>
              <a:buFont typeface="Wingdings" charset="2"/>
              <a:buChar char="Ø"/>
            </a:pPr>
            <a:r>
              <a:rPr lang="en-US" sz="2000" dirty="0" smtClean="0"/>
              <a:t>The right to independently organise to represent your own interests, with access to independent advice and advocacy</a:t>
            </a:r>
            <a:endParaRPr lang="en-US" sz="2000" dirty="0"/>
          </a:p>
          <a:p>
            <a:pPr marL="342900" indent="-342900">
              <a:spcBef>
                <a:spcPts val="0"/>
              </a:spcBef>
              <a:spcAft>
                <a:spcPts val="1200"/>
              </a:spcAft>
              <a:buFont typeface="Wingdings" charset="2"/>
              <a:buChar char="Ø"/>
            </a:pPr>
            <a:r>
              <a:rPr lang="en-US" sz="2000" dirty="0"/>
              <a:t>S</a:t>
            </a:r>
            <a:r>
              <a:rPr lang="en-US" sz="2000" dirty="0" smtClean="0"/>
              <a:t>tudent participation in institutional governance at every level</a:t>
            </a:r>
          </a:p>
          <a:p>
            <a:pPr marL="342900" indent="-342900">
              <a:spcBef>
                <a:spcPts val="0"/>
              </a:spcBef>
              <a:spcAft>
                <a:spcPts val="1200"/>
              </a:spcAft>
              <a:buFont typeface="Wingdings" charset="2"/>
              <a:buChar char="Ø"/>
            </a:pPr>
            <a:r>
              <a:rPr lang="en-US" sz="2000" dirty="0" smtClean="0"/>
              <a:t>Redress and alternatives if your institution fails to comply with external regulators </a:t>
            </a:r>
          </a:p>
          <a:p>
            <a:pPr marL="342900" indent="-342900">
              <a:spcBef>
                <a:spcPts val="0"/>
              </a:spcBef>
              <a:spcAft>
                <a:spcPts val="1200"/>
              </a:spcAft>
              <a:buFont typeface="Wingdings" charset="2"/>
              <a:buChar char="Ø"/>
            </a:pPr>
            <a:r>
              <a:rPr lang="en-US" sz="2000" dirty="0" smtClean="0"/>
              <a:t>Courses to exist for the full period of registration</a:t>
            </a:r>
          </a:p>
          <a:p>
            <a:pPr marL="342900" indent="-342900">
              <a:spcBef>
                <a:spcPts val="0"/>
              </a:spcBef>
              <a:spcAft>
                <a:spcPts val="1200"/>
              </a:spcAft>
              <a:buFont typeface="Wingdings" charset="2"/>
              <a:buChar char="Ø"/>
            </a:pPr>
            <a:r>
              <a:rPr lang="en-US" sz="2000" dirty="0"/>
              <a:t>Clarity about the full cost of the </a:t>
            </a:r>
            <a:r>
              <a:rPr lang="en-US" sz="2000" dirty="0" smtClean="0"/>
              <a:t>course</a:t>
            </a:r>
          </a:p>
          <a:p>
            <a:pPr marL="342900" indent="-342900">
              <a:spcBef>
                <a:spcPts val="0"/>
              </a:spcBef>
              <a:spcAft>
                <a:spcPts val="1200"/>
              </a:spcAft>
              <a:buFont typeface="Wingdings" charset="2"/>
              <a:buChar char="Ø"/>
            </a:pPr>
            <a:r>
              <a:rPr lang="en-US" sz="2000" dirty="0" smtClean="0"/>
              <a:t>Independent recourse for complaints and appeals and automatic issuing of Completion of Procedures letters</a:t>
            </a:r>
          </a:p>
          <a:p>
            <a:pPr marL="342900" indent="-342900">
              <a:spcBef>
                <a:spcPts val="0"/>
              </a:spcBef>
              <a:spcAft>
                <a:spcPts val="1200"/>
              </a:spcAft>
              <a:buFont typeface="Wingdings" charset="2"/>
              <a:buChar char="Ø"/>
            </a:pPr>
            <a:r>
              <a:rPr lang="en-US" sz="2000" dirty="0" smtClean="0"/>
              <a:t>A national credit transfer framework</a:t>
            </a:r>
          </a:p>
        </p:txBody>
      </p:sp>
    </p:spTree>
    <p:extLst>
      <p:ext uri="{BB962C8B-B14F-4D97-AF65-F5344CB8AC3E}">
        <p14:creationId xmlns:p14="http://schemas.microsoft.com/office/powerpoint/2010/main" val="1029532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But…</a:t>
            </a:r>
            <a:endParaRPr lang="en-US" dirty="0"/>
          </a:p>
        </p:txBody>
      </p:sp>
      <p:sp>
        <p:nvSpPr>
          <p:cNvPr id="3" name="Subtitle 2"/>
          <p:cNvSpPr>
            <a:spLocks noGrp="1"/>
          </p:cNvSpPr>
          <p:nvPr>
            <p:ph type="subTitle" idx="1"/>
          </p:nvPr>
        </p:nvSpPr>
        <p:spPr>
          <a:xfrm>
            <a:off x="539552" y="1988840"/>
            <a:ext cx="7992888" cy="3672408"/>
          </a:xfrm>
        </p:spPr>
        <p:txBody>
          <a:bodyPr/>
          <a:lstStyle/>
          <a:p>
            <a:pPr marL="342900" indent="-342900">
              <a:buFont typeface="Wingdings" charset="2"/>
              <a:buChar char="Ø"/>
            </a:pPr>
            <a:r>
              <a:rPr lang="en-US" sz="2000" dirty="0" smtClean="0"/>
              <a:t>Teaching students is one part of the institutional mission, not its sole purpose</a:t>
            </a:r>
          </a:p>
          <a:p>
            <a:pPr marL="342900" indent="-342900">
              <a:buFont typeface="Wingdings" charset="2"/>
              <a:buChar char="Ø"/>
            </a:pPr>
            <a:endParaRPr lang="en-US" sz="2000" dirty="0"/>
          </a:p>
          <a:p>
            <a:pPr marL="342900" indent="-342900">
              <a:buFont typeface="Wingdings" charset="2"/>
              <a:buChar char="Ø"/>
            </a:pPr>
            <a:r>
              <a:rPr lang="en-US" sz="2000" dirty="0" smtClean="0"/>
              <a:t>Students are one part of the learning community and have a responsibility to others and to the cohesion of the community as a whole</a:t>
            </a:r>
          </a:p>
          <a:p>
            <a:pPr marL="342900" indent="-342900">
              <a:buFont typeface="Wingdings" charset="2"/>
              <a:buChar char="Ø"/>
            </a:pPr>
            <a:endParaRPr lang="en-US" sz="2000" dirty="0"/>
          </a:p>
          <a:p>
            <a:pPr marL="342900" indent="-342900">
              <a:buFont typeface="Wingdings" charset="2"/>
              <a:buChar char="Ø"/>
            </a:pPr>
            <a:r>
              <a:rPr lang="en-US" sz="2000" dirty="0" smtClean="0"/>
              <a:t>Unbridled student power would limit the ability of institutions to transform students through challenge and critique</a:t>
            </a:r>
          </a:p>
          <a:p>
            <a:endParaRPr lang="en-US" dirty="0"/>
          </a:p>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755413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Partnership</a:t>
            </a:r>
            <a:endParaRPr lang="en-US" dirty="0"/>
          </a:p>
        </p:txBody>
      </p:sp>
      <p:sp>
        <p:nvSpPr>
          <p:cNvPr id="3" name="Subtitle 2"/>
          <p:cNvSpPr>
            <a:spLocks noGrp="1"/>
          </p:cNvSpPr>
          <p:nvPr>
            <p:ph type="subTitle" idx="1"/>
          </p:nvPr>
        </p:nvSpPr>
        <p:spPr>
          <a:xfrm>
            <a:off x="539552" y="1772816"/>
            <a:ext cx="5328592" cy="4536504"/>
          </a:xfrm>
        </p:spPr>
        <p:txBody>
          <a:bodyPr/>
          <a:lstStyle/>
          <a:p>
            <a:r>
              <a:rPr lang="en-US" sz="2000" dirty="0" smtClean="0"/>
              <a:t>Regulation creates the conditions for students to not be exploited, partnership enables them to thrive in and co-produce their learning community </a:t>
            </a:r>
          </a:p>
          <a:p>
            <a:endParaRPr lang="en-US" sz="2000" dirty="0"/>
          </a:p>
          <a:p>
            <a:r>
              <a:rPr lang="en-US" sz="2000" dirty="0" smtClean="0"/>
              <a:t>Students working with academics on matters of shared concern and interest</a:t>
            </a:r>
          </a:p>
          <a:p>
            <a:endParaRPr lang="en-US" sz="2000" dirty="0"/>
          </a:p>
          <a:p>
            <a:r>
              <a:rPr lang="en-US" sz="2000" dirty="0" smtClean="0"/>
              <a:t>Real and authentic relationships, not transactional</a:t>
            </a:r>
          </a:p>
          <a:p>
            <a:endParaRPr lang="en-US" sz="2000" dirty="0"/>
          </a:p>
          <a:p>
            <a:r>
              <a:rPr lang="en-US" sz="2000" dirty="0" smtClean="0"/>
              <a:t>Students both powerful and responsible</a:t>
            </a:r>
          </a:p>
          <a:p>
            <a:endParaRPr lang="en-US" sz="2000" dirty="0"/>
          </a:p>
          <a:p>
            <a:endParaRPr lang="en-US" sz="20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1628800"/>
            <a:ext cx="2892350" cy="411225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1690974100"/>
      </p:ext>
    </p:extLst>
  </p:cSld>
  <p:clrMapOvr>
    <a:masterClrMapping/>
  </p:clrMapOvr>
</p:sld>
</file>

<file path=ppt/theme/theme1.xml><?xml version="1.0" encoding="utf-8"?>
<a:theme xmlns:a="http://schemas.openxmlformats.org/drawingml/2006/main" name="NUS-Presentation-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ＭＳ Ｐゴシック"/>
        <a:cs typeface="ＭＳ Ｐゴシック"/>
      </a:majorFont>
      <a:minorFont>
        <a:latin typeface="Verdana"/>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Verdana"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Verdana"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NUS-Presentation-template</Template>
  <TotalTime>276</TotalTime>
  <Words>514</Words>
  <Application>Microsoft Office PowerPoint</Application>
  <PresentationFormat>On-screen Show (4:3)</PresentationFormat>
  <Paragraphs>69</Paragraphs>
  <Slides>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ＭＳ Ｐゴシック</vt:lpstr>
      <vt:lpstr>Arial</vt:lpstr>
      <vt:lpstr>Calibri</vt:lpstr>
      <vt:lpstr>Verdana</vt:lpstr>
      <vt:lpstr>Wingdings</vt:lpstr>
      <vt:lpstr>NUS-Presentation-template</vt:lpstr>
      <vt:lpstr>PowerPoint Presentation</vt:lpstr>
      <vt:lpstr>What student interest means to us</vt:lpstr>
      <vt:lpstr>Overlapping spheres of student interest</vt:lpstr>
      <vt:lpstr>Market instruments do not deliver student interest</vt:lpstr>
      <vt:lpstr>Institutions are more powerful than students</vt:lpstr>
      <vt:lpstr>Regulatory implications</vt:lpstr>
      <vt:lpstr>We’re calling for</vt:lpstr>
      <vt:lpstr>But…</vt:lpstr>
      <vt:lpstr>Partnership</vt:lpstr>
    </vt:vector>
  </TitlesOfParts>
  <Company>NUS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NUS ORG</dc:creator>
  <cp:lastModifiedBy>Sarah Isles</cp:lastModifiedBy>
  <cp:revision>44</cp:revision>
  <dcterms:created xsi:type="dcterms:W3CDTF">2013-10-29T22:00:26Z</dcterms:created>
  <dcterms:modified xsi:type="dcterms:W3CDTF">2014-05-20T13:02:46Z</dcterms:modified>
</cp:coreProperties>
</file>