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3" r:id="rId4"/>
    <p:sldId id="284" r:id="rId5"/>
    <p:sldId id="281" r:id="rId6"/>
    <p:sldId id="282" r:id="rId7"/>
    <p:sldId id="279" r:id="rId8"/>
    <p:sldId id="277" r:id="rId9"/>
    <p:sldId id="285" r:id="rId10"/>
    <p:sldId id="286" r:id="rId11"/>
    <p:sldId id="287" r:id="rId12"/>
    <p:sldId id="289" r:id="rId13"/>
    <p:sldId id="291" r:id="rId14"/>
    <p:sldId id="28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8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9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9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6C04-0F4C-2D40-A61C-4551C0F4C340}" type="datetimeFigureOut">
              <a:rPr lang="en-US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C936-4A1E-E441-AE60-F8B7F1456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29" y="2142754"/>
            <a:ext cx="8485259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Election 2015: Prospects overall </a:t>
            </a:r>
            <a:br>
              <a:rPr lang="en-GB" dirty="0" smtClean="0"/>
            </a:br>
            <a:r>
              <a:rPr lang="en-GB" dirty="0" smtClean="0"/>
              <a:t>and the role of student electors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Stephen D Fisher</a:t>
            </a:r>
          </a:p>
          <a:p>
            <a:r>
              <a:rPr lang="en-GB" dirty="0" smtClean="0"/>
              <a:t>University of Oxford</a:t>
            </a:r>
            <a:endParaRPr lang="en-GB" dirty="0"/>
          </a:p>
        </p:txBody>
      </p:sp>
      <p:pic>
        <p:nvPicPr>
          <p:cNvPr id="4" name="Picture 3" descr="oxford-crest-bla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556" y="67884"/>
            <a:ext cx="1515533" cy="2144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830" y="6021424"/>
            <a:ext cx="848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Presentation for the Higher Education Policy Institute seminar, House of Commons, 27</a:t>
            </a:r>
            <a:r>
              <a:rPr lang="en-GB" baseline="30000" dirty="0" smtClean="0"/>
              <a:t>th</a:t>
            </a:r>
            <a:r>
              <a:rPr lang="en-GB" dirty="0" smtClean="0"/>
              <a:t> January 2015: “</a:t>
            </a:r>
            <a:r>
              <a:rPr lang="en-GB" b="1" dirty="0"/>
              <a:t>Election 2015: Threats &amp; opportunities for the </a:t>
            </a:r>
            <a:r>
              <a:rPr lang="en-GB" b="1" dirty="0" smtClean="0"/>
              <a:t>sector”</a:t>
            </a:r>
          </a:p>
        </p:txBody>
      </p:sp>
    </p:spTree>
    <p:extLst>
      <p:ext uri="{BB962C8B-B14F-4D97-AF65-F5344CB8AC3E}">
        <p14:creationId xmlns:p14="http://schemas.microsoft.com/office/powerpoint/2010/main" val="351490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IER and Missing </a:t>
            </a:r>
            <a:r>
              <a:rPr lang="en-GB" dirty="0"/>
              <a:t>S</a:t>
            </a:r>
            <a:r>
              <a:rPr lang="en-GB" dirty="0" smtClean="0"/>
              <a:t>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One </a:t>
            </a:r>
            <a:r>
              <a:rPr lang="en-GB" dirty="0"/>
              <a:t>million voters are "</a:t>
            </a:r>
            <a:r>
              <a:rPr lang="en-GB" dirty="0" smtClean="0"/>
              <a:t>missing” </a:t>
            </a:r>
            <a:r>
              <a:rPr lang="en-GB" dirty="0"/>
              <a:t>from the electoral register in </a:t>
            </a:r>
            <a:r>
              <a:rPr lang="en-GB" dirty="0" smtClean="0"/>
              <a:t>E&amp;W </a:t>
            </a:r>
          </a:p>
          <a:p>
            <a:pPr lvl="1"/>
            <a:r>
              <a:rPr lang="en-GB" dirty="0" smtClean="0"/>
              <a:t>Ed Miliband, 16</a:t>
            </a:r>
            <a:r>
              <a:rPr lang="en-GB" baseline="30000" dirty="0" smtClean="0"/>
              <a:t>th</a:t>
            </a:r>
            <a:r>
              <a:rPr lang="en-GB" dirty="0" smtClean="0"/>
              <a:t> Jan.</a:t>
            </a:r>
          </a:p>
          <a:p>
            <a:r>
              <a:rPr lang="en-GB" dirty="0"/>
              <a:t>30% of 18 to 24-year-olds are currently not registered to </a:t>
            </a:r>
            <a:r>
              <a:rPr lang="en-GB" dirty="0" smtClean="0"/>
              <a:t>vote </a:t>
            </a:r>
          </a:p>
          <a:p>
            <a:pPr lvl="1"/>
            <a:r>
              <a:rPr lang="en-GB" dirty="0" smtClean="0"/>
              <a:t>Electoral Commission</a:t>
            </a:r>
          </a:p>
          <a:p>
            <a:r>
              <a:rPr lang="en-GB" dirty="0" smtClean="0"/>
              <a:t>Numbers down particularly heavily in university towns and wards</a:t>
            </a:r>
          </a:p>
          <a:p>
            <a:r>
              <a:rPr lang="en-GB" dirty="0" smtClean="0"/>
              <a:t>Important role for universities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4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Turnout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Turnout 52% for 18-24 year olds in 2010</a:t>
            </a:r>
          </a:p>
          <a:p>
            <a:pPr lvl="1"/>
            <a:r>
              <a:rPr lang="en-GB" dirty="0" smtClean="0"/>
              <a:t>65% overall</a:t>
            </a:r>
          </a:p>
          <a:p>
            <a:r>
              <a:rPr lang="en-GB" dirty="0" smtClean="0"/>
              <a:t>University student turnout 10 points higher than that for non-student 18-24 year olds</a:t>
            </a:r>
          </a:p>
          <a:p>
            <a:pPr lvl="1"/>
            <a:r>
              <a:rPr lang="en-GB" dirty="0" smtClean="0"/>
              <a:t>But still lower than national average</a:t>
            </a:r>
          </a:p>
          <a:p>
            <a:pPr lvl="1"/>
            <a:r>
              <a:rPr lang="en-GB" dirty="0" smtClean="0"/>
              <a:t>And much lower than that for graduates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sz="2000" dirty="0" smtClean="0"/>
              <a:t>Sources: British Election Study, House of Commons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584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way will the student vote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Student vote since 1997 has tracked generosity of party tuition fees policy</a:t>
            </a:r>
          </a:p>
          <a:p>
            <a:pPr lvl="1"/>
            <a:r>
              <a:rPr lang="en-GB" dirty="0" smtClean="0"/>
              <a:t>plus big penalty for Labour in 2005 after apparent breach of top-up fees 2001 promise</a:t>
            </a:r>
          </a:p>
          <a:p>
            <a:r>
              <a:rPr lang="en-GB" dirty="0" smtClean="0"/>
              <a:t>BES Sept/Oct 2014 suggests, among students:</a:t>
            </a:r>
          </a:p>
          <a:p>
            <a:pPr lvl="1"/>
            <a:r>
              <a:rPr lang="en-GB" dirty="0" smtClean="0"/>
              <a:t>Labour narrowly most popular</a:t>
            </a:r>
          </a:p>
          <a:p>
            <a:pPr lvl="1"/>
            <a:r>
              <a:rPr lang="en-GB" dirty="0" smtClean="0"/>
              <a:t>Lib Dems down from 44% in 2010 to 10%</a:t>
            </a:r>
          </a:p>
          <a:p>
            <a:pPr lvl="1"/>
            <a:r>
              <a:rPr lang="en-GB" dirty="0" smtClean="0"/>
              <a:t>Greens doing 9 points better than nationally</a:t>
            </a:r>
          </a:p>
          <a:p>
            <a:pPr lvl="1"/>
            <a:r>
              <a:rPr lang="en-GB" dirty="0" smtClean="0"/>
              <a:t>UKIP on just 5%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4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studentvote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" y="267358"/>
            <a:ext cx="9072006" cy="63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7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Seats Students might Swing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866"/>
            <a:ext cx="8229600" cy="454429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Bigger student LD to Lab swing could mean: </a:t>
            </a:r>
          </a:p>
          <a:p>
            <a:pPr lvl="1"/>
            <a:r>
              <a:rPr lang="en-GB" dirty="0" smtClean="0"/>
              <a:t>2 seats </a:t>
            </a:r>
            <a:r>
              <a:rPr lang="en-GB" dirty="0"/>
              <a:t>from </a:t>
            </a:r>
            <a:r>
              <a:rPr lang="en-GB" dirty="0" smtClean="0"/>
              <a:t>LD to Con</a:t>
            </a:r>
          </a:p>
          <a:p>
            <a:pPr lvl="2"/>
            <a:r>
              <a:rPr lang="en-GB" dirty="0" smtClean="0"/>
              <a:t>Portsmouth S </a:t>
            </a:r>
            <a:r>
              <a:rPr lang="en-GB" dirty="0"/>
              <a:t>and Kingston and </a:t>
            </a:r>
            <a:r>
              <a:rPr lang="en-GB" dirty="0" smtClean="0"/>
              <a:t>Surbiton</a:t>
            </a:r>
            <a:endParaRPr lang="en-GB" dirty="0"/>
          </a:p>
          <a:p>
            <a:pPr lvl="1"/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>from </a:t>
            </a:r>
            <a:r>
              <a:rPr lang="en-GB" dirty="0" smtClean="0"/>
              <a:t>LD </a:t>
            </a:r>
            <a:r>
              <a:rPr lang="en-GB" dirty="0"/>
              <a:t>to </a:t>
            </a:r>
            <a:r>
              <a:rPr lang="en-GB" dirty="0" smtClean="0"/>
              <a:t>Lab </a:t>
            </a:r>
            <a:r>
              <a:rPr lang="en-GB" sz="2400" dirty="0" smtClean="0"/>
              <a:t>(Bermondsey </a:t>
            </a:r>
            <a:r>
              <a:rPr lang="en-GB" sz="2400" dirty="0"/>
              <a:t>and Old </a:t>
            </a:r>
            <a:r>
              <a:rPr lang="en-GB" sz="2400" dirty="0" smtClean="0"/>
              <a:t>Southwark) </a:t>
            </a:r>
          </a:p>
          <a:p>
            <a:pPr lvl="1"/>
            <a:r>
              <a:rPr lang="en-GB" dirty="0" smtClean="0"/>
              <a:t>Bristol West from LD to Lab or even Green </a:t>
            </a:r>
          </a:p>
          <a:p>
            <a:pPr lvl="2"/>
            <a:r>
              <a:rPr lang="en-GB" dirty="0" smtClean="0"/>
              <a:t>Students also important for Greens defending current seat</a:t>
            </a:r>
          </a:p>
          <a:p>
            <a:pPr lvl="1"/>
            <a:r>
              <a:rPr lang="en-GB" dirty="0" smtClean="0"/>
              <a:t>6 </a:t>
            </a:r>
            <a:r>
              <a:rPr lang="en-GB" dirty="0"/>
              <a:t>from </a:t>
            </a:r>
            <a:r>
              <a:rPr lang="en-GB" dirty="0" smtClean="0"/>
              <a:t>Con to Lab (assuming not otherwise lost) </a:t>
            </a:r>
          </a:p>
          <a:p>
            <a:pPr lvl="2"/>
            <a:r>
              <a:rPr lang="en-GB" dirty="0" smtClean="0"/>
              <a:t>Hendon</a:t>
            </a:r>
            <a:r>
              <a:rPr lang="en-GB" dirty="0"/>
              <a:t>, Lancaster and Fleetwood, Lincoln, Plymouth Sutton and Devonport, Brighton Kemptown and </a:t>
            </a:r>
            <a:r>
              <a:rPr lang="en-GB" dirty="0" smtClean="0"/>
              <a:t>Loughborough </a:t>
            </a:r>
          </a:p>
          <a:p>
            <a:r>
              <a:rPr lang="en-GB" dirty="0" smtClean="0"/>
              <a:t>Only 10, but perhaps important for government formation</a:t>
            </a:r>
          </a:p>
          <a:p>
            <a:r>
              <a:rPr lang="en-GB" dirty="0" smtClean="0"/>
              <a:t>Ashcroft: Nick Clegg’s seat now a Lib-Lab marginal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6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PIreport70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498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Election Cycle and Poll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Governments lose support in the polls between elections, but recover in the final months</a:t>
            </a:r>
          </a:p>
          <a:p>
            <a:r>
              <a:rPr lang="en-GB" dirty="0" smtClean="0"/>
              <a:t>Oppositions gain and then fall back</a:t>
            </a:r>
          </a:p>
          <a:p>
            <a:r>
              <a:rPr lang="en-GB" dirty="0" smtClean="0"/>
              <a:t>Parties that happen to go up drop back down a bit by the next election, and </a:t>
            </a:r>
            <a:r>
              <a:rPr lang="en-GB" i="1" dirty="0" smtClean="0"/>
              <a:t>vice versa</a:t>
            </a:r>
          </a:p>
          <a:p>
            <a:r>
              <a:rPr lang="en-GB" dirty="0" smtClean="0"/>
              <a:t>Polls have tended to over estimate Labour and under estimate the Conservatives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75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S_Gov100dayRecove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9" y="100259"/>
            <a:ext cx="9144464" cy="66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S_Opp100daySetb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S_ConFinalWeekPollErr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1" y="213437"/>
            <a:ext cx="8803955" cy="64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S_LabFinalWeekPollErr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5" y="224109"/>
            <a:ext cx="8862975" cy="64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es-trend-b-150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ecast main 150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of the Student Vote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Individual Electoral Registration problems</a:t>
            </a:r>
          </a:p>
          <a:p>
            <a:r>
              <a:rPr lang="en-GB" dirty="0" smtClean="0"/>
              <a:t>Low student turnout</a:t>
            </a:r>
          </a:p>
          <a:p>
            <a:r>
              <a:rPr lang="en-GB" dirty="0" smtClean="0"/>
              <a:t>Student </a:t>
            </a:r>
            <a:r>
              <a:rPr lang="en-GB" dirty="0"/>
              <a:t>vote very sensitive to tuition fees policy proposals</a:t>
            </a:r>
          </a:p>
          <a:p>
            <a:pPr lvl="1"/>
            <a:r>
              <a:rPr lang="en-GB" dirty="0"/>
              <a:t>Likely to punish LD in 2015 more heavily than they did Labour in </a:t>
            </a:r>
            <a:r>
              <a:rPr lang="en-GB" dirty="0" smtClean="0"/>
              <a:t>2005</a:t>
            </a:r>
          </a:p>
          <a:p>
            <a:r>
              <a:rPr lang="en-GB" dirty="0" smtClean="0"/>
              <a:t>Students mainly in safe Labour seats</a:t>
            </a:r>
          </a:p>
          <a:p>
            <a:pPr lvl="1"/>
            <a:r>
              <a:rPr lang="en-GB" dirty="0" smtClean="0"/>
              <a:t>But could affect 10 seats</a:t>
            </a:r>
          </a:p>
        </p:txBody>
      </p:sp>
    </p:spTree>
    <p:extLst>
      <p:ext uri="{BB962C8B-B14F-4D97-AF65-F5344CB8AC3E}">
        <p14:creationId xmlns:p14="http://schemas.microsoft.com/office/powerpoint/2010/main" val="212179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428</Words>
  <Application>Microsoft Macintosh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Election 2015: Prospects overall  and the role of student electors</vt:lpstr>
      <vt:lpstr>Election Cycle and Poll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of the Student Vote</vt:lpstr>
      <vt:lpstr>IER and Missing Students</vt:lpstr>
      <vt:lpstr>Student Turnout</vt:lpstr>
      <vt:lpstr>Which way will the student vote go?</vt:lpstr>
      <vt:lpstr>PowerPoint Presentation</vt:lpstr>
      <vt:lpstr>Seats Students might Swing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Averaging Opinion Polls in Real Time: Britain 2010-15</dc:title>
  <dc:creator>Stephen Fisher</dc:creator>
  <cp:lastModifiedBy>Nick Hillman</cp:lastModifiedBy>
  <cp:revision>56</cp:revision>
  <dcterms:created xsi:type="dcterms:W3CDTF">2015-01-09T00:04:26Z</dcterms:created>
  <dcterms:modified xsi:type="dcterms:W3CDTF">2015-01-27T23:19:49Z</dcterms:modified>
</cp:coreProperties>
</file>