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75" r:id="rId2"/>
    <p:sldId id="309" r:id="rId3"/>
    <p:sldId id="261" r:id="rId4"/>
    <p:sldId id="310" r:id="rId5"/>
    <p:sldId id="289" r:id="rId6"/>
    <p:sldId id="267" r:id="rId7"/>
    <p:sldId id="311" r:id="rId8"/>
    <p:sldId id="290" r:id="rId9"/>
    <p:sldId id="314" r:id="rId10"/>
    <p:sldId id="315" r:id="rId11"/>
    <p:sldId id="316" r:id="rId12"/>
    <p:sldId id="295" r:id="rId13"/>
    <p:sldId id="298" r:id="rId14"/>
    <p:sldId id="325" r:id="rId15"/>
    <p:sldId id="326" r:id="rId16"/>
    <p:sldId id="327" r:id="rId17"/>
    <p:sldId id="296" r:id="rId18"/>
    <p:sldId id="297" r:id="rId19"/>
    <p:sldId id="299" r:id="rId20"/>
    <p:sldId id="320" r:id="rId21"/>
    <p:sldId id="321" r:id="rId22"/>
    <p:sldId id="322" r:id="rId23"/>
    <p:sldId id="323" r:id="rId24"/>
    <p:sldId id="300" r:id="rId25"/>
    <p:sldId id="324" r:id="rId26"/>
    <p:sldId id="29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047" autoAdjust="0"/>
    <p:restoredTop sz="83389" autoAdjust="0"/>
  </p:normalViewPr>
  <p:slideViewPr>
    <p:cSldViewPr snapToGrid="0" snapToObjects="1">
      <p:cViewPr>
        <p:scale>
          <a:sx n="94" d="100"/>
          <a:sy n="94" d="100"/>
        </p:scale>
        <p:origin x="-272" y="768"/>
      </p:cViewPr>
      <p:guideLst>
        <p:guide orient="horz" pos="2160"/>
        <p:guide pos="2880"/>
      </p:guideLst>
    </p:cSldViewPr>
  </p:slideViewPr>
  <p:outlineViewPr>
    <p:cViewPr>
      <p:scale>
        <a:sx n="33" d="100"/>
        <a:sy n="33" d="100"/>
      </p:scale>
      <p:origin x="0" y="36608"/>
    </p:cViewPr>
  </p:outlineViewPr>
  <p:notesTextViewPr>
    <p:cViewPr>
      <p:scale>
        <a:sx n="100" d="100"/>
        <a:sy n="100" d="100"/>
      </p:scale>
      <p:origin x="0" y="0"/>
    </p:cViewPr>
  </p:notesTextViewPr>
  <p:sorterViewPr>
    <p:cViewPr>
      <p:scale>
        <a:sx n="98" d="100"/>
        <a:sy n="98" d="100"/>
      </p:scale>
      <p:origin x="0" y="179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181DB-BFFD-4F45-93DE-D648F45AE7B3}" type="datetimeFigureOut">
              <a:rPr lang="en-US" smtClean="0"/>
              <a:t>30/03/15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306E80-955F-4D45-8B9E-D51367B770BD}" type="slidenum">
              <a:rPr lang="en-US" smtClean="0"/>
              <a:t>‹#›</a:t>
            </a:fld>
            <a:endParaRPr lang="en-US"/>
          </a:p>
        </p:txBody>
      </p:sp>
    </p:spTree>
    <p:extLst>
      <p:ext uri="{BB962C8B-B14F-4D97-AF65-F5344CB8AC3E}">
        <p14:creationId xmlns:p14="http://schemas.microsoft.com/office/powerpoint/2010/main" val="17571608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306E80-955F-4D45-8B9E-D51367B770BD}" type="slidenum">
              <a:rPr lang="en-US" smtClean="0"/>
              <a:t>1</a:t>
            </a:fld>
            <a:endParaRPr lang="en-US"/>
          </a:p>
        </p:txBody>
      </p:sp>
    </p:spTree>
    <p:extLst>
      <p:ext uri="{BB962C8B-B14F-4D97-AF65-F5344CB8AC3E}">
        <p14:creationId xmlns:p14="http://schemas.microsoft.com/office/powerpoint/2010/main" val="3178253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89F317-2BD1-4B0C-BD8F-8A260579BC4C}" type="slidenum">
              <a:rPr lang="en-GB" smtClean="0"/>
              <a:t>15</a:t>
            </a:fld>
            <a:endParaRPr lang="en-GB"/>
          </a:p>
        </p:txBody>
      </p:sp>
    </p:spTree>
    <p:extLst>
      <p:ext uri="{BB962C8B-B14F-4D97-AF65-F5344CB8AC3E}">
        <p14:creationId xmlns:p14="http://schemas.microsoft.com/office/powerpoint/2010/main" val="1199386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6CFCC5-06A9-44E1-A010-DC1C9C6FF1F2}" type="slidenum">
              <a:rPr lang="en-GB" smtClean="0"/>
              <a:t>16</a:t>
            </a:fld>
            <a:endParaRPr lang="en-GB"/>
          </a:p>
        </p:txBody>
      </p:sp>
    </p:spTree>
    <p:extLst>
      <p:ext uri="{BB962C8B-B14F-4D97-AF65-F5344CB8AC3E}">
        <p14:creationId xmlns:p14="http://schemas.microsoft.com/office/powerpoint/2010/main" val="1351592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Again, should we reiterate the evidence bases drawn upon here?</a:t>
            </a:r>
          </a:p>
          <a:p>
            <a:r>
              <a:rPr lang="en-GB" baseline="0" dirty="0" smtClean="0"/>
              <a:t>Do we need to say something about the developments in Impact indicators upfront?</a:t>
            </a:r>
          </a:p>
          <a:p>
            <a:endParaRPr lang="en-GB" dirty="0"/>
          </a:p>
        </p:txBody>
      </p:sp>
      <p:sp>
        <p:nvSpPr>
          <p:cNvPr id="4" name="Slide Number Placeholder 3"/>
          <p:cNvSpPr>
            <a:spLocks noGrp="1"/>
          </p:cNvSpPr>
          <p:nvPr>
            <p:ph type="sldNum" sz="quarter" idx="10"/>
          </p:nvPr>
        </p:nvSpPr>
        <p:spPr/>
        <p:txBody>
          <a:bodyPr/>
          <a:lstStyle/>
          <a:p>
            <a:fld id="{9C306E80-955F-4D45-8B9E-D51367B770BD}" type="slidenum">
              <a:rPr lang="en-US" smtClean="0"/>
              <a:t>17</a:t>
            </a:fld>
            <a:endParaRPr lang="en-US"/>
          </a:p>
        </p:txBody>
      </p:sp>
    </p:spTree>
    <p:extLst>
      <p:ext uri="{BB962C8B-B14F-4D97-AF65-F5344CB8AC3E}">
        <p14:creationId xmlns:p14="http://schemas.microsoft.com/office/powerpoint/2010/main" val="3430003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C306E80-955F-4D45-8B9E-D51367B770BD}" type="slidenum">
              <a:rPr lang="en-US" smtClean="0"/>
              <a:t>18</a:t>
            </a:fld>
            <a:endParaRPr lang="en-US"/>
          </a:p>
        </p:txBody>
      </p:sp>
    </p:spTree>
    <p:extLst>
      <p:ext uri="{BB962C8B-B14F-4D97-AF65-F5344CB8AC3E}">
        <p14:creationId xmlns:p14="http://schemas.microsoft.com/office/powerpoint/2010/main" val="3430003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SRK – first draft of the ‘ORCID’ slide</a:t>
            </a:r>
          </a:p>
          <a:p>
            <a:r>
              <a:rPr lang="en-GB" dirty="0" smtClean="0"/>
              <a:t>Telling the ‘story’ of how, if metrics are to be used then it is crucial that</a:t>
            </a:r>
            <a:r>
              <a:rPr lang="en-GB" baseline="0" dirty="0" smtClean="0"/>
              <a:t> they are as accurate as possible</a:t>
            </a:r>
            <a:endParaRPr lang="en-GB" dirty="0"/>
          </a:p>
        </p:txBody>
      </p:sp>
      <p:sp>
        <p:nvSpPr>
          <p:cNvPr id="4" name="Slide Number Placeholder 3"/>
          <p:cNvSpPr>
            <a:spLocks noGrp="1"/>
          </p:cNvSpPr>
          <p:nvPr>
            <p:ph type="sldNum" sz="quarter" idx="10"/>
          </p:nvPr>
        </p:nvSpPr>
        <p:spPr/>
        <p:txBody>
          <a:bodyPr/>
          <a:lstStyle/>
          <a:p>
            <a:fld id="{9C306E80-955F-4D45-8B9E-D51367B770BD}" type="slidenum">
              <a:rPr lang="en-US" smtClean="0"/>
              <a:t>20</a:t>
            </a:fld>
            <a:endParaRPr lang="en-US"/>
          </a:p>
        </p:txBody>
      </p:sp>
    </p:spTree>
    <p:extLst>
      <p:ext uri="{BB962C8B-B14F-4D97-AF65-F5344CB8AC3E}">
        <p14:creationId xmlns:p14="http://schemas.microsoft.com/office/powerpoint/2010/main" val="685246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 REF mandate would be a *big*</a:t>
            </a:r>
            <a:r>
              <a:rPr lang="en-GB" baseline="0" dirty="0" smtClean="0"/>
              <a:t> lever</a:t>
            </a:r>
          </a:p>
          <a:p>
            <a:r>
              <a:rPr lang="en-GB" baseline="0" dirty="0" smtClean="0"/>
              <a:t>As would RCUK – but so far it is not even a field in Je-S – they need to get their finger out</a:t>
            </a:r>
          </a:p>
          <a:p>
            <a:r>
              <a:rPr lang="en-GB" baseline="0" dirty="0" err="1" smtClean="0"/>
              <a:t>Wellcome</a:t>
            </a:r>
            <a:r>
              <a:rPr lang="en-GB" baseline="0" dirty="0" smtClean="0"/>
              <a:t> collect ORCIDs (but don’t yet mandate) as to NIH </a:t>
            </a:r>
            <a:r>
              <a:rPr lang="en-GB" baseline="0" dirty="0" err="1" smtClean="0"/>
              <a:t>ans</a:t>
            </a:r>
            <a:r>
              <a:rPr lang="en-GB" baseline="0" dirty="0" smtClean="0"/>
              <a:t> NSF in the USA. FCT in Portugal does mandate, as does Autism Speaks in the USA</a:t>
            </a:r>
          </a:p>
          <a:p>
            <a:r>
              <a:rPr lang="en-GB" baseline="0" dirty="0" smtClean="0"/>
              <a:t>Some publishes collect ORCIDs in their workflows.  Mandates would help</a:t>
            </a:r>
          </a:p>
          <a:p>
            <a:r>
              <a:rPr lang="en-GB" baseline="0" dirty="0" smtClean="0"/>
              <a:t>HEI mandates are perhaps not as good (Imperial has done it.. But how many academic staff have bought in to it…)</a:t>
            </a:r>
          </a:p>
          <a:p>
            <a:endParaRPr lang="en-GB" baseline="0" dirty="0" smtClean="0"/>
          </a:p>
          <a:p>
            <a:r>
              <a:rPr lang="en-GB" baseline="0" dirty="0" smtClean="0"/>
              <a:t>In terms of the benefits… maybe we don’t’ want to mention these…. But the latter two does use them already, so this would help make them </a:t>
            </a:r>
            <a:r>
              <a:rPr lang="en-GB" baseline="0" smtClean="0"/>
              <a:t>less bad… ;-)</a:t>
            </a:r>
            <a:endParaRPr lang="en-GB" baseline="0" dirty="0" smtClean="0"/>
          </a:p>
        </p:txBody>
      </p:sp>
      <p:sp>
        <p:nvSpPr>
          <p:cNvPr id="4" name="Slide Number Placeholder 3"/>
          <p:cNvSpPr>
            <a:spLocks noGrp="1"/>
          </p:cNvSpPr>
          <p:nvPr>
            <p:ph type="sldNum" sz="quarter" idx="10"/>
          </p:nvPr>
        </p:nvSpPr>
        <p:spPr/>
        <p:txBody>
          <a:bodyPr/>
          <a:lstStyle/>
          <a:p>
            <a:fld id="{9C306E80-955F-4D45-8B9E-D51367B770BD}" type="slidenum">
              <a:rPr lang="en-US" smtClean="0"/>
              <a:t>21</a:t>
            </a:fld>
            <a:endParaRPr lang="en-US"/>
          </a:p>
        </p:txBody>
      </p:sp>
    </p:spTree>
    <p:extLst>
      <p:ext uri="{BB962C8B-B14F-4D97-AF65-F5344CB8AC3E}">
        <p14:creationId xmlns:p14="http://schemas.microsoft.com/office/powerpoint/2010/main" val="68524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Say something</a:t>
            </a:r>
            <a:r>
              <a:rPr lang="en-GB" sz="1200" kern="1200" baseline="0" dirty="0" smtClean="0">
                <a:solidFill>
                  <a:schemeClr val="tx1"/>
                </a:solidFill>
                <a:effectLst/>
                <a:latin typeface="+mn-lt"/>
                <a:ea typeface="+mn-ea"/>
                <a:cs typeface="+mn-cs"/>
              </a:rPr>
              <a:t> about assumed timing of next REF</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marL="285750" indent="-285750">
              <a:buFontTx/>
              <a:buChar char="-"/>
            </a:pPr>
            <a:endParaRPr lang="en-GB" sz="1400" dirty="0" smtClean="0"/>
          </a:p>
          <a:p>
            <a:endParaRPr lang="en-GB" dirty="0"/>
          </a:p>
        </p:txBody>
      </p:sp>
      <p:sp>
        <p:nvSpPr>
          <p:cNvPr id="4" name="Slide Number Placeholder 3"/>
          <p:cNvSpPr>
            <a:spLocks noGrp="1"/>
          </p:cNvSpPr>
          <p:nvPr>
            <p:ph type="sldNum" sz="quarter" idx="10"/>
          </p:nvPr>
        </p:nvSpPr>
        <p:spPr/>
        <p:txBody>
          <a:bodyPr/>
          <a:lstStyle/>
          <a:p>
            <a:fld id="{9C306E80-955F-4D45-8B9E-D51367B770BD}" type="slidenum">
              <a:rPr lang="en-US" smtClean="0"/>
              <a:t>23</a:t>
            </a:fld>
            <a:endParaRPr lang="en-US"/>
          </a:p>
        </p:txBody>
      </p:sp>
    </p:spTree>
    <p:extLst>
      <p:ext uri="{BB962C8B-B14F-4D97-AF65-F5344CB8AC3E}">
        <p14:creationId xmlns:p14="http://schemas.microsoft.com/office/powerpoint/2010/main" val="2501665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next</a:t>
            </a:r>
            <a:r>
              <a:rPr lang="en-GB" baseline="0" dirty="0" smtClean="0"/>
              <a:t> 2 slides for further detail on underpinning infrastructure recommendation (provided by Simon K)</a:t>
            </a:r>
            <a:endParaRPr lang="en-GB" dirty="0"/>
          </a:p>
        </p:txBody>
      </p:sp>
      <p:sp>
        <p:nvSpPr>
          <p:cNvPr id="4" name="Slide Number Placeholder 3"/>
          <p:cNvSpPr>
            <a:spLocks noGrp="1"/>
          </p:cNvSpPr>
          <p:nvPr>
            <p:ph type="sldNum" sz="quarter" idx="10"/>
          </p:nvPr>
        </p:nvSpPr>
        <p:spPr/>
        <p:txBody>
          <a:bodyPr/>
          <a:lstStyle/>
          <a:p>
            <a:fld id="{9C306E80-955F-4D45-8B9E-D51367B770BD}" type="slidenum">
              <a:rPr lang="en-US" smtClean="0"/>
              <a:t>24</a:t>
            </a:fld>
            <a:endParaRPr lang="en-US"/>
          </a:p>
        </p:txBody>
      </p:sp>
    </p:spTree>
    <p:extLst>
      <p:ext uri="{BB962C8B-B14F-4D97-AF65-F5344CB8AC3E}">
        <p14:creationId xmlns:p14="http://schemas.microsoft.com/office/powerpoint/2010/main" val="279171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306E80-955F-4D45-8B9E-D51367B770BD}" type="slidenum">
              <a:rPr lang="en-US" smtClean="0"/>
              <a:t>5</a:t>
            </a:fld>
            <a:endParaRPr lang="en-US"/>
          </a:p>
        </p:txBody>
      </p:sp>
    </p:spTree>
    <p:extLst>
      <p:ext uri="{BB962C8B-B14F-4D97-AF65-F5344CB8AC3E}">
        <p14:creationId xmlns:p14="http://schemas.microsoft.com/office/powerpoint/2010/main" val="343000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Call for Evidence screenshots used</a:t>
            </a:r>
            <a:r>
              <a:rPr lang="en-GB" baseline="0" dirty="0" smtClean="0"/>
              <a:t> in Review workshops, collated onto one slide in case you wanted to use them?</a:t>
            </a:r>
            <a:endParaRPr lang="en-GB" dirty="0"/>
          </a:p>
        </p:txBody>
      </p:sp>
      <p:sp>
        <p:nvSpPr>
          <p:cNvPr id="4" name="Slide Number Placeholder 3"/>
          <p:cNvSpPr>
            <a:spLocks noGrp="1"/>
          </p:cNvSpPr>
          <p:nvPr>
            <p:ph type="sldNum" sz="quarter" idx="10"/>
          </p:nvPr>
        </p:nvSpPr>
        <p:spPr/>
        <p:txBody>
          <a:bodyPr/>
          <a:lstStyle/>
          <a:p>
            <a:fld id="{9C306E80-955F-4D45-8B9E-D51367B770BD}" type="slidenum">
              <a:rPr lang="en-US" smtClean="0"/>
              <a:t>6</a:t>
            </a:fld>
            <a:endParaRPr lang="en-US"/>
          </a:p>
        </p:txBody>
      </p:sp>
    </p:spTree>
    <p:extLst>
      <p:ext uri="{BB962C8B-B14F-4D97-AF65-F5344CB8AC3E}">
        <p14:creationId xmlns:p14="http://schemas.microsoft.com/office/powerpoint/2010/main" val="3893036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I wondered if it would be worth saying something about the overall structure of the report, and then moving on to make the point that today’s presentation will focus on findings from chapter 5, though the final report will be much broader than this</a:t>
            </a:r>
          </a:p>
          <a:p>
            <a:endParaRPr lang="en-GB" dirty="0" smtClean="0"/>
          </a:p>
          <a:p>
            <a:r>
              <a:rPr lang="en-US" sz="1200" kern="1200" dirty="0" smtClean="0">
                <a:solidFill>
                  <a:schemeClr val="tx1"/>
                </a:solidFill>
                <a:effectLst/>
                <a:latin typeface="+mn-lt"/>
                <a:ea typeface="+mn-ea"/>
                <a:cs typeface="+mn-cs"/>
              </a:rPr>
              <a:t>Could say</a:t>
            </a:r>
            <a:r>
              <a:rPr lang="en-US" sz="1200" kern="1200" baseline="0" dirty="0" smtClean="0">
                <a:solidFill>
                  <a:schemeClr val="tx1"/>
                </a:solidFill>
                <a:effectLst/>
                <a:latin typeface="+mn-lt"/>
                <a:ea typeface="+mn-ea"/>
                <a:cs typeface="+mn-cs"/>
              </a:rPr>
              <a:t> that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(1) W</a:t>
            </a:r>
            <a:r>
              <a:rPr lang="en-US" sz="1200" kern="1200" dirty="0" smtClean="0">
                <a:solidFill>
                  <a:schemeClr val="tx1"/>
                </a:solidFill>
                <a:effectLst/>
                <a:latin typeface="+mn-lt"/>
                <a:ea typeface="+mn-ea"/>
                <a:cs typeface="+mn-cs"/>
              </a:rPr>
              <a:t>hile the terms of reference for this review are to consider the use of quantitative information for research assessment broadly, the role of </a:t>
            </a:r>
            <a:r>
              <a:rPr lang="en-US" sz="1200" kern="1200" dirty="0" err="1" smtClean="0">
                <a:solidFill>
                  <a:schemeClr val="tx1"/>
                </a:solidFill>
                <a:effectLst/>
                <a:latin typeface="+mn-lt"/>
                <a:ea typeface="+mn-ea"/>
                <a:cs typeface="+mn-cs"/>
              </a:rPr>
              <a:t>of</a:t>
            </a:r>
            <a:r>
              <a:rPr lang="en-US" sz="1200" kern="1200" dirty="0" smtClean="0">
                <a:solidFill>
                  <a:schemeClr val="tx1"/>
                </a:solidFill>
                <a:effectLst/>
                <a:latin typeface="+mn-lt"/>
                <a:ea typeface="+mn-ea"/>
                <a:cs typeface="+mn-cs"/>
              </a:rPr>
              <a:t> metrics in future national-scale research assessments, such as the Research Excellence Framework (REF) was an important part of our deliberations.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Much of the evidence that the panel received, both in response to our written call for evidence and at the workshops that we </a:t>
            </a:r>
            <a:r>
              <a:rPr lang="en-US" sz="1200" kern="1200" dirty="0" err="1" smtClean="0">
                <a:solidFill>
                  <a:schemeClr val="tx1"/>
                </a:solidFill>
                <a:effectLst/>
                <a:latin typeface="+mn-lt"/>
                <a:ea typeface="+mn-ea"/>
                <a:cs typeface="+mn-cs"/>
              </a:rPr>
              <a:t>organised</a:t>
            </a:r>
            <a:r>
              <a:rPr lang="en-US" sz="1200" kern="1200" dirty="0" smtClean="0">
                <a:solidFill>
                  <a:schemeClr val="tx1"/>
                </a:solidFill>
                <a:effectLst/>
                <a:latin typeface="+mn-lt"/>
                <a:ea typeface="+mn-ea"/>
                <a:cs typeface="+mn-cs"/>
              </a:rPr>
              <a:t>, has been concerned with the potential benefits and challenges associated with increased use of quantitative data in the REF</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(3) W</a:t>
            </a:r>
            <a:r>
              <a:rPr lang="en-US" sz="1200" kern="1200" dirty="0" smtClean="0">
                <a:solidFill>
                  <a:schemeClr val="tx1"/>
                </a:solidFill>
                <a:effectLst/>
                <a:latin typeface="+mn-lt"/>
                <a:ea typeface="+mn-ea"/>
                <a:cs typeface="+mn-cs"/>
              </a:rPr>
              <a:t>e  draw</a:t>
            </a:r>
            <a:r>
              <a:rPr lang="en-US" sz="1200" kern="1200" baseline="0" dirty="0" smtClean="0">
                <a:solidFill>
                  <a:schemeClr val="tx1"/>
                </a:solidFill>
                <a:effectLst/>
                <a:latin typeface="+mn-lt"/>
                <a:ea typeface="+mn-ea"/>
                <a:cs typeface="+mn-cs"/>
              </a:rPr>
              <a:t> on all of the evidence sources mentioned earlier to inform this chapter, and use this </a:t>
            </a:r>
          </a:p>
          <a:p>
            <a:pPr marL="0" indent="0">
              <a:buNone/>
            </a:pPr>
            <a:r>
              <a:rPr lang="en-US" sz="1200" kern="1200" baseline="0" dirty="0" smtClean="0">
                <a:solidFill>
                  <a:schemeClr val="tx1"/>
                </a:solidFill>
                <a:effectLst/>
                <a:latin typeface="+mn-lt"/>
                <a:ea typeface="+mn-ea"/>
                <a:cs typeface="+mn-cs"/>
              </a:rPr>
              <a:t>to d</a:t>
            </a:r>
            <a:r>
              <a:rPr lang="en-US" sz="1200" kern="1200" dirty="0" smtClean="0">
                <a:solidFill>
                  <a:schemeClr val="tx1"/>
                </a:solidFill>
                <a:effectLst/>
                <a:latin typeface="+mn-lt"/>
                <a:ea typeface="+mn-ea"/>
                <a:cs typeface="+mn-cs"/>
              </a:rPr>
              <a:t>raw conclusions that the four UK HE Funding Bodies should consider as they develop its successor. </a:t>
            </a:r>
          </a:p>
          <a:p>
            <a:pPr marL="0" indent="0">
              <a:buNone/>
            </a:pPr>
            <a:endParaRPr lang="en-US" sz="1200" kern="1200" baseline="0" dirty="0" smtClean="0">
              <a:solidFill>
                <a:schemeClr val="tx1"/>
              </a:solidFill>
              <a:effectLst/>
              <a:latin typeface="+mn-lt"/>
              <a:ea typeface="+mn-ea"/>
              <a:cs typeface="+mn-cs"/>
            </a:endParaRPr>
          </a:p>
          <a:p>
            <a:pPr marL="0" indent="0">
              <a:buNone/>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306E80-955F-4D45-8B9E-D51367B770BD}" type="slidenum">
              <a:rPr lang="en-US" smtClean="0"/>
              <a:t>8</a:t>
            </a:fld>
            <a:endParaRPr lang="en-US"/>
          </a:p>
        </p:txBody>
      </p:sp>
    </p:spTree>
    <p:extLst>
      <p:ext uri="{BB962C8B-B14F-4D97-AF65-F5344CB8AC3E}">
        <p14:creationId xmlns:p14="http://schemas.microsoft.com/office/powerpoint/2010/main" val="343000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need to add to these next week, but may not be</a:t>
            </a:r>
            <a:r>
              <a:rPr lang="en-GB" baseline="0" dirty="0" smtClean="0"/>
              <a:t> able to update on all chapters, e.g. the REF correlation work,  before 25 March</a:t>
            </a:r>
            <a:endParaRPr lang="en-GB" dirty="0"/>
          </a:p>
        </p:txBody>
      </p:sp>
      <p:sp>
        <p:nvSpPr>
          <p:cNvPr id="4" name="Slide Number Placeholder 3"/>
          <p:cNvSpPr>
            <a:spLocks noGrp="1"/>
          </p:cNvSpPr>
          <p:nvPr>
            <p:ph type="sldNum" sz="quarter" idx="10"/>
          </p:nvPr>
        </p:nvSpPr>
        <p:spPr/>
        <p:txBody>
          <a:bodyPr/>
          <a:lstStyle/>
          <a:p>
            <a:fld id="{9C306E80-955F-4D45-8B9E-D51367B770BD}" type="slidenum">
              <a:rPr lang="en-US" smtClean="0"/>
              <a:t>9</a:t>
            </a:fld>
            <a:endParaRPr lang="en-US"/>
          </a:p>
        </p:txBody>
      </p:sp>
    </p:spTree>
    <p:extLst>
      <p:ext uri="{BB962C8B-B14F-4D97-AF65-F5344CB8AC3E}">
        <p14:creationId xmlns:p14="http://schemas.microsoft.com/office/powerpoint/2010/main" val="68524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These details are for information only in case they are </a:t>
            </a:r>
            <a:r>
              <a:rPr lang="en-GB" dirty="0" smtClean="0"/>
              <a:t>useful for the discussions</a:t>
            </a:r>
            <a:r>
              <a:rPr lang="en-GB" baseline="0" dirty="0" smtClean="0"/>
              <a:t> at the Steering Group next week. </a:t>
            </a:r>
            <a:endParaRPr lang="en-GB" dirty="0"/>
          </a:p>
        </p:txBody>
      </p:sp>
      <p:sp>
        <p:nvSpPr>
          <p:cNvPr id="4" name="Slide Number Placeholder 3"/>
          <p:cNvSpPr>
            <a:spLocks noGrp="1"/>
          </p:cNvSpPr>
          <p:nvPr>
            <p:ph type="sldNum" sz="quarter" idx="10"/>
          </p:nvPr>
        </p:nvSpPr>
        <p:spPr/>
        <p:txBody>
          <a:bodyPr/>
          <a:lstStyle/>
          <a:p>
            <a:fld id="{9C306E80-955F-4D45-8B9E-D51367B770BD}" type="slidenum">
              <a:rPr lang="en-US" smtClean="0"/>
              <a:t>10</a:t>
            </a:fld>
            <a:endParaRPr lang="en-US"/>
          </a:p>
        </p:txBody>
      </p:sp>
    </p:spTree>
    <p:extLst>
      <p:ext uri="{BB962C8B-B14F-4D97-AF65-F5344CB8AC3E}">
        <p14:creationId xmlns:p14="http://schemas.microsoft.com/office/powerpoint/2010/main" val="272030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 all the written evidence about the REF we received acknowledged the diversity of purposes of the REF, and there are clearly differences of opinion about the relative importance of the purposes. It is not surprising, therefore, that there are equally different views on how and whether quantitative indicators of research quality should feature in the assessment.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slide captures some of the overall points and concerns gathered through the process of</a:t>
            </a:r>
            <a:r>
              <a:rPr lang="en-US" sz="1200" kern="1200" baseline="0" dirty="0" smtClean="0">
                <a:solidFill>
                  <a:schemeClr val="tx1"/>
                </a:solidFill>
                <a:effectLst/>
                <a:latin typeface="+mn-lt"/>
                <a:ea typeface="+mn-ea"/>
                <a:cs typeface="+mn-cs"/>
              </a:rPr>
              <a:t> evidence gathering</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C306E80-955F-4D45-8B9E-D51367B770BD}" type="slidenum">
              <a:rPr lang="en-US" smtClean="0"/>
              <a:t>12</a:t>
            </a:fld>
            <a:endParaRPr lang="en-US"/>
          </a:p>
        </p:txBody>
      </p:sp>
    </p:spTree>
    <p:extLst>
      <p:ext uri="{BB962C8B-B14F-4D97-AF65-F5344CB8AC3E}">
        <p14:creationId xmlns:p14="http://schemas.microsoft.com/office/powerpoint/2010/main" val="343000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Should we highlight (again) the evidence base for looking at outputs in relation to metrics in the REF?</a:t>
            </a:r>
          </a:p>
          <a:p>
            <a:endParaRPr lang="en-GB" baseline="0"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306E80-955F-4D45-8B9E-D51367B770BD}" type="slidenum">
              <a:rPr lang="en-US" smtClean="0"/>
              <a:t>13</a:t>
            </a:fld>
            <a:endParaRPr lang="en-US"/>
          </a:p>
        </p:txBody>
      </p:sp>
    </p:spTree>
    <p:extLst>
      <p:ext uri="{BB962C8B-B14F-4D97-AF65-F5344CB8AC3E}">
        <p14:creationId xmlns:p14="http://schemas.microsoft.com/office/powerpoint/2010/main" val="3430003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6CFCC5-06A9-44E1-A010-DC1C9C6FF1F2}" type="slidenum">
              <a:rPr lang="en-GB" smtClean="0"/>
              <a:t>14</a:t>
            </a:fld>
            <a:endParaRPr lang="en-GB"/>
          </a:p>
        </p:txBody>
      </p:sp>
    </p:spTree>
    <p:extLst>
      <p:ext uri="{BB962C8B-B14F-4D97-AF65-F5344CB8AC3E}">
        <p14:creationId xmlns:p14="http://schemas.microsoft.com/office/powerpoint/2010/main" val="135159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F522D7B-D645-144E-9304-C1BE2BC4C5D6}" type="datetimeFigureOut">
              <a:rPr lang="en-US" smtClean="0"/>
              <a:t>30/03/15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BC5FB-28C0-0F42-A36E-2C674CEFBDE5}" type="slidenum">
              <a:rPr lang="en-US" smtClean="0"/>
              <a:t>‹#›</a:t>
            </a:fld>
            <a:endParaRPr lang="en-US"/>
          </a:p>
        </p:txBody>
      </p:sp>
    </p:spTree>
    <p:extLst>
      <p:ext uri="{BB962C8B-B14F-4D97-AF65-F5344CB8AC3E}">
        <p14:creationId xmlns:p14="http://schemas.microsoft.com/office/powerpoint/2010/main" val="1322919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F522D7B-D645-144E-9304-C1BE2BC4C5D6}" type="datetimeFigureOut">
              <a:rPr lang="en-US" smtClean="0"/>
              <a:t>30/03/15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BC5FB-28C0-0F42-A36E-2C674CEFBDE5}" type="slidenum">
              <a:rPr lang="en-US" smtClean="0"/>
              <a:t>‹#›</a:t>
            </a:fld>
            <a:endParaRPr lang="en-US"/>
          </a:p>
        </p:txBody>
      </p:sp>
    </p:spTree>
    <p:extLst>
      <p:ext uri="{BB962C8B-B14F-4D97-AF65-F5344CB8AC3E}">
        <p14:creationId xmlns:p14="http://schemas.microsoft.com/office/powerpoint/2010/main" val="159764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F522D7B-D645-144E-9304-C1BE2BC4C5D6}" type="datetimeFigureOut">
              <a:rPr lang="en-US" smtClean="0"/>
              <a:t>30/03/15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BC5FB-28C0-0F42-A36E-2C674CEFBDE5}" type="slidenum">
              <a:rPr lang="en-US" smtClean="0"/>
              <a:t>‹#›</a:t>
            </a:fld>
            <a:endParaRPr lang="en-US"/>
          </a:p>
        </p:txBody>
      </p:sp>
    </p:spTree>
    <p:extLst>
      <p:ext uri="{BB962C8B-B14F-4D97-AF65-F5344CB8AC3E}">
        <p14:creationId xmlns:p14="http://schemas.microsoft.com/office/powerpoint/2010/main" val="187648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stStyle>
          <a:p>
            <a:pPr lvl="0"/>
            <a:r>
              <a:rPr lang="en-US" smtClean="0"/>
              <a:t>Click to edit Master text styles</a:t>
            </a:r>
          </a:p>
        </p:txBody>
      </p:sp>
    </p:spTree>
    <p:extLst>
      <p:ext uri="{BB962C8B-B14F-4D97-AF65-F5344CB8AC3E}">
        <p14:creationId xmlns:p14="http://schemas.microsoft.com/office/powerpoint/2010/main" val="249313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F522D7B-D645-144E-9304-C1BE2BC4C5D6}" type="datetimeFigureOut">
              <a:rPr lang="en-US" smtClean="0"/>
              <a:t>30/03/15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BC5FB-28C0-0F42-A36E-2C674CEFBDE5}" type="slidenum">
              <a:rPr lang="en-US" smtClean="0"/>
              <a:t>‹#›</a:t>
            </a:fld>
            <a:endParaRPr lang="en-US"/>
          </a:p>
        </p:txBody>
      </p:sp>
    </p:spTree>
    <p:extLst>
      <p:ext uri="{BB962C8B-B14F-4D97-AF65-F5344CB8AC3E}">
        <p14:creationId xmlns:p14="http://schemas.microsoft.com/office/powerpoint/2010/main" val="1493166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F522D7B-D645-144E-9304-C1BE2BC4C5D6}" type="datetimeFigureOut">
              <a:rPr lang="en-US" smtClean="0"/>
              <a:t>30/03/15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BC5FB-28C0-0F42-A36E-2C674CEFBDE5}" type="slidenum">
              <a:rPr lang="en-US" smtClean="0"/>
              <a:t>‹#›</a:t>
            </a:fld>
            <a:endParaRPr lang="en-US"/>
          </a:p>
        </p:txBody>
      </p:sp>
    </p:spTree>
    <p:extLst>
      <p:ext uri="{BB962C8B-B14F-4D97-AF65-F5344CB8AC3E}">
        <p14:creationId xmlns:p14="http://schemas.microsoft.com/office/powerpoint/2010/main" val="212580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F522D7B-D645-144E-9304-C1BE2BC4C5D6}" type="datetimeFigureOut">
              <a:rPr lang="en-US" smtClean="0"/>
              <a:t>30/03/15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BC5FB-28C0-0F42-A36E-2C674CEFBDE5}" type="slidenum">
              <a:rPr lang="en-US" smtClean="0"/>
              <a:t>‹#›</a:t>
            </a:fld>
            <a:endParaRPr lang="en-US"/>
          </a:p>
        </p:txBody>
      </p:sp>
    </p:spTree>
    <p:extLst>
      <p:ext uri="{BB962C8B-B14F-4D97-AF65-F5344CB8AC3E}">
        <p14:creationId xmlns:p14="http://schemas.microsoft.com/office/powerpoint/2010/main" val="102978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F522D7B-D645-144E-9304-C1BE2BC4C5D6}" type="datetimeFigureOut">
              <a:rPr lang="en-US" smtClean="0"/>
              <a:t>30/03/15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5BC5FB-28C0-0F42-A36E-2C674CEFBDE5}" type="slidenum">
              <a:rPr lang="en-US" smtClean="0"/>
              <a:t>‹#›</a:t>
            </a:fld>
            <a:endParaRPr lang="en-US"/>
          </a:p>
        </p:txBody>
      </p:sp>
    </p:spTree>
    <p:extLst>
      <p:ext uri="{BB962C8B-B14F-4D97-AF65-F5344CB8AC3E}">
        <p14:creationId xmlns:p14="http://schemas.microsoft.com/office/powerpoint/2010/main" val="3918598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F522D7B-D645-144E-9304-C1BE2BC4C5D6}" type="datetimeFigureOut">
              <a:rPr lang="en-US" smtClean="0"/>
              <a:t>30/03/15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5BC5FB-28C0-0F42-A36E-2C674CEFBDE5}" type="slidenum">
              <a:rPr lang="en-US" smtClean="0"/>
              <a:t>‹#›</a:t>
            </a:fld>
            <a:endParaRPr lang="en-US"/>
          </a:p>
        </p:txBody>
      </p:sp>
    </p:spTree>
    <p:extLst>
      <p:ext uri="{BB962C8B-B14F-4D97-AF65-F5344CB8AC3E}">
        <p14:creationId xmlns:p14="http://schemas.microsoft.com/office/powerpoint/2010/main" val="284970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22D7B-D645-144E-9304-C1BE2BC4C5D6}" type="datetimeFigureOut">
              <a:rPr lang="en-US" smtClean="0"/>
              <a:t>30/03/15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5BC5FB-28C0-0F42-A36E-2C674CEFBDE5}" type="slidenum">
              <a:rPr lang="en-US" smtClean="0"/>
              <a:t>‹#›</a:t>
            </a:fld>
            <a:endParaRPr lang="en-US"/>
          </a:p>
        </p:txBody>
      </p:sp>
    </p:spTree>
    <p:extLst>
      <p:ext uri="{BB962C8B-B14F-4D97-AF65-F5344CB8AC3E}">
        <p14:creationId xmlns:p14="http://schemas.microsoft.com/office/powerpoint/2010/main" val="252850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F522D7B-D645-144E-9304-C1BE2BC4C5D6}" type="datetimeFigureOut">
              <a:rPr lang="en-US" smtClean="0"/>
              <a:t>30/03/15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BC5FB-28C0-0F42-A36E-2C674CEFBDE5}" type="slidenum">
              <a:rPr lang="en-US" smtClean="0"/>
              <a:t>‹#›</a:t>
            </a:fld>
            <a:endParaRPr lang="en-US"/>
          </a:p>
        </p:txBody>
      </p:sp>
    </p:spTree>
    <p:extLst>
      <p:ext uri="{BB962C8B-B14F-4D97-AF65-F5344CB8AC3E}">
        <p14:creationId xmlns:p14="http://schemas.microsoft.com/office/powerpoint/2010/main" val="321116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F522D7B-D645-144E-9304-C1BE2BC4C5D6}" type="datetimeFigureOut">
              <a:rPr lang="en-US" smtClean="0"/>
              <a:t>30/03/15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BC5FB-28C0-0F42-A36E-2C674CEFBDE5}" type="slidenum">
              <a:rPr lang="en-US" smtClean="0"/>
              <a:t>‹#›</a:t>
            </a:fld>
            <a:endParaRPr lang="en-US"/>
          </a:p>
        </p:txBody>
      </p:sp>
    </p:spTree>
    <p:extLst>
      <p:ext uri="{BB962C8B-B14F-4D97-AF65-F5344CB8AC3E}">
        <p14:creationId xmlns:p14="http://schemas.microsoft.com/office/powerpoint/2010/main" val="1307463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22D7B-D645-144E-9304-C1BE2BC4C5D6}" type="datetimeFigureOut">
              <a:rPr lang="en-US" smtClean="0"/>
              <a:t>30/03/15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BC5FB-28C0-0F42-A36E-2C674CEFBDE5}" type="slidenum">
              <a:rPr lang="en-US" smtClean="0"/>
              <a:t>‹#›</a:t>
            </a:fld>
            <a:endParaRPr lang="en-US"/>
          </a:p>
        </p:txBody>
      </p:sp>
    </p:spTree>
    <p:extLst>
      <p:ext uri="{BB962C8B-B14F-4D97-AF65-F5344CB8AC3E}">
        <p14:creationId xmlns:p14="http://schemas.microsoft.com/office/powerpoint/2010/main" val="4154352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advice.ca/uploads/eng/assessments%20and%20publications%20and%20news%20releases/science%20performance/scienceperformance_fullreport_en_web.pdf" TargetMode="External"/><Relationship Id="rId4" Type="http://schemas.openxmlformats.org/officeDocument/2006/relationships/hyperlink" Target="https://royalsociety.org/policy/projects/science-public-enterprise/Report/" TargetMode="External"/><Relationship Id="rId5" Type="http://schemas.openxmlformats.org/officeDocument/2006/relationships/hyperlink" Target="http://www.ascb.org/dora-old/files/SFDeclarationFINAL.pdf" TargetMode="External"/><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hyperlink" Target="http://www.hefce.ac.uk/rsrch/metrics/" TargetMode="External"/><Relationship Id="rId4" Type="http://schemas.openxmlformats.org/officeDocument/2006/relationships/hyperlink" Target="mailto:metrics@hefce.ac.uk" TargetMode="External"/><Relationship Id="rId5" Type="http://schemas.openxmlformats.org/officeDocument/2006/relationships/hyperlink" Target="mailto:j.wilsdon@sussex.ac.uk" TargetMode="External"/><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212" y="3348416"/>
            <a:ext cx="7016453" cy="1642389"/>
          </a:xfrm>
        </p:spPr>
        <p:txBody>
          <a:bodyPr>
            <a:noAutofit/>
          </a:bodyPr>
          <a:lstStyle/>
          <a:p>
            <a:r>
              <a:rPr lang="en-GB" sz="2800" dirty="0" smtClean="0"/>
              <a:t/>
            </a:r>
            <a:br>
              <a:rPr lang="en-GB" sz="2800" dirty="0" smtClean="0"/>
            </a:br>
            <a:r>
              <a:rPr lang="en-GB" sz="2800" dirty="0"/>
              <a:t/>
            </a:r>
            <a:br>
              <a:rPr lang="en-GB" sz="2800" dirty="0"/>
            </a:br>
            <a:r>
              <a:rPr lang="en-GB" sz="2800" dirty="0" smtClean="0"/>
              <a:t/>
            </a:r>
            <a:br>
              <a:rPr lang="en-GB" sz="2800" dirty="0" smtClean="0"/>
            </a:br>
            <a:r>
              <a:rPr lang="en-GB" sz="2800" dirty="0" smtClean="0"/>
              <a:t/>
            </a:r>
            <a:br>
              <a:rPr lang="en-GB" sz="2800" dirty="0" smtClean="0"/>
            </a:br>
            <a:r>
              <a:rPr lang="en-GB" sz="3600" b="1" dirty="0" smtClean="0"/>
              <a:t>In metrics we trust? </a:t>
            </a:r>
            <a:br>
              <a:rPr lang="en-GB" sz="3600" b="1" dirty="0" smtClean="0"/>
            </a:br>
            <a:r>
              <a:rPr lang="en-GB" sz="3000" b="1" dirty="0" smtClean="0"/>
              <a:t/>
            </a:r>
            <a:br>
              <a:rPr lang="en-GB" sz="3000" b="1" dirty="0" smtClean="0"/>
            </a:br>
            <a:r>
              <a:rPr lang="en-GB" sz="1400" b="1" dirty="0" smtClean="0"/>
              <a:t/>
            </a:r>
            <a:br>
              <a:rPr lang="en-GB" sz="1400" b="1" dirty="0" smtClean="0"/>
            </a:br>
            <a:r>
              <a:rPr lang="en-GB" sz="3000" dirty="0" smtClean="0"/>
              <a:t>HEPI-Elsevier Conference, 31 March 2015</a:t>
            </a:r>
            <a:br>
              <a:rPr lang="en-GB" sz="3000" dirty="0" smtClean="0"/>
            </a:br>
            <a:r>
              <a:rPr lang="en-GB" sz="3000" dirty="0" smtClean="0"/>
              <a:t>James </a:t>
            </a:r>
            <a:r>
              <a:rPr lang="en-GB" sz="3000" dirty="0" err="1" smtClean="0"/>
              <a:t>Wilsdon</a:t>
            </a:r>
            <a:r>
              <a:rPr lang="en-GB" sz="3000" dirty="0"/>
              <a:t> </a:t>
            </a:r>
            <a:r>
              <a:rPr lang="en-GB" sz="3000" dirty="0" smtClean="0"/>
              <a:t>@</a:t>
            </a:r>
            <a:r>
              <a:rPr lang="en-GB" sz="3000" dirty="0" err="1" smtClean="0"/>
              <a:t>jameswilsdon</a:t>
            </a:r>
            <a:r>
              <a:rPr lang="en-GB" sz="3000" dirty="0"/>
              <a:t/>
            </a:r>
            <a:br>
              <a:rPr lang="en-GB" sz="3000" dirty="0"/>
            </a:br>
            <a:r>
              <a:rPr lang="en-GB" sz="3000" dirty="0" smtClean="0"/>
              <a:t/>
            </a:r>
            <a:br>
              <a:rPr lang="en-GB" sz="3000" dirty="0" smtClean="0"/>
            </a:br>
            <a:r>
              <a:rPr lang="en-GB" sz="2400" dirty="0" smtClean="0">
                <a:solidFill>
                  <a:srgbClr val="0000FF"/>
                </a:solidFill>
              </a:rPr>
              <a:t>#</a:t>
            </a:r>
            <a:r>
              <a:rPr lang="en-GB" sz="2400" dirty="0" err="1" smtClean="0">
                <a:solidFill>
                  <a:srgbClr val="0000FF"/>
                </a:solidFill>
              </a:rPr>
              <a:t>HEFCEmetrics</a:t>
            </a:r>
            <a:r>
              <a:rPr lang="en-GB" sz="2400" i="1" dirty="0" smtClean="0">
                <a:solidFill>
                  <a:srgbClr val="0000FF"/>
                </a:solidFill>
              </a:rPr>
              <a:t>  </a:t>
            </a:r>
            <a:br>
              <a:rPr lang="en-GB" sz="2400" i="1" dirty="0" smtClean="0">
                <a:solidFill>
                  <a:srgbClr val="0000FF"/>
                </a:solidFill>
              </a:rPr>
            </a:br>
            <a:r>
              <a:rPr lang="en-GB" sz="2400" dirty="0" smtClean="0">
                <a:solidFill>
                  <a:srgbClr val="0000FF"/>
                </a:solidFill>
              </a:rPr>
              <a:t>http</a:t>
            </a:r>
            <a:r>
              <a:rPr lang="en-GB" sz="2400" dirty="0">
                <a:solidFill>
                  <a:srgbClr val="0000FF"/>
                </a:solidFill>
              </a:rPr>
              <a:t>://</a:t>
            </a:r>
            <a:r>
              <a:rPr lang="en-GB" sz="2400" dirty="0" err="1">
                <a:solidFill>
                  <a:srgbClr val="0000FF"/>
                </a:solidFill>
              </a:rPr>
              <a:t>www.hefce.ac.uk</a:t>
            </a:r>
            <a:r>
              <a:rPr lang="en-GB" sz="2400" dirty="0">
                <a:solidFill>
                  <a:srgbClr val="0000FF"/>
                </a:solidFill>
              </a:rPr>
              <a:t>/</a:t>
            </a:r>
            <a:r>
              <a:rPr lang="en-GB" sz="2400" dirty="0" err="1">
                <a:solidFill>
                  <a:srgbClr val="0000FF"/>
                </a:solidFill>
              </a:rPr>
              <a:t>rsrch</a:t>
            </a:r>
            <a:r>
              <a:rPr lang="en-GB" sz="2400" dirty="0">
                <a:solidFill>
                  <a:srgbClr val="0000FF"/>
                </a:solidFill>
              </a:rPr>
              <a:t>/metrics/</a:t>
            </a:r>
            <a:br>
              <a:rPr lang="en-GB" sz="2400" dirty="0">
                <a:solidFill>
                  <a:srgbClr val="0000FF"/>
                </a:solidFill>
              </a:rPr>
            </a:br>
            <a:r>
              <a:rPr lang="en-GB" sz="3200" dirty="0">
                <a:solidFill>
                  <a:srgbClr val="0000FF"/>
                </a:solidFill>
              </a:rPr>
              <a:t/>
            </a:r>
            <a:br>
              <a:rPr lang="en-GB" sz="3200" dirty="0">
                <a:solidFill>
                  <a:srgbClr val="0000FF"/>
                </a:solidFill>
              </a:rPr>
            </a:br>
            <a:r>
              <a:rPr lang="en-GB" sz="2800" dirty="0"/>
              <a:t/>
            </a:r>
            <a:br>
              <a:rPr lang="en-GB" sz="2800" dirty="0"/>
            </a:br>
            <a:r>
              <a:rPr lang="en-GB" sz="2000" dirty="0"/>
              <a:t/>
            </a:r>
            <a:br>
              <a:rPr lang="en-GB" sz="2000" dirty="0"/>
            </a:br>
            <a:endParaRPr lang="en-GB" sz="2800" dirty="0"/>
          </a:p>
        </p:txBody>
      </p:sp>
      <p:pic>
        <p:nvPicPr>
          <p:cNvPr id="4" name="Picture 3" descr="\\hefce-profile\redirected\ROTTTAM\Desktop\METRICS\Metrics Review stuff\metrics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83938" cy="2208662"/>
          </a:xfrm>
          <a:prstGeom prst="rect">
            <a:avLst/>
          </a:prstGeom>
          <a:noFill/>
          <a:ln>
            <a:noFill/>
          </a:ln>
        </p:spPr>
      </p:pic>
      <p:pic>
        <p:nvPicPr>
          <p:cNvPr id="6" name="Picture 5"/>
          <p:cNvPicPr>
            <a:picLocks noChangeAspect="1"/>
          </p:cNvPicPr>
          <p:nvPr/>
        </p:nvPicPr>
        <p:blipFill>
          <a:blip r:embed="rId4"/>
          <a:stretch>
            <a:fillRect/>
          </a:stretch>
        </p:blipFill>
        <p:spPr>
          <a:xfrm>
            <a:off x="7593665" y="0"/>
            <a:ext cx="1558473" cy="6858000"/>
          </a:xfrm>
          <a:prstGeom prst="rect">
            <a:avLst/>
          </a:prstGeom>
        </p:spPr>
      </p:pic>
    </p:spTree>
    <p:extLst>
      <p:ext uri="{BB962C8B-B14F-4D97-AF65-F5344CB8AC3E}">
        <p14:creationId xmlns:p14="http://schemas.microsoft.com/office/powerpoint/2010/main" val="7552722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5" y="49683"/>
            <a:ext cx="3606562" cy="5801586"/>
          </a:xfrm>
          <a:prstGeom prst="rect">
            <a:avLst/>
          </a:prstGeom>
        </p:spPr>
        <p:txBody>
          <a:bodyPr wrap="square">
            <a:spAutoFit/>
          </a:bodyPr>
          <a:lstStyle/>
          <a:p>
            <a:r>
              <a:rPr lang="en-US" sz="1600" b="1" dirty="0"/>
              <a:t>Towards guiding principles for metrics informed research </a:t>
            </a:r>
            <a:r>
              <a:rPr lang="en-US" sz="1600" b="1" dirty="0" smtClean="0"/>
              <a:t>evaluation</a:t>
            </a:r>
            <a:r>
              <a:rPr lang="en-GB" sz="1600" b="1" dirty="0" smtClean="0"/>
              <a:t>, December 2014</a:t>
            </a:r>
          </a:p>
          <a:p>
            <a:r>
              <a:rPr lang="en-US" sz="1200" dirty="0"/>
              <a:t>Diana Hicks, Paul Wouters, Jonathan Adams, Ismael Rafols, </a:t>
            </a:r>
            <a:r>
              <a:rPr lang="en-US" sz="1200" dirty="0" err="1"/>
              <a:t>Ludo</a:t>
            </a:r>
            <a:r>
              <a:rPr lang="en-US" sz="1200" dirty="0"/>
              <a:t> </a:t>
            </a:r>
            <a:r>
              <a:rPr lang="en-US" sz="1200" dirty="0" err="1"/>
              <a:t>Waltman</a:t>
            </a:r>
            <a:r>
              <a:rPr lang="en-US" sz="1200" dirty="0"/>
              <a:t> and Sarah de </a:t>
            </a:r>
            <a:r>
              <a:rPr lang="en-US" sz="1200" dirty="0" err="1" smtClean="0"/>
              <a:t>Rijcke</a:t>
            </a:r>
            <a:endParaRPr lang="en-US" sz="1200" dirty="0" smtClean="0"/>
          </a:p>
          <a:p>
            <a:pPr lvl="0"/>
            <a:endParaRPr lang="en-GB" sz="1100" dirty="0"/>
          </a:p>
          <a:p>
            <a:r>
              <a:rPr lang="en-US" sz="1200" dirty="0"/>
              <a:t>1.	Quantitative evaluation should support qualitative, expert assessment. Indicators do not substitute for informed judgment. Everyone retains responsibility for their assessments.</a:t>
            </a:r>
            <a:endParaRPr lang="en-GB" sz="1200" dirty="0"/>
          </a:p>
          <a:p>
            <a:pPr indent="-457200">
              <a:buAutoNum type="arabicPeriod" startAt="2"/>
            </a:pPr>
            <a:r>
              <a:rPr lang="en-US" sz="1200" dirty="0" smtClean="0"/>
              <a:t>Measure </a:t>
            </a:r>
            <a:r>
              <a:rPr lang="en-US" sz="1200" dirty="0"/>
              <a:t>performance in accordance with the research missions of the institution, group or individual researcher. </a:t>
            </a:r>
            <a:endParaRPr lang="en-GB" sz="1200" dirty="0"/>
          </a:p>
          <a:p>
            <a:pPr indent="-457200">
              <a:buAutoNum type="arabicPeriod" startAt="2"/>
            </a:pPr>
            <a:r>
              <a:rPr lang="en-US" sz="1200" dirty="0" smtClean="0"/>
              <a:t>Enable </a:t>
            </a:r>
            <a:r>
              <a:rPr lang="en-US" sz="1200" dirty="0"/>
              <a:t>indicators based on the domestic literature to promote excellent </a:t>
            </a:r>
            <a:r>
              <a:rPr lang="en-US" sz="1200" dirty="0" smtClean="0"/>
              <a:t>locally </a:t>
            </a:r>
            <a:r>
              <a:rPr lang="en-US" sz="1200" dirty="0"/>
              <a:t>relevant </a:t>
            </a:r>
            <a:r>
              <a:rPr lang="en-US" sz="1200" dirty="0" smtClean="0"/>
              <a:t>research.</a:t>
            </a:r>
          </a:p>
          <a:p>
            <a:pPr indent="-457200">
              <a:buAutoNum type="arabicPeriod" startAt="2"/>
            </a:pPr>
            <a:r>
              <a:rPr lang="en-US" sz="1200" dirty="0"/>
              <a:t>Make data collection and analytical processes open, transparent and simple</a:t>
            </a:r>
            <a:r>
              <a:rPr lang="en-US" sz="1200" dirty="0" smtClean="0"/>
              <a:t>.</a:t>
            </a:r>
          </a:p>
          <a:p>
            <a:pPr indent="-457200">
              <a:buAutoNum type="arabicPeriod" startAt="2"/>
            </a:pPr>
            <a:r>
              <a:rPr lang="en-US" sz="1200" dirty="0"/>
              <a:t>Allow those evaluated to verify data and </a:t>
            </a:r>
            <a:r>
              <a:rPr lang="en-US" sz="1200" dirty="0" smtClean="0"/>
              <a:t>analysis</a:t>
            </a:r>
          </a:p>
          <a:p>
            <a:pPr indent="-457200">
              <a:buFontTx/>
              <a:buAutoNum type="arabicPeriod" startAt="2"/>
            </a:pPr>
            <a:r>
              <a:rPr lang="en-US" sz="1200" dirty="0"/>
              <a:t>Account for variation by field in publication and citation practices.</a:t>
            </a:r>
            <a:endParaRPr lang="en-GB" sz="1200" dirty="0"/>
          </a:p>
          <a:p>
            <a:pPr indent="-457200">
              <a:buFontTx/>
              <a:buAutoNum type="arabicPeriod" startAt="2"/>
            </a:pPr>
            <a:r>
              <a:rPr lang="en-US" sz="1200" dirty="0"/>
              <a:t>Base the assessment of individual researchers on qualitative judgment of their portfolio. </a:t>
            </a:r>
            <a:endParaRPr lang="en-GB" sz="1200" dirty="0"/>
          </a:p>
          <a:p>
            <a:pPr indent="-457200">
              <a:buFontTx/>
              <a:buAutoNum type="arabicPeriod" startAt="2"/>
            </a:pPr>
            <a:r>
              <a:rPr lang="en-US" sz="1200" dirty="0"/>
              <a:t>Avoid misplaced concreteness and false precision.</a:t>
            </a:r>
            <a:endParaRPr lang="en-GB" sz="1200" dirty="0"/>
          </a:p>
          <a:p>
            <a:pPr indent="-457200">
              <a:buAutoNum type="arabicPeriod" startAt="2"/>
            </a:pPr>
            <a:r>
              <a:rPr lang="en-US" sz="1200" dirty="0" smtClean="0"/>
              <a:t>Recognize </a:t>
            </a:r>
            <a:r>
              <a:rPr lang="en-US" sz="1200" dirty="0"/>
              <a:t>systemic effects of assessment and indicators </a:t>
            </a:r>
            <a:endParaRPr lang="en-US" sz="1200" dirty="0" smtClean="0"/>
          </a:p>
          <a:p>
            <a:pPr indent="-457200">
              <a:buFontTx/>
              <a:buAutoNum type="arabicPeriod" startAt="2"/>
            </a:pPr>
            <a:r>
              <a:rPr lang="en-US" sz="1200" dirty="0"/>
              <a:t>Scrutinize indicators regularly and, if needed, modify </a:t>
            </a:r>
            <a:r>
              <a:rPr lang="en-US" sz="1200" dirty="0" smtClean="0"/>
              <a:t>them</a:t>
            </a:r>
            <a:endParaRPr lang="en-GB" sz="1200" dirty="0"/>
          </a:p>
        </p:txBody>
      </p:sp>
      <p:sp>
        <p:nvSpPr>
          <p:cNvPr id="3" name="Rectangle 2"/>
          <p:cNvSpPr/>
          <p:nvPr/>
        </p:nvSpPr>
        <p:spPr>
          <a:xfrm>
            <a:off x="3556303" y="4051919"/>
            <a:ext cx="2754267" cy="2646879"/>
          </a:xfrm>
          <a:prstGeom prst="rect">
            <a:avLst/>
          </a:prstGeom>
        </p:spPr>
        <p:txBody>
          <a:bodyPr wrap="square">
            <a:spAutoFit/>
          </a:bodyPr>
          <a:lstStyle/>
          <a:p>
            <a:r>
              <a:rPr lang="en-GB" sz="1600" b="1" dirty="0"/>
              <a:t>Canadian Academy of Sciences </a:t>
            </a:r>
            <a:r>
              <a:rPr lang="en-GB" sz="1600" dirty="0"/>
              <a:t>(2012) I</a:t>
            </a:r>
            <a:r>
              <a:rPr lang="en-GB" sz="1600" i="1" dirty="0"/>
              <a:t>nforming Research Choices: Indicators and Judgment report </a:t>
            </a:r>
            <a:r>
              <a:rPr lang="en-GB" sz="1200" i="1" dirty="0">
                <a:hlinkClick r:id="rId3"/>
              </a:rPr>
              <a:t>Informing Research Choices: Indicators and Judgment </a:t>
            </a:r>
            <a:r>
              <a:rPr lang="en-GB" sz="1200" i="1" dirty="0" smtClean="0">
                <a:hlinkClick r:id="rId3"/>
              </a:rPr>
              <a:t>Report</a:t>
            </a:r>
            <a:r>
              <a:rPr lang="en-GB" sz="1200" i="1" dirty="0" smtClean="0"/>
              <a:t> </a:t>
            </a:r>
            <a:endParaRPr lang="en-GB" sz="1200" i="1" dirty="0"/>
          </a:p>
          <a:p>
            <a:pPr indent="-457200">
              <a:buAutoNum type="arabicPeriod" startAt="2"/>
            </a:pPr>
            <a:endParaRPr lang="en-GB" sz="1100" dirty="0" smtClean="0"/>
          </a:p>
          <a:p>
            <a:pPr marL="0" lvl="1"/>
            <a:r>
              <a:rPr lang="en-GB" sz="1400" dirty="0" smtClean="0"/>
              <a:t>Key principles: </a:t>
            </a:r>
            <a:r>
              <a:rPr lang="en-GB" sz="1400" dirty="0"/>
              <a:t>Context matters; Do no harm; Transparency is critical; The judgment of scientific experts remains invaluable</a:t>
            </a:r>
          </a:p>
          <a:p>
            <a:pPr indent="-457200">
              <a:buAutoNum type="arabicPeriod" startAt="2"/>
            </a:pPr>
            <a:endParaRPr lang="en-GB" sz="1100" dirty="0"/>
          </a:p>
        </p:txBody>
      </p:sp>
      <p:sp>
        <p:nvSpPr>
          <p:cNvPr id="4" name="Rectangle 3"/>
          <p:cNvSpPr/>
          <p:nvPr/>
        </p:nvSpPr>
        <p:spPr>
          <a:xfrm>
            <a:off x="4839910" y="33250"/>
            <a:ext cx="4304090" cy="3539430"/>
          </a:xfrm>
          <a:prstGeom prst="rect">
            <a:avLst/>
          </a:prstGeom>
        </p:spPr>
        <p:txBody>
          <a:bodyPr wrap="square">
            <a:spAutoFit/>
          </a:bodyPr>
          <a:lstStyle/>
          <a:p>
            <a:r>
              <a:rPr lang="en-GB" sz="1600" b="1" dirty="0" smtClean="0"/>
              <a:t>Royal Society Science as an Open Enterprise (2012) </a:t>
            </a:r>
            <a:r>
              <a:rPr lang="en-GB" sz="1600" dirty="0" smtClean="0">
                <a:hlinkClick r:id="rId4"/>
              </a:rPr>
              <a:t>https</a:t>
            </a:r>
            <a:r>
              <a:rPr lang="en-GB" sz="1600" dirty="0">
                <a:hlinkClick r:id="rId4"/>
              </a:rPr>
              <a:t>://royalsociety.org/policy/projects/science-public-enterprise/Report/</a:t>
            </a:r>
            <a:r>
              <a:rPr lang="en-GB" sz="1600" dirty="0"/>
              <a:t> </a:t>
            </a:r>
          </a:p>
          <a:p>
            <a:r>
              <a:rPr lang="en-GB" sz="1600" dirty="0" smtClean="0"/>
              <a:t>Identified 6 areas for action:</a:t>
            </a:r>
          </a:p>
          <a:p>
            <a:pPr marL="285750" indent="-285750">
              <a:buFont typeface="Arial" panose="020B0604020202020204" pitchFamily="34" charset="0"/>
              <a:buChar char="•"/>
            </a:pPr>
            <a:r>
              <a:rPr lang="en-GB" sz="1200" dirty="0" smtClean="0"/>
              <a:t>Scientists </a:t>
            </a:r>
            <a:r>
              <a:rPr lang="en-GB" sz="1200" dirty="0"/>
              <a:t>need to be more open among themselves and with the public and media</a:t>
            </a:r>
          </a:p>
          <a:p>
            <a:pPr marL="285750" indent="-285750">
              <a:buFont typeface="Arial" panose="020B0604020202020204" pitchFamily="34" charset="0"/>
              <a:buChar char="•"/>
            </a:pPr>
            <a:r>
              <a:rPr lang="en-GB" sz="1200" dirty="0"/>
              <a:t>Greater recognition needs to be given to the value of data gathering, analysis and communication</a:t>
            </a:r>
          </a:p>
          <a:p>
            <a:pPr marL="285750" indent="-285750">
              <a:buFont typeface="Arial" panose="020B0604020202020204" pitchFamily="34" charset="0"/>
              <a:buChar char="•"/>
            </a:pPr>
            <a:r>
              <a:rPr lang="en-GB" sz="1200" dirty="0"/>
              <a:t>Common standards for sharing information are required to make it widely usable</a:t>
            </a:r>
          </a:p>
          <a:p>
            <a:pPr marL="285750" indent="-285750">
              <a:buFont typeface="Arial" panose="020B0604020202020204" pitchFamily="34" charset="0"/>
              <a:buChar char="•"/>
            </a:pPr>
            <a:r>
              <a:rPr lang="en-GB" sz="1200" dirty="0"/>
              <a:t>Publishing data in a reusable form to support findings must be mandatory</a:t>
            </a:r>
          </a:p>
          <a:p>
            <a:pPr marL="285750" indent="-285750">
              <a:buFont typeface="Arial" panose="020B0604020202020204" pitchFamily="34" charset="0"/>
              <a:buChar char="•"/>
            </a:pPr>
            <a:r>
              <a:rPr lang="en-GB" sz="1200" dirty="0"/>
              <a:t>More experts in managing and supporting the use of digital data are required</a:t>
            </a:r>
          </a:p>
          <a:p>
            <a:pPr marL="285750" indent="-285750">
              <a:buFont typeface="Arial" panose="020B0604020202020204" pitchFamily="34" charset="0"/>
              <a:buChar char="•"/>
            </a:pPr>
            <a:r>
              <a:rPr lang="en-GB" sz="1200" dirty="0"/>
              <a:t>New software tools need to be developed to analyse the growing amount of data being </a:t>
            </a:r>
            <a:r>
              <a:rPr lang="en-GB" sz="1200" dirty="0" smtClean="0"/>
              <a:t>gathered</a:t>
            </a:r>
            <a:endParaRPr lang="en-GB" sz="1200" dirty="0"/>
          </a:p>
        </p:txBody>
      </p:sp>
      <p:sp>
        <p:nvSpPr>
          <p:cNvPr id="5" name="Rectangle 4"/>
          <p:cNvSpPr/>
          <p:nvPr/>
        </p:nvSpPr>
        <p:spPr>
          <a:xfrm>
            <a:off x="6296421" y="3572680"/>
            <a:ext cx="2847579" cy="3062377"/>
          </a:xfrm>
          <a:prstGeom prst="rect">
            <a:avLst/>
          </a:prstGeom>
        </p:spPr>
        <p:txBody>
          <a:bodyPr wrap="square">
            <a:spAutoFit/>
          </a:bodyPr>
          <a:lstStyle/>
          <a:p>
            <a:r>
              <a:rPr lang="en-GB" sz="1600" b="1" dirty="0" smtClean="0"/>
              <a:t>San Francisco Declaration on Research Assessment, 2012</a:t>
            </a:r>
          </a:p>
          <a:p>
            <a:r>
              <a:rPr lang="en-GB" sz="1200" i="1" dirty="0">
                <a:hlinkClick r:id="rId5"/>
              </a:rPr>
              <a:t>http://</a:t>
            </a:r>
            <a:r>
              <a:rPr lang="en-GB" sz="1200" i="1" dirty="0" smtClean="0">
                <a:hlinkClick r:id="rId5"/>
              </a:rPr>
              <a:t>www.ascb.org/dora-old/files/SFDeclarationFINAL.pdf</a:t>
            </a:r>
            <a:r>
              <a:rPr lang="en-GB" sz="1200" i="1" dirty="0" smtClean="0"/>
              <a:t>  </a:t>
            </a:r>
            <a:endParaRPr lang="en-GB" sz="1200" i="1" dirty="0"/>
          </a:p>
          <a:p>
            <a:pPr indent="-457200">
              <a:buAutoNum type="arabicPeriod" startAt="2"/>
            </a:pPr>
            <a:endParaRPr lang="en-GB" sz="1100" dirty="0" smtClean="0"/>
          </a:p>
          <a:p>
            <a:r>
              <a:rPr lang="en-GB" sz="1100" dirty="0"/>
              <a:t>A number of themes run through </a:t>
            </a:r>
            <a:r>
              <a:rPr lang="en-GB" sz="1100" dirty="0" smtClean="0"/>
              <a:t>DORA’s recommendations, which are to be found in full at the above webpage:</a:t>
            </a:r>
          </a:p>
          <a:p>
            <a:endParaRPr lang="en-GB" sz="500" dirty="0"/>
          </a:p>
          <a:p>
            <a:r>
              <a:rPr lang="en-GB" sz="1100" dirty="0"/>
              <a:t>--‐ the need to eliminate the use of journal-based metrics, such as Journal Impact</a:t>
            </a:r>
          </a:p>
          <a:p>
            <a:r>
              <a:rPr lang="en-GB" sz="1100" dirty="0"/>
              <a:t>Factors, in funding, appointment, and promotion considerations;</a:t>
            </a:r>
          </a:p>
          <a:p>
            <a:r>
              <a:rPr lang="en-GB" sz="1100" dirty="0"/>
              <a:t>--‐ the need to assess research on its own merits rather than on the basis of the</a:t>
            </a:r>
          </a:p>
          <a:p>
            <a:r>
              <a:rPr lang="en-GB" sz="1100" dirty="0"/>
              <a:t>journal in which the research is published; and</a:t>
            </a:r>
          </a:p>
          <a:p>
            <a:r>
              <a:rPr lang="en-GB" sz="1100" dirty="0" smtClean="0"/>
              <a:t>-</a:t>
            </a:r>
            <a:endParaRPr lang="en-GB" sz="1100" dirty="0"/>
          </a:p>
        </p:txBody>
      </p:sp>
      <p:pic>
        <p:nvPicPr>
          <p:cNvPr id="6" name="Picture 5"/>
          <p:cNvPicPr>
            <a:picLocks noChangeAspect="1"/>
          </p:cNvPicPr>
          <p:nvPr/>
        </p:nvPicPr>
        <p:blipFill>
          <a:blip r:embed="rId6"/>
          <a:stretch>
            <a:fillRect/>
          </a:stretch>
        </p:blipFill>
        <p:spPr>
          <a:xfrm>
            <a:off x="3616657" y="49683"/>
            <a:ext cx="1270000" cy="1803400"/>
          </a:xfrm>
          <a:prstGeom prst="rect">
            <a:avLst/>
          </a:prstGeom>
        </p:spPr>
      </p:pic>
      <p:pic>
        <p:nvPicPr>
          <p:cNvPr id="7" name="Picture 6"/>
          <p:cNvPicPr>
            <a:picLocks noChangeAspect="1"/>
          </p:cNvPicPr>
          <p:nvPr/>
        </p:nvPicPr>
        <p:blipFill>
          <a:blip r:embed="rId7"/>
          <a:stretch>
            <a:fillRect/>
          </a:stretch>
        </p:blipFill>
        <p:spPr>
          <a:xfrm>
            <a:off x="3616657" y="1992506"/>
            <a:ext cx="1330354" cy="2059413"/>
          </a:xfrm>
          <a:prstGeom prst="rect">
            <a:avLst/>
          </a:prstGeom>
        </p:spPr>
      </p:pic>
    </p:spTree>
    <p:extLst>
      <p:ext uri="{BB962C8B-B14F-4D97-AF65-F5344CB8AC3E}">
        <p14:creationId xmlns:p14="http://schemas.microsoft.com/office/powerpoint/2010/main" val="21889527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502254" cy="6858000"/>
          </a:xfrm>
          <a:prstGeom prst="rect">
            <a:avLst/>
          </a:prstGeom>
        </p:spPr>
      </p:pic>
      <p:pic>
        <p:nvPicPr>
          <p:cNvPr id="5" name="Picture 4"/>
          <p:cNvPicPr>
            <a:picLocks noChangeAspect="1"/>
          </p:cNvPicPr>
          <p:nvPr/>
        </p:nvPicPr>
        <p:blipFill>
          <a:blip r:embed="rId3"/>
          <a:stretch>
            <a:fillRect/>
          </a:stretch>
        </p:blipFill>
        <p:spPr>
          <a:xfrm>
            <a:off x="4656178" y="0"/>
            <a:ext cx="4487822" cy="6858000"/>
          </a:xfrm>
          <a:prstGeom prst="rect">
            <a:avLst/>
          </a:prstGeom>
        </p:spPr>
      </p:pic>
    </p:spTree>
    <p:extLst>
      <p:ext uri="{BB962C8B-B14F-4D97-AF65-F5344CB8AC3E}">
        <p14:creationId xmlns:p14="http://schemas.microsoft.com/office/powerpoint/2010/main" val="16715122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02" y="-26205"/>
            <a:ext cx="8229600" cy="1143000"/>
          </a:xfrm>
        </p:spPr>
        <p:txBody>
          <a:bodyPr>
            <a:normAutofit/>
          </a:bodyPr>
          <a:lstStyle/>
          <a:p>
            <a:pPr algn="l"/>
            <a:r>
              <a:rPr lang="en-GB" sz="3200" b="1" dirty="0" smtClean="0"/>
              <a:t>REF chapter: general points</a:t>
            </a:r>
            <a:endParaRPr lang="en-US" sz="3200" b="1" dirty="0"/>
          </a:p>
        </p:txBody>
      </p:sp>
      <p:sp>
        <p:nvSpPr>
          <p:cNvPr id="5" name="Content Placeholder 2"/>
          <p:cNvSpPr>
            <a:spLocks noGrp="1"/>
          </p:cNvSpPr>
          <p:nvPr>
            <p:ph idx="1"/>
          </p:nvPr>
        </p:nvSpPr>
        <p:spPr>
          <a:xfrm>
            <a:off x="143302" y="939061"/>
            <a:ext cx="7860704" cy="4525963"/>
          </a:xfrm>
        </p:spPr>
        <p:txBody>
          <a:bodyPr>
            <a:noAutofit/>
          </a:bodyPr>
          <a:lstStyle/>
          <a:p>
            <a:r>
              <a:rPr lang="en-GB" sz="2000" dirty="0" smtClean="0"/>
              <a:t>Diverse views on:</a:t>
            </a:r>
          </a:p>
          <a:p>
            <a:pPr lvl="1"/>
            <a:r>
              <a:rPr lang="en-GB" sz="2000" dirty="0" smtClean="0"/>
              <a:t>purposes of the REF (&amp; need for a richer account of these)</a:t>
            </a:r>
          </a:p>
          <a:p>
            <a:pPr lvl="1"/>
            <a:r>
              <a:rPr lang="en-GB" sz="2000" dirty="0" smtClean="0"/>
              <a:t>how and whether quantitative indicators of research quality should feature in the assessment;</a:t>
            </a:r>
          </a:p>
          <a:p>
            <a:r>
              <a:rPr lang="en-GB" sz="2000" dirty="0"/>
              <a:t>C</a:t>
            </a:r>
            <a:r>
              <a:rPr lang="en-GB" sz="2000" dirty="0" smtClean="0"/>
              <a:t>oncerns over perceived and actual burden of REF, including opportunity costs;</a:t>
            </a:r>
          </a:p>
          <a:p>
            <a:r>
              <a:rPr lang="en-GB" sz="2000" dirty="0" smtClean="0"/>
              <a:t>Some see metrics and indicators as a means to reduce burden/costs;</a:t>
            </a:r>
          </a:p>
          <a:p>
            <a:r>
              <a:rPr lang="en-GB" sz="2000" dirty="0" smtClean="0"/>
              <a:t>Recognition that there are increasing opportunities to gather and use indicators and quant data within research assessment than in the past;</a:t>
            </a:r>
          </a:p>
          <a:p>
            <a:r>
              <a:rPr lang="en-GB" sz="2000" dirty="0" smtClean="0"/>
              <a:t>Metrics as well as peer review? </a:t>
            </a:r>
          </a:p>
          <a:p>
            <a:pPr lvl="1"/>
            <a:r>
              <a:rPr lang="en-GB" sz="2000" dirty="0" smtClean="0"/>
              <a:t>A majority feel that peer review should remain central. So adding metrics means burden increase, rather than dilution!</a:t>
            </a:r>
          </a:p>
          <a:p>
            <a:r>
              <a:rPr lang="en-GB" sz="2000" dirty="0" smtClean="0"/>
              <a:t>Concerns over unintended consequences of metrics/indicators;</a:t>
            </a:r>
          </a:p>
          <a:p>
            <a:r>
              <a:rPr lang="en-GB" sz="2000" dirty="0" smtClean="0"/>
              <a:t>Concerns that some disciplines will be disadvantaged</a:t>
            </a:r>
            <a:r>
              <a:rPr lang="en-GB" sz="2200" dirty="0" smtClean="0"/>
              <a:t>.</a:t>
            </a:r>
          </a:p>
          <a:p>
            <a:pPr marL="0" indent="0">
              <a:buNone/>
            </a:pPr>
            <a:endParaRPr lang="en-GB" sz="2400" dirty="0" smtClean="0"/>
          </a:p>
          <a:p>
            <a:endParaRPr lang="en-GB" sz="2000" dirty="0" smtClean="0"/>
          </a:p>
          <a:p>
            <a:endParaRPr lang="en-GB" sz="2000" dirty="0" smtClean="0"/>
          </a:p>
          <a:p>
            <a:pPr marL="0" indent="0">
              <a:buNone/>
            </a:pPr>
            <a:endParaRPr lang="en-US" sz="2400" dirty="0"/>
          </a:p>
        </p:txBody>
      </p:sp>
      <p:pic>
        <p:nvPicPr>
          <p:cNvPr id="4" name="Picture 3"/>
          <p:cNvPicPr>
            <a:picLocks noChangeAspect="1"/>
          </p:cNvPicPr>
          <p:nvPr/>
        </p:nvPicPr>
        <p:blipFill>
          <a:blip r:embed="rId3"/>
          <a:stretch>
            <a:fillRect/>
          </a:stretch>
        </p:blipFill>
        <p:spPr>
          <a:xfrm>
            <a:off x="7850084" y="0"/>
            <a:ext cx="1302054" cy="6858000"/>
          </a:xfrm>
          <a:prstGeom prst="rect">
            <a:avLst/>
          </a:prstGeom>
        </p:spPr>
      </p:pic>
    </p:spTree>
    <p:extLst>
      <p:ext uri="{BB962C8B-B14F-4D97-AF65-F5344CB8AC3E}">
        <p14:creationId xmlns:p14="http://schemas.microsoft.com/office/powerpoint/2010/main" val="2291090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02" y="126195"/>
            <a:ext cx="8229600" cy="989944"/>
          </a:xfrm>
        </p:spPr>
        <p:txBody>
          <a:bodyPr>
            <a:normAutofit/>
          </a:bodyPr>
          <a:lstStyle/>
          <a:p>
            <a:pPr algn="l"/>
            <a:r>
              <a:rPr lang="en-GB" sz="3200" b="1" dirty="0" smtClean="0"/>
              <a:t>Outputs</a:t>
            </a:r>
            <a:endParaRPr lang="en-US" sz="3200" b="1" dirty="0"/>
          </a:p>
        </p:txBody>
      </p:sp>
      <p:sp>
        <p:nvSpPr>
          <p:cNvPr id="5" name="Content Placeholder 2"/>
          <p:cNvSpPr>
            <a:spLocks noGrp="1"/>
          </p:cNvSpPr>
          <p:nvPr>
            <p:ph idx="1"/>
          </p:nvPr>
        </p:nvSpPr>
        <p:spPr>
          <a:xfrm>
            <a:off x="143302" y="1396261"/>
            <a:ext cx="7860704" cy="4525963"/>
          </a:xfrm>
        </p:spPr>
        <p:txBody>
          <a:bodyPr>
            <a:noAutofit/>
          </a:bodyPr>
          <a:lstStyle/>
          <a:p>
            <a:r>
              <a:rPr lang="en-US" sz="2000" dirty="0" smtClean="0"/>
              <a:t>It </a:t>
            </a:r>
            <a:r>
              <a:rPr lang="en-US" sz="2000" dirty="0"/>
              <a:t>is not currently feasible to assess the quality of research outputs using quantitative indicators </a:t>
            </a:r>
            <a:r>
              <a:rPr lang="en-US" sz="2000" dirty="0" smtClean="0"/>
              <a:t>alone</a:t>
            </a:r>
            <a:r>
              <a:rPr lang="en-US" sz="2000" dirty="0"/>
              <a:t>;</a:t>
            </a:r>
            <a:endParaRPr lang="en-US" sz="2000" dirty="0" smtClean="0"/>
          </a:p>
          <a:p>
            <a:r>
              <a:rPr lang="en-US" sz="2000" dirty="0"/>
              <a:t>D</a:t>
            </a:r>
            <a:r>
              <a:rPr lang="en-US" sz="2000" dirty="0" smtClean="0"/>
              <a:t>isciplinary </a:t>
            </a:r>
            <a:r>
              <a:rPr lang="en-US" sz="2000" dirty="0"/>
              <a:t>coverage of citation databases </a:t>
            </a:r>
            <a:r>
              <a:rPr lang="en-US" sz="2000" dirty="0" smtClean="0"/>
              <a:t>still </a:t>
            </a:r>
            <a:r>
              <a:rPr lang="en-US" sz="2000" dirty="0"/>
              <a:t>falls short of </a:t>
            </a:r>
            <a:r>
              <a:rPr lang="en-US" sz="2000" dirty="0" smtClean="0"/>
              <a:t>what is required, especially for outputs that are not journal articles;</a:t>
            </a:r>
          </a:p>
          <a:p>
            <a:r>
              <a:rPr lang="en-US" sz="2000" dirty="0" smtClean="0"/>
              <a:t>Real concerns over bias and resultant effects on equality and diversity;</a:t>
            </a:r>
          </a:p>
          <a:p>
            <a:r>
              <a:rPr lang="en-US" sz="2000" dirty="0"/>
              <a:t>No set of numbers, however broad, is </a:t>
            </a:r>
            <a:r>
              <a:rPr lang="en-US" sz="2000" dirty="0" smtClean="0"/>
              <a:t>likely </a:t>
            </a:r>
            <a:r>
              <a:rPr lang="en-US" sz="2000" dirty="0"/>
              <a:t>to be able to capture the </a:t>
            </a:r>
            <a:r>
              <a:rPr lang="en-US" sz="2000" dirty="0" smtClean="0"/>
              <a:t>multifaceted </a:t>
            </a:r>
            <a:r>
              <a:rPr lang="en-US" sz="2000" dirty="0"/>
              <a:t>and nuanced </a:t>
            </a:r>
            <a:r>
              <a:rPr lang="en-US" sz="2000" dirty="0" smtClean="0"/>
              <a:t>judgments </a:t>
            </a:r>
            <a:r>
              <a:rPr lang="en-US" sz="2000" dirty="0"/>
              <a:t>on the quality of research outputs that </a:t>
            </a:r>
            <a:r>
              <a:rPr lang="en-US" sz="2000" dirty="0" smtClean="0"/>
              <a:t>the REF currently provides;</a:t>
            </a:r>
          </a:p>
          <a:p>
            <a:r>
              <a:rPr lang="en-US" sz="2000" dirty="0" smtClean="0"/>
              <a:t>However, </a:t>
            </a:r>
            <a:r>
              <a:rPr lang="en-US" sz="2000" dirty="0"/>
              <a:t>quantitative data </a:t>
            </a:r>
            <a:r>
              <a:rPr lang="en-US" sz="2000" dirty="0" smtClean="0"/>
              <a:t>do have </a:t>
            </a:r>
            <a:r>
              <a:rPr lang="en-US" sz="2000" dirty="0"/>
              <a:t>a place in informing peer review </a:t>
            </a:r>
            <a:r>
              <a:rPr lang="en-US" sz="2000" dirty="0" smtClean="0"/>
              <a:t>judgments</a:t>
            </a:r>
            <a:r>
              <a:rPr lang="en-US" sz="2000" dirty="0"/>
              <a:t>. This approach has been used successfully in REF2014, and we recommend that it be continued and enhanced in future exercises.</a:t>
            </a:r>
            <a:endParaRPr lang="en-GB" sz="2000" dirty="0"/>
          </a:p>
          <a:p>
            <a:endParaRPr lang="en-GB" sz="2400" dirty="0"/>
          </a:p>
          <a:p>
            <a:endParaRPr lang="en-US" sz="2400" dirty="0" smtClean="0"/>
          </a:p>
          <a:p>
            <a:endParaRPr lang="en-GB" sz="2400" dirty="0"/>
          </a:p>
          <a:p>
            <a:endParaRPr lang="en-GB" sz="2400" dirty="0" smtClean="0"/>
          </a:p>
          <a:p>
            <a:pPr lvl="1"/>
            <a:endParaRPr lang="en-GB" sz="2400" dirty="0" smtClean="0"/>
          </a:p>
          <a:p>
            <a:endParaRPr lang="en-GB" sz="2400" dirty="0" smtClean="0"/>
          </a:p>
          <a:p>
            <a:endParaRPr lang="en-GB" sz="2400" dirty="0" smtClean="0"/>
          </a:p>
          <a:p>
            <a:endParaRPr lang="en-GB" sz="2400" dirty="0" smtClean="0"/>
          </a:p>
          <a:p>
            <a:endParaRPr lang="en-GB" sz="2400" dirty="0" smtClean="0"/>
          </a:p>
          <a:p>
            <a:pPr marL="0" indent="0">
              <a:buNone/>
            </a:pPr>
            <a:endParaRPr lang="en-US" sz="2400" dirty="0"/>
          </a:p>
        </p:txBody>
      </p:sp>
      <p:pic>
        <p:nvPicPr>
          <p:cNvPr id="4" name="Picture 3"/>
          <p:cNvPicPr>
            <a:picLocks noChangeAspect="1"/>
          </p:cNvPicPr>
          <p:nvPr/>
        </p:nvPicPr>
        <p:blipFill>
          <a:blip r:embed="rId3"/>
          <a:stretch>
            <a:fillRect/>
          </a:stretch>
        </p:blipFill>
        <p:spPr>
          <a:xfrm>
            <a:off x="7850084" y="19244"/>
            <a:ext cx="1302054" cy="6858000"/>
          </a:xfrm>
          <a:prstGeom prst="rect">
            <a:avLst/>
          </a:prstGeom>
        </p:spPr>
      </p:pic>
    </p:spTree>
    <p:extLst>
      <p:ext uri="{BB962C8B-B14F-4D97-AF65-F5344CB8AC3E}">
        <p14:creationId xmlns:p14="http://schemas.microsoft.com/office/powerpoint/2010/main" val="40124806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3752"/>
            <a:ext cx="8229600" cy="1143000"/>
          </a:xfrm>
        </p:spPr>
        <p:txBody>
          <a:bodyPr>
            <a:normAutofit/>
          </a:bodyPr>
          <a:lstStyle/>
          <a:p>
            <a:pPr algn="l"/>
            <a:r>
              <a:rPr lang="en-GB" sz="3200" b="1" dirty="0" smtClean="0"/>
              <a:t>Correlation project</a:t>
            </a:r>
            <a:endParaRPr lang="en-US" sz="3200" b="1" dirty="0"/>
          </a:p>
        </p:txBody>
      </p:sp>
      <p:sp>
        <p:nvSpPr>
          <p:cNvPr id="3" name="Content Placeholder 2"/>
          <p:cNvSpPr>
            <a:spLocks noGrp="1"/>
          </p:cNvSpPr>
          <p:nvPr>
            <p:ph idx="1"/>
          </p:nvPr>
        </p:nvSpPr>
        <p:spPr>
          <a:xfrm>
            <a:off x="251520" y="1268760"/>
            <a:ext cx="7560082" cy="5534075"/>
          </a:xfrm>
        </p:spPr>
        <p:txBody>
          <a:bodyPr>
            <a:normAutofit/>
          </a:bodyPr>
          <a:lstStyle/>
          <a:p>
            <a:pPr marL="0" indent="0">
              <a:buNone/>
            </a:pPr>
            <a:r>
              <a:rPr lang="en-GB" sz="2000" b="1" dirty="0" smtClean="0"/>
              <a:t>Why?</a:t>
            </a:r>
          </a:p>
          <a:p>
            <a:r>
              <a:rPr lang="en-GB" sz="2000" dirty="0" smtClean="0"/>
              <a:t>To establish the extent to which the outcome of the REF assessment correlates with a range of metrics-based indicators of research</a:t>
            </a:r>
          </a:p>
          <a:p>
            <a:endParaRPr lang="en-GB" sz="2000" dirty="0"/>
          </a:p>
          <a:p>
            <a:pPr marL="0" indent="0">
              <a:buNone/>
            </a:pPr>
            <a:r>
              <a:rPr lang="en-GB" sz="2000" b="1" dirty="0" smtClean="0"/>
              <a:t>Analysis/data</a:t>
            </a:r>
          </a:p>
          <a:p>
            <a:r>
              <a:rPr lang="en-GB" sz="2000" dirty="0" smtClean="0"/>
              <a:t>Analysis by Analytical Services Directorate, HEFCE;</a:t>
            </a:r>
          </a:p>
          <a:p>
            <a:r>
              <a:rPr lang="en-GB" sz="2000" dirty="0" smtClean="0"/>
              <a:t>Analysis is being undertaken at the level of individual outputs., using article level scores from REF for all outputs with a DOI </a:t>
            </a:r>
            <a:r>
              <a:rPr lang="en-GB" sz="2000" dirty="0"/>
              <a:t> </a:t>
            </a:r>
            <a:r>
              <a:rPr lang="en-GB" sz="2000" dirty="0" smtClean="0"/>
              <a:t>      (149,670  out of 191,080  REF outputs);</a:t>
            </a:r>
          </a:p>
          <a:p>
            <a:r>
              <a:rPr lang="en-GB" sz="2000" dirty="0" smtClean="0"/>
              <a:t>Article level metrics were provided by Scopus/Elsevier;</a:t>
            </a:r>
          </a:p>
          <a:p>
            <a:r>
              <a:rPr lang="en-GB" sz="2000" dirty="0" smtClean="0"/>
              <a:t>The data was linked into staff characteristics from HESA;</a:t>
            </a:r>
          </a:p>
          <a:p>
            <a:r>
              <a:rPr lang="en-GB" sz="2000" dirty="0" smtClean="0"/>
              <a:t>Data anonymised [DOIs and staff identifiers removed, HEI identifiers </a:t>
            </a:r>
            <a:r>
              <a:rPr lang="en-GB" sz="2000" dirty="0" err="1" smtClean="0"/>
              <a:t>anonymised</a:t>
            </a:r>
            <a:r>
              <a:rPr lang="en-GB" sz="2000" dirty="0" smtClean="0"/>
              <a:t>].</a:t>
            </a:r>
            <a:endParaRPr lang="en-GB" sz="2000" dirty="0"/>
          </a:p>
          <a:p>
            <a:endParaRPr lang="en-GB" sz="2000" dirty="0" smtClean="0"/>
          </a:p>
          <a:p>
            <a:endParaRPr lang="en-GB" sz="2000" dirty="0" smtClean="0"/>
          </a:p>
        </p:txBody>
      </p:sp>
      <p:pic>
        <p:nvPicPr>
          <p:cNvPr id="4" name="Picture 3"/>
          <p:cNvPicPr>
            <a:picLocks noChangeAspect="1"/>
          </p:cNvPicPr>
          <p:nvPr/>
        </p:nvPicPr>
        <p:blipFill>
          <a:blip r:embed="rId3"/>
          <a:stretch>
            <a:fillRect/>
          </a:stretch>
        </p:blipFill>
        <p:spPr>
          <a:xfrm>
            <a:off x="7850084" y="0"/>
            <a:ext cx="1302054" cy="6858000"/>
          </a:xfrm>
          <a:prstGeom prst="rect">
            <a:avLst/>
          </a:prstGeom>
        </p:spPr>
      </p:pic>
    </p:spTree>
    <p:extLst>
      <p:ext uri="{BB962C8B-B14F-4D97-AF65-F5344CB8AC3E}">
        <p14:creationId xmlns:p14="http://schemas.microsoft.com/office/powerpoint/2010/main" val="9000285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424212456"/>
              </p:ext>
            </p:extLst>
          </p:nvPr>
        </p:nvGraphicFramePr>
        <p:xfrm>
          <a:off x="192404" y="596560"/>
          <a:ext cx="8735141" cy="6127551"/>
        </p:xfrm>
        <a:graphic>
          <a:graphicData uri="http://schemas.openxmlformats.org/drawingml/2006/table">
            <a:tbl>
              <a:tblPr firstRow="1" firstCol="1" bandRow="1">
                <a:tableStyleId>{5C22544A-7EE6-4342-B048-85BDC9FD1C3A}</a:tableStyleId>
              </a:tblPr>
              <a:tblGrid>
                <a:gridCol w="2456697"/>
                <a:gridCol w="4101004"/>
                <a:gridCol w="2177440"/>
              </a:tblGrid>
              <a:tr h="286113">
                <a:tc>
                  <a:txBody>
                    <a:bodyPr/>
                    <a:lstStyle/>
                    <a:p>
                      <a:pPr>
                        <a:lnSpc>
                          <a:spcPct val="115000"/>
                        </a:lnSpc>
                        <a:spcAft>
                          <a:spcPts val="0"/>
                        </a:spcAft>
                      </a:pPr>
                      <a:r>
                        <a:rPr lang="en-GB" sz="1600" dirty="0">
                          <a:solidFill>
                            <a:schemeClr val="tx1"/>
                          </a:solidFill>
                          <a:effectLst/>
                        </a:rPr>
                        <a:t>Variable name</a:t>
                      </a:r>
                      <a:endParaRPr lang="en-GB" sz="1600" dirty="0">
                        <a:solidFill>
                          <a:schemeClr val="tx1"/>
                        </a:solidFill>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600" dirty="0">
                          <a:solidFill>
                            <a:schemeClr val="tx1"/>
                          </a:solidFill>
                          <a:effectLst/>
                        </a:rPr>
                        <a:t>Description</a:t>
                      </a:r>
                      <a:endParaRPr lang="en-GB" sz="1600" dirty="0">
                        <a:solidFill>
                          <a:schemeClr val="tx1"/>
                        </a:solidFill>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600" dirty="0">
                          <a:solidFill>
                            <a:schemeClr val="tx1"/>
                          </a:solidFill>
                          <a:effectLst/>
                        </a:rPr>
                        <a:t>Type</a:t>
                      </a:r>
                      <a:endParaRPr lang="en-GB" sz="1600" dirty="0">
                        <a:solidFill>
                          <a:schemeClr val="tx1"/>
                        </a:solidFill>
                        <a:effectLst/>
                        <a:latin typeface="Calibri"/>
                        <a:ea typeface="Calibri"/>
                        <a:cs typeface="Times New Roman"/>
                      </a:endParaRPr>
                    </a:p>
                  </a:txBody>
                  <a:tcPr marL="59192" marR="59192" marT="0" marB="0" anchor="b"/>
                </a:tc>
              </a:tr>
              <a:tr h="278234">
                <a:tc>
                  <a:txBody>
                    <a:bodyPr/>
                    <a:lstStyle/>
                    <a:p>
                      <a:pPr>
                        <a:lnSpc>
                          <a:spcPct val="115000"/>
                        </a:lnSpc>
                        <a:spcAft>
                          <a:spcPts val="0"/>
                        </a:spcAft>
                      </a:pPr>
                      <a:r>
                        <a:rPr lang="en-GB" sz="1600" dirty="0" err="1" smtClean="0">
                          <a:solidFill>
                            <a:schemeClr val="tx1"/>
                          </a:solidFill>
                          <a:effectLst/>
                        </a:rPr>
                        <a:t>citation_count</a:t>
                      </a:r>
                      <a:endParaRPr lang="en-GB" sz="1600" dirty="0">
                        <a:solidFill>
                          <a:schemeClr val="tx1"/>
                        </a:solidFill>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dirty="0" smtClean="0">
                          <a:effectLst/>
                        </a:rPr>
                        <a:t>Absolute number of citations per publication</a:t>
                      </a:r>
                      <a:endParaRPr lang="en-GB" sz="1200" dirty="0">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dirty="0" smtClean="0">
                          <a:effectLst/>
                        </a:rPr>
                        <a:t>Numeric, continuous</a:t>
                      </a:r>
                      <a:endParaRPr lang="en-GB" sz="1200" dirty="0">
                        <a:effectLst/>
                        <a:latin typeface="Calibri"/>
                        <a:ea typeface="Calibri"/>
                        <a:cs typeface="Times New Roman"/>
                      </a:endParaRPr>
                    </a:p>
                  </a:txBody>
                  <a:tcPr marL="59192" marR="59192" marT="0" marB="0" anchor="b"/>
                </a:tc>
              </a:tr>
              <a:tr h="464997">
                <a:tc>
                  <a:txBody>
                    <a:bodyPr/>
                    <a:lstStyle/>
                    <a:p>
                      <a:pPr>
                        <a:lnSpc>
                          <a:spcPct val="115000"/>
                        </a:lnSpc>
                        <a:spcAft>
                          <a:spcPts val="0"/>
                        </a:spcAft>
                      </a:pPr>
                      <a:r>
                        <a:rPr lang="en-GB" sz="1600" dirty="0" err="1" smtClean="0">
                          <a:solidFill>
                            <a:schemeClr val="tx1"/>
                          </a:solidFill>
                          <a:effectLst/>
                        </a:rPr>
                        <a:t>fwci</a:t>
                      </a:r>
                      <a:endParaRPr lang="en-GB" sz="1600" dirty="0">
                        <a:solidFill>
                          <a:schemeClr val="tx1"/>
                        </a:solidFill>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dirty="0" smtClean="0">
                          <a:effectLst/>
                        </a:rPr>
                        <a:t>Field weighted citation impact - this normalises citations in a field using the world benchmark in that field</a:t>
                      </a:r>
                      <a:endParaRPr lang="en-GB" sz="1200" dirty="0">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dirty="0" smtClean="0">
                          <a:effectLst/>
                        </a:rPr>
                        <a:t>Numeric, continuous, bounded</a:t>
                      </a:r>
                      <a:endParaRPr lang="en-GB" sz="1200" dirty="0">
                        <a:effectLst/>
                        <a:latin typeface="Calibri"/>
                        <a:ea typeface="Calibri"/>
                        <a:cs typeface="Times New Roman"/>
                      </a:endParaRPr>
                    </a:p>
                  </a:txBody>
                  <a:tcPr marL="59192" marR="59192" marT="0" marB="0" anchor="b"/>
                </a:tc>
              </a:tr>
              <a:tr h="417351">
                <a:tc>
                  <a:txBody>
                    <a:bodyPr/>
                    <a:lstStyle/>
                    <a:p>
                      <a:pPr>
                        <a:lnSpc>
                          <a:spcPct val="115000"/>
                        </a:lnSpc>
                        <a:spcAft>
                          <a:spcPts val="0"/>
                        </a:spcAft>
                      </a:pPr>
                      <a:r>
                        <a:rPr lang="en-GB" sz="1600" dirty="0">
                          <a:solidFill>
                            <a:schemeClr val="tx1"/>
                          </a:solidFill>
                          <a:effectLst/>
                        </a:rPr>
                        <a:t>Percentile</a:t>
                      </a:r>
                      <a:endParaRPr lang="en-GB" sz="1600" dirty="0">
                        <a:solidFill>
                          <a:schemeClr val="tx1"/>
                        </a:solidFill>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dirty="0">
                          <a:effectLst/>
                        </a:rPr>
                        <a:t>Top 1st, 5th, 10th, 25th, 50th, over 50th percentile of highly cited publications</a:t>
                      </a:r>
                      <a:endParaRPr lang="en-GB" sz="1200" dirty="0">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dirty="0">
                          <a:effectLst/>
                        </a:rPr>
                        <a:t>Categorical, numeric</a:t>
                      </a:r>
                      <a:endParaRPr lang="en-GB" sz="1200" dirty="0">
                        <a:effectLst/>
                        <a:latin typeface="Calibri"/>
                        <a:ea typeface="Calibri"/>
                        <a:cs typeface="Times New Roman"/>
                      </a:endParaRPr>
                    </a:p>
                  </a:txBody>
                  <a:tcPr marL="59192" marR="59192" marT="0" marB="0" anchor="b"/>
                </a:tc>
              </a:tr>
              <a:tr h="347254">
                <a:tc>
                  <a:txBody>
                    <a:bodyPr/>
                    <a:lstStyle/>
                    <a:p>
                      <a:pPr>
                        <a:lnSpc>
                          <a:spcPct val="115000"/>
                        </a:lnSpc>
                        <a:spcAft>
                          <a:spcPts val="0"/>
                        </a:spcAft>
                      </a:pPr>
                      <a:r>
                        <a:rPr lang="en-GB" sz="1600" dirty="0">
                          <a:solidFill>
                            <a:schemeClr val="tx1"/>
                          </a:solidFill>
                          <a:effectLst/>
                        </a:rPr>
                        <a:t>SNIP</a:t>
                      </a:r>
                      <a:endParaRPr lang="en-GB" sz="1600" dirty="0">
                        <a:solidFill>
                          <a:schemeClr val="tx1"/>
                        </a:solidFill>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a:effectLst/>
                        </a:rPr>
                        <a:t>Source normalized impact per paper</a:t>
                      </a:r>
                      <a:endParaRPr lang="en-GB" sz="1200">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dirty="0">
                          <a:effectLst/>
                        </a:rPr>
                        <a:t>Numeric, continuous, bounded</a:t>
                      </a:r>
                      <a:endParaRPr lang="en-GB" sz="1200" dirty="0">
                        <a:effectLst/>
                        <a:latin typeface="Calibri"/>
                        <a:ea typeface="Calibri"/>
                        <a:cs typeface="Times New Roman"/>
                      </a:endParaRPr>
                    </a:p>
                  </a:txBody>
                  <a:tcPr marL="59192" marR="59192" marT="0" marB="0" anchor="b"/>
                </a:tc>
              </a:tr>
              <a:tr h="347254">
                <a:tc>
                  <a:txBody>
                    <a:bodyPr/>
                    <a:lstStyle/>
                    <a:p>
                      <a:pPr>
                        <a:lnSpc>
                          <a:spcPct val="115000"/>
                        </a:lnSpc>
                        <a:spcAft>
                          <a:spcPts val="0"/>
                        </a:spcAft>
                      </a:pPr>
                      <a:r>
                        <a:rPr lang="en-GB" sz="1600" dirty="0">
                          <a:solidFill>
                            <a:schemeClr val="tx1"/>
                          </a:solidFill>
                          <a:effectLst/>
                        </a:rPr>
                        <a:t>SJR</a:t>
                      </a:r>
                      <a:endParaRPr lang="en-GB" sz="1600" dirty="0">
                        <a:solidFill>
                          <a:schemeClr val="tx1"/>
                        </a:solidFill>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dirty="0" err="1">
                          <a:effectLst/>
                        </a:rPr>
                        <a:t>SCImago</a:t>
                      </a:r>
                      <a:r>
                        <a:rPr lang="en-GB" sz="1200" dirty="0">
                          <a:effectLst/>
                        </a:rPr>
                        <a:t> Journal Rank</a:t>
                      </a:r>
                      <a:endParaRPr lang="en-GB" sz="1200" dirty="0">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a:effectLst/>
                        </a:rPr>
                        <a:t>Numeric, continuous, bounded</a:t>
                      </a:r>
                      <a:endParaRPr lang="en-GB" sz="1200">
                        <a:effectLst/>
                        <a:latin typeface="Calibri"/>
                        <a:ea typeface="Calibri"/>
                        <a:cs typeface="Times New Roman"/>
                      </a:endParaRPr>
                    </a:p>
                  </a:txBody>
                  <a:tcPr marL="59192" marR="59192" marT="0" marB="0" anchor="b"/>
                </a:tc>
              </a:tr>
              <a:tr h="519482">
                <a:tc>
                  <a:txBody>
                    <a:bodyPr/>
                    <a:lstStyle/>
                    <a:p>
                      <a:pPr>
                        <a:lnSpc>
                          <a:spcPct val="115000"/>
                        </a:lnSpc>
                        <a:spcAft>
                          <a:spcPts val="0"/>
                        </a:spcAft>
                      </a:pPr>
                      <a:r>
                        <a:rPr lang="en-GB" sz="1600" dirty="0">
                          <a:solidFill>
                            <a:schemeClr val="tx1"/>
                          </a:solidFill>
                          <a:effectLst/>
                        </a:rPr>
                        <a:t>Collaboration</a:t>
                      </a:r>
                      <a:endParaRPr lang="en-GB" sz="1600" dirty="0">
                        <a:solidFill>
                          <a:schemeClr val="tx1"/>
                        </a:solidFill>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a:effectLst/>
                        </a:rPr>
                        <a:t>Single author, Same institution, Same country, At least one author from outside UK</a:t>
                      </a:r>
                      <a:endParaRPr lang="en-GB" sz="1200">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dirty="0">
                          <a:effectLst/>
                        </a:rPr>
                        <a:t>Categorical, character</a:t>
                      </a:r>
                      <a:endParaRPr lang="en-GB" sz="1200" dirty="0">
                        <a:effectLst/>
                        <a:latin typeface="Calibri"/>
                        <a:ea typeface="Calibri"/>
                        <a:cs typeface="Times New Roman"/>
                      </a:endParaRPr>
                    </a:p>
                  </a:txBody>
                  <a:tcPr marL="59192" marR="59192" marT="0" marB="0" anchor="b"/>
                </a:tc>
              </a:tr>
              <a:tr h="278234">
                <a:tc>
                  <a:txBody>
                    <a:bodyPr/>
                    <a:lstStyle/>
                    <a:p>
                      <a:pPr>
                        <a:lnSpc>
                          <a:spcPct val="115000"/>
                        </a:lnSpc>
                        <a:spcAft>
                          <a:spcPts val="0"/>
                        </a:spcAft>
                      </a:pPr>
                      <a:r>
                        <a:rPr lang="en-GB" sz="1600" dirty="0">
                          <a:solidFill>
                            <a:schemeClr val="tx1"/>
                          </a:solidFill>
                          <a:effectLst/>
                        </a:rPr>
                        <a:t>Authors</a:t>
                      </a:r>
                      <a:endParaRPr lang="en-GB" sz="1600" dirty="0">
                        <a:solidFill>
                          <a:schemeClr val="tx1"/>
                        </a:solidFill>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dirty="0">
                          <a:effectLst/>
                        </a:rPr>
                        <a:t>Number of distinct authors</a:t>
                      </a:r>
                      <a:endParaRPr lang="en-GB" sz="1200" dirty="0">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a:effectLst/>
                        </a:rPr>
                        <a:t>Numeric, continuous</a:t>
                      </a:r>
                      <a:endParaRPr lang="en-GB" sz="1200">
                        <a:effectLst/>
                        <a:latin typeface="Calibri"/>
                        <a:ea typeface="Calibri"/>
                        <a:cs typeface="Times New Roman"/>
                      </a:endParaRPr>
                    </a:p>
                  </a:txBody>
                  <a:tcPr marL="59192" marR="59192" marT="0" marB="0" anchor="b"/>
                </a:tc>
              </a:tr>
              <a:tr h="347254">
                <a:tc>
                  <a:txBody>
                    <a:bodyPr/>
                    <a:lstStyle/>
                    <a:p>
                      <a:pPr>
                        <a:lnSpc>
                          <a:spcPct val="115000"/>
                        </a:lnSpc>
                        <a:spcAft>
                          <a:spcPts val="0"/>
                        </a:spcAft>
                      </a:pPr>
                      <a:r>
                        <a:rPr lang="en-GB" sz="1600" dirty="0" err="1">
                          <a:solidFill>
                            <a:schemeClr val="tx1"/>
                          </a:solidFill>
                          <a:effectLst/>
                        </a:rPr>
                        <a:t>AuthorCountries</a:t>
                      </a:r>
                      <a:endParaRPr lang="en-GB" sz="1600" dirty="0">
                        <a:solidFill>
                          <a:schemeClr val="tx1"/>
                        </a:solidFill>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dirty="0">
                          <a:effectLst/>
                        </a:rPr>
                        <a:t>Number of distinct countries associated with authors</a:t>
                      </a:r>
                      <a:endParaRPr lang="en-GB" sz="1200" dirty="0">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a:effectLst/>
                        </a:rPr>
                        <a:t>Numeric, continuous, bounded</a:t>
                      </a:r>
                      <a:endParaRPr lang="en-GB" sz="1200">
                        <a:effectLst/>
                        <a:latin typeface="Calibri"/>
                        <a:ea typeface="Calibri"/>
                        <a:cs typeface="Times New Roman"/>
                      </a:endParaRPr>
                    </a:p>
                  </a:txBody>
                  <a:tcPr marL="59192" marR="59192" marT="0" marB="0" anchor="b"/>
                </a:tc>
              </a:tr>
              <a:tr h="417351">
                <a:tc>
                  <a:txBody>
                    <a:bodyPr/>
                    <a:lstStyle/>
                    <a:p>
                      <a:pPr>
                        <a:lnSpc>
                          <a:spcPct val="115000"/>
                        </a:lnSpc>
                        <a:spcAft>
                          <a:spcPts val="0"/>
                        </a:spcAft>
                      </a:pPr>
                      <a:r>
                        <a:rPr lang="en-GB" sz="1600" dirty="0" err="1">
                          <a:solidFill>
                            <a:schemeClr val="tx1"/>
                          </a:solidFill>
                          <a:effectLst/>
                        </a:rPr>
                        <a:t>CrossAcademicCorporate</a:t>
                      </a:r>
                      <a:endParaRPr lang="en-GB" sz="1600" dirty="0">
                        <a:solidFill>
                          <a:schemeClr val="tx1"/>
                        </a:solidFill>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dirty="0">
                          <a:effectLst/>
                        </a:rPr>
                        <a:t>At least one author from academia and one from the corporate sector</a:t>
                      </a:r>
                      <a:endParaRPr lang="en-GB" sz="1200" dirty="0">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dirty="0">
                          <a:effectLst/>
                        </a:rPr>
                        <a:t>Binary</a:t>
                      </a:r>
                      <a:endParaRPr lang="en-GB" sz="1200" dirty="0">
                        <a:effectLst/>
                        <a:latin typeface="Calibri"/>
                        <a:ea typeface="Calibri"/>
                        <a:cs typeface="Times New Roman"/>
                      </a:endParaRPr>
                    </a:p>
                  </a:txBody>
                  <a:tcPr marL="59192" marR="59192" marT="0" marB="0" anchor="b"/>
                </a:tc>
              </a:tr>
              <a:tr h="417351">
                <a:tc>
                  <a:txBody>
                    <a:bodyPr/>
                    <a:lstStyle/>
                    <a:p>
                      <a:pPr>
                        <a:lnSpc>
                          <a:spcPct val="115000"/>
                        </a:lnSpc>
                        <a:spcAft>
                          <a:spcPts val="0"/>
                        </a:spcAft>
                      </a:pPr>
                      <a:r>
                        <a:rPr lang="en-GB" sz="1600" dirty="0" err="1">
                          <a:solidFill>
                            <a:schemeClr val="tx1"/>
                          </a:solidFill>
                          <a:effectLst/>
                        </a:rPr>
                        <a:t>WIPO_patent_citations</a:t>
                      </a:r>
                      <a:endParaRPr lang="en-GB" sz="1600" dirty="0">
                        <a:solidFill>
                          <a:schemeClr val="tx1"/>
                        </a:solidFill>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dirty="0">
                          <a:effectLst/>
                        </a:rPr>
                        <a:t>Number of times cited by World Intellectual Property Organization</a:t>
                      </a:r>
                      <a:endParaRPr lang="en-GB" sz="1200" dirty="0">
                        <a:effectLst/>
                        <a:latin typeface="Calibri"/>
                        <a:ea typeface="Calibri"/>
                        <a:cs typeface="Times New Roman"/>
                      </a:endParaRPr>
                    </a:p>
                  </a:txBody>
                  <a:tcPr marL="59192" marR="59192" marT="0" marB="0" anchor="b"/>
                </a:tc>
                <a:tc>
                  <a:txBody>
                    <a:bodyPr/>
                    <a:lstStyle/>
                    <a:p>
                      <a:pPr>
                        <a:lnSpc>
                          <a:spcPct val="115000"/>
                        </a:lnSpc>
                        <a:spcAft>
                          <a:spcPts val="0"/>
                        </a:spcAft>
                      </a:pPr>
                      <a:r>
                        <a:rPr lang="en-GB" sz="1200" dirty="0">
                          <a:effectLst/>
                        </a:rPr>
                        <a:t>Numeric, continuous</a:t>
                      </a:r>
                      <a:endParaRPr lang="en-GB" sz="1200" dirty="0">
                        <a:effectLst/>
                        <a:latin typeface="Calibri"/>
                        <a:ea typeface="Calibri"/>
                        <a:cs typeface="Times New Roman"/>
                      </a:endParaRPr>
                    </a:p>
                  </a:txBody>
                  <a:tcPr marL="59192" marR="59192" marT="0" marB="0" anchor="b"/>
                </a:tc>
              </a:tr>
              <a:tr h="309997">
                <a:tc>
                  <a:txBody>
                    <a:bodyPr/>
                    <a:lstStyle/>
                    <a:p>
                      <a:pPr>
                        <a:lnSpc>
                          <a:spcPct val="115000"/>
                        </a:lnSpc>
                        <a:spcAft>
                          <a:spcPts val="0"/>
                        </a:spcAft>
                      </a:pPr>
                      <a:r>
                        <a:rPr lang="en-GB" sz="1600" dirty="0" err="1">
                          <a:solidFill>
                            <a:schemeClr val="tx1"/>
                          </a:solidFill>
                          <a:effectLst/>
                        </a:rPr>
                        <a:t>MendeleyRead</a:t>
                      </a:r>
                      <a:endParaRPr lang="en-GB" sz="1600" dirty="0">
                        <a:solidFill>
                          <a:schemeClr val="tx1"/>
                        </a:solidFill>
                        <a:effectLst/>
                        <a:latin typeface="Calibri"/>
                        <a:ea typeface="Calibri"/>
                        <a:cs typeface="Times New Roman"/>
                      </a:endParaRPr>
                    </a:p>
                  </a:txBody>
                  <a:tcPr marL="59192" marR="59192" marT="0" marB="0" anchor="b">
                    <a:solidFill>
                      <a:schemeClr val="accent2"/>
                    </a:solidFill>
                  </a:tcPr>
                </a:tc>
                <a:tc>
                  <a:txBody>
                    <a:bodyPr/>
                    <a:lstStyle/>
                    <a:p>
                      <a:pPr>
                        <a:lnSpc>
                          <a:spcPct val="115000"/>
                        </a:lnSpc>
                        <a:spcAft>
                          <a:spcPts val="0"/>
                        </a:spcAft>
                      </a:pPr>
                      <a:r>
                        <a:rPr lang="en-GB" sz="1200" dirty="0">
                          <a:effectLst/>
                        </a:rPr>
                        <a:t>Number of </a:t>
                      </a:r>
                      <a:r>
                        <a:rPr lang="en-GB" sz="1200" dirty="0" err="1">
                          <a:effectLst/>
                        </a:rPr>
                        <a:t>Mendeley</a:t>
                      </a:r>
                      <a:r>
                        <a:rPr lang="en-GB" sz="1200" dirty="0">
                          <a:effectLst/>
                        </a:rPr>
                        <a:t> article bookmarks/article sharing</a:t>
                      </a:r>
                      <a:endParaRPr lang="en-GB" sz="1200" dirty="0">
                        <a:effectLst/>
                        <a:latin typeface="Calibri"/>
                        <a:ea typeface="Calibri"/>
                        <a:cs typeface="Times New Roman"/>
                      </a:endParaRPr>
                    </a:p>
                  </a:txBody>
                  <a:tcPr marL="59192" marR="59192" marT="0" marB="0" anchor="b">
                    <a:solidFill>
                      <a:schemeClr val="accent2"/>
                    </a:solidFill>
                  </a:tcPr>
                </a:tc>
                <a:tc>
                  <a:txBody>
                    <a:bodyPr/>
                    <a:lstStyle/>
                    <a:p>
                      <a:pPr>
                        <a:lnSpc>
                          <a:spcPct val="115000"/>
                        </a:lnSpc>
                        <a:spcAft>
                          <a:spcPts val="0"/>
                        </a:spcAft>
                      </a:pPr>
                      <a:r>
                        <a:rPr lang="en-GB" sz="1200">
                          <a:effectLst/>
                        </a:rPr>
                        <a:t>Numeric, continuous</a:t>
                      </a:r>
                      <a:endParaRPr lang="en-GB" sz="1200">
                        <a:effectLst/>
                        <a:latin typeface="Calibri"/>
                        <a:ea typeface="Calibri"/>
                        <a:cs typeface="Times New Roman"/>
                      </a:endParaRPr>
                    </a:p>
                  </a:txBody>
                  <a:tcPr marL="59192" marR="59192" marT="0" marB="0" anchor="b">
                    <a:solidFill>
                      <a:schemeClr val="accent2"/>
                    </a:solidFill>
                  </a:tcPr>
                </a:tc>
              </a:tr>
              <a:tr h="417351">
                <a:tc>
                  <a:txBody>
                    <a:bodyPr/>
                    <a:lstStyle/>
                    <a:p>
                      <a:pPr>
                        <a:lnSpc>
                          <a:spcPct val="115000"/>
                        </a:lnSpc>
                        <a:spcAft>
                          <a:spcPts val="0"/>
                        </a:spcAft>
                      </a:pPr>
                      <a:r>
                        <a:rPr lang="en-GB" sz="1600" dirty="0" err="1">
                          <a:solidFill>
                            <a:schemeClr val="tx1"/>
                          </a:solidFill>
                          <a:effectLst/>
                        </a:rPr>
                        <a:t>SciDir_Dwnld</a:t>
                      </a:r>
                      <a:endParaRPr lang="en-GB" sz="1600" dirty="0">
                        <a:solidFill>
                          <a:schemeClr val="tx1"/>
                        </a:solidFill>
                        <a:effectLst/>
                        <a:latin typeface="Calibri"/>
                        <a:ea typeface="Calibri"/>
                        <a:cs typeface="Times New Roman"/>
                      </a:endParaRPr>
                    </a:p>
                  </a:txBody>
                  <a:tcPr marL="59192" marR="59192" marT="0" marB="0" anchor="b">
                    <a:solidFill>
                      <a:schemeClr val="accent2"/>
                    </a:solidFill>
                  </a:tcPr>
                </a:tc>
                <a:tc>
                  <a:txBody>
                    <a:bodyPr/>
                    <a:lstStyle/>
                    <a:p>
                      <a:pPr>
                        <a:lnSpc>
                          <a:spcPct val="115000"/>
                        </a:lnSpc>
                        <a:spcAft>
                          <a:spcPts val="0"/>
                        </a:spcAft>
                      </a:pPr>
                      <a:r>
                        <a:rPr lang="en-GB" sz="1200" dirty="0">
                          <a:effectLst/>
                        </a:rPr>
                        <a:t>Number of </a:t>
                      </a:r>
                      <a:r>
                        <a:rPr lang="en-GB" sz="1200" dirty="0" err="1">
                          <a:effectLst/>
                        </a:rPr>
                        <a:t>ScienceDirect</a:t>
                      </a:r>
                      <a:r>
                        <a:rPr lang="en-GB" sz="1200" dirty="0">
                          <a:effectLst/>
                        </a:rPr>
                        <a:t> publication downloads or full-text views</a:t>
                      </a:r>
                      <a:endParaRPr lang="en-GB" sz="1200" dirty="0">
                        <a:effectLst/>
                        <a:latin typeface="Calibri"/>
                        <a:ea typeface="Calibri"/>
                        <a:cs typeface="Times New Roman"/>
                      </a:endParaRPr>
                    </a:p>
                  </a:txBody>
                  <a:tcPr marL="59192" marR="59192" marT="0" marB="0" anchor="b">
                    <a:solidFill>
                      <a:schemeClr val="accent2"/>
                    </a:solidFill>
                  </a:tcPr>
                </a:tc>
                <a:tc>
                  <a:txBody>
                    <a:bodyPr/>
                    <a:lstStyle/>
                    <a:p>
                      <a:pPr>
                        <a:lnSpc>
                          <a:spcPct val="115000"/>
                        </a:lnSpc>
                        <a:spcAft>
                          <a:spcPts val="0"/>
                        </a:spcAft>
                      </a:pPr>
                      <a:r>
                        <a:rPr lang="en-GB" sz="1200" dirty="0">
                          <a:effectLst/>
                        </a:rPr>
                        <a:t>Numeric, continuous</a:t>
                      </a:r>
                      <a:endParaRPr lang="en-GB" sz="1200" dirty="0">
                        <a:effectLst/>
                        <a:latin typeface="Calibri"/>
                        <a:ea typeface="Calibri"/>
                        <a:cs typeface="Times New Roman"/>
                      </a:endParaRPr>
                    </a:p>
                  </a:txBody>
                  <a:tcPr marL="59192" marR="59192" marT="0" marB="0" anchor="b">
                    <a:solidFill>
                      <a:schemeClr val="accent2"/>
                    </a:solidFill>
                  </a:tcPr>
                </a:tc>
              </a:tr>
              <a:tr h="417351">
                <a:tc>
                  <a:txBody>
                    <a:bodyPr/>
                    <a:lstStyle/>
                    <a:p>
                      <a:pPr>
                        <a:lnSpc>
                          <a:spcPct val="115000"/>
                        </a:lnSpc>
                        <a:spcAft>
                          <a:spcPts val="0"/>
                        </a:spcAft>
                      </a:pPr>
                      <a:r>
                        <a:rPr lang="en-GB" sz="1600" dirty="0" err="1">
                          <a:solidFill>
                            <a:schemeClr val="tx1"/>
                          </a:solidFill>
                          <a:effectLst/>
                        </a:rPr>
                        <a:t>ScopusFullTextClicks</a:t>
                      </a:r>
                      <a:endParaRPr lang="en-GB" sz="1600" dirty="0">
                        <a:solidFill>
                          <a:schemeClr val="tx1"/>
                        </a:solidFill>
                        <a:effectLst/>
                        <a:latin typeface="Calibri"/>
                        <a:ea typeface="Calibri"/>
                        <a:cs typeface="Times New Roman"/>
                      </a:endParaRPr>
                    </a:p>
                  </a:txBody>
                  <a:tcPr marL="59192" marR="59192" marT="0" marB="0" anchor="b">
                    <a:solidFill>
                      <a:schemeClr val="accent2"/>
                    </a:solidFill>
                  </a:tcPr>
                </a:tc>
                <a:tc>
                  <a:txBody>
                    <a:bodyPr/>
                    <a:lstStyle/>
                    <a:p>
                      <a:pPr>
                        <a:lnSpc>
                          <a:spcPct val="115000"/>
                        </a:lnSpc>
                        <a:spcAft>
                          <a:spcPts val="0"/>
                        </a:spcAft>
                      </a:pPr>
                      <a:r>
                        <a:rPr lang="en-GB" sz="1200" dirty="0">
                          <a:effectLst/>
                        </a:rPr>
                        <a:t>No of full text requests on scopus.com (user must be subscribed to journal)</a:t>
                      </a:r>
                      <a:endParaRPr lang="en-GB" sz="1200" dirty="0">
                        <a:effectLst/>
                        <a:latin typeface="Calibri"/>
                        <a:ea typeface="Calibri"/>
                        <a:cs typeface="Times New Roman"/>
                      </a:endParaRPr>
                    </a:p>
                  </a:txBody>
                  <a:tcPr marL="59192" marR="59192" marT="0" marB="0" anchor="b">
                    <a:solidFill>
                      <a:schemeClr val="accent2"/>
                    </a:solidFill>
                  </a:tcPr>
                </a:tc>
                <a:tc>
                  <a:txBody>
                    <a:bodyPr/>
                    <a:lstStyle/>
                    <a:p>
                      <a:pPr>
                        <a:lnSpc>
                          <a:spcPct val="115000"/>
                        </a:lnSpc>
                        <a:spcAft>
                          <a:spcPts val="0"/>
                        </a:spcAft>
                      </a:pPr>
                      <a:r>
                        <a:rPr lang="en-GB" sz="1200" dirty="0">
                          <a:effectLst/>
                        </a:rPr>
                        <a:t>Numeric, continuous</a:t>
                      </a:r>
                      <a:endParaRPr lang="en-GB" sz="1200" dirty="0">
                        <a:effectLst/>
                        <a:latin typeface="Calibri"/>
                        <a:ea typeface="Calibri"/>
                        <a:cs typeface="Times New Roman"/>
                      </a:endParaRPr>
                    </a:p>
                  </a:txBody>
                  <a:tcPr marL="59192" marR="59192" marT="0" marB="0" anchor="b">
                    <a:solidFill>
                      <a:schemeClr val="accent2"/>
                    </a:solidFill>
                  </a:tcPr>
                </a:tc>
              </a:tr>
              <a:tr h="417351">
                <a:tc>
                  <a:txBody>
                    <a:bodyPr/>
                    <a:lstStyle/>
                    <a:p>
                      <a:pPr>
                        <a:lnSpc>
                          <a:spcPct val="115000"/>
                        </a:lnSpc>
                        <a:spcAft>
                          <a:spcPts val="0"/>
                        </a:spcAft>
                      </a:pPr>
                      <a:r>
                        <a:rPr lang="en-GB" sz="1600" dirty="0">
                          <a:solidFill>
                            <a:schemeClr val="tx1"/>
                          </a:solidFill>
                          <a:effectLst/>
                        </a:rPr>
                        <a:t>Tweet</a:t>
                      </a:r>
                      <a:endParaRPr lang="en-GB" sz="1600" dirty="0">
                        <a:solidFill>
                          <a:schemeClr val="tx1"/>
                        </a:solidFill>
                        <a:effectLst/>
                        <a:latin typeface="Calibri"/>
                        <a:ea typeface="Calibri"/>
                        <a:cs typeface="Times New Roman"/>
                      </a:endParaRPr>
                    </a:p>
                  </a:txBody>
                  <a:tcPr marL="59192" marR="59192" marT="0" marB="0" anchor="b">
                    <a:solidFill>
                      <a:schemeClr val="accent2"/>
                    </a:solidFill>
                  </a:tcPr>
                </a:tc>
                <a:tc>
                  <a:txBody>
                    <a:bodyPr/>
                    <a:lstStyle/>
                    <a:p>
                      <a:pPr>
                        <a:lnSpc>
                          <a:spcPct val="115000"/>
                        </a:lnSpc>
                        <a:spcAft>
                          <a:spcPts val="0"/>
                        </a:spcAft>
                      </a:pPr>
                      <a:r>
                        <a:rPr lang="en-GB" sz="1200" dirty="0">
                          <a:effectLst/>
                        </a:rPr>
                        <a:t>No of times tweeted (this is not restricted to the reference REF dates)</a:t>
                      </a:r>
                      <a:endParaRPr lang="en-GB" sz="1200" dirty="0">
                        <a:effectLst/>
                        <a:latin typeface="Calibri"/>
                        <a:ea typeface="Calibri"/>
                        <a:cs typeface="Times New Roman"/>
                      </a:endParaRPr>
                    </a:p>
                  </a:txBody>
                  <a:tcPr marL="59192" marR="59192" marT="0" marB="0" anchor="b">
                    <a:solidFill>
                      <a:schemeClr val="accent2"/>
                    </a:solidFill>
                  </a:tcPr>
                </a:tc>
                <a:tc>
                  <a:txBody>
                    <a:bodyPr/>
                    <a:lstStyle/>
                    <a:p>
                      <a:pPr>
                        <a:lnSpc>
                          <a:spcPct val="115000"/>
                        </a:lnSpc>
                        <a:spcAft>
                          <a:spcPts val="0"/>
                        </a:spcAft>
                      </a:pPr>
                      <a:r>
                        <a:rPr lang="en-GB" sz="1200" dirty="0">
                          <a:effectLst/>
                        </a:rPr>
                        <a:t>Numeric, continuous</a:t>
                      </a:r>
                      <a:endParaRPr lang="en-GB" sz="1200" dirty="0">
                        <a:effectLst/>
                        <a:latin typeface="Calibri"/>
                        <a:ea typeface="Calibri"/>
                        <a:cs typeface="Times New Roman"/>
                      </a:endParaRPr>
                    </a:p>
                  </a:txBody>
                  <a:tcPr marL="59192" marR="59192" marT="0" marB="0" anchor="b">
                    <a:solidFill>
                      <a:schemeClr val="accent2"/>
                    </a:solidFill>
                  </a:tcPr>
                </a:tc>
              </a:tr>
              <a:tr h="417351">
                <a:tc>
                  <a:txBody>
                    <a:bodyPr/>
                    <a:lstStyle/>
                    <a:p>
                      <a:pPr>
                        <a:lnSpc>
                          <a:spcPct val="115000"/>
                        </a:lnSpc>
                        <a:spcAft>
                          <a:spcPts val="0"/>
                        </a:spcAft>
                      </a:pPr>
                      <a:r>
                        <a:rPr lang="en-GB" sz="1600" dirty="0" err="1">
                          <a:solidFill>
                            <a:schemeClr val="tx1"/>
                          </a:solidFill>
                          <a:effectLst/>
                        </a:rPr>
                        <a:t>GS_count</a:t>
                      </a:r>
                      <a:endParaRPr lang="en-GB" sz="1600" dirty="0">
                        <a:solidFill>
                          <a:schemeClr val="tx1"/>
                        </a:solidFill>
                        <a:effectLst/>
                        <a:latin typeface="Calibri"/>
                        <a:ea typeface="Calibri"/>
                        <a:cs typeface="Times New Roman"/>
                      </a:endParaRPr>
                    </a:p>
                  </a:txBody>
                  <a:tcPr marL="59192" marR="59192" marT="0" marB="0" anchor="b">
                    <a:solidFill>
                      <a:schemeClr val="accent2"/>
                    </a:solidFill>
                  </a:tcPr>
                </a:tc>
                <a:tc>
                  <a:txBody>
                    <a:bodyPr/>
                    <a:lstStyle/>
                    <a:p>
                      <a:pPr>
                        <a:lnSpc>
                          <a:spcPct val="115000"/>
                        </a:lnSpc>
                        <a:spcAft>
                          <a:spcPts val="0"/>
                        </a:spcAft>
                      </a:pPr>
                      <a:r>
                        <a:rPr lang="en-GB" sz="1200" dirty="0">
                          <a:effectLst/>
                        </a:rPr>
                        <a:t>No of times cited on Google Scholar (this is not restricted to the reference REF dates)</a:t>
                      </a:r>
                      <a:endParaRPr lang="en-GB" sz="1200" dirty="0">
                        <a:effectLst/>
                        <a:latin typeface="Calibri"/>
                        <a:ea typeface="Calibri"/>
                        <a:cs typeface="Times New Roman"/>
                      </a:endParaRPr>
                    </a:p>
                  </a:txBody>
                  <a:tcPr marL="59192" marR="59192" marT="0" marB="0" anchor="b">
                    <a:solidFill>
                      <a:schemeClr val="accent2"/>
                    </a:solidFill>
                  </a:tcPr>
                </a:tc>
                <a:tc>
                  <a:txBody>
                    <a:bodyPr/>
                    <a:lstStyle/>
                    <a:p>
                      <a:pPr>
                        <a:lnSpc>
                          <a:spcPct val="115000"/>
                        </a:lnSpc>
                        <a:spcAft>
                          <a:spcPts val="0"/>
                        </a:spcAft>
                      </a:pPr>
                      <a:r>
                        <a:rPr lang="en-GB" sz="1200" dirty="0">
                          <a:effectLst/>
                        </a:rPr>
                        <a:t>Numeric, continuous</a:t>
                      </a:r>
                      <a:endParaRPr lang="en-GB" sz="1200" dirty="0">
                        <a:effectLst/>
                        <a:latin typeface="Calibri"/>
                        <a:ea typeface="Calibri"/>
                        <a:cs typeface="Times New Roman"/>
                      </a:endParaRPr>
                    </a:p>
                  </a:txBody>
                  <a:tcPr marL="59192" marR="59192" marT="0" marB="0" anchor="b">
                    <a:solidFill>
                      <a:schemeClr val="accent2"/>
                    </a:solidFill>
                  </a:tcPr>
                </a:tc>
              </a:tr>
            </a:tbl>
          </a:graphicData>
        </a:graphic>
      </p:graphicFrame>
      <p:sp>
        <p:nvSpPr>
          <p:cNvPr id="4099" name="Title 1"/>
          <p:cNvSpPr txBox="1">
            <a:spLocks/>
          </p:cNvSpPr>
          <p:nvPr/>
        </p:nvSpPr>
        <p:spPr bwMode="auto">
          <a:xfrm>
            <a:off x="192404" y="0"/>
            <a:ext cx="8484102" cy="59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200" b="1" dirty="0">
                <a:latin typeface="+mj-lt"/>
                <a:ea typeface="+mj-ea"/>
                <a:cs typeface="+mj-cs"/>
              </a:rPr>
              <a:t>List of indicators</a:t>
            </a:r>
          </a:p>
        </p:txBody>
      </p:sp>
    </p:spTree>
    <p:extLst>
      <p:ext uri="{BB962C8B-B14F-4D97-AF65-F5344CB8AC3E}">
        <p14:creationId xmlns:p14="http://schemas.microsoft.com/office/powerpoint/2010/main" val="16428860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3752"/>
            <a:ext cx="8229600" cy="1143000"/>
          </a:xfrm>
        </p:spPr>
        <p:txBody>
          <a:bodyPr>
            <a:normAutofit/>
          </a:bodyPr>
          <a:lstStyle/>
          <a:p>
            <a:pPr algn="l"/>
            <a:r>
              <a:rPr lang="en-GB" sz="3200" b="1" dirty="0" smtClean="0"/>
              <a:t>Correlation project</a:t>
            </a:r>
            <a:endParaRPr lang="en-US" sz="3200" b="1" dirty="0"/>
          </a:p>
        </p:txBody>
      </p:sp>
      <p:sp>
        <p:nvSpPr>
          <p:cNvPr id="3" name="Content Placeholder 2"/>
          <p:cNvSpPr>
            <a:spLocks noGrp="1"/>
          </p:cNvSpPr>
          <p:nvPr>
            <p:ph idx="1"/>
          </p:nvPr>
        </p:nvSpPr>
        <p:spPr>
          <a:xfrm>
            <a:off x="251520" y="1052736"/>
            <a:ext cx="7502361" cy="4835859"/>
          </a:xfrm>
        </p:spPr>
        <p:txBody>
          <a:bodyPr>
            <a:normAutofit fontScale="77500" lnSpcReduction="20000"/>
          </a:bodyPr>
          <a:lstStyle/>
          <a:p>
            <a:pPr marL="0" indent="0">
              <a:buNone/>
            </a:pPr>
            <a:endParaRPr lang="en-GB" sz="3400" dirty="0"/>
          </a:p>
          <a:p>
            <a:pPr marL="0" indent="0">
              <a:buNone/>
            </a:pPr>
            <a:r>
              <a:rPr lang="en-GB" sz="2900" b="1" dirty="0" smtClean="0"/>
              <a:t>What we have established to date and what next?</a:t>
            </a:r>
          </a:p>
          <a:p>
            <a:pPr marL="0" indent="0">
              <a:buNone/>
            </a:pPr>
            <a:endParaRPr lang="en-US" sz="2900" dirty="0" smtClean="0"/>
          </a:p>
          <a:p>
            <a:r>
              <a:rPr lang="en-US" sz="2900" dirty="0" smtClean="0"/>
              <a:t>Unsurprisingly, there is limited coverage in some disciplines within the citation database used, especially for Panel D subjects and law;</a:t>
            </a:r>
          </a:p>
          <a:p>
            <a:r>
              <a:rPr lang="en-US" sz="2900" dirty="0" smtClean="0"/>
              <a:t>Raw correlations vary in strength depending on UOA and metrics examined;</a:t>
            </a:r>
          </a:p>
          <a:p>
            <a:r>
              <a:rPr lang="en-US" sz="2900" dirty="0" smtClean="0"/>
              <a:t>However we need to look at practical predictive power rather than statistical correlations;</a:t>
            </a:r>
          </a:p>
          <a:p>
            <a:r>
              <a:rPr lang="en-GB" sz="2900" dirty="0" smtClean="0"/>
              <a:t>We are therefore </a:t>
            </a:r>
            <a:r>
              <a:rPr lang="en-GB" sz="2900" dirty="0"/>
              <a:t>building a model to ascertain the potential predictive ability of the metrics. Once built, the model will be run at </a:t>
            </a:r>
            <a:r>
              <a:rPr lang="en-GB" sz="2900" dirty="0" err="1"/>
              <a:t>UoA</a:t>
            </a:r>
            <a:r>
              <a:rPr lang="en-GB" sz="2900" dirty="0"/>
              <a:t> level, and will also consider gender and </a:t>
            </a:r>
            <a:r>
              <a:rPr lang="en-GB" sz="2900" dirty="0" smtClean="0"/>
              <a:t>ECR; </a:t>
            </a:r>
            <a:endParaRPr lang="en-GB" sz="2900" b="1" dirty="0" smtClean="0">
              <a:solidFill>
                <a:srgbClr val="FF0000"/>
              </a:solidFill>
            </a:endParaRPr>
          </a:p>
          <a:p>
            <a:r>
              <a:rPr lang="en-GB" sz="2900" dirty="0" smtClean="0"/>
              <a:t>Our analysis is yet to be completed but will be published as an annex alongside out main report in July.</a:t>
            </a:r>
          </a:p>
          <a:p>
            <a:endParaRPr lang="en-GB" dirty="0" smtClean="0"/>
          </a:p>
          <a:p>
            <a:endParaRPr lang="en-GB" dirty="0" smtClean="0"/>
          </a:p>
        </p:txBody>
      </p:sp>
      <p:pic>
        <p:nvPicPr>
          <p:cNvPr id="4" name="Picture 3"/>
          <p:cNvPicPr>
            <a:picLocks noChangeAspect="1"/>
          </p:cNvPicPr>
          <p:nvPr/>
        </p:nvPicPr>
        <p:blipFill>
          <a:blip r:embed="rId3"/>
          <a:stretch>
            <a:fillRect/>
          </a:stretch>
        </p:blipFill>
        <p:spPr>
          <a:xfrm>
            <a:off x="7850084" y="0"/>
            <a:ext cx="1302054" cy="6858000"/>
          </a:xfrm>
          <a:prstGeom prst="rect">
            <a:avLst/>
          </a:prstGeom>
        </p:spPr>
      </p:pic>
    </p:spTree>
    <p:extLst>
      <p:ext uri="{BB962C8B-B14F-4D97-AF65-F5344CB8AC3E}">
        <p14:creationId xmlns:p14="http://schemas.microsoft.com/office/powerpoint/2010/main" val="13819139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02" y="126195"/>
            <a:ext cx="8229600" cy="874481"/>
          </a:xfrm>
        </p:spPr>
        <p:txBody>
          <a:bodyPr>
            <a:normAutofit/>
          </a:bodyPr>
          <a:lstStyle/>
          <a:p>
            <a:pPr algn="l"/>
            <a:r>
              <a:rPr lang="en-GB" sz="3200" b="1" dirty="0" smtClean="0"/>
              <a:t>Impact</a:t>
            </a:r>
            <a:endParaRPr lang="en-US" sz="3200" b="1" dirty="0"/>
          </a:p>
        </p:txBody>
      </p:sp>
      <p:sp>
        <p:nvSpPr>
          <p:cNvPr id="5" name="Content Placeholder 2"/>
          <p:cNvSpPr>
            <a:spLocks noGrp="1"/>
          </p:cNvSpPr>
          <p:nvPr>
            <p:ph idx="1"/>
          </p:nvPr>
        </p:nvSpPr>
        <p:spPr>
          <a:xfrm>
            <a:off x="143302" y="1000677"/>
            <a:ext cx="7398935" cy="4515148"/>
          </a:xfrm>
        </p:spPr>
        <p:txBody>
          <a:bodyPr>
            <a:noAutofit/>
          </a:bodyPr>
          <a:lstStyle/>
          <a:p>
            <a:r>
              <a:rPr lang="en-US" sz="2000" dirty="0" smtClean="0"/>
              <a:t>It </a:t>
            </a:r>
            <a:r>
              <a:rPr lang="en-US" sz="2000" dirty="0"/>
              <a:t>is not feasible to assess the quality of research impact using quantitative indicators </a:t>
            </a:r>
            <a:r>
              <a:rPr lang="en-US" sz="2000" dirty="0" smtClean="0"/>
              <a:t>alone;</a:t>
            </a:r>
            <a:endParaRPr lang="en-US" sz="2000" dirty="0"/>
          </a:p>
          <a:p>
            <a:r>
              <a:rPr lang="en-GB" sz="2000" dirty="0" smtClean="0"/>
              <a:t>Research impact in the REF is broadly defined, however, </a:t>
            </a:r>
            <a:r>
              <a:rPr lang="en-US" sz="2000" dirty="0"/>
              <a:t>quantitative data and indicators are highly specific to the type of impact </a:t>
            </a:r>
            <a:r>
              <a:rPr lang="en-US" sz="2000" dirty="0" smtClean="0"/>
              <a:t>concerned;</a:t>
            </a:r>
          </a:p>
          <a:p>
            <a:r>
              <a:rPr lang="en-US" sz="2000" dirty="0" smtClean="0"/>
              <a:t>Viewing quantitative data about impact needs to be seen in context, and is likely to require a narrative element;</a:t>
            </a:r>
          </a:p>
          <a:p>
            <a:r>
              <a:rPr lang="en-US" sz="2000" dirty="0" smtClean="0"/>
              <a:t>There is potential to enhance the use </a:t>
            </a:r>
            <a:r>
              <a:rPr lang="en-US" sz="2000" dirty="0"/>
              <a:t>of quantitative data as supporting evidence within a narrative case-study-based approach to impact </a:t>
            </a:r>
            <a:r>
              <a:rPr lang="en-US" sz="2000" dirty="0" smtClean="0"/>
              <a:t>assessment</a:t>
            </a:r>
            <a:r>
              <a:rPr lang="en-US" sz="2000" dirty="0"/>
              <a:t>;</a:t>
            </a:r>
            <a:endParaRPr lang="en-US" sz="2000" dirty="0" smtClean="0"/>
          </a:p>
          <a:p>
            <a:r>
              <a:rPr lang="en-US" sz="2000" dirty="0" smtClean="0"/>
              <a:t>HE </a:t>
            </a:r>
            <a:r>
              <a:rPr lang="en-US" sz="2000" dirty="0"/>
              <a:t>Funding Bodies </a:t>
            </a:r>
            <a:r>
              <a:rPr lang="en-US" sz="2000" dirty="0" smtClean="0"/>
              <a:t>should build </a:t>
            </a:r>
            <a:r>
              <a:rPr lang="en-US" sz="2000" dirty="0"/>
              <a:t>on the analysis of the impact case studies from REF 2014 to develop a set of guidelines on the use of quantitative evidence of </a:t>
            </a:r>
            <a:r>
              <a:rPr lang="en-US" sz="2000" dirty="0" smtClean="0"/>
              <a:t>impact (</a:t>
            </a:r>
            <a:r>
              <a:rPr lang="en-US" sz="2000" dirty="0" err="1" smtClean="0"/>
              <a:t>cf</a:t>
            </a:r>
            <a:r>
              <a:rPr lang="en-US" sz="2000" dirty="0" smtClean="0"/>
              <a:t> Digital Science/KPI study);</a:t>
            </a:r>
          </a:p>
          <a:p>
            <a:r>
              <a:rPr lang="en-US" sz="2000" dirty="0" smtClean="0"/>
              <a:t>These </a:t>
            </a:r>
            <a:r>
              <a:rPr lang="en-US" sz="2000" dirty="0"/>
              <a:t>guidelines should provide suggested data to evidence specific types of impact and could also include standards for the collection of data. </a:t>
            </a:r>
            <a:endParaRPr lang="en-GB" sz="2000" dirty="0" smtClean="0"/>
          </a:p>
          <a:p>
            <a:endParaRPr lang="en-GB" sz="2000" dirty="0" smtClean="0"/>
          </a:p>
          <a:p>
            <a:endParaRPr lang="en-GB" sz="2400" dirty="0" smtClean="0"/>
          </a:p>
          <a:p>
            <a:endParaRPr lang="en-GB" sz="2000" dirty="0" smtClean="0"/>
          </a:p>
          <a:p>
            <a:endParaRPr lang="en-GB" sz="2000" dirty="0" smtClean="0"/>
          </a:p>
          <a:p>
            <a:pPr marL="0" indent="0">
              <a:buNone/>
            </a:pPr>
            <a:endParaRPr lang="en-US" sz="2400" dirty="0"/>
          </a:p>
        </p:txBody>
      </p:sp>
      <p:pic>
        <p:nvPicPr>
          <p:cNvPr id="4" name="Picture 3"/>
          <p:cNvPicPr>
            <a:picLocks noChangeAspect="1"/>
          </p:cNvPicPr>
          <p:nvPr/>
        </p:nvPicPr>
        <p:blipFill>
          <a:blip r:embed="rId3"/>
          <a:stretch>
            <a:fillRect/>
          </a:stretch>
        </p:blipFill>
        <p:spPr>
          <a:xfrm>
            <a:off x="7850084" y="0"/>
            <a:ext cx="1302054" cy="6858000"/>
          </a:xfrm>
          <a:prstGeom prst="rect">
            <a:avLst/>
          </a:prstGeom>
        </p:spPr>
      </p:pic>
    </p:spTree>
    <p:extLst>
      <p:ext uri="{BB962C8B-B14F-4D97-AF65-F5344CB8AC3E}">
        <p14:creationId xmlns:p14="http://schemas.microsoft.com/office/powerpoint/2010/main" val="613348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02" y="126195"/>
            <a:ext cx="8229600" cy="816750"/>
          </a:xfrm>
        </p:spPr>
        <p:txBody>
          <a:bodyPr>
            <a:normAutofit/>
          </a:bodyPr>
          <a:lstStyle/>
          <a:p>
            <a:pPr algn="l"/>
            <a:r>
              <a:rPr lang="en-GB" sz="3200" b="1" dirty="0" smtClean="0"/>
              <a:t>Environment</a:t>
            </a:r>
            <a:endParaRPr lang="en-US" sz="3200" b="1" dirty="0"/>
          </a:p>
        </p:txBody>
      </p:sp>
      <p:sp>
        <p:nvSpPr>
          <p:cNvPr id="5" name="Content Placeholder 2"/>
          <p:cNvSpPr>
            <a:spLocks noGrp="1"/>
          </p:cNvSpPr>
          <p:nvPr>
            <p:ph idx="1"/>
          </p:nvPr>
        </p:nvSpPr>
        <p:spPr>
          <a:xfrm>
            <a:off x="143302" y="942945"/>
            <a:ext cx="7706782" cy="4826879"/>
          </a:xfrm>
        </p:spPr>
        <p:txBody>
          <a:bodyPr>
            <a:noAutofit/>
          </a:bodyPr>
          <a:lstStyle/>
          <a:p>
            <a:r>
              <a:rPr lang="en-US" sz="2000" dirty="0" smtClean="0"/>
              <a:t>There </a:t>
            </a:r>
            <a:r>
              <a:rPr lang="en-US" sz="2000" dirty="0"/>
              <a:t>is scope for enhancing the use of quantitative data for the assessment of research </a:t>
            </a:r>
            <a:r>
              <a:rPr lang="en-US" sz="2000" dirty="0" smtClean="0"/>
              <a:t>environment if:</a:t>
            </a:r>
          </a:p>
          <a:p>
            <a:pPr lvl="1"/>
            <a:r>
              <a:rPr lang="en-US" sz="2000" dirty="0"/>
              <a:t>p</a:t>
            </a:r>
            <a:r>
              <a:rPr lang="en-US" sz="2000" dirty="0" smtClean="0"/>
              <a:t>anels are provided </a:t>
            </a:r>
            <a:r>
              <a:rPr lang="en-US" sz="2000" dirty="0"/>
              <a:t>with sufficient context to enable their interpretation. As a minimum this needs to include information on the total size of the unit to which the data refers, and in some cases the collection of data specifically relating to staff submitted to the exercise may be preferable, albeit more costly.</a:t>
            </a:r>
            <a:endParaRPr lang="en-GB" sz="2000" dirty="0"/>
          </a:p>
          <a:p>
            <a:r>
              <a:rPr lang="en-US" sz="2000" dirty="0" smtClean="0"/>
              <a:t>The </a:t>
            </a:r>
            <a:r>
              <a:rPr lang="en-US" sz="2000" dirty="0"/>
              <a:t>HE Funding </a:t>
            </a:r>
            <a:r>
              <a:rPr lang="en-US" sz="2000" dirty="0" smtClean="0"/>
              <a:t>Bodies should </a:t>
            </a:r>
            <a:r>
              <a:rPr lang="en-US" sz="2000" dirty="0"/>
              <a:t>consider increased use of quantitative data for the assessment of research environment in the next national exercise. As well as collecting data on PhD student numbers and research income, consideration should be given to other sources of data including, but not limited to:</a:t>
            </a:r>
            <a:endParaRPr lang="en-GB" sz="2000" dirty="0"/>
          </a:p>
          <a:p>
            <a:pPr lvl="1"/>
            <a:r>
              <a:rPr lang="en-US" sz="2000" dirty="0"/>
              <a:t>the age profile of staff</a:t>
            </a:r>
            <a:r>
              <a:rPr lang="en-US" sz="2000" dirty="0" smtClean="0"/>
              <a:t>;</a:t>
            </a:r>
            <a:r>
              <a:rPr lang="en-GB" sz="2000" dirty="0"/>
              <a:t> </a:t>
            </a:r>
            <a:r>
              <a:rPr lang="en-US" sz="2000" dirty="0" smtClean="0"/>
              <a:t>the </a:t>
            </a:r>
            <a:r>
              <a:rPr lang="en-US" sz="2000" dirty="0"/>
              <a:t>representation of people with protected characteristics</a:t>
            </a:r>
            <a:r>
              <a:rPr lang="en-US" sz="2000" dirty="0" smtClean="0"/>
              <a:t>;</a:t>
            </a:r>
            <a:r>
              <a:rPr lang="en-GB" sz="2000" dirty="0"/>
              <a:t> </a:t>
            </a:r>
            <a:r>
              <a:rPr lang="en-US" sz="2000" dirty="0" err="1" smtClean="0"/>
              <a:t>bibliometrics</a:t>
            </a:r>
            <a:r>
              <a:rPr lang="en-US" sz="2000" dirty="0" smtClean="0"/>
              <a:t> </a:t>
            </a:r>
            <a:r>
              <a:rPr lang="en-US" sz="2000" dirty="0"/>
              <a:t>measures of the academic impact of the whole set of publications from the assessed unit</a:t>
            </a:r>
            <a:r>
              <a:rPr lang="en-US" sz="2000" dirty="0" smtClean="0"/>
              <a:t>;</a:t>
            </a:r>
            <a:r>
              <a:rPr lang="en-GB" sz="2000" dirty="0"/>
              <a:t> </a:t>
            </a:r>
            <a:r>
              <a:rPr lang="en-US" sz="2000" dirty="0" smtClean="0"/>
              <a:t>quantitative </a:t>
            </a:r>
            <a:r>
              <a:rPr lang="en-US" sz="2000" dirty="0"/>
              <a:t>data on broader research impact that is collected in the Higher Education Business and Community </a:t>
            </a:r>
            <a:r>
              <a:rPr lang="en-US" sz="2000" dirty="0" smtClean="0"/>
              <a:t>Interaction </a:t>
            </a:r>
            <a:r>
              <a:rPr lang="en-US" sz="2000" dirty="0"/>
              <a:t>Survey (HEBCIS).</a:t>
            </a:r>
            <a:endParaRPr lang="en-GB" sz="2000" dirty="0"/>
          </a:p>
          <a:p>
            <a:pPr lvl="1"/>
            <a:endParaRPr lang="en-GB" sz="2000" dirty="0" smtClean="0"/>
          </a:p>
          <a:p>
            <a:endParaRPr lang="en-GB" sz="2000" dirty="0" smtClean="0"/>
          </a:p>
          <a:p>
            <a:endParaRPr lang="en-GB" sz="2000" dirty="0" smtClean="0"/>
          </a:p>
          <a:p>
            <a:endParaRPr lang="en-GB" sz="1600" dirty="0" smtClean="0"/>
          </a:p>
          <a:p>
            <a:endParaRPr lang="en-GB" sz="1600" dirty="0" smtClean="0"/>
          </a:p>
          <a:p>
            <a:pPr marL="0" indent="0">
              <a:buNone/>
            </a:pPr>
            <a:endParaRPr lang="en-US" sz="2000" dirty="0"/>
          </a:p>
        </p:txBody>
      </p:sp>
      <p:pic>
        <p:nvPicPr>
          <p:cNvPr id="4" name="Picture 3"/>
          <p:cNvPicPr>
            <a:picLocks noChangeAspect="1"/>
          </p:cNvPicPr>
          <p:nvPr/>
        </p:nvPicPr>
        <p:blipFill>
          <a:blip r:embed="rId3"/>
          <a:stretch>
            <a:fillRect/>
          </a:stretch>
        </p:blipFill>
        <p:spPr>
          <a:xfrm>
            <a:off x="7850084" y="0"/>
            <a:ext cx="1302054" cy="6858000"/>
          </a:xfrm>
          <a:prstGeom prst="rect">
            <a:avLst/>
          </a:prstGeom>
        </p:spPr>
      </p:pic>
    </p:spTree>
    <p:extLst>
      <p:ext uri="{BB962C8B-B14F-4D97-AF65-F5344CB8AC3E}">
        <p14:creationId xmlns:p14="http://schemas.microsoft.com/office/powerpoint/2010/main" val="613348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0638"/>
            <a:ext cx="8229600" cy="864576"/>
          </a:xfrm>
        </p:spPr>
        <p:txBody>
          <a:bodyPr>
            <a:normAutofit/>
          </a:bodyPr>
          <a:lstStyle/>
          <a:p>
            <a:pPr algn="l"/>
            <a:r>
              <a:rPr lang="en-GB" sz="3200" b="1" dirty="0"/>
              <a:t>Costs of metrics-based research</a:t>
            </a:r>
          </a:p>
        </p:txBody>
      </p:sp>
      <p:sp>
        <p:nvSpPr>
          <p:cNvPr id="3" name="Content Placeholder 2"/>
          <p:cNvSpPr>
            <a:spLocks noGrp="1"/>
          </p:cNvSpPr>
          <p:nvPr>
            <p:ph idx="1"/>
          </p:nvPr>
        </p:nvSpPr>
        <p:spPr>
          <a:xfrm>
            <a:off x="76200" y="1039164"/>
            <a:ext cx="7812364" cy="4655199"/>
          </a:xfrm>
        </p:spPr>
        <p:txBody>
          <a:bodyPr>
            <a:noAutofit/>
          </a:bodyPr>
          <a:lstStyle/>
          <a:p>
            <a:r>
              <a:rPr lang="en-US" sz="2000" dirty="0" smtClean="0"/>
              <a:t>Common assumption that </a:t>
            </a:r>
            <a:r>
              <a:rPr lang="en-US" sz="2000" dirty="0"/>
              <a:t>a metrics-based exercise </a:t>
            </a:r>
            <a:r>
              <a:rPr lang="en-US" sz="2000" dirty="0" smtClean="0"/>
              <a:t>would cost less;</a:t>
            </a:r>
          </a:p>
          <a:p>
            <a:r>
              <a:rPr lang="en-US" sz="2000" dirty="0" smtClean="0"/>
              <a:t>The </a:t>
            </a:r>
            <a:r>
              <a:rPr lang="en-US" sz="2000" dirty="0"/>
              <a:t>collection of quantitative data and its processing to produce metrics and indicators is not itself cost </a:t>
            </a:r>
            <a:r>
              <a:rPr lang="en-US" sz="2000" dirty="0" smtClean="0"/>
              <a:t>free;</a:t>
            </a:r>
          </a:p>
          <a:p>
            <a:r>
              <a:rPr lang="en-US" sz="2000" dirty="0" smtClean="0"/>
              <a:t>Experience </a:t>
            </a:r>
            <a:r>
              <a:rPr lang="en-US" sz="2000" dirty="0"/>
              <a:t>from REF2014 suggests </a:t>
            </a:r>
            <a:r>
              <a:rPr lang="en-US" sz="2000" dirty="0" smtClean="0"/>
              <a:t>that </a:t>
            </a:r>
            <a:r>
              <a:rPr lang="en-US" sz="2000" dirty="0"/>
              <a:t>even </a:t>
            </a:r>
            <a:r>
              <a:rPr lang="en-US" sz="2000" dirty="0" smtClean="0"/>
              <a:t>relatively </a:t>
            </a:r>
            <a:r>
              <a:rPr lang="en-US" sz="2000" dirty="0"/>
              <a:t>straightforward data </a:t>
            </a:r>
            <a:r>
              <a:rPr lang="en-US" sz="2000" dirty="0" smtClean="0"/>
              <a:t>sources often require considerable effort </a:t>
            </a:r>
            <a:r>
              <a:rPr lang="en-US" sz="2000" dirty="0"/>
              <a:t>to </a:t>
            </a:r>
            <a:r>
              <a:rPr lang="en-US" sz="2000" dirty="0" smtClean="0"/>
              <a:t>validate </a:t>
            </a:r>
            <a:r>
              <a:rPr lang="en-US" sz="2000" dirty="0"/>
              <a:t>and sometimes correct </a:t>
            </a:r>
            <a:r>
              <a:rPr lang="en-US" sz="2000" dirty="0" smtClean="0"/>
              <a:t>(</a:t>
            </a:r>
            <a:r>
              <a:rPr lang="en-US" sz="2000" dirty="0" err="1" smtClean="0"/>
              <a:t>eg</a:t>
            </a:r>
            <a:r>
              <a:rPr lang="en-US" sz="2000" dirty="0" smtClean="0"/>
              <a:t> citation </a:t>
            </a:r>
            <a:r>
              <a:rPr lang="en-US" sz="2000" dirty="0"/>
              <a:t>data &amp;</a:t>
            </a:r>
            <a:r>
              <a:rPr lang="en-US" sz="2000" dirty="0" smtClean="0"/>
              <a:t> </a:t>
            </a:r>
            <a:r>
              <a:rPr lang="en-US" sz="2000" dirty="0"/>
              <a:t>HESA </a:t>
            </a:r>
            <a:r>
              <a:rPr lang="en-US" sz="2000" dirty="0" smtClean="0"/>
              <a:t>statistics);</a:t>
            </a:r>
          </a:p>
          <a:p>
            <a:r>
              <a:rPr lang="en-US" sz="2000" dirty="0" smtClean="0"/>
              <a:t>The </a:t>
            </a:r>
            <a:r>
              <a:rPr lang="en-US" sz="2000" dirty="0"/>
              <a:t>review of the costs of the REF (</a:t>
            </a:r>
            <a:r>
              <a:rPr lang="en-US" sz="2000" dirty="0" err="1"/>
              <a:t>Technopolis</a:t>
            </a:r>
            <a:r>
              <a:rPr lang="en-US" sz="2000" dirty="0"/>
              <a:t>, 2015) </a:t>
            </a:r>
            <a:r>
              <a:rPr lang="en-US" sz="2000" dirty="0" smtClean="0"/>
              <a:t>indicate that </a:t>
            </a:r>
            <a:r>
              <a:rPr lang="en-US" sz="2000" dirty="0"/>
              <a:t>the use </a:t>
            </a:r>
            <a:r>
              <a:rPr lang="en-US" sz="2000" dirty="0" smtClean="0"/>
              <a:t>of </a:t>
            </a:r>
            <a:r>
              <a:rPr lang="en-US" sz="2000" dirty="0"/>
              <a:t>citation data in REF2014 encouraged HEIs to use this information in their preparations for the exercise, which resulted in additional costs </a:t>
            </a:r>
            <a:r>
              <a:rPr lang="en-US" sz="2000" dirty="0" smtClean="0"/>
              <a:t>locally;</a:t>
            </a:r>
            <a:endParaRPr lang="en-GB" sz="2000" dirty="0"/>
          </a:p>
          <a:p>
            <a:r>
              <a:rPr lang="en-US" sz="2000" dirty="0" smtClean="0"/>
              <a:t>Some </a:t>
            </a:r>
            <a:r>
              <a:rPr lang="en-US" sz="2000" dirty="0"/>
              <a:t>costs of assessment are related to the structure, rather than the mechanism of </a:t>
            </a:r>
            <a:r>
              <a:rPr lang="en-US" sz="2000" dirty="0" smtClean="0"/>
              <a:t>assessment, e.g. significant </a:t>
            </a:r>
            <a:r>
              <a:rPr lang="en-US" sz="2000" dirty="0"/>
              <a:t>costs to </a:t>
            </a:r>
            <a:r>
              <a:rPr lang="en-US" sz="2000" dirty="0" smtClean="0"/>
              <a:t>HEIs </a:t>
            </a:r>
            <a:r>
              <a:rPr lang="en-US" sz="2000" dirty="0"/>
              <a:t>associated with selecting staff or outputs to be submitted for assessment </a:t>
            </a:r>
            <a:r>
              <a:rPr lang="en-US" sz="2000" dirty="0" smtClean="0"/>
              <a:t>(</a:t>
            </a:r>
            <a:r>
              <a:rPr lang="en-US" sz="2000" dirty="0" err="1" smtClean="0"/>
              <a:t>Technopolis</a:t>
            </a:r>
            <a:r>
              <a:rPr lang="en-US" sz="2000" dirty="0" smtClean="0"/>
              <a:t>, 2015)</a:t>
            </a:r>
            <a:r>
              <a:rPr lang="en-US" sz="2000" dirty="0"/>
              <a:t>;</a:t>
            </a:r>
            <a:endParaRPr lang="en-US" sz="2000" dirty="0" smtClean="0"/>
          </a:p>
          <a:p>
            <a:r>
              <a:rPr lang="en-US" sz="2000" dirty="0" smtClean="0"/>
              <a:t>If </a:t>
            </a:r>
            <a:r>
              <a:rPr lang="en-US" sz="2000" dirty="0"/>
              <a:t>these features remain, the reduction in cost that resulted in using </a:t>
            </a:r>
            <a:r>
              <a:rPr lang="en-US" sz="2000" dirty="0" err="1"/>
              <a:t>bibliometrics</a:t>
            </a:r>
            <a:r>
              <a:rPr lang="en-US" sz="2000" dirty="0"/>
              <a:t> to assess outputs might be rather modest.</a:t>
            </a:r>
            <a:endParaRPr lang="en-GB" sz="2000" dirty="0"/>
          </a:p>
          <a:p>
            <a:endParaRPr lang="en-GB" sz="2100" dirty="0"/>
          </a:p>
        </p:txBody>
      </p:sp>
      <p:pic>
        <p:nvPicPr>
          <p:cNvPr id="4" name="Picture 3"/>
          <p:cNvPicPr>
            <a:picLocks noChangeAspect="1"/>
          </p:cNvPicPr>
          <p:nvPr/>
        </p:nvPicPr>
        <p:blipFill>
          <a:blip r:embed="rId2"/>
          <a:stretch>
            <a:fillRect/>
          </a:stretch>
        </p:blipFill>
        <p:spPr>
          <a:xfrm>
            <a:off x="7888564" y="0"/>
            <a:ext cx="1263574" cy="6858000"/>
          </a:xfrm>
          <a:prstGeom prst="rect">
            <a:avLst/>
          </a:prstGeom>
        </p:spPr>
      </p:pic>
    </p:spTree>
    <p:extLst>
      <p:ext uri="{BB962C8B-B14F-4D97-AF65-F5344CB8AC3E}">
        <p14:creationId xmlns:p14="http://schemas.microsoft.com/office/powerpoint/2010/main" val="32278468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851310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994" y="4719637"/>
            <a:ext cx="14478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0125" y="113274"/>
            <a:ext cx="8436675" cy="925890"/>
          </a:xfrm>
        </p:spPr>
        <p:txBody>
          <a:bodyPr>
            <a:normAutofit/>
          </a:bodyPr>
          <a:lstStyle/>
          <a:p>
            <a:pPr algn="l"/>
            <a:r>
              <a:rPr lang="en-GB" sz="3200" b="1" dirty="0" smtClean="0"/>
              <a:t>Underpinning infrastructure</a:t>
            </a:r>
            <a:endParaRPr lang="en-US" sz="3200" b="1" dirty="0"/>
          </a:p>
        </p:txBody>
      </p:sp>
      <p:sp>
        <p:nvSpPr>
          <p:cNvPr id="3" name="Content Placeholder 2"/>
          <p:cNvSpPr>
            <a:spLocks noGrp="1"/>
          </p:cNvSpPr>
          <p:nvPr>
            <p:ph idx="1"/>
          </p:nvPr>
        </p:nvSpPr>
        <p:spPr>
          <a:xfrm>
            <a:off x="390700" y="1212358"/>
            <a:ext cx="7459384" cy="4812823"/>
          </a:xfrm>
        </p:spPr>
        <p:txBody>
          <a:bodyPr>
            <a:normAutofit/>
          </a:bodyPr>
          <a:lstStyle/>
          <a:p>
            <a:r>
              <a:rPr lang="en-GB" sz="2000" dirty="0" smtClean="0"/>
              <a:t>If metrics are to be used, it is critical that they are as accurate &amp; reliable as possible, otherwise they will be mistrusted</a:t>
            </a:r>
          </a:p>
          <a:p>
            <a:r>
              <a:rPr lang="en-US" sz="2000" b="1" dirty="0" smtClean="0"/>
              <a:t>How</a:t>
            </a:r>
            <a:r>
              <a:rPr lang="en-US" sz="2000" dirty="0" smtClean="0"/>
              <a:t> underlying data is collected/processed is very important</a:t>
            </a:r>
          </a:p>
          <a:p>
            <a:r>
              <a:rPr lang="en-US" sz="2000" dirty="0" smtClean="0"/>
              <a:t>We therefore need:</a:t>
            </a:r>
          </a:p>
          <a:p>
            <a:pPr lvl="1"/>
            <a:r>
              <a:rPr lang="en-GB" sz="2000" dirty="0" smtClean="0"/>
              <a:t>Unique</a:t>
            </a:r>
            <a:r>
              <a:rPr lang="en-GB" sz="2000" dirty="0"/>
              <a:t>, disambiguated, persistent, verified </a:t>
            </a:r>
            <a:r>
              <a:rPr lang="en-GB" sz="2000" b="1" dirty="0"/>
              <a:t>identifiers</a:t>
            </a:r>
          </a:p>
          <a:p>
            <a:pPr lvl="1"/>
            <a:r>
              <a:rPr lang="en-GB" sz="2000" dirty="0"/>
              <a:t>Agreed standard </a:t>
            </a:r>
            <a:r>
              <a:rPr lang="en-GB" sz="2000" b="1" dirty="0"/>
              <a:t>data formats</a:t>
            </a:r>
          </a:p>
          <a:p>
            <a:pPr lvl="1"/>
            <a:r>
              <a:rPr lang="en-GB" sz="2000" dirty="0"/>
              <a:t>Agreed standard </a:t>
            </a:r>
            <a:r>
              <a:rPr lang="en-GB" sz="2000" b="1" dirty="0"/>
              <a:t>data </a:t>
            </a:r>
            <a:r>
              <a:rPr lang="en-GB" sz="2000" b="1" dirty="0" smtClean="0"/>
              <a:t>semantics</a:t>
            </a:r>
          </a:p>
          <a:p>
            <a:r>
              <a:rPr lang="en-GB" sz="2000" dirty="0" smtClean="0"/>
              <a:t>If we are to end up with:</a:t>
            </a:r>
          </a:p>
          <a:p>
            <a:pPr lvl="1"/>
            <a:r>
              <a:rPr lang="en-GB" sz="2000" dirty="0" smtClean="0"/>
              <a:t>Agreed </a:t>
            </a:r>
            <a:r>
              <a:rPr lang="en-GB" sz="2000" b="1" dirty="0"/>
              <a:t>standard metrics</a:t>
            </a:r>
          </a:p>
          <a:p>
            <a:pPr lvl="1"/>
            <a:endParaRPr lang="en-US" sz="2000" dirty="0" smtClean="0"/>
          </a:p>
          <a:p>
            <a:pPr marL="0" indent="0">
              <a:buNone/>
            </a:pP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786" y="3573613"/>
            <a:ext cx="1966015" cy="600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972" y="5338174"/>
            <a:ext cx="1030368" cy="1030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129" y="4670124"/>
            <a:ext cx="1253530" cy="771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6093" y="5660958"/>
            <a:ext cx="1443036" cy="57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7249" y="5340338"/>
            <a:ext cx="2103089" cy="686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6224" y="4505485"/>
            <a:ext cx="885706" cy="97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10"/>
          <a:stretch>
            <a:fillRect/>
          </a:stretch>
        </p:blipFill>
        <p:spPr>
          <a:xfrm>
            <a:off x="7850084" y="0"/>
            <a:ext cx="1302054" cy="6858000"/>
          </a:xfrm>
          <a:prstGeom prst="rect">
            <a:avLst/>
          </a:prstGeom>
        </p:spPr>
      </p:pic>
    </p:spTree>
    <p:extLst>
      <p:ext uri="{BB962C8B-B14F-4D97-AF65-F5344CB8AC3E}">
        <p14:creationId xmlns:p14="http://schemas.microsoft.com/office/powerpoint/2010/main" val="4761721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700" y="1499218"/>
            <a:ext cx="7324700" cy="4525963"/>
          </a:xfrm>
        </p:spPr>
        <p:txBody>
          <a:bodyPr>
            <a:noAutofit/>
          </a:bodyPr>
          <a:lstStyle/>
          <a:p>
            <a:r>
              <a:rPr lang="en-GB" sz="2000" dirty="0" smtClean="0"/>
              <a:t>An open, universal, disambiguated identifier for academic staff would enable much greater accuracy in metrics</a:t>
            </a:r>
          </a:p>
          <a:p>
            <a:r>
              <a:rPr lang="en-GB" sz="2000" dirty="0" smtClean="0"/>
              <a:t>The Open Research Contributor ID (ORCID </a:t>
            </a:r>
            <a:r>
              <a:rPr lang="en-GB" sz="2000" dirty="0" err="1" smtClean="0"/>
              <a:t>iD</a:t>
            </a:r>
            <a:r>
              <a:rPr lang="en-GB" sz="2000" dirty="0" smtClean="0"/>
              <a:t>)</a:t>
            </a:r>
          </a:p>
          <a:p>
            <a:r>
              <a:rPr lang="en-GB" sz="2000" dirty="0" smtClean="0"/>
              <a:t>Possible ‘incentives’ for using ORCID </a:t>
            </a:r>
            <a:r>
              <a:rPr lang="en-GB" sz="2000" dirty="0" err="1" smtClean="0"/>
              <a:t>iDs</a:t>
            </a:r>
            <a:r>
              <a:rPr lang="en-GB" sz="2000" dirty="0" smtClean="0"/>
              <a:t>:</a:t>
            </a:r>
          </a:p>
          <a:p>
            <a:pPr lvl="1"/>
            <a:r>
              <a:rPr lang="en-GB" sz="2000" dirty="0" smtClean="0"/>
              <a:t>Mandate for REF submission</a:t>
            </a:r>
          </a:p>
          <a:p>
            <a:pPr lvl="1"/>
            <a:r>
              <a:rPr lang="en-GB" sz="2000" dirty="0" smtClean="0"/>
              <a:t>Mandate for RCUK (Je-S) proposal submission</a:t>
            </a:r>
          </a:p>
          <a:p>
            <a:pPr lvl="1"/>
            <a:r>
              <a:rPr lang="en-GB" sz="2000" dirty="0" smtClean="0"/>
              <a:t>Mandate for other funder submission (</a:t>
            </a:r>
            <a:r>
              <a:rPr lang="en-GB" sz="2000" dirty="0" err="1" smtClean="0"/>
              <a:t>eg</a:t>
            </a:r>
            <a:r>
              <a:rPr lang="en-GB" sz="2000" dirty="0" smtClean="0"/>
              <a:t> </a:t>
            </a:r>
            <a:r>
              <a:rPr lang="en-GB" sz="2000" dirty="0" err="1" smtClean="0"/>
              <a:t>Wellcome</a:t>
            </a:r>
            <a:r>
              <a:rPr lang="en-GB" sz="2000" dirty="0" smtClean="0"/>
              <a:t> Trust?)</a:t>
            </a:r>
          </a:p>
          <a:p>
            <a:pPr lvl="1"/>
            <a:r>
              <a:rPr lang="en-GB" sz="2000" dirty="0" smtClean="0"/>
              <a:t>Mandate for article submission (</a:t>
            </a:r>
            <a:r>
              <a:rPr lang="en-GB" sz="2000" dirty="0" err="1" smtClean="0"/>
              <a:t>eg</a:t>
            </a:r>
            <a:r>
              <a:rPr lang="en-GB" sz="2000" dirty="0" smtClean="0"/>
              <a:t> NPG?)</a:t>
            </a:r>
          </a:p>
          <a:p>
            <a:pPr lvl="1"/>
            <a:r>
              <a:rPr lang="en-GB" sz="2000" dirty="0" smtClean="0"/>
              <a:t>Institutional mandate (</a:t>
            </a:r>
            <a:r>
              <a:rPr lang="en-GB" sz="2000" dirty="0" err="1" smtClean="0"/>
              <a:t>eg</a:t>
            </a:r>
            <a:r>
              <a:rPr lang="en-GB" sz="2000" dirty="0" smtClean="0"/>
              <a:t> Imperial)</a:t>
            </a:r>
          </a:p>
          <a:p>
            <a:r>
              <a:rPr lang="en-GB" sz="2000" dirty="0" smtClean="0">
                <a:sym typeface="Wingdings" panose="05000000000000000000" pitchFamily="2" charset="2"/>
              </a:rPr>
              <a:t> Better quality metrics</a:t>
            </a:r>
          </a:p>
          <a:p>
            <a:pPr lvl="1"/>
            <a:r>
              <a:rPr lang="en-GB" sz="2000" dirty="0" smtClean="0">
                <a:sym typeface="Wingdings" panose="05000000000000000000" pitchFamily="2" charset="2"/>
              </a:rPr>
              <a:t>REF and other assessments</a:t>
            </a:r>
          </a:p>
          <a:p>
            <a:pPr lvl="1"/>
            <a:r>
              <a:rPr lang="en-GB" sz="2000" dirty="0" smtClean="0">
                <a:sym typeface="Wingdings" panose="05000000000000000000" pitchFamily="2" charset="2"/>
              </a:rPr>
              <a:t>League tables</a:t>
            </a:r>
          </a:p>
          <a:p>
            <a:pPr lvl="1"/>
            <a:r>
              <a:rPr lang="en-GB" sz="2000" dirty="0" smtClean="0">
                <a:sym typeface="Wingdings" panose="05000000000000000000" pitchFamily="2" charset="2"/>
              </a:rPr>
              <a:t>Promotion and hiring</a:t>
            </a:r>
            <a:endParaRPr lang="en-GB" sz="2000" dirty="0"/>
          </a:p>
          <a:p>
            <a:pPr lvl="1"/>
            <a:endParaRPr lang="en-US" sz="2000" dirty="0" smtClean="0"/>
          </a:p>
          <a:p>
            <a:endParaRPr lang="en-US" sz="2000" dirty="0"/>
          </a:p>
        </p:txBody>
      </p:sp>
      <p:sp>
        <p:nvSpPr>
          <p:cNvPr id="2" name="Title 1"/>
          <p:cNvSpPr>
            <a:spLocks noGrp="1"/>
          </p:cNvSpPr>
          <p:nvPr>
            <p:ph type="title"/>
          </p:nvPr>
        </p:nvSpPr>
        <p:spPr>
          <a:xfrm>
            <a:off x="457200" y="113274"/>
            <a:ext cx="8229600" cy="1143000"/>
          </a:xfrm>
        </p:spPr>
        <p:txBody>
          <a:bodyPr>
            <a:normAutofit/>
          </a:bodyPr>
          <a:lstStyle/>
          <a:p>
            <a:pPr algn="l"/>
            <a:r>
              <a:rPr lang="en-GB" sz="3200" b="1" dirty="0" smtClean="0"/>
              <a:t>Example: Academic ID</a:t>
            </a:r>
            <a:endParaRPr lang="en-US" sz="32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014" y="372533"/>
            <a:ext cx="1788480" cy="54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487" y="2314221"/>
            <a:ext cx="493889" cy="493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a:stretch>
            <a:fillRect/>
          </a:stretch>
        </p:blipFill>
        <p:spPr>
          <a:xfrm>
            <a:off x="7850084" y="0"/>
            <a:ext cx="1302054" cy="6858000"/>
          </a:xfrm>
          <a:prstGeom prst="rect">
            <a:avLst/>
          </a:prstGeom>
        </p:spPr>
      </p:pic>
    </p:spTree>
    <p:extLst>
      <p:ext uri="{BB962C8B-B14F-4D97-AF65-F5344CB8AC3E}">
        <p14:creationId xmlns:p14="http://schemas.microsoft.com/office/powerpoint/2010/main" val="39415707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63387" y="981432"/>
            <a:ext cx="6161414" cy="5054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929094" y="6400800"/>
            <a:ext cx="3506038" cy="369332"/>
          </a:xfrm>
          <a:prstGeom prst="rect">
            <a:avLst/>
          </a:prstGeom>
          <a:noFill/>
        </p:spPr>
        <p:txBody>
          <a:bodyPr wrap="none" rtlCol="0">
            <a:spAutoFit/>
          </a:bodyPr>
          <a:lstStyle/>
          <a:p>
            <a:r>
              <a:rPr lang="en-GB" b="1" dirty="0" smtClean="0"/>
              <a:t>Increasing use of quantitative data</a:t>
            </a:r>
            <a:endParaRPr lang="en-GB" b="1" dirty="0"/>
          </a:p>
        </p:txBody>
      </p:sp>
      <p:sp>
        <p:nvSpPr>
          <p:cNvPr id="8" name="TextBox 7"/>
          <p:cNvSpPr txBox="1"/>
          <p:nvPr/>
        </p:nvSpPr>
        <p:spPr>
          <a:xfrm rot="16200000">
            <a:off x="-1184512" y="3244333"/>
            <a:ext cx="3487328" cy="369332"/>
          </a:xfrm>
          <a:prstGeom prst="rect">
            <a:avLst/>
          </a:prstGeom>
          <a:noFill/>
        </p:spPr>
        <p:txBody>
          <a:bodyPr wrap="none" rtlCol="0">
            <a:spAutoFit/>
          </a:bodyPr>
          <a:lstStyle/>
          <a:p>
            <a:r>
              <a:rPr lang="en-GB" b="1" dirty="0" smtClean="0"/>
              <a:t>Change to structure of assessment</a:t>
            </a:r>
            <a:endParaRPr lang="en-GB" b="1" dirty="0"/>
          </a:p>
        </p:txBody>
      </p:sp>
      <p:cxnSp>
        <p:nvCxnSpPr>
          <p:cNvPr id="10" name="Straight Arrow Connector 9"/>
          <p:cNvCxnSpPr/>
          <p:nvPr/>
        </p:nvCxnSpPr>
        <p:spPr>
          <a:xfrm>
            <a:off x="1798320" y="6400800"/>
            <a:ext cx="413308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rot="16200000">
            <a:off x="-1261064" y="3429000"/>
            <a:ext cx="413308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Rounded Rectangle 14"/>
          <p:cNvSpPr/>
          <p:nvPr/>
        </p:nvSpPr>
        <p:spPr>
          <a:xfrm>
            <a:off x="1633728" y="5324333"/>
            <a:ext cx="1072896" cy="707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REF2014</a:t>
            </a:r>
            <a:endParaRPr lang="en-GB" dirty="0"/>
          </a:p>
        </p:txBody>
      </p:sp>
      <p:sp>
        <p:nvSpPr>
          <p:cNvPr id="18" name="Rounded Rectangle 17"/>
          <p:cNvSpPr/>
          <p:nvPr/>
        </p:nvSpPr>
        <p:spPr>
          <a:xfrm>
            <a:off x="4274505" y="5328905"/>
            <a:ext cx="1072896" cy="707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1200" dirty="0"/>
          </a:p>
        </p:txBody>
      </p:sp>
      <p:sp>
        <p:nvSpPr>
          <p:cNvPr id="17" name="Rounded Rectangle 16"/>
          <p:cNvSpPr/>
          <p:nvPr/>
        </p:nvSpPr>
        <p:spPr>
          <a:xfrm>
            <a:off x="3864864" y="5324333"/>
            <a:ext cx="1072896" cy="707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1200" dirty="0"/>
          </a:p>
        </p:txBody>
      </p:sp>
      <p:sp>
        <p:nvSpPr>
          <p:cNvPr id="16" name="Rounded Rectangle 15"/>
          <p:cNvSpPr/>
          <p:nvPr/>
        </p:nvSpPr>
        <p:spPr>
          <a:xfrm>
            <a:off x="3425952" y="5324333"/>
            <a:ext cx="1072896" cy="707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dirty="0" smtClean="0"/>
              <a:t>Incremental change</a:t>
            </a:r>
            <a:endParaRPr lang="en-GB" sz="1200" dirty="0"/>
          </a:p>
        </p:txBody>
      </p:sp>
      <p:sp>
        <p:nvSpPr>
          <p:cNvPr id="19" name="Rounded Rectangle 18"/>
          <p:cNvSpPr/>
          <p:nvPr/>
        </p:nvSpPr>
        <p:spPr>
          <a:xfrm>
            <a:off x="6077712" y="1185149"/>
            <a:ext cx="1072896" cy="707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Metrics only</a:t>
            </a:r>
            <a:endParaRPr lang="en-GB" dirty="0"/>
          </a:p>
        </p:txBody>
      </p:sp>
      <p:sp>
        <p:nvSpPr>
          <p:cNvPr id="20" name="Rounded Rectangle 19"/>
          <p:cNvSpPr/>
          <p:nvPr/>
        </p:nvSpPr>
        <p:spPr>
          <a:xfrm>
            <a:off x="5347402" y="2965442"/>
            <a:ext cx="1482940" cy="707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dirty="0" smtClean="0"/>
              <a:t>Interim evaluations</a:t>
            </a:r>
            <a:endParaRPr lang="en-GB" sz="1200" dirty="0"/>
          </a:p>
        </p:txBody>
      </p:sp>
      <p:sp>
        <p:nvSpPr>
          <p:cNvPr id="21" name="Rounded Rectangle 20"/>
          <p:cNvSpPr/>
          <p:nvPr/>
        </p:nvSpPr>
        <p:spPr>
          <a:xfrm>
            <a:off x="3986784" y="3789034"/>
            <a:ext cx="1072896" cy="707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smtClean="0"/>
              <a:t>Metrics for outputs</a:t>
            </a:r>
            <a:endParaRPr lang="en-GB" sz="1400" dirty="0"/>
          </a:p>
        </p:txBody>
      </p:sp>
      <p:pic>
        <p:nvPicPr>
          <p:cNvPr id="22" name="Picture 21"/>
          <p:cNvPicPr>
            <a:picLocks noChangeAspect="1"/>
          </p:cNvPicPr>
          <p:nvPr/>
        </p:nvPicPr>
        <p:blipFill>
          <a:blip r:embed="rId2"/>
          <a:stretch>
            <a:fillRect/>
          </a:stretch>
        </p:blipFill>
        <p:spPr>
          <a:xfrm>
            <a:off x="7850084" y="0"/>
            <a:ext cx="1302054" cy="6858000"/>
          </a:xfrm>
          <a:prstGeom prst="rect">
            <a:avLst/>
          </a:prstGeom>
        </p:spPr>
      </p:pic>
      <p:sp>
        <p:nvSpPr>
          <p:cNvPr id="2" name="TextBox 1"/>
          <p:cNvSpPr txBox="1"/>
          <p:nvPr/>
        </p:nvSpPr>
        <p:spPr>
          <a:xfrm>
            <a:off x="364162" y="235614"/>
            <a:ext cx="5556923" cy="584776"/>
          </a:xfrm>
          <a:prstGeom prst="rect">
            <a:avLst/>
          </a:prstGeom>
          <a:noFill/>
        </p:spPr>
        <p:txBody>
          <a:bodyPr wrap="square" rtlCol="0">
            <a:spAutoFit/>
          </a:bodyPr>
          <a:lstStyle/>
          <a:p>
            <a:r>
              <a:rPr lang="en-US" sz="3200" b="1" dirty="0" smtClean="0"/>
              <a:t>Options for future REF design </a:t>
            </a:r>
            <a:endParaRPr lang="en-US" sz="3200" b="1" dirty="0"/>
          </a:p>
        </p:txBody>
      </p:sp>
    </p:spTree>
    <p:extLst>
      <p:ext uri="{BB962C8B-B14F-4D97-AF65-F5344CB8AC3E}">
        <p14:creationId xmlns:p14="http://schemas.microsoft.com/office/powerpoint/2010/main" val="17752882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44" y="-66634"/>
            <a:ext cx="8229600" cy="1143000"/>
          </a:xfrm>
        </p:spPr>
        <p:txBody>
          <a:bodyPr>
            <a:normAutofit/>
          </a:bodyPr>
          <a:lstStyle/>
          <a:p>
            <a:pPr algn="l"/>
            <a:r>
              <a:rPr lang="en-GB" sz="3200" b="1" dirty="0" smtClean="0"/>
              <a:t>Our provisional recommendations on REF</a:t>
            </a:r>
            <a:endParaRPr lang="en-US" sz="3200" b="1" dirty="0"/>
          </a:p>
        </p:txBody>
      </p:sp>
      <p:sp>
        <p:nvSpPr>
          <p:cNvPr id="13" name="Content Placeholder 2"/>
          <p:cNvSpPr>
            <a:spLocks noGrp="1"/>
          </p:cNvSpPr>
          <p:nvPr>
            <p:ph idx="1"/>
          </p:nvPr>
        </p:nvSpPr>
        <p:spPr>
          <a:xfrm>
            <a:off x="175998" y="1030646"/>
            <a:ext cx="7789528" cy="4525963"/>
          </a:xfrm>
        </p:spPr>
        <p:txBody>
          <a:bodyPr>
            <a:noAutofit/>
          </a:bodyPr>
          <a:lstStyle/>
          <a:p>
            <a:pPr marL="0" indent="0">
              <a:buNone/>
            </a:pPr>
            <a:r>
              <a:rPr lang="en-GB" sz="2000" b="1" dirty="0" smtClean="0"/>
              <a:t>Outputs</a:t>
            </a:r>
          </a:p>
          <a:p>
            <a:r>
              <a:rPr lang="en-GB" sz="2000" dirty="0" smtClean="0"/>
              <a:t>Continue providing panel members with </a:t>
            </a:r>
            <a:r>
              <a:rPr lang="en-GB" sz="2000" dirty="0" err="1" smtClean="0"/>
              <a:t>bibliometric</a:t>
            </a:r>
            <a:r>
              <a:rPr lang="en-GB" sz="2000" dirty="0" smtClean="0"/>
              <a:t> and other data to support peer review judgments;</a:t>
            </a:r>
          </a:p>
          <a:p>
            <a:r>
              <a:rPr lang="en-GB" sz="2000" dirty="0" smtClean="0"/>
              <a:t>Increase sophistication of information provided</a:t>
            </a:r>
            <a:r>
              <a:rPr lang="en-GB" sz="2000" dirty="0"/>
              <a:t>;</a:t>
            </a:r>
            <a:endParaRPr lang="en-GB" sz="2000" dirty="0" smtClean="0"/>
          </a:p>
          <a:p>
            <a:r>
              <a:rPr lang="en-GB" sz="2000" dirty="0" smtClean="0"/>
              <a:t>Provide  information to all panels, but leave them to decide how much (if any) if used.</a:t>
            </a:r>
            <a:endParaRPr lang="en-GB" sz="2000" dirty="0"/>
          </a:p>
          <a:p>
            <a:pPr marL="0" indent="0">
              <a:buNone/>
            </a:pPr>
            <a:r>
              <a:rPr lang="en-GB" sz="2000" b="1" dirty="0" smtClean="0"/>
              <a:t>Impact</a:t>
            </a:r>
          </a:p>
          <a:p>
            <a:r>
              <a:rPr lang="en-GB" sz="2000" dirty="0" smtClean="0"/>
              <a:t>Encourage use of quantitative evidence to support case studies; build on DS/KCL work to specify sets of quant data that can be used in specific types of case study.</a:t>
            </a:r>
          </a:p>
          <a:p>
            <a:pPr marL="0" indent="0">
              <a:buNone/>
            </a:pPr>
            <a:r>
              <a:rPr lang="en-GB" sz="2000" b="1" dirty="0" smtClean="0"/>
              <a:t>Environment</a:t>
            </a:r>
          </a:p>
          <a:p>
            <a:r>
              <a:rPr lang="en-GB" sz="2000" dirty="0" smtClean="0"/>
              <a:t>Considerably enhance the use of quantitative  data in the environment section, such as….</a:t>
            </a:r>
          </a:p>
          <a:p>
            <a:r>
              <a:rPr lang="en-GB" sz="2000" dirty="0" smtClean="0"/>
              <a:t>Increase the amount of contextual information to help panels interpret data.</a:t>
            </a:r>
          </a:p>
        </p:txBody>
      </p:sp>
      <p:pic>
        <p:nvPicPr>
          <p:cNvPr id="4" name="Picture 3"/>
          <p:cNvPicPr>
            <a:picLocks noChangeAspect="1"/>
          </p:cNvPicPr>
          <p:nvPr/>
        </p:nvPicPr>
        <p:blipFill>
          <a:blip r:embed="rId3"/>
          <a:stretch>
            <a:fillRect/>
          </a:stretch>
        </p:blipFill>
        <p:spPr>
          <a:xfrm>
            <a:off x="7850084" y="0"/>
            <a:ext cx="1302054" cy="6858000"/>
          </a:xfrm>
          <a:prstGeom prst="rect">
            <a:avLst/>
          </a:prstGeom>
        </p:spPr>
      </p:pic>
    </p:spTree>
    <p:extLst>
      <p:ext uri="{BB962C8B-B14F-4D97-AF65-F5344CB8AC3E}">
        <p14:creationId xmlns:p14="http://schemas.microsoft.com/office/powerpoint/2010/main" val="25251063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38" y="-64796"/>
            <a:ext cx="8229600" cy="1143000"/>
          </a:xfrm>
        </p:spPr>
        <p:txBody>
          <a:bodyPr>
            <a:normAutofit/>
          </a:bodyPr>
          <a:lstStyle/>
          <a:p>
            <a:pPr algn="l"/>
            <a:r>
              <a:rPr lang="en-GB" sz="3200" b="1" dirty="0" smtClean="0"/>
              <a:t>What’s next for the review?</a:t>
            </a:r>
            <a:endParaRPr lang="en-US" sz="3200" b="1" dirty="0"/>
          </a:p>
        </p:txBody>
      </p:sp>
      <p:sp>
        <p:nvSpPr>
          <p:cNvPr id="3" name="Content Placeholder 2"/>
          <p:cNvSpPr>
            <a:spLocks noGrp="1"/>
          </p:cNvSpPr>
          <p:nvPr>
            <p:ph idx="1"/>
          </p:nvPr>
        </p:nvSpPr>
        <p:spPr>
          <a:xfrm>
            <a:off x="185650" y="918678"/>
            <a:ext cx="7664434" cy="5795779"/>
          </a:xfrm>
        </p:spPr>
        <p:txBody>
          <a:bodyPr>
            <a:noAutofit/>
          </a:bodyPr>
          <a:lstStyle/>
          <a:p>
            <a:r>
              <a:rPr lang="en-GB" sz="2000" dirty="0" smtClean="0"/>
              <a:t>Further report writing and stakeholder consultation;</a:t>
            </a:r>
          </a:p>
          <a:p>
            <a:r>
              <a:rPr lang="en-GB" sz="2000" dirty="0" smtClean="0"/>
              <a:t>Still in listening mode…</a:t>
            </a:r>
          </a:p>
          <a:p>
            <a:r>
              <a:rPr lang="en-GB" sz="2000" dirty="0" smtClean="0"/>
              <a:t>Final report out on 9 July, with launch event in London.</a:t>
            </a:r>
          </a:p>
          <a:p>
            <a:endParaRPr lang="en-GB" sz="1200" dirty="0" smtClean="0"/>
          </a:p>
          <a:p>
            <a:pPr marL="0" indent="0">
              <a:buNone/>
            </a:pPr>
            <a:r>
              <a:rPr lang="en-GB" sz="2000" dirty="0" smtClean="0"/>
              <a:t>The full report </a:t>
            </a:r>
            <a:r>
              <a:rPr lang="en-GB" sz="2000" dirty="0"/>
              <a:t>will </a:t>
            </a:r>
            <a:r>
              <a:rPr lang="en-GB" sz="2000" dirty="0" smtClean="0"/>
              <a:t>:</a:t>
            </a:r>
          </a:p>
          <a:p>
            <a:r>
              <a:rPr lang="en-GB" sz="2000" dirty="0"/>
              <a:t>O</a:t>
            </a:r>
            <a:r>
              <a:rPr lang="en-GB" sz="2000" dirty="0" smtClean="0"/>
              <a:t>utline </a:t>
            </a:r>
            <a:r>
              <a:rPr lang="en-GB" sz="2000" dirty="0"/>
              <a:t>key findings (including but </a:t>
            </a:r>
            <a:r>
              <a:rPr lang="en-GB" sz="2000" dirty="0" smtClean="0"/>
              <a:t>also </a:t>
            </a:r>
            <a:r>
              <a:rPr lang="en-GB" sz="2000" dirty="0"/>
              <a:t>beyond the </a:t>
            </a:r>
            <a:r>
              <a:rPr lang="en-GB" sz="2000" dirty="0" smtClean="0"/>
              <a:t>REF);</a:t>
            </a:r>
          </a:p>
          <a:p>
            <a:r>
              <a:rPr lang="en-GB" sz="2000" dirty="0" smtClean="0"/>
              <a:t>Set out a recommendations for target groups: HEIs; funders; research managers; publishers</a:t>
            </a:r>
            <a:r>
              <a:rPr lang="en-GB" sz="2000" dirty="0"/>
              <a:t>;</a:t>
            </a:r>
            <a:r>
              <a:rPr lang="en-GB" sz="2000" dirty="0" smtClean="0"/>
              <a:t> data providers; libraries &amp; information managers; government departments.</a:t>
            </a:r>
          </a:p>
          <a:p>
            <a:r>
              <a:rPr lang="en-US" sz="2000" dirty="0"/>
              <a:t>Quantitative evaluation should support qualitative, expert assessment. Indicators do not substitute for informed judgment. </a:t>
            </a:r>
            <a:r>
              <a:rPr lang="en-US" sz="2000" dirty="0" smtClean="0"/>
              <a:t>Make </a:t>
            </a:r>
            <a:r>
              <a:rPr lang="en-US" sz="2000" dirty="0"/>
              <a:t>data collection and analytical processes open, transparent and </a:t>
            </a:r>
            <a:r>
              <a:rPr lang="en-US" sz="2000" dirty="0" smtClean="0"/>
              <a:t>simple. Account for variation by field in publication and citation practices.</a:t>
            </a:r>
            <a:r>
              <a:rPr lang="en-GB" sz="2000" dirty="0"/>
              <a:t> </a:t>
            </a:r>
            <a:r>
              <a:rPr lang="en-US" sz="2000" dirty="0" smtClean="0"/>
              <a:t>Avoid </a:t>
            </a:r>
            <a:r>
              <a:rPr lang="en-US" sz="2000" dirty="0"/>
              <a:t>misplaced concreteness and false precision</a:t>
            </a:r>
            <a:r>
              <a:rPr lang="en-US" sz="2000" dirty="0" smtClean="0"/>
              <a:t>.</a:t>
            </a:r>
          </a:p>
          <a:p>
            <a:r>
              <a:rPr lang="en-US" sz="2000" dirty="0" smtClean="0"/>
              <a:t>Neither ‘pro-’ nor ‘anti-’ but in </a:t>
            </a:r>
            <a:r>
              <a:rPr lang="en-US" sz="2000" dirty="0" err="1" smtClean="0"/>
              <a:t>favour</a:t>
            </a:r>
            <a:r>
              <a:rPr lang="en-US" sz="2000" dirty="0" smtClean="0"/>
              <a:t> of responsible metrics;</a:t>
            </a:r>
          </a:p>
          <a:p>
            <a:r>
              <a:rPr lang="en-US" sz="2000" dirty="0" smtClean="0"/>
              <a:t>No instant solutions; a 15-year transition is required.</a:t>
            </a:r>
            <a:endParaRPr lang="en-GB" sz="2000" dirty="0"/>
          </a:p>
          <a:p>
            <a:endParaRPr lang="en-GB" sz="2400" dirty="0"/>
          </a:p>
          <a:p>
            <a:endParaRPr lang="en-GB" sz="2400" dirty="0" smtClean="0"/>
          </a:p>
          <a:p>
            <a:pPr marL="0" indent="0">
              <a:buNone/>
            </a:pPr>
            <a:endParaRPr lang="en-GB" sz="2400" dirty="0" smtClean="0"/>
          </a:p>
          <a:p>
            <a:endParaRPr lang="en-GB" sz="2400" dirty="0" smtClean="0"/>
          </a:p>
        </p:txBody>
      </p:sp>
      <p:pic>
        <p:nvPicPr>
          <p:cNvPr id="4" name="Picture 3"/>
          <p:cNvPicPr>
            <a:picLocks noChangeAspect="1"/>
          </p:cNvPicPr>
          <p:nvPr/>
        </p:nvPicPr>
        <p:blipFill>
          <a:blip r:embed="rId3"/>
          <a:stretch>
            <a:fillRect/>
          </a:stretch>
        </p:blipFill>
        <p:spPr>
          <a:xfrm>
            <a:off x="7850084" y="0"/>
            <a:ext cx="1302054" cy="6858000"/>
          </a:xfrm>
          <a:prstGeom prst="rect">
            <a:avLst/>
          </a:prstGeom>
        </p:spPr>
      </p:pic>
    </p:spTree>
    <p:extLst>
      <p:ext uri="{BB962C8B-B14F-4D97-AF65-F5344CB8AC3E}">
        <p14:creationId xmlns:p14="http://schemas.microsoft.com/office/powerpoint/2010/main" val="20246509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4887060" y="3463880"/>
            <a:ext cx="4256940" cy="2308324"/>
          </a:xfrm>
          <a:prstGeom prst="rect">
            <a:avLst/>
          </a:prstGeom>
          <a:noFill/>
        </p:spPr>
        <p:txBody>
          <a:bodyPr wrap="square" rtlCol="0">
            <a:spAutoFit/>
          </a:bodyPr>
          <a:lstStyle/>
          <a:p>
            <a:r>
              <a:rPr lang="en-US" sz="3200" b="1" dirty="0" smtClean="0">
                <a:solidFill>
                  <a:schemeClr val="bg1"/>
                </a:solidFill>
              </a:rPr>
              <a:t>The Metric Tide: </a:t>
            </a:r>
          </a:p>
          <a:p>
            <a:r>
              <a:rPr lang="en-US" sz="2800" dirty="0" smtClean="0">
                <a:solidFill>
                  <a:schemeClr val="bg1"/>
                </a:solidFill>
              </a:rPr>
              <a:t>Report of the Independent Review of the Role of Metrics in Research Assessment </a:t>
            </a:r>
            <a:r>
              <a:rPr lang="en-US" sz="2800" dirty="0">
                <a:solidFill>
                  <a:schemeClr val="bg1"/>
                </a:solidFill>
              </a:rPr>
              <a:t>&amp;</a:t>
            </a:r>
            <a:r>
              <a:rPr lang="en-US" sz="2800" dirty="0" smtClean="0">
                <a:solidFill>
                  <a:schemeClr val="bg1"/>
                </a:solidFill>
              </a:rPr>
              <a:t> Management</a:t>
            </a:r>
            <a:endParaRPr lang="en-US" sz="2800" dirty="0">
              <a:solidFill>
                <a:schemeClr val="bg1"/>
              </a:solidFill>
            </a:endParaRPr>
          </a:p>
        </p:txBody>
      </p:sp>
    </p:spTree>
    <p:extLst>
      <p:ext uri="{BB962C8B-B14F-4D97-AF65-F5344CB8AC3E}">
        <p14:creationId xmlns:p14="http://schemas.microsoft.com/office/powerpoint/2010/main" val="34676388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fce-profile\redirected\ROTTTAM\Desktop\METRICS\Metrics Review stuff\metrics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9330" y="225183"/>
            <a:ext cx="2088232" cy="2016224"/>
          </a:xfrm>
          <a:prstGeom prst="rect">
            <a:avLst/>
          </a:prstGeom>
          <a:noFill/>
          <a:ln>
            <a:noFill/>
          </a:ln>
        </p:spPr>
      </p:pic>
      <p:sp>
        <p:nvSpPr>
          <p:cNvPr id="3" name="Title 2"/>
          <p:cNvSpPr>
            <a:spLocks noGrp="1"/>
          </p:cNvSpPr>
          <p:nvPr>
            <p:ph type="ctrTitle"/>
          </p:nvPr>
        </p:nvSpPr>
        <p:spPr>
          <a:xfrm>
            <a:off x="685800" y="2241407"/>
            <a:ext cx="7772400" cy="3955088"/>
          </a:xfrm>
        </p:spPr>
        <p:txBody>
          <a:bodyPr>
            <a:noAutofit/>
          </a:bodyPr>
          <a:lstStyle/>
          <a:p>
            <a:pPr algn="l"/>
            <a:r>
              <a:rPr lang="en-GB" sz="3200" dirty="0" smtClean="0"/>
              <a:t/>
            </a:r>
            <a:br>
              <a:rPr lang="en-GB" sz="3200" dirty="0" smtClean="0"/>
            </a:br>
            <a:r>
              <a:rPr lang="en-GB" sz="3200" dirty="0"/>
              <a:t/>
            </a:r>
            <a:br>
              <a:rPr lang="en-GB" sz="3200" dirty="0"/>
            </a:br>
            <a:r>
              <a:rPr lang="en-GB" sz="2800" dirty="0" smtClean="0">
                <a:solidFill>
                  <a:srgbClr val="000000"/>
                </a:solidFill>
                <a:hlinkClick r:id="rId3"/>
              </a:rPr>
              <a:t>http</a:t>
            </a:r>
            <a:r>
              <a:rPr lang="en-GB" sz="2800" dirty="0">
                <a:solidFill>
                  <a:srgbClr val="000000"/>
                </a:solidFill>
                <a:hlinkClick r:id="rId3"/>
              </a:rPr>
              <a:t>://www.hefce.ac.uk/rsrch/metrics</a:t>
            </a:r>
            <a:r>
              <a:rPr lang="en-GB" sz="2800" dirty="0" smtClean="0">
                <a:solidFill>
                  <a:srgbClr val="000000"/>
                </a:solidFill>
                <a:hlinkClick r:id="rId3"/>
              </a:rPr>
              <a:t>/</a:t>
            </a:r>
            <a:r>
              <a:rPr lang="en-GB" sz="2800" dirty="0" smtClean="0">
                <a:solidFill>
                  <a:srgbClr val="000000"/>
                </a:solidFill>
              </a:rPr>
              <a:t> </a:t>
            </a:r>
            <a:br>
              <a:rPr lang="en-GB" sz="2800" dirty="0" smtClean="0">
                <a:solidFill>
                  <a:srgbClr val="000000"/>
                </a:solidFill>
              </a:rPr>
            </a:br>
            <a:r>
              <a:rPr lang="en-GB" sz="2800" dirty="0" smtClean="0">
                <a:solidFill>
                  <a:srgbClr val="000000"/>
                </a:solidFill>
              </a:rPr>
              <a:t/>
            </a:r>
            <a:br>
              <a:rPr lang="en-GB" sz="2800" dirty="0" smtClean="0">
                <a:solidFill>
                  <a:srgbClr val="000000"/>
                </a:solidFill>
              </a:rPr>
            </a:br>
            <a:r>
              <a:rPr lang="en-GB" sz="2800" dirty="0" smtClean="0">
                <a:solidFill>
                  <a:srgbClr val="000000"/>
                </a:solidFill>
                <a:hlinkClick r:id="rId4"/>
              </a:rPr>
              <a:t>metrics@hefce.ac.uk</a:t>
            </a:r>
            <a:r>
              <a:rPr lang="en-GB" sz="2800" dirty="0">
                <a:solidFill>
                  <a:srgbClr val="000000"/>
                </a:solidFill>
              </a:rPr>
              <a:t> </a:t>
            </a:r>
            <a:r>
              <a:rPr lang="en-GB" sz="2800" dirty="0" smtClean="0">
                <a:solidFill>
                  <a:srgbClr val="000000"/>
                </a:solidFill>
              </a:rPr>
              <a:t>; #</a:t>
            </a:r>
            <a:r>
              <a:rPr lang="en-GB" sz="2800" dirty="0" err="1">
                <a:solidFill>
                  <a:srgbClr val="000000"/>
                </a:solidFill>
              </a:rPr>
              <a:t>HEFCEmetrics</a:t>
            </a:r>
            <a:r>
              <a:rPr lang="en-GB" sz="2800" i="1" dirty="0">
                <a:solidFill>
                  <a:srgbClr val="000000"/>
                </a:solidFill>
              </a:rPr>
              <a:t> </a:t>
            </a:r>
            <a:r>
              <a:rPr lang="en-GB" sz="2800" dirty="0">
                <a:solidFill>
                  <a:srgbClr val="000000"/>
                </a:solidFill>
              </a:rPr>
              <a:t/>
            </a:r>
            <a:br>
              <a:rPr lang="en-GB" sz="2800" dirty="0">
                <a:solidFill>
                  <a:srgbClr val="000000"/>
                </a:solidFill>
              </a:rPr>
            </a:br>
            <a:r>
              <a:rPr lang="en-GB" sz="2800" dirty="0" smtClean="0">
                <a:solidFill>
                  <a:srgbClr val="000000"/>
                </a:solidFill>
              </a:rPr>
              <a:t/>
            </a:r>
            <a:br>
              <a:rPr lang="en-GB" sz="2800" dirty="0" smtClean="0">
                <a:solidFill>
                  <a:srgbClr val="000000"/>
                </a:solidFill>
              </a:rPr>
            </a:br>
            <a:r>
              <a:rPr lang="en-GB" sz="2800" dirty="0" smtClean="0">
                <a:solidFill>
                  <a:srgbClr val="000000"/>
                </a:solidFill>
                <a:hlinkClick r:id="rId5"/>
              </a:rPr>
              <a:t>j.wilsdon@sussex.ac.uk</a:t>
            </a:r>
            <a:r>
              <a:rPr lang="en-GB" sz="2800" dirty="0" smtClean="0">
                <a:solidFill>
                  <a:srgbClr val="000000"/>
                </a:solidFill>
              </a:rPr>
              <a:t>; @</a:t>
            </a:r>
            <a:r>
              <a:rPr lang="en-GB" sz="2800" dirty="0" err="1">
                <a:solidFill>
                  <a:srgbClr val="000000"/>
                </a:solidFill>
              </a:rPr>
              <a:t>jameswilsdon</a:t>
            </a:r>
            <a:r>
              <a:rPr lang="en-GB" sz="2800" dirty="0">
                <a:solidFill>
                  <a:srgbClr val="000000"/>
                </a:solidFill>
              </a:rPr>
              <a:t/>
            </a:r>
            <a:br>
              <a:rPr lang="en-GB" sz="2800" dirty="0">
                <a:solidFill>
                  <a:srgbClr val="000000"/>
                </a:solidFill>
              </a:rPr>
            </a:br>
            <a:r>
              <a:rPr lang="en-GB" sz="2800" dirty="0">
                <a:solidFill>
                  <a:srgbClr val="0000FF"/>
                </a:solidFill>
              </a:rPr>
              <a:t/>
            </a:r>
            <a:br>
              <a:rPr lang="en-GB" sz="2800" dirty="0">
                <a:solidFill>
                  <a:srgbClr val="0000FF"/>
                </a:solidFill>
              </a:rPr>
            </a:br>
            <a:endParaRPr lang="en-GB" sz="2800" dirty="0"/>
          </a:p>
        </p:txBody>
      </p:sp>
      <p:pic>
        <p:nvPicPr>
          <p:cNvPr id="6" name="Picture 5"/>
          <p:cNvPicPr>
            <a:picLocks noChangeAspect="1"/>
          </p:cNvPicPr>
          <p:nvPr/>
        </p:nvPicPr>
        <p:blipFill>
          <a:blip r:embed="rId6"/>
          <a:stretch>
            <a:fillRect/>
          </a:stretch>
        </p:blipFill>
        <p:spPr>
          <a:xfrm>
            <a:off x="7850084" y="0"/>
            <a:ext cx="1302054" cy="6858000"/>
          </a:xfrm>
          <a:prstGeom prst="rect">
            <a:avLst/>
          </a:prstGeom>
        </p:spPr>
      </p:pic>
    </p:spTree>
    <p:extLst>
      <p:ext uri="{BB962C8B-B14F-4D97-AF65-F5344CB8AC3E}">
        <p14:creationId xmlns:p14="http://schemas.microsoft.com/office/powerpoint/2010/main" val="28571881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3999" cy="6858000"/>
          </a:xfrm>
          <a:prstGeom prst="rect">
            <a:avLst/>
          </a:prstGeom>
        </p:spPr>
      </p:pic>
      <p:sp>
        <p:nvSpPr>
          <p:cNvPr id="6" name="TextBox 5"/>
          <p:cNvSpPr txBox="1"/>
          <p:nvPr/>
        </p:nvSpPr>
        <p:spPr>
          <a:xfrm>
            <a:off x="5942684" y="338667"/>
            <a:ext cx="3201315" cy="8371523"/>
          </a:xfrm>
          <a:prstGeom prst="rect">
            <a:avLst/>
          </a:prstGeom>
          <a:noFill/>
        </p:spPr>
        <p:txBody>
          <a:bodyPr wrap="square" rtlCol="0">
            <a:spAutoFit/>
          </a:bodyPr>
          <a:lstStyle/>
          <a:p>
            <a:r>
              <a:rPr lang="en-US" sz="2000" i="1" dirty="0" smtClean="0">
                <a:solidFill>
                  <a:schemeClr val="bg1"/>
                </a:solidFill>
              </a:rPr>
              <a:t>“I can announce today that I have asked HEFCE to undertake a review of the role of metrics in research assessment and management. The review will consider the robustness of metrics across different disciplines and assess their potential contribution to the development of research excellence and impact…”</a:t>
            </a:r>
          </a:p>
          <a:p>
            <a:endParaRPr lang="en-US" sz="2000" dirty="0">
              <a:solidFill>
                <a:schemeClr val="bg1"/>
              </a:solidFill>
            </a:endParaRPr>
          </a:p>
          <a:p>
            <a:r>
              <a:rPr lang="en-US" sz="2000" dirty="0" smtClean="0">
                <a:solidFill>
                  <a:schemeClr val="bg1"/>
                </a:solidFill>
              </a:rPr>
              <a:t>David </a:t>
            </a:r>
            <a:r>
              <a:rPr lang="en-US" sz="2000" dirty="0" err="1" smtClean="0">
                <a:solidFill>
                  <a:schemeClr val="bg1"/>
                </a:solidFill>
              </a:rPr>
              <a:t>Willetts</a:t>
            </a:r>
            <a:r>
              <a:rPr lang="en-US" sz="2000" dirty="0" smtClean="0">
                <a:solidFill>
                  <a:schemeClr val="bg1"/>
                </a:solidFill>
              </a:rPr>
              <a:t>, Minister for Universities &amp; Science, Speech to UUK, 3 April 2014</a:t>
            </a:r>
          </a:p>
          <a:p>
            <a:endParaRPr lang="en-US" sz="2000"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3039276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752" y="455843"/>
            <a:ext cx="7896443" cy="3416320"/>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3" name="Rectangle 2"/>
          <p:cNvSpPr/>
          <p:nvPr/>
        </p:nvSpPr>
        <p:spPr>
          <a:xfrm>
            <a:off x="153923" y="0"/>
            <a:ext cx="7696160" cy="6601806"/>
          </a:xfrm>
          <a:prstGeom prst="rect">
            <a:avLst/>
          </a:prstGeom>
        </p:spPr>
        <p:txBody>
          <a:bodyPr wrap="square">
            <a:spAutoFit/>
          </a:bodyPr>
          <a:lstStyle/>
          <a:p>
            <a:r>
              <a:rPr lang="en-GB" sz="3200" b="1" dirty="0" smtClean="0"/>
              <a:t>Steering Group</a:t>
            </a:r>
            <a:endParaRPr lang="en-GB" sz="3200" dirty="0" smtClean="0"/>
          </a:p>
          <a:p>
            <a:endParaRPr lang="en-GB" sz="1700" dirty="0"/>
          </a:p>
          <a:p>
            <a:r>
              <a:rPr lang="en-GB" sz="1700" dirty="0" smtClean="0"/>
              <a:t>The </a:t>
            </a:r>
            <a:r>
              <a:rPr lang="en-GB" sz="1700" dirty="0"/>
              <a:t>review will be chaired by </a:t>
            </a:r>
            <a:r>
              <a:rPr lang="en-GB" sz="1700" b="1" dirty="0"/>
              <a:t>James Wilsdon</a:t>
            </a:r>
            <a:r>
              <a:rPr lang="en-GB" sz="1700" dirty="0"/>
              <a:t>, Professor of Science and Democracy at the Science Policy Research Unit (SPRU), University of Sussex. </a:t>
            </a:r>
            <a:r>
              <a:rPr lang="en-GB" sz="1700" dirty="0" smtClean="0"/>
              <a:t>He will </a:t>
            </a:r>
            <a:r>
              <a:rPr lang="en-GB" sz="1700" dirty="0"/>
              <a:t>be supported by an </a:t>
            </a:r>
            <a:r>
              <a:rPr lang="en-GB" sz="1700" b="1" dirty="0"/>
              <a:t>independent steering </a:t>
            </a:r>
            <a:r>
              <a:rPr lang="en-GB" sz="1700" b="1" dirty="0" smtClean="0"/>
              <a:t>group </a:t>
            </a:r>
            <a:r>
              <a:rPr lang="en-GB" sz="1700" dirty="0" smtClean="0"/>
              <a:t>and a secretariat from HEFCE’s Research Policy Team:</a:t>
            </a:r>
          </a:p>
          <a:p>
            <a:endParaRPr lang="en-GB" sz="1700" dirty="0"/>
          </a:p>
          <a:p>
            <a:pPr lvl="0"/>
            <a:r>
              <a:rPr lang="en-GB" sz="1700" b="1" dirty="0"/>
              <a:t>Dr Liz Allen </a:t>
            </a:r>
            <a:r>
              <a:rPr lang="en-GB" sz="1700" dirty="0"/>
              <a:t>(Head of Evaluation, </a:t>
            </a:r>
            <a:r>
              <a:rPr lang="en-GB" sz="1700" dirty="0" err="1"/>
              <a:t>Wellcome</a:t>
            </a:r>
            <a:r>
              <a:rPr lang="en-GB" sz="1700" dirty="0"/>
              <a:t> Trust)</a:t>
            </a:r>
          </a:p>
          <a:p>
            <a:pPr lvl="0"/>
            <a:r>
              <a:rPr lang="en-GB" sz="1700" b="1" dirty="0"/>
              <a:t>Dr </a:t>
            </a:r>
            <a:r>
              <a:rPr lang="en-GB" sz="1700" b="1" dirty="0" err="1"/>
              <a:t>Eleonora</a:t>
            </a:r>
            <a:r>
              <a:rPr lang="en-GB" sz="1700" b="1" dirty="0"/>
              <a:t> </a:t>
            </a:r>
            <a:r>
              <a:rPr lang="en-GB" sz="1700" b="1" dirty="0" err="1"/>
              <a:t>Belfiore</a:t>
            </a:r>
            <a:r>
              <a:rPr lang="en-GB" sz="1700" b="1" dirty="0"/>
              <a:t> </a:t>
            </a:r>
            <a:r>
              <a:rPr lang="en-GB" sz="1700" dirty="0"/>
              <a:t>(Associate Professor of Cultural Policy, University of Warwick)</a:t>
            </a:r>
          </a:p>
          <a:p>
            <a:pPr lvl="0"/>
            <a:r>
              <a:rPr lang="en-GB" sz="1700" b="1" dirty="0"/>
              <a:t>Dr Philip Campbell </a:t>
            </a:r>
            <a:r>
              <a:rPr lang="en-GB" sz="1700" dirty="0"/>
              <a:t>(Editor-in-Chief, Nature)</a:t>
            </a:r>
          </a:p>
          <a:p>
            <a:pPr lvl="0"/>
            <a:r>
              <a:rPr lang="en-GB" sz="1700" b="1" dirty="0"/>
              <a:t>Professor Stephen Curry </a:t>
            </a:r>
            <a:r>
              <a:rPr lang="en-GB" sz="1700" dirty="0"/>
              <a:t>(Department of Life Sciences, Imperial College London)</a:t>
            </a:r>
          </a:p>
          <a:p>
            <a:pPr lvl="0"/>
            <a:r>
              <a:rPr lang="en-GB" sz="1700" b="1" dirty="0"/>
              <a:t>Dr Steven Hill </a:t>
            </a:r>
            <a:r>
              <a:rPr lang="en-GB" sz="1700" dirty="0"/>
              <a:t>(Head of Research Policy, HEFCE)</a:t>
            </a:r>
          </a:p>
          <a:p>
            <a:pPr lvl="0"/>
            <a:r>
              <a:rPr lang="en-GB" sz="1700" b="1" dirty="0"/>
              <a:t>Professor Richard Jones FRS </a:t>
            </a:r>
            <a:r>
              <a:rPr lang="en-GB" sz="1700" dirty="0"/>
              <a:t>(Pro-Vice-Chancellor for Research and Innovation, University of Sheffield) – representative of the Royal Society</a:t>
            </a:r>
          </a:p>
          <a:p>
            <a:pPr lvl="0"/>
            <a:r>
              <a:rPr lang="en-GB" sz="1700" b="1" dirty="0"/>
              <a:t>Professor Roger </a:t>
            </a:r>
            <a:r>
              <a:rPr lang="en-GB" sz="1700" b="1" dirty="0" err="1"/>
              <a:t>Kain</a:t>
            </a:r>
            <a:r>
              <a:rPr lang="en-GB" sz="1700" b="1" dirty="0"/>
              <a:t> FBA </a:t>
            </a:r>
            <a:r>
              <a:rPr lang="en-GB" sz="1700" dirty="0"/>
              <a:t>(Dean and Chief Executive, School of Advanced Study, University of London) – representative of the British Academy</a:t>
            </a:r>
          </a:p>
          <a:p>
            <a:pPr lvl="0"/>
            <a:r>
              <a:rPr lang="en-GB" sz="1700" b="1" dirty="0"/>
              <a:t>Dr Simon </a:t>
            </a:r>
            <a:r>
              <a:rPr lang="en-GB" sz="1700" b="1" dirty="0" err="1"/>
              <a:t>Kerridge</a:t>
            </a:r>
            <a:r>
              <a:rPr lang="en-GB" sz="1700" b="1" dirty="0"/>
              <a:t> </a:t>
            </a:r>
            <a:r>
              <a:rPr lang="en-GB" sz="1700" dirty="0"/>
              <a:t>(Director of Research Services, University of Kent) – representative of the Association of Research Managers and Administrators</a:t>
            </a:r>
          </a:p>
          <a:p>
            <a:pPr lvl="0"/>
            <a:r>
              <a:rPr lang="en-GB" sz="1700" b="1" dirty="0"/>
              <a:t>Professor Mike </a:t>
            </a:r>
            <a:r>
              <a:rPr lang="en-GB" sz="1700" b="1" dirty="0" err="1"/>
              <a:t>Thelwall</a:t>
            </a:r>
            <a:r>
              <a:rPr lang="en-GB" sz="1700" b="1" dirty="0"/>
              <a:t> </a:t>
            </a:r>
            <a:r>
              <a:rPr lang="en-GB" sz="1700" dirty="0"/>
              <a:t>(Statistical </a:t>
            </a:r>
            <a:r>
              <a:rPr lang="en-GB" sz="1700" dirty="0" err="1"/>
              <a:t>Cybermetrics</a:t>
            </a:r>
            <a:r>
              <a:rPr lang="en-GB" sz="1700" dirty="0"/>
              <a:t> Research Group, University of Wolverhampton)</a:t>
            </a:r>
          </a:p>
          <a:p>
            <a:pPr lvl="0"/>
            <a:r>
              <a:rPr lang="en-GB" sz="1700" b="1" dirty="0"/>
              <a:t>Jane </a:t>
            </a:r>
            <a:r>
              <a:rPr lang="en-GB" sz="1700" b="1" dirty="0" err="1"/>
              <a:t>Tinkler</a:t>
            </a:r>
            <a:r>
              <a:rPr lang="en-GB" sz="1700" b="1" dirty="0"/>
              <a:t> </a:t>
            </a:r>
            <a:r>
              <a:rPr lang="en-GB" sz="1700" dirty="0"/>
              <a:t>(London School of Economics and Political Science) </a:t>
            </a:r>
          </a:p>
          <a:p>
            <a:pPr lvl="0"/>
            <a:r>
              <a:rPr lang="en-GB" sz="1700" b="1" dirty="0"/>
              <a:t>Dr Ian </a:t>
            </a:r>
            <a:r>
              <a:rPr lang="en-GB" sz="1700" b="1" dirty="0" err="1"/>
              <a:t>Viney</a:t>
            </a:r>
            <a:r>
              <a:rPr lang="en-GB" sz="1700" b="1" dirty="0"/>
              <a:t> </a:t>
            </a:r>
            <a:r>
              <a:rPr lang="en-GB" sz="1700" dirty="0"/>
              <a:t>(Head of Evaluation, Medical Research Council) – representative of Research Councils UK</a:t>
            </a:r>
          </a:p>
          <a:p>
            <a:pPr lvl="0"/>
            <a:r>
              <a:rPr lang="en-GB" sz="1700" b="1" dirty="0"/>
              <a:t>Professor Paul </a:t>
            </a:r>
            <a:r>
              <a:rPr lang="en-GB" sz="1700" b="1" dirty="0" err="1"/>
              <a:t>Wouters</a:t>
            </a:r>
            <a:r>
              <a:rPr lang="en-GB" sz="1700" b="1" dirty="0"/>
              <a:t> </a:t>
            </a:r>
            <a:r>
              <a:rPr lang="en-GB" sz="1700" dirty="0"/>
              <a:t>(Centre for Science </a:t>
            </a:r>
            <a:r>
              <a:rPr lang="en-GB" sz="1700" dirty="0" smtClean="0"/>
              <a:t>&amp; </a:t>
            </a:r>
            <a:r>
              <a:rPr lang="en-GB" sz="1700" dirty="0"/>
              <a:t>Technology Studies, University of Leiden</a:t>
            </a:r>
            <a:r>
              <a:rPr lang="en-GB" sz="1700" dirty="0" smtClean="0"/>
              <a:t>)</a:t>
            </a:r>
            <a:endParaRPr lang="en-GB" sz="1700" dirty="0"/>
          </a:p>
        </p:txBody>
      </p:sp>
      <p:pic>
        <p:nvPicPr>
          <p:cNvPr id="5" name="Picture 4"/>
          <p:cNvPicPr>
            <a:picLocks noChangeAspect="1"/>
          </p:cNvPicPr>
          <p:nvPr/>
        </p:nvPicPr>
        <p:blipFill>
          <a:blip r:embed="rId2"/>
          <a:stretch>
            <a:fillRect/>
          </a:stretch>
        </p:blipFill>
        <p:spPr>
          <a:xfrm>
            <a:off x="7850083" y="0"/>
            <a:ext cx="1302055" cy="6858000"/>
          </a:xfrm>
          <a:prstGeom prst="rect">
            <a:avLst/>
          </a:prstGeom>
        </p:spPr>
      </p:pic>
    </p:spTree>
    <p:extLst>
      <p:ext uri="{BB962C8B-B14F-4D97-AF65-F5344CB8AC3E}">
        <p14:creationId xmlns:p14="http://schemas.microsoft.com/office/powerpoint/2010/main" val="13108148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02" y="126195"/>
            <a:ext cx="8229600" cy="778262"/>
          </a:xfrm>
        </p:spPr>
        <p:txBody>
          <a:bodyPr>
            <a:normAutofit/>
          </a:bodyPr>
          <a:lstStyle/>
          <a:p>
            <a:pPr algn="l"/>
            <a:r>
              <a:rPr lang="en-GB" sz="3200" b="1" dirty="0" smtClean="0"/>
              <a:t>Our approach and evidence sources</a:t>
            </a:r>
            <a:endParaRPr lang="en-US" sz="3200" b="1" dirty="0"/>
          </a:p>
        </p:txBody>
      </p:sp>
      <p:sp>
        <p:nvSpPr>
          <p:cNvPr id="5" name="Content Placeholder 2"/>
          <p:cNvSpPr>
            <a:spLocks noGrp="1"/>
          </p:cNvSpPr>
          <p:nvPr>
            <p:ph idx="1"/>
          </p:nvPr>
        </p:nvSpPr>
        <p:spPr>
          <a:xfrm>
            <a:off x="143301" y="904457"/>
            <a:ext cx="7450363" cy="5928143"/>
          </a:xfrm>
        </p:spPr>
        <p:txBody>
          <a:bodyPr>
            <a:normAutofit lnSpcReduction="10000"/>
          </a:bodyPr>
          <a:lstStyle/>
          <a:p>
            <a:r>
              <a:rPr lang="en-GB" sz="2000" dirty="0" smtClean="0"/>
              <a:t>Steering group: diverse expertise and extensive involvement;</a:t>
            </a:r>
          </a:p>
          <a:p>
            <a:r>
              <a:rPr lang="en-GB" sz="2000" dirty="0" smtClean="0"/>
              <a:t>Broad</a:t>
            </a:r>
            <a:r>
              <a:rPr lang="en-GB" sz="2000" dirty="0"/>
              <a:t>-based </a:t>
            </a:r>
            <a:r>
              <a:rPr lang="en-GB" sz="2000" dirty="0" smtClean="0"/>
              <a:t>TORs: </a:t>
            </a:r>
            <a:r>
              <a:rPr lang="en-GB" sz="2000" dirty="0"/>
              <a:t>opening up, rather than closing down </a:t>
            </a:r>
            <a:r>
              <a:rPr lang="en-GB" sz="2000" dirty="0" smtClean="0"/>
              <a:t>questions;</a:t>
            </a:r>
          </a:p>
          <a:p>
            <a:pPr marL="285750" indent="-285750"/>
            <a:r>
              <a:rPr lang="en-GB" sz="2000" dirty="0" smtClean="0"/>
              <a:t>Transparent: publishing </a:t>
            </a:r>
            <a:r>
              <a:rPr lang="en-GB" sz="2000" dirty="0"/>
              <a:t>minutes </a:t>
            </a:r>
            <a:r>
              <a:rPr lang="en-GB" sz="2000" dirty="0" smtClean="0"/>
              <a:t>&amp; evidence </a:t>
            </a:r>
            <a:r>
              <a:rPr lang="en-GB" sz="2000" dirty="0"/>
              <a:t>in real </a:t>
            </a:r>
            <a:r>
              <a:rPr lang="en-GB" sz="2000" dirty="0" smtClean="0"/>
              <a:t>time;</a:t>
            </a:r>
          </a:p>
          <a:p>
            <a:r>
              <a:rPr lang="en-GB" sz="2000" dirty="0" smtClean="0"/>
              <a:t>In-depth literature review;</a:t>
            </a:r>
          </a:p>
          <a:p>
            <a:r>
              <a:rPr lang="en-GB" sz="2000" dirty="0" smtClean="0"/>
              <a:t>Formal call </a:t>
            </a:r>
            <a:r>
              <a:rPr lang="en-GB" sz="2000" dirty="0"/>
              <a:t>for </a:t>
            </a:r>
            <a:r>
              <a:rPr lang="en-GB" sz="2000" dirty="0" smtClean="0"/>
              <a:t>evidence, open 1 May to 30 June 2014;</a:t>
            </a:r>
            <a:endParaRPr lang="en-GB" sz="2000" dirty="0"/>
          </a:p>
          <a:p>
            <a:pPr lvl="1"/>
            <a:r>
              <a:rPr lang="en-GB" sz="2000" dirty="0" smtClean="0"/>
              <a:t>153 responses; 44% HEIs; 27% individuals; 18% learned societies; 7% providers; 2% mission groups; 2% other</a:t>
            </a:r>
          </a:p>
          <a:p>
            <a:r>
              <a:rPr lang="en-GB" sz="2000" dirty="0" smtClean="0"/>
              <a:t>Stakeholder engagement</a:t>
            </a:r>
          </a:p>
          <a:p>
            <a:pPr lvl="1"/>
            <a:r>
              <a:rPr lang="en-GB" sz="2000" dirty="0" smtClean="0"/>
              <a:t>6 ‘review’ workshops, including on equality &amp; diversity, A&amp;H. Invited fiercest critics!</a:t>
            </a:r>
          </a:p>
          <a:p>
            <a:pPr lvl="1"/>
            <a:r>
              <a:rPr lang="en-GB" sz="2000" dirty="0" smtClean="0"/>
              <a:t>Intensive, </a:t>
            </a:r>
            <a:r>
              <a:rPr lang="en-GB" sz="2000" dirty="0" err="1" smtClean="0"/>
              <a:t>ongoing</a:t>
            </a:r>
            <a:r>
              <a:rPr lang="en-GB" sz="2000" dirty="0" smtClean="0"/>
              <a:t> stakeholder engagement;</a:t>
            </a:r>
          </a:p>
          <a:p>
            <a:pPr lvl="1"/>
            <a:r>
              <a:rPr lang="en-GB" sz="2000" dirty="0" smtClean="0"/>
              <a:t>Social media, especially </a:t>
            </a:r>
            <a:r>
              <a:rPr lang="en-GB" sz="2000" b="1" dirty="0"/>
              <a:t>#</a:t>
            </a:r>
            <a:r>
              <a:rPr lang="en-GB" sz="2000" b="1" dirty="0" err="1" smtClean="0"/>
              <a:t>hefcemetrics</a:t>
            </a:r>
            <a:r>
              <a:rPr lang="en-GB" sz="2000" b="1" dirty="0" smtClean="0"/>
              <a:t>; </a:t>
            </a:r>
            <a:endParaRPr lang="en-GB" sz="2000" dirty="0" smtClean="0"/>
          </a:p>
          <a:p>
            <a:r>
              <a:rPr lang="en-GB" sz="2000" dirty="0" smtClean="0"/>
              <a:t>Quantitative exercise relating REF outcomes to indicators of research;</a:t>
            </a:r>
          </a:p>
          <a:p>
            <a:r>
              <a:rPr lang="en-GB" sz="2000" dirty="0" smtClean="0"/>
              <a:t>Linkage to HEFCE’s evaluations of REF projects;</a:t>
            </a:r>
            <a:endParaRPr lang="en-GB" sz="2000" dirty="0"/>
          </a:p>
          <a:p>
            <a:pPr marL="285750" lvl="0" indent="-285750"/>
            <a:r>
              <a:rPr lang="en-GB" sz="2000" dirty="0" smtClean="0"/>
              <a:t>Interim </a:t>
            </a:r>
            <a:r>
              <a:rPr lang="en-GB" sz="2000" dirty="0"/>
              <a:t>findings; followed by full </a:t>
            </a:r>
            <a:r>
              <a:rPr lang="en-GB" sz="2000" dirty="0" smtClean="0"/>
              <a:t>report in July.</a:t>
            </a:r>
            <a:endParaRPr lang="en-GB" sz="2000" dirty="0"/>
          </a:p>
          <a:p>
            <a:pPr marL="0" indent="0">
              <a:buNone/>
            </a:pPr>
            <a:endParaRPr lang="en-GB" sz="2000" dirty="0" smtClean="0"/>
          </a:p>
          <a:p>
            <a:endParaRPr lang="en-GB" sz="2000" dirty="0" smtClean="0"/>
          </a:p>
          <a:p>
            <a:endParaRPr lang="en-GB" sz="2000" dirty="0" smtClean="0"/>
          </a:p>
          <a:p>
            <a:endParaRPr lang="en-GB" sz="2000" dirty="0" smtClean="0"/>
          </a:p>
          <a:p>
            <a:pPr marL="0" indent="0">
              <a:buNone/>
            </a:pPr>
            <a:endParaRPr lang="en-US" sz="2000" dirty="0"/>
          </a:p>
        </p:txBody>
      </p:sp>
      <p:pic>
        <p:nvPicPr>
          <p:cNvPr id="3" name="Picture 2"/>
          <p:cNvPicPr>
            <a:picLocks noChangeAspect="1"/>
          </p:cNvPicPr>
          <p:nvPr/>
        </p:nvPicPr>
        <p:blipFill>
          <a:blip r:embed="rId3"/>
          <a:stretch>
            <a:fillRect/>
          </a:stretch>
        </p:blipFill>
        <p:spPr>
          <a:xfrm>
            <a:off x="7593665" y="0"/>
            <a:ext cx="1558473" cy="6858000"/>
          </a:xfrm>
          <a:prstGeom prst="rect">
            <a:avLst/>
          </a:prstGeom>
        </p:spPr>
      </p:pic>
    </p:spTree>
    <p:extLst>
      <p:ext uri="{BB962C8B-B14F-4D97-AF65-F5344CB8AC3E}">
        <p14:creationId xmlns:p14="http://schemas.microsoft.com/office/powerpoint/2010/main" val="34582044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79081"/>
            <a:ext cx="4343400" cy="3023625"/>
          </a:xfrm>
          <a:prstGeom prst="rect">
            <a:avLst/>
          </a:prstGeom>
        </p:spPr>
      </p:pic>
      <p:pic>
        <p:nvPicPr>
          <p:cNvPr id="3" name="Picture 2"/>
          <p:cNvPicPr>
            <a:picLocks noChangeAspect="1"/>
          </p:cNvPicPr>
          <p:nvPr/>
        </p:nvPicPr>
        <p:blipFill>
          <a:blip r:embed="rId4"/>
          <a:stretch>
            <a:fillRect/>
          </a:stretch>
        </p:blipFill>
        <p:spPr>
          <a:xfrm>
            <a:off x="5029199" y="17718"/>
            <a:ext cx="4020669" cy="3015502"/>
          </a:xfrm>
          <a:prstGeom prst="rect">
            <a:avLst/>
          </a:prstGeom>
        </p:spPr>
      </p:pic>
      <p:pic>
        <p:nvPicPr>
          <p:cNvPr id="4" name="Picture 3"/>
          <p:cNvPicPr>
            <a:picLocks noChangeAspect="1"/>
          </p:cNvPicPr>
          <p:nvPr/>
        </p:nvPicPr>
        <p:blipFill>
          <a:blip r:embed="rId5"/>
          <a:stretch>
            <a:fillRect/>
          </a:stretch>
        </p:blipFill>
        <p:spPr>
          <a:xfrm>
            <a:off x="13447" y="3148919"/>
            <a:ext cx="5015450" cy="3650080"/>
          </a:xfrm>
          <a:prstGeom prst="rect">
            <a:avLst/>
          </a:prstGeom>
        </p:spPr>
      </p:pic>
      <p:pic>
        <p:nvPicPr>
          <p:cNvPr id="5" name="Picture 4"/>
          <p:cNvPicPr>
            <a:picLocks noChangeAspect="1"/>
          </p:cNvPicPr>
          <p:nvPr/>
        </p:nvPicPr>
        <p:blipFill>
          <a:blip r:embed="rId6"/>
          <a:stretch>
            <a:fillRect/>
          </a:stretch>
        </p:blipFill>
        <p:spPr>
          <a:xfrm>
            <a:off x="4857752" y="3113902"/>
            <a:ext cx="4286248" cy="3299455"/>
          </a:xfrm>
          <a:prstGeom prst="rect">
            <a:avLst/>
          </a:prstGeom>
        </p:spPr>
      </p:pic>
    </p:spTree>
    <p:extLst>
      <p:ext uri="{BB962C8B-B14F-4D97-AF65-F5344CB8AC3E}">
        <p14:creationId xmlns:p14="http://schemas.microsoft.com/office/powerpoint/2010/main" val="1970529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4887060" y="3463880"/>
            <a:ext cx="4256940" cy="2308324"/>
          </a:xfrm>
          <a:prstGeom prst="rect">
            <a:avLst/>
          </a:prstGeom>
          <a:noFill/>
        </p:spPr>
        <p:txBody>
          <a:bodyPr wrap="square" rtlCol="0">
            <a:spAutoFit/>
          </a:bodyPr>
          <a:lstStyle/>
          <a:p>
            <a:r>
              <a:rPr lang="en-US" sz="3200" b="1" dirty="0" smtClean="0">
                <a:solidFill>
                  <a:schemeClr val="bg1"/>
                </a:solidFill>
              </a:rPr>
              <a:t>The Metric Tide: </a:t>
            </a:r>
          </a:p>
          <a:p>
            <a:r>
              <a:rPr lang="en-US" sz="2800" dirty="0" smtClean="0">
                <a:solidFill>
                  <a:schemeClr val="bg1"/>
                </a:solidFill>
              </a:rPr>
              <a:t>Report of the Independent Review of the Role of Metrics in Research Assessment </a:t>
            </a:r>
            <a:r>
              <a:rPr lang="en-US" sz="2800" dirty="0">
                <a:solidFill>
                  <a:schemeClr val="bg1"/>
                </a:solidFill>
              </a:rPr>
              <a:t>&amp;</a:t>
            </a:r>
            <a:r>
              <a:rPr lang="en-US" sz="2800" dirty="0" smtClean="0">
                <a:solidFill>
                  <a:schemeClr val="bg1"/>
                </a:solidFill>
              </a:rPr>
              <a:t> Management</a:t>
            </a:r>
            <a:endParaRPr lang="en-US" sz="2800" dirty="0">
              <a:solidFill>
                <a:schemeClr val="bg1"/>
              </a:solidFill>
            </a:endParaRPr>
          </a:p>
        </p:txBody>
      </p:sp>
    </p:spTree>
    <p:extLst>
      <p:ext uri="{BB962C8B-B14F-4D97-AF65-F5344CB8AC3E}">
        <p14:creationId xmlns:p14="http://schemas.microsoft.com/office/powerpoint/2010/main" val="31655174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050" y="126195"/>
            <a:ext cx="5967852" cy="1143000"/>
          </a:xfrm>
        </p:spPr>
        <p:txBody>
          <a:bodyPr>
            <a:normAutofit/>
          </a:bodyPr>
          <a:lstStyle/>
          <a:p>
            <a:pPr algn="l"/>
            <a:r>
              <a:rPr lang="en-GB" sz="3200" b="1" dirty="0" smtClean="0"/>
              <a:t>Report structure</a:t>
            </a:r>
            <a:endParaRPr lang="en-US" sz="3200" b="1" dirty="0"/>
          </a:p>
        </p:txBody>
      </p:sp>
      <p:sp>
        <p:nvSpPr>
          <p:cNvPr id="5" name="Content Placeholder 2"/>
          <p:cNvSpPr>
            <a:spLocks noGrp="1"/>
          </p:cNvSpPr>
          <p:nvPr>
            <p:ph idx="1"/>
          </p:nvPr>
        </p:nvSpPr>
        <p:spPr>
          <a:xfrm>
            <a:off x="143302" y="2347740"/>
            <a:ext cx="7964378" cy="3940244"/>
          </a:xfrm>
        </p:spPr>
        <p:txBody>
          <a:bodyPr>
            <a:normAutofit/>
          </a:bodyPr>
          <a:lstStyle/>
          <a:p>
            <a:r>
              <a:rPr lang="en-GB" sz="2800" dirty="0" smtClean="0"/>
              <a:t>Chapter </a:t>
            </a:r>
            <a:r>
              <a:rPr lang="en-GB" sz="2800" dirty="0"/>
              <a:t>1</a:t>
            </a:r>
            <a:r>
              <a:rPr lang="en-GB" sz="2800" dirty="0" smtClean="0"/>
              <a:t>: Setting the context</a:t>
            </a:r>
          </a:p>
          <a:p>
            <a:r>
              <a:rPr lang="en-GB" sz="2800" dirty="0" smtClean="0"/>
              <a:t>Chapter </a:t>
            </a:r>
            <a:r>
              <a:rPr lang="en-GB" sz="2800" dirty="0"/>
              <a:t>2</a:t>
            </a:r>
            <a:r>
              <a:rPr lang="en-GB" sz="2800" dirty="0" smtClean="0"/>
              <a:t>: The use and abuse of metrics</a:t>
            </a:r>
          </a:p>
          <a:p>
            <a:r>
              <a:rPr lang="en-GB" sz="2800" dirty="0" smtClean="0"/>
              <a:t>Chapter </a:t>
            </a:r>
            <a:r>
              <a:rPr lang="en-GB" sz="2800" dirty="0"/>
              <a:t>3</a:t>
            </a:r>
            <a:r>
              <a:rPr lang="en-GB" sz="2800" dirty="0" smtClean="0"/>
              <a:t>: Research management in HEIs </a:t>
            </a:r>
          </a:p>
          <a:p>
            <a:r>
              <a:rPr lang="en-GB" sz="2800" dirty="0" smtClean="0"/>
              <a:t>Chapter </a:t>
            </a:r>
            <a:r>
              <a:rPr lang="en-GB" sz="2800" dirty="0"/>
              <a:t>4</a:t>
            </a:r>
            <a:r>
              <a:rPr lang="en-GB" sz="2800" dirty="0" smtClean="0"/>
              <a:t>: The research funding system</a:t>
            </a:r>
          </a:p>
          <a:p>
            <a:r>
              <a:rPr lang="en-GB" sz="2800" b="1" dirty="0" smtClean="0"/>
              <a:t>Chapter </a:t>
            </a:r>
            <a:r>
              <a:rPr lang="en-GB" sz="2800" b="1" dirty="0"/>
              <a:t>5</a:t>
            </a:r>
            <a:r>
              <a:rPr lang="en-GB" sz="2800" b="1" dirty="0" smtClean="0"/>
              <a:t>: The future of the REF</a:t>
            </a:r>
          </a:p>
          <a:p>
            <a:r>
              <a:rPr lang="en-GB" sz="2800" dirty="0" smtClean="0"/>
              <a:t>Chapter </a:t>
            </a:r>
            <a:r>
              <a:rPr lang="en-GB" sz="2800" dirty="0"/>
              <a:t>6</a:t>
            </a:r>
            <a:r>
              <a:rPr lang="en-GB" sz="2800" dirty="0" smtClean="0"/>
              <a:t>: Conclusions </a:t>
            </a:r>
            <a:r>
              <a:rPr lang="en-GB" sz="2800" dirty="0"/>
              <a:t>&amp;</a:t>
            </a:r>
            <a:r>
              <a:rPr lang="en-GB" sz="2800" dirty="0" smtClean="0"/>
              <a:t> recommendations</a:t>
            </a:r>
          </a:p>
          <a:p>
            <a:endParaRPr lang="en-GB" dirty="0" smtClean="0"/>
          </a:p>
          <a:p>
            <a:endParaRPr lang="en-GB" dirty="0" smtClean="0"/>
          </a:p>
          <a:p>
            <a:endParaRPr lang="en-GB" sz="2800" dirty="0" smtClean="0"/>
          </a:p>
          <a:p>
            <a:endParaRPr lang="en-GB" sz="2800" dirty="0" smtClean="0"/>
          </a:p>
          <a:p>
            <a:pPr marL="0" indent="0">
              <a:buNone/>
            </a:pPr>
            <a:endParaRPr lang="en-US" dirty="0"/>
          </a:p>
        </p:txBody>
      </p:sp>
      <p:pic>
        <p:nvPicPr>
          <p:cNvPr id="4" name="Picture 3" descr="\\hefce-profile\redirected\ROTTTAM\Desktop\METRICS\Metrics Review stuff\metrics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088232" cy="2016224"/>
          </a:xfrm>
          <a:prstGeom prst="rect">
            <a:avLst/>
          </a:prstGeom>
          <a:noFill/>
          <a:ln>
            <a:noFill/>
          </a:ln>
        </p:spPr>
      </p:pic>
      <p:pic>
        <p:nvPicPr>
          <p:cNvPr id="6" name="Picture 5"/>
          <p:cNvPicPr>
            <a:picLocks noChangeAspect="1"/>
          </p:cNvPicPr>
          <p:nvPr/>
        </p:nvPicPr>
        <p:blipFill>
          <a:blip r:embed="rId4"/>
          <a:stretch>
            <a:fillRect/>
          </a:stretch>
        </p:blipFill>
        <p:spPr>
          <a:xfrm>
            <a:off x="7946284" y="0"/>
            <a:ext cx="1205853" cy="6858000"/>
          </a:xfrm>
          <a:prstGeom prst="rect">
            <a:avLst/>
          </a:prstGeom>
        </p:spPr>
      </p:pic>
    </p:spTree>
    <p:extLst>
      <p:ext uri="{BB962C8B-B14F-4D97-AF65-F5344CB8AC3E}">
        <p14:creationId xmlns:p14="http://schemas.microsoft.com/office/powerpoint/2010/main" val="6708997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274"/>
            <a:ext cx="8229600" cy="868158"/>
          </a:xfrm>
        </p:spPr>
        <p:txBody>
          <a:bodyPr>
            <a:normAutofit/>
          </a:bodyPr>
          <a:lstStyle/>
          <a:p>
            <a:pPr algn="l"/>
            <a:r>
              <a:rPr lang="en-GB" sz="3200" b="1" dirty="0" smtClean="0"/>
              <a:t>But first, a few headlines on context:</a:t>
            </a:r>
            <a:endParaRPr lang="en-US" sz="3200" b="1" dirty="0"/>
          </a:p>
        </p:txBody>
      </p:sp>
      <p:sp>
        <p:nvSpPr>
          <p:cNvPr id="3" name="Content Placeholder 2"/>
          <p:cNvSpPr>
            <a:spLocks noGrp="1"/>
          </p:cNvSpPr>
          <p:nvPr>
            <p:ph idx="1"/>
          </p:nvPr>
        </p:nvSpPr>
        <p:spPr>
          <a:xfrm>
            <a:off x="134684" y="981432"/>
            <a:ext cx="7715400" cy="5043749"/>
          </a:xfrm>
        </p:spPr>
        <p:txBody>
          <a:bodyPr>
            <a:normAutofit fontScale="25000" lnSpcReduction="20000"/>
          </a:bodyPr>
          <a:lstStyle/>
          <a:p>
            <a:r>
              <a:rPr lang="en-GB" sz="7400" dirty="0" smtClean="0"/>
              <a:t>The description, production</a:t>
            </a:r>
            <a:r>
              <a:rPr lang="en-GB" sz="7400" dirty="0"/>
              <a:t> </a:t>
            </a:r>
            <a:r>
              <a:rPr lang="en-GB" sz="7400" dirty="0" smtClean="0"/>
              <a:t>and consumption of ‘metrics’ is contested, complex and open to misunderstandings;</a:t>
            </a:r>
          </a:p>
          <a:p>
            <a:r>
              <a:rPr lang="en-GB" sz="7400" dirty="0" smtClean="0"/>
              <a:t>There are deep feelings within the community; diverse and strong opinions voiced throughout the review (e.g. 57% of those responding to our call for evidence were ‘sceptical’);</a:t>
            </a:r>
          </a:p>
          <a:p>
            <a:pPr marL="342900" lvl="1" indent="-342900">
              <a:buFont typeface="Arial"/>
              <a:buChar char="•"/>
            </a:pPr>
            <a:r>
              <a:rPr lang="en-GB" sz="7400" dirty="0"/>
              <a:t>Research assessment needs to be implemented with due regard for the variable geometry of research (specific to disciplines </a:t>
            </a:r>
            <a:r>
              <a:rPr lang="en-GB" sz="7400" dirty="0" smtClean="0"/>
              <a:t>&amp; contexts);</a:t>
            </a:r>
            <a:endParaRPr lang="en-GB" sz="7400" dirty="0"/>
          </a:p>
          <a:p>
            <a:r>
              <a:rPr lang="en-GB" sz="7400" dirty="0" smtClean="0"/>
              <a:t>Need to respect the value of expert judgement, and continue to draw on it where appropriate;</a:t>
            </a:r>
          </a:p>
          <a:p>
            <a:r>
              <a:rPr lang="en-GB" sz="7400" dirty="0" smtClean="0"/>
              <a:t>High quality data/inputs are essential, with greater emphasis on transparency, openness and interoperability;</a:t>
            </a:r>
          </a:p>
          <a:p>
            <a:r>
              <a:rPr lang="en-GB" sz="7400" dirty="0" smtClean="0"/>
              <a:t>Need to behave responsibly, considering and pre-empting negative consequences.</a:t>
            </a:r>
          </a:p>
          <a:p>
            <a:pPr marL="0" indent="0">
              <a:buNone/>
            </a:pPr>
            <a:endParaRPr lang="en-GB" sz="7400" dirty="0" smtClean="0"/>
          </a:p>
          <a:p>
            <a:r>
              <a:rPr lang="en-GB" sz="7400" dirty="0" smtClean="0"/>
              <a:t>However:</a:t>
            </a:r>
          </a:p>
          <a:p>
            <a:pPr lvl="1"/>
            <a:r>
              <a:rPr lang="en-GB" sz="7400" dirty="0" smtClean="0"/>
              <a:t>There is significant appetite and potential for greater/different use of indicators, metrics, data in the future, and…</a:t>
            </a:r>
          </a:p>
          <a:p>
            <a:pPr lvl="1"/>
            <a:r>
              <a:rPr lang="en-GB" sz="7400" dirty="0"/>
              <a:t>I</a:t>
            </a:r>
            <a:r>
              <a:rPr lang="en-GB" sz="7400" dirty="0" smtClean="0"/>
              <a:t>f improvements can be made to the indicators themselves, the ethics of their use, and data infrastructure  (which is currently too unsophisticated).</a:t>
            </a:r>
          </a:p>
          <a:p>
            <a:pPr lvl="1"/>
            <a:endParaRPr lang="en-US" dirty="0"/>
          </a:p>
        </p:txBody>
      </p:sp>
      <p:pic>
        <p:nvPicPr>
          <p:cNvPr id="4" name="Picture 3"/>
          <p:cNvPicPr>
            <a:picLocks noChangeAspect="1"/>
          </p:cNvPicPr>
          <p:nvPr/>
        </p:nvPicPr>
        <p:blipFill>
          <a:blip r:embed="rId3"/>
          <a:stretch>
            <a:fillRect/>
          </a:stretch>
        </p:blipFill>
        <p:spPr>
          <a:xfrm>
            <a:off x="7850084" y="0"/>
            <a:ext cx="1302054" cy="6858000"/>
          </a:xfrm>
          <a:prstGeom prst="rect">
            <a:avLst/>
          </a:prstGeom>
        </p:spPr>
      </p:pic>
    </p:spTree>
    <p:extLst>
      <p:ext uri="{BB962C8B-B14F-4D97-AF65-F5344CB8AC3E}">
        <p14:creationId xmlns:p14="http://schemas.microsoft.com/office/powerpoint/2010/main" val="1301894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987</TotalTime>
  <Words>3287</Words>
  <Application>Microsoft Macintosh PowerPoint</Application>
  <PresentationFormat>On-screen Show (4:3)</PresentationFormat>
  <Paragraphs>342</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In metrics we trust?    HEPI-Elsevier Conference, 31 March 2015 James Wilsdon @jameswilsdon  #HEFCEmetrics   http://www.hefce.ac.uk/rsrch/metrics/    </vt:lpstr>
      <vt:lpstr>PowerPoint Presentation</vt:lpstr>
      <vt:lpstr>PowerPoint Presentation</vt:lpstr>
      <vt:lpstr>PowerPoint Presentation</vt:lpstr>
      <vt:lpstr>Our approach and evidence sources</vt:lpstr>
      <vt:lpstr>PowerPoint Presentation</vt:lpstr>
      <vt:lpstr>PowerPoint Presentation</vt:lpstr>
      <vt:lpstr>Report structure</vt:lpstr>
      <vt:lpstr>But first, a few headlines on context:</vt:lpstr>
      <vt:lpstr>PowerPoint Presentation</vt:lpstr>
      <vt:lpstr>PowerPoint Presentation</vt:lpstr>
      <vt:lpstr>REF chapter: general points</vt:lpstr>
      <vt:lpstr>Outputs</vt:lpstr>
      <vt:lpstr>Correlation project</vt:lpstr>
      <vt:lpstr>PowerPoint Presentation</vt:lpstr>
      <vt:lpstr>Correlation project</vt:lpstr>
      <vt:lpstr>Impact</vt:lpstr>
      <vt:lpstr>Environment</vt:lpstr>
      <vt:lpstr>Costs of metrics-based research</vt:lpstr>
      <vt:lpstr>Underpinning infrastructure</vt:lpstr>
      <vt:lpstr>Example: Academic ID</vt:lpstr>
      <vt:lpstr>PowerPoint Presentation</vt:lpstr>
      <vt:lpstr>Our provisional recommendations on REF</vt:lpstr>
      <vt:lpstr>What’s next for the review?</vt:lpstr>
      <vt:lpstr>PowerPoint Presentation</vt:lpstr>
      <vt:lpstr>  http://www.hefce.ac.uk/rsrch/metrics/   metrics@hefce.ac.uk ; #HEFCEmetrics   j.wilsdon@sussex.ac.uk; @jameswilsdon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Wilsdon</dc:creator>
  <cp:lastModifiedBy>James Wilsdon</cp:lastModifiedBy>
  <cp:revision>95</cp:revision>
  <dcterms:created xsi:type="dcterms:W3CDTF">2014-09-19T13:51:43Z</dcterms:created>
  <dcterms:modified xsi:type="dcterms:W3CDTF">2015-03-30T13:06:45Z</dcterms:modified>
</cp:coreProperties>
</file>