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58" r:id="rId2"/>
    <p:sldId id="359" r:id="rId3"/>
    <p:sldId id="389" r:id="rId4"/>
    <p:sldId id="342" r:id="rId5"/>
    <p:sldId id="388" r:id="rId6"/>
    <p:sldId id="390" r:id="rId7"/>
    <p:sldId id="350" r:id="rId8"/>
    <p:sldId id="279" r:id="rId9"/>
    <p:sldId id="365" r:id="rId10"/>
    <p:sldId id="374" r:id="rId11"/>
    <p:sldId id="391" r:id="rId12"/>
    <p:sldId id="385" r:id="rId13"/>
    <p:sldId id="393" r:id="rId14"/>
    <p:sldId id="399" r:id="rId15"/>
    <p:sldId id="414" r:id="rId16"/>
    <p:sldId id="401" r:id="rId17"/>
    <p:sldId id="402" r:id="rId18"/>
    <p:sldId id="394" r:id="rId19"/>
    <p:sldId id="404" r:id="rId20"/>
    <p:sldId id="405" r:id="rId21"/>
    <p:sldId id="406" r:id="rId22"/>
    <p:sldId id="403" r:id="rId23"/>
    <p:sldId id="395" r:id="rId24"/>
    <p:sldId id="408" r:id="rId25"/>
    <p:sldId id="409" r:id="rId26"/>
    <p:sldId id="410" r:id="rId27"/>
    <p:sldId id="396" r:id="rId28"/>
    <p:sldId id="411" r:id="rId29"/>
    <p:sldId id="397" r:id="rId30"/>
    <p:sldId id="407" r:id="rId31"/>
    <p:sldId id="412" r:id="rId32"/>
    <p:sldId id="413" r:id="rId33"/>
    <p:sldId id="398" r:id="rId34"/>
    <p:sldId id="392" r:id="rId35"/>
    <p:sldId id="375" r:id="rId3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4624" autoAdjust="0"/>
  </p:normalViewPr>
  <p:slideViewPr>
    <p:cSldViewPr>
      <p:cViewPr varScale="1">
        <p:scale>
          <a:sx n="75" d="100"/>
          <a:sy n="75" d="100"/>
        </p:scale>
        <p:origin x="624"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1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localhost\H:\Analysis\FINAL%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localhost\H:\Analysis\FINAL%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Impact: average </a:t>
            </a:r>
            <a:r>
              <a:rPr lang="en-US" sz="1600" dirty="0"/>
              <a:t>4</a:t>
            </a:r>
            <a:r>
              <a:rPr lang="en-US" sz="1600" dirty="0" smtClean="0"/>
              <a:t>* by institution</a:t>
            </a:r>
            <a:endParaRPr lang="en-US" sz="1600" dirty="0"/>
          </a:p>
        </c:rich>
      </c:tx>
      <c:layout/>
      <c:overlay val="0"/>
    </c:title>
    <c:autoTitleDeleted val="0"/>
    <c:plotArea>
      <c:layout/>
      <c:scatterChart>
        <c:scatterStyle val="lineMarker"/>
        <c:varyColors val="0"/>
        <c:ser>
          <c:idx val="0"/>
          <c:order val="0"/>
          <c:tx>
            <c:strRef>
              <c:f>'HEI scatter plots'!$N$1</c:f>
              <c:strCache>
                <c:ptCount val="1"/>
                <c:pt idx="0">
                  <c:v>Impact 4*</c:v>
                </c:pt>
              </c:strCache>
            </c:strRef>
          </c:tx>
          <c:spPr>
            <a:ln w="28575">
              <a:noFill/>
            </a:ln>
          </c:spPr>
          <c:xVal>
            <c:numRef>
              <c:f>'HEI scatter plots'!$M$2:$M$153</c:f>
              <c:numCache>
                <c:formatCode>General</c:formatCode>
                <c:ptCount val="152"/>
                <c:pt idx="0">
                  <c:v>2565.61</c:v>
                </c:pt>
                <c:pt idx="1">
                  <c:v>2409.269999999995</c:v>
                </c:pt>
                <c:pt idx="2">
                  <c:v>2087.61</c:v>
                </c:pt>
                <c:pt idx="3">
                  <c:v>1753.08</c:v>
                </c:pt>
                <c:pt idx="4">
                  <c:v>1561.16</c:v>
                </c:pt>
                <c:pt idx="5">
                  <c:v>1404.38</c:v>
                </c:pt>
                <c:pt idx="6">
                  <c:v>1369</c:v>
                </c:pt>
                <c:pt idx="7">
                  <c:v>1256.8599999999999</c:v>
                </c:pt>
                <c:pt idx="8">
                  <c:v>1149.06</c:v>
                </c:pt>
                <c:pt idx="9">
                  <c:v>1137.73</c:v>
                </c:pt>
                <c:pt idx="10">
                  <c:v>1112.96</c:v>
                </c:pt>
                <c:pt idx="11">
                  <c:v>1099.3900000000001</c:v>
                </c:pt>
                <c:pt idx="12">
                  <c:v>1065.31</c:v>
                </c:pt>
                <c:pt idx="13">
                  <c:v>1043.0999999999999</c:v>
                </c:pt>
                <c:pt idx="14">
                  <c:v>930.68000000000052</c:v>
                </c:pt>
                <c:pt idx="15">
                  <c:v>887.94999999999936</c:v>
                </c:pt>
                <c:pt idx="16">
                  <c:v>868.11000000000013</c:v>
                </c:pt>
                <c:pt idx="17">
                  <c:v>759.81999999999937</c:v>
                </c:pt>
                <c:pt idx="18">
                  <c:v>740.35999999999785</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c:v>
                </c:pt>
                <c:pt idx="34">
                  <c:v>461.53</c:v>
                </c:pt>
                <c:pt idx="35">
                  <c:v>458.76</c:v>
                </c:pt>
                <c:pt idx="36">
                  <c:v>455.10000000000008</c:v>
                </c:pt>
                <c:pt idx="37">
                  <c:v>448.7</c:v>
                </c:pt>
                <c:pt idx="38">
                  <c:v>396.17</c:v>
                </c:pt>
                <c:pt idx="39">
                  <c:v>395.74999999999989</c:v>
                </c:pt>
                <c:pt idx="40">
                  <c:v>378.34000000000032</c:v>
                </c:pt>
                <c:pt idx="41">
                  <c:v>378.12999999999982</c:v>
                </c:pt>
                <c:pt idx="42">
                  <c:v>369.66</c:v>
                </c:pt>
                <c:pt idx="43">
                  <c:v>366.05999999999989</c:v>
                </c:pt>
                <c:pt idx="44">
                  <c:v>355.47999999999922</c:v>
                </c:pt>
                <c:pt idx="45">
                  <c:v>352.36</c:v>
                </c:pt>
                <c:pt idx="46">
                  <c:v>342.69999999999982</c:v>
                </c:pt>
                <c:pt idx="47">
                  <c:v>339.04</c:v>
                </c:pt>
                <c:pt idx="48">
                  <c:v>327.76</c:v>
                </c:pt>
                <c:pt idx="49">
                  <c:v>316.78999999999951</c:v>
                </c:pt>
                <c:pt idx="50">
                  <c:v>313.66000000000008</c:v>
                </c:pt>
                <c:pt idx="51">
                  <c:v>312.7</c:v>
                </c:pt>
                <c:pt idx="52">
                  <c:v>300.88</c:v>
                </c:pt>
                <c:pt idx="53">
                  <c:v>299.3</c:v>
                </c:pt>
                <c:pt idx="54">
                  <c:v>281.92999999999921</c:v>
                </c:pt>
                <c:pt idx="55">
                  <c:v>271.85000000000002</c:v>
                </c:pt>
                <c:pt idx="56">
                  <c:v>269.48999999999921</c:v>
                </c:pt>
                <c:pt idx="57">
                  <c:v>266.92999999999921</c:v>
                </c:pt>
                <c:pt idx="58">
                  <c:v>246.95</c:v>
                </c:pt>
                <c:pt idx="59">
                  <c:v>245.93</c:v>
                </c:pt>
                <c:pt idx="60">
                  <c:v>242.56</c:v>
                </c:pt>
                <c:pt idx="61">
                  <c:v>242.35000000000031</c:v>
                </c:pt>
                <c:pt idx="62">
                  <c:v>238.4500000000001</c:v>
                </c:pt>
                <c:pt idx="63">
                  <c:v>234.2</c:v>
                </c:pt>
                <c:pt idx="64">
                  <c:v>233.7</c:v>
                </c:pt>
                <c:pt idx="65">
                  <c:v>232.95</c:v>
                </c:pt>
                <c:pt idx="66">
                  <c:v>226.2</c:v>
                </c:pt>
                <c:pt idx="67">
                  <c:v>223.81</c:v>
                </c:pt>
                <c:pt idx="68">
                  <c:v>218.2</c:v>
                </c:pt>
                <c:pt idx="69">
                  <c:v>210.12</c:v>
                </c:pt>
                <c:pt idx="70">
                  <c:v>209.46</c:v>
                </c:pt>
                <c:pt idx="71">
                  <c:v>201.5</c:v>
                </c:pt>
                <c:pt idx="72">
                  <c:v>201.44</c:v>
                </c:pt>
                <c:pt idx="73">
                  <c:v>199.43</c:v>
                </c:pt>
                <c:pt idx="74">
                  <c:v>191.65</c:v>
                </c:pt>
                <c:pt idx="75">
                  <c:v>177.3</c:v>
                </c:pt>
                <c:pt idx="76">
                  <c:v>169.75</c:v>
                </c:pt>
                <c:pt idx="77">
                  <c:v>168.36</c:v>
                </c:pt>
                <c:pt idx="78">
                  <c:v>161.80000000000001</c:v>
                </c:pt>
                <c:pt idx="79">
                  <c:v>153</c:v>
                </c:pt>
                <c:pt idx="80">
                  <c:v>152.85000000000031</c:v>
                </c:pt>
                <c:pt idx="81">
                  <c:v>152.80000000000001</c:v>
                </c:pt>
                <c:pt idx="82">
                  <c:v>149.05000000000001</c:v>
                </c:pt>
                <c:pt idx="83">
                  <c:v>147.24</c:v>
                </c:pt>
                <c:pt idx="84">
                  <c:v>138.62</c:v>
                </c:pt>
                <c:pt idx="85">
                  <c:v>138.5</c:v>
                </c:pt>
                <c:pt idx="86">
                  <c:v>138.44999999999999</c:v>
                </c:pt>
                <c:pt idx="87">
                  <c:v>137</c:v>
                </c:pt>
                <c:pt idx="88">
                  <c:v>129.4</c:v>
                </c:pt>
                <c:pt idx="89">
                  <c:v>123.73</c:v>
                </c:pt>
                <c:pt idx="90">
                  <c:v>121.9100000000001</c:v>
                </c:pt>
                <c:pt idx="91">
                  <c:v>118.2</c:v>
                </c:pt>
                <c:pt idx="92">
                  <c:v>116.96</c:v>
                </c:pt>
                <c:pt idx="93">
                  <c:v>112.45</c:v>
                </c:pt>
                <c:pt idx="94">
                  <c:v>109.7</c:v>
                </c:pt>
                <c:pt idx="95">
                  <c:v>106.8</c:v>
                </c:pt>
                <c:pt idx="96">
                  <c:v>104.5</c:v>
                </c:pt>
                <c:pt idx="97">
                  <c:v>103.49</c:v>
                </c:pt>
                <c:pt idx="98">
                  <c:v>103.09</c:v>
                </c:pt>
                <c:pt idx="99">
                  <c:v>101.65</c:v>
                </c:pt>
                <c:pt idx="100">
                  <c:v>101.65</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35.549999999999997</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15.95000000000001</c:v>
                </c:pt>
                <c:pt idx="138">
                  <c:v>15.8</c:v>
                </c:pt>
                <c:pt idx="139">
                  <c:v>14.78</c:v>
                </c:pt>
                <c:pt idx="140">
                  <c:v>14.4</c:v>
                </c:pt>
                <c:pt idx="141">
                  <c:v>13.9</c:v>
                </c:pt>
                <c:pt idx="142">
                  <c:v>12.4</c:v>
                </c:pt>
                <c:pt idx="143">
                  <c:v>12.350000000000019</c:v>
                </c:pt>
                <c:pt idx="144">
                  <c:v>12.1</c:v>
                </c:pt>
                <c:pt idx="145">
                  <c:v>12</c:v>
                </c:pt>
                <c:pt idx="146">
                  <c:v>11.6</c:v>
                </c:pt>
                <c:pt idx="147">
                  <c:v>11</c:v>
                </c:pt>
                <c:pt idx="148">
                  <c:v>10.78</c:v>
                </c:pt>
                <c:pt idx="149">
                  <c:v>7.45</c:v>
                </c:pt>
                <c:pt idx="150">
                  <c:v>5.9</c:v>
                </c:pt>
                <c:pt idx="151">
                  <c:v>5</c:v>
                </c:pt>
              </c:numCache>
            </c:numRef>
          </c:xVal>
          <c:yVal>
            <c:numRef>
              <c:f>'HEI scatter plots'!$N$2:$N$153</c:f>
              <c:numCache>
                <c:formatCode>0%</c:formatCode>
                <c:ptCount val="152"/>
                <c:pt idx="0">
                  <c:v>0.62896835060667999</c:v>
                </c:pt>
                <c:pt idx="1">
                  <c:v>0.61867579806331596</c:v>
                </c:pt>
                <c:pt idx="2">
                  <c:v>0.57308204597601897</c:v>
                </c:pt>
                <c:pt idx="3">
                  <c:v>0.563732801697585</c:v>
                </c:pt>
                <c:pt idx="4">
                  <c:v>0.534052102282917</c:v>
                </c:pt>
                <c:pt idx="5">
                  <c:v>0.48866948404278099</c:v>
                </c:pt>
                <c:pt idx="6">
                  <c:v>0.58518836376917505</c:v>
                </c:pt>
                <c:pt idx="7">
                  <c:v>0.712877687252359</c:v>
                </c:pt>
                <c:pt idx="8">
                  <c:v>0.54474419090387005</c:v>
                </c:pt>
                <c:pt idx="9">
                  <c:v>0.58343912000210796</c:v>
                </c:pt>
                <c:pt idx="10">
                  <c:v>0.52562326588556596</c:v>
                </c:pt>
                <c:pt idx="11">
                  <c:v>0.50033534050700801</c:v>
                </c:pt>
                <c:pt idx="12">
                  <c:v>0.38153941106344702</c:v>
                </c:pt>
                <c:pt idx="13">
                  <c:v>0.49516078036621702</c:v>
                </c:pt>
                <c:pt idx="14">
                  <c:v>0.41697208492715099</c:v>
                </c:pt>
                <c:pt idx="15">
                  <c:v>0.50098610282110501</c:v>
                </c:pt>
                <c:pt idx="16">
                  <c:v>0.40498014076557098</c:v>
                </c:pt>
                <c:pt idx="17">
                  <c:v>0.38916697375694398</c:v>
                </c:pt>
                <c:pt idx="18">
                  <c:v>0.52750222864552399</c:v>
                </c:pt>
                <c:pt idx="19">
                  <c:v>0.65193857936830801</c:v>
                </c:pt>
                <c:pt idx="20">
                  <c:v>0.34826106387025002</c:v>
                </c:pt>
                <c:pt idx="21">
                  <c:v>0.28149737175191702</c:v>
                </c:pt>
                <c:pt idx="22">
                  <c:v>0.46877266290007702</c:v>
                </c:pt>
                <c:pt idx="23">
                  <c:v>0.38087937550337703</c:v>
                </c:pt>
                <c:pt idx="24">
                  <c:v>0.56961967055017404</c:v>
                </c:pt>
                <c:pt idx="25">
                  <c:v>0.37406544090559002</c:v>
                </c:pt>
                <c:pt idx="26">
                  <c:v>0.38978376092949402</c:v>
                </c:pt>
                <c:pt idx="27">
                  <c:v>0.392054233611281</c:v>
                </c:pt>
                <c:pt idx="28">
                  <c:v>0.475863746119352</c:v>
                </c:pt>
                <c:pt idx="29">
                  <c:v>0.190438070132843</c:v>
                </c:pt>
                <c:pt idx="30">
                  <c:v>0.47328142360488901</c:v>
                </c:pt>
                <c:pt idx="31">
                  <c:v>0.61782958773347496</c:v>
                </c:pt>
                <c:pt idx="32">
                  <c:v>0.45332948389211403</c:v>
                </c:pt>
                <c:pt idx="33">
                  <c:v>0.33324292104317299</c:v>
                </c:pt>
                <c:pt idx="34">
                  <c:v>0.50986934760470604</c:v>
                </c:pt>
                <c:pt idx="35">
                  <c:v>0.27748870869299902</c:v>
                </c:pt>
                <c:pt idx="36">
                  <c:v>0.43159942869698997</c:v>
                </c:pt>
                <c:pt idx="37">
                  <c:v>0.44081747269890798</c:v>
                </c:pt>
                <c:pt idx="38">
                  <c:v>0.28865883332912701</c:v>
                </c:pt>
                <c:pt idx="39">
                  <c:v>0.54625180037902799</c:v>
                </c:pt>
                <c:pt idx="40">
                  <c:v>0.37374266532748401</c:v>
                </c:pt>
                <c:pt idx="41">
                  <c:v>0.39341837463306401</c:v>
                </c:pt>
                <c:pt idx="42">
                  <c:v>0.52162527728182795</c:v>
                </c:pt>
                <c:pt idx="43">
                  <c:v>0.16614363765502899</c:v>
                </c:pt>
                <c:pt idx="44">
                  <c:v>0.26139881287273498</c:v>
                </c:pt>
                <c:pt idx="45">
                  <c:v>0.45482290838914902</c:v>
                </c:pt>
                <c:pt idx="46">
                  <c:v>0.18856930259702501</c:v>
                </c:pt>
                <c:pt idx="47">
                  <c:v>0.329299935110902</c:v>
                </c:pt>
                <c:pt idx="48">
                  <c:v>0.31486026360751901</c:v>
                </c:pt>
                <c:pt idx="49">
                  <c:v>0.34359133811041997</c:v>
                </c:pt>
                <c:pt idx="50">
                  <c:v>0.78515615634763702</c:v>
                </c:pt>
                <c:pt idx="51">
                  <c:v>0.29509497921330402</c:v>
                </c:pt>
                <c:pt idx="52">
                  <c:v>0.37863334219622402</c:v>
                </c:pt>
                <c:pt idx="53">
                  <c:v>0.26622853324423701</c:v>
                </c:pt>
                <c:pt idx="54">
                  <c:v>0.31173163551236099</c:v>
                </c:pt>
                <c:pt idx="55">
                  <c:v>0.20661269082214501</c:v>
                </c:pt>
                <c:pt idx="56">
                  <c:v>0.19227244053582701</c:v>
                </c:pt>
                <c:pt idx="57">
                  <c:v>0.34075900048701901</c:v>
                </c:pt>
                <c:pt idx="58">
                  <c:v>0.129397367888237</c:v>
                </c:pt>
                <c:pt idx="59">
                  <c:v>0.24113162281950101</c:v>
                </c:pt>
                <c:pt idx="60">
                  <c:v>0.24731612796833799</c:v>
                </c:pt>
                <c:pt idx="61">
                  <c:v>0.12346936249226299</c:v>
                </c:pt>
                <c:pt idx="62">
                  <c:v>0.34288152652547699</c:v>
                </c:pt>
                <c:pt idx="63">
                  <c:v>0.17883774551665199</c:v>
                </c:pt>
                <c:pt idx="64">
                  <c:v>0.25358836114677002</c:v>
                </c:pt>
                <c:pt idx="65">
                  <c:v>0.38427473706804099</c:v>
                </c:pt>
                <c:pt idx="66">
                  <c:v>0.22362621573828501</c:v>
                </c:pt>
                <c:pt idx="67">
                  <c:v>0.39835753540949997</c:v>
                </c:pt>
                <c:pt idx="68">
                  <c:v>0.28137396883593102</c:v>
                </c:pt>
                <c:pt idx="69">
                  <c:v>0.266032981153627</c:v>
                </c:pt>
                <c:pt idx="70">
                  <c:v>0.45500606321016002</c:v>
                </c:pt>
                <c:pt idx="71">
                  <c:v>0.183126550868486</c:v>
                </c:pt>
                <c:pt idx="72">
                  <c:v>0.14207158459094499</c:v>
                </c:pt>
                <c:pt idx="73">
                  <c:v>0.39460918618061502</c:v>
                </c:pt>
                <c:pt idx="74">
                  <c:v>0.146308374641273</c:v>
                </c:pt>
                <c:pt idx="75">
                  <c:v>0.142357586012408</c:v>
                </c:pt>
                <c:pt idx="76">
                  <c:v>3.6642120765832099E-2</c:v>
                </c:pt>
                <c:pt idx="77">
                  <c:v>7.8863744357329693E-2</c:v>
                </c:pt>
                <c:pt idx="78">
                  <c:v>0.281241656365884</c:v>
                </c:pt>
                <c:pt idx="79">
                  <c:v>0.22904575163398699</c:v>
                </c:pt>
                <c:pt idx="80">
                  <c:v>0.28103238469087299</c:v>
                </c:pt>
                <c:pt idx="81">
                  <c:v>0.20151636125654401</c:v>
                </c:pt>
                <c:pt idx="82">
                  <c:v>0.241730962764173</c:v>
                </c:pt>
                <c:pt idx="83">
                  <c:v>7.6091415376256397E-2</c:v>
                </c:pt>
                <c:pt idx="84">
                  <c:v>0.24997619391141301</c:v>
                </c:pt>
                <c:pt idx="85">
                  <c:v>0.11783393501805101</c:v>
                </c:pt>
                <c:pt idx="86">
                  <c:v>6.0808956301913998E-2</c:v>
                </c:pt>
                <c:pt idx="87">
                  <c:v>5.3138686131386899E-2</c:v>
                </c:pt>
                <c:pt idx="88">
                  <c:v>0.28898918083462199</c:v>
                </c:pt>
                <c:pt idx="89">
                  <c:v>0.358348015840945</c:v>
                </c:pt>
                <c:pt idx="90">
                  <c:v>0.29253547699122301</c:v>
                </c:pt>
                <c:pt idx="91">
                  <c:v>5.7021996615905297E-2</c:v>
                </c:pt>
                <c:pt idx="92">
                  <c:v>0.18320793433652599</c:v>
                </c:pt>
                <c:pt idx="93">
                  <c:v>5.02890173410405E-2</c:v>
                </c:pt>
                <c:pt idx="94">
                  <c:v>0.46700000000000003</c:v>
                </c:pt>
                <c:pt idx="95">
                  <c:v>7.9588014981273505E-2</c:v>
                </c:pt>
                <c:pt idx="96">
                  <c:v>2.67942583732057E-2</c:v>
                </c:pt>
                <c:pt idx="97">
                  <c:v>0.63600000000000101</c:v>
                </c:pt>
                <c:pt idx="98">
                  <c:v>0.86701910951595595</c:v>
                </c:pt>
                <c:pt idx="99">
                  <c:v>0.108160354156419</c:v>
                </c:pt>
                <c:pt idx="100">
                  <c:v>9.8671913428430999E-2</c:v>
                </c:pt>
                <c:pt idx="101">
                  <c:v>9.4236602628918101E-2</c:v>
                </c:pt>
                <c:pt idx="102">
                  <c:v>0.46400000000000002</c:v>
                </c:pt>
                <c:pt idx="103">
                  <c:v>2.16445623342175E-2</c:v>
                </c:pt>
                <c:pt idx="104">
                  <c:v>0.15713302752293601</c:v>
                </c:pt>
                <c:pt idx="105">
                  <c:v>0.13457019171304899</c:v>
                </c:pt>
                <c:pt idx="106">
                  <c:v>0.16471321695760599</c:v>
                </c:pt>
                <c:pt idx="107">
                  <c:v>9.7271007835719903E-2</c:v>
                </c:pt>
                <c:pt idx="108">
                  <c:v>2.3146872416643802E-2</c:v>
                </c:pt>
                <c:pt idx="109">
                  <c:v>8.9149560117302198E-2</c:v>
                </c:pt>
                <c:pt idx="110">
                  <c:v>0.120167400881057</c:v>
                </c:pt>
                <c:pt idx="111">
                  <c:v>4.6828975052599899E-2</c:v>
                </c:pt>
                <c:pt idx="112">
                  <c:v>0.54300000000000004</c:v>
                </c:pt>
                <c:pt idx="113">
                  <c:v>0.76800000000000102</c:v>
                </c:pt>
                <c:pt idx="114">
                  <c:v>0.12549019607843201</c:v>
                </c:pt>
                <c:pt idx="115">
                  <c:v>0.73662654930842497</c:v>
                </c:pt>
                <c:pt idx="116">
                  <c:v>0.3</c:v>
                </c:pt>
                <c:pt idx="117">
                  <c:v>0.309032882011606</c:v>
                </c:pt>
                <c:pt idx="118">
                  <c:v>0.15538797380432701</c:v>
                </c:pt>
                <c:pt idx="119">
                  <c:v>7.6985743380855301E-2</c:v>
                </c:pt>
                <c:pt idx="120">
                  <c:v>4.2799821667409699E-2</c:v>
                </c:pt>
                <c:pt idx="121">
                  <c:v>0.131381733021077</c:v>
                </c:pt>
                <c:pt idx="122">
                  <c:v>0.19737818451644901</c:v>
                </c:pt>
                <c:pt idx="123">
                  <c:v>0</c:v>
                </c:pt>
                <c:pt idx="124">
                  <c:v>0</c:v>
                </c:pt>
                <c:pt idx="125">
                  <c:v>0.60448863636363803</c:v>
                </c:pt>
                <c:pt idx="126">
                  <c:v>0.3906</c:v>
                </c:pt>
                <c:pt idx="127">
                  <c:v>0</c:v>
                </c:pt>
                <c:pt idx="128">
                  <c:v>0.4</c:v>
                </c:pt>
                <c:pt idx="129">
                  <c:v>3.1940298507462703E-2</c:v>
                </c:pt>
                <c:pt idx="130">
                  <c:v>7.9900124843945305E-2</c:v>
                </c:pt>
                <c:pt idx="131">
                  <c:v>0</c:v>
                </c:pt>
                <c:pt idx="132">
                  <c:v>0.86700000000000099</c:v>
                </c:pt>
                <c:pt idx="133">
                  <c:v>0.63300000000000101</c:v>
                </c:pt>
                <c:pt idx="134">
                  <c:v>0.4</c:v>
                </c:pt>
                <c:pt idx="135">
                  <c:v>0</c:v>
                </c:pt>
                <c:pt idx="136">
                  <c:v>0.26700000000000002</c:v>
                </c:pt>
                <c:pt idx="137">
                  <c:v>0.60000000000000098</c:v>
                </c:pt>
                <c:pt idx="138">
                  <c:v>0.4</c:v>
                </c:pt>
                <c:pt idx="139">
                  <c:v>0.60000000000000098</c:v>
                </c:pt>
                <c:pt idx="140">
                  <c:v>0.9</c:v>
                </c:pt>
                <c:pt idx="141">
                  <c:v>0.3</c:v>
                </c:pt>
                <c:pt idx="142">
                  <c:v>0</c:v>
                </c:pt>
                <c:pt idx="143">
                  <c:v>0.4</c:v>
                </c:pt>
                <c:pt idx="144">
                  <c:v>0</c:v>
                </c:pt>
                <c:pt idx="145">
                  <c:v>0</c:v>
                </c:pt>
                <c:pt idx="146">
                  <c:v>0.2</c:v>
                </c:pt>
                <c:pt idx="147">
                  <c:v>0</c:v>
                </c:pt>
                <c:pt idx="148">
                  <c:v>1</c:v>
                </c:pt>
                <c:pt idx="149">
                  <c:v>0.4</c:v>
                </c:pt>
                <c:pt idx="150">
                  <c:v>0</c:v>
                </c:pt>
                <c:pt idx="151">
                  <c:v>0</c:v>
                </c:pt>
              </c:numCache>
            </c:numRef>
          </c:yVal>
          <c:smooth val="0"/>
        </c:ser>
        <c:dLbls>
          <c:showLegendKey val="0"/>
          <c:showVal val="0"/>
          <c:showCatName val="0"/>
          <c:showSerName val="0"/>
          <c:showPercent val="0"/>
          <c:showBubbleSize val="0"/>
        </c:dLbls>
        <c:axId val="220986584"/>
        <c:axId val="220986976"/>
      </c:scatterChart>
      <c:valAx>
        <c:axId val="220986584"/>
        <c:scaling>
          <c:orientation val="minMax"/>
          <c:max val="2600"/>
          <c:min val="0"/>
        </c:scaling>
        <c:delete val="1"/>
        <c:axPos val="b"/>
        <c:title>
          <c:tx>
            <c:rich>
              <a:bodyPr/>
              <a:lstStyle/>
              <a:p>
                <a:pPr>
                  <a:defRPr sz="1200"/>
                </a:pPr>
                <a:r>
                  <a:rPr lang="en-GB" sz="1200" dirty="0" smtClean="0"/>
                  <a:t>Submitted Cat A FTE staff</a:t>
                </a:r>
                <a:endParaRPr lang="en-GB" sz="1200" dirty="0"/>
              </a:p>
            </c:rich>
          </c:tx>
          <c:layout/>
          <c:overlay val="0"/>
        </c:title>
        <c:numFmt formatCode="General" sourceLinked="1"/>
        <c:majorTickMark val="out"/>
        <c:minorTickMark val="none"/>
        <c:tickLblPos val="nextTo"/>
        <c:crossAx val="220986976"/>
        <c:crosses val="autoZero"/>
        <c:crossBetween val="midCat"/>
      </c:valAx>
      <c:valAx>
        <c:axId val="220986976"/>
        <c:scaling>
          <c:orientation val="minMax"/>
          <c:max val="1"/>
        </c:scaling>
        <c:delete val="0"/>
        <c:axPos val="l"/>
        <c:majorGridlines/>
        <c:numFmt formatCode="0%" sourceLinked="1"/>
        <c:majorTickMark val="out"/>
        <c:minorTickMark val="none"/>
        <c:tickLblPos val="nextTo"/>
        <c:crossAx val="22098658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Impact: average 3</a:t>
            </a:r>
            <a:r>
              <a:rPr lang="en-US" sz="1600" dirty="0"/>
              <a:t>*+4</a:t>
            </a:r>
            <a:r>
              <a:rPr lang="en-US" sz="1600" dirty="0" smtClean="0"/>
              <a:t>* by institution</a:t>
            </a:r>
            <a:endParaRPr lang="en-US" sz="1600" dirty="0"/>
          </a:p>
        </c:rich>
      </c:tx>
      <c:layout/>
      <c:overlay val="0"/>
    </c:title>
    <c:autoTitleDeleted val="0"/>
    <c:plotArea>
      <c:layout/>
      <c:scatterChart>
        <c:scatterStyle val="lineMarker"/>
        <c:varyColors val="0"/>
        <c:ser>
          <c:idx val="0"/>
          <c:order val="0"/>
          <c:tx>
            <c:strRef>
              <c:f>'HEI scatter plots'!$Q$1</c:f>
              <c:strCache>
                <c:ptCount val="1"/>
                <c:pt idx="0">
                  <c:v>Impact 3*+4*</c:v>
                </c:pt>
              </c:strCache>
            </c:strRef>
          </c:tx>
          <c:spPr>
            <a:ln w="28575">
              <a:noFill/>
            </a:ln>
          </c:spPr>
          <c:xVal>
            <c:numRef>
              <c:f>'HEI scatter plots'!$P$2:$P$153</c:f>
              <c:numCache>
                <c:formatCode>General</c:formatCode>
                <c:ptCount val="152"/>
                <c:pt idx="0">
                  <c:v>2565.61</c:v>
                </c:pt>
                <c:pt idx="1">
                  <c:v>2409.269999999995</c:v>
                </c:pt>
                <c:pt idx="2">
                  <c:v>2087.61</c:v>
                </c:pt>
                <c:pt idx="3">
                  <c:v>1753.08</c:v>
                </c:pt>
                <c:pt idx="4">
                  <c:v>1561.16</c:v>
                </c:pt>
                <c:pt idx="5">
                  <c:v>1404.38</c:v>
                </c:pt>
                <c:pt idx="6">
                  <c:v>1369</c:v>
                </c:pt>
                <c:pt idx="7">
                  <c:v>1256.8599999999999</c:v>
                </c:pt>
                <c:pt idx="8">
                  <c:v>1149.06</c:v>
                </c:pt>
                <c:pt idx="9">
                  <c:v>1137.73</c:v>
                </c:pt>
                <c:pt idx="10">
                  <c:v>1112.96</c:v>
                </c:pt>
                <c:pt idx="11">
                  <c:v>1099.3900000000001</c:v>
                </c:pt>
                <c:pt idx="12">
                  <c:v>1065.31</c:v>
                </c:pt>
                <c:pt idx="13">
                  <c:v>1043.0999999999999</c:v>
                </c:pt>
                <c:pt idx="14">
                  <c:v>930.68000000000052</c:v>
                </c:pt>
                <c:pt idx="15">
                  <c:v>887.94999999999936</c:v>
                </c:pt>
                <c:pt idx="16">
                  <c:v>868.11000000000013</c:v>
                </c:pt>
                <c:pt idx="17">
                  <c:v>759.81999999999937</c:v>
                </c:pt>
                <c:pt idx="18">
                  <c:v>740.35999999999785</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c:v>
                </c:pt>
                <c:pt idx="34">
                  <c:v>461.53</c:v>
                </c:pt>
                <c:pt idx="35">
                  <c:v>458.76</c:v>
                </c:pt>
                <c:pt idx="36">
                  <c:v>455.10000000000008</c:v>
                </c:pt>
                <c:pt idx="37">
                  <c:v>448.7</c:v>
                </c:pt>
                <c:pt idx="38">
                  <c:v>396.17</c:v>
                </c:pt>
                <c:pt idx="39">
                  <c:v>395.74999999999989</c:v>
                </c:pt>
                <c:pt idx="40">
                  <c:v>378.34000000000032</c:v>
                </c:pt>
                <c:pt idx="41">
                  <c:v>378.12999999999982</c:v>
                </c:pt>
                <c:pt idx="42">
                  <c:v>369.66</c:v>
                </c:pt>
                <c:pt idx="43">
                  <c:v>366.05999999999989</c:v>
                </c:pt>
                <c:pt idx="44">
                  <c:v>355.47999999999922</c:v>
                </c:pt>
                <c:pt idx="45">
                  <c:v>352.36</c:v>
                </c:pt>
                <c:pt idx="46">
                  <c:v>342.69999999999982</c:v>
                </c:pt>
                <c:pt idx="47">
                  <c:v>339.04</c:v>
                </c:pt>
                <c:pt idx="48">
                  <c:v>327.76</c:v>
                </c:pt>
                <c:pt idx="49">
                  <c:v>316.78999999999951</c:v>
                </c:pt>
                <c:pt idx="50">
                  <c:v>313.66000000000008</c:v>
                </c:pt>
                <c:pt idx="51">
                  <c:v>312.7</c:v>
                </c:pt>
                <c:pt idx="52">
                  <c:v>300.88</c:v>
                </c:pt>
                <c:pt idx="53">
                  <c:v>299.3</c:v>
                </c:pt>
                <c:pt idx="54">
                  <c:v>281.92999999999921</c:v>
                </c:pt>
                <c:pt idx="55">
                  <c:v>271.85000000000002</c:v>
                </c:pt>
                <c:pt idx="56">
                  <c:v>269.48999999999921</c:v>
                </c:pt>
                <c:pt idx="57">
                  <c:v>266.92999999999921</c:v>
                </c:pt>
                <c:pt idx="58">
                  <c:v>246.95</c:v>
                </c:pt>
                <c:pt idx="59">
                  <c:v>245.93</c:v>
                </c:pt>
                <c:pt idx="60">
                  <c:v>242.56</c:v>
                </c:pt>
                <c:pt idx="61">
                  <c:v>242.35000000000031</c:v>
                </c:pt>
                <c:pt idx="62">
                  <c:v>238.4500000000001</c:v>
                </c:pt>
                <c:pt idx="63">
                  <c:v>234.2</c:v>
                </c:pt>
                <c:pt idx="64">
                  <c:v>233.7</c:v>
                </c:pt>
                <c:pt idx="65">
                  <c:v>232.95</c:v>
                </c:pt>
                <c:pt idx="66">
                  <c:v>226.2</c:v>
                </c:pt>
                <c:pt idx="67">
                  <c:v>223.81</c:v>
                </c:pt>
                <c:pt idx="68">
                  <c:v>218.2</c:v>
                </c:pt>
                <c:pt idx="69">
                  <c:v>210.12</c:v>
                </c:pt>
                <c:pt idx="70">
                  <c:v>209.46</c:v>
                </c:pt>
                <c:pt idx="71">
                  <c:v>201.5</c:v>
                </c:pt>
                <c:pt idx="72">
                  <c:v>201.44</c:v>
                </c:pt>
                <c:pt idx="73">
                  <c:v>199.43</c:v>
                </c:pt>
                <c:pt idx="74">
                  <c:v>191.65</c:v>
                </c:pt>
                <c:pt idx="75">
                  <c:v>177.3</c:v>
                </c:pt>
                <c:pt idx="76">
                  <c:v>169.75</c:v>
                </c:pt>
                <c:pt idx="77">
                  <c:v>168.36</c:v>
                </c:pt>
                <c:pt idx="78">
                  <c:v>161.80000000000001</c:v>
                </c:pt>
                <c:pt idx="79">
                  <c:v>153</c:v>
                </c:pt>
                <c:pt idx="80">
                  <c:v>152.85000000000031</c:v>
                </c:pt>
                <c:pt idx="81">
                  <c:v>152.80000000000001</c:v>
                </c:pt>
                <c:pt idx="82">
                  <c:v>149.05000000000001</c:v>
                </c:pt>
                <c:pt idx="83">
                  <c:v>147.24</c:v>
                </c:pt>
                <c:pt idx="84">
                  <c:v>138.62</c:v>
                </c:pt>
                <c:pt idx="85">
                  <c:v>138.5</c:v>
                </c:pt>
                <c:pt idx="86">
                  <c:v>138.44999999999999</c:v>
                </c:pt>
                <c:pt idx="87">
                  <c:v>137</c:v>
                </c:pt>
                <c:pt idx="88">
                  <c:v>129.4</c:v>
                </c:pt>
                <c:pt idx="89">
                  <c:v>123.73</c:v>
                </c:pt>
                <c:pt idx="90">
                  <c:v>121.9100000000001</c:v>
                </c:pt>
                <c:pt idx="91">
                  <c:v>118.2</c:v>
                </c:pt>
                <c:pt idx="92">
                  <c:v>116.96</c:v>
                </c:pt>
                <c:pt idx="93">
                  <c:v>112.45</c:v>
                </c:pt>
                <c:pt idx="94">
                  <c:v>109.7</c:v>
                </c:pt>
                <c:pt idx="95">
                  <c:v>106.8</c:v>
                </c:pt>
                <c:pt idx="96">
                  <c:v>104.5</c:v>
                </c:pt>
                <c:pt idx="97">
                  <c:v>103.49</c:v>
                </c:pt>
                <c:pt idx="98">
                  <c:v>103.09</c:v>
                </c:pt>
                <c:pt idx="99">
                  <c:v>101.65</c:v>
                </c:pt>
                <c:pt idx="100">
                  <c:v>101.65</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35.549999999999997</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15.95000000000001</c:v>
                </c:pt>
                <c:pt idx="138">
                  <c:v>15.8</c:v>
                </c:pt>
                <c:pt idx="139">
                  <c:v>14.78</c:v>
                </c:pt>
                <c:pt idx="140">
                  <c:v>14.4</c:v>
                </c:pt>
                <c:pt idx="141">
                  <c:v>13.9</c:v>
                </c:pt>
                <c:pt idx="142">
                  <c:v>12.4</c:v>
                </c:pt>
                <c:pt idx="143">
                  <c:v>12.350000000000019</c:v>
                </c:pt>
                <c:pt idx="144">
                  <c:v>12.1</c:v>
                </c:pt>
                <c:pt idx="145">
                  <c:v>12</c:v>
                </c:pt>
                <c:pt idx="146">
                  <c:v>11.6</c:v>
                </c:pt>
                <c:pt idx="147">
                  <c:v>11</c:v>
                </c:pt>
                <c:pt idx="148">
                  <c:v>10.78</c:v>
                </c:pt>
                <c:pt idx="149">
                  <c:v>7.45</c:v>
                </c:pt>
                <c:pt idx="150">
                  <c:v>5.9</c:v>
                </c:pt>
                <c:pt idx="151">
                  <c:v>5</c:v>
                </c:pt>
              </c:numCache>
            </c:numRef>
          </c:xVal>
          <c:yVal>
            <c:numRef>
              <c:f>'HEI scatter plots'!$Q$2:$Q$153</c:f>
              <c:numCache>
                <c:formatCode>0%</c:formatCode>
                <c:ptCount val="152"/>
                <c:pt idx="0">
                  <c:v>0.92355813237397899</c:v>
                </c:pt>
                <c:pt idx="1">
                  <c:v>0.91576979333989295</c:v>
                </c:pt>
                <c:pt idx="2">
                  <c:v>0.91807828090495902</c:v>
                </c:pt>
                <c:pt idx="3">
                  <c:v>0.90866170967668303</c:v>
                </c:pt>
                <c:pt idx="4">
                  <c:v>0.919370954930949</c:v>
                </c:pt>
                <c:pt idx="5">
                  <c:v>0.89259856306697605</c:v>
                </c:pt>
                <c:pt idx="6">
                  <c:v>0.94052556610664595</c:v>
                </c:pt>
                <c:pt idx="7">
                  <c:v>0.97140195407603103</c:v>
                </c:pt>
                <c:pt idx="8">
                  <c:v>0.93350434268010396</c:v>
                </c:pt>
                <c:pt idx="9">
                  <c:v>0.92546763291818002</c:v>
                </c:pt>
                <c:pt idx="10">
                  <c:v>0.89169510135135099</c:v>
                </c:pt>
                <c:pt idx="11">
                  <c:v>0.90398149883116996</c:v>
                </c:pt>
                <c:pt idx="12">
                  <c:v>0.86658221550534498</c:v>
                </c:pt>
                <c:pt idx="13">
                  <c:v>0.948557472917265</c:v>
                </c:pt>
                <c:pt idx="14">
                  <c:v>0.88893950659732701</c:v>
                </c:pt>
                <c:pt idx="15">
                  <c:v>0.88348551157159805</c:v>
                </c:pt>
                <c:pt idx="16">
                  <c:v>0.88259817304258703</c:v>
                </c:pt>
                <c:pt idx="17">
                  <c:v>0.90235755836908804</c:v>
                </c:pt>
                <c:pt idx="18">
                  <c:v>0.90696178885947398</c:v>
                </c:pt>
                <c:pt idx="19">
                  <c:v>0.96197131625322096</c:v>
                </c:pt>
                <c:pt idx="20">
                  <c:v>0.87969826672824702</c:v>
                </c:pt>
                <c:pt idx="21">
                  <c:v>0.79852422008785595</c:v>
                </c:pt>
                <c:pt idx="22">
                  <c:v>0.89995398100803503</c:v>
                </c:pt>
                <c:pt idx="23">
                  <c:v>0.80870909485162001</c:v>
                </c:pt>
                <c:pt idx="24">
                  <c:v>0.89968999362254898</c:v>
                </c:pt>
                <c:pt idx="25">
                  <c:v>0.85360737131183295</c:v>
                </c:pt>
                <c:pt idx="26">
                  <c:v>0.82108102623078505</c:v>
                </c:pt>
                <c:pt idx="27">
                  <c:v>0.83871093485187498</c:v>
                </c:pt>
                <c:pt idx="28">
                  <c:v>0.92786957571576401</c:v>
                </c:pt>
                <c:pt idx="29">
                  <c:v>0.66135969962887498</c:v>
                </c:pt>
                <c:pt idx="30">
                  <c:v>0.86488064943909004</c:v>
                </c:pt>
                <c:pt idx="31">
                  <c:v>0.90705667255440003</c:v>
                </c:pt>
                <c:pt idx="32">
                  <c:v>0.91169214752549799</c:v>
                </c:pt>
                <c:pt idx="33">
                  <c:v>0.79834460242022498</c:v>
                </c:pt>
                <c:pt idx="34">
                  <c:v>0.96070894633068404</c:v>
                </c:pt>
                <c:pt idx="35">
                  <c:v>0.74418868253553205</c:v>
                </c:pt>
                <c:pt idx="36">
                  <c:v>0.89323225664689099</c:v>
                </c:pt>
                <c:pt idx="37">
                  <c:v>0.85682505014486499</c:v>
                </c:pt>
                <c:pt idx="38">
                  <c:v>0.79101777014917896</c:v>
                </c:pt>
                <c:pt idx="39">
                  <c:v>0.86046557169930504</c:v>
                </c:pt>
                <c:pt idx="40">
                  <c:v>0.85804813131046198</c:v>
                </c:pt>
                <c:pt idx="41">
                  <c:v>0.87132930473646597</c:v>
                </c:pt>
                <c:pt idx="42">
                  <c:v>0.90282908618730795</c:v>
                </c:pt>
                <c:pt idx="43">
                  <c:v>0.67347481287220801</c:v>
                </c:pt>
                <c:pt idx="44">
                  <c:v>0.74653904579722996</c:v>
                </c:pt>
                <c:pt idx="45">
                  <c:v>0.938699455102737</c:v>
                </c:pt>
                <c:pt idx="46">
                  <c:v>0.54894484972279001</c:v>
                </c:pt>
                <c:pt idx="47">
                  <c:v>0.83550828810759803</c:v>
                </c:pt>
                <c:pt idx="48">
                  <c:v>0.81032889919453299</c:v>
                </c:pt>
                <c:pt idx="49">
                  <c:v>0.78967107547586801</c:v>
                </c:pt>
                <c:pt idx="50">
                  <c:v>0.95486896639673502</c:v>
                </c:pt>
                <c:pt idx="51">
                  <c:v>0.84798097217780699</c:v>
                </c:pt>
                <c:pt idx="52">
                  <c:v>0.85224674288753</c:v>
                </c:pt>
                <c:pt idx="53">
                  <c:v>0.7904717674574</c:v>
                </c:pt>
                <c:pt idx="54">
                  <c:v>0.804105983754833</c:v>
                </c:pt>
                <c:pt idx="55">
                  <c:v>0.713967886702224</c:v>
                </c:pt>
                <c:pt idx="56">
                  <c:v>0.64894801291328397</c:v>
                </c:pt>
                <c:pt idx="57">
                  <c:v>0.75040310193683601</c:v>
                </c:pt>
                <c:pt idx="58">
                  <c:v>0.54496667341567195</c:v>
                </c:pt>
                <c:pt idx="59">
                  <c:v>0.63537591997722898</c:v>
                </c:pt>
                <c:pt idx="60">
                  <c:v>0.72046986312664896</c:v>
                </c:pt>
                <c:pt idx="61">
                  <c:v>0.61347534557458405</c:v>
                </c:pt>
                <c:pt idx="62">
                  <c:v>0.77830153071922903</c:v>
                </c:pt>
                <c:pt idx="63">
                  <c:v>0.71072459436379398</c:v>
                </c:pt>
                <c:pt idx="64">
                  <c:v>0.62749679075738096</c:v>
                </c:pt>
                <c:pt idx="65">
                  <c:v>0.85287400729770502</c:v>
                </c:pt>
                <c:pt idx="66">
                  <c:v>0.72581631299734695</c:v>
                </c:pt>
                <c:pt idx="67">
                  <c:v>0.80629060363701499</c:v>
                </c:pt>
                <c:pt idx="68">
                  <c:v>0.73648808432630597</c:v>
                </c:pt>
                <c:pt idx="69">
                  <c:v>0.72174162383400198</c:v>
                </c:pt>
                <c:pt idx="70">
                  <c:v>0.915783443139503</c:v>
                </c:pt>
                <c:pt idx="71">
                  <c:v>0.54560794044664995</c:v>
                </c:pt>
                <c:pt idx="72">
                  <c:v>0.437240369340748</c:v>
                </c:pt>
                <c:pt idx="73">
                  <c:v>0.91532713232713203</c:v>
                </c:pt>
                <c:pt idx="74">
                  <c:v>0.51442734150795499</c:v>
                </c:pt>
                <c:pt idx="75">
                  <c:v>0.458374506486182</c:v>
                </c:pt>
                <c:pt idx="76">
                  <c:v>0.34091310751104598</c:v>
                </c:pt>
                <c:pt idx="77">
                  <c:v>0.46579116179615099</c:v>
                </c:pt>
                <c:pt idx="78">
                  <c:v>0.71740543881334995</c:v>
                </c:pt>
                <c:pt idx="79">
                  <c:v>0.710019607843138</c:v>
                </c:pt>
                <c:pt idx="80">
                  <c:v>0.86258292443572104</c:v>
                </c:pt>
                <c:pt idx="81">
                  <c:v>0.50549869109947698</c:v>
                </c:pt>
                <c:pt idx="82">
                  <c:v>0.78946662193894501</c:v>
                </c:pt>
                <c:pt idx="83">
                  <c:v>0.25791157294213501</c:v>
                </c:pt>
                <c:pt idx="84">
                  <c:v>0.65221858317702996</c:v>
                </c:pt>
                <c:pt idx="85">
                  <c:v>0.49241155234657003</c:v>
                </c:pt>
                <c:pt idx="86">
                  <c:v>0.318555435175154</c:v>
                </c:pt>
                <c:pt idx="87">
                  <c:v>0.51921751824817597</c:v>
                </c:pt>
                <c:pt idx="88">
                  <c:v>0.75104173106646199</c:v>
                </c:pt>
                <c:pt idx="89">
                  <c:v>0.88373716964357896</c:v>
                </c:pt>
                <c:pt idx="90">
                  <c:v>0.87220080387170895</c:v>
                </c:pt>
                <c:pt idx="91">
                  <c:v>0.42800338409475502</c:v>
                </c:pt>
                <c:pt idx="92">
                  <c:v>0.53334473324213405</c:v>
                </c:pt>
                <c:pt idx="93">
                  <c:v>0.26020453534904497</c:v>
                </c:pt>
                <c:pt idx="94">
                  <c:v>1</c:v>
                </c:pt>
                <c:pt idx="95">
                  <c:v>0.372846441947567</c:v>
                </c:pt>
                <c:pt idx="96">
                  <c:v>0.44133971291865998</c:v>
                </c:pt>
                <c:pt idx="97">
                  <c:v>0.85500000000000098</c:v>
                </c:pt>
                <c:pt idx="98">
                  <c:v>1</c:v>
                </c:pt>
                <c:pt idx="99">
                  <c:v>0.50475897688145599</c:v>
                </c:pt>
                <c:pt idx="100">
                  <c:v>0.72779144121987505</c:v>
                </c:pt>
                <c:pt idx="101">
                  <c:v>0.55568655207280104</c:v>
                </c:pt>
                <c:pt idx="102">
                  <c:v>0.78200000000000003</c:v>
                </c:pt>
                <c:pt idx="103">
                  <c:v>0.39278514588859398</c:v>
                </c:pt>
                <c:pt idx="104">
                  <c:v>0.75894495412844198</c:v>
                </c:pt>
                <c:pt idx="105">
                  <c:v>0.516141001855287</c:v>
                </c:pt>
                <c:pt idx="106">
                  <c:v>0.542518703241895</c:v>
                </c:pt>
                <c:pt idx="107">
                  <c:v>0.63794447446636204</c:v>
                </c:pt>
                <c:pt idx="108">
                  <c:v>0.535023422430423</c:v>
                </c:pt>
                <c:pt idx="109">
                  <c:v>0.34046920821114401</c:v>
                </c:pt>
                <c:pt idx="110">
                  <c:v>0.86710719530102798</c:v>
                </c:pt>
                <c:pt idx="111">
                  <c:v>0.27306883077847899</c:v>
                </c:pt>
                <c:pt idx="112">
                  <c:v>1</c:v>
                </c:pt>
                <c:pt idx="113">
                  <c:v>0.83200000000000096</c:v>
                </c:pt>
                <c:pt idx="114">
                  <c:v>0.54616755793226202</c:v>
                </c:pt>
                <c:pt idx="115">
                  <c:v>0.9</c:v>
                </c:pt>
                <c:pt idx="116">
                  <c:v>0.8</c:v>
                </c:pt>
                <c:pt idx="117">
                  <c:v>0.56808510638297904</c:v>
                </c:pt>
                <c:pt idx="118">
                  <c:v>0.307183965072436</c:v>
                </c:pt>
                <c:pt idx="119">
                  <c:v>0.34582484725050999</c:v>
                </c:pt>
                <c:pt idx="120">
                  <c:v>0.12238074008025</c:v>
                </c:pt>
                <c:pt idx="121">
                  <c:v>0.52833723653395803</c:v>
                </c:pt>
                <c:pt idx="122">
                  <c:v>0.56282463517190295</c:v>
                </c:pt>
                <c:pt idx="123">
                  <c:v>0.16470588235294201</c:v>
                </c:pt>
                <c:pt idx="124">
                  <c:v>0</c:v>
                </c:pt>
                <c:pt idx="125">
                  <c:v>0.96125000000000005</c:v>
                </c:pt>
                <c:pt idx="126">
                  <c:v>0.82857142857142896</c:v>
                </c:pt>
                <c:pt idx="127">
                  <c:v>0.38348082595870298</c:v>
                </c:pt>
                <c:pt idx="128">
                  <c:v>1</c:v>
                </c:pt>
                <c:pt idx="129">
                  <c:v>0.17895522388059701</c:v>
                </c:pt>
                <c:pt idx="130">
                  <c:v>0.39950062421972599</c:v>
                </c:pt>
                <c:pt idx="131">
                  <c:v>3.4334763948497798E-2</c:v>
                </c:pt>
                <c:pt idx="132">
                  <c:v>1</c:v>
                </c:pt>
                <c:pt idx="133">
                  <c:v>1</c:v>
                </c:pt>
                <c:pt idx="134">
                  <c:v>0.9</c:v>
                </c:pt>
                <c:pt idx="135">
                  <c:v>0.14925373134328401</c:v>
                </c:pt>
                <c:pt idx="136">
                  <c:v>0.5</c:v>
                </c:pt>
                <c:pt idx="137">
                  <c:v>1</c:v>
                </c:pt>
                <c:pt idx="138">
                  <c:v>1</c:v>
                </c:pt>
                <c:pt idx="139">
                  <c:v>1</c:v>
                </c:pt>
                <c:pt idx="140">
                  <c:v>1</c:v>
                </c:pt>
                <c:pt idx="141">
                  <c:v>0.60000000000000098</c:v>
                </c:pt>
                <c:pt idx="142">
                  <c:v>0</c:v>
                </c:pt>
                <c:pt idx="143">
                  <c:v>0.9</c:v>
                </c:pt>
                <c:pt idx="144">
                  <c:v>0.4</c:v>
                </c:pt>
                <c:pt idx="145">
                  <c:v>0</c:v>
                </c:pt>
                <c:pt idx="146">
                  <c:v>1</c:v>
                </c:pt>
                <c:pt idx="147">
                  <c:v>0</c:v>
                </c:pt>
                <c:pt idx="148">
                  <c:v>1</c:v>
                </c:pt>
                <c:pt idx="149">
                  <c:v>0.9</c:v>
                </c:pt>
                <c:pt idx="150">
                  <c:v>0.5</c:v>
                </c:pt>
                <c:pt idx="151">
                  <c:v>0.4</c:v>
                </c:pt>
              </c:numCache>
            </c:numRef>
          </c:yVal>
          <c:smooth val="0"/>
        </c:ser>
        <c:dLbls>
          <c:showLegendKey val="0"/>
          <c:showVal val="0"/>
          <c:showCatName val="0"/>
          <c:showSerName val="0"/>
          <c:showPercent val="0"/>
          <c:showBubbleSize val="0"/>
        </c:dLbls>
        <c:axId val="220987760"/>
        <c:axId val="220988152"/>
      </c:scatterChart>
      <c:valAx>
        <c:axId val="220987760"/>
        <c:scaling>
          <c:orientation val="minMax"/>
          <c:max val="2600"/>
          <c:min val="0"/>
        </c:scaling>
        <c:delete val="1"/>
        <c:axPos val="b"/>
        <c:title>
          <c:tx>
            <c:rich>
              <a:bodyPr/>
              <a:lstStyle/>
              <a:p>
                <a:pPr>
                  <a:defRPr sz="1200"/>
                </a:pPr>
                <a:r>
                  <a:rPr lang="en-GB" sz="1200" dirty="0" smtClean="0"/>
                  <a:t>Submitted Cat A FTE staff</a:t>
                </a:r>
                <a:endParaRPr lang="en-GB" sz="1200" dirty="0"/>
              </a:p>
            </c:rich>
          </c:tx>
          <c:layout/>
          <c:overlay val="0"/>
        </c:title>
        <c:numFmt formatCode="General" sourceLinked="1"/>
        <c:majorTickMark val="out"/>
        <c:minorTickMark val="none"/>
        <c:tickLblPos val="nextTo"/>
        <c:crossAx val="220988152"/>
        <c:crosses val="autoZero"/>
        <c:crossBetween val="midCat"/>
      </c:valAx>
      <c:valAx>
        <c:axId val="220988152"/>
        <c:scaling>
          <c:orientation val="minMax"/>
          <c:max val="1"/>
        </c:scaling>
        <c:delete val="0"/>
        <c:axPos val="l"/>
        <c:majorGridlines/>
        <c:numFmt formatCode="0%" sourceLinked="1"/>
        <c:majorTickMark val="out"/>
        <c:minorTickMark val="none"/>
        <c:tickLblPos val="nextTo"/>
        <c:crossAx val="220987760"/>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BC4C6-AC41-497A-B617-0C7079B35558}" type="doc">
      <dgm:prSet loTypeId="urn:microsoft.com/office/officeart/2005/8/layout/hierarchy4" loCatId="relationship" qsTypeId="urn:microsoft.com/office/officeart/2005/8/quickstyle/simple2" qsCatId="simple" csTypeId="urn:microsoft.com/office/officeart/2005/8/colors/accent1_5" csCatId="accent1" phldr="1"/>
      <dgm:spPr/>
      <dgm:t>
        <a:bodyPr/>
        <a:lstStyle/>
        <a:p>
          <a:endParaRPr lang="en-GB"/>
        </a:p>
      </dgm:t>
    </dgm:pt>
    <dgm:pt modelId="{4979CB95-3CE3-4D53-B221-94D02D230788}">
      <dgm:prSet phldrT="[Text]" custT="1"/>
      <dgm:spPr>
        <a:xfrm>
          <a:off x="2846" y="1880"/>
          <a:ext cx="7915931" cy="1067645"/>
        </a:xfrm>
        <a:solidFill>
          <a:srgbClr val="BBE0E3">
            <a:alpha val="8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0" dirty="0" smtClean="0">
              <a:solidFill>
                <a:srgbClr val="000000"/>
              </a:solidFill>
              <a:latin typeface="Arial"/>
              <a:ea typeface="+mn-ea"/>
              <a:cs typeface="+mn-cs"/>
            </a:rPr>
            <a:t>Panels judged the </a:t>
          </a:r>
          <a:r>
            <a:rPr lang="en-GB" sz="2000" b="1" dirty="0" smtClean="0">
              <a:solidFill>
                <a:srgbClr val="000000"/>
              </a:solidFill>
              <a:latin typeface="Arial"/>
              <a:ea typeface="+mn-ea"/>
              <a:cs typeface="+mn-cs"/>
            </a:rPr>
            <a:t>overall quality </a:t>
          </a:r>
          <a:r>
            <a:rPr lang="en-GB" sz="2000" b="0" dirty="0" smtClean="0">
              <a:solidFill>
                <a:srgbClr val="000000"/>
              </a:solidFill>
              <a:latin typeface="Arial"/>
              <a:ea typeface="+mn-ea"/>
              <a:cs typeface="+mn-cs"/>
            </a:rPr>
            <a:t>of each submission</a:t>
          </a:r>
          <a:endParaRPr lang="en-GB" sz="2000" b="0" dirty="0">
            <a:solidFill>
              <a:srgbClr val="000000"/>
            </a:solidFill>
            <a:latin typeface="Arial"/>
            <a:ea typeface="+mn-ea"/>
            <a:cs typeface="+mn-cs"/>
          </a:endParaRPr>
        </a:p>
      </dgm:t>
    </dgm:pt>
    <dgm:pt modelId="{18059E5F-5779-4EEB-8DB6-F1AFFCC0759A}" type="parTrans" cxnId="{2AC0DBE2-57D9-44B1-9669-8A7EF558CBED}">
      <dgm:prSet/>
      <dgm:spPr/>
      <dgm:t>
        <a:bodyPr/>
        <a:lstStyle/>
        <a:p>
          <a:endParaRPr lang="en-GB">
            <a:solidFill>
              <a:schemeClr val="tx1"/>
            </a:solidFill>
          </a:endParaRPr>
        </a:p>
      </dgm:t>
    </dgm:pt>
    <dgm:pt modelId="{7DC7C621-746C-4873-8FAE-4A766706580D}" type="sibTrans" cxnId="{2AC0DBE2-57D9-44B1-9669-8A7EF558CBED}">
      <dgm:prSet/>
      <dgm:spPr/>
      <dgm:t>
        <a:bodyPr/>
        <a:lstStyle/>
        <a:p>
          <a:endParaRPr lang="en-GB">
            <a:solidFill>
              <a:schemeClr val="tx1"/>
            </a:solidFill>
          </a:endParaRPr>
        </a:p>
      </dgm:t>
    </dgm:pt>
    <dgm:pt modelId="{A810FAD5-AC44-4E21-8FA9-7F07B473216F}">
      <dgm:prSet custT="1"/>
      <dgm:spPr>
        <a:xfrm>
          <a:off x="10573" y="1256891"/>
          <a:ext cx="2493837" cy="841557"/>
        </a:xfr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0" dirty="0" smtClean="0">
              <a:solidFill>
                <a:srgbClr val="000000"/>
              </a:solidFill>
              <a:latin typeface="Arial"/>
              <a:ea typeface="+mn-ea"/>
              <a:cs typeface="+mn-cs"/>
            </a:rPr>
            <a:t>Quality of research </a:t>
          </a:r>
          <a:r>
            <a:rPr lang="en-GB" sz="2000" b="1" dirty="0" smtClean="0">
              <a:solidFill>
                <a:srgbClr val="000000"/>
              </a:solidFill>
              <a:latin typeface="Arial"/>
              <a:ea typeface="+mn-ea"/>
              <a:cs typeface="+mn-cs"/>
            </a:rPr>
            <a:t>outputs</a:t>
          </a:r>
          <a:endParaRPr lang="en-GB" sz="2000" b="1" dirty="0">
            <a:solidFill>
              <a:srgbClr val="000000"/>
            </a:solidFill>
            <a:latin typeface="Arial"/>
            <a:ea typeface="+mn-ea"/>
            <a:cs typeface="+mn-cs"/>
          </a:endParaRPr>
        </a:p>
      </dgm:t>
    </dgm:pt>
    <dgm:pt modelId="{DDA67940-8D25-47C0-82A6-66CBA4526E2C}" type="parTrans" cxnId="{1F5C38F5-41C8-4E50-A66A-E07C933079AA}">
      <dgm:prSet/>
      <dgm:spPr/>
      <dgm:t>
        <a:bodyPr/>
        <a:lstStyle/>
        <a:p>
          <a:endParaRPr lang="en-GB">
            <a:solidFill>
              <a:schemeClr val="tx1"/>
            </a:solidFill>
          </a:endParaRPr>
        </a:p>
      </dgm:t>
    </dgm:pt>
    <dgm:pt modelId="{9459166E-6670-4ED0-AACC-04AF5713A62F}" type="sibTrans" cxnId="{1F5C38F5-41C8-4E50-A66A-E07C933079AA}">
      <dgm:prSet/>
      <dgm:spPr/>
      <dgm:t>
        <a:bodyPr/>
        <a:lstStyle/>
        <a:p>
          <a:endParaRPr lang="en-GB">
            <a:solidFill>
              <a:schemeClr val="tx1"/>
            </a:solidFill>
          </a:endParaRPr>
        </a:p>
      </dgm:t>
    </dgm:pt>
    <dgm:pt modelId="{3CD1A971-5DAA-4E44-852D-423D467A6F0C}">
      <dgm:prSet custT="1"/>
      <dgm:spPr>
        <a:xfrm>
          <a:off x="2713893" y="1256891"/>
          <a:ext cx="2493837" cy="841540"/>
        </a:xfr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1" dirty="0" smtClean="0">
              <a:solidFill>
                <a:srgbClr val="000000"/>
              </a:solidFill>
              <a:latin typeface="Arial"/>
              <a:ea typeface="+mn-ea"/>
              <a:cs typeface="+mn-cs"/>
            </a:rPr>
            <a:t>Impact</a:t>
          </a:r>
          <a:r>
            <a:rPr lang="en-GB" sz="2000" b="0" dirty="0" smtClean="0">
              <a:solidFill>
                <a:srgbClr val="000000"/>
              </a:solidFill>
              <a:latin typeface="Arial"/>
              <a:ea typeface="+mn-ea"/>
              <a:cs typeface="+mn-cs"/>
            </a:rPr>
            <a:t> of research on society</a:t>
          </a:r>
          <a:endParaRPr lang="en-GB" sz="2000" b="0" dirty="0">
            <a:solidFill>
              <a:srgbClr val="000000"/>
            </a:solidFill>
            <a:latin typeface="Arial"/>
            <a:ea typeface="+mn-ea"/>
            <a:cs typeface="+mn-cs"/>
          </a:endParaRPr>
        </a:p>
      </dgm:t>
    </dgm:pt>
    <dgm:pt modelId="{789F7608-80AF-4453-A93A-B0AF6659E17A}" type="parTrans" cxnId="{9BAD5DBD-5FDC-419A-9FAE-C690671D09B4}">
      <dgm:prSet/>
      <dgm:spPr/>
      <dgm:t>
        <a:bodyPr/>
        <a:lstStyle/>
        <a:p>
          <a:endParaRPr lang="en-GB">
            <a:solidFill>
              <a:schemeClr val="tx1"/>
            </a:solidFill>
          </a:endParaRPr>
        </a:p>
      </dgm:t>
    </dgm:pt>
    <dgm:pt modelId="{AF21A2DB-D6A0-414F-875F-3D64F16B9F88}" type="sibTrans" cxnId="{9BAD5DBD-5FDC-419A-9FAE-C690671D09B4}">
      <dgm:prSet/>
      <dgm:spPr/>
      <dgm:t>
        <a:bodyPr/>
        <a:lstStyle/>
        <a:p>
          <a:endParaRPr lang="en-GB">
            <a:solidFill>
              <a:schemeClr val="tx1"/>
            </a:solidFill>
          </a:endParaRPr>
        </a:p>
      </dgm:t>
    </dgm:pt>
    <dgm:pt modelId="{D9D41C3F-4776-442A-A053-0936ADA20BC4}">
      <dgm:prSet custT="1"/>
      <dgm:spPr>
        <a:xfrm>
          <a:off x="5417213" y="1256891"/>
          <a:ext cx="2493837" cy="841540"/>
        </a:xfr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0" dirty="0" smtClean="0">
              <a:solidFill>
                <a:srgbClr val="000000"/>
              </a:solidFill>
              <a:latin typeface="Arial"/>
              <a:ea typeface="+mn-ea"/>
              <a:cs typeface="+mn-cs"/>
            </a:rPr>
            <a:t>The research </a:t>
          </a:r>
          <a:r>
            <a:rPr lang="en-GB" sz="2000" b="1" dirty="0" smtClean="0">
              <a:solidFill>
                <a:srgbClr val="000000"/>
              </a:solidFill>
              <a:latin typeface="Arial"/>
              <a:ea typeface="+mn-ea"/>
              <a:cs typeface="+mn-cs"/>
            </a:rPr>
            <a:t>environment</a:t>
          </a:r>
          <a:endParaRPr lang="en-GB" sz="2000" b="1" dirty="0">
            <a:solidFill>
              <a:srgbClr val="000000"/>
            </a:solidFill>
            <a:latin typeface="Arial"/>
            <a:ea typeface="+mn-ea"/>
            <a:cs typeface="+mn-cs"/>
          </a:endParaRPr>
        </a:p>
      </dgm:t>
    </dgm:pt>
    <dgm:pt modelId="{05D5AD4C-FAB9-4BC6-A09A-DDD46751B502}" type="parTrans" cxnId="{5EEE35D0-9E65-430A-BE54-5532444914F3}">
      <dgm:prSet/>
      <dgm:spPr/>
      <dgm:t>
        <a:bodyPr/>
        <a:lstStyle/>
        <a:p>
          <a:endParaRPr lang="en-GB">
            <a:solidFill>
              <a:schemeClr val="tx1"/>
            </a:solidFill>
          </a:endParaRPr>
        </a:p>
      </dgm:t>
    </dgm:pt>
    <dgm:pt modelId="{49522790-94E1-486B-A5F2-89E3C85D0A18}" type="sibTrans" cxnId="{5EEE35D0-9E65-430A-BE54-5532444914F3}">
      <dgm:prSet/>
      <dgm:spPr/>
      <dgm:t>
        <a:bodyPr/>
        <a:lstStyle/>
        <a:p>
          <a:endParaRPr lang="en-GB">
            <a:solidFill>
              <a:schemeClr val="tx1"/>
            </a:solidFill>
          </a:endParaRPr>
        </a:p>
      </dgm:t>
    </dgm:pt>
    <dgm:pt modelId="{80047215-D342-4547-B118-A756FB5DD649}" type="pres">
      <dgm:prSet presAssocID="{7CDBC4C6-AC41-497A-B617-0C7079B35558}" presName="Name0" presStyleCnt="0">
        <dgm:presLayoutVars>
          <dgm:chPref val="1"/>
          <dgm:dir/>
          <dgm:animOne val="branch"/>
          <dgm:animLvl val="lvl"/>
          <dgm:resizeHandles/>
        </dgm:presLayoutVars>
      </dgm:prSet>
      <dgm:spPr/>
      <dgm:t>
        <a:bodyPr/>
        <a:lstStyle/>
        <a:p>
          <a:endParaRPr lang="en-GB"/>
        </a:p>
      </dgm:t>
    </dgm:pt>
    <dgm:pt modelId="{CD2DA432-048E-4B3C-A581-302A2E2BA159}" type="pres">
      <dgm:prSet presAssocID="{4979CB95-3CE3-4D53-B221-94D02D230788}" presName="vertOne" presStyleCnt="0"/>
      <dgm:spPr/>
      <dgm:t>
        <a:bodyPr/>
        <a:lstStyle/>
        <a:p>
          <a:endParaRPr lang="en-GB"/>
        </a:p>
      </dgm:t>
    </dgm:pt>
    <dgm:pt modelId="{BC26F1AB-E1C4-4A7E-9005-203814DD24BC}" type="pres">
      <dgm:prSet presAssocID="{4979CB95-3CE3-4D53-B221-94D02D230788}" presName="txOne" presStyleLbl="node0" presStyleIdx="0" presStyleCnt="1" custScaleY="22846" custLinFactNeighborX="1783" custLinFactNeighborY="-77833">
        <dgm:presLayoutVars>
          <dgm:chPref val="3"/>
        </dgm:presLayoutVars>
      </dgm:prSet>
      <dgm:spPr>
        <a:prstGeom prst="roundRect">
          <a:avLst>
            <a:gd name="adj" fmla="val 10000"/>
          </a:avLst>
        </a:prstGeom>
      </dgm:spPr>
      <dgm:t>
        <a:bodyPr/>
        <a:lstStyle/>
        <a:p>
          <a:endParaRPr lang="en-GB"/>
        </a:p>
      </dgm:t>
    </dgm:pt>
    <dgm:pt modelId="{D83712D0-DD0F-4DE6-8E34-78A81CA9A0AA}" type="pres">
      <dgm:prSet presAssocID="{4979CB95-3CE3-4D53-B221-94D02D230788}" presName="parTransOne" presStyleCnt="0"/>
      <dgm:spPr/>
      <dgm:t>
        <a:bodyPr/>
        <a:lstStyle/>
        <a:p>
          <a:endParaRPr lang="en-GB"/>
        </a:p>
      </dgm:t>
    </dgm:pt>
    <dgm:pt modelId="{95BA4FE6-367A-4CFF-931A-D81FA21751BD}" type="pres">
      <dgm:prSet presAssocID="{4979CB95-3CE3-4D53-B221-94D02D230788}" presName="horzOne" presStyleCnt="0"/>
      <dgm:spPr/>
      <dgm:t>
        <a:bodyPr/>
        <a:lstStyle/>
        <a:p>
          <a:endParaRPr lang="en-GB"/>
        </a:p>
      </dgm:t>
    </dgm:pt>
    <dgm:pt modelId="{62986CEE-47BF-467B-8A83-12E087E0FE24}" type="pres">
      <dgm:prSet presAssocID="{A810FAD5-AC44-4E21-8FA9-7F07B473216F}" presName="vertTwo" presStyleCnt="0"/>
      <dgm:spPr/>
      <dgm:t>
        <a:bodyPr/>
        <a:lstStyle/>
        <a:p>
          <a:endParaRPr lang="en-GB"/>
        </a:p>
      </dgm:t>
    </dgm:pt>
    <dgm:pt modelId="{1095B457-A8A3-4F88-A884-4265FEF36CDE}" type="pres">
      <dgm:prSet presAssocID="{A810FAD5-AC44-4E21-8FA9-7F07B473216F}" presName="txTwo" presStyleLbl="node2" presStyleIdx="0" presStyleCnt="3" custScaleY="48774" custLinFactNeighborX="655" custLinFactNeighborY="12215">
        <dgm:presLayoutVars>
          <dgm:chPref val="3"/>
        </dgm:presLayoutVars>
      </dgm:prSet>
      <dgm:spPr>
        <a:prstGeom prst="roundRect">
          <a:avLst>
            <a:gd name="adj" fmla="val 10000"/>
          </a:avLst>
        </a:prstGeom>
      </dgm:spPr>
      <dgm:t>
        <a:bodyPr/>
        <a:lstStyle/>
        <a:p>
          <a:endParaRPr lang="en-GB"/>
        </a:p>
      </dgm:t>
    </dgm:pt>
    <dgm:pt modelId="{D94A5812-900C-471C-B5CB-3BDAFF3016B3}" type="pres">
      <dgm:prSet presAssocID="{A810FAD5-AC44-4E21-8FA9-7F07B473216F}" presName="horzTwo" presStyleCnt="0"/>
      <dgm:spPr/>
      <dgm:t>
        <a:bodyPr/>
        <a:lstStyle/>
        <a:p>
          <a:endParaRPr lang="en-GB"/>
        </a:p>
      </dgm:t>
    </dgm:pt>
    <dgm:pt modelId="{C1646160-1CCB-4758-A60E-86615C35F267}" type="pres">
      <dgm:prSet presAssocID="{9459166E-6670-4ED0-AACC-04AF5713A62F}" presName="sibSpaceTwo" presStyleCnt="0"/>
      <dgm:spPr/>
      <dgm:t>
        <a:bodyPr/>
        <a:lstStyle/>
        <a:p>
          <a:endParaRPr lang="en-GB"/>
        </a:p>
      </dgm:t>
    </dgm:pt>
    <dgm:pt modelId="{DA95872C-4988-426F-8AD9-4F603F4ACAE7}" type="pres">
      <dgm:prSet presAssocID="{3CD1A971-5DAA-4E44-852D-423D467A6F0C}" presName="vertTwo" presStyleCnt="0"/>
      <dgm:spPr/>
      <dgm:t>
        <a:bodyPr/>
        <a:lstStyle/>
        <a:p>
          <a:endParaRPr lang="en-GB"/>
        </a:p>
      </dgm:t>
    </dgm:pt>
    <dgm:pt modelId="{1C83A54A-F09E-4BD4-B033-4CDD9B400C7A}" type="pres">
      <dgm:prSet presAssocID="{3CD1A971-5DAA-4E44-852D-423D467A6F0C}" presName="txTwo" presStyleLbl="node2" presStyleIdx="1" presStyleCnt="3" custScaleY="48584" custLinFactNeighborX="-1887" custLinFactNeighborY="11889">
        <dgm:presLayoutVars>
          <dgm:chPref val="3"/>
        </dgm:presLayoutVars>
      </dgm:prSet>
      <dgm:spPr>
        <a:prstGeom prst="roundRect">
          <a:avLst>
            <a:gd name="adj" fmla="val 10000"/>
          </a:avLst>
        </a:prstGeom>
      </dgm:spPr>
      <dgm:t>
        <a:bodyPr/>
        <a:lstStyle/>
        <a:p>
          <a:endParaRPr lang="en-GB"/>
        </a:p>
      </dgm:t>
    </dgm:pt>
    <dgm:pt modelId="{F0B23E6F-EAC1-450F-BB59-CA6752261F45}" type="pres">
      <dgm:prSet presAssocID="{3CD1A971-5DAA-4E44-852D-423D467A6F0C}" presName="horzTwo" presStyleCnt="0"/>
      <dgm:spPr/>
      <dgm:t>
        <a:bodyPr/>
        <a:lstStyle/>
        <a:p>
          <a:endParaRPr lang="en-GB"/>
        </a:p>
      </dgm:t>
    </dgm:pt>
    <dgm:pt modelId="{735B3F05-B6ED-4C6D-9A21-06A85FA3D301}" type="pres">
      <dgm:prSet presAssocID="{AF21A2DB-D6A0-414F-875F-3D64F16B9F88}" presName="sibSpaceTwo" presStyleCnt="0"/>
      <dgm:spPr/>
      <dgm:t>
        <a:bodyPr/>
        <a:lstStyle/>
        <a:p>
          <a:endParaRPr lang="en-GB"/>
        </a:p>
      </dgm:t>
    </dgm:pt>
    <dgm:pt modelId="{5B1DF4DE-2CC3-4A9A-92AF-6FFFCE71D58D}" type="pres">
      <dgm:prSet presAssocID="{D9D41C3F-4776-442A-A053-0936ADA20BC4}" presName="vertTwo" presStyleCnt="0"/>
      <dgm:spPr/>
      <dgm:t>
        <a:bodyPr/>
        <a:lstStyle/>
        <a:p>
          <a:endParaRPr lang="en-GB"/>
        </a:p>
      </dgm:t>
    </dgm:pt>
    <dgm:pt modelId="{341BD9DC-3C29-4C1F-A040-4804CD20A7FF}" type="pres">
      <dgm:prSet presAssocID="{D9D41C3F-4776-442A-A053-0936ADA20BC4}" presName="txTwo" presStyleLbl="node2" presStyleIdx="2" presStyleCnt="3" custScaleY="48812" custLinFactNeighborX="-265" custLinFactNeighborY="7179">
        <dgm:presLayoutVars>
          <dgm:chPref val="3"/>
        </dgm:presLayoutVars>
      </dgm:prSet>
      <dgm:spPr>
        <a:prstGeom prst="roundRect">
          <a:avLst>
            <a:gd name="adj" fmla="val 10000"/>
          </a:avLst>
        </a:prstGeom>
      </dgm:spPr>
      <dgm:t>
        <a:bodyPr/>
        <a:lstStyle/>
        <a:p>
          <a:endParaRPr lang="en-GB"/>
        </a:p>
      </dgm:t>
    </dgm:pt>
    <dgm:pt modelId="{3FCC817D-168F-4617-9416-C03E7F803580}" type="pres">
      <dgm:prSet presAssocID="{D9D41C3F-4776-442A-A053-0936ADA20BC4}" presName="horzTwo" presStyleCnt="0"/>
      <dgm:spPr/>
      <dgm:t>
        <a:bodyPr/>
        <a:lstStyle/>
        <a:p>
          <a:endParaRPr lang="en-GB"/>
        </a:p>
      </dgm:t>
    </dgm:pt>
  </dgm:ptLst>
  <dgm:cxnLst>
    <dgm:cxn modelId="{5EEE35D0-9E65-430A-BE54-5532444914F3}" srcId="{4979CB95-3CE3-4D53-B221-94D02D230788}" destId="{D9D41C3F-4776-442A-A053-0936ADA20BC4}" srcOrd="2" destOrd="0" parTransId="{05D5AD4C-FAB9-4BC6-A09A-DDD46751B502}" sibTransId="{49522790-94E1-486B-A5F2-89E3C85D0A18}"/>
    <dgm:cxn modelId="{2AC0DBE2-57D9-44B1-9669-8A7EF558CBED}" srcId="{7CDBC4C6-AC41-497A-B617-0C7079B35558}" destId="{4979CB95-3CE3-4D53-B221-94D02D230788}" srcOrd="0" destOrd="0" parTransId="{18059E5F-5779-4EEB-8DB6-F1AFFCC0759A}" sibTransId="{7DC7C621-746C-4873-8FAE-4A766706580D}"/>
    <dgm:cxn modelId="{98C94E0F-313D-5849-9C43-10B821D40A12}" type="presOf" srcId="{7CDBC4C6-AC41-497A-B617-0C7079B35558}" destId="{80047215-D342-4547-B118-A756FB5DD649}" srcOrd="0" destOrd="0" presId="urn:microsoft.com/office/officeart/2005/8/layout/hierarchy4"/>
    <dgm:cxn modelId="{1347E34A-6A7E-DF40-970D-7C68CDA74E0B}" type="presOf" srcId="{A810FAD5-AC44-4E21-8FA9-7F07B473216F}" destId="{1095B457-A8A3-4F88-A884-4265FEF36CDE}" srcOrd="0" destOrd="0" presId="urn:microsoft.com/office/officeart/2005/8/layout/hierarchy4"/>
    <dgm:cxn modelId="{9BAD5DBD-5FDC-419A-9FAE-C690671D09B4}" srcId="{4979CB95-3CE3-4D53-B221-94D02D230788}" destId="{3CD1A971-5DAA-4E44-852D-423D467A6F0C}" srcOrd="1" destOrd="0" parTransId="{789F7608-80AF-4453-A93A-B0AF6659E17A}" sibTransId="{AF21A2DB-D6A0-414F-875F-3D64F16B9F88}"/>
    <dgm:cxn modelId="{0A99478D-010D-5B44-9CA7-44D2DAC6F6DB}" type="presOf" srcId="{3CD1A971-5DAA-4E44-852D-423D467A6F0C}" destId="{1C83A54A-F09E-4BD4-B033-4CDD9B400C7A}" srcOrd="0" destOrd="0" presId="urn:microsoft.com/office/officeart/2005/8/layout/hierarchy4"/>
    <dgm:cxn modelId="{A84BEA77-0069-4645-9658-4771DC0CDC27}" type="presOf" srcId="{D9D41C3F-4776-442A-A053-0936ADA20BC4}" destId="{341BD9DC-3C29-4C1F-A040-4804CD20A7FF}" srcOrd="0" destOrd="0" presId="urn:microsoft.com/office/officeart/2005/8/layout/hierarchy4"/>
    <dgm:cxn modelId="{357FE48D-E3A9-124F-9C56-5688674E6514}" type="presOf" srcId="{4979CB95-3CE3-4D53-B221-94D02D230788}" destId="{BC26F1AB-E1C4-4A7E-9005-203814DD24BC}" srcOrd="0" destOrd="0" presId="urn:microsoft.com/office/officeart/2005/8/layout/hierarchy4"/>
    <dgm:cxn modelId="{1F5C38F5-41C8-4E50-A66A-E07C933079AA}" srcId="{4979CB95-3CE3-4D53-B221-94D02D230788}" destId="{A810FAD5-AC44-4E21-8FA9-7F07B473216F}" srcOrd="0" destOrd="0" parTransId="{DDA67940-8D25-47C0-82A6-66CBA4526E2C}" sibTransId="{9459166E-6670-4ED0-AACC-04AF5713A62F}"/>
    <dgm:cxn modelId="{F61BC6EF-ED07-0E42-8AB2-851EABE2D69A}" type="presParOf" srcId="{80047215-D342-4547-B118-A756FB5DD649}" destId="{CD2DA432-048E-4B3C-A581-302A2E2BA159}" srcOrd="0" destOrd="0" presId="urn:microsoft.com/office/officeart/2005/8/layout/hierarchy4"/>
    <dgm:cxn modelId="{CEC14DCA-1588-4749-8645-80F92C511CB4}" type="presParOf" srcId="{CD2DA432-048E-4B3C-A581-302A2E2BA159}" destId="{BC26F1AB-E1C4-4A7E-9005-203814DD24BC}" srcOrd="0" destOrd="0" presId="urn:microsoft.com/office/officeart/2005/8/layout/hierarchy4"/>
    <dgm:cxn modelId="{3F1CF5AA-8B81-CC48-9E15-E2D2D9CE8504}" type="presParOf" srcId="{CD2DA432-048E-4B3C-A581-302A2E2BA159}" destId="{D83712D0-DD0F-4DE6-8E34-78A81CA9A0AA}" srcOrd="1" destOrd="0" presId="urn:microsoft.com/office/officeart/2005/8/layout/hierarchy4"/>
    <dgm:cxn modelId="{86701120-E131-C546-9AE5-47289BDE482D}" type="presParOf" srcId="{CD2DA432-048E-4B3C-A581-302A2E2BA159}" destId="{95BA4FE6-367A-4CFF-931A-D81FA21751BD}" srcOrd="2" destOrd="0" presId="urn:microsoft.com/office/officeart/2005/8/layout/hierarchy4"/>
    <dgm:cxn modelId="{A3C2589D-FD5C-AD46-B271-C07B4DD50320}" type="presParOf" srcId="{95BA4FE6-367A-4CFF-931A-D81FA21751BD}" destId="{62986CEE-47BF-467B-8A83-12E087E0FE24}" srcOrd="0" destOrd="0" presId="urn:microsoft.com/office/officeart/2005/8/layout/hierarchy4"/>
    <dgm:cxn modelId="{6B50073C-5FE9-5142-BBEB-1BEDC51CE392}" type="presParOf" srcId="{62986CEE-47BF-467B-8A83-12E087E0FE24}" destId="{1095B457-A8A3-4F88-A884-4265FEF36CDE}" srcOrd="0" destOrd="0" presId="urn:microsoft.com/office/officeart/2005/8/layout/hierarchy4"/>
    <dgm:cxn modelId="{6ECCB314-A7C4-4041-A447-C31939A42851}" type="presParOf" srcId="{62986CEE-47BF-467B-8A83-12E087E0FE24}" destId="{D94A5812-900C-471C-B5CB-3BDAFF3016B3}" srcOrd="1" destOrd="0" presId="urn:microsoft.com/office/officeart/2005/8/layout/hierarchy4"/>
    <dgm:cxn modelId="{F86C364A-3D85-E149-BE6D-6BFB4C76F767}" type="presParOf" srcId="{95BA4FE6-367A-4CFF-931A-D81FA21751BD}" destId="{C1646160-1CCB-4758-A60E-86615C35F267}" srcOrd="1" destOrd="0" presId="urn:microsoft.com/office/officeart/2005/8/layout/hierarchy4"/>
    <dgm:cxn modelId="{C5E1EEC0-C823-9E4B-9230-8889919686A9}" type="presParOf" srcId="{95BA4FE6-367A-4CFF-931A-D81FA21751BD}" destId="{DA95872C-4988-426F-8AD9-4F603F4ACAE7}" srcOrd="2" destOrd="0" presId="urn:microsoft.com/office/officeart/2005/8/layout/hierarchy4"/>
    <dgm:cxn modelId="{CE615B86-C51F-4A4F-BC7D-CC19ED956C72}" type="presParOf" srcId="{DA95872C-4988-426F-8AD9-4F603F4ACAE7}" destId="{1C83A54A-F09E-4BD4-B033-4CDD9B400C7A}" srcOrd="0" destOrd="0" presId="urn:microsoft.com/office/officeart/2005/8/layout/hierarchy4"/>
    <dgm:cxn modelId="{9B6F9455-2E9E-184E-995E-A1F5D44663F8}" type="presParOf" srcId="{DA95872C-4988-426F-8AD9-4F603F4ACAE7}" destId="{F0B23E6F-EAC1-450F-BB59-CA6752261F45}" srcOrd="1" destOrd="0" presId="urn:microsoft.com/office/officeart/2005/8/layout/hierarchy4"/>
    <dgm:cxn modelId="{01E489D8-2123-7E4E-B35E-C3D5DEF64CDF}" type="presParOf" srcId="{95BA4FE6-367A-4CFF-931A-D81FA21751BD}" destId="{735B3F05-B6ED-4C6D-9A21-06A85FA3D301}" srcOrd="3" destOrd="0" presId="urn:microsoft.com/office/officeart/2005/8/layout/hierarchy4"/>
    <dgm:cxn modelId="{52FB4856-5AE1-5F49-9663-5BE7C1E3E1FD}" type="presParOf" srcId="{95BA4FE6-367A-4CFF-931A-D81FA21751BD}" destId="{5B1DF4DE-2CC3-4A9A-92AF-6FFFCE71D58D}" srcOrd="4" destOrd="0" presId="urn:microsoft.com/office/officeart/2005/8/layout/hierarchy4"/>
    <dgm:cxn modelId="{E33CA418-5FEA-A942-9817-4FB314E86EB1}" type="presParOf" srcId="{5B1DF4DE-2CC3-4A9A-92AF-6FFFCE71D58D}" destId="{341BD9DC-3C29-4C1F-A040-4804CD20A7FF}" srcOrd="0" destOrd="0" presId="urn:microsoft.com/office/officeart/2005/8/layout/hierarchy4"/>
    <dgm:cxn modelId="{D718B3D8-A328-BC47-B600-70CB0C842824}" type="presParOf" srcId="{5B1DF4DE-2CC3-4A9A-92AF-6FFFCE71D58D}" destId="{3FCC817D-168F-4617-9416-C03E7F80358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6F1AB-E1C4-4A7E-9005-203814DD24BC}">
      <dsp:nvSpPr>
        <dsp:cNvPr id="0" name=""/>
        <dsp:cNvSpPr/>
      </dsp:nvSpPr>
      <dsp:spPr>
        <a:xfrm>
          <a:off x="5693" y="0"/>
          <a:ext cx="7915931" cy="625135"/>
        </a:xfrm>
        <a:prstGeom prst="roundRect">
          <a:avLst>
            <a:gd name="adj" fmla="val 10000"/>
          </a:avLst>
        </a:prstGeom>
        <a:solidFill>
          <a:srgbClr val="BBE0E3">
            <a:alpha val="8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smtClean="0">
              <a:solidFill>
                <a:srgbClr val="000000"/>
              </a:solidFill>
              <a:latin typeface="Arial"/>
              <a:ea typeface="+mn-ea"/>
              <a:cs typeface="+mn-cs"/>
            </a:rPr>
            <a:t>Panels judged the </a:t>
          </a:r>
          <a:r>
            <a:rPr lang="en-GB" sz="2000" b="1" kern="1200" dirty="0" smtClean="0">
              <a:solidFill>
                <a:srgbClr val="000000"/>
              </a:solidFill>
              <a:latin typeface="Arial"/>
              <a:ea typeface="+mn-ea"/>
              <a:cs typeface="+mn-cs"/>
            </a:rPr>
            <a:t>overall quality </a:t>
          </a:r>
          <a:r>
            <a:rPr lang="en-GB" sz="2000" b="0" kern="1200" dirty="0" smtClean="0">
              <a:solidFill>
                <a:srgbClr val="000000"/>
              </a:solidFill>
              <a:latin typeface="Arial"/>
              <a:ea typeface="+mn-ea"/>
              <a:cs typeface="+mn-cs"/>
            </a:rPr>
            <a:t>of each submission</a:t>
          </a:r>
          <a:endParaRPr lang="en-GB" sz="2000" b="0" kern="1200" dirty="0">
            <a:solidFill>
              <a:srgbClr val="000000"/>
            </a:solidFill>
            <a:latin typeface="Arial"/>
            <a:ea typeface="+mn-ea"/>
            <a:cs typeface="+mn-cs"/>
          </a:endParaRPr>
        </a:p>
      </dsp:txBody>
      <dsp:txXfrm>
        <a:off x="24003" y="18310"/>
        <a:ext cx="7879311" cy="588515"/>
      </dsp:txXfrm>
    </dsp:sp>
    <dsp:sp modelId="{1095B457-A8A3-4F88-A884-4265FEF36CDE}">
      <dsp:nvSpPr>
        <dsp:cNvPr id="0" name=""/>
        <dsp:cNvSpPr/>
      </dsp:nvSpPr>
      <dsp:spPr>
        <a:xfrm>
          <a:off x="19213" y="1401698"/>
          <a:ext cx="2498715" cy="1334604"/>
        </a:xfrm>
        <a:prstGeom prst="roundRect">
          <a:avLst>
            <a:gd name="adj" fmla="val 10000"/>
          </a:avLst>
        </a:prstGeo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smtClean="0">
              <a:solidFill>
                <a:srgbClr val="000000"/>
              </a:solidFill>
              <a:latin typeface="Arial"/>
              <a:ea typeface="+mn-ea"/>
              <a:cs typeface="+mn-cs"/>
            </a:rPr>
            <a:t>Quality of research </a:t>
          </a:r>
          <a:r>
            <a:rPr lang="en-GB" sz="2000" b="1" kern="1200" dirty="0" smtClean="0">
              <a:solidFill>
                <a:srgbClr val="000000"/>
              </a:solidFill>
              <a:latin typeface="Arial"/>
              <a:ea typeface="+mn-ea"/>
              <a:cs typeface="+mn-cs"/>
            </a:rPr>
            <a:t>outputs</a:t>
          </a:r>
          <a:endParaRPr lang="en-GB" sz="2000" b="1" kern="1200" dirty="0">
            <a:solidFill>
              <a:srgbClr val="000000"/>
            </a:solidFill>
            <a:latin typeface="Arial"/>
            <a:ea typeface="+mn-ea"/>
            <a:cs typeface="+mn-cs"/>
          </a:endParaRPr>
        </a:p>
      </dsp:txBody>
      <dsp:txXfrm>
        <a:off x="58302" y="1440787"/>
        <a:ext cx="2420537" cy="1256426"/>
      </dsp:txXfrm>
    </dsp:sp>
    <dsp:sp modelId="{1C83A54A-F09E-4BD4-B033-4CDD9B400C7A}">
      <dsp:nvSpPr>
        <dsp:cNvPr id="0" name=""/>
        <dsp:cNvSpPr/>
      </dsp:nvSpPr>
      <dsp:spPr>
        <a:xfrm>
          <a:off x="2664303" y="1406897"/>
          <a:ext cx="2498715" cy="1329405"/>
        </a:xfrm>
        <a:prstGeom prst="roundRect">
          <a:avLst>
            <a:gd name="adj" fmla="val 10000"/>
          </a:avLst>
        </a:prstGeo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0000"/>
              </a:solidFill>
              <a:latin typeface="Arial"/>
              <a:ea typeface="+mn-ea"/>
              <a:cs typeface="+mn-cs"/>
            </a:rPr>
            <a:t>Impact</a:t>
          </a:r>
          <a:r>
            <a:rPr lang="en-GB" sz="2000" b="0" kern="1200" dirty="0" smtClean="0">
              <a:solidFill>
                <a:srgbClr val="000000"/>
              </a:solidFill>
              <a:latin typeface="Arial"/>
              <a:ea typeface="+mn-ea"/>
              <a:cs typeface="+mn-cs"/>
            </a:rPr>
            <a:t> of research on society</a:t>
          </a:r>
          <a:endParaRPr lang="en-GB" sz="2000" b="0" kern="1200" dirty="0">
            <a:solidFill>
              <a:srgbClr val="000000"/>
            </a:solidFill>
            <a:latin typeface="Arial"/>
            <a:ea typeface="+mn-ea"/>
            <a:cs typeface="+mn-cs"/>
          </a:endParaRPr>
        </a:p>
      </dsp:txBody>
      <dsp:txXfrm>
        <a:off x="2703240" y="1445834"/>
        <a:ext cx="2420841" cy="1251531"/>
      </dsp:txXfrm>
    </dsp:sp>
    <dsp:sp modelId="{341BD9DC-3C29-4C1F-A040-4804CD20A7FF}">
      <dsp:nvSpPr>
        <dsp:cNvPr id="0" name=""/>
        <dsp:cNvSpPr/>
      </dsp:nvSpPr>
      <dsp:spPr>
        <a:xfrm>
          <a:off x="5413440" y="1400658"/>
          <a:ext cx="2498715" cy="1335644"/>
        </a:xfrm>
        <a:prstGeom prst="roundRect">
          <a:avLst>
            <a:gd name="adj" fmla="val 10000"/>
          </a:avLst>
        </a:prstGeo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smtClean="0">
              <a:solidFill>
                <a:srgbClr val="000000"/>
              </a:solidFill>
              <a:latin typeface="Arial"/>
              <a:ea typeface="+mn-ea"/>
              <a:cs typeface="+mn-cs"/>
            </a:rPr>
            <a:t>The research </a:t>
          </a:r>
          <a:r>
            <a:rPr lang="en-GB" sz="2000" b="1" kern="1200" dirty="0" smtClean="0">
              <a:solidFill>
                <a:srgbClr val="000000"/>
              </a:solidFill>
              <a:latin typeface="Arial"/>
              <a:ea typeface="+mn-ea"/>
              <a:cs typeface="+mn-cs"/>
            </a:rPr>
            <a:t>environment</a:t>
          </a:r>
          <a:endParaRPr lang="en-GB" sz="2000" b="1" kern="1200" dirty="0">
            <a:solidFill>
              <a:srgbClr val="000000"/>
            </a:solidFill>
            <a:latin typeface="Arial"/>
            <a:ea typeface="+mn-ea"/>
            <a:cs typeface="+mn-cs"/>
          </a:endParaRPr>
        </a:p>
      </dsp:txBody>
      <dsp:txXfrm>
        <a:off x="5452560" y="1439778"/>
        <a:ext cx="2420475" cy="12574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E29877C7-1D35-4AA2-AB91-BAA08BC578DF}" type="datetimeFigureOut">
              <a:rPr lang="en-GB" smtClean="0"/>
              <a:t>29/03/2015</a:t>
            </a:fld>
            <a:endParaRPr lang="en-GB"/>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264252B4-1533-4FB7-AAF5-237E9E7F32F8}" type="slidenum">
              <a:rPr lang="en-GB" smtClean="0"/>
              <a:t>‹#›</a:t>
            </a:fld>
            <a:endParaRPr lang="en-GB"/>
          </a:p>
        </p:txBody>
      </p:sp>
    </p:spTree>
    <p:extLst>
      <p:ext uri="{BB962C8B-B14F-4D97-AF65-F5344CB8AC3E}">
        <p14:creationId xmlns:p14="http://schemas.microsoft.com/office/powerpoint/2010/main" val="1077844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A21ED2E4-A34C-44BD-9289-881A04979989}" type="datetimeFigureOut">
              <a:rPr lang="en-US" smtClean="0"/>
              <a:pPr/>
              <a:t>3/29/2015</a:t>
            </a:fld>
            <a:endParaRPr lang="en-GB"/>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934B67F2-46AE-454F-80EE-B9B1A91059E8}" type="slidenum">
              <a:rPr lang="en-GB" smtClean="0"/>
              <a:pPr/>
              <a:t>‹#›</a:t>
            </a:fld>
            <a:endParaRPr lang="en-GB"/>
          </a:p>
        </p:txBody>
      </p:sp>
    </p:spTree>
    <p:extLst>
      <p:ext uri="{BB962C8B-B14F-4D97-AF65-F5344CB8AC3E}">
        <p14:creationId xmlns:p14="http://schemas.microsoft.com/office/powerpoint/2010/main" val="319376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FFB0CE-DB3B-45AD-8556-D7D03CD3C4D8}"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93747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13</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85882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part of the project we</a:t>
            </a:r>
            <a:r>
              <a:rPr lang="en-GB" baseline="0" dirty="0" smtClean="0"/>
              <a:t> carried out online surveys for the authors of the impact case studies and templates which described the impact strategy for each submission.  </a:t>
            </a:r>
            <a:endParaRPr lang="en-GB" dirty="0" smtClean="0"/>
          </a:p>
          <a:p>
            <a:endParaRPr lang="en-GB" dirty="0" smtClean="0"/>
          </a:p>
          <a:p>
            <a:r>
              <a:rPr lang="en-GB" dirty="0" smtClean="0"/>
              <a:t>The most frequently mentioned benefit</a:t>
            </a:r>
            <a:r>
              <a:rPr lang="en-GB" baseline="0" dirty="0" smtClean="0"/>
              <a:t> was the </a:t>
            </a:r>
            <a:r>
              <a:rPr lang="en-GB" b="1" baseline="0" dirty="0" smtClean="0"/>
              <a:t>ability to identify and understand impact of research.</a:t>
            </a:r>
          </a:p>
          <a:p>
            <a:r>
              <a:rPr lang="en-GB" baseline="0" dirty="0" smtClean="0"/>
              <a:t>2/3 of impact template authors  also appreciated the </a:t>
            </a:r>
            <a:r>
              <a:rPr lang="en-GB" b="1" baseline="0" dirty="0" smtClean="0"/>
              <a:t>ability to reflect on strategy </a:t>
            </a:r>
            <a:r>
              <a:rPr lang="en-GB" baseline="0" dirty="0" smtClean="0"/>
              <a:t>– for their own research or wider faculty or university</a:t>
            </a:r>
          </a:p>
          <a:p>
            <a:r>
              <a:rPr lang="en-GB" baseline="0" dirty="0" smtClean="0"/>
              <a:t>Role of </a:t>
            </a:r>
            <a:r>
              <a:rPr lang="en-GB" b="1" baseline="0" dirty="0" smtClean="0"/>
              <a:t>promoting and recognising work of colleagues</a:t>
            </a:r>
            <a:r>
              <a:rPr lang="en-GB" baseline="0" dirty="0" smtClean="0"/>
              <a:t>, enabling the value of their work to be recognised by colleagues, and more widely within the HEI</a:t>
            </a:r>
          </a:p>
          <a:p>
            <a:r>
              <a:rPr lang="en-GB" baseline="0" dirty="0" smtClean="0"/>
              <a:t>The final benefit I want to highlight to you is that the creating of impact templates and case studies enabled HEIs to r</a:t>
            </a:r>
            <a:r>
              <a:rPr lang="en-GB" b="1" baseline="0" dirty="0" smtClean="0"/>
              <a:t>eview and affirm relationships with ‘research users’.</a:t>
            </a:r>
            <a:endParaRPr lang="en-GB" b="1" dirty="0" smtClean="0"/>
          </a:p>
        </p:txBody>
      </p:sp>
      <p:sp>
        <p:nvSpPr>
          <p:cNvPr id="4" name="Slide Number Placeholder 3"/>
          <p:cNvSpPr>
            <a:spLocks noGrp="1"/>
          </p:cNvSpPr>
          <p:nvPr>
            <p:ph type="sldNum" sz="quarter" idx="10"/>
          </p:nvPr>
        </p:nvSpPr>
        <p:spPr/>
        <p:txBody>
          <a:bodyPr/>
          <a:lstStyle/>
          <a:p>
            <a:fld id="{B632F1A9-A992-4C09-B2B0-5784F09E094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742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15</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112181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of cultural change within HEIs.</a:t>
            </a:r>
          </a:p>
          <a:p>
            <a:r>
              <a:rPr lang="en-GB" dirty="0"/>
              <a:t>Areas where practice is changing in the sector include resourcing, retention, promotion and recruitment of personnel </a:t>
            </a:r>
          </a:p>
          <a:p>
            <a:endParaRPr lang="en-GB" dirty="0"/>
          </a:p>
        </p:txBody>
      </p:sp>
      <p:sp>
        <p:nvSpPr>
          <p:cNvPr id="4" name="Slide Number Placeholder 3"/>
          <p:cNvSpPr>
            <a:spLocks noGrp="1"/>
          </p:cNvSpPr>
          <p:nvPr>
            <p:ph type="sldNum" sz="quarter" idx="10"/>
          </p:nvPr>
        </p:nvSpPr>
        <p:spPr/>
        <p:txBody>
          <a:bodyPr/>
          <a:lstStyle/>
          <a:p>
            <a:fld id="{ABB54BA9-D7C6-4CFF-9A9C-70C834B98EB4}"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9782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range of perspectives were expressed within individuals HEIs.  But in general there were some institutions that were largely positive and some that were predominantly negative in their attitude</a:t>
            </a:r>
          </a:p>
          <a:p>
            <a:endParaRPr lang="en-GB" dirty="0"/>
          </a:p>
        </p:txBody>
      </p:sp>
      <p:sp>
        <p:nvSpPr>
          <p:cNvPr id="4" name="Slide Number Placeholder 3"/>
          <p:cNvSpPr>
            <a:spLocks noGrp="1"/>
          </p:cNvSpPr>
          <p:nvPr>
            <p:ph type="sldNum" sz="quarter" idx="10"/>
          </p:nvPr>
        </p:nvSpPr>
        <p:spPr/>
        <p:txBody>
          <a:bodyPr/>
          <a:lstStyle/>
          <a:p>
            <a:fld id="{ABB54BA9-D7C6-4CFF-9A9C-70C834B98EB4}"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17010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18</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62299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spoke</a:t>
            </a:r>
            <a:r>
              <a:rPr lang="en-GB" baseline="0" dirty="0" smtClean="0"/>
              <a:t> to at least 50% of panellists</a:t>
            </a:r>
            <a:endParaRPr lang="en-GB" dirty="0" smtClean="0"/>
          </a:p>
          <a:p>
            <a:r>
              <a:rPr lang="en-GB" dirty="0" smtClean="0"/>
              <a:t>The process created confidence</a:t>
            </a:r>
          </a:p>
          <a:p>
            <a:endParaRPr lang="en-GB" dirty="0" smtClean="0"/>
          </a:p>
          <a:p>
            <a:endParaRPr lang="en-GB" dirty="0" smtClean="0"/>
          </a:p>
          <a:p>
            <a:r>
              <a:rPr lang="en-GB" dirty="0"/>
              <a:t>There was Consistency in the scores given by individuals assessing case studies/  </a:t>
            </a:r>
          </a:p>
          <a:p>
            <a:r>
              <a:rPr lang="en-GB" dirty="0"/>
              <a:t>Room for improvement, but that much of it had gone well.  </a:t>
            </a:r>
          </a:p>
          <a:p>
            <a:endParaRPr lang="en-GB" dirty="0"/>
          </a:p>
        </p:txBody>
      </p:sp>
      <p:sp>
        <p:nvSpPr>
          <p:cNvPr id="4" name="Slide Number Placeholder 3"/>
          <p:cNvSpPr>
            <a:spLocks noGrp="1"/>
          </p:cNvSpPr>
          <p:nvPr>
            <p:ph type="sldNum" sz="quarter" idx="10"/>
          </p:nvPr>
        </p:nvSpPr>
        <p:spPr/>
        <p:txBody>
          <a:bodyPr/>
          <a:lstStyle/>
          <a:p>
            <a:fld id="{ABB54BA9-D7C6-4CFF-9A9C-70C834B98EB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25503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B54BA9-D7C6-4CFF-9A9C-70C834B98EB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54744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a:t>5.2.6. Contribution of research to impact </a:t>
            </a:r>
            <a:endParaRPr lang="en-GB" dirty="0"/>
          </a:p>
          <a:p>
            <a:r>
              <a:rPr lang="en-GB" dirty="0"/>
              <a:t>There was a lot of discussion in the focus groups about the link between underpinning research and impact, and the need to articulate this link in the impact case studies. </a:t>
            </a:r>
          </a:p>
          <a:p>
            <a:r>
              <a:rPr lang="en-GB" dirty="0"/>
              <a:t>Most but not all panellists found it relatively difficult to verify the link and there was agreement that links between research and impact were sometimes more tenuous than they would have liked.</a:t>
            </a:r>
          </a:p>
          <a:p>
            <a:r>
              <a:rPr lang="en-GB" dirty="0"/>
              <a:t>Panellists raised examples of where a body of research had led to the reputation of a researcher enabling them to work with and advise public bodies and policymakers. </a:t>
            </a:r>
          </a:p>
          <a:p>
            <a:endParaRPr lang="en-GB" dirty="0"/>
          </a:p>
          <a:p>
            <a:r>
              <a:rPr lang="en-GB" dirty="0"/>
              <a:t>Key in areas of: public engagement, where the link was to a ‘high-impact individual’ rather than a particular piece of work. Focus group participants from all main panel areas referred to individuals with high media profiles and questioned the impact that they could claim, as a lot of the work they disseminate is not their primary research. </a:t>
            </a:r>
          </a:p>
          <a:p>
            <a:endParaRPr lang="en-GB" dirty="0"/>
          </a:p>
          <a:p>
            <a:r>
              <a:rPr lang="en-GB" dirty="0"/>
              <a:t>This links to the discussion of the role of researchers in achieving impact. Should intended and unintended impact should be rewarded equally? For example, a company or the government might choose not to implement something due to financial constraints or wider political factors and contextual considerations rather than as a result of the quality of the research. </a:t>
            </a:r>
          </a:p>
          <a:p>
            <a:endParaRPr lang="en-GB" b="1" dirty="0"/>
          </a:p>
          <a:p>
            <a:r>
              <a:rPr lang="en-GB" b="1" dirty="0"/>
              <a:t>5.2.4. Quality of underpinning research </a:t>
            </a:r>
          </a:p>
          <a:p>
            <a:endParaRPr lang="en-GB" dirty="0"/>
          </a:p>
          <a:p>
            <a:r>
              <a:rPr lang="en-GB" dirty="0"/>
              <a:t>Approximately 25 per cent of sub-panel members and impact assessors found it difficult to rate the criterion of the quality of underpinning research, in their assessment of impact case studies.</a:t>
            </a:r>
          </a:p>
          <a:p>
            <a:endParaRPr lang="en-GB" dirty="0"/>
          </a:p>
          <a:p>
            <a:r>
              <a:rPr lang="en-GB" dirty="0"/>
              <a:t>Focus group attendees noted that assessing whether work met the 2-star threshold created a lot of challenges, particularly where it spanned disciplines. </a:t>
            </a:r>
          </a:p>
          <a:p>
            <a:endParaRPr lang="en-GB" dirty="0"/>
          </a:p>
          <a:p>
            <a:r>
              <a:rPr lang="en-GB" dirty="0"/>
              <a:t>Often Research users left it to academics to determine</a:t>
            </a:r>
          </a:p>
          <a:p>
            <a:endParaRPr lang="en-GB" dirty="0"/>
          </a:p>
          <a:p>
            <a:endParaRPr lang="en-GB" dirty="0"/>
          </a:p>
        </p:txBody>
      </p:sp>
      <p:sp>
        <p:nvSpPr>
          <p:cNvPr id="4" name="Slide Number Placeholder 3"/>
          <p:cNvSpPr>
            <a:spLocks noGrp="1"/>
          </p:cNvSpPr>
          <p:nvPr>
            <p:ph type="sldNum" sz="quarter" idx="10"/>
          </p:nvPr>
        </p:nvSpPr>
        <p:spPr/>
        <p:txBody>
          <a:bodyPr/>
          <a:lstStyle/>
          <a:p>
            <a:fld id="{ABB54BA9-D7C6-4CFF-9A9C-70C834B98EB4}"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60362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Regardless of the overall structure of the next</a:t>
            </a:r>
            <a:r>
              <a:rPr lang="en-GB" baseline="0" dirty="0" smtClean="0"/>
              <a:t> REF, HEIs want to know as soon as possible how impact will be assessed</a:t>
            </a:r>
          </a:p>
          <a:p>
            <a:pPr defTabSz="874786">
              <a:defRPr/>
            </a:pPr>
            <a:r>
              <a:rPr lang="en-GB" baseline="0" dirty="0" smtClean="0"/>
              <a:t>Desire for </a:t>
            </a:r>
            <a:r>
              <a:rPr lang="en-GB" dirty="0"/>
              <a:t>clarification of guidance in key areas – for example use of illustrative examples of reach and sig, guidance on the type and level of evidence required.</a:t>
            </a:r>
          </a:p>
          <a:p>
            <a:pPr lvl="0"/>
            <a:endParaRPr lang="en-GB" dirty="0"/>
          </a:p>
          <a:p>
            <a:pPr lvl="0"/>
            <a:r>
              <a:rPr lang="en-GB" dirty="0"/>
              <a:t>Any changes should be incremental in nature, rather than radical</a:t>
            </a:r>
          </a:p>
          <a:p>
            <a:r>
              <a:rPr lang="en-GB" dirty="0"/>
              <a:t>Improvements:</a:t>
            </a:r>
          </a:p>
          <a:p>
            <a:r>
              <a:rPr lang="en-GB" dirty="0"/>
              <a:t>Definition of impact – broader or aligned with RCUK</a:t>
            </a:r>
          </a:p>
          <a:p>
            <a:r>
              <a:rPr lang="en-GB" dirty="0"/>
              <a:t>Evidence – how to facilitate the process on an ongoing basis</a:t>
            </a:r>
          </a:p>
          <a:p>
            <a:r>
              <a:rPr lang="en-GB" dirty="0"/>
              <a:t>What to do with the impact template - which we will touch on again in the assessment process from the panellists perspective</a:t>
            </a:r>
          </a:p>
          <a:p>
            <a:endParaRPr lang="en-GB" dirty="0" smtClean="0"/>
          </a:p>
        </p:txBody>
      </p:sp>
      <p:sp>
        <p:nvSpPr>
          <p:cNvPr id="4" name="Slide Number Placeholder 3"/>
          <p:cNvSpPr>
            <a:spLocks noGrp="1"/>
          </p:cNvSpPr>
          <p:nvPr>
            <p:ph type="sldNum" sz="quarter" idx="10"/>
          </p:nvPr>
        </p:nvSpPr>
        <p:spPr/>
        <p:txBody>
          <a:bodyPr/>
          <a:lstStyle/>
          <a:p>
            <a:fld id="{ABB54BA9-D7C6-4CFF-9A9C-70C834B98EB4}"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6802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2</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719346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23</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87522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485F3B2F-FB1F-E440-AF5C-FBAACB849AD8}" type="slidenum">
              <a:rPr lang="en-US" altLang="en-US">
                <a:latin typeface="Calibri" charset="0"/>
              </a:rPr>
              <a:pPr/>
              <a:t>24</a:t>
            </a:fld>
            <a:endParaRPr lang="en-US" altLang="en-US">
              <a:latin typeface="Calibri" charset="0"/>
            </a:endParaRPr>
          </a:p>
        </p:txBody>
      </p:sp>
      <p:sp>
        <p:nvSpPr>
          <p:cNvPr id="45060"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a:spcBef>
                <a:spcPct val="30000"/>
              </a:spcBef>
            </a:pPr>
            <a:endParaRPr lang="en-GB" altLang="en-US" sz="1200">
              <a:latin typeface="Calibri" charset="0"/>
            </a:endParaRPr>
          </a:p>
        </p:txBody>
      </p:sp>
    </p:spTree>
    <p:extLst>
      <p:ext uri="{BB962C8B-B14F-4D97-AF65-F5344CB8AC3E}">
        <p14:creationId xmlns:p14="http://schemas.microsoft.com/office/powerpoint/2010/main" val="1567254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27</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57459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a:ea typeface="MS PGothic"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6890EA96-F637-9144-80C6-368FB8949D95}" type="slidenum">
              <a:rPr lang="en-US" altLang="en-US">
                <a:latin typeface="Calibri" charset="0"/>
              </a:rPr>
              <a:pPr/>
              <a:t>28</a:t>
            </a:fld>
            <a:endParaRPr lang="en-US" altLang="en-US">
              <a:latin typeface="Calibri" charset="0"/>
            </a:endParaRPr>
          </a:p>
        </p:txBody>
      </p:sp>
    </p:spTree>
    <p:extLst>
      <p:ext uri="{BB962C8B-B14F-4D97-AF65-F5344CB8AC3E}">
        <p14:creationId xmlns:p14="http://schemas.microsoft.com/office/powerpoint/2010/main" val="870845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29</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934618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a:ea typeface="MS PGothic"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2800AC7E-FCC9-2F43-A26A-D479927E9110}" type="slidenum">
              <a:rPr lang="en-US" altLang="en-US">
                <a:latin typeface="Calibri" charset="0"/>
              </a:rPr>
              <a:pPr/>
              <a:t>30</a:t>
            </a:fld>
            <a:endParaRPr lang="en-US" altLang="en-US">
              <a:latin typeface="Calibri" charset="0"/>
            </a:endParaRPr>
          </a:p>
        </p:txBody>
      </p:sp>
    </p:spTree>
    <p:extLst>
      <p:ext uri="{BB962C8B-B14F-4D97-AF65-F5344CB8AC3E}">
        <p14:creationId xmlns:p14="http://schemas.microsoft.com/office/powerpoint/2010/main" val="1375552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33</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19609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34</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52582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3</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115264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pPr>
                <a:defRPr/>
              </a:pPr>
              <a:t>4</a:t>
            </a:fld>
            <a:endParaRPr lang="en-GB" dirty="0"/>
          </a:p>
        </p:txBody>
      </p:sp>
    </p:spTree>
    <p:extLst>
      <p:ext uri="{BB962C8B-B14F-4D97-AF65-F5344CB8AC3E}">
        <p14:creationId xmlns:p14="http://schemas.microsoft.com/office/powerpoint/2010/main" val="42423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7CE3EAA9-576E-436B-94FC-8CD4E2D5201E}" type="slidenum">
              <a:rPr lang="en-US" altLang="en-US" smtClean="0">
                <a:solidFill>
                  <a:srgbClr val="000000"/>
                </a:solidFill>
              </a:rPr>
              <a:pPr eaLnBrk="1" hangingPunct="1"/>
              <a:t>5</a:t>
            </a:fld>
            <a:endParaRPr lang="en-US" altLang="en-US" smtClean="0">
              <a:solidFill>
                <a:srgbClr val="000000"/>
              </a:solidFill>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185666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6</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203972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pPr>
                <a:defRPr/>
              </a:pPr>
              <a:t>7</a:t>
            </a:fld>
            <a:endParaRPr lang="en-GB" dirty="0"/>
          </a:p>
        </p:txBody>
      </p:sp>
    </p:spTree>
    <p:extLst>
      <p:ext uri="{BB962C8B-B14F-4D97-AF65-F5344CB8AC3E}">
        <p14:creationId xmlns:p14="http://schemas.microsoft.com/office/powerpoint/2010/main" val="135049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11</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207721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12</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5" y="4724454"/>
            <a:ext cx="5012853" cy="3135236"/>
          </a:xfrm>
        </p:spPr>
        <p:txBody>
          <a:bodyPr wrap="square" numCol="1" anchor="t" anchorCtr="0" compatLnSpc="1">
            <a:prstTxWarp prst="textNoShape">
              <a:avLst/>
            </a:prstTxWarp>
            <a:normAutofit/>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101717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ize imag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DAC222E-52F9-CD41-8010-9EFD7292512F}" type="slidenum">
              <a:rPr lang="en-US" altLang="en-US"/>
              <a:pPr/>
              <a:t>‹#›</a:t>
            </a:fld>
            <a:endParaRPr lang="en-US" altLang="en-US"/>
          </a:p>
        </p:txBody>
      </p:sp>
    </p:spTree>
    <p:extLst>
      <p:ext uri="{BB962C8B-B14F-4D97-AF65-F5344CB8AC3E}">
        <p14:creationId xmlns:p14="http://schemas.microsoft.com/office/powerpoint/2010/main" val="12073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 points">
    <p:spTree>
      <p:nvGrpSpPr>
        <p:cNvPr id="1" name=""/>
        <p:cNvGrpSpPr/>
        <p:nvPr/>
      </p:nvGrpSpPr>
      <p:grpSpPr>
        <a:xfrm>
          <a:off x="0" y="0"/>
          <a:ext cx="0" cy="0"/>
          <a:chOff x="0" y="0"/>
          <a:chExt cx="0" cy="0"/>
        </a:xfrm>
      </p:grpSpPr>
      <p:cxnSp>
        <p:nvCxnSpPr>
          <p:cNvPr id="4" name="Straight Connector 3"/>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5" descr="KCL_box_red pin 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9500" y="6462713"/>
            <a:ext cx="473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gital_science_cmyk_(w)bg.jpg"/>
          <p:cNvPicPr>
            <a:picLocks noChangeAspect="1"/>
          </p:cNvPicPr>
          <p:nvPr userDrawn="1"/>
        </p:nvPicPr>
        <p:blipFill>
          <a:blip r:embed="rId3" cstate="print">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7949484" y="6489188"/>
            <a:ext cx="1120775" cy="307975"/>
          </a:xfrm>
          <a:prstGeom prst="rect">
            <a:avLst/>
          </a:prstGeom>
          <a:noFill/>
          <a:ln>
            <a:noFill/>
          </a:ln>
          <a:extLst/>
        </p:spPr>
      </p:pic>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260000"/>
            <a:ext cx="8229600" cy="417242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fld id="{B730ADDD-8F91-BA49-950C-159E636E3FDE}" type="slidenum">
              <a:rPr lang="en-US" altLang="en-US"/>
              <a:pPr/>
              <a:t>‹#›</a:t>
            </a:fld>
            <a:endParaRPr lang="en-US" altLang="en-US"/>
          </a:p>
        </p:txBody>
      </p:sp>
    </p:spTree>
    <p:extLst>
      <p:ext uri="{BB962C8B-B14F-4D97-AF65-F5344CB8AC3E}">
        <p14:creationId xmlns:p14="http://schemas.microsoft.com/office/powerpoint/2010/main" val="162142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933F0-17A8-42AD-B506-76E642ADD4D1}" type="datetimeFigureOut">
              <a:rPr lang="en-US" smtClean="0"/>
              <a:pPr/>
              <a:t>3/29/2015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8933F0-17A8-42AD-B506-76E642ADD4D1}" type="datetimeFigureOut">
              <a:rPr lang="en-US" smtClean="0"/>
              <a:pPr/>
              <a:t>3/29/2015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8933F0-17A8-42AD-B506-76E642ADD4D1}" type="datetimeFigureOut">
              <a:rPr lang="en-US" smtClean="0"/>
              <a:pPr/>
              <a:t>3/29/2015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8933F0-17A8-42AD-B506-76E642ADD4D1}" type="datetimeFigureOut">
              <a:rPr lang="en-US" smtClean="0"/>
              <a:pPr/>
              <a:t>3/29/2015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933F0-17A8-42AD-B506-76E642ADD4D1}" type="datetimeFigureOut">
              <a:rPr lang="en-US" smtClean="0"/>
              <a:pPr/>
              <a:t>3/29/2015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pPr/>
              <a:t>3/29/2015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pPr/>
              <a:t>3/29/2015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933F0-17A8-42AD-B506-76E642ADD4D1}" type="datetimeFigureOut">
              <a:rPr lang="en-US" smtClean="0"/>
              <a:pPr/>
              <a:t>3/29/2015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343EA-775A-4CBF-97AE-3340ED8FD5C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 Id="rId5" Type="http://schemas.openxmlformats.org/officeDocument/2006/relationships/image" Target="../media/image31.emf"/><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mailto:s.hill@hefce.ac.uk" TargetMode="Externa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a:xfrm>
            <a:off x="3844415" y="1453793"/>
            <a:ext cx="4832041" cy="1631211"/>
          </a:xfrm>
          <a:prstGeom prst="rect">
            <a:avLst/>
          </a:prstGeom>
        </p:spPr>
        <p:txBody>
          <a:bodyPr lIns="0" tIns="0" rIns="0" bIns="0" anchor="t"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2813">
              <a:lnSpc>
                <a:spcPts val="4400"/>
              </a:lnSpc>
              <a:defRPr/>
            </a:pPr>
            <a:r>
              <a:rPr lang="en-GB" sz="3600" dirty="0" smtClean="0">
                <a:solidFill>
                  <a:srgbClr val="1464BE"/>
                </a:solidFill>
                <a:latin typeface="Calibri" panose="020F0502020204030204" pitchFamily="34" charset="0"/>
                <a:cs typeface="Calibri" panose="020F0502020204030204" pitchFamily="34" charset="0"/>
              </a:rPr>
              <a:t>Impact in REF2014: what have we learned? </a:t>
            </a:r>
          </a:p>
        </p:txBody>
      </p:sp>
      <p:sp>
        <p:nvSpPr>
          <p:cNvPr id="8" name="Rectangle 7"/>
          <p:cNvSpPr>
            <a:spLocks noChangeArrowheads="1"/>
          </p:cNvSpPr>
          <p:nvPr/>
        </p:nvSpPr>
        <p:spPr bwMode="auto">
          <a:xfrm>
            <a:off x="3844415" y="3805084"/>
            <a:ext cx="5040949" cy="2072188"/>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lnSpc>
                <a:spcPts val="2800"/>
              </a:lnSpc>
              <a:spcBef>
                <a:spcPts val="0"/>
              </a:spcBef>
              <a:spcAft>
                <a:spcPts val="0"/>
              </a:spcAft>
              <a:defRPr/>
            </a:pPr>
            <a:r>
              <a:rPr lang="en-GB" sz="2000" b="1" dirty="0" smtClean="0">
                <a:solidFill>
                  <a:srgbClr val="1464BE"/>
                </a:solidFill>
                <a:latin typeface="Calibri" pitchFamily="34" charset="0"/>
              </a:rPr>
              <a:t>Steven Hill</a:t>
            </a:r>
          </a:p>
          <a:p>
            <a:pPr fontAlgn="auto">
              <a:lnSpc>
                <a:spcPts val="2800"/>
              </a:lnSpc>
              <a:spcBef>
                <a:spcPts val="0"/>
              </a:spcBef>
              <a:spcAft>
                <a:spcPts val="1200"/>
              </a:spcAft>
              <a:defRPr/>
            </a:pPr>
            <a:r>
              <a:rPr lang="en-GB" sz="2000" dirty="0" smtClean="0">
                <a:solidFill>
                  <a:srgbClr val="1464BE"/>
                </a:solidFill>
                <a:latin typeface="Calibri" pitchFamily="34" charset="0"/>
                <a:cs typeface="Arial" charset="0"/>
              </a:rPr>
              <a:t>Head of Research Policy</a:t>
            </a:r>
            <a:endParaRPr lang="en-GB" sz="2000" dirty="0">
              <a:solidFill>
                <a:srgbClr val="1464BE"/>
              </a:solidFill>
              <a:latin typeface="Calibri" pitchFamily="34" charset="0"/>
              <a:cs typeface="Arial" charset="0"/>
            </a:endParaRPr>
          </a:p>
          <a:p>
            <a:pPr>
              <a:lnSpc>
                <a:spcPts val="2800"/>
              </a:lnSpc>
              <a:defRPr/>
            </a:pPr>
            <a:r>
              <a:rPr lang="en-GB" sz="2000" dirty="0" smtClean="0">
                <a:solidFill>
                  <a:srgbClr val="1464BE"/>
                </a:solidFill>
                <a:latin typeface="Calibri" pitchFamily="34" charset="0"/>
              </a:rPr>
              <a:t>HEPI Conference</a:t>
            </a:r>
            <a:endParaRPr lang="en-GB" sz="2000" dirty="0">
              <a:solidFill>
                <a:srgbClr val="1464BE"/>
              </a:solidFill>
              <a:latin typeface="Calibri" pitchFamily="34" charset="0"/>
            </a:endParaRPr>
          </a:p>
          <a:p>
            <a:pPr>
              <a:lnSpc>
                <a:spcPts val="2800"/>
              </a:lnSpc>
              <a:defRPr/>
            </a:pPr>
            <a:r>
              <a:rPr lang="en-GB" sz="2000" dirty="0" smtClean="0">
                <a:solidFill>
                  <a:srgbClr val="1464BE"/>
                </a:solidFill>
                <a:latin typeface="Calibri" pitchFamily="34" charset="0"/>
              </a:rPr>
              <a:t>31 March 2015</a:t>
            </a:r>
          </a:p>
          <a:p>
            <a:pPr>
              <a:lnSpc>
                <a:spcPts val="2800"/>
              </a:lnSpc>
              <a:defRPr/>
            </a:pPr>
            <a:endParaRPr lang="en-US" sz="2000" dirty="0">
              <a:solidFill>
                <a:srgbClr val="0070C0"/>
              </a:solidFill>
              <a:latin typeface="Calibri" pitchFamily="34" charset="0"/>
            </a:endParaRPr>
          </a:p>
        </p:txBody>
      </p:sp>
      <p:sp>
        <p:nvSpPr>
          <p:cNvPr id="3" name="Rectangle 2"/>
          <p:cNvSpPr/>
          <p:nvPr/>
        </p:nvSpPr>
        <p:spPr>
          <a:xfrm>
            <a:off x="0" y="0"/>
            <a:ext cx="9144000" cy="66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0226"/>
            <a:ext cx="3291840" cy="6175248"/>
          </a:xfrm>
          <a:prstGeom prst="rect">
            <a:avLst/>
          </a:prstGeom>
        </p:spPr>
      </p:pic>
      <p:grpSp>
        <p:nvGrpSpPr>
          <p:cNvPr id="9" name="Group 8"/>
          <p:cNvGrpSpPr/>
          <p:nvPr/>
        </p:nvGrpSpPr>
        <p:grpSpPr>
          <a:xfrm>
            <a:off x="3275856" y="6489340"/>
            <a:ext cx="1728192" cy="396044"/>
            <a:chOff x="3851920" y="5877272"/>
            <a:chExt cx="1728192" cy="396044"/>
          </a:xfrm>
        </p:grpSpPr>
        <p:sp>
          <p:nvSpPr>
            <p:cNvPr id="11" name="Rectangle 2"/>
            <p:cNvSpPr txBox="1">
              <a:spLocks noChangeArrowheads="1"/>
            </p:cNvSpPr>
            <p:nvPr/>
          </p:nvSpPr>
          <p:spPr bwMode="auto">
            <a:xfrm>
              <a:off x="4139952" y="5913276"/>
              <a:ext cx="1440160"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defTabSz="582613" rtl="0" eaLnBrk="0" fontAlgn="base" hangingPunct="0">
                <a:spcBef>
                  <a:spcPts val="4200"/>
                </a:spcBef>
                <a:spcAft>
                  <a:spcPct val="0"/>
                </a:spcAft>
                <a:defRPr sz="3800">
                  <a:solidFill>
                    <a:srgbClr val="000000"/>
                  </a:solidFill>
                  <a:latin typeface="+mn-lt"/>
                  <a:ea typeface="+mn-ea"/>
                  <a:cs typeface="+mn-cs"/>
                  <a:sym typeface="Helvetica Light" charset="0"/>
                </a:defRPr>
              </a:lvl1pPr>
              <a:lvl2pPr indent="341313" algn="l" defTabSz="582613" rtl="0" eaLnBrk="0" fontAlgn="base" hangingPunct="0">
                <a:spcBef>
                  <a:spcPts val="4200"/>
                </a:spcBef>
                <a:spcAft>
                  <a:spcPct val="0"/>
                </a:spcAft>
                <a:defRPr sz="3800">
                  <a:solidFill>
                    <a:srgbClr val="000000"/>
                  </a:solidFill>
                  <a:latin typeface="+mn-lt"/>
                  <a:ea typeface="+mn-ea"/>
                  <a:cs typeface="+mn-cs"/>
                  <a:sym typeface="Helvetica Light" charset="0"/>
                </a:defRPr>
              </a:lvl2pPr>
              <a:lvl3pPr indent="684213" algn="l" defTabSz="582613" rtl="0" eaLnBrk="0" fontAlgn="base" hangingPunct="0">
                <a:spcBef>
                  <a:spcPts val="4200"/>
                </a:spcBef>
                <a:spcAft>
                  <a:spcPct val="0"/>
                </a:spcAft>
                <a:defRPr sz="3800">
                  <a:solidFill>
                    <a:srgbClr val="000000"/>
                  </a:solidFill>
                  <a:latin typeface="+mn-lt"/>
                  <a:ea typeface="+mn-ea"/>
                  <a:cs typeface="+mn-cs"/>
                  <a:sym typeface="Helvetica Light" charset="0"/>
                </a:defRPr>
              </a:lvl3pPr>
              <a:lvl4pPr indent="1027113" algn="l" defTabSz="582613" rtl="0" eaLnBrk="0" fontAlgn="base" hangingPunct="0">
                <a:spcBef>
                  <a:spcPts val="4200"/>
                </a:spcBef>
                <a:spcAft>
                  <a:spcPct val="0"/>
                </a:spcAft>
                <a:defRPr sz="3800">
                  <a:solidFill>
                    <a:srgbClr val="000000"/>
                  </a:solidFill>
                  <a:latin typeface="+mn-lt"/>
                  <a:ea typeface="+mn-ea"/>
                  <a:cs typeface="+mn-cs"/>
                  <a:sym typeface="Helvetica Light" charset="0"/>
                </a:defRPr>
              </a:lvl4pPr>
              <a:lvl5pPr indent="1370013" algn="l" defTabSz="582613" rtl="0" eaLnBrk="0" fontAlgn="base" hangingPunct="0">
                <a:spcBef>
                  <a:spcPts val="4200"/>
                </a:spcBef>
                <a:spcAft>
                  <a:spcPct val="0"/>
                </a:spcAft>
                <a:defRPr sz="3800">
                  <a:solidFill>
                    <a:srgbClr val="000000"/>
                  </a:solidFill>
                  <a:latin typeface="+mn-lt"/>
                  <a:ea typeface="+mn-ea"/>
                  <a:cs typeface="+mn-cs"/>
                  <a:sym typeface="Helvetica Light" charset="0"/>
                </a:defRPr>
              </a:lvl5pPr>
              <a:lvl6pPr marL="457200" indent="1370013" algn="l" defTabSz="582613" rtl="0" fontAlgn="base" hangingPunct="0">
                <a:spcBef>
                  <a:spcPts val="4200"/>
                </a:spcBef>
                <a:spcAft>
                  <a:spcPct val="0"/>
                </a:spcAft>
                <a:defRPr sz="3800">
                  <a:solidFill>
                    <a:srgbClr val="000000"/>
                  </a:solidFill>
                  <a:latin typeface="+mn-lt"/>
                  <a:ea typeface="+mn-ea"/>
                  <a:cs typeface="+mn-cs"/>
                  <a:sym typeface="Helvetica Light" charset="0"/>
                </a:defRPr>
              </a:lvl6pPr>
              <a:lvl7pPr marL="914400" indent="1370013" algn="l" defTabSz="582613" rtl="0" fontAlgn="base" hangingPunct="0">
                <a:spcBef>
                  <a:spcPts val="4200"/>
                </a:spcBef>
                <a:spcAft>
                  <a:spcPct val="0"/>
                </a:spcAft>
                <a:defRPr sz="3800">
                  <a:solidFill>
                    <a:srgbClr val="000000"/>
                  </a:solidFill>
                  <a:latin typeface="+mn-lt"/>
                  <a:ea typeface="+mn-ea"/>
                  <a:cs typeface="+mn-cs"/>
                  <a:sym typeface="Helvetica Light" charset="0"/>
                </a:defRPr>
              </a:lvl7pPr>
              <a:lvl8pPr marL="1371600" indent="1370013" algn="l" defTabSz="582613" rtl="0" fontAlgn="base" hangingPunct="0">
                <a:spcBef>
                  <a:spcPts val="4200"/>
                </a:spcBef>
                <a:spcAft>
                  <a:spcPct val="0"/>
                </a:spcAft>
                <a:defRPr sz="3800">
                  <a:solidFill>
                    <a:srgbClr val="000000"/>
                  </a:solidFill>
                  <a:latin typeface="+mn-lt"/>
                  <a:ea typeface="+mn-ea"/>
                  <a:cs typeface="+mn-cs"/>
                  <a:sym typeface="Helvetica Light" charset="0"/>
                </a:defRPr>
              </a:lvl8pPr>
              <a:lvl9pPr marL="1828800" indent="1370013" algn="l" defTabSz="582613" rtl="0" fontAlgn="base" hangingPunct="0">
                <a:spcBef>
                  <a:spcPts val="4200"/>
                </a:spcBef>
                <a:spcAft>
                  <a:spcPct val="0"/>
                </a:spcAft>
                <a:defRPr sz="3800">
                  <a:solidFill>
                    <a:srgbClr val="000000"/>
                  </a:solidFill>
                  <a:latin typeface="+mn-lt"/>
                  <a:ea typeface="+mn-ea"/>
                  <a:cs typeface="+mn-cs"/>
                  <a:sym typeface="Helvetica Light" charset="0"/>
                </a:defRPr>
              </a:lvl9pPr>
            </a:lstStyle>
            <a:p>
              <a:pPr eaLnBrk="1">
                <a:spcBef>
                  <a:spcPct val="0"/>
                </a:spcBef>
              </a:pPr>
              <a:r>
                <a:rPr lang="en-US" altLang="en-US" sz="1800" kern="0" dirty="0" smtClean="0">
                  <a:solidFill>
                    <a:schemeClr val="tx1">
                      <a:lumMod val="50000"/>
                      <a:lumOff val="50000"/>
                    </a:schemeClr>
                  </a:solidFill>
                  <a:latin typeface="Lucida Sans Unicode" pitchFamily="34" charset="0"/>
                  <a:cs typeface="Lucida Sans Unicode" pitchFamily="34" charset="0"/>
                  <a:sym typeface="Calibri" pitchFamily="34" charset="0"/>
                </a:rPr>
                <a:t>@</a:t>
              </a:r>
              <a:r>
                <a:rPr lang="en-US" altLang="en-US" sz="1800" kern="0" dirty="0" err="1" smtClean="0">
                  <a:solidFill>
                    <a:schemeClr val="tx1">
                      <a:lumMod val="50000"/>
                      <a:lumOff val="50000"/>
                    </a:schemeClr>
                  </a:solidFill>
                  <a:latin typeface="Lucida Sans Unicode" pitchFamily="34" charset="0"/>
                  <a:cs typeface="Lucida Sans Unicode" pitchFamily="34" charset="0"/>
                  <a:sym typeface="Calibri" pitchFamily="34" charset="0"/>
                </a:rPr>
                <a:t>stevenhill</a:t>
              </a:r>
              <a:endParaRPr lang="en-US" altLang="en-US" sz="1800" kern="0" dirty="0" smtClean="0">
                <a:solidFill>
                  <a:schemeClr val="tx1">
                    <a:lumMod val="50000"/>
                    <a:lumOff val="50000"/>
                  </a:schemeClr>
                </a:solidFill>
                <a:latin typeface="Lucida Sans Unicode" pitchFamily="34" charset="0"/>
                <a:cs typeface="Lucida Sans Unicode" pitchFamily="34" charset="0"/>
              </a:endParaRPr>
            </a:p>
          </p:txBody>
        </p:sp>
        <p:pic>
          <p:nvPicPr>
            <p:cNvPr id="13" name="Picture 4" descr="asset.png"/>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51920" y="5877272"/>
              <a:ext cx="288032" cy="28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08442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Impact and other scores related, but not perfectly</a:t>
            </a:r>
            <a:endParaRPr lang="en-US" sz="3200" dirty="0" smtClean="0">
              <a:solidFill>
                <a:srgbClr val="00788A"/>
              </a:solidFill>
            </a:endParaRPr>
          </a:p>
        </p:txBody>
      </p:sp>
      <p:pic>
        <p:nvPicPr>
          <p:cNvPr id="4" name="Picture 3"/>
          <p:cNvPicPr>
            <a:picLocks noChangeAspect="1"/>
          </p:cNvPicPr>
          <p:nvPr/>
        </p:nvPicPr>
        <p:blipFill>
          <a:blip r:embed="rId2"/>
          <a:stretch>
            <a:fillRect/>
          </a:stretch>
        </p:blipFill>
        <p:spPr>
          <a:xfrm>
            <a:off x="615506" y="1472305"/>
            <a:ext cx="7912989" cy="5125047"/>
          </a:xfrm>
          <a:prstGeom prst="rect">
            <a:avLst/>
          </a:prstGeom>
        </p:spPr>
      </p:pic>
    </p:spTree>
    <p:extLst>
      <p:ext uri="{BB962C8B-B14F-4D97-AF65-F5344CB8AC3E}">
        <p14:creationId xmlns:p14="http://schemas.microsoft.com/office/powerpoint/2010/main" val="286181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Recap impact in REF 2014</a:t>
            </a:r>
            <a:br>
              <a:rPr lang="en-GB" sz="2200" dirty="0" smtClean="0">
                <a:solidFill>
                  <a:prstClr val="black"/>
                </a:solidFill>
                <a:latin typeface="Calibri" pitchFamily="34" charset="0"/>
                <a:cs typeface="+mn-cs"/>
              </a:rPr>
            </a:br>
            <a:endParaRPr lang="en-GB"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Outcomes</a:t>
            </a:r>
            <a:endParaRPr lang="en-GB" sz="2200" dirty="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endParaRPr lang="en-US"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a:solidFill>
                  <a:schemeClr val="accent2"/>
                </a:solidFill>
                <a:latin typeface="Calibri" pitchFamily="34" charset="0"/>
              </a:rPr>
              <a:t>What have we learned?</a:t>
            </a:r>
            <a:r>
              <a:rPr lang="en-US" sz="2200" dirty="0" smtClean="0">
                <a:solidFill>
                  <a:prstClr val="black"/>
                </a:solidFill>
                <a:latin typeface="Calibri" pitchFamily="34" charset="0"/>
              </a:rPr>
              <a:t/>
            </a:r>
            <a:br>
              <a:rPr lang="en-US" sz="2200" dirty="0" smtClean="0">
                <a:solidFill>
                  <a:prstClr val="black"/>
                </a:solidFill>
                <a:latin typeface="Calibri" pitchFamily="34" charset="0"/>
              </a:rPr>
            </a:br>
            <a:endParaRPr lang="en-US" sz="2200" dirty="0" smtClean="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Conclusions</a:t>
            </a:r>
            <a:endParaRPr lang="en-GB" sz="2200" dirty="0">
              <a:solidFill>
                <a:prstClr val="black"/>
              </a:solidFill>
              <a:latin typeface="Calibri" pitchFamily="34" charset="0"/>
              <a:cs typeface="+mn-cs"/>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Summary</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058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Feedback from HEIs (written, early 2014)</a:t>
            </a: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Feedback from panel members (focus groups, Dec 2014/Jan </a:t>
            </a:r>
            <a:r>
              <a:rPr lang="en-GB" sz="2200" dirty="0" smtClean="0">
                <a:solidFill>
                  <a:prstClr val="black"/>
                </a:solidFill>
                <a:latin typeface="Calibri" pitchFamily="34" charset="0"/>
              </a:rPr>
              <a:t>2015)</a:t>
            </a:r>
            <a:endParaRPr lang="en-GB" sz="2200" dirty="0" smtClean="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Evaluation of impact element (RAND Europe, published Mar 2015)</a:t>
            </a:r>
          </a:p>
          <a:p>
            <a:pPr marL="817200" lvl="2"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Preparation of submissions (fieldwork Dec 2013-Feb 2014)</a:t>
            </a:r>
          </a:p>
          <a:p>
            <a:pPr marL="817200" lvl="2"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Assessment (fieldwork Oct-Dec 2014) </a:t>
            </a: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Analysis of case studies (Digital Science, King's College London, published Mar 2015)</a:t>
            </a:r>
            <a:endParaRPr lang="en-US" sz="2200" dirty="0" smtClean="0">
              <a:solidFill>
                <a:prstClr val="black"/>
              </a:solidFill>
              <a:latin typeface="Calibri" pitchFamily="34" charset="0"/>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Sources of evidence</a:t>
            </a:r>
          </a:p>
        </p:txBody>
      </p:sp>
    </p:spTree>
    <p:extLst>
      <p:ext uri="{BB962C8B-B14F-4D97-AF65-F5344CB8AC3E}">
        <p14:creationId xmlns:p14="http://schemas.microsoft.com/office/powerpoint/2010/main" val="136317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Preparing for impact has provided benefits and strategic insight to Universities</a:t>
            </a: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What have we learned?</a:t>
            </a:r>
          </a:p>
        </p:txBody>
      </p:sp>
    </p:spTree>
    <p:extLst>
      <p:ext uri="{BB962C8B-B14F-4D97-AF65-F5344CB8AC3E}">
        <p14:creationId xmlns:p14="http://schemas.microsoft.com/office/powerpoint/2010/main" val="1540846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90662"/>
            <a:ext cx="8496175" cy="1138138"/>
          </a:xfrm>
        </p:spPr>
        <p:txBody>
          <a:bodyPr>
            <a:noAutofit/>
          </a:bodyPr>
          <a:lstStyle/>
          <a:p>
            <a:pPr lvl="0" algn="l"/>
            <a:r>
              <a:rPr lang="en-GB" sz="2400" dirty="0">
                <a:latin typeface="Arial" panose="020B0604020202020204" pitchFamily="34" charset="0"/>
                <a:cs typeface="Arial" panose="020B0604020202020204" pitchFamily="34" charset="0"/>
              </a:rPr>
              <a:t>There was evidence that assessment of impact as part of REF 2014 along with other policies (such as RCUK’s ‘Pathways to impact’) and the broader ‘impact agenda’ </a:t>
            </a:r>
            <a:r>
              <a:rPr lang="en-GB" sz="2400" dirty="0" smtClean="0">
                <a:latin typeface="Arial" panose="020B0604020202020204" pitchFamily="34" charset="0"/>
                <a:cs typeface="Arial" panose="020B0604020202020204" pitchFamily="34" charset="0"/>
              </a:rPr>
              <a:t>has </a:t>
            </a:r>
            <a:r>
              <a:rPr lang="en-GB" sz="2400" dirty="0">
                <a:latin typeface="Arial" panose="020B0604020202020204" pitchFamily="34" charset="0"/>
                <a:cs typeface="Arial" panose="020B0604020202020204" pitchFamily="34" charset="0"/>
              </a:rPr>
              <a:t>led to cultural change within HEIs</a:t>
            </a:r>
          </a:p>
        </p:txBody>
      </p:sp>
      <p:sp>
        <p:nvSpPr>
          <p:cNvPr id="5" name="Rectangle 4"/>
          <p:cNvSpPr/>
          <p:nvPr/>
        </p:nvSpPr>
        <p:spPr>
          <a:xfrm>
            <a:off x="0" y="1988840"/>
            <a:ext cx="9152887" cy="1440160"/>
          </a:xfrm>
          <a:prstGeom prst="rect">
            <a:avLst/>
          </a:prstGeom>
          <a:solidFill>
            <a:srgbClr val="2C8BB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623888" algn="ctr"/>
            <a:endParaRPr lang="en-GB" sz="1400" dirty="0">
              <a:solidFill>
                <a:prstClr val="white"/>
              </a:solidFill>
              <a:latin typeface="Arial" panose="020B0604020202020204" pitchFamily="34" charset="0"/>
              <a:cs typeface="Arial" panose="020B0604020202020204" pitchFamily="34" charset="0"/>
            </a:endParaRPr>
          </a:p>
          <a:p>
            <a:pPr marL="446088"/>
            <a:r>
              <a:rPr lang="en-GB" sz="1600" i="1" dirty="0">
                <a:solidFill>
                  <a:prstClr val="white"/>
                </a:solidFill>
                <a:latin typeface="Arial" panose="020B0604020202020204" pitchFamily="34" charset="0"/>
                <a:cs typeface="Arial" panose="020B0604020202020204" pitchFamily="34" charset="0"/>
              </a:rPr>
              <a:t>'I noticed my perception of research changing slightly and my passion to make an impact with my research enhanced; this was due to constant in-depth thinking about what we (and I) do in the unit and why we do it. I can say that I became totally immersed in the topic of impact and became fascinated by the area'</a:t>
            </a:r>
          </a:p>
          <a:p>
            <a:pPr algn="ctr"/>
            <a:endParaRPr lang="en-GB" sz="1400" dirty="0">
              <a:solidFill>
                <a:prstClr val="white"/>
              </a:solidFill>
              <a:latin typeface="Arial" panose="020B0604020202020204" pitchFamily="34" charset="0"/>
              <a:cs typeface="Arial" panose="020B0604020202020204" pitchFamily="34" charset="0"/>
            </a:endParaRPr>
          </a:p>
        </p:txBody>
      </p:sp>
      <p:sp>
        <p:nvSpPr>
          <p:cNvPr id="9" name="Rounded Rectangle 8"/>
          <p:cNvSpPr/>
          <p:nvPr/>
        </p:nvSpPr>
        <p:spPr>
          <a:xfrm>
            <a:off x="-5653136" y="4365104"/>
            <a:ext cx="1908720" cy="1393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prstClr val="white"/>
                </a:solidFill>
              </a:rPr>
              <a:t>It would be useful to know how many people this came from as could be skewed if 1 person wrote no benefit 3 times</a:t>
            </a:r>
          </a:p>
        </p:txBody>
      </p:sp>
      <p:sp>
        <p:nvSpPr>
          <p:cNvPr id="3" name="Rounded Rectangle 2"/>
          <p:cNvSpPr/>
          <p:nvPr/>
        </p:nvSpPr>
        <p:spPr>
          <a:xfrm>
            <a:off x="9900592" y="4532054"/>
            <a:ext cx="1058416" cy="1418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Jess – include Table 2-1 here instead</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6" t="17175" r="60234" b="41670"/>
          <a:stretch/>
        </p:blipFill>
        <p:spPr bwMode="auto">
          <a:xfrm>
            <a:off x="827584" y="3541083"/>
            <a:ext cx="7344817" cy="305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876300" y="6600266"/>
            <a:ext cx="71725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76300" y="3593306"/>
            <a:ext cx="0" cy="3006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048348" y="3590150"/>
            <a:ext cx="0" cy="3017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r>
              <a:rPr lang="en-GB" sz="2200" dirty="0" smtClean="0">
                <a:solidFill>
                  <a:prstClr val="black"/>
                </a:solidFill>
                <a:latin typeface="Calibri" pitchFamily="34" charset="0"/>
              </a:rPr>
              <a:t>“It </a:t>
            </a:r>
            <a:r>
              <a:rPr lang="en-GB" sz="2200" dirty="0">
                <a:solidFill>
                  <a:prstClr val="black"/>
                </a:solidFill>
                <a:latin typeface="Calibri" pitchFamily="34" charset="0"/>
              </a:rPr>
              <a:t>is fair to say that over the period of preparation, the status and visibility of research activity; its relevance to the everyday work of staff and students; and its visibility to the [institution’s] large communities of members of the public and other academic and business collaborators, has been considerably invigorated and enhanced</a:t>
            </a:r>
            <a:r>
              <a:rPr lang="en-GB" sz="2200" dirty="0" smtClean="0">
                <a:solidFill>
                  <a:prstClr val="black"/>
                </a:solidFill>
                <a:latin typeface="Calibri" pitchFamily="34" charset="0"/>
              </a:rPr>
              <a:t>.”</a:t>
            </a:r>
            <a:endParaRPr lang="en-GB" sz="2200" dirty="0">
              <a:solidFill>
                <a:prstClr val="black"/>
              </a:solidFill>
              <a:latin typeface="Calibri" pitchFamily="34" charset="0"/>
            </a:endParaRPr>
          </a:p>
          <a:p>
            <a:pPr marL="0" lvl="1" defTabSz="912813">
              <a:spcAft>
                <a:spcPts val="1000"/>
              </a:spcAft>
              <a:buClr>
                <a:srgbClr val="1464BE"/>
              </a:buClr>
              <a:defRPr/>
            </a:pPr>
            <a:r>
              <a:rPr lang="en-GB" sz="2200" dirty="0" smtClean="0">
                <a:solidFill>
                  <a:prstClr val="black"/>
                </a:solidFill>
                <a:latin typeface="Calibri" pitchFamily="34" charset="0"/>
              </a:rPr>
              <a:t>“The </a:t>
            </a:r>
            <a:r>
              <a:rPr lang="en-GB" sz="2200" dirty="0">
                <a:solidFill>
                  <a:prstClr val="black"/>
                </a:solidFill>
                <a:latin typeface="Calibri" pitchFamily="34" charset="0"/>
              </a:rPr>
              <a:t>most positive aspect of preparing for REF 2014 was to illuminate the vast array of research impact which [the university] may not otherwise have realised it had</a:t>
            </a:r>
            <a:r>
              <a:rPr lang="en-GB" sz="2200" dirty="0" smtClean="0">
                <a:solidFill>
                  <a:prstClr val="black"/>
                </a:solidFill>
                <a:latin typeface="Calibri" pitchFamily="34" charset="0"/>
              </a:rPr>
              <a:t>.”</a:t>
            </a:r>
          </a:p>
          <a:p>
            <a:pPr marL="0" lvl="1" defTabSz="912813">
              <a:spcAft>
                <a:spcPts val="1000"/>
              </a:spcAft>
              <a:buClr>
                <a:srgbClr val="1464BE"/>
              </a:buClr>
              <a:defRPr/>
            </a:pPr>
            <a:r>
              <a:rPr lang="en-GB" sz="2200" dirty="0" smtClean="0">
                <a:solidFill>
                  <a:prstClr val="black"/>
                </a:solidFill>
                <a:latin typeface="Calibri" pitchFamily="34" charset="0"/>
              </a:rPr>
              <a:t>“In </a:t>
            </a:r>
            <a:r>
              <a:rPr lang="en-GB" sz="2200" dirty="0">
                <a:solidFill>
                  <a:prstClr val="black"/>
                </a:solidFill>
                <a:latin typeface="Calibri" pitchFamily="34" charset="0"/>
              </a:rPr>
              <a:t>short, we know more about ourselves as a consequence of making a REF </a:t>
            </a:r>
            <a:r>
              <a:rPr lang="en-GB" sz="2200" dirty="0" smtClean="0">
                <a:solidFill>
                  <a:prstClr val="black"/>
                </a:solidFill>
                <a:latin typeface="Calibri" pitchFamily="34" charset="0"/>
              </a:rPr>
              <a:t>submission.”</a:t>
            </a:r>
            <a:endParaRPr lang="en-GB" sz="2200" dirty="0">
              <a:solidFill>
                <a:prstClr val="black"/>
              </a:solidFill>
              <a:latin typeface="Calibri" pitchFamily="34" charset="0"/>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Feedback from participating HEIs</a:t>
            </a:r>
            <a:endParaRPr lang="en-GB" altLang="en-US" sz="3800" dirty="0" smtClean="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998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38138"/>
          </a:xfrm>
        </p:spPr>
        <p:txBody>
          <a:bodyPr>
            <a:normAutofit/>
          </a:bodyPr>
          <a:lstStyle/>
          <a:p>
            <a:pPr lvl="0" algn="l"/>
            <a:r>
              <a:rPr lang="en-GB" sz="2400" dirty="0" smtClean="0">
                <a:latin typeface="Arial" panose="020B0604020202020204" pitchFamily="34" charset="0"/>
                <a:cs typeface="Arial" panose="020B0604020202020204" pitchFamily="34" charset="0"/>
              </a:rPr>
              <a:t>As </a:t>
            </a:r>
            <a:r>
              <a:rPr lang="en-GB" sz="2400" dirty="0">
                <a:latin typeface="Arial" panose="020B0604020202020204" pitchFamily="34" charset="0"/>
                <a:cs typeface="Arial" panose="020B0604020202020204" pitchFamily="34" charset="0"/>
              </a:rPr>
              <a:t>a result of the impact </a:t>
            </a:r>
            <a:r>
              <a:rPr lang="en-GB" sz="2400" dirty="0" smtClean="0">
                <a:latin typeface="Arial" panose="020B0604020202020204" pitchFamily="34" charset="0"/>
                <a:cs typeface="Arial" panose="020B0604020202020204" pitchFamily="34" charset="0"/>
              </a:rPr>
              <a:t>agenda and changing culture, </a:t>
            </a:r>
            <a:r>
              <a:rPr lang="en-GB" sz="2400" dirty="0">
                <a:latin typeface="Arial" panose="020B0604020202020204" pitchFamily="34" charset="0"/>
                <a:cs typeface="Arial" panose="020B0604020202020204" pitchFamily="34" charset="0"/>
              </a:rPr>
              <a:t>HEIs are changing their </a:t>
            </a:r>
            <a:r>
              <a:rPr lang="en-GB" sz="2400" dirty="0" smtClean="0">
                <a:latin typeface="Arial" panose="020B0604020202020204" pitchFamily="34" charset="0"/>
                <a:cs typeface="Arial" panose="020B0604020202020204" pitchFamily="34" charset="0"/>
              </a:rPr>
              <a:t>practice</a:t>
            </a: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0" y="1196752"/>
            <a:ext cx="9143999" cy="720080"/>
          </a:xfrm>
          <a:prstGeom prst="rect">
            <a:avLst/>
          </a:prstGeom>
          <a:solidFill>
            <a:srgbClr val="2C8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r>
              <a:rPr lang="en-GB" sz="1600" i="1" dirty="0">
                <a:solidFill>
                  <a:prstClr val="white"/>
                </a:solidFill>
                <a:latin typeface="Arial" panose="020B0604020202020204" pitchFamily="34" charset="0"/>
                <a:cs typeface="Arial" panose="020B0604020202020204" pitchFamily="34" charset="0"/>
              </a:rPr>
              <a:t>‘REF3A is informing the [impact] strategies that are currently being written’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261" y="4544641"/>
            <a:ext cx="1651476" cy="10810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630" y="4748213"/>
            <a:ext cx="1962150" cy="8191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6096" y="2257188"/>
            <a:ext cx="1351806" cy="108144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177" y="4437112"/>
            <a:ext cx="941036" cy="129614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616" y="2257188"/>
            <a:ext cx="864096" cy="108144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4288" y="2257546"/>
            <a:ext cx="923925" cy="1081088"/>
          </a:xfrm>
          <a:prstGeom prst="rect">
            <a:avLst/>
          </a:prstGeom>
        </p:spPr>
      </p:pic>
      <p:sp>
        <p:nvSpPr>
          <p:cNvPr id="11" name="Rectangle 10"/>
          <p:cNvSpPr/>
          <p:nvPr/>
        </p:nvSpPr>
        <p:spPr>
          <a:xfrm>
            <a:off x="486440" y="3429000"/>
            <a:ext cx="2122448" cy="646331"/>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Setting out an impact strategy</a:t>
            </a:r>
          </a:p>
        </p:txBody>
      </p:sp>
      <p:sp>
        <p:nvSpPr>
          <p:cNvPr id="12" name="Rectangle 11"/>
          <p:cNvSpPr/>
          <p:nvPr/>
        </p:nvSpPr>
        <p:spPr>
          <a:xfrm>
            <a:off x="6258097" y="3429000"/>
            <a:ext cx="2736306" cy="646331"/>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Implementing systems to store evidence of impact</a:t>
            </a:r>
          </a:p>
        </p:txBody>
      </p:sp>
      <p:sp>
        <p:nvSpPr>
          <p:cNvPr id="13" name="Rectangle 12"/>
          <p:cNvSpPr/>
          <p:nvPr/>
        </p:nvSpPr>
        <p:spPr>
          <a:xfrm>
            <a:off x="3203846" y="3428999"/>
            <a:ext cx="2736306" cy="646331"/>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Fixed-term posts becoming permanent</a:t>
            </a:r>
          </a:p>
        </p:txBody>
      </p:sp>
      <p:sp>
        <p:nvSpPr>
          <p:cNvPr id="14" name="Rectangle 13"/>
          <p:cNvSpPr/>
          <p:nvPr/>
        </p:nvSpPr>
        <p:spPr>
          <a:xfrm>
            <a:off x="35496" y="5757530"/>
            <a:ext cx="3024336" cy="646331"/>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Capturing evidence of impact on an ongoing basis</a:t>
            </a:r>
          </a:p>
        </p:txBody>
      </p:sp>
      <p:sp>
        <p:nvSpPr>
          <p:cNvPr id="15" name="Rectangle 14"/>
          <p:cNvSpPr/>
          <p:nvPr/>
        </p:nvSpPr>
        <p:spPr>
          <a:xfrm>
            <a:off x="6258097" y="5757530"/>
            <a:ext cx="2736306" cy="646331"/>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Inclusion of impact as a criterion for promotion</a:t>
            </a:r>
          </a:p>
        </p:txBody>
      </p:sp>
      <p:sp>
        <p:nvSpPr>
          <p:cNvPr id="16" name="Rectangle 15"/>
          <p:cNvSpPr/>
          <p:nvPr/>
        </p:nvSpPr>
        <p:spPr>
          <a:xfrm>
            <a:off x="3203846" y="5757529"/>
            <a:ext cx="2736306" cy="646331"/>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Building a plan for impact into projects</a:t>
            </a:r>
          </a:p>
        </p:txBody>
      </p:sp>
    </p:spTree>
    <p:extLst>
      <p:ext uri="{BB962C8B-B14F-4D97-AF65-F5344CB8AC3E}">
        <p14:creationId xmlns:p14="http://schemas.microsoft.com/office/powerpoint/2010/main" val="17172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pPr lvl="1" algn="l" rtl="0">
              <a:spcBef>
                <a:spcPct val="0"/>
              </a:spcBef>
            </a:pPr>
            <a:r>
              <a:rPr lang="en-GB" sz="2400" dirty="0" smtClean="0">
                <a:solidFill>
                  <a:prstClr val="black"/>
                </a:solidFill>
                <a:latin typeface="Arial" panose="020B0604020202020204" pitchFamily="34" charset="0"/>
                <a:cs typeface="Arial" panose="020B0604020202020204" pitchFamily="34" charset="0"/>
              </a:rPr>
              <a:t>HEIs within our samples had different attitudes towards the</a:t>
            </a:r>
            <a:br>
              <a:rPr lang="en-GB" sz="2400" dirty="0" smtClean="0">
                <a:solidFill>
                  <a:prstClr val="black"/>
                </a:solidFill>
                <a:latin typeface="Arial" panose="020B0604020202020204" pitchFamily="34" charset="0"/>
                <a:cs typeface="Arial" panose="020B0604020202020204" pitchFamily="34" charset="0"/>
              </a:rPr>
            </a:br>
            <a:r>
              <a:rPr lang="en-GB" sz="2400" dirty="0" smtClean="0">
                <a:solidFill>
                  <a:prstClr val="black"/>
                </a:solidFill>
                <a:latin typeface="Arial" panose="020B0604020202020204" pitchFamily="34" charset="0"/>
                <a:cs typeface="Arial" panose="020B0604020202020204" pitchFamily="34" charset="0"/>
              </a:rPr>
              <a:t>process and were positive or negative to varying extents</a:t>
            </a: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561"/>
          <a:stretch/>
        </p:blipFill>
        <p:spPr>
          <a:xfrm>
            <a:off x="390798" y="1578496"/>
            <a:ext cx="8727856" cy="4608512"/>
          </a:xfrm>
          <a:prstGeom prst="rect">
            <a:avLst/>
          </a:prstGeom>
        </p:spPr>
      </p:pic>
    </p:spTree>
    <p:extLst>
      <p:ext uri="{BB962C8B-B14F-4D97-AF65-F5344CB8AC3E}">
        <p14:creationId xmlns:p14="http://schemas.microsoft.com/office/powerpoint/2010/main" val="7100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Preparing for impact has provided benefits and strategic insight to Universities</a:t>
            </a: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The assessment of impact worked well, but there are areas for improvement</a:t>
            </a: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What have we learned?</a:t>
            </a:r>
          </a:p>
        </p:txBody>
      </p:sp>
    </p:spTree>
    <p:extLst>
      <p:ext uri="{BB962C8B-B14F-4D97-AF65-F5344CB8AC3E}">
        <p14:creationId xmlns:p14="http://schemas.microsoft.com/office/powerpoint/2010/main" val="1578716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pPr algn="l"/>
            <a:r>
              <a:rPr lang="en-GB" sz="2400" dirty="0" smtClean="0">
                <a:latin typeface="Arial" panose="020B0604020202020204" pitchFamily="34" charset="0"/>
                <a:cs typeface="Arial" panose="020B0604020202020204" pitchFamily="34" charset="0"/>
              </a:rPr>
              <a:t>By a large majority, panellists felt the process enabled them to assess impact in a fair, reliable and robust way</a:t>
            </a: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0" y="1412776"/>
            <a:ext cx="9144000" cy="864096"/>
          </a:xfrm>
          <a:prstGeom prst="rect">
            <a:avLst/>
          </a:prstGeom>
          <a:solidFill>
            <a:srgbClr val="2C8BB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444500"/>
            <a:r>
              <a:rPr lang="en-GB" sz="1600" i="1" dirty="0">
                <a:solidFill>
                  <a:prstClr val="white"/>
                </a:solidFill>
                <a:latin typeface="Arial" panose="020B0604020202020204" pitchFamily="34" charset="0"/>
                <a:cs typeface="Arial" panose="020B0604020202020204" pitchFamily="34" charset="0"/>
              </a:rPr>
              <a:t>‘I’ve been struck all the way through by… the efforts being made on the structure of the exercise to ensure that there was a fair and proper assessment.’</a:t>
            </a:r>
          </a:p>
        </p:txBody>
      </p:sp>
      <p:sp>
        <p:nvSpPr>
          <p:cNvPr id="3" name="Rectangle 2"/>
          <p:cNvSpPr/>
          <p:nvPr/>
        </p:nvSpPr>
        <p:spPr>
          <a:xfrm>
            <a:off x="468312" y="2641262"/>
            <a:ext cx="8280151" cy="1154162"/>
          </a:xfrm>
          <a:prstGeom prst="rect">
            <a:avLst/>
          </a:prstGeom>
        </p:spPr>
        <p:txBody>
          <a:bodyPr wrap="square">
            <a:spAutoFit/>
          </a:bodyPr>
          <a:lstStyle/>
          <a:p>
            <a:pPr>
              <a:spcAft>
                <a:spcPts val="600"/>
              </a:spcAft>
            </a:pPr>
            <a:r>
              <a:rPr lang="en-GB" dirty="0">
                <a:solidFill>
                  <a:prstClr val="black"/>
                </a:solidFill>
                <a:latin typeface="Arial" panose="020B0604020202020204" pitchFamily="34" charset="0"/>
                <a:cs typeface="Arial" panose="020B0604020202020204" pitchFamily="34" charset="0"/>
              </a:rPr>
              <a:t>Total number of panellists involved in impact element: </a:t>
            </a:r>
            <a:r>
              <a:rPr lang="en-GB" sz="3200" b="1" dirty="0">
                <a:solidFill>
                  <a:srgbClr val="9A6D94"/>
                </a:solidFill>
                <a:latin typeface="Arial" panose="020B0604020202020204" pitchFamily="34" charset="0"/>
                <a:cs typeface="Arial" panose="020B0604020202020204" pitchFamily="34" charset="0"/>
              </a:rPr>
              <a:t>1161</a:t>
            </a:r>
          </a:p>
          <a:p>
            <a:r>
              <a:rPr lang="en-GB" dirty="0">
                <a:solidFill>
                  <a:prstClr val="black"/>
                </a:solidFill>
                <a:latin typeface="Arial" panose="020B0604020202020204" pitchFamily="34" charset="0"/>
                <a:cs typeface="Arial" panose="020B0604020202020204" pitchFamily="34" charset="0"/>
              </a:rPr>
              <a:t>Survey: </a:t>
            </a:r>
            <a:r>
              <a:rPr lang="en-GB" sz="3200" b="1" dirty="0">
                <a:solidFill>
                  <a:srgbClr val="9A6D94"/>
                </a:solidFill>
                <a:latin typeface="Arial" panose="020B0604020202020204" pitchFamily="34" charset="0"/>
                <a:cs typeface="Arial" panose="020B0604020202020204" pitchFamily="34" charset="0"/>
              </a:rPr>
              <a:t>572</a:t>
            </a:r>
            <a:r>
              <a:rPr lang="en-GB" sz="3200" b="1" dirty="0">
                <a:solidFill>
                  <a:srgbClr val="2C8BB4"/>
                </a:solidFill>
                <a:latin typeface="Arial" panose="020B0604020202020204" pitchFamily="34" charset="0"/>
                <a:cs typeface="Arial" panose="020B0604020202020204" pitchFamily="34" charset="0"/>
              </a:rPr>
              <a:t>         </a:t>
            </a:r>
            <a:r>
              <a:rPr lang="en-GB" dirty="0">
                <a:solidFill>
                  <a:prstClr val="black"/>
                </a:solidFill>
                <a:latin typeface="Arial" panose="020B0604020202020204" pitchFamily="34" charset="0"/>
                <a:cs typeface="Arial" panose="020B0604020202020204" pitchFamily="34" charset="0"/>
              </a:rPr>
              <a:t>Focus groups: </a:t>
            </a:r>
            <a:r>
              <a:rPr lang="en-GB" sz="3200" b="1" dirty="0">
                <a:solidFill>
                  <a:srgbClr val="9A6D94"/>
                </a:solidFill>
                <a:latin typeface="Arial" panose="020B0604020202020204" pitchFamily="34" charset="0"/>
                <a:cs typeface="Arial" panose="020B0604020202020204" pitchFamily="34" charset="0"/>
              </a:rPr>
              <a:t>112</a:t>
            </a:r>
            <a:r>
              <a:rPr lang="en-GB" dirty="0">
                <a:solidFill>
                  <a:prstClr val="black"/>
                </a:solidFill>
                <a:latin typeface="Arial" panose="020B0604020202020204" pitchFamily="34" charset="0"/>
                <a:cs typeface="Arial" panose="020B0604020202020204" pitchFamily="34" charset="0"/>
              </a:rPr>
              <a:t>                  1-2-1 interviews: </a:t>
            </a:r>
            <a:r>
              <a:rPr lang="en-GB" sz="3200" b="1" dirty="0">
                <a:solidFill>
                  <a:srgbClr val="9A6D94"/>
                </a:solidFill>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8213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Recap impact in REF 2014</a:t>
            </a:r>
            <a:br>
              <a:rPr lang="en-GB" sz="2200" dirty="0" smtClean="0">
                <a:solidFill>
                  <a:prstClr val="black"/>
                </a:solidFill>
                <a:latin typeface="Calibri" pitchFamily="34" charset="0"/>
                <a:cs typeface="+mn-cs"/>
              </a:rPr>
            </a:br>
            <a:endParaRPr lang="en-GB"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Outcomes</a:t>
            </a:r>
            <a:endParaRPr lang="en-GB" sz="2200" dirty="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endParaRPr lang="en-US"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What have we learned?</a:t>
            </a:r>
            <a:r>
              <a:rPr lang="en-US" sz="2200" dirty="0" smtClean="0">
                <a:solidFill>
                  <a:prstClr val="black"/>
                </a:solidFill>
                <a:latin typeface="Calibri" pitchFamily="34" charset="0"/>
              </a:rPr>
              <a:t/>
            </a:r>
            <a:br>
              <a:rPr lang="en-US" sz="2200" dirty="0" smtClean="0">
                <a:solidFill>
                  <a:prstClr val="black"/>
                </a:solidFill>
                <a:latin typeface="Calibri" pitchFamily="34" charset="0"/>
              </a:rPr>
            </a:br>
            <a:endParaRPr lang="en-US" sz="2200" dirty="0" smtClean="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Conclusions</a:t>
            </a:r>
            <a:endParaRPr lang="en-GB" sz="2200" dirty="0">
              <a:solidFill>
                <a:prstClr val="black"/>
              </a:solidFill>
              <a:latin typeface="Calibri" pitchFamily="34" charset="0"/>
              <a:cs typeface="+mn-cs"/>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Summary</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311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01"/>
            <a:ext cx="8229600" cy="1143000"/>
          </a:xfrm>
        </p:spPr>
        <p:txBody>
          <a:bodyPr>
            <a:normAutofit/>
          </a:bodyPr>
          <a:lstStyle/>
          <a:p>
            <a:pPr algn="l"/>
            <a:r>
              <a:rPr lang="en-GB" sz="2400" dirty="0" smtClean="0">
                <a:latin typeface="Arial" panose="020B0604020202020204" pitchFamily="34" charset="0"/>
                <a:cs typeface="Arial" panose="020B0604020202020204" pitchFamily="34" charset="0"/>
              </a:rPr>
              <a:t>Areas for further thought and improvement</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7704" y="2204864"/>
            <a:ext cx="6779096" cy="4392488"/>
          </a:xfrm>
        </p:spPr>
        <p:txBody>
          <a:bodyPr>
            <a:normAutofit fontScale="92500" lnSpcReduction="10000"/>
          </a:bodyPr>
          <a:lstStyle/>
          <a:p>
            <a:r>
              <a:rPr lang="en-GB" sz="1800" dirty="0" smtClean="0">
                <a:latin typeface="Arial" panose="020B0604020202020204" pitchFamily="34" charset="0"/>
                <a:cs typeface="Arial" panose="020B0604020202020204" pitchFamily="34" charset="0"/>
              </a:rPr>
              <a:t>Panellists felt they were able to differentiate between submissions in a more detail than the scoring process allowed them to express</a:t>
            </a:r>
          </a:p>
          <a:p>
            <a:r>
              <a:rPr lang="en-GB" sz="1800" dirty="0" smtClean="0">
                <a:latin typeface="Arial" panose="020B0604020202020204" pitchFamily="34" charset="0"/>
                <a:cs typeface="Arial" panose="020B0604020202020204" pitchFamily="34" charset="0"/>
              </a:rPr>
              <a:t>There was variation in the way the process was conducted</a:t>
            </a:r>
          </a:p>
          <a:p>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smtClean="0">
              <a:latin typeface="Arial" panose="020B0604020202020204" pitchFamily="34" charset="0"/>
              <a:cs typeface="Arial" panose="020B0604020202020204" pitchFamily="34" charset="0"/>
            </a:endParaRPr>
          </a:p>
          <a:p>
            <a:endParaRPr lang="en-GB" sz="1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There were particular challenges in assessing the impact templates</a:t>
            </a:r>
          </a:p>
          <a:p>
            <a:r>
              <a:rPr lang="en-GB" sz="1800" dirty="0" smtClean="0">
                <a:latin typeface="Arial" panose="020B0604020202020204" pitchFamily="34" charset="0"/>
                <a:cs typeface="Arial" panose="020B0604020202020204" pitchFamily="34" charset="0"/>
              </a:rPr>
              <a:t>Lack of requirement to evidence meant quality of writing had a large effect</a:t>
            </a:r>
          </a:p>
          <a:p>
            <a:r>
              <a:rPr lang="en-GB" sz="1800" dirty="0" smtClean="0">
                <a:latin typeface="Arial" panose="020B0604020202020204" pitchFamily="34" charset="0"/>
                <a:cs typeface="Arial" panose="020B0604020202020204" pitchFamily="34" charset="0"/>
              </a:rPr>
              <a:t>Options for the future:</a:t>
            </a:r>
          </a:p>
          <a:p>
            <a:pPr lvl="1"/>
            <a:r>
              <a:rPr lang="en-GB" sz="1400" dirty="0" smtClean="0">
                <a:latin typeface="Arial" panose="020B0604020202020204" pitchFamily="34" charset="0"/>
                <a:cs typeface="Arial" panose="020B0604020202020204" pitchFamily="34" charset="0"/>
              </a:rPr>
              <a:t>Combine with environment template</a:t>
            </a:r>
          </a:p>
          <a:p>
            <a:pPr lvl="1"/>
            <a:r>
              <a:rPr lang="en-GB" sz="1400" dirty="0" smtClean="0">
                <a:latin typeface="Arial" panose="020B0604020202020204" pitchFamily="34" charset="0"/>
                <a:cs typeface="Arial" panose="020B0604020202020204" pitchFamily="34" charset="0"/>
              </a:rPr>
              <a:t>Use of metrics and factual information</a:t>
            </a:r>
          </a:p>
          <a:p>
            <a:pPr lvl="1"/>
            <a:r>
              <a:rPr lang="en-GB" sz="1400" dirty="0" smtClean="0">
                <a:latin typeface="Arial" panose="020B0604020202020204" pitchFamily="34" charset="0"/>
                <a:cs typeface="Arial" panose="020B0604020202020204" pitchFamily="34" charset="0"/>
              </a:rPr>
              <a:t>Remove it</a:t>
            </a:r>
            <a:endParaRPr lang="en-GB" sz="1400" dirty="0">
              <a:latin typeface="Arial" panose="020B0604020202020204" pitchFamily="34" charset="0"/>
              <a:cs typeface="Arial" panose="020B0604020202020204" pitchFamily="34" charset="0"/>
            </a:endParaRPr>
          </a:p>
        </p:txBody>
      </p:sp>
      <p:sp>
        <p:nvSpPr>
          <p:cNvPr id="4" name="Rectangle 3"/>
          <p:cNvSpPr/>
          <p:nvPr/>
        </p:nvSpPr>
        <p:spPr>
          <a:xfrm>
            <a:off x="0" y="980728"/>
            <a:ext cx="9144000" cy="864096"/>
          </a:xfrm>
          <a:prstGeom prst="rect">
            <a:avLst/>
          </a:prstGeom>
          <a:solidFill>
            <a:srgbClr val="2C8BB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444500"/>
            <a:r>
              <a:rPr lang="en-GB" sz="1600" i="1" dirty="0">
                <a:solidFill>
                  <a:prstClr val="white"/>
                </a:solidFill>
                <a:latin typeface="Arial" panose="020B0604020202020204" pitchFamily="34" charset="0"/>
                <a:cs typeface="Arial" panose="020B0604020202020204" pitchFamily="34" charset="0"/>
              </a:rPr>
              <a:t>‘There is much to commend [it] although there are improvements to be made and</a:t>
            </a:r>
            <a:br>
              <a:rPr lang="en-GB" sz="1600" i="1" dirty="0">
                <a:solidFill>
                  <a:prstClr val="white"/>
                </a:solidFill>
                <a:latin typeface="Arial" panose="020B0604020202020204" pitchFamily="34" charset="0"/>
                <a:cs typeface="Arial" panose="020B0604020202020204" pitchFamily="34" charset="0"/>
              </a:rPr>
            </a:br>
            <a:r>
              <a:rPr lang="en-GB" sz="1600" i="1" dirty="0">
                <a:solidFill>
                  <a:prstClr val="white"/>
                </a:solidFill>
                <a:latin typeface="Arial" panose="020B0604020202020204" pitchFamily="34" charset="0"/>
                <a:cs typeface="Arial" panose="020B0604020202020204" pitchFamily="34" charset="0"/>
              </a:rPr>
              <a:t>much to be learned.’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47" y="2523166"/>
            <a:ext cx="1085850" cy="108585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47" y="4509120"/>
            <a:ext cx="1178074" cy="117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20"/>
            <a:ext cx="8229600" cy="1143000"/>
          </a:xfrm>
        </p:spPr>
        <p:txBody>
          <a:bodyPr>
            <a:normAutofit/>
          </a:bodyPr>
          <a:lstStyle/>
          <a:p>
            <a:pPr algn="l"/>
            <a:r>
              <a:rPr lang="en-GB" sz="2400" dirty="0" smtClean="0">
                <a:latin typeface="Arial" panose="020B0604020202020204" pitchFamily="34" charset="0"/>
                <a:cs typeface="Arial" panose="020B0604020202020204" pitchFamily="34" charset="0"/>
              </a:rPr>
              <a:t>Review and scoring</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2856"/>
            <a:ext cx="8229600" cy="3993307"/>
          </a:xfrm>
        </p:spPr>
        <p:txBody>
          <a:bodyPr>
            <a:normAutofit/>
          </a:bodyPr>
          <a:lstStyle/>
          <a:p>
            <a:r>
              <a:rPr lang="en-GB" sz="1800" dirty="0" smtClean="0">
                <a:latin typeface="Arial" panose="020B0604020202020204" pitchFamily="34" charset="0"/>
                <a:cs typeface="Arial" panose="020B0604020202020204" pitchFamily="34" charset="0"/>
              </a:rPr>
              <a:t>Underpinning research</a:t>
            </a:r>
          </a:p>
          <a:p>
            <a:r>
              <a:rPr lang="en-GB" sz="1800" dirty="0" smtClean="0">
                <a:latin typeface="Arial" panose="020B0604020202020204" pitchFamily="34" charset="0"/>
                <a:cs typeface="Arial" panose="020B0604020202020204" pitchFamily="34" charset="0"/>
              </a:rPr>
              <a:t>Contribution of research to impact</a:t>
            </a:r>
            <a:endParaRPr lang="en-GB" sz="1800" dirty="0">
              <a:latin typeface="Arial" panose="020B0604020202020204" pitchFamily="34" charset="0"/>
              <a:cs typeface="Arial" panose="020B0604020202020204" pitchFamily="34" charset="0"/>
            </a:endParaRPr>
          </a:p>
        </p:txBody>
      </p:sp>
      <p:sp>
        <p:nvSpPr>
          <p:cNvPr id="4" name="Rounded Rectangle 3"/>
          <p:cNvSpPr/>
          <p:nvPr/>
        </p:nvSpPr>
        <p:spPr>
          <a:xfrm>
            <a:off x="9396536" y="1829976"/>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Fig 5.1</a:t>
            </a:r>
          </a:p>
        </p:txBody>
      </p:sp>
      <p:sp>
        <p:nvSpPr>
          <p:cNvPr id="5" name="Rectangle 4"/>
          <p:cNvSpPr/>
          <p:nvPr/>
        </p:nvSpPr>
        <p:spPr>
          <a:xfrm>
            <a:off x="-8578" y="981075"/>
            <a:ext cx="9136360" cy="925800"/>
          </a:xfrm>
          <a:prstGeom prst="rect">
            <a:avLst/>
          </a:prstGeom>
          <a:solidFill>
            <a:srgbClr val="2C8BB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446088"/>
            <a:r>
              <a:rPr lang="en-GB" sz="1600" i="1" dirty="0">
                <a:solidFill>
                  <a:prstClr val="white"/>
                </a:solidFill>
                <a:latin typeface="Arial" panose="020B0604020202020204" pitchFamily="34" charset="0"/>
                <a:cs typeface="Arial" panose="020B0604020202020204" pitchFamily="34" charset="0"/>
              </a:rPr>
              <a:t>‘Where there was a clear articulation of impact regarding the type of impact made and this was backed up with evidence, the case study was relatively easy to assess.’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693" y="3017199"/>
            <a:ext cx="7158938" cy="3547254"/>
          </a:xfrm>
          <a:prstGeom prst="rect">
            <a:avLst/>
          </a:prstGeom>
        </p:spPr>
      </p:pic>
    </p:spTree>
    <p:extLst>
      <p:ext uri="{BB962C8B-B14F-4D97-AF65-F5344CB8AC3E}">
        <p14:creationId xmlns:p14="http://schemas.microsoft.com/office/powerpoint/2010/main" val="127055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1" y="294691"/>
            <a:ext cx="8229600" cy="1138138"/>
          </a:xfrm>
        </p:spPr>
        <p:txBody>
          <a:bodyPr>
            <a:noAutofit/>
          </a:bodyPr>
          <a:lstStyle/>
          <a:p>
            <a:pPr lvl="0" algn="l"/>
            <a:r>
              <a:rPr lang="en-GB" sz="2400" dirty="0" smtClean="0">
                <a:latin typeface="Arial" panose="020B0604020202020204" pitchFamily="34" charset="0"/>
                <a:cs typeface="Arial" panose="020B0604020202020204" pitchFamily="34" charset="0"/>
              </a:rPr>
              <a:t>There is a </a:t>
            </a:r>
            <a:r>
              <a:rPr lang="en-GB" sz="2400" dirty="0">
                <a:latin typeface="Arial" panose="020B0604020202020204" pitchFamily="34" charset="0"/>
                <a:cs typeface="Arial" panose="020B0604020202020204" pitchFamily="34" charset="0"/>
              </a:rPr>
              <a:t>strong desire by HEIs for the Funding Councils to issue clear guidance on the approach to be adopted for the next round of REF as soon as </a:t>
            </a:r>
            <a:r>
              <a:rPr lang="en-GB" sz="2400" dirty="0" smtClean="0">
                <a:latin typeface="Arial" panose="020B0604020202020204" pitchFamily="34" charset="0"/>
                <a:cs typeface="Arial" panose="020B0604020202020204" pitchFamily="34" charset="0"/>
              </a:rPr>
              <a:t>possible</a:t>
            </a:r>
            <a:endParaRPr lang="en-GB" sz="2400"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448302" y="2564904"/>
            <a:ext cx="8516185" cy="3417243"/>
          </a:xfrm>
        </p:spPr>
        <p:txBody>
          <a:bodyPr>
            <a:normAutofit/>
          </a:bodyPr>
          <a:lstStyle/>
          <a:p>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sector </a:t>
            </a:r>
            <a:r>
              <a:rPr lang="en-GB" sz="1800" dirty="0" smtClean="0">
                <a:latin typeface="Arial" panose="020B0604020202020204" pitchFamily="34" charset="0"/>
                <a:cs typeface="Arial" panose="020B0604020202020204" pitchFamily="34" charset="0"/>
              </a:rPr>
              <a:t>wants stability </a:t>
            </a:r>
            <a:r>
              <a:rPr lang="en-GB" sz="1800" dirty="0">
                <a:latin typeface="Arial" panose="020B0604020202020204" pitchFamily="34" charset="0"/>
                <a:cs typeface="Arial" panose="020B0604020202020204" pitchFamily="34" charset="0"/>
              </a:rPr>
              <a:t>for the next REF</a:t>
            </a:r>
          </a:p>
          <a:p>
            <a:pPr lvl="0"/>
            <a:r>
              <a:rPr lang="en-GB" sz="1800" dirty="0" smtClean="0">
                <a:latin typeface="Arial" panose="020B0604020202020204" pitchFamily="34" charset="0"/>
                <a:cs typeface="Arial" panose="020B0604020202020204" pitchFamily="34" charset="0"/>
              </a:rPr>
              <a:t>There is a need to announce </a:t>
            </a:r>
            <a:r>
              <a:rPr lang="en-GB" sz="1800" dirty="0">
                <a:latin typeface="Arial" panose="020B0604020202020204" pitchFamily="34" charset="0"/>
                <a:cs typeface="Arial" panose="020B0604020202020204" pitchFamily="34" charset="0"/>
              </a:rPr>
              <a:t>the rules for the next REF as soon as possible, including any changes</a:t>
            </a:r>
          </a:p>
          <a:p>
            <a:endParaRPr lang="en-GB" sz="1800" dirty="0">
              <a:latin typeface="Arial" panose="020B0604020202020204" pitchFamily="34" charset="0"/>
              <a:cs typeface="Arial" panose="020B0604020202020204" pitchFamily="34" charset="0"/>
            </a:endParaRPr>
          </a:p>
        </p:txBody>
      </p:sp>
      <p:sp>
        <p:nvSpPr>
          <p:cNvPr id="5" name="Rectangle 4"/>
          <p:cNvSpPr/>
          <p:nvPr/>
        </p:nvSpPr>
        <p:spPr>
          <a:xfrm>
            <a:off x="1" y="1628800"/>
            <a:ext cx="9144000" cy="720080"/>
          </a:xfrm>
          <a:prstGeom prst="rect">
            <a:avLst/>
          </a:prstGeom>
          <a:solidFill>
            <a:srgbClr val="2C8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r>
              <a:rPr lang="en-GB" sz="1600" i="1" dirty="0">
                <a:solidFill>
                  <a:prstClr val="white"/>
                </a:solidFill>
                <a:latin typeface="Arial" panose="020B0604020202020204" pitchFamily="34" charset="0"/>
                <a:cs typeface="Arial" panose="020B0604020202020204" pitchFamily="34" charset="0"/>
              </a:rPr>
              <a:t>'HEFCE need to tell us what they want right now'</a:t>
            </a:r>
          </a:p>
        </p:txBody>
      </p:sp>
      <p:sp>
        <p:nvSpPr>
          <p:cNvPr id="3" name="Rounded Rectangle 2"/>
          <p:cNvSpPr/>
          <p:nvPr/>
        </p:nvSpPr>
        <p:spPr>
          <a:xfrm>
            <a:off x="9900592" y="4365104"/>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Figure 5-1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962675"/>
            <a:ext cx="1580406" cy="15804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790" y="3866554"/>
            <a:ext cx="1911499" cy="19114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3933056"/>
            <a:ext cx="1685925" cy="1590675"/>
          </a:xfrm>
          <a:prstGeom prst="rect">
            <a:avLst/>
          </a:prstGeom>
        </p:spPr>
      </p:pic>
      <p:sp>
        <p:nvSpPr>
          <p:cNvPr id="9" name="Rectangle 8"/>
          <p:cNvSpPr/>
          <p:nvPr/>
        </p:nvSpPr>
        <p:spPr>
          <a:xfrm>
            <a:off x="755576" y="5795972"/>
            <a:ext cx="1853310" cy="369332"/>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Definition</a:t>
            </a:r>
          </a:p>
        </p:txBody>
      </p:sp>
      <p:sp>
        <p:nvSpPr>
          <p:cNvPr id="10" name="Rectangle 9"/>
          <p:cNvSpPr/>
          <p:nvPr/>
        </p:nvSpPr>
        <p:spPr>
          <a:xfrm>
            <a:off x="6258095" y="5795972"/>
            <a:ext cx="1842297" cy="369332"/>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Impact template</a:t>
            </a:r>
          </a:p>
        </p:txBody>
      </p:sp>
      <p:sp>
        <p:nvSpPr>
          <p:cNvPr id="11" name="Rectangle 10"/>
          <p:cNvSpPr/>
          <p:nvPr/>
        </p:nvSpPr>
        <p:spPr>
          <a:xfrm>
            <a:off x="3057946" y="5795972"/>
            <a:ext cx="2736306" cy="369332"/>
          </a:xfrm>
          <a:prstGeom prst="rect">
            <a:avLst/>
          </a:prstGeom>
        </p:spPr>
        <p:txBody>
          <a:bodyPr wrap="square">
            <a:spAutoFit/>
          </a:bodyPr>
          <a:lstStyle/>
          <a:p>
            <a:pPr marL="0" lvl="1" algn="ctr"/>
            <a:r>
              <a:rPr lang="en-GB" dirty="0">
                <a:solidFill>
                  <a:prstClr val="black"/>
                </a:solidFill>
                <a:latin typeface="Arial" panose="020B0604020202020204" pitchFamily="34" charset="0"/>
                <a:cs typeface="Arial" panose="020B0604020202020204" pitchFamily="34" charset="0"/>
              </a:rPr>
              <a:t>Evidence gathering</a:t>
            </a:r>
          </a:p>
        </p:txBody>
      </p:sp>
    </p:spTree>
    <p:extLst>
      <p:ext uri="{BB962C8B-B14F-4D97-AF65-F5344CB8AC3E}">
        <p14:creationId xmlns:p14="http://schemas.microsoft.com/office/powerpoint/2010/main" val="201396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Preparing for impact has provided benefits and strategic insight to Universities</a:t>
            </a: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The assessment of impact worked well, but there are areas for improvement</a:t>
            </a: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Considerable and diverse impacts were submitted for assessment</a:t>
            </a:r>
          </a:p>
          <a:p>
            <a:pPr marL="0" lvl="1" defTabSz="912813">
              <a:spcAft>
                <a:spcPts val="1000"/>
              </a:spcAft>
              <a:buClr>
                <a:srgbClr val="1464BE"/>
              </a:buClr>
              <a:defRPr/>
            </a:pPr>
            <a:endParaRPr lang="en-US" sz="2200" dirty="0" smtClean="0">
              <a:solidFill>
                <a:prstClr val="black"/>
              </a:solidFill>
              <a:latin typeface="Calibri" pitchFamily="34" charset="0"/>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What have we learned?</a:t>
            </a:r>
          </a:p>
        </p:txBody>
      </p:sp>
    </p:spTree>
    <p:extLst>
      <p:ext uri="{BB962C8B-B14F-4D97-AF65-F5344CB8AC3E}">
        <p14:creationId xmlns:p14="http://schemas.microsoft.com/office/powerpoint/2010/main" val="1933084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0"/>
            <a:ext cx="11002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19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274638"/>
            <a:ext cx="8915400" cy="579437"/>
          </a:xfrm>
        </p:spPr>
        <p:txBody>
          <a:bodyPr>
            <a:noAutofit/>
          </a:bodyPr>
          <a:lstStyle/>
          <a:p>
            <a:r>
              <a:rPr lang="en-GB" altLang="en-US" sz="2800">
                <a:latin typeface="Impact" charset="0"/>
                <a:ea typeface="MS PGothic" charset="-128"/>
                <a:cs typeface="Impact" charset="0"/>
              </a:rPr>
              <a:t>Multiple impact topics occur across the case studies</a:t>
            </a:r>
          </a:p>
        </p:txBody>
      </p:sp>
      <p:sp>
        <p:nvSpPr>
          <p:cNvPr id="604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0A6D1241-BF4F-C648-A0F0-DCB8EDB13F5D}" type="slidenum">
              <a:rPr lang="en-US" altLang="en-US">
                <a:solidFill>
                  <a:srgbClr val="898989"/>
                </a:solidFill>
              </a:rPr>
              <a:pPr/>
              <a:t>25</a:t>
            </a:fld>
            <a:endParaRPr lang="en-US" altLang="en-US">
              <a:solidFill>
                <a:srgbClr val="898989"/>
              </a:solidFill>
            </a:endParaRPr>
          </a:p>
        </p:txBody>
      </p:sp>
      <p:pic>
        <p:nvPicPr>
          <p:cNvPr id="60420" name="Picture 1" descr="Fig7_New_06_0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138238"/>
            <a:ext cx="587375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437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41288"/>
            <a:ext cx="8229600" cy="579437"/>
          </a:xfrm>
        </p:spPr>
        <p:txBody>
          <a:bodyPr>
            <a:noAutofit/>
          </a:bodyPr>
          <a:lstStyle/>
          <a:p>
            <a:r>
              <a:rPr lang="en-GB" altLang="en-US" sz="2800">
                <a:latin typeface="Impact" charset="0"/>
                <a:ea typeface="MS PGothic" charset="-128"/>
                <a:cs typeface="Impact" charset="0"/>
              </a:rPr>
              <a:t>Different types of impact are more common in different disciplines (1)</a:t>
            </a:r>
          </a:p>
        </p:txBody>
      </p:sp>
      <p:sp>
        <p:nvSpPr>
          <p:cNvPr id="6144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AC625BFD-24CB-6B4E-A667-4808059ED350}" type="slidenum">
              <a:rPr lang="en-US" altLang="en-US">
                <a:solidFill>
                  <a:srgbClr val="898989"/>
                </a:solidFill>
              </a:rPr>
              <a:pPr/>
              <a:t>26</a:t>
            </a:fld>
            <a:endParaRPr lang="en-US" altLang="en-US">
              <a:solidFill>
                <a:srgbClr val="898989"/>
              </a:solidFill>
            </a:endParaRPr>
          </a:p>
        </p:txBody>
      </p:sp>
      <p:pic>
        <p:nvPicPr>
          <p:cNvPr id="6144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4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665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Preparing for impact has provided benefits and strategic insight to Universities</a:t>
            </a: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The assessment of impact worked well, but there are areas for improvement</a:t>
            </a: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Considerable and diverse impacts were submitted for assessment</a:t>
            </a: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Impact derives from the integration of disciplinary knowledge</a:t>
            </a: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What have we learned?</a:t>
            </a:r>
          </a:p>
        </p:txBody>
      </p:sp>
    </p:spTree>
    <p:extLst>
      <p:ext uri="{BB962C8B-B14F-4D97-AF65-F5344CB8AC3E}">
        <p14:creationId xmlns:p14="http://schemas.microsoft.com/office/powerpoint/2010/main" val="1597848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GB" altLang="en-US" sz="2800">
                <a:latin typeface="Impact" charset="0"/>
                <a:ea typeface="MS PGothic" charset="-128"/>
                <a:cs typeface="Impact" charset="0"/>
              </a:rPr>
              <a:t>There is a diverse range of impact pathways</a:t>
            </a:r>
            <a:br>
              <a:rPr lang="en-GB" altLang="en-US" sz="2800">
                <a:latin typeface="Impact" charset="0"/>
                <a:ea typeface="MS PGothic" charset="-128"/>
                <a:cs typeface="Impact" charset="0"/>
              </a:rPr>
            </a:br>
            <a:endParaRPr lang="en-GB" altLang="en-US" sz="2800">
              <a:latin typeface="Impact" charset="0"/>
              <a:ea typeface="MS PGothic" charset="-128"/>
              <a:cs typeface="Impact" charset="0"/>
            </a:endParaRPr>
          </a:p>
        </p:txBody>
      </p:sp>
      <p:sp>
        <p:nvSpPr>
          <p:cNvPr id="6963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4AF969DA-42FC-6045-A6B4-C6E396E2B32D}" type="slidenum">
              <a:rPr lang="en-US" altLang="en-US">
                <a:solidFill>
                  <a:srgbClr val="898989"/>
                </a:solidFill>
              </a:rPr>
              <a:pPr/>
              <a:t>28</a:t>
            </a:fld>
            <a:endParaRPr lang="en-US" altLang="en-US">
              <a:solidFill>
                <a:srgbClr val="898989"/>
              </a:solidFill>
            </a:endParaRPr>
          </a:p>
        </p:txBody>
      </p:sp>
      <p:pic>
        <p:nvPicPr>
          <p:cNvPr id="696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050" y="1163638"/>
            <a:ext cx="71183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319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Preparing for impact has provided benefits and strategic insight to Universities</a:t>
            </a: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The assessment of impact worked well, but there are areas for improvement</a:t>
            </a: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Considerable and diverse impacts were submitted for assessment</a:t>
            </a:r>
          </a:p>
          <a:p>
            <a:pPr marL="360000" lvl="1" indent="-360000" defTabSz="912813">
              <a:spcAft>
                <a:spcPts val="1000"/>
              </a:spcAft>
              <a:buClr>
                <a:srgbClr val="1464BE"/>
              </a:buClr>
              <a:buFont typeface="Arial" pitchFamily="34" charset="0"/>
              <a:buChar char="•"/>
              <a:defRPr/>
            </a:pPr>
            <a:r>
              <a:rPr lang="en-GB" sz="2200" dirty="0" smtClean="0">
                <a:solidFill>
                  <a:schemeClr val="bg1">
                    <a:lumMod val="65000"/>
                  </a:schemeClr>
                </a:solidFill>
                <a:latin typeface="Calibri" pitchFamily="34" charset="0"/>
              </a:rPr>
              <a:t>Impact derives from the integration of disciplinary knowledge</a:t>
            </a:r>
          </a:p>
          <a:p>
            <a:pPr marL="360000" lvl="1" indent="-360000" defTabSz="912813">
              <a:spcAft>
                <a:spcPts val="1000"/>
              </a:spcAft>
              <a:buClr>
                <a:srgbClr val="1464BE"/>
              </a:buClr>
              <a:buFont typeface="Arial" pitchFamily="34" charset="0"/>
              <a:buChar char="•"/>
              <a:defRPr/>
            </a:pPr>
            <a:r>
              <a:rPr lang="en-GB" sz="2200" dirty="0">
                <a:solidFill>
                  <a:prstClr val="black"/>
                </a:solidFill>
                <a:latin typeface="Calibri" pitchFamily="34" charset="0"/>
              </a:rPr>
              <a:t>The systematic collection of impact data has generated an important national asset, and provided new insight into the relationship between research and impact</a:t>
            </a:r>
            <a:endParaRPr lang="en-US" sz="2200" dirty="0" smtClean="0">
              <a:solidFill>
                <a:prstClr val="black"/>
              </a:solidFill>
              <a:latin typeface="Calibri" pitchFamily="34" charset="0"/>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What have we learned?</a:t>
            </a:r>
          </a:p>
        </p:txBody>
      </p:sp>
    </p:spTree>
    <p:extLst>
      <p:ext uri="{BB962C8B-B14F-4D97-AF65-F5344CB8AC3E}">
        <p14:creationId xmlns:p14="http://schemas.microsoft.com/office/powerpoint/2010/main" val="114384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schemeClr val="accent2"/>
                </a:solidFill>
                <a:latin typeface="Calibri" pitchFamily="34" charset="0"/>
                <a:cs typeface="+mn-cs"/>
              </a:rPr>
              <a:t>Recap impact in REF 2014</a:t>
            </a:r>
            <a:r>
              <a:rPr lang="en-GB" sz="2200" dirty="0" smtClean="0">
                <a:solidFill>
                  <a:prstClr val="black"/>
                </a:solidFill>
                <a:latin typeface="Calibri" pitchFamily="34" charset="0"/>
                <a:cs typeface="+mn-cs"/>
              </a:rPr>
              <a:t/>
            </a:r>
            <a:br>
              <a:rPr lang="en-GB" sz="2200" dirty="0" smtClean="0">
                <a:solidFill>
                  <a:prstClr val="black"/>
                </a:solidFill>
                <a:latin typeface="Calibri" pitchFamily="34" charset="0"/>
                <a:cs typeface="+mn-cs"/>
              </a:rPr>
            </a:br>
            <a:endParaRPr lang="en-GB"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Outcomes</a:t>
            </a:r>
            <a:endParaRPr lang="en-GB" sz="2200" dirty="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endParaRPr lang="en-US"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a:solidFill>
                  <a:prstClr val="black"/>
                </a:solidFill>
                <a:latin typeface="Calibri" pitchFamily="34" charset="0"/>
              </a:rPr>
              <a:t>What have we learned?</a:t>
            </a:r>
            <a:r>
              <a:rPr lang="en-US" sz="2200" dirty="0" smtClean="0">
                <a:solidFill>
                  <a:prstClr val="black"/>
                </a:solidFill>
                <a:latin typeface="Calibri" pitchFamily="34" charset="0"/>
              </a:rPr>
              <a:t/>
            </a:r>
            <a:br>
              <a:rPr lang="en-US" sz="2200" dirty="0" smtClean="0">
                <a:solidFill>
                  <a:prstClr val="black"/>
                </a:solidFill>
                <a:latin typeface="Calibri" pitchFamily="34" charset="0"/>
              </a:rPr>
            </a:br>
            <a:endParaRPr lang="en-US" sz="2200" dirty="0" smtClean="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Conclusions</a:t>
            </a:r>
            <a:endParaRPr lang="en-GB" sz="2200" dirty="0">
              <a:solidFill>
                <a:prstClr val="black"/>
              </a:solidFill>
              <a:latin typeface="Calibri" pitchFamily="34" charset="0"/>
              <a:cs typeface="+mn-cs"/>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Summary</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6334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fld id="{B2CC28F2-84B1-5A4C-82D4-1217E4DF6A48}" type="slidenum">
              <a:rPr lang="en-US" altLang="en-US" sz="1200">
                <a:solidFill>
                  <a:srgbClr val="898989"/>
                </a:solidFill>
                <a:latin typeface="Arial" charset="0"/>
              </a:rPr>
              <a:pPr>
                <a:spcBef>
                  <a:spcPct val="0"/>
                </a:spcBef>
                <a:buFontTx/>
                <a:buNone/>
              </a:pPr>
              <a:t>30</a:t>
            </a:fld>
            <a:endParaRPr lang="en-US" altLang="en-US" sz="1200">
              <a:solidFill>
                <a:srgbClr val="898989"/>
              </a:solidFill>
              <a:latin typeface="Arial" charset="0"/>
            </a:endParaRPr>
          </a:p>
        </p:txBody>
      </p:sp>
      <p:pic>
        <p:nvPicPr>
          <p:cNvPr id="18435" name="Picture 4" descr="Screenshot 2015-02-24 15.58.5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338" y="0"/>
            <a:ext cx="8547100" cy="71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683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a:bodyPr>
          <a:lstStyle/>
          <a:p>
            <a:r>
              <a:rPr lang="en-GB" altLang="en-US" sz="2800">
                <a:latin typeface="Impact" charset="0"/>
                <a:ea typeface="MS PGothic" charset="-128"/>
                <a:cs typeface="Impact" charset="0"/>
              </a:rPr>
              <a:t>UK HEI research has had an impact on BRIC countries</a:t>
            </a:r>
          </a:p>
        </p:txBody>
      </p:sp>
      <p:sp>
        <p:nvSpPr>
          <p:cNvPr id="1116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E3789678-523B-0948-942A-1013BA6492EC}" type="slidenum">
              <a:rPr lang="en-US" altLang="en-US">
                <a:solidFill>
                  <a:srgbClr val="898989"/>
                </a:solidFill>
              </a:rPr>
              <a:pPr/>
              <a:t>31</a:t>
            </a:fld>
            <a:endParaRPr lang="en-US" altLang="en-US">
              <a:solidFill>
                <a:srgbClr val="898989"/>
              </a:solidFill>
            </a:endParaRPr>
          </a:p>
        </p:txBody>
      </p:sp>
      <p:pic>
        <p:nvPicPr>
          <p:cNvPr id="11162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7950" y="1046163"/>
            <a:ext cx="2703513"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425" y="1046163"/>
            <a:ext cx="26304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9400" y="3968750"/>
            <a:ext cx="254158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075" y="3859213"/>
            <a:ext cx="273367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54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95250"/>
            <a:ext cx="8229600" cy="579438"/>
          </a:xfrm>
        </p:spPr>
        <p:txBody>
          <a:bodyPr>
            <a:noAutofit/>
          </a:bodyPr>
          <a:lstStyle/>
          <a:p>
            <a:r>
              <a:rPr lang="en-GB" altLang="en-US" sz="2800">
                <a:latin typeface="Impact" charset="0"/>
                <a:ea typeface="MS PGothic" charset="-128"/>
                <a:cs typeface="Impact" charset="0"/>
              </a:rPr>
              <a:t>Impact on BRIC countries was varied and comprehensive, sometime strategic </a:t>
            </a:r>
          </a:p>
        </p:txBody>
      </p:sp>
      <p:sp>
        <p:nvSpPr>
          <p:cNvPr id="108547" name="Content Placeholder 2"/>
          <p:cNvSpPr>
            <a:spLocks noGrp="1"/>
          </p:cNvSpPr>
          <p:nvPr>
            <p:ph sz="half" idx="1"/>
          </p:nvPr>
        </p:nvSpPr>
        <p:spPr>
          <a:xfrm>
            <a:off x="457200" y="1260475"/>
            <a:ext cx="8229600" cy="4171950"/>
          </a:xfrm>
        </p:spPr>
        <p:txBody>
          <a:bodyPr/>
          <a:lstStyle/>
          <a:p>
            <a:pPr marL="0" indent="0"/>
            <a:r>
              <a:rPr lang="en-US" altLang="en-US">
                <a:latin typeface="Impact" charset="0"/>
                <a:ea typeface="MS PGothic" charset="-128"/>
                <a:cs typeface="Impact" charset="0"/>
              </a:rPr>
              <a:t>Selected a random sample of 50 case studies from each of the four BRIC countries (n=200 in total) for qualitative analysis</a:t>
            </a:r>
          </a:p>
          <a:p>
            <a:pPr marL="0" indent="0"/>
            <a:endParaRPr lang="en-US" altLang="en-US">
              <a:latin typeface="Impact" charset="0"/>
              <a:ea typeface="MS PGothic" charset="-128"/>
              <a:cs typeface="Impact" charset="0"/>
            </a:endParaRPr>
          </a:p>
          <a:p>
            <a:pPr marL="0" indent="0"/>
            <a:r>
              <a:rPr lang="en-US" altLang="en-US">
                <a:latin typeface="Impact" charset="0"/>
                <a:ea typeface="MS PGothic" charset="-128"/>
                <a:cs typeface="Impact" charset="0"/>
              </a:rPr>
              <a:t>Impacts were </a:t>
            </a:r>
            <a:r>
              <a:rPr lang="en-US" altLang="en-US" u="sng">
                <a:latin typeface="Impact" charset="0"/>
                <a:ea typeface="MS PGothic" charset="-128"/>
                <a:cs typeface="Impact" charset="0"/>
              </a:rPr>
              <a:t>strategic</a:t>
            </a:r>
            <a:r>
              <a:rPr lang="en-US" altLang="en-US">
                <a:latin typeface="Impact" charset="0"/>
                <a:ea typeface="MS PGothic" charset="-128"/>
                <a:cs typeface="Impact" charset="0"/>
              </a:rPr>
              <a:t> (i.e. collaboration with an international partner organization was created to conduct the research) or as </a:t>
            </a:r>
            <a:r>
              <a:rPr lang="en-US" altLang="en-US" u="sng">
                <a:latin typeface="Impact" charset="0"/>
                <a:ea typeface="MS PGothic" charset="-128"/>
                <a:cs typeface="Impact" charset="0"/>
              </a:rPr>
              <a:t>incidental</a:t>
            </a:r>
            <a:r>
              <a:rPr lang="en-US" altLang="en-US">
                <a:latin typeface="Impact" charset="0"/>
                <a:ea typeface="MS PGothic" charset="-128"/>
                <a:cs typeface="Impact" charset="0"/>
              </a:rPr>
              <a:t> (i.e. positive but not specified intended outcomes in the specified country as a result of the research)</a:t>
            </a:r>
          </a:p>
          <a:p>
            <a:pPr marL="0" indent="0"/>
            <a:endParaRPr lang="en-US" altLang="en-US">
              <a:latin typeface="Impact" charset="0"/>
              <a:ea typeface="MS PGothic" charset="-128"/>
              <a:cs typeface="Impact" charset="0"/>
            </a:endParaRPr>
          </a:p>
          <a:p>
            <a:pPr marL="0" indent="0"/>
            <a:r>
              <a:rPr lang="en-US" altLang="en-US">
                <a:latin typeface="Impact" charset="0"/>
                <a:ea typeface="MS PGothic" charset="-128"/>
                <a:cs typeface="Impact" charset="0"/>
              </a:rPr>
              <a:t>Examples of impacts include:</a:t>
            </a:r>
          </a:p>
          <a:p>
            <a:pPr marL="0" indent="0">
              <a:buFont typeface="Arial" charset="0"/>
              <a:buChar char="•"/>
            </a:pPr>
            <a:r>
              <a:rPr lang="en-US" altLang="en-US">
                <a:latin typeface="Impact" charset="0"/>
                <a:ea typeface="MS PGothic" charset="-128"/>
                <a:cs typeface="Impact" charset="0"/>
              </a:rPr>
              <a:t>creation of spin-out companies and agreements of licenses</a:t>
            </a:r>
          </a:p>
          <a:p>
            <a:pPr marL="0" indent="0">
              <a:buFont typeface="Arial" charset="0"/>
              <a:buChar char="•"/>
            </a:pPr>
            <a:r>
              <a:rPr lang="en-US" altLang="en-US">
                <a:latin typeface="Impact" charset="0"/>
                <a:ea typeface="MS PGothic" charset="-128"/>
                <a:cs typeface="Impact" charset="0"/>
              </a:rPr>
              <a:t>informing government policy in that country</a:t>
            </a:r>
          </a:p>
          <a:p>
            <a:pPr marL="0" indent="0">
              <a:buFont typeface="Arial" charset="0"/>
              <a:buChar char="•"/>
            </a:pPr>
            <a:r>
              <a:rPr lang="en-US" altLang="en-US">
                <a:latin typeface="Impact" charset="0"/>
                <a:ea typeface="MS PGothic" charset="-128"/>
                <a:cs typeface="Impact" charset="0"/>
              </a:rPr>
              <a:t>the creation of new technologies to develop in that country</a:t>
            </a:r>
          </a:p>
          <a:p>
            <a:pPr marL="0" indent="0">
              <a:buFont typeface="Arial" charset="0"/>
              <a:buChar char="•"/>
            </a:pPr>
            <a:r>
              <a:rPr lang="en-US" altLang="en-US">
                <a:latin typeface="Impact" charset="0"/>
                <a:ea typeface="MS PGothic" charset="-128"/>
                <a:cs typeface="Impact" charset="0"/>
              </a:rPr>
              <a:t>creation of online resources for wide public use</a:t>
            </a:r>
          </a:p>
        </p:txBody>
      </p:sp>
      <p:sp>
        <p:nvSpPr>
          <p:cNvPr id="1126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1258F7A8-6B72-3B4C-B023-B6B85B392AF9}" type="slidenum">
              <a:rPr lang="en-US" altLang="en-US">
                <a:solidFill>
                  <a:srgbClr val="898989"/>
                </a:solidFill>
              </a:rPr>
              <a:pPr/>
              <a:t>32</a:t>
            </a:fld>
            <a:endParaRPr lang="en-US" altLang="en-US">
              <a:solidFill>
                <a:srgbClr val="898989"/>
              </a:solidFill>
            </a:endParaRPr>
          </a:p>
        </p:txBody>
      </p:sp>
    </p:spTree>
    <p:extLst>
      <p:ext uri="{BB962C8B-B14F-4D97-AF65-F5344CB8AC3E}">
        <p14:creationId xmlns:p14="http://schemas.microsoft.com/office/powerpoint/2010/main" val="1958761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No </a:t>
            </a:r>
            <a:r>
              <a:rPr lang="en-GB" sz="2200" dirty="0" smtClean="0">
                <a:solidFill>
                  <a:prstClr val="black"/>
                </a:solidFill>
                <a:latin typeface="Calibri" pitchFamily="34" charset="0"/>
              </a:rPr>
              <a:t>evidence to suggest the removal of the impact element or a radical change to the approach…</a:t>
            </a: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…but some areas for review/reform:</a:t>
            </a:r>
          </a:p>
          <a:p>
            <a:pPr marL="817200" lvl="2"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Impact template</a:t>
            </a:r>
          </a:p>
          <a:p>
            <a:pPr marL="817200" lvl="2"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Evidence and data requirements</a:t>
            </a:r>
          </a:p>
          <a:p>
            <a:pPr marL="817200" lvl="2"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FTE thresholds</a:t>
            </a:r>
          </a:p>
          <a:p>
            <a:pPr marL="817200" lvl="2"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Etc.</a:t>
            </a: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Case study database is an important source of evidence</a:t>
            </a:r>
            <a:endParaRPr lang="en-US" sz="2200" dirty="0" smtClean="0">
              <a:solidFill>
                <a:prstClr val="black"/>
              </a:solidFill>
              <a:latin typeface="Calibri" pitchFamily="34" charset="0"/>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Conclusions</a:t>
            </a:r>
          </a:p>
        </p:txBody>
      </p:sp>
    </p:spTree>
    <p:extLst>
      <p:ext uri="{BB962C8B-B14F-4D97-AF65-F5344CB8AC3E}">
        <p14:creationId xmlns:p14="http://schemas.microsoft.com/office/powerpoint/2010/main" val="124445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Recap impact in REF 2014</a:t>
            </a:r>
            <a:br>
              <a:rPr lang="en-GB" sz="2200" dirty="0" smtClean="0">
                <a:solidFill>
                  <a:prstClr val="black"/>
                </a:solidFill>
                <a:latin typeface="Calibri" pitchFamily="34" charset="0"/>
                <a:cs typeface="+mn-cs"/>
              </a:rPr>
            </a:br>
            <a:endParaRPr lang="en-GB"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Outcomes</a:t>
            </a:r>
            <a:endParaRPr lang="en-GB" sz="2200" dirty="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endParaRPr lang="en-US"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a:solidFill>
                  <a:prstClr val="black"/>
                </a:solidFill>
                <a:latin typeface="Calibri" pitchFamily="34" charset="0"/>
              </a:rPr>
              <a:t>What have we learned?</a:t>
            </a:r>
            <a:r>
              <a:rPr lang="en-US" sz="2200" dirty="0" smtClean="0">
                <a:solidFill>
                  <a:prstClr val="black"/>
                </a:solidFill>
                <a:latin typeface="Calibri" pitchFamily="34" charset="0"/>
              </a:rPr>
              <a:t/>
            </a:r>
            <a:br>
              <a:rPr lang="en-US" sz="2200" dirty="0" smtClean="0">
                <a:solidFill>
                  <a:prstClr val="black"/>
                </a:solidFill>
                <a:latin typeface="Calibri" pitchFamily="34" charset="0"/>
              </a:rPr>
            </a:br>
            <a:endParaRPr lang="en-US" sz="2200" dirty="0" smtClean="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Conclusions</a:t>
            </a:r>
            <a:endParaRPr lang="en-GB" sz="2200" dirty="0">
              <a:solidFill>
                <a:prstClr val="black"/>
              </a:solidFill>
              <a:latin typeface="Calibri" pitchFamily="34" charset="0"/>
              <a:cs typeface="+mn-cs"/>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Summary</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71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noChangeArrowheads="1"/>
          </p:cNvSpPr>
          <p:nvPr/>
        </p:nvSpPr>
        <p:spPr>
          <a:xfrm>
            <a:off x="3491865" y="2226035"/>
            <a:ext cx="5400675" cy="863600"/>
          </a:xfrm>
          <a:prstGeom prst="rect">
            <a:avLst/>
          </a:prstGeom>
        </p:spPr>
        <p:txBody>
          <a:bodyPr lIns="0" tIns="0" rIns="0" bIns="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lnSpc>
                <a:spcPts val="5400"/>
              </a:lnSpc>
            </a:pPr>
            <a:r>
              <a:rPr lang="en-US" sz="4000" kern="0" dirty="0">
                <a:solidFill>
                  <a:srgbClr val="1464BE"/>
                </a:solidFill>
                <a:latin typeface="Calibri" panose="020F0502020204030204" pitchFamily="34" charset="0"/>
                <a:cs typeface="Calibri" panose="020F0502020204030204" pitchFamily="34" charset="0"/>
              </a:rPr>
              <a:t>Thank you for listening</a:t>
            </a:r>
            <a:endParaRPr lang="en-US" sz="4000" kern="0" dirty="0" smtClean="0">
              <a:solidFill>
                <a:srgbClr val="1464BE"/>
              </a:solidFill>
              <a:latin typeface="Calibri" panose="020F0502020204030204" pitchFamily="34" charset="0"/>
              <a:cs typeface="Calibri" panose="020F0502020204030204" pitchFamily="34" charset="0"/>
            </a:endParaRPr>
          </a:p>
        </p:txBody>
      </p:sp>
      <p:sp>
        <p:nvSpPr>
          <p:cNvPr id="9" name="Rectangle 16"/>
          <p:cNvSpPr>
            <a:spLocks noChangeArrowheads="1"/>
          </p:cNvSpPr>
          <p:nvPr/>
        </p:nvSpPr>
        <p:spPr bwMode="auto">
          <a:xfrm>
            <a:off x="3491865" y="3161072"/>
            <a:ext cx="5400675" cy="1225233"/>
          </a:xfrm>
          <a:prstGeom prst="rect">
            <a:avLst/>
          </a:prstGeom>
          <a:noFill/>
          <a:ln w="9525">
            <a:noFill/>
            <a:miter lim="800000"/>
            <a:headEnd/>
            <a:tailEnd/>
          </a:ln>
        </p:spPr>
        <p:txBody>
          <a:bodyPr lIns="0" tIns="0" rIns="0" bIns="0"/>
          <a:lstStyle/>
          <a:p>
            <a:pPr algn="ctr" fontAlgn="base">
              <a:lnSpc>
                <a:spcPts val="2800"/>
              </a:lnSpc>
              <a:spcBef>
                <a:spcPct val="0"/>
              </a:spcBef>
              <a:spcAft>
                <a:spcPts val="600"/>
              </a:spcAft>
            </a:pPr>
            <a:r>
              <a:rPr lang="en-US" sz="2400" b="1" dirty="0" smtClean="0">
                <a:solidFill>
                  <a:srgbClr val="1464BE"/>
                </a:solidFill>
                <a:latin typeface="Calibri" pitchFamily="34" charset="0"/>
                <a:hlinkClick r:id="rId2"/>
              </a:rPr>
              <a:t>s.hill@hefce.ac.uk</a:t>
            </a:r>
            <a:endParaRPr lang="en-US" sz="2400" b="1" dirty="0" smtClean="0">
              <a:solidFill>
                <a:srgbClr val="1464BE"/>
              </a:solidFill>
              <a:latin typeface="Calibri" pitchFamily="34" charset="0"/>
            </a:endParaRPr>
          </a:p>
          <a:p>
            <a:pPr algn="ctr" fontAlgn="base">
              <a:lnSpc>
                <a:spcPts val="2800"/>
              </a:lnSpc>
              <a:spcBef>
                <a:spcPct val="0"/>
              </a:spcBef>
              <a:spcAft>
                <a:spcPts val="600"/>
              </a:spcAft>
            </a:pPr>
            <a:r>
              <a:rPr lang="en-US" sz="2400" b="1" dirty="0" smtClean="0">
                <a:solidFill>
                  <a:srgbClr val="1464BE"/>
                </a:solidFill>
                <a:latin typeface="Calibri" pitchFamily="34" charset="0"/>
              </a:rPr>
              <a:t>@</a:t>
            </a:r>
            <a:r>
              <a:rPr lang="en-US" sz="2400" b="1" dirty="0" err="1" smtClean="0">
                <a:solidFill>
                  <a:srgbClr val="1464BE"/>
                </a:solidFill>
                <a:latin typeface="Calibri" pitchFamily="34" charset="0"/>
              </a:rPr>
              <a:t>stevenhill</a:t>
            </a:r>
            <a:endParaRPr lang="en-US" sz="2400" dirty="0">
              <a:solidFill>
                <a:srgbClr val="1464BE"/>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656"/>
            <a:ext cx="3322320" cy="6181344"/>
          </a:xfrm>
          <a:prstGeom prst="rect">
            <a:avLst/>
          </a:prstGeom>
        </p:spPr>
      </p:pic>
      <p:sp>
        <p:nvSpPr>
          <p:cNvPr id="6" name="Rectangle 5"/>
          <p:cNvSpPr/>
          <p:nvPr/>
        </p:nvSpPr>
        <p:spPr>
          <a:xfrm>
            <a:off x="0" y="0"/>
            <a:ext cx="9144000" cy="666000"/>
          </a:xfrm>
          <a:prstGeom prst="rect">
            <a:avLst/>
          </a:prstGeom>
          <a:solidFill>
            <a:srgbClr val="4F81BD">
              <a:lumMod val="75000"/>
            </a:srgbClr>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spTree>
    <p:extLst>
      <p:ext uri="{BB962C8B-B14F-4D97-AF65-F5344CB8AC3E}">
        <p14:creationId xmlns:p14="http://schemas.microsoft.com/office/powerpoint/2010/main" val="2029671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428604"/>
            <a:ext cx="8240880" cy="827088"/>
          </a:xfrm>
        </p:spPr>
        <p:txBody>
          <a:bodyPr>
            <a:normAutofit/>
          </a:bodyPr>
          <a:lstStyle/>
          <a:p>
            <a:pPr algn="l">
              <a:lnSpc>
                <a:spcPts val="3800"/>
              </a:lnSpc>
            </a:pPr>
            <a:r>
              <a:rPr lang="en-GB" sz="3400" dirty="0" smtClean="0">
                <a:solidFill>
                  <a:srgbClr val="00788A"/>
                </a:solidFill>
              </a:rPr>
              <a:t>What was assessed</a:t>
            </a:r>
            <a:endParaRPr lang="en-US" sz="3400" dirty="0" smtClean="0">
              <a:solidFill>
                <a:srgbClr val="00788A"/>
              </a:solidFill>
            </a:endParaRPr>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7" name="Content Placeholder 5"/>
          <p:cNvGraphicFramePr>
            <a:graphicFrameLocks/>
          </p:cNvGraphicFramePr>
          <p:nvPr>
            <p:extLst>
              <p:ext uri="{D42A27DB-BD31-4B8C-83A1-F6EECF244321}">
                <p14:modId xmlns:p14="http://schemas.microsoft.com/office/powerpoint/2010/main" val="358415019"/>
              </p:ext>
            </p:extLst>
          </p:nvPr>
        </p:nvGraphicFramePr>
        <p:xfrm>
          <a:off x="539552" y="1268759"/>
          <a:ext cx="7921625" cy="2736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46"/>
          <p:cNvSpPr>
            <a:spLocks noChangeArrowheads="1"/>
          </p:cNvSpPr>
          <p:nvPr/>
        </p:nvSpPr>
        <p:spPr bwMode="auto">
          <a:xfrm>
            <a:off x="1276952" y="1843848"/>
            <a:ext cx="1096963" cy="974725"/>
          </a:xfrm>
          <a:prstGeom prst="ellipse">
            <a:avLst/>
          </a:prstGeom>
          <a:solidFill>
            <a:srgbClr val="009999"/>
          </a:solidFill>
          <a:ln w="9525">
            <a:solidFill>
              <a:srgbClr val="000000"/>
            </a:solidFill>
            <a:round/>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bg1"/>
                </a:solidFill>
                <a:effectLst/>
                <a:uLnTx/>
                <a:uFillTx/>
                <a:latin typeface="Arial" charset="0"/>
                <a:cs typeface="Arial" charset="0"/>
              </a:rPr>
              <a:t>65%</a:t>
            </a:r>
          </a:p>
        </p:txBody>
      </p:sp>
      <p:sp>
        <p:nvSpPr>
          <p:cNvPr id="9" name="Oval 91"/>
          <p:cNvSpPr>
            <a:spLocks noChangeArrowheads="1"/>
          </p:cNvSpPr>
          <p:nvPr/>
        </p:nvSpPr>
        <p:spPr bwMode="auto">
          <a:xfrm>
            <a:off x="3939542" y="1860436"/>
            <a:ext cx="1084263" cy="974725"/>
          </a:xfrm>
          <a:prstGeom prst="ellipse">
            <a:avLst/>
          </a:prstGeom>
          <a:solidFill>
            <a:srgbClr val="009999"/>
          </a:solidFill>
          <a:ln w="9525">
            <a:solidFill>
              <a:srgbClr val="000000"/>
            </a:solidFill>
            <a:round/>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bg1"/>
                </a:solidFill>
                <a:effectLst/>
                <a:uLnTx/>
                <a:uFillTx/>
                <a:latin typeface="Arial" charset="0"/>
                <a:cs typeface="Arial" charset="0"/>
              </a:rPr>
              <a:t>20%</a:t>
            </a:r>
          </a:p>
        </p:txBody>
      </p:sp>
      <p:sp>
        <p:nvSpPr>
          <p:cNvPr id="10" name="Oval 91"/>
          <p:cNvSpPr>
            <a:spLocks noChangeArrowheads="1"/>
          </p:cNvSpPr>
          <p:nvPr/>
        </p:nvSpPr>
        <p:spPr bwMode="auto">
          <a:xfrm>
            <a:off x="6685973" y="1872422"/>
            <a:ext cx="1084263" cy="974725"/>
          </a:xfrm>
          <a:prstGeom prst="ellipse">
            <a:avLst/>
          </a:prstGeom>
          <a:solidFill>
            <a:srgbClr val="009999"/>
          </a:solidFill>
          <a:ln w="9525">
            <a:solidFill>
              <a:srgbClr val="000000"/>
            </a:solidFill>
            <a:round/>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bg1"/>
                </a:solidFill>
                <a:effectLst/>
                <a:uLnTx/>
                <a:uFillTx/>
                <a:latin typeface="Arial" charset="0"/>
                <a:cs typeface="Arial" charset="0"/>
              </a:rPr>
              <a:t>15%</a:t>
            </a:r>
          </a:p>
        </p:txBody>
      </p:sp>
      <p:sp>
        <p:nvSpPr>
          <p:cNvPr id="4" name="TextBox 3"/>
          <p:cNvSpPr txBox="1"/>
          <p:nvPr/>
        </p:nvSpPr>
        <p:spPr>
          <a:xfrm>
            <a:off x="714348" y="4929198"/>
            <a:ext cx="2232248" cy="1015663"/>
          </a:xfrm>
          <a:prstGeom prst="rect">
            <a:avLst/>
          </a:prstGeom>
          <a:noFill/>
        </p:spPr>
        <p:txBody>
          <a:bodyPr wrap="square" rtlCol="0">
            <a:spAutoFit/>
          </a:bodyPr>
          <a:lstStyle/>
          <a:p>
            <a:r>
              <a:rPr lang="en-GB" sz="2000" b="1" dirty="0" smtClean="0"/>
              <a:t>191,150</a:t>
            </a:r>
            <a:r>
              <a:rPr lang="en-GB" sz="2000" dirty="0" smtClean="0"/>
              <a:t> research outputs by </a:t>
            </a:r>
            <a:r>
              <a:rPr lang="en-GB" sz="2000" b="1" dirty="0" smtClean="0"/>
              <a:t>52,061</a:t>
            </a:r>
            <a:r>
              <a:rPr lang="en-GB" sz="2000" dirty="0" smtClean="0"/>
              <a:t> staff were reviewed</a:t>
            </a:r>
            <a:endParaRPr lang="en-GB" sz="2000" dirty="0"/>
          </a:p>
        </p:txBody>
      </p:sp>
      <p:sp>
        <p:nvSpPr>
          <p:cNvPr id="15" name="TextBox 14"/>
          <p:cNvSpPr txBox="1"/>
          <p:nvPr/>
        </p:nvSpPr>
        <p:spPr>
          <a:xfrm>
            <a:off x="3410577" y="4917671"/>
            <a:ext cx="2232248" cy="1015663"/>
          </a:xfrm>
          <a:prstGeom prst="rect">
            <a:avLst/>
          </a:prstGeom>
          <a:noFill/>
        </p:spPr>
        <p:txBody>
          <a:bodyPr wrap="square" rtlCol="0">
            <a:spAutoFit/>
          </a:bodyPr>
          <a:lstStyle/>
          <a:p>
            <a:r>
              <a:rPr lang="en-GB" sz="2000" b="1" dirty="0" smtClean="0"/>
              <a:t>6,975</a:t>
            </a:r>
            <a:r>
              <a:rPr lang="en-GB" sz="2000" dirty="0" smtClean="0"/>
              <a:t> impact case studies were reviewed</a:t>
            </a:r>
            <a:endParaRPr lang="en-GB" sz="2000" dirty="0"/>
          </a:p>
        </p:txBody>
      </p:sp>
      <p:sp>
        <p:nvSpPr>
          <p:cNvPr id="17" name="TextBox 16"/>
          <p:cNvSpPr txBox="1"/>
          <p:nvPr/>
        </p:nvSpPr>
        <p:spPr>
          <a:xfrm>
            <a:off x="6111981" y="4779171"/>
            <a:ext cx="2232248" cy="1323439"/>
          </a:xfrm>
          <a:prstGeom prst="rect">
            <a:avLst/>
          </a:prstGeom>
          <a:noFill/>
        </p:spPr>
        <p:txBody>
          <a:bodyPr wrap="square" rtlCol="0">
            <a:spAutoFit/>
          </a:bodyPr>
          <a:lstStyle/>
          <a:p>
            <a:r>
              <a:rPr lang="en-GB" sz="2000" dirty="0" smtClean="0"/>
              <a:t>The review was based on data and information about the environment</a:t>
            </a:r>
            <a:endParaRPr lang="en-GB" sz="2000" dirty="0"/>
          </a:p>
        </p:txBody>
      </p:sp>
      <p:sp>
        <p:nvSpPr>
          <p:cNvPr id="11" name="Up Arrow Callout 10"/>
          <p:cNvSpPr/>
          <p:nvPr/>
        </p:nvSpPr>
        <p:spPr>
          <a:xfrm>
            <a:off x="637302" y="4005064"/>
            <a:ext cx="2376264" cy="2150937"/>
          </a:xfrm>
          <a:prstGeom prst="upArrowCallou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Up Arrow Callout 19"/>
          <p:cNvSpPr/>
          <p:nvPr/>
        </p:nvSpPr>
        <p:spPr>
          <a:xfrm>
            <a:off x="3293542" y="4005063"/>
            <a:ext cx="2376264" cy="2150937"/>
          </a:xfrm>
          <a:prstGeom prst="upArrowCallou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 Arrow Callout 20"/>
          <p:cNvSpPr/>
          <p:nvPr/>
        </p:nvSpPr>
        <p:spPr>
          <a:xfrm>
            <a:off x="6039973" y="4005064"/>
            <a:ext cx="2376264" cy="2150937"/>
          </a:xfrm>
          <a:prstGeom prst="upArrowCallou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0886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txBox="1">
            <a:spLocks/>
          </p:cNvSpPr>
          <p:nvPr/>
        </p:nvSpPr>
        <p:spPr bwMode="auto">
          <a:xfrm>
            <a:off x="611188" y="1484784"/>
            <a:ext cx="7921625" cy="4233862"/>
          </a:xfrm>
          <a:prstGeom prst="rect">
            <a:avLst/>
          </a:prstGeom>
          <a:solidFill>
            <a:srgbClr val="1464BE">
              <a:alpha val="20000"/>
            </a:srgbClr>
          </a:solidFill>
          <a:ln w="9525">
            <a:noFill/>
            <a:miter lim="800000"/>
            <a:headEnd/>
            <a:tailEnd/>
          </a:ln>
        </p:spPr>
        <p:txBody>
          <a:bodyPr lIns="180000" tIns="180000" rIns="180000" bIns="180000"/>
          <a:lstStyle/>
          <a:p>
            <a:pPr marL="0" lvl="1" defTabSz="912813">
              <a:spcAft>
                <a:spcPts val="1000"/>
              </a:spcAft>
              <a:buClr>
                <a:srgbClr val="1464BE"/>
              </a:buClr>
              <a:defRPr/>
            </a:pPr>
            <a:r>
              <a:rPr lang="en-GB" sz="3600" dirty="0" smtClean="0">
                <a:solidFill>
                  <a:prstClr val="black"/>
                </a:solidFill>
                <a:latin typeface="Calibri" pitchFamily="34" charset="0"/>
              </a:rPr>
              <a:t>“For the purposes of the REF, impact is defined as an effect on, change or benefit to the economy, society, culture, public policy or services, health, the environment or quality of life, beyond academia”</a:t>
            </a:r>
            <a:endParaRPr lang="en-US" sz="3600" dirty="0">
              <a:solidFill>
                <a:srgbClr val="000000"/>
              </a:solidFill>
              <a:latin typeface="Calibri" pitchFamily="34" charset="0"/>
              <a:cs typeface="+mn-cs"/>
            </a:endParaRPr>
          </a:p>
          <a:p>
            <a:pPr marL="342900" indent="-342900" defTabSz="912813">
              <a:spcBef>
                <a:spcPct val="20000"/>
              </a:spcBef>
              <a:buClr>
                <a:srgbClr val="558ED5"/>
              </a:buClr>
              <a:defRPr/>
            </a:pPr>
            <a:endParaRPr lang="en-GB" sz="3600" dirty="0">
              <a:solidFill>
                <a:srgbClr val="000000"/>
              </a:solidFill>
              <a:latin typeface="Calibri" pitchFamily="34" charset="0"/>
              <a:cs typeface="+mn-cs"/>
            </a:endParaRPr>
          </a:p>
        </p:txBody>
      </p:sp>
      <p:sp>
        <p:nvSpPr>
          <p:cNvPr id="4099" name="Title 1"/>
          <p:cNvSpPr txBox="1">
            <a:spLocks/>
          </p:cNvSpPr>
          <p:nvPr/>
        </p:nvSpPr>
        <p:spPr bwMode="auto">
          <a:xfrm>
            <a:off x="611188" y="419100"/>
            <a:ext cx="8208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The definition of impact is broad</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219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200" dirty="0" smtClean="0">
                <a:solidFill>
                  <a:prstClr val="black"/>
                </a:solidFill>
                <a:latin typeface="Calibri" pitchFamily="34" charset="0"/>
                <a:cs typeface="+mn-cs"/>
              </a:rPr>
              <a:t> </a:t>
            </a:r>
            <a:endParaRPr lang="en-US" sz="2200" dirty="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Recap impact in REF 2014</a:t>
            </a:r>
            <a:br>
              <a:rPr lang="en-GB" sz="2200" dirty="0" smtClean="0">
                <a:solidFill>
                  <a:prstClr val="black"/>
                </a:solidFill>
                <a:latin typeface="Calibri" pitchFamily="34" charset="0"/>
                <a:cs typeface="+mn-cs"/>
              </a:rPr>
            </a:br>
            <a:endParaRPr lang="en-GB"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smtClean="0">
                <a:solidFill>
                  <a:schemeClr val="accent2"/>
                </a:solidFill>
                <a:latin typeface="Calibri" pitchFamily="34" charset="0"/>
              </a:rPr>
              <a:t>Outcomes</a:t>
            </a:r>
            <a:endParaRPr lang="en-GB" sz="2200" dirty="0">
              <a:solidFill>
                <a:schemeClr val="accent2"/>
              </a:solidFill>
              <a:latin typeface="Calibri" pitchFamily="34" charset="0"/>
            </a:endParaRPr>
          </a:p>
          <a:p>
            <a:pPr marL="360000" lvl="1" indent="-360000" defTabSz="912813">
              <a:spcAft>
                <a:spcPts val="1000"/>
              </a:spcAft>
              <a:buClr>
                <a:srgbClr val="1464BE"/>
              </a:buClr>
              <a:buFont typeface="Arial" pitchFamily="34" charset="0"/>
              <a:buChar char="•"/>
              <a:defRPr/>
            </a:pPr>
            <a:endParaRPr lang="en-US" sz="2200" dirty="0" smtClean="0">
              <a:solidFill>
                <a:prstClr val="black"/>
              </a:solidFill>
              <a:latin typeface="Calibri" pitchFamily="34" charset="0"/>
              <a:cs typeface="+mn-cs"/>
            </a:endParaRPr>
          </a:p>
          <a:p>
            <a:pPr marL="360000" lvl="1" indent="-360000" defTabSz="912813">
              <a:spcAft>
                <a:spcPts val="1000"/>
              </a:spcAft>
              <a:buClr>
                <a:srgbClr val="1464BE"/>
              </a:buClr>
              <a:buFont typeface="Arial" pitchFamily="34" charset="0"/>
              <a:buChar char="•"/>
              <a:defRPr/>
            </a:pPr>
            <a:r>
              <a:rPr lang="en-GB" sz="2200" dirty="0">
                <a:solidFill>
                  <a:prstClr val="black"/>
                </a:solidFill>
                <a:latin typeface="Calibri" pitchFamily="34" charset="0"/>
              </a:rPr>
              <a:t>What have we learned?</a:t>
            </a:r>
            <a:r>
              <a:rPr lang="en-US" sz="2200" dirty="0" smtClean="0">
                <a:solidFill>
                  <a:prstClr val="black"/>
                </a:solidFill>
                <a:latin typeface="Calibri" pitchFamily="34" charset="0"/>
              </a:rPr>
              <a:t/>
            </a:r>
            <a:br>
              <a:rPr lang="en-US" sz="2200" dirty="0" smtClean="0">
                <a:solidFill>
                  <a:prstClr val="black"/>
                </a:solidFill>
                <a:latin typeface="Calibri" pitchFamily="34" charset="0"/>
              </a:rPr>
            </a:br>
            <a:endParaRPr lang="en-US" sz="2200" dirty="0" smtClean="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cs typeface="+mn-cs"/>
              </a:rPr>
              <a:t>Conclusions</a:t>
            </a:r>
            <a:endParaRPr lang="en-GB" sz="2200" dirty="0">
              <a:solidFill>
                <a:prstClr val="black"/>
              </a:solidFill>
              <a:latin typeface="Calibri" pitchFamily="34" charset="0"/>
              <a:cs typeface="+mn-cs"/>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Summary</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553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48" y="357166"/>
            <a:ext cx="8240880" cy="827088"/>
          </a:xfrm>
        </p:spPr>
        <p:txBody>
          <a:bodyPr>
            <a:normAutofit fontScale="90000"/>
          </a:bodyPr>
          <a:lstStyle/>
          <a:p>
            <a:pPr algn="l">
              <a:lnSpc>
                <a:spcPts val="3800"/>
              </a:lnSpc>
            </a:pPr>
            <a:r>
              <a:rPr lang="en-GB" sz="3400" dirty="0" smtClean="0">
                <a:solidFill>
                  <a:srgbClr val="00788A"/>
                </a:solidFill>
              </a:rPr>
              <a:t>For the first time, REF has demonstrated the impact of UK research in all subjects</a:t>
            </a:r>
            <a:endParaRPr lang="en-US" sz="3400" dirty="0" smtClean="0">
              <a:solidFill>
                <a:srgbClr val="00788A"/>
              </a:solidFill>
            </a:endParaRPr>
          </a:p>
        </p:txBody>
      </p:sp>
      <p:sp>
        <p:nvSpPr>
          <p:cNvPr id="16387" name="Rectangle 5"/>
          <p:cNvSpPr>
            <a:spLocks noChangeArrowheads="1"/>
          </p:cNvSpPr>
          <p:nvPr/>
        </p:nvSpPr>
        <p:spPr bwMode="auto">
          <a:xfrm>
            <a:off x="1000100" y="1500174"/>
            <a:ext cx="7215238" cy="5184576"/>
          </a:xfrm>
          <a:prstGeom prst="rect">
            <a:avLst/>
          </a:prstGeom>
          <a:noFill/>
          <a:ln w="9525">
            <a:noFill/>
            <a:miter lim="800000"/>
            <a:headEnd/>
            <a:tailEnd/>
          </a:ln>
        </p:spPr>
        <p:txBody>
          <a:bodyPr lIns="0" tIns="0" rIns="0" bIns="0"/>
          <a:lstStyle/>
          <a:p>
            <a:pPr marL="457200" indent="-457200">
              <a:lnSpc>
                <a:spcPts val="2800"/>
              </a:lnSpc>
              <a:spcAft>
                <a:spcPts val="600"/>
              </a:spcAft>
              <a:buClr>
                <a:srgbClr val="00788A"/>
              </a:buClr>
              <a:buSzPct val="140000"/>
              <a:buFont typeface="Arial" panose="020B0604020202020204" pitchFamily="34" charset="0"/>
              <a:buChar char="•"/>
            </a:pPr>
            <a:r>
              <a:rPr lang="en-GB" sz="2200" dirty="0" smtClean="0"/>
              <a:t>Over 250 research users judged the impacts, jointly with academic panel members. </a:t>
            </a:r>
          </a:p>
          <a:p>
            <a:pPr marL="457200" lvl="0" indent="-457200">
              <a:lnSpc>
                <a:spcPts val="2800"/>
              </a:lnSpc>
              <a:spcAft>
                <a:spcPts val="600"/>
              </a:spcAft>
              <a:buClr>
                <a:srgbClr val="00788A"/>
              </a:buClr>
              <a:buSzPct val="140000"/>
              <a:buFont typeface="Arial" panose="020B0604020202020204" pitchFamily="34" charset="0"/>
              <a:buChar char="•"/>
            </a:pPr>
            <a:r>
              <a:rPr lang="en-GB" sz="2200" b="1" dirty="0" smtClean="0"/>
              <a:t>44% </a:t>
            </a:r>
            <a:r>
              <a:rPr lang="en-GB" sz="2200" dirty="0" smtClean="0"/>
              <a:t>of impacts were judged outstanding (4*). A further </a:t>
            </a:r>
            <a:r>
              <a:rPr lang="en-GB" sz="2200" b="1" dirty="0" smtClean="0"/>
              <a:t>40% </a:t>
            </a:r>
            <a:r>
              <a:rPr lang="en-GB" sz="2200" dirty="0" smtClean="0"/>
              <a:t>were judged very considerable (3*).</a:t>
            </a:r>
          </a:p>
          <a:p>
            <a:pPr marL="457200" indent="-457200">
              <a:lnSpc>
                <a:spcPts val="2800"/>
              </a:lnSpc>
              <a:spcAft>
                <a:spcPts val="600"/>
              </a:spcAft>
              <a:buClr>
                <a:srgbClr val="00788A"/>
              </a:buClr>
              <a:buSzPct val="140000"/>
              <a:buFont typeface="Arial" panose="020B0604020202020204" pitchFamily="34" charset="0"/>
              <a:buChar char="•"/>
            </a:pPr>
            <a:r>
              <a:rPr lang="en-GB" sz="2200" dirty="0" smtClean="0"/>
              <a:t>Impressive impacts were found from research in all subjects. </a:t>
            </a:r>
          </a:p>
          <a:p>
            <a:pPr marL="457200" indent="-457200">
              <a:lnSpc>
                <a:spcPts val="2800"/>
              </a:lnSpc>
              <a:spcAft>
                <a:spcPts val="600"/>
              </a:spcAft>
              <a:buClr>
                <a:srgbClr val="00788A"/>
              </a:buClr>
              <a:buSzPct val="140000"/>
              <a:buFont typeface="Arial" panose="020B0604020202020204" pitchFamily="34" charset="0"/>
              <a:buChar char="•"/>
            </a:pPr>
            <a:r>
              <a:rPr lang="en-GB" sz="2200" dirty="0" smtClean="0"/>
              <a:t>REF shows many ways in which research has fuelled economic prosperity, influenced public policy and services, enhanced communities and civic society, enriched cultural life, improved health and wellbeing, and tackled environmental challenges.</a:t>
            </a:r>
          </a:p>
          <a:p>
            <a:pPr marL="457200" indent="-457200">
              <a:lnSpc>
                <a:spcPts val="2800"/>
              </a:lnSpc>
              <a:spcAft>
                <a:spcPts val="600"/>
              </a:spcAft>
              <a:buClr>
                <a:srgbClr val="00788A"/>
              </a:buClr>
              <a:buSzPct val="140000"/>
            </a:pPr>
            <a:endParaRPr lang="en-GB" sz="2000" dirty="0" smtClean="0"/>
          </a:p>
          <a:p>
            <a:pPr marL="914400" lvl="1" indent="-457200">
              <a:lnSpc>
                <a:spcPts val="2800"/>
              </a:lnSpc>
              <a:spcAft>
                <a:spcPts val="600"/>
              </a:spcAft>
              <a:buClr>
                <a:srgbClr val="00788A"/>
              </a:buClr>
              <a:buSzPct val="140000"/>
              <a:buFont typeface="Arial" panose="020B0604020202020204" pitchFamily="34" charset="0"/>
              <a:buChar char="•"/>
            </a:pPr>
            <a:endParaRPr lang="en-GB" dirty="0"/>
          </a:p>
          <a:p>
            <a:pPr marL="914400" lvl="1" indent="-457200">
              <a:lnSpc>
                <a:spcPts val="2800"/>
              </a:lnSpc>
              <a:spcAft>
                <a:spcPts val="1400"/>
              </a:spcAft>
              <a:buClr>
                <a:srgbClr val="00788A"/>
              </a:buClr>
              <a:buSzPct val="140000"/>
              <a:buFont typeface="Arial" panose="020B0604020202020204" pitchFamily="34" charset="0"/>
              <a:buChar char="•"/>
            </a:pPr>
            <a:endParaRPr lang="en-GB" sz="2200" dirty="0"/>
          </a:p>
          <a:p>
            <a:pPr marL="457200" indent="-457200">
              <a:lnSpc>
                <a:spcPts val="2800"/>
              </a:lnSpc>
              <a:spcAft>
                <a:spcPts val="1400"/>
              </a:spcAft>
              <a:buClr>
                <a:srgbClr val="00788A"/>
              </a:buClr>
              <a:buSzPct val="140000"/>
              <a:buFont typeface="Arial" panose="020B0604020202020204" pitchFamily="34" charset="0"/>
              <a:buChar char="•"/>
            </a:pPr>
            <a:endParaRPr lang="en-GB" sz="2200" dirty="0"/>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1428780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Impressive impact was found across institutions with submissions of all sizes</a:t>
            </a:r>
            <a:endParaRPr lang="en-US" sz="3200" dirty="0" smtClean="0">
              <a:solidFill>
                <a:srgbClr val="00788A"/>
              </a:solidFill>
            </a:endParaRPr>
          </a:p>
        </p:txBody>
      </p:sp>
      <p:graphicFrame>
        <p:nvGraphicFramePr>
          <p:cNvPr id="4" name="Chart 3"/>
          <p:cNvGraphicFramePr/>
          <p:nvPr/>
        </p:nvGraphicFramePr>
        <p:xfrm>
          <a:off x="0" y="2000240"/>
          <a:ext cx="4572000" cy="371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00562" y="2000240"/>
          <a:ext cx="4643438" cy="3714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28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Impact and other scores related, but not perfectly</a:t>
            </a:r>
            <a:endParaRPr lang="en-US" sz="3200" dirty="0" smtClean="0">
              <a:solidFill>
                <a:srgbClr val="00788A"/>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2915"/>
            <a:ext cx="8136905" cy="475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714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3466</TotalTime>
  <Words>2063</Words>
  <Application>Microsoft Office PowerPoint</Application>
  <PresentationFormat>On-screen Show (4:3)</PresentationFormat>
  <Paragraphs>247</Paragraphs>
  <Slides>35</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MS PGothic</vt:lpstr>
      <vt:lpstr>Arial</vt:lpstr>
      <vt:lpstr>Calibri</vt:lpstr>
      <vt:lpstr>Helvetica Light</vt:lpstr>
      <vt:lpstr>Impact</vt:lpstr>
      <vt:lpstr>Lucida Sans Unicode</vt:lpstr>
      <vt:lpstr>Office Theme</vt:lpstr>
      <vt:lpstr>PowerPoint Presentation</vt:lpstr>
      <vt:lpstr>PowerPoint Presentation</vt:lpstr>
      <vt:lpstr>PowerPoint Presentation</vt:lpstr>
      <vt:lpstr>What was assessed</vt:lpstr>
      <vt:lpstr>PowerPoint Presentation</vt:lpstr>
      <vt:lpstr>PowerPoint Presentation</vt:lpstr>
      <vt:lpstr>For the first time, REF has demonstrated the impact of UK research in all subjects</vt:lpstr>
      <vt:lpstr>Impressive impact was found across institutions with submissions of all sizes</vt:lpstr>
      <vt:lpstr>Impact and other scores related, but not perfectly</vt:lpstr>
      <vt:lpstr>Impact and other scores related, but not perfectly</vt:lpstr>
      <vt:lpstr>PowerPoint Presentation</vt:lpstr>
      <vt:lpstr>PowerPoint Presentation</vt:lpstr>
      <vt:lpstr>PowerPoint Presentation</vt:lpstr>
      <vt:lpstr>There was evidence that assessment of impact as part of REF 2014 along with other policies (such as RCUK’s ‘Pathways to impact’) and the broader ‘impact agenda’ has led to cultural change within HEIs</vt:lpstr>
      <vt:lpstr>PowerPoint Presentation</vt:lpstr>
      <vt:lpstr>As a result of the impact agenda and changing culture, HEIs are changing their practice</vt:lpstr>
      <vt:lpstr>HEIs within our samples had different attitudes towards the process and were positive or negative to varying extents</vt:lpstr>
      <vt:lpstr>PowerPoint Presentation</vt:lpstr>
      <vt:lpstr>By a large majority, panellists felt the process enabled them to assess impact in a fair, reliable and robust way</vt:lpstr>
      <vt:lpstr>Areas for further thought and improvement</vt:lpstr>
      <vt:lpstr>Review and scoring</vt:lpstr>
      <vt:lpstr>There is a strong desire by HEIs for the Funding Councils to issue clear guidance on the approach to be adopted for the next round of REF as soon as possible</vt:lpstr>
      <vt:lpstr>PowerPoint Presentation</vt:lpstr>
      <vt:lpstr>PowerPoint Presentation</vt:lpstr>
      <vt:lpstr>Multiple impact topics occur across the case studies</vt:lpstr>
      <vt:lpstr>Different types of impact are more common in different disciplines (1)</vt:lpstr>
      <vt:lpstr>PowerPoint Presentation</vt:lpstr>
      <vt:lpstr>There is a diverse range of impact pathways </vt:lpstr>
      <vt:lpstr>PowerPoint Presentation</vt:lpstr>
      <vt:lpstr>PowerPoint Presentation</vt:lpstr>
      <vt:lpstr>UK HEI research has had an impact on BRIC countries</vt:lpstr>
      <vt:lpstr>Impact on BRIC countries was varied and comprehensive, sometime strategic </vt:lpstr>
      <vt:lpstr>PowerPoint Presentation</vt:lpstr>
      <vt:lpstr>PowerPoint Presentation</vt:lpstr>
      <vt:lpstr>PowerPoint Presentation</vt:lpstr>
    </vt:vector>
  </TitlesOfParts>
  <Company>HEFCE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hefce</dc:creator>
  <cp:lastModifiedBy>Steven Hill</cp:lastModifiedBy>
  <cp:revision>192</cp:revision>
  <cp:lastPrinted>2015-03-07T16:14:07Z</cp:lastPrinted>
  <dcterms:created xsi:type="dcterms:W3CDTF">2014-10-22T16:41:11Z</dcterms:created>
  <dcterms:modified xsi:type="dcterms:W3CDTF">2015-03-29T10:01:11Z</dcterms:modified>
</cp:coreProperties>
</file>