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tags/tag36.xml" ContentType="application/vnd.openxmlformats-officedocument.presentationml.tags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9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media/image41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  <p:sldMasterId id="2147483924" r:id="rId2"/>
    <p:sldMasterId id="2147483938" r:id="rId3"/>
    <p:sldMasterId id="2147483952" r:id="rId4"/>
    <p:sldMasterId id="2147483967" r:id="rId5"/>
    <p:sldMasterId id="2147483994" r:id="rId6"/>
    <p:sldMasterId id="2147484025" r:id="rId7"/>
    <p:sldMasterId id="2147484037" r:id="rId8"/>
    <p:sldMasterId id="2147484047" r:id="rId9"/>
    <p:sldMasterId id="2147484076" r:id="rId10"/>
  </p:sldMasterIdLst>
  <p:notesMasterIdLst>
    <p:notesMasterId r:id="rId29"/>
  </p:notesMasterIdLst>
  <p:handoutMasterIdLst>
    <p:handoutMasterId r:id="rId30"/>
  </p:handoutMasterIdLst>
  <p:sldIdLst>
    <p:sldId id="1166" r:id="rId11"/>
    <p:sldId id="1267" r:id="rId12"/>
    <p:sldId id="1286" r:id="rId13"/>
    <p:sldId id="1293" r:id="rId14"/>
    <p:sldId id="1295" r:id="rId15"/>
    <p:sldId id="1296" r:id="rId16"/>
    <p:sldId id="1297" r:id="rId17"/>
    <p:sldId id="1294" r:id="rId18"/>
    <p:sldId id="1298" r:id="rId19"/>
    <p:sldId id="1300" r:id="rId20"/>
    <p:sldId id="1299" r:id="rId21"/>
    <p:sldId id="1301" r:id="rId22"/>
    <p:sldId id="1303" r:id="rId23"/>
    <p:sldId id="1304" r:id="rId24"/>
    <p:sldId id="1305" r:id="rId25"/>
    <p:sldId id="1306" r:id="rId26"/>
    <p:sldId id="1307" r:id="rId27"/>
    <p:sldId id="1302" r:id="rId28"/>
  </p:sldIdLst>
  <p:sldSz cx="9144000" cy="6858000" type="screen4x3"/>
  <p:notesSz cx="6742113" cy="9872663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3C52F1-73ED-459D-8C69-A13CD8B007D6}">
          <p14:sldIdLst>
            <p14:sldId id="1166"/>
            <p14:sldId id="1267"/>
            <p14:sldId id="1286"/>
            <p14:sldId id="1293"/>
            <p14:sldId id="1295"/>
            <p14:sldId id="1296"/>
            <p14:sldId id="1297"/>
            <p14:sldId id="1294"/>
            <p14:sldId id="1298"/>
            <p14:sldId id="1300"/>
            <p14:sldId id="1299"/>
            <p14:sldId id="1301"/>
            <p14:sldId id="1303"/>
            <p14:sldId id="1304"/>
            <p14:sldId id="1305"/>
            <p14:sldId id="1306"/>
            <p14:sldId id="1307"/>
            <p14:sldId id="130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ed Elsevier" initials="RE" lastIdx="2" clrIdx="0"/>
  <p:cmAuthor id="1" name="Gaby Appleton" initials="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7398"/>
    <a:srgbClr val="DEB8E2"/>
    <a:srgbClr val="FF9900"/>
    <a:srgbClr val="8EE296"/>
    <a:srgbClr val="00D300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301" autoAdjust="0"/>
    <p:restoredTop sz="98429" autoAdjust="0"/>
  </p:normalViewPr>
  <p:slideViewPr>
    <p:cSldViewPr snapToGrid="0">
      <p:cViewPr>
        <p:scale>
          <a:sx n="70" d="100"/>
          <a:sy n="70" d="100"/>
        </p:scale>
        <p:origin x="-19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598" y="-96"/>
      </p:cViewPr>
      <p:guideLst>
        <p:guide orient="horz" pos="3110"/>
        <p:guide pos="212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1582" cy="4936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1"/>
            <a:ext cx="2921582" cy="4936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8F72BF-19A3-AC4C-B8BE-946E11DD2FE9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318"/>
            <a:ext cx="2921582" cy="4936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77318"/>
            <a:ext cx="2921582" cy="4936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9E2FF8-08D4-B840-8B3B-783927C019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857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1582" cy="4936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1"/>
            <a:ext cx="2921582" cy="49363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31AFE4-E8A8-2849-9662-1405A71477C1}" type="datetimeFigureOut">
              <a:rPr lang="en-US" smtClean="0"/>
              <a:pPr/>
              <a:t>3/31/2015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8"/>
            <a:ext cx="2921582" cy="4936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36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AA4C44-A8E7-F740-9829-A217A571C3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15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slideMaster" Target="../slideMasters/slideMaster9.xml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5" Type="http://schemas.openxmlformats.org/officeDocument/2006/relationships/tags" Target="../tags/tag55.xml"/><Relationship Id="rId15" Type="http://schemas.openxmlformats.org/officeDocument/2006/relationships/slideMaster" Target="../slideMasters/slideMaster9.xml"/><Relationship Id="rId10" Type="http://schemas.openxmlformats.org/officeDocument/2006/relationships/tags" Target="../tags/tag60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slideMaster" Target="../slideMasters/slideMaster6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slideMaster" Target="../slideMasters/slideMaster6.xml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/>
              <a:t> </a:t>
            </a:r>
            <a:fld id="{DA15E891-66B8-4B28-AB8F-05A4B1DE573C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5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7725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9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17465" y="1215025"/>
            <a:ext cx="2228028" cy="483652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072" y="1334264"/>
            <a:ext cx="2304488" cy="5096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598" y="1215024"/>
            <a:ext cx="2209588" cy="483652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42031" y="1215024"/>
            <a:ext cx="2303462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7" name="Picture 3" descr="Elsevier_W_Research_Information_1b_aw.eps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890" y="2658533"/>
            <a:ext cx="1717200" cy="17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57175" y="4709826"/>
            <a:ext cx="5483225" cy="527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add author’s name and job title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-18440" y="26612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57174" y="2781300"/>
            <a:ext cx="7032625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050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57175" y="5303344"/>
            <a:ext cx="3508375" cy="440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17465" y="1215025"/>
            <a:ext cx="2228028" cy="483652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072" y="1334264"/>
            <a:ext cx="2304488" cy="50966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598" y="1215024"/>
            <a:ext cx="2209588" cy="483652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842031" y="1215024"/>
            <a:ext cx="2303462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3" name="Picture 3" descr="Elsevier_W_Research_Information_1b_aw.eps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890" y="2658533"/>
            <a:ext cx="1717200" cy="17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-18440" y="26612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pic>
        <p:nvPicPr>
          <p:cNvPr id="26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9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49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11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93030" y="1500110"/>
            <a:ext cx="823831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9666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7"/>
          </p:nvPr>
        </p:nvSpPr>
        <p:spPr>
          <a:xfrm>
            <a:off x="393030" y="1943072"/>
            <a:ext cx="8238319" cy="3765589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7238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383" y="1497580"/>
            <a:ext cx="2743617" cy="459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93031" y="1500110"/>
            <a:ext cx="5791202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383" y="1390900"/>
            <a:ext cx="2743617" cy="459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49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ptop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30776" y="2861673"/>
            <a:ext cx="3588384" cy="23126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923692" y="2856398"/>
            <a:ext cx="3582000" cy="23211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Screenshot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93031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8794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s &amp; Text Content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7695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89275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6208" y="3872962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13883" y="3890421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76950" y="3890420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4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40" y="1508124"/>
            <a:ext cx="4251321" cy="489013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775200" y="1636711"/>
            <a:ext cx="4000500" cy="46197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93031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40" y="1508124"/>
            <a:ext cx="4251321" cy="489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4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 Content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9700" y="1435100"/>
            <a:ext cx="8839200" cy="44577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6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9" name="Slide Number Placeholder 7"/>
          <p:cNvSpPr txBox="1">
            <a:spLocks/>
          </p:cNvSpPr>
          <p:nvPr userDrawn="1"/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350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s &amp;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7695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89275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6208" y="3872962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13883" y="3890421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76950" y="3890420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6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alves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93031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9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030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93030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2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8313"/>
            <a:ext cx="6924554" cy="68813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8313"/>
            <a:ext cx="6924554" cy="688139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78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499" y="2658532"/>
            <a:ext cx="1714501" cy="1714501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499" y="2658532"/>
            <a:ext cx="1714501" cy="1714501"/>
          </a:xfrm>
          <a:prstGeom prst="rect">
            <a:avLst/>
          </a:prstGeom>
        </p:spPr>
      </p:pic>
      <p:pic>
        <p:nvPicPr>
          <p:cNvPr id="15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0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807" y="1049338"/>
            <a:ext cx="2303462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300038" y="6321425"/>
            <a:ext cx="40890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FF8200"/>
                </a:solidFill>
                <a:latin typeface="NexusSansOT" pitchFamily="-104" charset="0"/>
              </a:rPr>
              <a:t>www.elsevier.com/scopus</a:t>
            </a:r>
            <a:endParaRPr lang="en-US" sz="1400" dirty="0">
              <a:solidFill>
                <a:srgbClr val="53565A"/>
              </a:solidFill>
              <a:latin typeface="NexusSansOT" pitchFamily="-1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94500" y="1049338"/>
            <a:ext cx="2368154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End slide</a:t>
            </a:r>
          </a:p>
        </p:txBody>
      </p:sp>
      <p:pic>
        <p:nvPicPr>
          <p:cNvPr id="14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807" y="1049338"/>
            <a:ext cx="2303462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794500" y="1049338"/>
            <a:ext cx="2368154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99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hart Placeholder 15"/>
          <p:cNvSpPr>
            <a:spLocks noGrp="1"/>
          </p:cNvSpPr>
          <p:nvPr>
            <p:ph type="chart" sz="quarter" idx="13"/>
          </p:nvPr>
        </p:nvSpPr>
        <p:spPr>
          <a:xfrm>
            <a:off x="228600" y="1524000"/>
            <a:ext cx="1828800" cy="182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4"/>
          </p:nvPr>
        </p:nvSpPr>
        <p:spPr>
          <a:xfrm>
            <a:off x="2209800" y="1828800"/>
            <a:ext cx="3352800" cy="33528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5010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3565A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3565A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E5C14A-F667-4F04-A916-E570AFEE2EC4}" type="slidenum">
              <a:rPr lang="en-US" smtClean="0">
                <a:solidFill>
                  <a:srgbClr val="53565A"/>
                </a:solidFill>
              </a:rPr>
              <a:pPr/>
              <a:t>‹#›</a:t>
            </a:fld>
            <a:endParaRPr lang="en-US">
              <a:solidFill>
                <a:srgbClr val="53565A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1066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Calibri"/>
              </a:defRPr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Share of Open Access Journal Articles Read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9800" y="15240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Calibri"/>
              </a:defRPr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Share of Publisher Read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92006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5010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3565A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3565A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E5C14A-F667-4F04-A916-E570AFEE2EC4}" type="slidenum">
              <a:rPr lang="en-US" smtClean="0">
                <a:solidFill>
                  <a:srgbClr val="53565A"/>
                </a:solidFill>
              </a:rPr>
              <a:pPr/>
              <a:t>‹#›</a:t>
            </a:fld>
            <a:endParaRPr lang="en-US">
              <a:solidFill>
                <a:srgbClr val="53565A"/>
              </a:solidFill>
            </a:endParaRP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457200" y="1371600"/>
            <a:ext cx="3124200" cy="4953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5562600" y="1371600"/>
            <a:ext cx="3124200" cy="495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2308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hart Placeholder 55"/>
          <p:cNvSpPr>
            <a:spLocks noGrp="1"/>
          </p:cNvSpPr>
          <p:nvPr>
            <p:ph type="chart" sz="quarter" idx="13"/>
          </p:nvPr>
        </p:nvSpPr>
        <p:spPr>
          <a:xfrm>
            <a:off x="6317704" y="4114800"/>
            <a:ext cx="2521496" cy="201223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8" name="Chart Placeholder 55"/>
          <p:cNvSpPr>
            <a:spLocks noGrp="1"/>
          </p:cNvSpPr>
          <p:nvPr>
            <p:ph type="chart" sz="quarter" idx="14"/>
          </p:nvPr>
        </p:nvSpPr>
        <p:spPr>
          <a:xfrm>
            <a:off x="381000" y="1447800"/>
            <a:ext cx="2514600" cy="201763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9" name="Chart Placeholder 55"/>
          <p:cNvSpPr>
            <a:spLocks noGrp="1"/>
          </p:cNvSpPr>
          <p:nvPr>
            <p:ph type="chart" sz="quarter" idx="15"/>
          </p:nvPr>
        </p:nvSpPr>
        <p:spPr>
          <a:xfrm>
            <a:off x="381000" y="4114800"/>
            <a:ext cx="2514600" cy="201223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3528" y="6356350"/>
            <a:ext cx="576064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ACE5C14A-F667-4F04-A916-E570AFEE2EC4}" type="slidenum">
              <a:rPr lang="en-US" smtClean="0">
                <a:solidFill>
                  <a:srgbClr val="53565A"/>
                </a:solidFill>
              </a:rPr>
              <a:pPr/>
              <a:t>‹#›</a:t>
            </a:fld>
            <a:endParaRPr lang="en-US">
              <a:solidFill>
                <a:srgbClr val="53565A"/>
              </a:solidFill>
            </a:endParaRPr>
          </a:p>
        </p:txBody>
      </p:sp>
      <p:sp>
        <p:nvSpPr>
          <p:cNvPr id="14" name="Line 83"/>
          <p:cNvSpPr>
            <a:spLocks noChangeShapeType="1"/>
          </p:cNvSpPr>
          <p:nvPr>
            <p:custDataLst>
              <p:tags r:id="rId1"/>
            </p:custDataLst>
          </p:nvPr>
        </p:nvSpPr>
        <p:spPr bwMode="gray">
          <a:xfrm flipH="1">
            <a:off x="3515041" y="2481381"/>
            <a:ext cx="2115360" cy="211990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 sz="1100">
              <a:solidFill>
                <a:srgbClr val="53565A"/>
              </a:solidFill>
            </a:endParaRPr>
          </a:p>
        </p:txBody>
      </p:sp>
      <p:sp>
        <p:nvSpPr>
          <p:cNvPr id="15" name="Line 84"/>
          <p:cNvSpPr>
            <a:spLocks noChangeShapeType="1"/>
          </p:cNvSpPr>
          <p:nvPr>
            <p:custDataLst>
              <p:tags r:id="rId2"/>
            </p:custDataLst>
          </p:nvPr>
        </p:nvSpPr>
        <p:spPr bwMode="gray">
          <a:xfrm>
            <a:off x="3510720" y="2481381"/>
            <a:ext cx="2136960" cy="214006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 sz="1100">
              <a:solidFill>
                <a:srgbClr val="53565A"/>
              </a:solidFill>
            </a:endParaRPr>
          </a:p>
        </p:txBody>
      </p:sp>
      <p:sp>
        <p:nvSpPr>
          <p:cNvPr id="18" name="Rectangle 1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95201" y="3933056"/>
            <a:ext cx="2600640" cy="22091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t"/>
          <a:lstStyle/>
          <a:p>
            <a:pPr>
              <a:defRPr/>
            </a:pPr>
            <a:r>
              <a:rPr lang="en-GB" sz="1400" b="1" dirty="0" smtClean="0">
                <a:solidFill>
                  <a:srgbClr val="53565A"/>
                </a:solidFill>
              </a:rPr>
              <a:t>Publication share</a:t>
            </a:r>
          </a:p>
          <a:p>
            <a:endParaRPr lang="en-GB" sz="1400" b="1" dirty="0">
              <a:solidFill>
                <a:srgbClr val="53565A"/>
              </a:solidFill>
            </a:endParaRPr>
          </a:p>
        </p:txBody>
      </p:sp>
      <p:sp>
        <p:nvSpPr>
          <p:cNvPr id="19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95201" y="1268760"/>
            <a:ext cx="2600640" cy="221496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t"/>
          <a:lstStyle/>
          <a:p>
            <a:pPr>
              <a:defRPr/>
            </a:pPr>
            <a:r>
              <a:rPr lang="en-GB" sz="1400" b="1" smtClean="0">
                <a:solidFill>
                  <a:srgbClr val="53565A"/>
                </a:solidFill>
              </a:rPr>
              <a:t>Get </a:t>
            </a:r>
            <a:r>
              <a:rPr lang="en-GB" sz="1400" b="1" dirty="0" smtClean="0">
                <a:solidFill>
                  <a:srgbClr val="53565A"/>
                </a:solidFill>
              </a:rPr>
              <a:t>cited share</a:t>
            </a:r>
          </a:p>
          <a:p>
            <a:endParaRPr lang="en-GB" sz="1400" b="1" dirty="0">
              <a:solidFill>
                <a:srgbClr val="53565A"/>
              </a:solidFill>
            </a:endParaRPr>
          </a:p>
        </p:txBody>
      </p:sp>
      <p:sp>
        <p:nvSpPr>
          <p:cNvPr id="20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95201" y="957701"/>
            <a:ext cx="2600640" cy="31395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pPr>
              <a:spcBef>
                <a:spcPct val="50000"/>
              </a:spcBef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GB" b="1" dirty="0" smtClean="0">
                <a:solidFill>
                  <a:prstClr val="white"/>
                </a:solidFill>
              </a:rPr>
              <a:t>Disseminate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23" name="Arc 57"/>
          <p:cNvSpPr>
            <a:spLocks/>
          </p:cNvSpPr>
          <p:nvPr>
            <p:custDataLst>
              <p:tags r:id="rId6"/>
            </p:custDataLst>
          </p:nvPr>
        </p:nvSpPr>
        <p:spPr bwMode="gray">
          <a:xfrm rot="-2012054">
            <a:off x="3068640" y="2043575"/>
            <a:ext cx="3011040" cy="3012796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19485" y="103"/>
                </a:moveTo>
                <a:cubicBezTo>
                  <a:pt x="20188" y="34"/>
                  <a:pt x="20894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284"/>
                  <a:pt x="7293" y="2408"/>
                  <a:pt x="17413" y="409"/>
                </a:cubicBezTo>
              </a:path>
              <a:path w="43200" h="43200" stroke="0" extrusionOk="0">
                <a:moveTo>
                  <a:pt x="19485" y="103"/>
                </a:moveTo>
                <a:cubicBezTo>
                  <a:pt x="20188" y="34"/>
                  <a:pt x="20894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284"/>
                  <a:pt x="7293" y="2408"/>
                  <a:pt x="17413" y="409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lIns="82945" tIns="41473" rIns="82945" bIns="41473" anchor="ctr"/>
          <a:lstStyle/>
          <a:p>
            <a:endParaRPr lang="en-GB" sz="1100" dirty="0">
              <a:solidFill>
                <a:srgbClr val="53565A"/>
              </a:solidFill>
            </a:endParaRPr>
          </a:p>
        </p:txBody>
      </p:sp>
      <p:sp>
        <p:nvSpPr>
          <p:cNvPr id="24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779912" y="2515863"/>
            <a:ext cx="6714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GB" sz="1400" b="1" smtClean="0">
                <a:solidFill>
                  <a:srgbClr val="53565A"/>
                </a:solidFill>
              </a:rPr>
              <a:t>Get </a:t>
            </a:r>
            <a:r>
              <a:rPr lang="en-GB" sz="1400" b="1" dirty="0">
                <a:solidFill>
                  <a:srgbClr val="53565A"/>
                </a:solidFill>
              </a:rPr>
              <a:t>cited</a:t>
            </a:r>
          </a:p>
        </p:txBody>
      </p:sp>
      <p:sp>
        <p:nvSpPr>
          <p:cNvPr id="25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779912" y="4370860"/>
            <a:ext cx="5466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GB" sz="1400" b="1" dirty="0">
                <a:solidFill>
                  <a:srgbClr val="53565A"/>
                </a:solidFill>
              </a:rPr>
              <a:t>Publish</a:t>
            </a:r>
          </a:p>
        </p:txBody>
      </p:sp>
      <p:sp>
        <p:nvSpPr>
          <p:cNvPr id="26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5074522" y="4370860"/>
            <a:ext cx="2895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GB" sz="1400" b="1" dirty="0">
                <a:solidFill>
                  <a:srgbClr val="53565A"/>
                </a:solidFill>
              </a:rPr>
              <a:t>Cite</a:t>
            </a:r>
          </a:p>
        </p:txBody>
      </p:sp>
      <p:sp>
        <p:nvSpPr>
          <p:cNvPr id="28" name="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4991614" y="2515863"/>
            <a:ext cx="37247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GB" sz="1400" b="1" dirty="0">
                <a:solidFill>
                  <a:srgbClr val="53565A"/>
                </a:solidFill>
              </a:rPr>
              <a:t>Read</a:t>
            </a:r>
          </a:p>
        </p:txBody>
      </p:sp>
      <p:sp>
        <p:nvSpPr>
          <p:cNvPr id="29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6252480" y="3933056"/>
            <a:ext cx="2600640" cy="22091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82945" tIns="41473" rIns="82945" bIns="41473" anchor="t"/>
          <a:lstStyle/>
          <a:p>
            <a: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GB" sz="1400" b="1" dirty="0" smtClean="0">
                <a:solidFill>
                  <a:srgbClr val="53565A"/>
                </a:solidFill>
              </a:rPr>
              <a:t>Cite share</a:t>
            </a:r>
            <a:endParaRPr lang="en-GB" sz="1400" b="1" dirty="0">
              <a:solidFill>
                <a:srgbClr val="53565A"/>
              </a:solidFill>
            </a:endParaRPr>
          </a:p>
        </p:txBody>
      </p:sp>
      <p:sp>
        <p:nvSpPr>
          <p:cNvPr id="31" name="Rectangle 19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6252480" y="3616221"/>
            <a:ext cx="2600640" cy="31395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pPr>
              <a:spcBef>
                <a:spcPct val="50000"/>
              </a:spcBef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GB" b="1" dirty="0" smtClean="0">
                <a:solidFill>
                  <a:prstClr val="white"/>
                </a:solidFill>
              </a:rPr>
              <a:t>Investigate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36" name="Rectangle 15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6252480" y="957702"/>
            <a:ext cx="2600640" cy="2526025"/>
          </a:xfrm>
          <a:prstGeom prst="roundRect">
            <a:avLst>
              <a:gd name="adj" fmla="val 809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100" b="1" dirty="0">
              <a:solidFill>
                <a:srgbClr val="53565A"/>
              </a:solidFill>
            </a:endParaRPr>
          </a:p>
        </p:txBody>
      </p:sp>
      <p:sp>
        <p:nvSpPr>
          <p:cNvPr id="39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295201" y="3616221"/>
            <a:ext cx="2600640" cy="31395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pPr>
              <a:spcBef>
                <a:spcPct val="50000"/>
              </a:spcBef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GB" b="1" dirty="0" smtClean="0">
                <a:solidFill>
                  <a:prstClr val="white"/>
                </a:solidFill>
              </a:rPr>
              <a:t>Certify</a:t>
            </a:r>
            <a:endParaRPr lang="en-GB" sz="1400" b="1" dirty="0">
              <a:solidFill>
                <a:prstClr val="white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352800" y="6237312"/>
            <a:ext cx="2556284" cy="333908"/>
            <a:chOff x="1511660" y="5028565"/>
            <a:chExt cx="2556284" cy="333908"/>
          </a:xfrm>
        </p:grpSpPr>
        <p:grpSp>
          <p:nvGrpSpPr>
            <p:cNvPr id="61" name="Group 51"/>
            <p:cNvGrpSpPr/>
            <p:nvPr userDrawn="1"/>
          </p:nvGrpSpPr>
          <p:grpSpPr>
            <a:xfrm>
              <a:off x="1511660" y="5028565"/>
              <a:ext cx="972108" cy="307777"/>
              <a:chOff x="323528" y="5028565"/>
              <a:chExt cx="972108" cy="307777"/>
            </a:xfrm>
          </p:grpSpPr>
          <p:sp>
            <p:nvSpPr>
              <p:cNvPr id="71" name="Rectangle 70"/>
              <p:cNvSpPr/>
              <p:nvPr userDrawn="1"/>
            </p:nvSpPr>
            <p:spPr>
              <a:xfrm>
                <a:off x="323528" y="5089830"/>
                <a:ext cx="216024" cy="21602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 userDrawn="1"/>
            </p:nvSpPr>
            <p:spPr>
              <a:xfrm>
                <a:off x="539552" y="5028565"/>
                <a:ext cx="75608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53565A"/>
                    </a:solidFill>
                  </a:rPr>
                  <a:t>Both</a:t>
                </a:r>
                <a:endParaRPr lang="en-US" sz="1400" b="1" dirty="0">
                  <a:solidFill>
                    <a:srgbClr val="53565A"/>
                  </a:solidFill>
                </a:endParaRPr>
              </a:p>
            </p:txBody>
          </p:sp>
        </p:grpSp>
        <p:grpSp>
          <p:nvGrpSpPr>
            <p:cNvPr id="62" name="Group 52"/>
            <p:cNvGrpSpPr/>
            <p:nvPr userDrawn="1"/>
          </p:nvGrpSpPr>
          <p:grpSpPr>
            <a:xfrm>
              <a:off x="2627784" y="5054696"/>
              <a:ext cx="1440160" cy="307777"/>
              <a:chOff x="323528" y="5054696"/>
              <a:chExt cx="1440160" cy="307777"/>
            </a:xfrm>
          </p:grpSpPr>
          <p:sp>
            <p:nvSpPr>
              <p:cNvPr id="69" name="Rectangle 68"/>
              <p:cNvSpPr/>
              <p:nvPr userDrawn="1"/>
            </p:nvSpPr>
            <p:spPr>
              <a:xfrm>
                <a:off x="323528" y="5089830"/>
                <a:ext cx="216024" cy="21602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 userDrawn="1"/>
            </p:nvSpPr>
            <p:spPr>
              <a:xfrm>
                <a:off x="539552" y="5054696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53565A"/>
                    </a:solidFill>
                  </a:rPr>
                  <a:t>Scopus Only</a:t>
                </a:r>
                <a:endParaRPr lang="en-US" sz="1400" b="1" dirty="0">
                  <a:solidFill>
                    <a:srgbClr val="53565A"/>
                  </a:solidFill>
                </a:endParaRPr>
              </a:p>
            </p:txBody>
          </p:sp>
        </p:grpSp>
      </p:grp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3365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3565A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3565A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CE5C14A-F667-4F04-A916-E570AFEE2EC4}" type="slidenum">
              <a:rPr lang="en-US" smtClean="0">
                <a:solidFill>
                  <a:srgbClr val="53565A"/>
                </a:solidFill>
              </a:rPr>
              <a:pPr/>
              <a:t>‹#›</a:t>
            </a:fld>
            <a:endParaRPr lang="en-US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51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83175" y="1312867"/>
            <a:ext cx="8784980" cy="13880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" y="400065"/>
            <a:ext cx="8238319" cy="418645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00735"/>
      </p:ext>
    </p:extLst>
  </p:cSld>
  <p:clrMapOvr>
    <a:masterClrMapping/>
  </p:clrMapOvr>
  <p:transition advClick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hart Placeholder 55"/>
          <p:cNvSpPr>
            <a:spLocks noGrp="1"/>
          </p:cNvSpPr>
          <p:nvPr>
            <p:ph type="chart" sz="quarter" idx="13"/>
          </p:nvPr>
        </p:nvSpPr>
        <p:spPr>
          <a:xfrm>
            <a:off x="5940152" y="4004518"/>
            <a:ext cx="3276600" cy="2232794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9" name="Chart Placeholder 55"/>
          <p:cNvSpPr>
            <a:spLocks noGrp="1"/>
          </p:cNvSpPr>
          <p:nvPr>
            <p:ph type="chart" sz="quarter" idx="15"/>
          </p:nvPr>
        </p:nvSpPr>
        <p:spPr>
          <a:xfrm>
            <a:off x="0" y="4004518"/>
            <a:ext cx="3276600" cy="2232794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3528" y="6356350"/>
            <a:ext cx="576064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ACE5C14A-F667-4F04-A916-E570AFEE2EC4}" type="slidenum">
              <a:rPr lang="en-US" smtClean="0">
                <a:solidFill>
                  <a:srgbClr val="53565A"/>
                </a:solidFill>
              </a:rPr>
              <a:pPr/>
              <a:t>‹#›</a:t>
            </a:fld>
            <a:endParaRPr lang="en-US">
              <a:solidFill>
                <a:srgbClr val="53565A"/>
              </a:solidFill>
            </a:endParaRPr>
          </a:p>
        </p:txBody>
      </p:sp>
      <p:sp>
        <p:nvSpPr>
          <p:cNvPr id="14" name="Line 83"/>
          <p:cNvSpPr>
            <a:spLocks noChangeShapeType="1"/>
          </p:cNvSpPr>
          <p:nvPr>
            <p:custDataLst>
              <p:tags r:id="rId1"/>
            </p:custDataLst>
          </p:nvPr>
        </p:nvSpPr>
        <p:spPr bwMode="gray">
          <a:xfrm flipH="1">
            <a:off x="3515041" y="2481381"/>
            <a:ext cx="2115360" cy="211990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 sz="1100">
              <a:solidFill>
                <a:srgbClr val="53565A"/>
              </a:solidFill>
            </a:endParaRPr>
          </a:p>
        </p:txBody>
      </p:sp>
      <p:sp>
        <p:nvSpPr>
          <p:cNvPr id="15" name="Line 84"/>
          <p:cNvSpPr>
            <a:spLocks noChangeShapeType="1"/>
          </p:cNvSpPr>
          <p:nvPr>
            <p:custDataLst>
              <p:tags r:id="rId2"/>
            </p:custDataLst>
          </p:nvPr>
        </p:nvSpPr>
        <p:spPr bwMode="gray">
          <a:xfrm>
            <a:off x="3510720" y="2481381"/>
            <a:ext cx="2136960" cy="214006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 sz="1100">
              <a:solidFill>
                <a:srgbClr val="53565A"/>
              </a:solidFill>
            </a:endParaRPr>
          </a:p>
        </p:txBody>
      </p:sp>
      <p:sp>
        <p:nvSpPr>
          <p:cNvPr id="18" name="Rectangle 1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95201" y="3933056"/>
            <a:ext cx="2600640" cy="22091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t"/>
          <a:lstStyle/>
          <a:p>
            <a:pPr>
              <a:defRPr/>
            </a:pPr>
            <a:r>
              <a:rPr lang="en-GB" sz="1400" b="1" dirty="0" smtClean="0">
                <a:solidFill>
                  <a:srgbClr val="53565A"/>
                </a:solidFill>
              </a:rPr>
              <a:t>Publication share</a:t>
            </a:r>
          </a:p>
          <a:p>
            <a:endParaRPr lang="en-GB" sz="1400" b="1" dirty="0">
              <a:solidFill>
                <a:srgbClr val="53565A"/>
              </a:solidFill>
            </a:endParaRPr>
          </a:p>
        </p:txBody>
      </p:sp>
      <p:sp>
        <p:nvSpPr>
          <p:cNvPr id="19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95201" y="1268760"/>
            <a:ext cx="2600640" cy="221496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t"/>
          <a:lstStyle/>
          <a:p>
            <a:pPr>
              <a:defRPr/>
            </a:pPr>
            <a:r>
              <a:rPr lang="en-GB" sz="1400" b="1" smtClean="0">
                <a:solidFill>
                  <a:srgbClr val="53565A"/>
                </a:solidFill>
              </a:rPr>
              <a:t>Get </a:t>
            </a:r>
            <a:r>
              <a:rPr lang="en-GB" sz="1400" b="1" dirty="0" smtClean="0">
                <a:solidFill>
                  <a:srgbClr val="53565A"/>
                </a:solidFill>
              </a:rPr>
              <a:t>cited share</a:t>
            </a:r>
          </a:p>
          <a:p>
            <a:endParaRPr lang="en-GB" sz="1400" b="1" dirty="0">
              <a:solidFill>
                <a:srgbClr val="53565A"/>
              </a:solidFill>
            </a:endParaRPr>
          </a:p>
        </p:txBody>
      </p:sp>
      <p:sp>
        <p:nvSpPr>
          <p:cNvPr id="20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95201" y="957701"/>
            <a:ext cx="2600640" cy="31395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pPr>
              <a:spcBef>
                <a:spcPct val="50000"/>
              </a:spcBef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GB" b="1" dirty="0" smtClean="0">
                <a:solidFill>
                  <a:prstClr val="white"/>
                </a:solidFill>
              </a:rPr>
              <a:t>Disseminate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23" name="Arc 57"/>
          <p:cNvSpPr>
            <a:spLocks/>
          </p:cNvSpPr>
          <p:nvPr>
            <p:custDataLst>
              <p:tags r:id="rId6"/>
            </p:custDataLst>
          </p:nvPr>
        </p:nvSpPr>
        <p:spPr bwMode="gray">
          <a:xfrm rot="-2012054">
            <a:off x="3068640" y="2043575"/>
            <a:ext cx="3011040" cy="3012796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19485" y="103"/>
                </a:moveTo>
                <a:cubicBezTo>
                  <a:pt x="20188" y="34"/>
                  <a:pt x="20894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284"/>
                  <a:pt x="7293" y="2408"/>
                  <a:pt x="17413" y="409"/>
                </a:cubicBezTo>
              </a:path>
              <a:path w="43200" h="43200" stroke="0" extrusionOk="0">
                <a:moveTo>
                  <a:pt x="19485" y="103"/>
                </a:moveTo>
                <a:cubicBezTo>
                  <a:pt x="20188" y="34"/>
                  <a:pt x="20894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284"/>
                  <a:pt x="7293" y="2408"/>
                  <a:pt x="17413" y="409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lIns="82945" tIns="41473" rIns="82945" bIns="41473" anchor="ctr"/>
          <a:lstStyle/>
          <a:p>
            <a:endParaRPr lang="en-GB" sz="1100" dirty="0">
              <a:solidFill>
                <a:srgbClr val="53565A"/>
              </a:solidFill>
            </a:endParaRPr>
          </a:p>
        </p:txBody>
      </p:sp>
      <p:sp>
        <p:nvSpPr>
          <p:cNvPr id="24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779912" y="2515863"/>
            <a:ext cx="6714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GB" sz="1400" b="1" smtClean="0">
                <a:solidFill>
                  <a:srgbClr val="53565A"/>
                </a:solidFill>
              </a:rPr>
              <a:t>Get </a:t>
            </a:r>
            <a:r>
              <a:rPr lang="en-GB" sz="1400" b="1" dirty="0">
                <a:solidFill>
                  <a:srgbClr val="53565A"/>
                </a:solidFill>
              </a:rPr>
              <a:t>cited</a:t>
            </a:r>
          </a:p>
        </p:txBody>
      </p:sp>
      <p:sp>
        <p:nvSpPr>
          <p:cNvPr id="25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779912" y="4370860"/>
            <a:ext cx="5466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GB" sz="1400" b="1" dirty="0">
                <a:solidFill>
                  <a:srgbClr val="53565A"/>
                </a:solidFill>
              </a:rPr>
              <a:t>Publish</a:t>
            </a:r>
          </a:p>
        </p:txBody>
      </p:sp>
      <p:sp>
        <p:nvSpPr>
          <p:cNvPr id="26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5074522" y="4370860"/>
            <a:ext cx="2895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GB" sz="1400" b="1" dirty="0">
                <a:solidFill>
                  <a:srgbClr val="53565A"/>
                </a:solidFill>
              </a:rPr>
              <a:t>Cite</a:t>
            </a:r>
          </a:p>
        </p:txBody>
      </p:sp>
      <p:sp>
        <p:nvSpPr>
          <p:cNvPr id="28" name="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4991614" y="2515863"/>
            <a:ext cx="37247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GB" sz="1400" b="1" dirty="0">
                <a:solidFill>
                  <a:srgbClr val="53565A"/>
                </a:solidFill>
              </a:rPr>
              <a:t>Read</a:t>
            </a:r>
          </a:p>
        </p:txBody>
      </p:sp>
      <p:sp>
        <p:nvSpPr>
          <p:cNvPr id="29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6252480" y="3933056"/>
            <a:ext cx="2600640" cy="22091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82945" tIns="41473" rIns="82945" bIns="41473" anchor="t"/>
          <a:lstStyle/>
          <a:p>
            <a: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GB" sz="1400" b="1" dirty="0" smtClean="0">
                <a:solidFill>
                  <a:srgbClr val="53565A"/>
                </a:solidFill>
              </a:rPr>
              <a:t>Cite share</a:t>
            </a:r>
            <a:endParaRPr lang="en-GB" sz="1400" b="1" dirty="0">
              <a:solidFill>
                <a:srgbClr val="53565A"/>
              </a:solidFill>
            </a:endParaRPr>
          </a:p>
        </p:txBody>
      </p:sp>
      <p:sp>
        <p:nvSpPr>
          <p:cNvPr id="31" name="Rectangle 19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6252480" y="3616221"/>
            <a:ext cx="2600640" cy="31395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pPr>
              <a:spcBef>
                <a:spcPct val="50000"/>
              </a:spcBef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GB" b="1" dirty="0" smtClean="0">
                <a:solidFill>
                  <a:prstClr val="white"/>
                </a:solidFill>
              </a:rPr>
              <a:t>Investigate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36" name="Rectangle 15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6252480" y="957702"/>
            <a:ext cx="2600640" cy="2526025"/>
          </a:xfrm>
          <a:prstGeom prst="roundRect">
            <a:avLst>
              <a:gd name="adj" fmla="val 809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100" b="1" dirty="0">
              <a:solidFill>
                <a:srgbClr val="53565A"/>
              </a:solidFill>
            </a:endParaRPr>
          </a:p>
        </p:txBody>
      </p:sp>
      <p:sp>
        <p:nvSpPr>
          <p:cNvPr id="39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295201" y="3616221"/>
            <a:ext cx="2600640" cy="31395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pPr>
              <a:spcBef>
                <a:spcPct val="50000"/>
              </a:spcBef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GB" b="1" dirty="0" smtClean="0">
                <a:solidFill>
                  <a:prstClr val="white"/>
                </a:solidFill>
              </a:rPr>
              <a:t>Certify</a:t>
            </a:r>
            <a:endParaRPr lang="en-GB" sz="1400" b="1" dirty="0">
              <a:solidFill>
                <a:prstClr val="white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087724" y="6237312"/>
            <a:ext cx="4968552" cy="364396"/>
            <a:chOff x="1511660" y="5028565"/>
            <a:chExt cx="4968552" cy="364396"/>
          </a:xfrm>
        </p:grpSpPr>
        <p:grpSp>
          <p:nvGrpSpPr>
            <p:cNvPr id="61" name="Group 51"/>
            <p:cNvGrpSpPr/>
            <p:nvPr userDrawn="1"/>
          </p:nvGrpSpPr>
          <p:grpSpPr>
            <a:xfrm>
              <a:off x="1511660" y="5028565"/>
              <a:ext cx="972108" cy="307777"/>
              <a:chOff x="323528" y="5028565"/>
              <a:chExt cx="972108" cy="307777"/>
            </a:xfrm>
          </p:grpSpPr>
          <p:sp>
            <p:nvSpPr>
              <p:cNvPr id="71" name="Rectangle 70"/>
              <p:cNvSpPr/>
              <p:nvPr userDrawn="1"/>
            </p:nvSpPr>
            <p:spPr>
              <a:xfrm>
                <a:off x="323528" y="5089830"/>
                <a:ext cx="216024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 userDrawn="1"/>
            </p:nvSpPr>
            <p:spPr>
              <a:xfrm>
                <a:off x="539552" y="5028565"/>
                <a:ext cx="75608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53565A"/>
                    </a:solidFill>
                  </a:rPr>
                  <a:t>Elsevier</a:t>
                </a:r>
                <a:endParaRPr lang="en-US" sz="1400" b="1" dirty="0">
                  <a:solidFill>
                    <a:srgbClr val="53565A"/>
                  </a:solidFill>
                </a:endParaRPr>
              </a:p>
            </p:txBody>
          </p:sp>
        </p:grpSp>
        <p:grpSp>
          <p:nvGrpSpPr>
            <p:cNvPr id="62" name="Group 52"/>
            <p:cNvGrpSpPr/>
            <p:nvPr userDrawn="1"/>
          </p:nvGrpSpPr>
          <p:grpSpPr>
            <a:xfrm>
              <a:off x="2627784" y="5054696"/>
              <a:ext cx="1440160" cy="307777"/>
              <a:chOff x="323528" y="5054696"/>
              <a:chExt cx="1440160" cy="307777"/>
            </a:xfrm>
          </p:grpSpPr>
          <p:sp>
            <p:nvSpPr>
              <p:cNvPr id="69" name="Rectangle 68"/>
              <p:cNvSpPr/>
              <p:nvPr userDrawn="1"/>
            </p:nvSpPr>
            <p:spPr>
              <a:xfrm>
                <a:off x="323528" y="5089830"/>
                <a:ext cx="216024" cy="216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 userDrawn="1"/>
            </p:nvSpPr>
            <p:spPr>
              <a:xfrm>
                <a:off x="539552" y="5054696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53565A"/>
                    </a:solidFill>
                  </a:rPr>
                  <a:t>Competitor A</a:t>
                </a:r>
                <a:endParaRPr lang="en-US" sz="1400" b="1" dirty="0">
                  <a:solidFill>
                    <a:srgbClr val="53565A"/>
                  </a:solidFill>
                </a:endParaRPr>
              </a:p>
            </p:txBody>
          </p:sp>
        </p:grpSp>
        <p:grpSp>
          <p:nvGrpSpPr>
            <p:cNvPr id="63" name="Group 55"/>
            <p:cNvGrpSpPr/>
            <p:nvPr userDrawn="1"/>
          </p:nvGrpSpPr>
          <p:grpSpPr>
            <a:xfrm>
              <a:off x="4031940" y="5054696"/>
              <a:ext cx="1404156" cy="307777"/>
              <a:chOff x="539552" y="5054696"/>
              <a:chExt cx="1404156" cy="307777"/>
            </a:xfrm>
          </p:grpSpPr>
          <p:sp>
            <p:nvSpPr>
              <p:cNvPr id="67" name="Rectangle 66"/>
              <p:cNvSpPr/>
              <p:nvPr userDrawn="1"/>
            </p:nvSpPr>
            <p:spPr>
              <a:xfrm>
                <a:off x="539552" y="5089830"/>
                <a:ext cx="216024" cy="21602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 userDrawn="1"/>
            </p:nvSpPr>
            <p:spPr>
              <a:xfrm>
                <a:off x="755576" y="5054696"/>
                <a:ext cx="1188132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53565A"/>
                    </a:solidFill>
                  </a:rPr>
                  <a:t>Competitor B</a:t>
                </a:r>
                <a:endParaRPr lang="en-US" sz="1400" b="1" dirty="0">
                  <a:solidFill>
                    <a:srgbClr val="53565A"/>
                  </a:solidFill>
                </a:endParaRPr>
              </a:p>
            </p:txBody>
          </p:sp>
        </p:grpSp>
        <p:grpSp>
          <p:nvGrpSpPr>
            <p:cNvPr id="64" name="Group 58"/>
            <p:cNvGrpSpPr/>
            <p:nvPr userDrawn="1"/>
          </p:nvGrpSpPr>
          <p:grpSpPr>
            <a:xfrm>
              <a:off x="5580112" y="5085184"/>
              <a:ext cx="900100" cy="307777"/>
              <a:chOff x="323528" y="5054696"/>
              <a:chExt cx="900100" cy="307777"/>
            </a:xfrm>
          </p:grpSpPr>
          <p:sp>
            <p:nvSpPr>
              <p:cNvPr id="65" name="Rectangle 64"/>
              <p:cNvSpPr/>
              <p:nvPr userDrawn="1"/>
            </p:nvSpPr>
            <p:spPr>
              <a:xfrm>
                <a:off x="323528" y="5089830"/>
                <a:ext cx="216024" cy="21602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 userDrawn="1"/>
            </p:nvSpPr>
            <p:spPr>
              <a:xfrm>
                <a:off x="539552" y="5054696"/>
                <a:ext cx="68407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53565A"/>
                    </a:solidFill>
                  </a:rPr>
                  <a:t>Others</a:t>
                </a:r>
                <a:endParaRPr lang="en-US" sz="1400" b="1" dirty="0">
                  <a:solidFill>
                    <a:srgbClr val="53565A"/>
                  </a:solidFill>
                </a:endParaRPr>
              </a:p>
            </p:txBody>
          </p:sp>
        </p:grpSp>
      </p:grp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195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3565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3565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E5C14A-F667-4F04-A916-E570AFEE2EC4}" type="slidenum">
              <a:rPr lang="en-US" smtClean="0">
                <a:solidFill>
                  <a:srgbClr val="53565A"/>
                </a:solidFill>
              </a:rPr>
              <a:pPr/>
              <a:t>‹#›</a:t>
            </a:fld>
            <a:endParaRPr lang="en-US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2022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3565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6448251"/>
            <a:ext cx="941982" cy="365125"/>
          </a:xfrm>
          <a:prstGeom prst="rect">
            <a:avLst/>
          </a:prstGeom>
        </p:spPr>
        <p:txBody>
          <a:bodyPr/>
          <a:lstStyle/>
          <a:p>
            <a:fld id="{6FF143CE-B2F2-4E10-8847-F2E300A111D7}" type="slidenum">
              <a:rPr lang="en-US" smtClean="0">
                <a:solidFill>
                  <a:srgbClr val="53565A"/>
                </a:solidFill>
              </a:rPr>
              <a:pPr/>
              <a:t>‹#›</a:t>
            </a:fld>
            <a:endParaRPr lang="en-US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47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88" y="1605188"/>
            <a:ext cx="7429500" cy="48037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="1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76661"/>
            <a:ext cx="457200" cy="32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93788" y="954767"/>
            <a:ext cx="7429500" cy="28575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056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Courier New" pitchFamily="49" charset="0"/>
              <a:buChar char="o"/>
              <a:defRPr/>
            </a:lvl2pPr>
            <a:lvl3pPr>
              <a:defRPr sz="16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3565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3565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CE5C14A-F667-4F04-A916-E570AFEE2EC4}" type="slidenum">
              <a:rPr lang="en-US" smtClean="0">
                <a:solidFill>
                  <a:srgbClr val="53565A"/>
                </a:solidFill>
              </a:rPr>
              <a:pPr/>
              <a:t>‹#›</a:t>
            </a:fld>
            <a:endParaRPr lang="en-US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3843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i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425885" y="497304"/>
            <a:ext cx="7703507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46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17465" y="1215025"/>
            <a:ext cx="2228028" cy="483652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072" y="1334264"/>
            <a:ext cx="2304488" cy="5096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598" y="1215024"/>
            <a:ext cx="2209588" cy="483652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42031" y="1215024"/>
            <a:ext cx="2303462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7" name="Picture 3" descr="Elsevier_W_Research_Information_1b_aw.eps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890" y="2658533"/>
            <a:ext cx="1717200" cy="17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57175" y="4709826"/>
            <a:ext cx="5483225" cy="527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add author’s name and job title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-18440" y="26612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57174" y="2781300"/>
            <a:ext cx="7032625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050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57175" y="5303344"/>
            <a:ext cx="3508375" cy="440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17465" y="1215025"/>
            <a:ext cx="2228028" cy="483652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072" y="1334264"/>
            <a:ext cx="2304488" cy="50966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598" y="1215024"/>
            <a:ext cx="2209588" cy="483652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842031" y="1215024"/>
            <a:ext cx="2303462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3" name="Picture 3" descr="Elsevier_W_Research_Information_1b_aw.eps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890" y="2658533"/>
            <a:ext cx="1717200" cy="17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-18440" y="26612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pic>
        <p:nvPicPr>
          <p:cNvPr id="26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9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5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4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93030" y="1500110"/>
            <a:ext cx="823831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0639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7"/>
          </p:nvPr>
        </p:nvSpPr>
        <p:spPr>
          <a:xfrm>
            <a:off x="393030" y="1943072"/>
            <a:ext cx="8238319" cy="3765589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9214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6BFF16EC-EED0-4A2E-B5DB-28766F433F67}" type="slidenum">
              <a:rPr lang="en-GB" smtClean="0">
                <a:solidFill>
                  <a:srgbClr val="53565A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7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383" y="1497580"/>
            <a:ext cx="2743617" cy="459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93031" y="1500110"/>
            <a:ext cx="5791202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383" y="1390900"/>
            <a:ext cx="2743617" cy="459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88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ptop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7801"/>
            <a:ext cx="9144000" cy="4748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30776" y="2861673"/>
            <a:ext cx="3588384" cy="23126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923692" y="2856398"/>
            <a:ext cx="3582000" cy="23211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Screenshot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93031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7801"/>
            <a:ext cx="9144000" cy="47487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30776" y="2861673"/>
            <a:ext cx="3588384" cy="23126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9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s &amp; Text Content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7695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89275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6208" y="3872962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13883" y="3890421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76950" y="3890420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2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40" y="1508124"/>
            <a:ext cx="4251321" cy="489013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775200" y="1636711"/>
            <a:ext cx="4000500" cy="46197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93031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40" y="1508124"/>
            <a:ext cx="4251321" cy="489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1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 Content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9700" y="1435100"/>
            <a:ext cx="8839200" cy="44577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5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s &amp;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7695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89275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6208" y="3872962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13883" y="3890421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76950" y="3890420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0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alves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93031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7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030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93030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30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8313"/>
            <a:ext cx="6924554" cy="68813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8313"/>
            <a:ext cx="6924554" cy="688139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20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63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7462" y="2658533"/>
            <a:ext cx="916146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800" y="2658534"/>
            <a:ext cx="1717200" cy="17172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63" y="-8313"/>
            <a:ext cx="6866313" cy="686631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17462" y="2658533"/>
            <a:ext cx="916146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800" y="2658534"/>
            <a:ext cx="1717200" cy="1717200"/>
          </a:xfrm>
          <a:prstGeom prst="rect">
            <a:avLst/>
          </a:prstGeom>
        </p:spPr>
      </p:pic>
      <p:pic>
        <p:nvPicPr>
          <p:cNvPr id="17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97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6050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659666"/>
            <a:ext cx="917892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289" y="2658533"/>
            <a:ext cx="1715633" cy="1715633"/>
          </a:xfrm>
          <a:prstGeom prst="rect">
            <a:avLst/>
          </a:prstGeom>
        </p:spPr>
      </p:pic>
      <p:pic>
        <p:nvPicPr>
          <p:cNvPr id="8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2659666"/>
            <a:ext cx="917892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289" y="2658533"/>
            <a:ext cx="1715633" cy="1715633"/>
          </a:xfrm>
          <a:prstGeom prst="rect">
            <a:avLst/>
          </a:prstGeom>
        </p:spPr>
      </p:pic>
      <p:pic>
        <p:nvPicPr>
          <p:cNvPr id="15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08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499" y="2658532"/>
            <a:ext cx="1714501" cy="1714501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499" y="2658532"/>
            <a:ext cx="1714501" cy="1714501"/>
          </a:xfrm>
          <a:prstGeom prst="rect">
            <a:avLst/>
          </a:prstGeom>
        </p:spPr>
      </p:pic>
      <p:pic>
        <p:nvPicPr>
          <p:cNvPr id="15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9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70" y="-8313"/>
            <a:ext cx="6691477" cy="68663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0" y="2658533"/>
            <a:ext cx="1714500" cy="171450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70" y="-8313"/>
            <a:ext cx="6691477" cy="68663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0" y="2658533"/>
            <a:ext cx="1714500" cy="1714500"/>
          </a:xfrm>
          <a:prstGeom prst="rect">
            <a:avLst/>
          </a:prstGeom>
        </p:spPr>
      </p:pic>
      <p:pic>
        <p:nvPicPr>
          <p:cNvPr id="15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70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2659500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400" y="2660400"/>
            <a:ext cx="1713600" cy="171360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2659500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400" y="2660400"/>
            <a:ext cx="1713600" cy="1713600"/>
          </a:xfrm>
          <a:prstGeom prst="rect">
            <a:avLst/>
          </a:prstGeom>
        </p:spPr>
      </p:pic>
      <p:pic>
        <p:nvPicPr>
          <p:cNvPr id="15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26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807" y="1049338"/>
            <a:ext cx="2303462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300038" y="6321425"/>
            <a:ext cx="40890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FF8200"/>
                </a:solidFill>
                <a:latin typeface="NexusSansOT" pitchFamily="-104" charset="0"/>
              </a:rPr>
              <a:t>www.elsevier.com/research-intelligence</a:t>
            </a:r>
            <a:endParaRPr lang="en-US" sz="1400" dirty="0">
              <a:solidFill>
                <a:srgbClr val="53565A"/>
              </a:solidFill>
              <a:latin typeface="NexusSansOT" pitchFamily="-1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94500" y="1049338"/>
            <a:ext cx="2368154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End slide</a:t>
            </a:r>
          </a:p>
        </p:txBody>
      </p:sp>
      <p:pic>
        <p:nvPicPr>
          <p:cNvPr id="14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807" y="1049338"/>
            <a:ext cx="2303462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300038" y="6321425"/>
            <a:ext cx="40890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FF8200"/>
                </a:solidFill>
                <a:latin typeface="NexusSansOT" pitchFamily="-104" charset="0"/>
              </a:rPr>
              <a:t>www.elsevier.com/research-intelligence</a:t>
            </a:r>
            <a:endParaRPr lang="en-US" sz="1400" dirty="0">
              <a:solidFill>
                <a:srgbClr val="53565A"/>
              </a:solidFill>
              <a:latin typeface="NexusSansOT" pitchFamily="-10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94500" y="1049338"/>
            <a:ext cx="2368154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23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5868C0-748C-49D6-8AA8-0E0D73C526C1}" type="datetimeFigureOut">
              <a:rPr lang="en-US" smtClean="0">
                <a:solidFill>
                  <a:srgbClr val="53565A"/>
                </a:solidFill>
              </a:rPr>
              <a:pPr/>
              <a:t>3/31/2015</a:t>
            </a:fld>
            <a:endParaRPr lang="en-US">
              <a:solidFill>
                <a:srgbClr val="53565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3565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36D3D-EE70-43DE-A73F-BE862BFDD87A}" type="slidenum">
              <a:rPr lang="en-US" smtClean="0">
                <a:solidFill>
                  <a:srgbClr val="53565A"/>
                </a:solidFill>
              </a:rPr>
              <a:pPr/>
              <a:t>‹#›</a:t>
            </a:fld>
            <a:endParaRPr lang="en-US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44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 userDrawn="1"/>
        </p:nvSpPr>
        <p:spPr>
          <a:xfrm>
            <a:off x="7235825" y="6607175"/>
            <a:ext cx="1905000" cy="250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6B9EAD1-3E91-423A-997B-4D2802568219}" type="slidenum">
              <a:rPr lang="zh-CN" altLang="en-US" sz="1200" smtClean="0">
                <a:solidFill>
                  <a:srgbClr val="151515"/>
                </a:solidFill>
              </a:rPr>
              <a:pPr algn="r">
                <a:defRPr/>
              </a:pPr>
              <a:t>‹#›</a:t>
            </a:fld>
            <a:endParaRPr lang="en-US" altLang="zh-CN" sz="1200" dirty="0">
              <a:solidFill>
                <a:srgbClr val="15151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6575"/>
            <a:ext cx="85344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84263"/>
            <a:ext cx="853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515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34200" y="6607175"/>
            <a:ext cx="1905000" cy="250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515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DA5FD1-4B24-4DBB-A96F-C8858C54D3C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45443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 userDrawn="1"/>
        </p:nvSpPr>
        <p:spPr>
          <a:xfrm>
            <a:off x="7235825" y="6607175"/>
            <a:ext cx="1905000" cy="250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6B9EAD1-3E91-423A-997B-4D2802568219}" type="slidenum">
              <a:rPr lang="zh-CN" altLang="en-US" sz="1200" smtClean="0">
                <a:solidFill>
                  <a:srgbClr val="151515"/>
                </a:solidFill>
              </a:rPr>
              <a:pPr algn="r">
                <a:defRPr/>
              </a:pPr>
              <a:t>‹#›</a:t>
            </a:fld>
            <a:endParaRPr lang="en-US" altLang="zh-CN" sz="1200" dirty="0">
              <a:solidFill>
                <a:srgbClr val="15151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6575"/>
            <a:ext cx="85344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84263"/>
            <a:ext cx="853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515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34200" y="6607175"/>
            <a:ext cx="1905000" cy="250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515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DA5FD1-4B24-4DBB-A96F-C8858C54D3C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2813225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428" y="1114426"/>
            <a:ext cx="7000875" cy="5191124"/>
          </a:xfrm>
          <a:prstGeom prst="rect">
            <a:avLst/>
          </a:prstGeom>
        </p:spPr>
        <p:txBody>
          <a:bodyPr/>
          <a:lstStyle>
            <a:lvl1pPr>
              <a:defRPr sz="3400">
                <a:latin typeface="Calibri" pitchFamily="34" charset="0"/>
              </a:defRPr>
            </a:lvl1pPr>
            <a:lvl2pPr>
              <a:defRPr sz="2900">
                <a:latin typeface="Calibri" pitchFamily="34" charset="0"/>
              </a:defRPr>
            </a:lvl2pPr>
            <a:lvl3pPr>
              <a:defRPr sz="2500">
                <a:latin typeface="Calibri" pitchFamily="34" charset="0"/>
              </a:defRPr>
            </a:lvl3pPr>
            <a:lvl4pPr>
              <a:defRPr sz="2100">
                <a:latin typeface="Calibri" pitchFamily="34" charset="0"/>
              </a:defRPr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3" y="1114426"/>
            <a:ext cx="1438275" cy="4905374"/>
          </a:xfrm>
          <a:prstGeom prst="rect">
            <a:avLst/>
          </a:prstGeom>
        </p:spPr>
        <p:txBody>
          <a:bodyPr/>
          <a:lstStyle>
            <a:lvl1pPr marL="183600" indent="-183600">
              <a:buFont typeface="Wingdings" pitchFamily="2" charset="2"/>
              <a:buChar char="q"/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78791" indent="0">
              <a:buNone/>
              <a:defRPr sz="1300"/>
            </a:lvl2pPr>
            <a:lvl3pPr marL="957581" indent="0">
              <a:buNone/>
              <a:defRPr sz="1000"/>
            </a:lvl3pPr>
            <a:lvl4pPr marL="1436371" indent="0">
              <a:buNone/>
              <a:defRPr sz="1000"/>
            </a:lvl4pPr>
            <a:lvl5pPr marL="1915161" indent="0">
              <a:buNone/>
              <a:defRPr sz="1000"/>
            </a:lvl5pPr>
            <a:lvl6pPr marL="2393950" indent="0">
              <a:buNone/>
              <a:defRPr sz="1000"/>
            </a:lvl6pPr>
            <a:lvl7pPr marL="2872741" indent="0">
              <a:buNone/>
              <a:defRPr sz="1000"/>
            </a:lvl7pPr>
            <a:lvl8pPr marL="3351531" indent="0">
              <a:buNone/>
              <a:defRPr sz="1000"/>
            </a:lvl8pPr>
            <a:lvl9pPr marL="3830321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1752599" y="904674"/>
            <a:ext cx="7" cy="5400881"/>
          </a:xfrm>
          <a:prstGeom prst="line">
            <a:avLst/>
          </a:prstGeom>
          <a:solidFill>
            <a:srgbClr val="FF6600"/>
          </a:solidFill>
          <a:ln w="317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411212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41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24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428" y="1114426"/>
            <a:ext cx="7000875" cy="5191124"/>
          </a:xfrm>
          <a:prstGeom prst="rect">
            <a:avLst/>
          </a:prstGeom>
        </p:spPr>
        <p:txBody>
          <a:bodyPr/>
          <a:lstStyle>
            <a:lvl1pPr>
              <a:defRPr sz="3400">
                <a:latin typeface="Calibri" pitchFamily="34" charset="0"/>
              </a:defRPr>
            </a:lvl1pPr>
            <a:lvl2pPr>
              <a:defRPr sz="2900">
                <a:latin typeface="Calibri" pitchFamily="34" charset="0"/>
              </a:defRPr>
            </a:lvl2pPr>
            <a:lvl3pPr>
              <a:defRPr sz="2500">
                <a:latin typeface="Calibri" pitchFamily="34" charset="0"/>
              </a:defRPr>
            </a:lvl3pPr>
            <a:lvl4pPr>
              <a:defRPr sz="2100">
                <a:latin typeface="Calibri" pitchFamily="34" charset="0"/>
              </a:defRPr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3" y="1114426"/>
            <a:ext cx="1438275" cy="4905374"/>
          </a:xfrm>
          <a:prstGeom prst="rect">
            <a:avLst/>
          </a:prstGeom>
        </p:spPr>
        <p:txBody>
          <a:bodyPr/>
          <a:lstStyle>
            <a:lvl1pPr marL="183600" indent="-183600">
              <a:buFont typeface="Wingdings" pitchFamily="2" charset="2"/>
              <a:buChar char="q"/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78791" indent="0">
              <a:buNone/>
              <a:defRPr sz="1300"/>
            </a:lvl2pPr>
            <a:lvl3pPr marL="957581" indent="0">
              <a:buNone/>
              <a:defRPr sz="1000"/>
            </a:lvl3pPr>
            <a:lvl4pPr marL="1436371" indent="0">
              <a:buNone/>
              <a:defRPr sz="1000"/>
            </a:lvl4pPr>
            <a:lvl5pPr marL="1915161" indent="0">
              <a:buNone/>
              <a:defRPr sz="1000"/>
            </a:lvl5pPr>
            <a:lvl6pPr marL="2393950" indent="0">
              <a:buNone/>
              <a:defRPr sz="1000"/>
            </a:lvl6pPr>
            <a:lvl7pPr marL="2872741" indent="0">
              <a:buNone/>
              <a:defRPr sz="1000"/>
            </a:lvl7pPr>
            <a:lvl8pPr marL="3351531" indent="0">
              <a:buNone/>
              <a:defRPr sz="1000"/>
            </a:lvl8pPr>
            <a:lvl9pPr marL="3830321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1752599" y="904674"/>
            <a:ext cx="7" cy="5400881"/>
          </a:xfrm>
          <a:prstGeom prst="line">
            <a:avLst/>
          </a:prstGeom>
          <a:solidFill>
            <a:srgbClr val="FF6600"/>
          </a:solidFill>
          <a:ln w="317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411212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35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/>
              <a:t> </a:t>
            </a:r>
            <a:fld id="{DA15E891-66B8-4B28-AB8F-05A4B1DE573C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81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 userDrawn="1"/>
        </p:nvSpPr>
        <p:spPr>
          <a:xfrm>
            <a:off x="7235825" y="6607175"/>
            <a:ext cx="1905000" cy="250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6B9EAD1-3E91-423A-997B-4D2802568219}" type="slidenum">
              <a:rPr lang="zh-CN" altLang="en-US" sz="1200" smtClean="0">
                <a:solidFill>
                  <a:srgbClr val="151515"/>
                </a:solidFill>
              </a:rPr>
              <a:pPr algn="r">
                <a:defRPr/>
              </a:pPr>
              <a:t>‹#›</a:t>
            </a:fld>
            <a:endParaRPr lang="en-US" altLang="zh-CN" sz="1200" dirty="0">
              <a:solidFill>
                <a:srgbClr val="15151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6575"/>
            <a:ext cx="85344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84263"/>
            <a:ext cx="853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515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34200" y="6607175"/>
            <a:ext cx="1905000" cy="250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515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DA5FD1-4B24-4DBB-A96F-C8858C54D3C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246792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72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42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62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9" name="Slide Number Placeholder 7"/>
          <p:cNvSpPr txBox="1">
            <a:spLocks/>
          </p:cNvSpPr>
          <p:nvPr userDrawn="1"/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91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83175" y="1312867"/>
            <a:ext cx="8784980" cy="13880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" y="400065"/>
            <a:ext cx="8238319" cy="418645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30614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6BFF16EC-EED0-4A2E-B5DB-28766F433F67}" type="slidenum">
              <a:rPr lang="en-GB" smtClean="0">
                <a:solidFill>
                  <a:srgbClr val="53565A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9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05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 userDrawn="1"/>
        </p:nvSpPr>
        <p:spPr>
          <a:xfrm>
            <a:off x="7235825" y="6607175"/>
            <a:ext cx="1905000" cy="250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6B9EAD1-3E91-423A-997B-4D2802568219}" type="slidenum">
              <a:rPr lang="zh-CN" altLang="en-US" sz="1200" smtClean="0">
                <a:solidFill>
                  <a:srgbClr val="151515"/>
                </a:solidFill>
              </a:rPr>
              <a:pPr algn="r">
                <a:defRPr/>
              </a:pPr>
              <a:t>‹#›</a:t>
            </a:fld>
            <a:endParaRPr lang="en-US" altLang="zh-CN" sz="1200" dirty="0">
              <a:solidFill>
                <a:srgbClr val="15151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6575"/>
            <a:ext cx="85344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84263"/>
            <a:ext cx="853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515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34200" y="6607175"/>
            <a:ext cx="1905000" cy="250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515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DA5FD1-4B24-4DBB-A96F-C8858C54D3C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362454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 userDrawn="1"/>
        </p:nvSpPr>
        <p:spPr>
          <a:xfrm>
            <a:off x="7235825" y="6607175"/>
            <a:ext cx="1905000" cy="250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6B9EAD1-3E91-423A-997B-4D2802568219}" type="slidenum">
              <a:rPr lang="zh-CN" altLang="en-US" sz="1200" smtClean="0">
                <a:solidFill>
                  <a:srgbClr val="151515"/>
                </a:solidFill>
              </a:rPr>
              <a:pPr algn="r">
                <a:defRPr/>
              </a:pPr>
              <a:t>‹#›</a:t>
            </a:fld>
            <a:endParaRPr lang="en-US" altLang="zh-CN" sz="1200" dirty="0">
              <a:solidFill>
                <a:srgbClr val="15151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6575"/>
            <a:ext cx="85344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84263"/>
            <a:ext cx="853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515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34200" y="6607175"/>
            <a:ext cx="1905000" cy="250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515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DA5FD1-4B24-4DBB-A96F-C8858C54D3C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48351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/>
              <a:t> </a:t>
            </a:r>
            <a:fld id="{DA15E891-66B8-4B28-AB8F-05A4B1DE573C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16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428" y="1114426"/>
            <a:ext cx="7000875" cy="5191124"/>
          </a:xfrm>
          <a:prstGeom prst="rect">
            <a:avLst/>
          </a:prstGeom>
        </p:spPr>
        <p:txBody>
          <a:bodyPr/>
          <a:lstStyle>
            <a:lvl1pPr>
              <a:defRPr sz="3400">
                <a:latin typeface="Calibri" pitchFamily="34" charset="0"/>
              </a:defRPr>
            </a:lvl1pPr>
            <a:lvl2pPr>
              <a:defRPr sz="2900">
                <a:latin typeface="Calibri" pitchFamily="34" charset="0"/>
              </a:defRPr>
            </a:lvl2pPr>
            <a:lvl3pPr>
              <a:defRPr sz="2500">
                <a:latin typeface="Calibri" pitchFamily="34" charset="0"/>
              </a:defRPr>
            </a:lvl3pPr>
            <a:lvl4pPr>
              <a:defRPr sz="2100">
                <a:latin typeface="Calibri" pitchFamily="34" charset="0"/>
              </a:defRPr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3" y="1114426"/>
            <a:ext cx="1438275" cy="4905374"/>
          </a:xfrm>
          <a:prstGeom prst="rect">
            <a:avLst/>
          </a:prstGeom>
        </p:spPr>
        <p:txBody>
          <a:bodyPr/>
          <a:lstStyle>
            <a:lvl1pPr marL="183600" indent="-183600">
              <a:buFont typeface="Wingdings" pitchFamily="2" charset="2"/>
              <a:buChar char="q"/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78791" indent="0">
              <a:buNone/>
              <a:defRPr sz="1300"/>
            </a:lvl2pPr>
            <a:lvl3pPr marL="957581" indent="0">
              <a:buNone/>
              <a:defRPr sz="1000"/>
            </a:lvl3pPr>
            <a:lvl4pPr marL="1436371" indent="0">
              <a:buNone/>
              <a:defRPr sz="1000"/>
            </a:lvl4pPr>
            <a:lvl5pPr marL="1915161" indent="0">
              <a:buNone/>
              <a:defRPr sz="1000"/>
            </a:lvl5pPr>
            <a:lvl6pPr marL="2393950" indent="0">
              <a:buNone/>
              <a:defRPr sz="1000"/>
            </a:lvl6pPr>
            <a:lvl7pPr marL="2872741" indent="0">
              <a:buNone/>
              <a:defRPr sz="1000"/>
            </a:lvl7pPr>
            <a:lvl8pPr marL="3351531" indent="0">
              <a:buNone/>
              <a:defRPr sz="1000"/>
            </a:lvl8pPr>
            <a:lvl9pPr marL="3830321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1752599" y="904674"/>
            <a:ext cx="7" cy="5400881"/>
          </a:xfrm>
          <a:prstGeom prst="line">
            <a:avLst/>
          </a:prstGeom>
          <a:solidFill>
            <a:srgbClr val="FF6600"/>
          </a:solidFill>
          <a:ln w="317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411212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08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9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428" y="1114426"/>
            <a:ext cx="7000875" cy="5191124"/>
          </a:xfrm>
          <a:prstGeom prst="rect">
            <a:avLst/>
          </a:prstGeom>
        </p:spPr>
        <p:txBody>
          <a:bodyPr/>
          <a:lstStyle>
            <a:lvl1pPr>
              <a:defRPr sz="3400">
                <a:latin typeface="Calibri" pitchFamily="34" charset="0"/>
              </a:defRPr>
            </a:lvl1pPr>
            <a:lvl2pPr>
              <a:defRPr sz="2900">
                <a:latin typeface="Calibri" pitchFamily="34" charset="0"/>
              </a:defRPr>
            </a:lvl2pPr>
            <a:lvl3pPr>
              <a:defRPr sz="2500">
                <a:latin typeface="Calibri" pitchFamily="34" charset="0"/>
              </a:defRPr>
            </a:lvl3pPr>
            <a:lvl4pPr>
              <a:defRPr sz="2100">
                <a:latin typeface="Calibri" pitchFamily="34" charset="0"/>
              </a:defRPr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3" y="1114426"/>
            <a:ext cx="1438275" cy="4905374"/>
          </a:xfrm>
          <a:prstGeom prst="rect">
            <a:avLst/>
          </a:prstGeom>
        </p:spPr>
        <p:txBody>
          <a:bodyPr/>
          <a:lstStyle>
            <a:lvl1pPr marL="183600" indent="-183600">
              <a:buFont typeface="Wingdings" pitchFamily="2" charset="2"/>
              <a:buChar char="q"/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78791" indent="0">
              <a:buNone/>
              <a:defRPr sz="1300"/>
            </a:lvl2pPr>
            <a:lvl3pPr marL="957581" indent="0">
              <a:buNone/>
              <a:defRPr sz="1000"/>
            </a:lvl3pPr>
            <a:lvl4pPr marL="1436371" indent="0">
              <a:buNone/>
              <a:defRPr sz="1000"/>
            </a:lvl4pPr>
            <a:lvl5pPr marL="1915161" indent="0">
              <a:buNone/>
              <a:defRPr sz="1000"/>
            </a:lvl5pPr>
            <a:lvl6pPr marL="2393950" indent="0">
              <a:buNone/>
              <a:defRPr sz="1000"/>
            </a:lvl6pPr>
            <a:lvl7pPr marL="2872741" indent="0">
              <a:buNone/>
              <a:defRPr sz="1000"/>
            </a:lvl7pPr>
            <a:lvl8pPr marL="3351531" indent="0">
              <a:buNone/>
              <a:defRPr sz="1000"/>
            </a:lvl8pPr>
            <a:lvl9pPr marL="3830321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1752599" y="904674"/>
            <a:ext cx="7" cy="5400881"/>
          </a:xfrm>
          <a:prstGeom prst="line">
            <a:avLst/>
          </a:prstGeom>
          <a:solidFill>
            <a:srgbClr val="FF6600"/>
          </a:solidFill>
          <a:ln w="317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411212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1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 userDrawn="1"/>
        </p:nvSpPr>
        <p:spPr>
          <a:xfrm>
            <a:off x="7235825" y="6607175"/>
            <a:ext cx="1905000" cy="250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6B9EAD1-3E91-423A-997B-4D2802568219}" type="slidenum">
              <a:rPr lang="zh-CN" altLang="en-US" sz="1200" smtClean="0">
                <a:solidFill>
                  <a:srgbClr val="151515"/>
                </a:solidFill>
              </a:rPr>
              <a:pPr algn="r">
                <a:defRPr/>
              </a:pPr>
              <a:t>‹#›</a:t>
            </a:fld>
            <a:endParaRPr lang="en-US" altLang="zh-CN" sz="1200" dirty="0">
              <a:solidFill>
                <a:srgbClr val="15151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6575"/>
            <a:ext cx="85344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84263"/>
            <a:ext cx="853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515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34200" y="6607175"/>
            <a:ext cx="1905000" cy="250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515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DA5FD1-4B24-4DBB-A96F-C8858C54D3C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961046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83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826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90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9" name="Slide Number Placeholder 7"/>
          <p:cNvSpPr txBox="1">
            <a:spLocks/>
          </p:cNvSpPr>
          <p:nvPr userDrawn="1"/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82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83175" y="1312867"/>
            <a:ext cx="8784980" cy="13880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" y="400065"/>
            <a:ext cx="8238319" cy="418645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03692"/>
      </p:ext>
    </p:extLst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fld id="{6BFF16EC-EED0-4A2E-B5DB-28766F433F67}" type="slidenum">
              <a:rPr lang="en-GB" smtClean="0">
                <a:solidFill>
                  <a:srgbClr val="53565A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1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9" name="Slide Number Placeholder 7"/>
          <p:cNvSpPr txBox="1">
            <a:spLocks/>
          </p:cNvSpPr>
          <p:nvPr userDrawn="1"/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smtClean="0"/>
              <a:t> </a:t>
            </a:r>
            <a:fld id="{DA15E891-66B8-4B28-AB8F-05A4B1DE573C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6438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913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 userDrawn="1"/>
        </p:nvSpPr>
        <p:spPr>
          <a:xfrm>
            <a:off x="7235825" y="6607175"/>
            <a:ext cx="1905000" cy="250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6B9EAD1-3E91-423A-997B-4D2802568219}" type="slidenum">
              <a:rPr lang="zh-CN" altLang="en-US" sz="1200" smtClean="0">
                <a:solidFill>
                  <a:srgbClr val="151515"/>
                </a:solidFill>
              </a:rPr>
              <a:pPr algn="r">
                <a:defRPr/>
              </a:pPr>
              <a:t>‹#›</a:t>
            </a:fld>
            <a:endParaRPr lang="en-US" altLang="zh-CN" sz="1200" dirty="0">
              <a:solidFill>
                <a:srgbClr val="15151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6575"/>
            <a:ext cx="85344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84263"/>
            <a:ext cx="853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515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34200" y="6607175"/>
            <a:ext cx="1905000" cy="250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515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DA5FD1-4B24-4DBB-A96F-C8858C54D3C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035033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 userDrawn="1"/>
        </p:nvSpPr>
        <p:spPr>
          <a:xfrm>
            <a:off x="7235825" y="6607175"/>
            <a:ext cx="1905000" cy="250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6B9EAD1-3E91-423A-997B-4D2802568219}" type="slidenum">
              <a:rPr lang="zh-CN" altLang="en-US" sz="1200" smtClean="0">
                <a:solidFill>
                  <a:srgbClr val="151515"/>
                </a:solidFill>
              </a:rPr>
              <a:pPr algn="r">
                <a:defRPr/>
              </a:pPr>
              <a:t>‹#›</a:t>
            </a:fld>
            <a:endParaRPr lang="en-US" altLang="zh-CN" sz="1200" dirty="0">
              <a:solidFill>
                <a:srgbClr val="15151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6575"/>
            <a:ext cx="85344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84263"/>
            <a:ext cx="853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515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34200" y="6607175"/>
            <a:ext cx="1905000" cy="250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515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DA5FD1-4B24-4DBB-A96F-C8858C54D3C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12001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428" y="1114426"/>
            <a:ext cx="7000875" cy="5191124"/>
          </a:xfrm>
          <a:prstGeom prst="rect">
            <a:avLst/>
          </a:prstGeom>
        </p:spPr>
        <p:txBody>
          <a:bodyPr/>
          <a:lstStyle>
            <a:lvl1pPr>
              <a:defRPr sz="3400">
                <a:latin typeface="Calibri" pitchFamily="34" charset="0"/>
              </a:defRPr>
            </a:lvl1pPr>
            <a:lvl2pPr>
              <a:defRPr sz="2900">
                <a:latin typeface="Calibri" pitchFamily="34" charset="0"/>
              </a:defRPr>
            </a:lvl2pPr>
            <a:lvl3pPr>
              <a:defRPr sz="2500">
                <a:latin typeface="Calibri" pitchFamily="34" charset="0"/>
              </a:defRPr>
            </a:lvl3pPr>
            <a:lvl4pPr>
              <a:defRPr sz="2100">
                <a:latin typeface="Calibri" pitchFamily="34" charset="0"/>
              </a:defRPr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3" y="1114426"/>
            <a:ext cx="1438275" cy="4905374"/>
          </a:xfrm>
          <a:prstGeom prst="rect">
            <a:avLst/>
          </a:prstGeom>
        </p:spPr>
        <p:txBody>
          <a:bodyPr/>
          <a:lstStyle>
            <a:lvl1pPr marL="183600" indent="-183600">
              <a:buFont typeface="Wingdings" pitchFamily="2" charset="2"/>
              <a:buChar char="q"/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78791" indent="0">
              <a:buNone/>
              <a:defRPr sz="1300"/>
            </a:lvl2pPr>
            <a:lvl3pPr marL="957581" indent="0">
              <a:buNone/>
              <a:defRPr sz="1000"/>
            </a:lvl3pPr>
            <a:lvl4pPr marL="1436371" indent="0">
              <a:buNone/>
              <a:defRPr sz="1000"/>
            </a:lvl4pPr>
            <a:lvl5pPr marL="1915161" indent="0">
              <a:buNone/>
              <a:defRPr sz="1000"/>
            </a:lvl5pPr>
            <a:lvl6pPr marL="2393950" indent="0">
              <a:buNone/>
              <a:defRPr sz="1000"/>
            </a:lvl6pPr>
            <a:lvl7pPr marL="2872741" indent="0">
              <a:buNone/>
              <a:defRPr sz="1000"/>
            </a:lvl7pPr>
            <a:lvl8pPr marL="3351531" indent="0">
              <a:buNone/>
              <a:defRPr sz="1000"/>
            </a:lvl8pPr>
            <a:lvl9pPr marL="3830321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1752599" y="904674"/>
            <a:ext cx="7" cy="5400881"/>
          </a:xfrm>
          <a:prstGeom prst="line">
            <a:avLst/>
          </a:prstGeom>
          <a:solidFill>
            <a:srgbClr val="FF6600"/>
          </a:solidFill>
          <a:ln w="317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411212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9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477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428" y="1114426"/>
            <a:ext cx="7000875" cy="5191124"/>
          </a:xfrm>
          <a:prstGeom prst="rect">
            <a:avLst/>
          </a:prstGeom>
        </p:spPr>
        <p:txBody>
          <a:bodyPr/>
          <a:lstStyle>
            <a:lvl1pPr>
              <a:defRPr sz="3400">
                <a:latin typeface="Calibri" pitchFamily="34" charset="0"/>
              </a:defRPr>
            </a:lvl1pPr>
            <a:lvl2pPr>
              <a:defRPr sz="2900">
                <a:latin typeface="Calibri" pitchFamily="34" charset="0"/>
              </a:defRPr>
            </a:lvl2pPr>
            <a:lvl3pPr>
              <a:defRPr sz="2500">
                <a:latin typeface="Calibri" pitchFamily="34" charset="0"/>
              </a:defRPr>
            </a:lvl3pPr>
            <a:lvl4pPr>
              <a:defRPr sz="2100">
                <a:latin typeface="Calibri" pitchFamily="34" charset="0"/>
              </a:defRPr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3" y="1114426"/>
            <a:ext cx="1438275" cy="4905374"/>
          </a:xfrm>
          <a:prstGeom prst="rect">
            <a:avLst/>
          </a:prstGeom>
        </p:spPr>
        <p:txBody>
          <a:bodyPr/>
          <a:lstStyle>
            <a:lvl1pPr marL="183600" indent="-183600">
              <a:buFont typeface="Wingdings" pitchFamily="2" charset="2"/>
              <a:buChar char="q"/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78791" indent="0">
              <a:buNone/>
              <a:defRPr sz="1300"/>
            </a:lvl2pPr>
            <a:lvl3pPr marL="957581" indent="0">
              <a:buNone/>
              <a:defRPr sz="1000"/>
            </a:lvl3pPr>
            <a:lvl4pPr marL="1436371" indent="0">
              <a:buNone/>
              <a:defRPr sz="1000"/>
            </a:lvl4pPr>
            <a:lvl5pPr marL="1915161" indent="0">
              <a:buNone/>
              <a:defRPr sz="1000"/>
            </a:lvl5pPr>
            <a:lvl6pPr marL="2393950" indent="0">
              <a:buNone/>
              <a:defRPr sz="1000"/>
            </a:lvl6pPr>
            <a:lvl7pPr marL="2872741" indent="0">
              <a:buNone/>
              <a:defRPr sz="1000"/>
            </a:lvl7pPr>
            <a:lvl8pPr marL="3351531" indent="0">
              <a:buNone/>
              <a:defRPr sz="1000"/>
            </a:lvl8pPr>
            <a:lvl9pPr marL="3830321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1752599" y="904674"/>
            <a:ext cx="7" cy="5400881"/>
          </a:xfrm>
          <a:prstGeom prst="line">
            <a:avLst/>
          </a:prstGeom>
          <a:solidFill>
            <a:srgbClr val="FF6600"/>
          </a:solidFill>
          <a:ln w="317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411212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4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 userDrawn="1"/>
        </p:nvSpPr>
        <p:spPr>
          <a:xfrm>
            <a:off x="7235825" y="6607175"/>
            <a:ext cx="1905000" cy="250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36B9EAD1-3E91-423A-997B-4D2802568219}" type="slidenum">
              <a:rPr lang="zh-CN" altLang="en-US" sz="1200" smtClean="0">
                <a:solidFill>
                  <a:srgbClr val="151515"/>
                </a:solidFill>
              </a:rPr>
              <a:pPr algn="r">
                <a:defRPr/>
              </a:pPr>
              <a:t>‹#›</a:t>
            </a:fld>
            <a:endParaRPr lang="en-US" altLang="zh-CN" sz="1200" dirty="0">
              <a:solidFill>
                <a:srgbClr val="15151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6575"/>
            <a:ext cx="85344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084263"/>
            <a:ext cx="853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515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34200" y="6607175"/>
            <a:ext cx="1905000" cy="250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1515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DA5FD1-4B24-4DBB-A96F-C8858C54D3C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531810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846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442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8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83175" y="1312867"/>
            <a:ext cx="8784980" cy="13880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" y="400065"/>
            <a:ext cx="8238319" cy="418645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/>
              <a:t> </a:t>
            </a:r>
            <a:fld id="{DA15E891-66B8-4B28-AB8F-05A4B1DE573C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37764"/>
      </p:ext>
    </p:extLst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9" name="Slide Number Placeholder 7"/>
          <p:cNvSpPr txBox="1">
            <a:spLocks/>
          </p:cNvSpPr>
          <p:nvPr userDrawn="1"/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733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000000"/>
                </a:solidFill>
              </a:rPr>
              <a:pPr defTabSz="4572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78128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" y="283"/>
            <a:ext cx="9143242" cy="6857432"/>
          </a:xfrm>
          <a:prstGeom prst="rect">
            <a:avLst/>
          </a:prstGeom>
        </p:spPr>
      </p:pic>
      <p:pic>
        <p:nvPicPr>
          <p:cNvPr id="23" name="Picture 22" descr="orangeba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674620"/>
            <a:ext cx="9144000" cy="1508760"/>
          </a:xfrm>
          <a:prstGeom prst="rect">
            <a:avLst/>
          </a:prstGeom>
        </p:spPr>
      </p:pic>
      <p:pic>
        <p:nvPicPr>
          <p:cNvPr id="24" name="Picture 23" descr="infoflow.png"/>
          <p:cNvPicPr>
            <a:picLocks noChangeAspect="1"/>
          </p:cNvPicPr>
          <p:nvPr userDrawn="1"/>
        </p:nvPicPr>
        <p:blipFill>
          <a:blip r:embed="rId4" cstate="print">
            <a:alphaModFix amt="60000"/>
          </a:blip>
          <a:stretch>
            <a:fillRect/>
          </a:stretch>
        </p:blipFill>
        <p:spPr>
          <a:xfrm>
            <a:off x="0" y="3183636"/>
            <a:ext cx="9144000" cy="99974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412" y="3665542"/>
            <a:ext cx="3675062" cy="4079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13947" y="4401798"/>
            <a:ext cx="3111046" cy="263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52412" y="4400662"/>
            <a:ext cx="10940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75787B"/>
                </a:solidFill>
                <a:cs typeface="Arial" panose="020B0604020202020204" pitchFamily="34" charset="0"/>
              </a:rPr>
              <a:t>Presented By</a:t>
            </a:r>
            <a:endParaRPr lang="en-US" sz="800" dirty="0">
              <a:solidFill>
                <a:srgbClr val="75787B"/>
              </a:solidFill>
              <a:cs typeface="Arial" panose="020B0604020202020204" pitchFamily="34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19341" y="4578690"/>
            <a:ext cx="3111046" cy="263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800" b="0" baseline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XX_XX_XX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691" y="4577554"/>
            <a:ext cx="10940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75787B"/>
                </a:solidFill>
                <a:cs typeface="Arial" panose="020B0604020202020204" pitchFamily="34" charset="0"/>
              </a:rPr>
              <a:t>Date</a:t>
            </a:r>
            <a:endParaRPr lang="en-US" sz="800" dirty="0">
              <a:solidFill>
                <a:srgbClr val="75787B"/>
              </a:solidFill>
              <a:cs typeface="Arial" panose="020B0604020202020204" pitchFamily="34" charset="0"/>
            </a:endParaRPr>
          </a:p>
        </p:txBody>
      </p:sp>
      <p:pic>
        <p:nvPicPr>
          <p:cNvPr id="21" name="Picture 20" descr="ELS_NS_Logo_2C_RGB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42954" y="345829"/>
            <a:ext cx="685800" cy="7575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4928" y="2910351"/>
            <a:ext cx="7772400" cy="722764"/>
          </a:xfrm>
        </p:spPr>
        <p:txBody>
          <a:bodyPr anchor="t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Cover Slide Title</a:t>
            </a:r>
            <a:br>
              <a:rPr lang="en-US" dirty="0" smtClean="0"/>
            </a:br>
            <a:r>
              <a:rPr lang="en-US" dirty="0" smtClean="0"/>
              <a:t>Second Line If 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689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mc="http://schemas.openxmlformats.org/markup-compatibility/2006" xmlns:mv="urn:schemas-microsoft-com:mac:vml" xmlns="" xmlns:p15="http://schemas.microsoft.com/office/powerpoint/2012/main">
        <p15:guide id="1" orient="horz" pos="2160" userDrawn="1">
          <p15:clr>
            <a:srgbClr val="FBAE40"/>
          </p15:clr>
        </p15:guide>
        <p15:guide id="2" pos="216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83175" y="1312867"/>
            <a:ext cx="8784980" cy="13880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" y="400065"/>
            <a:ext cx="8238319" cy="418645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9832"/>
      </p:ext>
    </p:extLst>
  </p:cSld>
  <p:clrMapOvr>
    <a:masterClrMapping/>
  </p:clrMapOvr>
  <p:transition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83175" y="1312867"/>
            <a:ext cx="8784980" cy="13880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" y="400065"/>
            <a:ext cx="8238319" cy="418645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8361"/>
      </p:ext>
    </p:extLst>
  </p:cSld>
  <p:clrMapOvr>
    <a:masterClrMapping/>
  </p:clrMapOvr>
  <p:transition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83175" y="1312867"/>
            <a:ext cx="8784980" cy="13880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" y="400065"/>
            <a:ext cx="8238319" cy="418645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7"/>
          <p:cNvSpPr txBox="1">
            <a:spLocks/>
          </p:cNvSpPr>
          <p:nvPr userDrawn="1"/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32172"/>
      </p:ext>
    </p:extLst>
  </p:cSld>
  <p:clrMapOvr>
    <a:masterClrMapping/>
  </p:clrMapOvr>
  <p:transition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83175" y="1312867"/>
            <a:ext cx="8784980" cy="13880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9" y="400065"/>
            <a:ext cx="8238319" cy="418645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7"/>
          <p:cNvSpPr txBox="1">
            <a:spLocks/>
          </p:cNvSpPr>
          <p:nvPr userDrawn="1"/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54018"/>
      </p:ext>
    </p:extLst>
  </p:cSld>
  <p:clrMapOvr>
    <a:masterClrMapping/>
  </p:clrMapOvr>
  <p:transition advClick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nl-NL" dirty="0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21637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8001"/>
            <a:ext cx="3103050" cy="1343958"/>
          </a:xfrm>
        </p:spPr>
        <p:txBody>
          <a:bodyPr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F9900"/>
              </a:buClr>
              <a:tabLst>
                <a:tab pos="8255000" algn="r"/>
              </a:tabLst>
              <a:defRPr lang="en-US" sz="14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4pPr marL="35560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F9900"/>
              </a:buClr>
              <a:tabLst>
                <a:tab pos="8255000" algn="r"/>
              </a:tabLst>
              <a:defRPr lang="en-US" sz="14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4988" indent="-1825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F9900"/>
              </a:buClr>
              <a:buFont typeface="Arial" pitchFamily="34" charset="0"/>
              <a:buChar char="•"/>
              <a:tabLst>
                <a:tab pos="8255000" algn="r"/>
              </a:tabLst>
              <a:defRPr lang="en-US" sz="14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buNone/>
              <a:defRPr/>
            </a:lvl6pPr>
            <a:lvl7pPr marL="703263" indent="-160338" algn="l">
              <a:defRPr/>
            </a:lvl7pPr>
            <a:lvl8pPr algn="l"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53071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17465" y="1215025"/>
            <a:ext cx="2228028" cy="483652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072" y="1334264"/>
            <a:ext cx="2304488" cy="5096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598" y="1215024"/>
            <a:ext cx="2209588" cy="483652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42031" y="1215024"/>
            <a:ext cx="2303462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7" name="Picture 3" descr="Elsevier_W_Research_Information_1b_aw.eps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890" y="2658533"/>
            <a:ext cx="1717200" cy="17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57175" y="4709826"/>
            <a:ext cx="5483225" cy="527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add author’s name and job title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-18440" y="26612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57174" y="2781300"/>
            <a:ext cx="7032625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050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57175" y="5303344"/>
            <a:ext cx="3508375" cy="440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17465" y="1215025"/>
            <a:ext cx="2228028" cy="483652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072" y="1334264"/>
            <a:ext cx="2304488" cy="50966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598" y="1215024"/>
            <a:ext cx="2209588" cy="483652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842031" y="1215024"/>
            <a:ext cx="2303462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3" name="Picture 3" descr="Elsevier_W_Research_Information_1b_aw.eps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890" y="2658533"/>
            <a:ext cx="1717200" cy="17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-18440" y="26612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pic>
        <p:nvPicPr>
          <p:cNvPr id="26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9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28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83175" y="1312867"/>
            <a:ext cx="8784980" cy="13880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" y="400065"/>
            <a:ext cx="8238319" cy="418645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7"/>
          <p:cNvSpPr txBox="1">
            <a:spLocks/>
          </p:cNvSpPr>
          <p:nvPr userDrawn="1"/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smtClean="0"/>
              <a:t> </a:t>
            </a:r>
            <a:fld id="{DA15E891-66B8-4B28-AB8F-05A4B1DE573C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37764"/>
      </p:ext>
    </p:extLst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9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93030" y="1500110"/>
            <a:ext cx="823831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9519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7"/>
          </p:nvPr>
        </p:nvSpPr>
        <p:spPr>
          <a:xfrm>
            <a:off x="393030" y="1943072"/>
            <a:ext cx="8238319" cy="3765589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2496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383" y="1497580"/>
            <a:ext cx="2743617" cy="459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93031" y="1500110"/>
            <a:ext cx="5791202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383" y="1390900"/>
            <a:ext cx="2743617" cy="459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40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ptop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30776" y="2861673"/>
            <a:ext cx="3588384" cy="23126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923692" y="2856398"/>
            <a:ext cx="3582000" cy="23211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Screenshot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93031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3202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s &amp; Text Content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7695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89275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6208" y="3872962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13883" y="3890421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76950" y="3890420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40" y="1508124"/>
            <a:ext cx="4251321" cy="489013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775200" y="1636711"/>
            <a:ext cx="4000500" cy="46197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93031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40" y="1508124"/>
            <a:ext cx="4251321" cy="489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8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 Content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9700" y="1435100"/>
            <a:ext cx="8839200" cy="44577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9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s &amp;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7695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89275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6208" y="3872962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13883" y="3890421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76950" y="3890420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1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alves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93031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98639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9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140324_el_ppt_layout_illust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9801"/>
            <a:ext cx="9160616" cy="6498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23118" y="2046612"/>
            <a:ext cx="3912176" cy="166479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Cover Slide Title and Multiple Lines If Necessary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3116" y="3835859"/>
            <a:ext cx="3912177" cy="1284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pic>
        <p:nvPicPr>
          <p:cNvPr id="10" name="Picture 9" descr="Elsevier_Tree_Logo_2C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4655" y="359801"/>
            <a:ext cx="688802" cy="798523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822825" y="6096000"/>
            <a:ext cx="3913188" cy="302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Presented by </a:t>
            </a:r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22825" y="6397625"/>
            <a:ext cx="3913188" cy="266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Date XX_XX_XX</a:t>
            </a:r>
          </a:p>
        </p:txBody>
      </p:sp>
    </p:spTree>
    <p:extLst>
      <p:ext uri="{BB962C8B-B14F-4D97-AF65-F5344CB8AC3E}">
        <p14:creationId xmlns:p14="http://schemas.microsoft.com/office/powerpoint/2010/main" val="11980810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030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93030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8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8313"/>
            <a:ext cx="6924554" cy="68813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8313"/>
            <a:ext cx="6924554" cy="688139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19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499" y="2658532"/>
            <a:ext cx="1714501" cy="1714501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499" y="2658532"/>
            <a:ext cx="1714501" cy="1714501"/>
          </a:xfrm>
          <a:prstGeom prst="rect">
            <a:avLst/>
          </a:prstGeom>
        </p:spPr>
      </p:pic>
      <p:pic>
        <p:nvPicPr>
          <p:cNvPr id="15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70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807" y="1049338"/>
            <a:ext cx="2303462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300038" y="6321425"/>
            <a:ext cx="40890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FF8200"/>
                </a:solidFill>
                <a:latin typeface="NexusSansOT" pitchFamily="-104" charset="0"/>
              </a:rPr>
              <a:t>www.elsevier.com/scopus</a:t>
            </a:r>
            <a:endParaRPr lang="en-US" sz="1400" dirty="0">
              <a:solidFill>
                <a:srgbClr val="53565A"/>
              </a:solidFill>
              <a:latin typeface="NexusSansOT" pitchFamily="-1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94500" y="1049338"/>
            <a:ext cx="2368154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End slide</a:t>
            </a:r>
          </a:p>
        </p:txBody>
      </p:sp>
      <p:pic>
        <p:nvPicPr>
          <p:cNvPr id="14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807" y="1049338"/>
            <a:ext cx="2303462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794500" y="1049338"/>
            <a:ext cx="2368154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16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hart Placeholder 15"/>
          <p:cNvSpPr>
            <a:spLocks noGrp="1"/>
          </p:cNvSpPr>
          <p:nvPr>
            <p:ph type="chart" sz="quarter" idx="13"/>
          </p:nvPr>
        </p:nvSpPr>
        <p:spPr>
          <a:xfrm>
            <a:off x="228600" y="1524000"/>
            <a:ext cx="1828800" cy="182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4"/>
          </p:nvPr>
        </p:nvSpPr>
        <p:spPr>
          <a:xfrm>
            <a:off x="2209800" y="1828800"/>
            <a:ext cx="3352800" cy="33528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5010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3565A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3565A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E5C14A-F667-4F04-A916-E570AFEE2EC4}" type="slidenum">
              <a:rPr lang="en-US" smtClean="0">
                <a:solidFill>
                  <a:srgbClr val="53565A"/>
                </a:solidFill>
              </a:rPr>
              <a:pPr/>
              <a:t>‹#›</a:t>
            </a:fld>
            <a:endParaRPr lang="en-US">
              <a:solidFill>
                <a:srgbClr val="53565A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1066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Calibri"/>
              </a:defRPr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Share of Open Access Journal Articles Read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9800" y="15240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Calibri"/>
              </a:defRPr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Share of Publisher Read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2840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5010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3565A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3565A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E5C14A-F667-4F04-A916-E570AFEE2EC4}" type="slidenum">
              <a:rPr lang="en-US" smtClean="0">
                <a:solidFill>
                  <a:srgbClr val="53565A"/>
                </a:solidFill>
              </a:rPr>
              <a:pPr/>
              <a:t>‹#›</a:t>
            </a:fld>
            <a:endParaRPr lang="en-US">
              <a:solidFill>
                <a:srgbClr val="53565A"/>
              </a:solidFill>
            </a:endParaRP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457200" y="1371600"/>
            <a:ext cx="3124200" cy="4953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5562600" y="1371600"/>
            <a:ext cx="3124200" cy="495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179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hart Placeholder 55"/>
          <p:cNvSpPr>
            <a:spLocks noGrp="1"/>
          </p:cNvSpPr>
          <p:nvPr>
            <p:ph type="chart" sz="quarter" idx="13"/>
          </p:nvPr>
        </p:nvSpPr>
        <p:spPr>
          <a:xfrm>
            <a:off x="6317704" y="4114800"/>
            <a:ext cx="2521496" cy="201223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8" name="Chart Placeholder 55"/>
          <p:cNvSpPr>
            <a:spLocks noGrp="1"/>
          </p:cNvSpPr>
          <p:nvPr>
            <p:ph type="chart" sz="quarter" idx="14"/>
          </p:nvPr>
        </p:nvSpPr>
        <p:spPr>
          <a:xfrm>
            <a:off x="381000" y="1447800"/>
            <a:ext cx="2514600" cy="2017638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9" name="Chart Placeholder 55"/>
          <p:cNvSpPr>
            <a:spLocks noGrp="1"/>
          </p:cNvSpPr>
          <p:nvPr>
            <p:ph type="chart" sz="quarter" idx="15"/>
          </p:nvPr>
        </p:nvSpPr>
        <p:spPr>
          <a:xfrm>
            <a:off x="381000" y="4114800"/>
            <a:ext cx="2514600" cy="201223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3528" y="6356350"/>
            <a:ext cx="576064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ACE5C14A-F667-4F04-A916-E570AFEE2EC4}" type="slidenum">
              <a:rPr lang="en-US" smtClean="0">
                <a:solidFill>
                  <a:srgbClr val="53565A"/>
                </a:solidFill>
              </a:rPr>
              <a:pPr/>
              <a:t>‹#›</a:t>
            </a:fld>
            <a:endParaRPr lang="en-US">
              <a:solidFill>
                <a:srgbClr val="53565A"/>
              </a:solidFill>
            </a:endParaRPr>
          </a:p>
        </p:txBody>
      </p:sp>
      <p:sp>
        <p:nvSpPr>
          <p:cNvPr id="14" name="Line 83"/>
          <p:cNvSpPr>
            <a:spLocks noChangeShapeType="1"/>
          </p:cNvSpPr>
          <p:nvPr>
            <p:custDataLst>
              <p:tags r:id="rId1"/>
            </p:custDataLst>
          </p:nvPr>
        </p:nvSpPr>
        <p:spPr bwMode="gray">
          <a:xfrm flipH="1">
            <a:off x="3515041" y="2481381"/>
            <a:ext cx="2115360" cy="211990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 sz="1100">
              <a:solidFill>
                <a:srgbClr val="53565A"/>
              </a:solidFill>
            </a:endParaRPr>
          </a:p>
        </p:txBody>
      </p:sp>
      <p:sp>
        <p:nvSpPr>
          <p:cNvPr id="15" name="Line 84"/>
          <p:cNvSpPr>
            <a:spLocks noChangeShapeType="1"/>
          </p:cNvSpPr>
          <p:nvPr>
            <p:custDataLst>
              <p:tags r:id="rId2"/>
            </p:custDataLst>
          </p:nvPr>
        </p:nvSpPr>
        <p:spPr bwMode="gray">
          <a:xfrm>
            <a:off x="3510720" y="2481381"/>
            <a:ext cx="2136960" cy="214006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 sz="1100">
              <a:solidFill>
                <a:srgbClr val="53565A"/>
              </a:solidFill>
            </a:endParaRPr>
          </a:p>
        </p:txBody>
      </p:sp>
      <p:sp>
        <p:nvSpPr>
          <p:cNvPr id="18" name="Rectangle 1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95201" y="3933056"/>
            <a:ext cx="2600640" cy="22091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t"/>
          <a:lstStyle/>
          <a:p>
            <a:pPr>
              <a:defRPr/>
            </a:pPr>
            <a:r>
              <a:rPr lang="en-GB" sz="1400" b="1" dirty="0" smtClean="0">
                <a:solidFill>
                  <a:srgbClr val="53565A"/>
                </a:solidFill>
              </a:rPr>
              <a:t>Publication share</a:t>
            </a:r>
          </a:p>
          <a:p>
            <a:endParaRPr lang="en-GB" sz="1400" b="1" dirty="0">
              <a:solidFill>
                <a:srgbClr val="53565A"/>
              </a:solidFill>
            </a:endParaRPr>
          </a:p>
        </p:txBody>
      </p:sp>
      <p:sp>
        <p:nvSpPr>
          <p:cNvPr id="19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95201" y="1268760"/>
            <a:ext cx="2600640" cy="221496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t"/>
          <a:lstStyle/>
          <a:p>
            <a:pPr>
              <a:defRPr/>
            </a:pPr>
            <a:r>
              <a:rPr lang="en-GB" sz="1400" b="1" smtClean="0">
                <a:solidFill>
                  <a:srgbClr val="53565A"/>
                </a:solidFill>
              </a:rPr>
              <a:t>Get </a:t>
            </a:r>
            <a:r>
              <a:rPr lang="en-GB" sz="1400" b="1" dirty="0" smtClean="0">
                <a:solidFill>
                  <a:srgbClr val="53565A"/>
                </a:solidFill>
              </a:rPr>
              <a:t>cited share</a:t>
            </a:r>
          </a:p>
          <a:p>
            <a:endParaRPr lang="en-GB" sz="1400" b="1" dirty="0">
              <a:solidFill>
                <a:srgbClr val="53565A"/>
              </a:solidFill>
            </a:endParaRPr>
          </a:p>
        </p:txBody>
      </p:sp>
      <p:sp>
        <p:nvSpPr>
          <p:cNvPr id="20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95201" y="957701"/>
            <a:ext cx="2600640" cy="31395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pPr>
              <a:spcBef>
                <a:spcPct val="50000"/>
              </a:spcBef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GB" b="1" dirty="0" smtClean="0">
                <a:solidFill>
                  <a:prstClr val="white"/>
                </a:solidFill>
              </a:rPr>
              <a:t>Disseminate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23" name="Arc 57"/>
          <p:cNvSpPr>
            <a:spLocks/>
          </p:cNvSpPr>
          <p:nvPr>
            <p:custDataLst>
              <p:tags r:id="rId6"/>
            </p:custDataLst>
          </p:nvPr>
        </p:nvSpPr>
        <p:spPr bwMode="gray">
          <a:xfrm rot="-2012054">
            <a:off x="3068640" y="2043575"/>
            <a:ext cx="3011040" cy="3012796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19485" y="103"/>
                </a:moveTo>
                <a:cubicBezTo>
                  <a:pt x="20188" y="34"/>
                  <a:pt x="20894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284"/>
                  <a:pt x="7293" y="2408"/>
                  <a:pt x="17413" y="409"/>
                </a:cubicBezTo>
              </a:path>
              <a:path w="43200" h="43200" stroke="0" extrusionOk="0">
                <a:moveTo>
                  <a:pt x="19485" y="103"/>
                </a:moveTo>
                <a:cubicBezTo>
                  <a:pt x="20188" y="34"/>
                  <a:pt x="20894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284"/>
                  <a:pt x="7293" y="2408"/>
                  <a:pt x="17413" y="409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lIns="82945" tIns="41473" rIns="82945" bIns="41473" anchor="ctr"/>
          <a:lstStyle/>
          <a:p>
            <a:endParaRPr lang="en-GB" sz="1100" dirty="0">
              <a:solidFill>
                <a:srgbClr val="53565A"/>
              </a:solidFill>
            </a:endParaRPr>
          </a:p>
        </p:txBody>
      </p:sp>
      <p:sp>
        <p:nvSpPr>
          <p:cNvPr id="24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779912" y="2515863"/>
            <a:ext cx="6714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GB" sz="1400" b="1" smtClean="0">
                <a:solidFill>
                  <a:srgbClr val="53565A"/>
                </a:solidFill>
              </a:rPr>
              <a:t>Get </a:t>
            </a:r>
            <a:r>
              <a:rPr lang="en-GB" sz="1400" b="1" dirty="0">
                <a:solidFill>
                  <a:srgbClr val="53565A"/>
                </a:solidFill>
              </a:rPr>
              <a:t>cited</a:t>
            </a:r>
          </a:p>
        </p:txBody>
      </p:sp>
      <p:sp>
        <p:nvSpPr>
          <p:cNvPr id="25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779912" y="4370860"/>
            <a:ext cx="5466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GB" sz="1400" b="1" dirty="0">
                <a:solidFill>
                  <a:srgbClr val="53565A"/>
                </a:solidFill>
              </a:rPr>
              <a:t>Publish</a:t>
            </a:r>
          </a:p>
        </p:txBody>
      </p:sp>
      <p:sp>
        <p:nvSpPr>
          <p:cNvPr id="26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5074522" y="4370860"/>
            <a:ext cx="2895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GB" sz="1400" b="1" dirty="0">
                <a:solidFill>
                  <a:srgbClr val="53565A"/>
                </a:solidFill>
              </a:rPr>
              <a:t>Cite</a:t>
            </a:r>
          </a:p>
        </p:txBody>
      </p:sp>
      <p:sp>
        <p:nvSpPr>
          <p:cNvPr id="28" name="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4991614" y="2515863"/>
            <a:ext cx="37247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GB" sz="1400" b="1" dirty="0">
                <a:solidFill>
                  <a:srgbClr val="53565A"/>
                </a:solidFill>
              </a:rPr>
              <a:t>Read</a:t>
            </a:r>
          </a:p>
        </p:txBody>
      </p:sp>
      <p:sp>
        <p:nvSpPr>
          <p:cNvPr id="29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6252480" y="3933056"/>
            <a:ext cx="2600640" cy="22091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82945" tIns="41473" rIns="82945" bIns="41473" anchor="t"/>
          <a:lstStyle/>
          <a:p>
            <a: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GB" sz="1400" b="1" dirty="0" smtClean="0">
                <a:solidFill>
                  <a:srgbClr val="53565A"/>
                </a:solidFill>
              </a:rPr>
              <a:t>Cite share</a:t>
            </a:r>
            <a:endParaRPr lang="en-GB" sz="1400" b="1" dirty="0">
              <a:solidFill>
                <a:srgbClr val="53565A"/>
              </a:solidFill>
            </a:endParaRPr>
          </a:p>
        </p:txBody>
      </p:sp>
      <p:sp>
        <p:nvSpPr>
          <p:cNvPr id="31" name="Rectangle 19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6252480" y="3616221"/>
            <a:ext cx="2600640" cy="31395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pPr>
              <a:spcBef>
                <a:spcPct val="50000"/>
              </a:spcBef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GB" b="1" dirty="0" smtClean="0">
                <a:solidFill>
                  <a:prstClr val="white"/>
                </a:solidFill>
              </a:rPr>
              <a:t>Investigate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36" name="Rectangle 15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6252480" y="957702"/>
            <a:ext cx="2600640" cy="2526025"/>
          </a:xfrm>
          <a:prstGeom prst="roundRect">
            <a:avLst>
              <a:gd name="adj" fmla="val 809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100" b="1" dirty="0">
              <a:solidFill>
                <a:srgbClr val="53565A"/>
              </a:solidFill>
            </a:endParaRPr>
          </a:p>
        </p:txBody>
      </p:sp>
      <p:sp>
        <p:nvSpPr>
          <p:cNvPr id="39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295201" y="3616221"/>
            <a:ext cx="2600640" cy="31395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pPr>
              <a:spcBef>
                <a:spcPct val="50000"/>
              </a:spcBef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GB" b="1" dirty="0" smtClean="0">
                <a:solidFill>
                  <a:prstClr val="white"/>
                </a:solidFill>
              </a:rPr>
              <a:t>Certify</a:t>
            </a:r>
            <a:endParaRPr lang="en-GB" sz="1400" b="1" dirty="0">
              <a:solidFill>
                <a:prstClr val="white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352800" y="6237312"/>
            <a:ext cx="2556284" cy="333908"/>
            <a:chOff x="1511660" y="5028565"/>
            <a:chExt cx="2556284" cy="333908"/>
          </a:xfrm>
        </p:grpSpPr>
        <p:grpSp>
          <p:nvGrpSpPr>
            <p:cNvPr id="61" name="Group 51"/>
            <p:cNvGrpSpPr/>
            <p:nvPr userDrawn="1"/>
          </p:nvGrpSpPr>
          <p:grpSpPr>
            <a:xfrm>
              <a:off x="1511660" y="5028565"/>
              <a:ext cx="972108" cy="307777"/>
              <a:chOff x="323528" y="5028565"/>
              <a:chExt cx="972108" cy="307777"/>
            </a:xfrm>
          </p:grpSpPr>
          <p:sp>
            <p:nvSpPr>
              <p:cNvPr id="71" name="Rectangle 70"/>
              <p:cNvSpPr/>
              <p:nvPr userDrawn="1"/>
            </p:nvSpPr>
            <p:spPr>
              <a:xfrm>
                <a:off x="323528" y="5089830"/>
                <a:ext cx="216024" cy="21602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 userDrawn="1"/>
            </p:nvSpPr>
            <p:spPr>
              <a:xfrm>
                <a:off x="539552" y="5028565"/>
                <a:ext cx="75608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53565A"/>
                    </a:solidFill>
                  </a:rPr>
                  <a:t>Both</a:t>
                </a:r>
                <a:endParaRPr lang="en-US" sz="1400" b="1" dirty="0">
                  <a:solidFill>
                    <a:srgbClr val="53565A"/>
                  </a:solidFill>
                </a:endParaRPr>
              </a:p>
            </p:txBody>
          </p:sp>
        </p:grpSp>
        <p:grpSp>
          <p:nvGrpSpPr>
            <p:cNvPr id="62" name="Group 52"/>
            <p:cNvGrpSpPr/>
            <p:nvPr userDrawn="1"/>
          </p:nvGrpSpPr>
          <p:grpSpPr>
            <a:xfrm>
              <a:off x="2627784" y="5054696"/>
              <a:ext cx="1440160" cy="307777"/>
              <a:chOff x="323528" y="5054696"/>
              <a:chExt cx="1440160" cy="307777"/>
            </a:xfrm>
          </p:grpSpPr>
          <p:sp>
            <p:nvSpPr>
              <p:cNvPr id="69" name="Rectangle 68"/>
              <p:cNvSpPr/>
              <p:nvPr userDrawn="1"/>
            </p:nvSpPr>
            <p:spPr>
              <a:xfrm>
                <a:off x="323528" y="5089830"/>
                <a:ext cx="216024" cy="21602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 userDrawn="1"/>
            </p:nvSpPr>
            <p:spPr>
              <a:xfrm>
                <a:off x="539552" y="5054696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53565A"/>
                    </a:solidFill>
                  </a:rPr>
                  <a:t>Scopus Only</a:t>
                </a:r>
                <a:endParaRPr lang="en-US" sz="1400" b="1" dirty="0">
                  <a:solidFill>
                    <a:srgbClr val="53565A"/>
                  </a:solidFill>
                </a:endParaRPr>
              </a:p>
            </p:txBody>
          </p:sp>
        </p:grpSp>
      </p:grp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023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3565A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53565A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CE5C14A-F667-4F04-A916-E570AFEE2EC4}" type="slidenum">
              <a:rPr lang="en-US" smtClean="0">
                <a:solidFill>
                  <a:srgbClr val="53565A"/>
                </a:solidFill>
              </a:rPr>
              <a:pPr/>
              <a:t>‹#›</a:t>
            </a:fld>
            <a:endParaRPr lang="en-US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049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hart Placeholder 55"/>
          <p:cNvSpPr>
            <a:spLocks noGrp="1"/>
          </p:cNvSpPr>
          <p:nvPr>
            <p:ph type="chart" sz="quarter" idx="13"/>
          </p:nvPr>
        </p:nvSpPr>
        <p:spPr>
          <a:xfrm>
            <a:off x="5940152" y="4004518"/>
            <a:ext cx="3276600" cy="2232794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9" name="Chart Placeholder 55"/>
          <p:cNvSpPr>
            <a:spLocks noGrp="1"/>
          </p:cNvSpPr>
          <p:nvPr>
            <p:ph type="chart" sz="quarter" idx="15"/>
          </p:nvPr>
        </p:nvSpPr>
        <p:spPr>
          <a:xfrm>
            <a:off x="0" y="4004518"/>
            <a:ext cx="3276600" cy="2232794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3528" y="6356350"/>
            <a:ext cx="576064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ACE5C14A-F667-4F04-A916-E570AFEE2EC4}" type="slidenum">
              <a:rPr lang="en-US" smtClean="0">
                <a:solidFill>
                  <a:srgbClr val="53565A"/>
                </a:solidFill>
              </a:rPr>
              <a:pPr/>
              <a:t>‹#›</a:t>
            </a:fld>
            <a:endParaRPr lang="en-US">
              <a:solidFill>
                <a:srgbClr val="53565A"/>
              </a:solidFill>
            </a:endParaRPr>
          </a:p>
        </p:txBody>
      </p:sp>
      <p:sp>
        <p:nvSpPr>
          <p:cNvPr id="14" name="Line 83"/>
          <p:cNvSpPr>
            <a:spLocks noChangeShapeType="1"/>
          </p:cNvSpPr>
          <p:nvPr>
            <p:custDataLst>
              <p:tags r:id="rId1"/>
            </p:custDataLst>
          </p:nvPr>
        </p:nvSpPr>
        <p:spPr bwMode="gray">
          <a:xfrm flipH="1">
            <a:off x="3515041" y="2481381"/>
            <a:ext cx="2115360" cy="211990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 sz="1100">
              <a:solidFill>
                <a:srgbClr val="53565A"/>
              </a:solidFill>
            </a:endParaRPr>
          </a:p>
        </p:txBody>
      </p:sp>
      <p:sp>
        <p:nvSpPr>
          <p:cNvPr id="15" name="Line 84"/>
          <p:cNvSpPr>
            <a:spLocks noChangeShapeType="1"/>
          </p:cNvSpPr>
          <p:nvPr>
            <p:custDataLst>
              <p:tags r:id="rId2"/>
            </p:custDataLst>
          </p:nvPr>
        </p:nvSpPr>
        <p:spPr bwMode="gray">
          <a:xfrm>
            <a:off x="3510720" y="2481381"/>
            <a:ext cx="2136960" cy="2140065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en-US" sz="1100">
              <a:solidFill>
                <a:srgbClr val="53565A"/>
              </a:solidFill>
            </a:endParaRPr>
          </a:p>
        </p:txBody>
      </p:sp>
      <p:sp>
        <p:nvSpPr>
          <p:cNvPr id="18" name="Rectangle 1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95201" y="3933056"/>
            <a:ext cx="2600640" cy="22091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t"/>
          <a:lstStyle/>
          <a:p>
            <a:pPr>
              <a:defRPr/>
            </a:pPr>
            <a:r>
              <a:rPr lang="en-GB" sz="1400" b="1" dirty="0" smtClean="0">
                <a:solidFill>
                  <a:srgbClr val="53565A"/>
                </a:solidFill>
              </a:rPr>
              <a:t>Publication share</a:t>
            </a:r>
          </a:p>
          <a:p>
            <a:endParaRPr lang="en-GB" sz="1400" b="1" dirty="0">
              <a:solidFill>
                <a:srgbClr val="53565A"/>
              </a:solidFill>
            </a:endParaRPr>
          </a:p>
        </p:txBody>
      </p:sp>
      <p:sp>
        <p:nvSpPr>
          <p:cNvPr id="19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95201" y="1268760"/>
            <a:ext cx="2600640" cy="221496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t"/>
          <a:lstStyle/>
          <a:p>
            <a:pPr>
              <a:defRPr/>
            </a:pPr>
            <a:r>
              <a:rPr lang="en-GB" sz="1400" b="1" smtClean="0">
                <a:solidFill>
                  <a:srgbClr val="53565A"/>
                </a:solidFill>
              </a:rPr>
              <a:t>Get </a:t>
            </a:r>
            <a:r>
              <a:rPr lang="en-GB" sz="1400" b="1" dirty="0" smtClean="0">
                <a:solidFill>
                  <a:srgbClr val="53565A"/>
                </a:solidFill>
              </a:rPr>
              <a:t>cited share</a:t>
            </a:r>
          </a:p>
          <a:p>
            <a:endParaRPr lang="en-GB" sz="1400" b="1" dirty="0">
              <a:solidFill>
                <a:srgbClr val="53565A"/>
              </a:solidFill>
            </a:endParaRPr>
          </a:p>
        </p:txBody>
      </p:sp>
      <p:sp>
        <p:nvSpPr>
          <p:cNvPr id="20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95201" y="957701"/>
            <a:ext cx="2600640" cy="31395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pPr>
              <a:spcBef>
                <a:spcPct val="50000"/>
              </a:spcBef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GB" b="1" dirty="0" smtClean="0">
                <a:solidFill>
                  <a:prstClr val="white"/>
                </a:solidFill>
              </a:rPr>
              <a:t>Disseminate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23" name="Arc 57"/>
          <p:cNvSpPr>
            <a:spLocks/>
          </p:cNvSpPr>
          <p:nvPr>
            <p:custDataLst>
              <p:tags r:id="rId6"/>
            </p:custDataLst>
          </p:nvPr>
        </p:nvSpPr>
        <p:spPr bwMode="gray">
          <a:xfrm rot="-2012054">
            <a:off x="3068640" y="2043575"/>
            <a:ext cx="3011040" cy="3012796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19485" y="103"/>
                </a:moveTo>
                <a:cubicBezTo>
                  <a:pt x="20188" y="34"/>
                  <a:pt x="20894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284"/>
                  <a:pt x="7293" y="2408"/>
                  <a:pt x="17413" y="409"/>
                </a:cubicBezTo>
              </a:path>
              <a:path w="43200" h="43200" stroke="0" extrusionOk="0">
                <a:moveTo>
                  <a:pt x="19485" y="103"/>
                </a:moveTo>
                <a:cubicBezTo>
                  <a:pt x="20188" y="34"/>
                  <a:pt x="20894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1284"/>
                  <a:pt x="7293" y="2408"/>
                  <a:pt x="17413" y="409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lIns="82945" tIns="41473" rIns="82945" bIns="41473" anchor="ctr"/>
          <a:lstStyle/>
          <a:p>
            <a:endParaRPr lang="en-GB" sz="1100" dirty="0">
              <a:solidFill>
                <a:srgbClr val="53565A"/>
              </a:solidFill>
            </a:endParaRPr>
          </a:p>
        </p:txBody>
      </p:sp>
      <p:sp>
        <p:nvSpPr>
          <p:cNvPr id="24" name="Rectangle 3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779912" y="2515863"/>
            <a:ext cx="6714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GB" sz="1400" b="1" smtClean="0">
                <a:solidFill>
                  <a:srgbClr val="53565A"/>
                </a:solidFill>
              </a:rPr>
              <a:t>Get </a:t>
            </a:r>
            <a:r>
              <a:rPr lang="en-GB" sz="1400" b="1" dirty="0">
                <a:solidFill>
                  <a:srgbClr val="53565A"/>
                </a:solidFill>
              </a:rPr>
              <a:t>cited</a:t>
            </a:r>
          </a:p>
        </p:txBody>
      </p:sp>
      <p:sp>
        <p:nvSpPr>
          <p:cNvPr id="25" name="Rectangle 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779912" y="4370860"/>
            <a:ext cx="5466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GB" sz="1400" b="1" dirty="0">
                <a:solidFill>
                  <a:srgbClr val="53565A"/>
                </a:solidFill>
              </a:rPr>
              <a:t>Publish</a:t>
            </a:r>
          </a:p>
        </p:txBody>
      </p:sp>
      <p:sp>
        <p:nvSpPr>
          <p:cNvPr id="26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5074522" y="4370860"/>
            <a:ext cx="28956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GB" sz="1400" b="1" dirty="0">
                <a:solidFill>
                  <a:srgbClr val="53565A"/>
                </a:solidFill>
              </a:rPr>
              <a:t>Cite</a:t>
            </a:r>
          </a:p>
        </p:txBody>
      </p:sp>
      <p:sp>
        <p:nvSpPr>
          <p:cNvPr id="28" name="Rectangle 3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4991614" y="2515863"/>
            <a:ext cx="37247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GB" sz="1400" b="1" dirty="0">
                <a:solidFill>
                  <a:srgbClr val="53565A"/>
                </a:solidFill>
              </a:rPr>
              <a:t>Read</a:t>
            </a:r>
          </a:p>
        </p:txBody>
      </p:sp>
      <p:sp>
        <p:nvSpPr>
          <p:cNvPr id="29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6252480" y="3933056"/>
            <a:ext cx="2600640" cy="22091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82945" tIns="41473" rIns="82945" bIns="41473" anchor="t"/>
          <a:lstStyle/>
          <a:p>
            <a:pPr>
              <a:spcBef>
                <a:spcPct val="20000"/>
              </a:spcBef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GB" sz="1400" b="1" dirty="0" smtClean="0">
                <a:solidFill>
                  <a:srgbClr val="53565A"/>
                </a:solidFill>
              </a:rPr>
              <a:t>Cite share</a:t>
            </a:r>
            <a:endParaRPr lang="en-GB" sz="1400" b="1" dirty="0">
              <a:solidFill>
                <a:srgbClr val="53565A"/>
              </a:solidFill>
            </a:endParaRPr>
          </a:p>
        </p:txBody>
      </p:sp>
      <p:sp>
        <p:nvSpPr>
          <p:cNvPr id="31" name="Rectangle 19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6252480" y="3616221"/>
            <a:ext cx="2600640" cy="31395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pPr>
              <a:spcBef>
                <a:spcPct val="50000"/>
              </a:spcBef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GB" b="1" dirty="0" smtClean="0">
                <a:solidFill>
                  <a:prstClr val="white"/>
                </a:solidFill>
              </a:rPr>
              <a:t>Investigate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36" name="Rectangle 15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6252480" y="957702"/>
            <a:ext cx="2600640" cy="2526025"/>
          </a:xfrm>
          <a:prstGeom prst="roundRect">
            <a:avLst>
              <a:gd name="adj" fmla="val 809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100" b="1" dirty="0">
              <a:solidFill>
                <a:srgbClr val="53565A"/>
              </a:solidFill>
            </a:endParaRPr>
          </a:p>
        </p:txBody>
      </p:sp>
      <p:sp>
        <p:nvSpPr>
          <p:cNvPr id="39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295201" y="3616221"/>
            <a:ext cx="2600640" cy="31395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pPr>
              <a:spcBef>
                <a:spcPct val="50000"/>
              </a:spcBef>
              <a:buClr>
                <a:srgbClr val="000099"/>
              </a:buClr>
              <a:buSzPct val="70000"/>
              <a:buFont typeface="Wingdings" pitchFamily="2" charset="2"/>
              <a:buNone/>
            </a:pPr>
            <a:r>
              <a:rPr lang="en-GB" b="1" dirty="0" smtClean="0">
                <a:solidFill>
                  <a:prstClr val="white"/>
                </a:solidFill>
              </a:rPr>
              <a:t>Certify</a:t>
            </a:r>
            <a:endParaRPr lang="en-GB" sz="1400" b="1" dirty="0">
              <a:solidFill>
                <a:prstClr val="white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087724" y="6237312"/>
            <a:ext cx="4968552" cy="364396"/>
            <a:chOff x="1511660" y="5028565"/>
            <a:chExt cx="4968552" cy="364396"/>
          </a:xfrm>
        </p:grpSpPr>
        <p:grpSp>
          <p:nvGrpSpPr>
            <p:cNvPr id="61" name="Group 51"/>
            <p:cNvGrpSpPr/>
            <p:nvPr userDrawn="1"/>
          </p:nvGrpSpPr>
          <p:grpSpPr>
            <a:xfrm>
              <a:off x="1511660" y="5028565"/>
              <a:ext cx="972108" cy="307777"/>
              <a:chOff x="323528" y="5028565"/>
              <a:chExt cx="972108" cy="307777"/>
            </a:xfrm>
          </p:grpSpPr>
          <p:sp>
            <p:nvSpPr>
              <p:cNvPr id="71" name="Rectangle 70"/>
              <p:cNvSpPr/>
              <p:nvPr userDrawn="1"/>
            </p:nvSpPr>
            <p:spPr>
              <a:xfrm>
                <a:off x="323528" y="5089830"/>
                <a:ext cx="216024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 userDrawn="1"/>
            </p:nvSpPr>
            <p:spPr>
              <a:xfrm>
                <a:off x="539552" y="5028565"/>
                <a:ext cx="75608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53565A"/>
                    </a:solidFill>
                  </a:rPr>
                  <a:t>Elsevier</a:t>
                </a:r>
                <a:endParaRPr lang="en-US" sz="1400" b="1" dirty="0">
                  <a:solidFill>
                    <a:srgbClr val="53565A"/>
                  </a:solidFill>
                </a:endParaRPr>
              </a:p>
            </p:txBody>
          </p:sp>
        </p:grpSp>
        <p:grpSp>
          <p:nvGrpSpPr>
            <p:cNvPr id="62" name="Group 52"/>
            <p:cNvGrpSpPr/>
            <p:nvPr userDrawn="1"/>
          </p:nvGrpSpPr>
          <p:grpSpPr>
            <a:xfrm>
              <a:off x="2627784" y="5054696"/>
              <a:ext cx="1440160" cy="307777"/>
              <a:chOff x="323528" y="5054696"/>
              <a:chExt cx="1440160" cy="307777"/>
            </a:xfrm>
          </p:grpSpPr>
          <p:sp>
            <p:nvSpPr>
              <p:cNvPr id="69" name="Rectangle 68"/>
              <p:cNvSpPr/>
              <p:nvPr userDrawn="1"/>
            </p:nvSpPr>
            <p:spPr>
              <a:xfrm>
                <a:off x="323528" y="5089830"/>
                <a:ext cx="216024" cy="216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 userDrawn="1"/>
            </p:nvSpPr>
            <p:spPr>
              <a:xfrm>
                <a:off x="539552" y="5054696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53565A"/>
                    </a:solidFill>
                  </a:rPr>
                  <a:t>Competitor A</a:t>
                </a:r>
                <a:endParaRPr lang="en-US" sz="1400" b="1" dirty="0">
                  <a:solidFill>
                    <a:srgbClr val="53565A"/>
                  </a:solidFill>
                </a:endParaRPr>
              </a:p>
            </p:txBody>
          </p:sp>
        </p:grpSp>
        <p:grpSp>
          <p:nvGrpSpPr>
            <p:cNvPr id="63" name="Group 55"/>
            <p:cNvGrpSpPr/>
            <p:nvPr userDrawn="1"/>
          </p:nvGrpSpPr>
          <p:grpSpPr>
            <a:xfrm>
              <a:off x="4031940" y="5054696"/>
              <a:ext cx="1404156" cy="307777"/>
              <a:chOff x="539552" y="5054696"/>
              <a:chExt cx="1404156" cy="307777"/>
            </a:xfrm>
          </p:grpSpPr>
          <p:sp>
            <p:nvSpPr>
              <p:cNvPr id="67" name="Rectangle 66"/>
              <p:cNvSpPr/>
              <p:nvPr userDrawn="1"/>
            </p:nvSpPr>
            <p:spPr>
              <a:xfrm>
                <a:off x="539552" y="5089830"/>
                <a:ext cx="216024" cy="21602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 userDrawn="1"/>
            </p:nvSpPr>
            <p:spPr>
              <a:xfrm>
                <a:off x="755576" y="5054696"/>
                <a:ext cx="1188132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53565A"/>
                    </a:solidFill>
                  </a:rPr>
                  <a:t>Competitor B</a:t>
                </a:r>
                <a:endParaRPr lang="en-US" sz="1400" b="1" dirty="0">
                  <a:solidFill>
                    <a:srgbClr val="53565A"/>
                  </a:solidFill>
                </a:endParaRPr>
              </a:p>
            </p:txBody>
          </p:sp>
        </p:grpSp>
        <p:grpSp>
          <p:nvGrpSpPr>
            <p:cNvPr id="64" name="Group 58"/>
            <p:cNvGrpSpPr/>
            <p:nvPr userDrawn="1"/>
          </p:nvGrpSpPr>
          <p:grpSpPr>
            <a:xfrm>
              <a:off x="5580112" y="5085184"/>
              <a:ext cx="900100" cy="307777"/>
              <a:chOff x="323528" y="5054696"/>
              <a:chExt cx="900100" cy="307777"/>
            </a:xfrm>
          </p:grpSpPr>
          <p:sp>
            <p:nvSpPr>
              <p:cNvPr id="65" name="Rectangle 64"/>
              <p:cNvSpPr/>
              <p:nvPr userDrawn="1"/>
            </p:nvSpPr>
            <p:spPr>
              <a:xfrm>
                <a:off x="323528" y="5089830"/>
                <a:ext cx="216024" cy="21602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 userDrawn="1"/>
            </p:nvSpPr>
            <p:spPr>
              <a:xfrm>
                <a:off x="539552" y="5054696"/>
                <a:ext cx="68407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53565A"/>
                    </a:solidFill>
                  </a:rPr>
                  <a:t>Others</a:t>
                </a:r>
                <a:endParaRPr lang="en-US" sz="1400" b="1" dirty="0">
                  <a:solidFill>
                    <a:srgbClr val="53565A"/>
                  </a:solidFill>
                </a:endParaRPr>
              </a:p>
            </p:txBody>
          </p:sp>
        </p:grpSp>
      </p:grp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815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3565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3565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E5C14A-F667-4F04-A916-E570AFEE2EC4}" type="slidenum">
              <a:rPr lang="en-US" smtClean="0">
                <a:solidFill>
                  <a:srgbClr val="53565A"/>
                </a:solidFill>
              </a:rPr>
              <a:pPr/>
              <a:t>‹#›</a:t>
            </a:fld>
            <a:endParaRPr lang="en-US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5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423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53565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408" y="6448251"/>
            <a:ext cx="941982" cy="365125"/>
          </a:xfrm>
          <a:prstGeom prst="rect">
            <a:avLst/>
          </a:prstGeom>
        </p:spPr>
        <p:txBody>
          <a:bodyPr/>
          <a:lstStyle/>
          <a:p>
            <a:fld id="{6FF143CE-B2F2-4E10-8847-F2E300A111D7}" type="slidenum">
              <a:rPr lang="en-US" smtClean="0">
                <a:solidFill>
                  <a:srgbClr val="53565A"/>
                </a:solidFill>
              </a:rPr>
              <a:pPr/>
              <a:t>‹#›</a:t>
            </a:fld>
            <a:endParaRPr lang="en-US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88" y="1605188"/>
            <a:ext cx="7429500" cy="48037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="1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76661"/>
            <a:ext cx="457200" cy="32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DA15E891-66B8-4B28-AB8F-05A4B1DE573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93788" y="954767"/>
            <a:ext cx="7429500" cy="28575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362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81128"/>
            <a:ext cx="7772400" cy="7920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5373216"/>
            <a:ext cx="7088832" cy="7920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76064" y="4293096"/>
            <a:ext cx="85324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Front Pag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6512" y="-27384"/>
            <a:ext cx="9144000" cy="364459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852936"/>
            <a:ext cx="9324528" cy="792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27609"/>
      </p:ext>
    </p:extLst>
  </p:cSld>
  <p:clrMapOvr>
    <a:masterClrMapping/>
  </p:clrMapOvr>
  <p:transition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>
                <a:latin typeface="Tahoma"/>
                <a:cs typeface="Tahom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/>
                <a:cs typeface="Tahoma"/>
              </a:defRPr>
            </a:lvl1pPr>
            <a:lvl2pPr>
              <a:defRPr>
                <a:latin typeface="Tahoma"/>
                <a:cs typeface="Tahoma"/>
              </a:defRPr>
            </a:lvl2pPr>
            <a:lvl3pPr>
              <a:defRPr>
                <a:latin typeface="Tahoma"/>
                <a:cs typeface="Tahoma"/>
              </a:defRPr>
            </a:lvl3pPr>
            <a:lvl4pPr>
              <a:defRPr>
                <a:latin typeface="Tahoma"/>
                <a:cs typeface="Tahoma"/>
              </a:defRPr>
            </a:lvl4pPr>
            <a:lvl5pPr>
              <a:defRPr>
                <a:latin typeface="Tahoma"/>
                <a:cs typeface="Tahom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0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6136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496" y="6440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002F76-01C1-49F8-BCF9-83076B39FD7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52317"/>
      </p:ext>
    </p:extLst>
  </p:cSld>
  <p:clrMapOvr>
    <a:masterClrMapping/>
  </p:clrMapOvr>
  <p:transition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0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6136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496" y="6440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002F76-01C1-49F8-BCF9-83076B39FD7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5356"/>
      </p:ext>
    </p:extLst>
  </p:cSld>
  <p:clrMapOvr>
    <a:masterClrMapping/>
  </p:clrMapOvr>
  <p:transition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0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6136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496" y="6440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002F76-01C1-49F8-BCF9-83076B39FD7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17264"/>
      </p:ext>
    </p:extLst>
  </p:cSld>
  <p:clrMapOvr>
    <a:masterClrMapping/>
  </p:clrMapOvr>
  <p:transition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0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6136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02496" y="6440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002F76-01C1-49F8-BCF9-83076B39FD7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99416"/>
      </p:ext>
    </p:extLst>
  </p:cSld>
  <p:clrMapOvr>
    <a:masterClrMapping/>
  </p:clrMapOvr>
  <p:transition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0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6136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496" y="6440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002F76-01C1-49F8-BCF9-83076B39FD7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45749"/>
      </p:ext>
    </p:extLst>
  </p:cSld>
  <p:clrMapOvr>
    <a:masterClrMapping/>
  </p:clrMapOvr>
  <p:transition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0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6136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496" y="6440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002F76-01C1-49F8-BCF9-83076B39FD7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56669"/>
      </p:ext>
    </p:extLst>
  </p:cSld>
  <p:clrMapOvr>
    <a:masterClrMapping/>
  </p:clrMapOvr>
  <p:transition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0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6136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496" y="6440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002F76-01C1-49F8-BCF9-83076B39FD7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65298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693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0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6136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496" y="6440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002F76-01C1-49F8-BCF9-83076B39FD7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69865"/>
      </p:ext>
    </p:extLst>
  </p:cSld>
  <p:clrMapOvr>
    <a:masterClrMapping/>
  </p:clrMapOvr>
  <p:transition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0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6136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496" y="6440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002F76-01C1-49F8-BCF9-83076B39FD7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75804"/>
      </p:ext>
    </p:extLst>
  </p:cSld>
  <p:clrMapOvr>
    <a:masterClrMapping/>
  </p:clrMapOvr>
  <p:transition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0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6136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496" y="6440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002F76-01C1-49F8-BCF9-83076B39FD7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30699"/>
      </p:ext>
    </p:extLst>
  </p:cSld>
  <p:clrMapOvr>
    <a:masterClrMapping/>
  </p:clrMapOvr>
  <p:transition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538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662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3565A"/>
                </a:solidFill>
                <a:latin typeface="Arial"/>
                <a:cs typeface="Arial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857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0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9" name="Slide Number Placeholder 7"/>
          <p:cNvSpPr txBox="1">
            <a:spLocks/>
          </p:cNvSpPr>
          <p:nvPr userDrawn="1"/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167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83175" y="1312867"/>
            <a:ext cx="8784980" cy="13880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199" y="400065"/>
            <a:ext cx="8238319" cy="418645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7"/>
          <p:cNvSpPr txBox="1">
            <a:spLocks/>
          </p:cNvSpPr>
          <p:nvPr userDrawn="1"/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US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78259"/>
      </p:ext>
    </p:extLst>
  </p:cSld>
  <p:clrMapOvr>
    <a:masterClrMapping/>
  </p:clrMapOvr>
  <p:transition advClick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48567"/>
            <a:ext cx="9144000" cy="40943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0000" y="176173"/>
            <a:ext cx="7425926" cy="942147"/>
          </a:xfrm>
          <a:prstGeom prst="rect">
            <a:avLst/>
          </a:prstGeom>
        </p:spPr>
        <p:txBody>
          <a:bodyPr/>
          <a:lstStyle>
            <a:lvl1pPr algn="l">
              <a:lnSpc>
                <a:spcPct val="85000"/>
              </a:lnSpc>
              <a:defRPr sz="2800" baseline="0">
                <a:solidFill>
                  <a:srgbClr val="FF8200"/>
                </a:solidFill>
              </a:defRPr>
            </a:lvl1pPr>
          </a:lstStyle>
          <a:p>
            <a:r>
              <a:rPr lang="en-US" dirty="0" smtClean="0"/>
              <a:t>Cover Slide Title and Second Line If Necessary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0000" y="1118320"/>
            <a:ext cx="7425926" cy="3909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FF82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553200" y="6492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656F264-A8AF-C045-9E7A-50ACEEBDE00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55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383" y="1390900"/>
            <a:ext cx="2743617" cy="459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1"/>
          <p:cNvSpPr>
            <a:spLocks noGrp="1"/>
          </p:cNvSpPr>
          <p:nvPr>
            <p:ph type="title" hasCustomPrompt="1"/>
          </p:nvPr>
        </p:nvSpPr>
        <p:spPr>
          <a:xfrm>
            <a:off x="292099" y="497304"/>
            <a:ext cx="851427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92100" y="1279525"/>
            <a:ext cx="5939888" cy="4882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53565A"/>
                </a:solidFill>
              </a:defRPr>
            </a:lvl1pPr>
          </a:lstStyle>
          <a:p>
            <a:pPr lvl="0"/>
            <a:r>
              <a:rPr lang="en-GB" dirty="0" smtClean="0"/>
              <a:t>Click to add 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45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28.xml"/><Relationship Id="rId21" Type="http://schemas.openxmlformats.org/officeDocument/2006/relationships/theme" Target="../theme/theme10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vmlDrawing" Target="../drawings/vmlDrawing3.vml"/><Relationship Id="rId10" Type="http://schemas.openxmlformats.org/officeDocument/2006/relationships/slideLayout" Target="../slideLayouts/slideLayout17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2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vmlDrawing" Target="../drawings/vmlDrawing4.v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35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vmlDrawing" Target="../drawings/vmlDrawing5.v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48.xml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ags" Target="../tags/tag7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vmlDrawing" Target="../drawings/vmlDrawing6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image" Target="../media/image9.png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tags" Target="../tags/tag36.xml"/><Relationship Id="rId5" Type="http://schemas.openxmlformats.org/officeDocument/2006/relationships/slideLayout" Target="../slideLayouts/slideLayout97.xml"/><Relationship Id="rId10" Type="http://schemas.openxmlformats.org/officeDocument/2006/relationships/vmlDrawing" Target="../drawings/vmlDrawing7.vml"/><Relationship Id="rId4" Type="http://schemas.openxmlformats.org/officeDocument/2006/relationships/slideLayout" Target="../slideLayouts/slideLayout96.xml"/><Relationship Id="rId9" Type="http://schemas.openxmlformats.org/officeDocument/2006/relationships/theme" Target="../theme/theme8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theme" Target="../theme/theme9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28" Type="http://schemas.openxmlformats.org/officeDocument/2006/relationships/image" Target="../media/image9.png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7302572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36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eader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/>
              <a:t> </a:t>
            </a:r>
            <a:fld id="{DA15E891-66B8-4B28-AB8F-05A4B1DE573C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400065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129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906" r:id="rId5"/>
    <p:sldLayoutId id="2147483910" r:id="rId6"/>
    <p:sldLayoutId id="2147483981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i="0" kern="1200">
          <a:solidFill>
            <a:schemeClr val="accent1"/>
          </a:solidFill>
          <a:latin typeface="Arial Bold" panose="020B0704020202020204" pitchFamily="34" charset="0"/>
          <a:ea typeface="+mj-ea"/>
          <a:cs typeface="Arial Bold" panose="020B0704020202020204" pitchFamily="34" charset="0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ader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393031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316275" y="86049"/>
            <a:ext cx="592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 smtClean="0">
                <a:solidFill>
                  <a:prstClr val="white"/>
                </a:solidFill>
                <a:cs typeface="Arial" pitchFamily="34" charset="0"/>
              </a:rPr>
              <a:t>|     </a:t>
            </a:r>
            <a:fld id="{0458CB15-4049-3E44-A91F-E9E0F94EC727}" type="slidenum">
              <a:rPr lang="en-US" sz="700" b="1" smtClean="0">
                <a:solidFill>
                  <a:prstClr val="white"/>
                </a:solidFill>
                <a:cs typeface="Arial" pitchFamily="34" charset="0"/>
              </a:rPr>
              <a:pPr algn="r"/>
              <a:t>‹#›</a:t>
            </a:fld>
            <a:endParaRPr lang="en-US" sz="700" b="1" dirty="0" err="1" smtClean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522714" y="117710"/>
            <a:ext cx="1933450" cy="1472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16275" y="86049"/>
            <a:ext cx="592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 smtClean="0">
                <a:solidFill>
                  <a:prstClr val="white"/>
                </a:solidFill>
                <a:cs typeface="Arial" pitchFamily="34" charset="0"/>
              </a:rPr>
              <a:t>|     </a:t>
            </a:r>
            <a:fld id="{0458CB15-4049-3E44-A91F-E9E0F94EC727}" type="slidenum">
              <a:rPr lang="en-US" sz="700" b="1" smtClean="0">
                <a:solidFill>
                  <a:prstClr val="white"/>
                </a:solidFill>
                <a:cs typeface="Arial" pitchFamily="34" charset="0"/>
              </a:rPr>
              <a:pPr algn="r"/>
              <a:t>‹#›</a:t>
            </a:fld>
            <a:endParaRPr lang="en-US" sz="700" b="1" dirty="0" err="1" smtClean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0" name="Picture 9" descr="header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275" y="86049"/>
            <a:ext cx="592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 smtClean="0">
                <a:solidFill>
                  <a:prstClr val="white"/>
                </a:solidFill>
                <a:cs typeface="Arial" pitchFamily="34" charset="0"/>
              </a:rPr>
              <a:t>|     </a:t>
            </a:r>
            <a:fld id="{0458CB15-4049-3E44-A91F-E9E0F94EC727}" type="slidenum">
              <a:rPr lang="en-US" sz="700" b="1" smtClean="0">
                <a:solidFill>
                  <a:prstClr val="white"/>
                </a:solidFill>
                <a:cs typeface="Arial" pitchFamily="34" charset="0"/>
              </a:rPr>
              <a:pPr algn="r"/>
              <a:t>‹#›</a:t>
            </a:fld>
            <a:endParaRPr lang="en-US" sz="700" b="1" dirty="0" err="1" smtClean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522714" y="117710"/>
            <a:ext cx="1933450" cy="14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1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088" r:id="rId12"/>
    <p:sldLayoutId id="2147484089" r:id="rId13"/>
    <p:sldLayoutId id="2147484090" r:id="rId14"/>
    <p:sldLayoutId id="2147484091" r:id="rId15"/>
    <p:sldLayoutId id="2147484092" r:id="rId16"/>
    <p:sldLayoutId id="2147484093" r:id="rId17"/>
    <p:sldLayoutId id="2147484094" r:id="rId18"/>
    <p:sldLayoutId id="2147484095" r:id="rId19"/>
    <p:sldLayoutId id="2147484096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3565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Arial" pitchFamily="34" charset="0"/>
        <a:buChar char="-"/>
        <a:defRPr sz="1800" kern="1200">
          <a:solidFill>
            <a:srgbClr val="53565A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Courier New" pitchFamily="49" charset="0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8863055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73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400065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122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6684408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97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eader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400065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592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5119903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45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eader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400065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655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40029513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2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eader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400065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396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i="0" kern="1200">
          <a:solidFill>
            <a:schemeClr val="accent1"/>
          </a:solidFill>
          <a:latin typeface="Arial Bold" panose="020B0704020202020204" pitchFamily="34" charset="0"/>
          <a:ea typeface="+mj-ea"/>
          <a:cs typeface="Arial Bold" panose="020B0704020202020204" pitchFamily="34" charset="0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ader.jp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393031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316275" y="86049"/>
            <a:ext cx="592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 smtClean="0">
                <a:solidFill>
                  <a:prstClr val="white"/>
                </a:solidFill>
                <a:cs typeface="Arial" pitchFamily="34" charset="0"/>
              </a:rPr>
              <a:t>|     </a:t>
            </a:r>
            <a:fld id="{0458CB15-4049-3E44-A91F-E9E0F94EC727}" type="slidenum">
              <a:rPr lang="en-US" sz="700" b="1" smtClean="0">
                <a:solidFill>
                  <a:prstClr val="white"/>
                </a:solidFill>
                <a:cs typeface="Arial" pitchFamily="34" charset="0"/>
              </a:rPr>
              <a:pPr algn="r"/>
              <a:t>‹#›</a:t>
            </a:fld>
            <a:endParaRPr lang="en-US" sz="700" b="1" dirty="0" err="1" smtClean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522714" y="117710"/>
            <a:ext cx="1933450" cy="1472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16275" y="86049"/>
            <a:ext cx="592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 smtClean="0">
                <a:solidFill>
                  <a:prstClr val="white"/>
                </a:solidFill>
                <a:cs typeface="Arial" pitchFamily="34" charset="0"/>
              </a:rPr>
              <a:t>|     </a:t>
            </a:r>
            <a:fld id="{0458CB15-4049-3E44-A91F-E9E0F94EC727}" type="slidenum">
              <a:rPr lang="en-US" sz="700" b="1" smtClean="0">
                <a:solidFill>
                  <a:prstClr val="white"/>
                </a:solidFill>
                <a:cs typeface="Arial" pitchFamily="34" charset="0"/>
              </a:rPr>
              <a:pPr algn="r"/>
              <a:t>‹#›</a:t>
            </a:fld>
            <a:endParaRPr lang="en-US" sz="700" b="1" dirty="0" err="1" smtClean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0" name="Picture 9" descr="header.jp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275" y="86049"/>
            <a:ext cx="592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 smtClean="0">
                <a:solidFill>
                  <a:prstClr val="white"/>
                </a:solidFill>
                <a:cs typeface="Arial" pitchFamily="34" charset="0"/>
              </a:rPr>
              <a:t>|     </a:t>
            </a:r>
            <a:fld id="{0458CB15-4049-3E44-A91F-E9E0F94EC727}" type="slidenum">
              <a:rPr lang="en-US" sz="700" b="1" smtClean="0">
                <a:solidFill>
                  <a:prstClr val="white"/>
                </a:solidFill>
                <a:cs typeface="Arial" pitchFamily="34" charset="0"/>
              </a:rPr>
              <a:pPr algn="r"/>
              <a:t>‹#›</a:t>
            </a:fld>
            <a:endParaRPr lang="en-US" sz="700" b="1" dirty="0" err="1" smtClean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522714" y="117710"/>
            <a:ext cx="1933450" cy="14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0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1" r:id="rId16"/>
    <p:sldLayoutId id="2147484012" r:id="rId17"/>
    <p:sldLayoutId id="2147484013" r:id="rId18"/>
    <p:sldLayoutId id="2147484014" r:id="rId19"/>
    <p:sldLayoutId id="2147484015" r:id="rId20"/>
    <p:sldLayoutId id="2147484016" r:id="rId21"/>
    <p:sldLayoutId id="2147484018" r:id="rId22"/>
    <p:sldLayoutId id="2147484019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3565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Arial" pitchFamily="34" charset="0"/>
        <a:buChar char="-"/>
        <a:defRPr sz="1800" kern="1200">
          <a:solidFill>
            <a:srgbClr val="53565A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Courier New" pitchFamily="49" charset="0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68760"/>
            <a:ext cx="8229600" cy="48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0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6136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2496" y="6440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002F76-01C1-49F8-BCF9-83076B39FD7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2" name="Picture 6" descr="Elsevier_logo_colour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85188" y="6237312"/>
            <a:ext cx="4794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363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ransition>
    <p:fade thruBlk="1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chemeClr val="accent6"/>
          </a:solidFill>
          <a:latin typeface="Tahoma" pitchFamily="34" charset="0"/>
          <a:ea typeface="+mj-ea"/>
          <a:cs typeface="Tahom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6"/>
        </a:buClr>
        <a:buFont typeface="Arial" pitchFamily="34" charset="0"/>
        <a:buChar char="–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6"/>
        </a:buClr>
        <a:buFont typeface="Arial" pitchFamily="34" charset="0"/>
        <a:buChar char="•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6"/>
        </a:buClr>
        <a:buFont typeface="Arial" pitchFamily="34" charset="0"/>
        <a:buChar char="–"/>
        <a:defRPr sz="1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6"/>
        </a:buClr>
        <a:buFont typeface="Arial" pitchFamily="34" charset="0"/>
        <a:buChar char="»"/>
        <a:defRPr sz="1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7719722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57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header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474338" y="6489340"/>
            <a:ext cx="587784" cy="354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53565A"/>
                </a:solidFill>
              </a:rPr>
              <a:t> </a:t>
            </a:r>
            <a:fld id="{DA15E891-66B8-4B28-AB8F-05A4B1DE573C}" type="slidenum">
              <a:rPr lang="en-US" smtClean="0">
                <a:solidFill>
                  <a:srgbClr val="53565A"/>
                </a:solidFill>
              </a:rPr>
              <a:pPr defTabSz="457200"/>
              <a:t>‹#›</a:t>
            </a:fld>
            <a:endParaRPr lang="en-US" dirty="0">
              <a:solidFill>
                <a:srgbClr val="53565A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400065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11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5" r:id="rId7"/>
    <p:sldLayoutId id="2147484046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i="0" kern="1200">
          <a:solidFill>
            <a:schemeClr val="accent1"/>
          </a:solidFill>
          <a:latin typeface="Arial Bold" panose="020B0704020202020204" pitchFamily="34" charset="0"/>
          <a:ea typeface="+mj-ea"/>
          <a:cs typeface="Arial Bold" panose="020B0704020202020204" pitchFamily="34" charset="0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ader.jp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393031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316275" y="86049"/>
            <a:ext cx="592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 smtClean="0">
                <a:solidFill>
                  <a:prstClr val="white"/>
                </a:solidFill>
                <a:cs typeface="Arial" pitchFamily="34" charset="0"/>
              </a:rPr>
              <a:t>|     </a:t>
            </a:r>
            <a:fld id="{0458CB15-4049-3E44-A91F-E9E0F94EC727}" type="slidenum">
              <a:rPr lang="en-US" sz="700" b="1" smtClean="0">
                <a:solidFill>
                  <a:prstClr val="white"/>
                </a:solidFill>
                <a:cs typeface="Arial" pitchFamily="34" charset="0"/>
              </a:rPr>
              <a:pPr algn="r"/>
              <a:t>‹#›</a:t>
            </a:fld>
            <a:endParaRPr lang="en-US" sz="700" b="1" dirty="0" err="1" smtClean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522714" y="117710"/>
            <a:ext cx="1933450" cy="1472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16275" y="86049"/>
            <a:ext cx="592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 smtClean="0">
                <a:solidFill>
                  <a:prstClr val="white"/>
                </a:solidFill>
                <a:cs typeface="Arial" pitchFamily="34" charset="0"/>
              </a:rPr>
              <a:t>|     </a:t>
            </a:r>
            <a:fld id="{0458CB15-4049-3E44-A91F-E9E0F94EC727}" type="slidenum">
              <a:rPr lang="en-US" sz="700" b="1" smtClean="0">
                <a:solidFill>
                  <a:prstClr val="white"/>
                </a:solidFill>
                <a:cs typeface="Arial" pitchFamily="34" charset="0"/>
              </a:rPr>
              <a:pPr algn="r"/>
              <a:t>‹#›</a:t>
            </a:fld>
            <a:endParaRPr lang="en-US" sz="700" b="1" dirty="0" err="1" smtClean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0" name="Picture 9" descr="header.jp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16275" y="86049"/>
            <a:ext cx="592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 smtClean="0">
                <a:solidFill>
                  <a:prstClr val="white"/>
                </a:solidFill>
                <a:cs typeface="Arial" pitchFamily="34" charset="0"/>
              </a:rPr>
              <a:t>|     </a:t>
            </a:r>
            <a:fld id="{0458CB15-4049-3E44-A91F-E9E0F94EC727}" type="slidenum">
              <a:rPr lang="en-US" sz="700" b="1" smtClean="0">
                <a:solidFill>
                  <a:prstClr val="white"/>
                </a:solidFill>
                <a:cs typeface="Arial" pitchFamily="34" charset="0"/>
              </a:rPr>
              <a:pPr algn="r"/>
              <a:t>‹#›</a:t>
            </a:fld>
            <a:endParaRPr lang="en-US" sz="700" b="1" dirty="0" err="1" smtClean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522714" y="117710"/>
            <a:ext cx="1933450" cy="14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1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4060" r:id="rId13"/>
    <p:sldLayoutId id="2147484061" r:id="rId14"/>
    <p:sldLayoutId id="2147484062" r:id="rId15"/>
    <p:sldLayoutId id="2147484064" r:id="rId16"/>
    <p:sldLayoutId id="2147484065" r:id="rId17"/>
    <p:sldLayoutId id="2147484066" r:id="rId18"/>
    <p:sldLayoutId id="2147484067" r:id="rId19"/>
    <p:sldLayoutId id="2147484068" r:id="rId20"/>
    <p:sldLayoutId id="2147484069" r:id="rId21"/>
    <p:sldLayoutId id="2147484071" r:id="rId22"/>
    <p:sldLayoutId id="2147484072" r:id="rId23"/>
    <p:sldLayoutId id="2147484073" r:id="rId24"/>
    <p:sldLayoutId id="2147484075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3565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Arial" pitchFamily="34" charset="0"/>
        <a:buChar char="-"/>
        <a:defRPr sz="1800" kern="1200">
          <a:solidFill>
            <a:srgbClr val="53565A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Courier New" pitchFamily="49" charset="0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8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tags" Target="../tags/tag67.xml"/><Relationship Id="rId7" Type="http://schemas.openxmlformats.org/officeDocument/2006/relationships/image" Target="../media/image38.emf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tags" Target="../tags/tag66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tags" Target="../tags/tag65.xml"/><Relationship Id="rId6" Type="http://schemas.openxmlformats.org/officeDocument/2006/relationships/image" Target="../media/image37.jpeg"/><Relationship Id="rId11" Type="http://schemas.openxmlformats.org/officeDocument/2006/relationships/image" Target="../media/image41.jpg"/><Relationship Id="rId5" Type="http://schemas.openxmlformats.org/officeDocument/2006/relationships/image" Target="../media/image36.jpeg"/><Relationship Id="rId15" Type="http://schemas.openxmlformats.org/officeDocument/2006/relationships/image" Target="../media/image45.png"/><Relationship Id="rId10" Type="http://schemas.microsoft.com/office/2007/relationships/hdphoto" Target="../media/hdphoto1.wdp"/><Relationship Id="rId19" Type="http://schemas.openxmlformats.org/officeDocument/2006/relationships/image" Target="../media/image49.jpeg"/><Relationship Id="rId4" Type="http://schemas.openxmlformats.org/officeDocument/2006/relationships/slideLayout" Target="../slideLayouts/slideLayout83.xml"/><Relationship Id="rId9" Type="http://schemas.openxmlformats.org/officeDocument/2006/relationships/image" Target="../media/image40.jpeg"/><Relationship Id="rId1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782174" y="2046612"/>
            <a:ext cx="4320882" cy="1664799"/>
          </a:xfrm>
        </p:spPr>
        <p:txBody>
          <a:bodyPr/>
          <a:lstStyle/>
          <a:p>
            <a:r>
              <a:rPr lang="en-US" dirty="0" smtClean="0"/>
              <a:t>How can information inform judgments?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822824" y="6100545"/>
            <a:ext cx="4321175" cy="331764"/>
          </a:xfrm>
        </p:spPr>
        <p:txBody>
          <a:bodyPr>
            <a:noAutofit/>
          </a:bodyPr>
          <a:lstStyle/>
          <a:p>
            <a:r>
              <a:rPr lang="en-GB" dirty="0" smtClean="0"/>
              <a:t>Nick Fowler, Managing Director, Research Management, Elsevier</a:t>
            </a:r>
          </a:p>
          <a:p>
            <a:r>
              <a:rPr lang="en-GB" dirty="0" smtClean="0"/>
              <a:t>HEPI conference, London</a:t>
            </a:r>
          </a:p>
          <a:p>
            <a:r>
              <a:rPr lang="en-GB" dirty="0" smtClean="0"/>
              <a:t>March 31</a:t>
            </a:r>
            <a:r>
              <a:rPr lang="en-GB" baseline="30000" dirty="0" smtClean="0"/>
              <a:t>st</a:t>
            </a:r>
            <a:r>
              <a:rPr lang="en-GB" dirty="0" smtClean="0"/>
              <a:t>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5" y="27208"/>
            <a:ext cx="8413853" cy="600590"/>
          </a:xfrm>
        </p:spPr>
        <p:txBody>
          <a:bodyPr>
            <a:normAutofit/>
          </a:bodyPr>
          <a:lstStyle/>
          <a:p>
            <a:r>
              <a:rPr lang="en-US" dirty="0" smtClean="0"/>
              <a:t>Counter argument 1: Gaming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55644" y="6492875"/>
            <a:ext cx="2133600" cy="365125"/>
          </a:xfrm>
        </p:spPr>
        <p:txBody>
          <a:bodyPr/>
          <a:lstStyle/>
          <a:p>
            <a:pPr algn="r">
              <a:defRPr/>
            </a:pPr>
            <a:fld id="{E1002F76-01C1-49F8-BCF9-83076B39F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78323"/>
            <a:ext cx="37667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Greater </a:t>
            </a:r>
            <a:r>
              <a:rPr lang="en-US" sz="2600" dirty="0"/>
              <a:t>use of metrics will lead to “gaming” by </a:t>
            </a:r>
            <a:r>
              <a:rPr lang="en-US" sz="2600" dirty="0" smtClean="0"/>
              <a:t>researchers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78" y="3497321"/>
            <a:ext cx="1542303" cy="863689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 rot="5400000">
            <a:off x="2366920" y="3472389"/>
            <a:ext cx="3652708" cy="32072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0" y="1978323"/>
            <a:ext cx="44764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Well-selected metrics drive positive  </a:t>
            </a:r>
            <a:r>
              <a:rPr lang="en-US" sz="2600" dirty="0" err="1" smtClean="0"/>
              <a:t>behaviours</a:t>
            </a:r>
            <a:endParaRPr lang="en-US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Multiple metrics make gaming very hard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Metrics plus peer review and expert opinion will detect gaming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68237" y="1296531"/>
            <a:ext cx="26983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Counter-argument</a:t>
            </a:r>
            <a:endParaRPr lang="en-US" sz="2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237" y="1788974"/>
            <a:ext cx="37940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19757" y="1298803"/>
            <a:ext cx="38254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Counter-counter argument</a:t>
            </a:r>
            <a:endParaRPr lang="en-US" sz="26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519757" y="1791246"/>
            <a:ext cx="37940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7452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5" y="27208"/>
            <a:ext cx="8413853" cy="600590"/>
          </a:xfrm>
        </p:spPr>
        <p:txBody>
          <a:bodyPr>
            <a:normAutofit/>
          </a:bodyPr>
          <a:lstStyle/>
          <a:p>
            <a:r>
              <a:rPr lang="en-US" dirty="0" smtClean="0"/>
              <a:t>Counter argument 2: Humanities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55644" y="6492875"/>
            <a:ext cx="2133600" cy="365125"/>
          </a:xfrm>
        </p:spPr>
        <p:txBody>
          <a:bodyPr/>
          <a:lstStyle/>
          <a:p>
            <a:pPr algn="r">
              <a:defRPr/>
            </a:pPr>
            <a:fld id="{E1002F76-01C1-49F8-BCF9-83076B39F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78323"/>
            <a:ext cx="37667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Metrics aren’t suitable for the Humanities</a:t>
            </a:r>
          </a:p>
        </p:txBody>
      </p:sp>
      <p:sp>
        <p:nvSpPr>
          <p:cNvPr id="7" name="Isosceles Triangle 6"/>
          <p:cNvSpPr/>
          <p:nvPr/>
        </p:nvSpPr>
        <p:spPr>
          <a:xfrm rot="5400000">
            <a:off x="2366920" y="3472389"/>
            <a:ext cx="3652708" cy="32072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0" y="1978323"/>
            <a:ext cx="44764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Data sources to cover humanities are becoming more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Research metrics </a:t>
            </a:r>
            <a:r>
              <a:rPr lang="en-US" sz="2600" i="1" dirty="0" smtClean="0"/>
              <a:t>are</a:t>
            </a:r>
            <a:r>
              <a:rPr lang="en-US" sz="2600" dirty="0" smtClean="0"/>
              <a:t> relevant for Humanities researchers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68237" y="1296531"/>
            <a:ext cx="26983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Counter-argument</a:t>
            </a:r>
            <a:endParaRPr lang="en-US" sz="2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237" y="1788974"/>
            <a:ext cx="37940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19757" y="1298803"/>
            <a:ext cx="38254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Counter-counter argument</a:t>
            </a:r>
            <a:endParaRPr lang="en-US" sz="26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519757" y="1791246"/>
            <a:ext cx="37940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18" y="3048299"/>
            <a:ext cx="23812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090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5" y="27208"/>
            <a:ext cx="8413853" cy="600590"/>
          </a:xfrm>
        </p:spPr>
        <p:txBody>
          <a:bodyPr>
            <a:normAutofit/>
          </a:bodyPr>
          <a:lstStyle/>
          <a:p>
            <a:r>
              <a:rPr lang="en-US" dirty="0" smtClean="0"/>
              <a:t>Counter argument 3: Biases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55644" y="6492875"/>
            <a:ext cx="2133600" cy="365125"/>
          </a:xfrm>
        </p:spPr>
        <p:txBody>
          <a:bodyPr/>
          <a:lstStyle/>
          <a:p>
            <a:pPr algn="r">
              <a:defRPr/>
            </a:pPr>
            <a:fld id="{E1002F76-01C1-49F8-BCF9-83076B39F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78323"/>
            <a:ext cx="37667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Metrics risk perpetuating biases, such as gender biases</a:t>
            </a:r>
          </a:p>
        </p:txBody>
      </p:sp>
      <p:sp>
        <p:nvSpPr>
          <p:cNvPr id="7" name="Isosceles Triangle 6"/>
          <p:cNvSpPr/>
          <p:nvPr/>
        </p:nvSpPr>
        <p:spPr>
          <a:xfrm rot="5400000">
            <a:off x="2366920" y="3472389"/>
            <a:ext cx="3652708" cy="32072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0" y="1978323"/>
            <a:ext cx="447646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Metrics reflect researchers’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Metrics can help monitor and eliminate biases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68237" y="1296531"/>
            <a:ext cx="26983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Counter-argument</a:t>
            </a:r>
            <a:endParaRPr lang="en-US" sz="2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237" y="1788974"/>
            <a:ext cx="37940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19757" y="1298803"/>
            <a:ext cx="38254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Counter-counter argument</a:t>
            </a:r>
            <a:endParaRPr lang="en-US" sz="26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519757" y="1791246"/>
            <a:ext cx="37940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1" y="3289108"/>
            <a:ext cx="3237781" cy="242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257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" y="-27384"/>
            <a:ext cx="8229600" cy="1143000"/>
          </a:xfrm>
        </p:spPr>
        <p:txBody>
          <a:bodyPr/>
          <a:lstStyle/>
          <a:p>
            <a:r>
              <a:rPr lang="en-US" dirty="0" smtClean="0"/>
              <a:t>Consideration 1: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002F76-01C1-49F8-BCF9-83076B39F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645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0737" r="13288" b="33069"/>
          <a:stretch/>
        </p:blipFill>
        <p:spPr bwMode="auto">
          <a:xfrm>
            <a:off x="136477" y="964380"/>
            <a:ext cx="6264323" cy="17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8" t="30364" r="40350" b="46155"/>
          <a:stretch/>
        </p:blipFill>
        <p:spPr bwMode="auto">
          <a:xfrm>
            <a:off x="157368" y="2632735"/>
            <a:ext cx="6243432" cy="176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7" t="24208" r="40245" b="27845"/>
          <a:stretch/>
        </p:blipFill>
        <p:spPr bwMode="auto">
          <a:xfrm>
            <a:off x="4107977" y="3874242"/>
            <a:ext cx="4967787" cy="28950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3134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5" y="27208"/>
            <a:ext cx="8413853" cy="600590"/>
          </a:xfrm>
        </p:spPr>
        <p:txBody>
          <a:bodyPr>
            <a:normAutofit/>
          </a:bodyPr>
          <a:lstStyle/>
          <a:p>
            <a:r>
              <a:rPr lang="en-US" dirty="0" smtClean="0"/>
              <a:t>Consideration 2: availability of tools and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55644" y="6492875"/>
            <a:ext cx="2133600" cy="365125"/>
          </a:xfrm>
        </p:spPr>
        <p:txBody>
          <a:bodyPr/>
          <a:lstStyle/>
          <a:p>
            <a:pPr algn="r">
              <a:defRPr/>
            </a:pPr>
            <a:fld id="{E1002F76-01C1-49F8-BCF9-83076B39F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5" t="42118" r="10036" b="8657"/>
          <a:stretch/>
        </p:blipFill>
        <p:spPr bwMode="auto">
          <a:xfrm>
            <a:off x="96445" y="951321"/>
            <a:ext cx="5076056" cy="33652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55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" t="18843" r="91504" b="75747"/>
          <a:stretch/>
        </p:blipFill>
        <p:spPr bwMode="auto">
          <a:xfrm>
            <a:off x="532226" y="978617"/>
            <a:ext cx="968992" cy="3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55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8" t="32789" r="25455" b="13667"/>
          <a:stretch/>
        </p:blipFill>
        <p:spPr bwMode="auto">
          <a:xfrm>
            <a:off x="4053389" y="3370802"/>
            <a:ext cx="5008720" cy="317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3352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5" y="27208"/>
            <a:ext cx="8413853" cy="600590"/>
          </a:xfrm>
        </p:spPr>
        <p:txBody>
          <a:bodyPr>
            <a:normAutofit/>
          </a:bodyPr>
          <a:lstStyle/>
          <a:p>
            <a:r>
              <a:rPr lang="en-US" dirty="0" smtClean="0"/>
              <a:t>Analysis </a:t>
            </a:r>
            <a:r>
              <a:rPr lang="en-US" dirty="0"/>
              <a:t>1</a:t>
            </a:r>
            <a:r>
              <a:rPr lang="en-US" dirty="0" smtClean="0"/>
              <a:t>: QR vs number of top 5% publications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55644" y="6492875"/>
            <a:ext cx="2133600" cy="365125"/>
          </a:xfrm>
        </p:spPr>
        <p:txBody>
          <a:bodyPr/>
          <a:lstStyle/>
          <a:p>
            <a:pPr algn="r">
              <a:defRPr/>
            </a:pPr>
            <a:fld id="{E1002F76-01C1-49F8-BCF9-83076B39F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292099" y="990600"/>
            <a:ext cx="8514275" cy="556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180079"/>
              </p:ext>
            </p:extLst>
          </p:nvPr>
        </p:nvGraphicFramePr>
        <p:xfrm>
          <a:off x="457200" y="4949826"/>
          <a:ext cx="8305800" cy="1638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6400800"/>
              </a:tblGrid>
              <a:tr h="262643">
                <a:tc>
                  <a:txBody>
                    <a:bodyPr/>
                    <a:lstStyle/>
                    <a:p>
                      <a:r>
                        <a:rPr lang="en-GB" dirty="0" smtClean="0"/>
                        <a:t>Measure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Notes</a:t>
                      </a:r>
                      <a:endParaRPr lang="en-GB" dirty="0"/>
                    </a:p>
                  </a:txBody>
                  <a:tcPr/>
                </a:tc>
              </a:tr>
              <a:tr h="26264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REF QR / REG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aseline="0" dirty="0" smtClean="0"/>
                        <a:t>£M Mainstream QR / REG awarded for 15/16</a:t>
                      </a:r>
                      <a:endParaRPr lang="en-GB" sz="1600" dirty="0"/>
                    </a:p>
                  </a:txBody>
                  <a:tcPr/>
                </a:tc>
              </a:tr>
              <a:tr h="26264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Citation</a:t>
                      </a:r>
                      <a:r>
                        <a:rPr lang="en-GB" sz="1600" baseline="0" dirty="0" smtClean="0"/>
                        <a:t> pip5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aseline="0" dirty="0" smtClean="0"/>
                        <a:t># outputs that fall within the global top 5% of indexed outputs within the relevant subject area, in terms of citations generated</a:t>
                      </a:r>
                    </a:p>
                  </a:txBody>
                  <a:tcPr/>
                </a:tc>
              </a:tr>
              <a:tr h="358246">
                <a:tc gridSpan="2">
                  <a:txBody>
                    <a:bodyPr/>
                    <a:lstStyle/>
                    <a:p>
                      <a:r>
                        <a:rPr lang="en-GB" sz="1600" dirty="0" smtClean="0"/>
                        <a:t>Only those English and Scottish institutions with citation</a:t>
                      </a:r>
                      <a:r>
                        <a:rPr lang="en-GB" sz="1600" baseline="0" dirty="0" smtClean="0"/>
                        <a:t> data available are represented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4"/>
          <a:stretch/>
        </p:blipFill>
        <p:spPr bwMode="auto">
          <a:xfrm>
            <a:off x="466882" y="1106684"/>
            <a:ext cx="8339492" cy="362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 rot="20220166">
            <a:off x="849151" y="3154226"/>
            <a:ext cx="3712191" cy="693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87526" y="1441102"/>
            <a:ext cx="14466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R² = 0.8962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95923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5" y="27208"/>
            <a:ext cx="8413853" cy="600590"/>
          </a:xfrm>
        </p:spPr>
        <p:txBody>
          <a:bodyPr>
            <a:normAutofit/>
          </a:bodyPr>
          <a:lstStyle/>
          <a:p>
            <a:r>
              <a:rPr lang="en-US" dirty="0" smtClean="0"/>
              <a:t>Analysis 2: QR vs field-weighted citation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55644" y="6492875"/>
            <a:ext cx="2133600" cy="365125"/>
          </a:xfrm>
        </p:spPr>
        <p:txBody>
          <a:bodyPr/>
          <a:lstStyle/>
          <a:p>
            <a:pPr algn="r">
              <a:defRPr/>
            </a:pPr>
            <a:fld id="{E1002F76-01C1-49F8-BCF9-83076B39F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292099" y="990600"/>
            <a:ext cx="8514275" cy="556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92099" y="990600"/>
            <a:ext cx="8514275" cy="556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 smtClean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879066"/>
              </p:ext>
            </p:extLst>
          </p:nvPr>
        </p:nvGraphicFramePr>
        <p:xfrm>
          <a:off x="457200" y="4949826"/>
          <a:ext cx="8305800" cy="1394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5943600"/>
              </a:tblGrid>
              <a:tr h="262643">
                <a:tc>
                  <a:txBody>
                    <a:bodyPr/>
                    <a:lstStyle/>
                    <a:p>
                      <a:r>
                        <a:rPr lang="en-GB" dirty="0" smtClean="0"/>
                        <a:t>Measure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Notes</a:t>
                      </a:r>
                      <a:endParaRPr lang="en-GB" dirty="0"/>
                    </a:p>
                  </a:txBody>
                  <a:tcPr/>
                </a:tc>
              </a:tr>
              <a:tr h="26264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REF QR / REG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aseline="0" dirty="0" smtClean="0"/>
                        <a:t>£M Mainstream QR / REG awarded for 15/16</a:t>
                      </a:r>
                      <a:endParaRPr lang="en-GB" sz="1600" dirty="0"/>
                    </a:p>
                  </a:txBody>
                  <a:tcPr/>
                </a:tc>
              </a:tr>
              <a:tr h="26264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Citation</a:t>
                      </a:r>
                      <a:r>
                        <a:rPr lang="en-GB" sz="1600" baseline="0" dirty="0" smtClean="0"/>
                        <a:t> Weighted </a:t>
                      </a:r>
                      <a:r>
                        <a:rPr lang="en-GB" sz="1600" baseline="0" dirty="0" err="1" smtClean="0"/>
                        <a:t>fwci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aseline="0" dirty="0" smtClean="0"/>
                        <a:t>Field weighted citation impact</a:t>
                      </a:r>
                    </a:p>
                  </a:txBody>
                  <a:tcPr/>
                </a:tc>
              </a:tr>
              <a:tr h="358246">
                <a:tc gridSpan="2">
                  <a:txBody>
                    <a:bodyPr/>
                    <a:lstStyle/>
                    <a:p>
                      <a:r>
                        <a:rPr lang="en-GB" sz="1600" dirty="0" smtClean="0"/>
                        <a:t>Only those English and Scottish institutions with citation</a:t>
                      </a:r>
                      <a:r>
                        <a:rPr lang="en-GB" sz="1600" baseline="0" dirty="0" smtClean="0"/>
                        <a:t> data available are represented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8"/>
          <a:stretch/>
        </p:blipFill>
        <p:spPr bwMode="auto">
          <a:xfrm>
            <a:off x="450381" y="1099907"/>
            <a:ext cx="8315049" cy="379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 rot="21109256">
            <a:off x="2670406" y="2038998"/>
            <a:ext cx="5011879" cy="818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64832" y="3532641"/>
            <a:ext cx="17469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R² = 0.2757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05461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5" y="27208"/>
            <a:ext cx="8413853" cy="600590"/>
          </a:xfrm>
        </p:spPr>
        <p:txBody>
          <a:bodyPr>
            <a:normAutofit/>
          </a:bodyPr>
          <a:lstStyle/>
          <a:p>
            <a:r>
              <a:rPr lang="en-US" dirty="0" smtClean="0"/>
              <a:t>Analysis 3: REF GPA vs citation GPA per </a:t>
            </a:r>
            <a:r>
              <a:rPr lang="en-US" dirty="0" err="1" smtClean="0"/>
              <a:t>UoA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55644" y="6492875"/>
            <a:ext cx="2133600" cy="365125"/>
          </a:xfrm>
        </p:spPr>
        <p:txBody>
          <a:bodyPr/>
          <a:lstStyle/>
          <a:p>
            <a:pPr algn="r">
              <a:defRPr/>
            </a:pPr>
            <a:fld id="{E1002F76-01C1-49F8-BCF9-83076B39F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292099" y="1277208"/>
            <a:ext cx="8514275" cy="556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92099" y="1277208"/>
            <a:ext cx="8514275" cy="556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 smtClean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292099" y="1277208"/>
            <a:ext cx="8514275" cy="556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 smtClean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277735"/>
              </p:ext>
            </p:extLst>
          </p:nvPr>
        </p:nvGraphicFramePr>
        <p:xfrm>
          <a:off x="457200" y="5236434"/>
          <a:ext cx="8305800" cy="1394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6781800"/>
              </a:tblGrid>
              <a:tr h="262643">
                <a:tc>
                  <a:txBody>
                    <a:bodyPr/>
                    <a:lstStyle/>
                    <a:p>
                      <a:r>
                        <a:rPr lang="en-GB" dirty="0" smtClean="0"/>
                        <a:t>Measure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Notes</a:t>
                      </a:r>
                      <a:endParaRPr lang="en-GB" dirty="0"/>
                    </a:p>
                  </a:txBody>
                  <a:tcPr/>
                </a:tc>
              </a:tr>
              <a:tr h="26264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Output GPA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aseline="0" dirty="0" smtClean="0"/>
                        <a:t>GPA (4:3:2:1) of the Outputs sub-profile</a:t>
                      </a:r>
                    </a:p>
                  </a:txBody>
                  <a:tcPr/>
                </a:tc>
              </a:tr>
              <a:tr h="26264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Citation GPA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GPA (4:3:2:1) of the citation</a:t>
                      </a:r>
                      <a:r>
                        <a:rPr lang="en-GB" sz="1600" baseline="0" dirty="0" smtClean="0"/>
                        <a:t> data profile (% top 1%, % top 5%, …)</a:t>
                      </a:r>
                      <a:endParaRPr lang="en-GB" sz="1600" dirty="0"/>
                    </a:p>
                  </a:txBody>
                  <a:tcPr/>
                </a:tc>
              </a:tr>
              <a:tr h="358246">
                <a:tc gridSpan="2">
                  <a:txBody>
                    <a:bodyPr/>
                    <a:lstStyle/>
                    <a:p>
                      <a:r>
                        <a:rPr lang="en-GB" sz="1600" dirty="0" smtClean="0"/>
                        <a:t>Only those submissions with &gt; 50 indexed articles were included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6728" y="855680"/>
            <a:ext cx="8229600" cy="426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>
            <a:off x="1692323" y="2306471"/>
            <a:ext cx="1064525" cy="11600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88603" y="2101751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UoA</a:t>
            </a:r>
            <a:r>
              <a:rPr lang="en-US" dirty="0" smtClean="0"/>
              <a:t>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579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5" y="27208"/>
            <a:ext cx="8413853" cy="60059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55644" y="6492875"/>
            <a:ext cx="2133600" cy="365125"/>
          </a:xfrm>
        </p:spPr>
        <p:txBody>
          <a:bodyPr/>
          <a:lstStyle/>
          <a:p>
            <a:pPr algn="r">
              <a:defRPr/>
            </a:pPr>
            <a:fld id="{E1002F76-01C1-49F8-BCF9-83076B39F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46" y="1003525"/>
            <a:ext cx="914400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The case for change is real: costs, availability of new tools</a:t>
            </a:r>
          </a:p>
          <a:p>
            <a:endParaRPr lang="en-US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Metrics </a:t>
            </a:r>
            <a:r>
              <a:rPr lang="en-US" sz="2600" dirty="0"/>
              <a:t>should complement human </a:t>
            </a:r>
            <a:r>
              <a:rPr lang="en-US" sz="2600" dirty="0" smtClean="0"/>
              <a:t>judgment, not </a:t>
            </a:r>
            <a:r>
              <a:rPr lang="en-US" sz="2600" dirty="0"/>
              <a:t>be a substitute for it</a:t>
            </a:r>
            <a:r>
              <a:rPr lang="en-US" sz="2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Metrics </a:t>
            </a:r>
            <a:r>
              <a:rPr lang="en-US" sz="2600" dirty="0"/>
              <a:t>are much more than </a:t>
            </a:r>
            <a:r>
              <a:rPr lang="en-US" sz="2600" dirty="0" smtClean="0"/>
              <a:t>bibliometrics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M</a:t>
            </a:r>
            <a:r>
              <a:rPr lang="en-US" sz="2600" dirty="0" smtClean="0"/>
              <a:t>ultiple </a:t>
            </a:r>
            <a:r>
              <a:rPr lang="en-US" sz="2600" dirty="0"/>
              <a:t>metrics should be used to address questions of research assessment</a:t>
            </a:r>
            <a:r>
              <a:rPr lang="en-US" sz="2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Counter arguments can be addressed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Let’s seize the opportunity!</a:t>
            </a:r>
          </a:p>
        </p:txBody>
      </p:sp>
    </p:spTree>
    <p:extLst>
      <p:ext uri="{BB962C8B-B14F-4D97-AF65-F5344CB8AC3E}">
        <p14:creationId xmlns:p14="http://schemas.microsoft.com/office/powerpoint/2010/main" val="3493008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65118"/>
            <a:ext cx="2133600" cy="476250"/>
          </a:xfrm>
          <a:prstGeom prst="rect">
            <a:avLst/>
          </a:prstGeom>
        </p:spPr>
        <p:txBody>
          <a:bodyPr/>
          <a:lstStyle/>
          <a:p>
            <a:fld id="{AC4E5464-9B8E-436E-92BE-904AB8B4A05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49230" name="Text Box 14"/>
          <p:cNvSpPr txBox="1">
            <a:spLocks noChangeArrowheads="1"/>
          </p:cNvSpPr>
          <p:nvPr/>
        </p:nvSpPr>
        <p:spPr bwMode="auto">
          <a:xfrm>
            <a:off x="0" y="4388420"/>
            <a:ext cx="9144000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2713" indent="-112713"/>
            <a:r>
              <a:rPr lang="en-GB" sz="1200" u="sng" dirty="0" smtClean="0">
                <a:solidFill>
                  <a:prstClr val="black"/>
                </a:solidFill>
              </a:rPr>
              <a:t>Each </a:t>
            </a:r>
            <a:r>
              <a:rPr lang="en-GB" sz="1200" u="sng" dirty="0">
                <a:solidFill>
                  <a:prstClr val="black"/>
                </a:solidFill>
              </a:rPr>
              <a:t>year</a:t>
            </a:r>
          </a:p>
          <a:p>
            <a:pPr marL="112713" indent="-112713">
              <a:buFontTx/>
              <a:buChar char="•"/>
            </a:pPr>
            <a:r>
              <a:rPr lang="en-GB" sz="1200" dirty="0" smtClean="0">
                <a:solidFill>
                  <a:prstClr val="black"/>
                </a:solidFill>
              </a:rPr>
              <a:t>1.2 </a:t>
            </a:r>
            <a:r>
              <a:rPr lang="en-GB" sz="1200" dirty="0">
                <a:solidFill>
                  <a:prstClr val="black"/>
                </a:solidFill>
              </a:rPr>
              <a:t>million </a:t>
            </a:r>
            <a:r>
              <a:rPr lang="en-GB" sz="1200" dirty="0" smtClean="0">
                <a:solidFill>
                  <a:prstClr val="black"/>
                </a:solidFill>
              </a:rPr>
              <a:t>article manuscripts received by ~2,000 journals (all offer Open Access options)</a:t>
            </a:r>
            <a:endParaRPr lang="en-GB" sz="1200" dirty="0">
              <a:solidFill>
                <a:prstClr val="black"/>
              </a:solidFill>
            </a:endParaRPr>
          </a:p>
          <a:p>
            <a:pPr marL="112713" indent="-112713">
              <a:buFontTx/>
              <a:buChar char="•"/>
            </a:pPr>
            <a:r>
              <a:rPr lang="en-GB" sz="1200" dirty="0" smtClean="0">
                <a:solidFill>
                  <a:prstClr val="black"/>
                </a:solidFill>
              </a:rPr>
              <a:t>350,000 new articles published, in addition to 11M existing articles </a:t>
            </a:r>
            <a:endParaRPr lang="en-GB" sz="1200" dirty="0">
              <a:solidFill>
                <a:prstClr val="black"/>
              </a:solidFill>
            </a:endParaRPr>
          </a:p>
          <a:p>
            <a:pPr marL="112713" indent="-112713">
              <a:buFontTx/>
              <a:buChar char="•"/>
            </a:pPr>
            <a:r>
              <a:rPr lang="en-GB" sz="1200" dirty="0" smtClean="0">
                <a:solidFill>
                  <a:prstClr val="black"/>
                </a:solidFill>
              </a:rPr>
              <a:t>2,000 new books published</a:t>
            </a:r>
            <a:endParaRPr lang="en-GB" sz="1200" dirty="0">
              <a:solidFill>
                <a:prstClr val="black"/>
              </a:solidFill>
            </a:endParaRPr>
          </a:p>
          <a:p>
            <a:pPr marL="112713" indent="-112713">
              <a:buFontTx/>
              <a:buChar char="•"/>
            </a:pPr>
            <a:endParaRPr lang="en-GB" sz="1200" dirty="0" smtClean="0">
              <a:solidFill>
                <a:prstClr val="black"/>
              </a:solidFill>
            </a:endParaRPr>
          </a:p>
          <a:p>
            <a:pPr marL="112713" indent="-112713">
              <a:buFontTx/>
              <a:buChar char="•"/>
            </a:pPr>
            <a:r>
              <a:rPr lang="en-GB" sz="1200" dirty="0" err="1" smtClean="0">
                <a:solidFill>
                  <a:prstClr val="black"/>
                </a:solidFill>
              </a:rPr>
              <a:t>ScienceDirect</a:t>
            </a:r>
            <a:r>
              <a:rPr lang="en-GB" sz="1200" dirty="0" smtClean="0">
                <a:solidFill>
                  <a:prstClr val="black"/>
                </a:solidFill>
              </a:rPr>
              <a:t>: 800M </a:t>
            </a:r>
            <a:r>
              <a:rPr lang="en-GB" sz="1200" dirty="0">
                <a:solidFill>
                  <a:prstClr val="black"/>
                </a:solidFill>
              </a:rPr>
              <a:t>digital article </a:t>
            </a:r>
            <a:r>
              <a:rPr lang="en-GB" sz="1200" dirty="0" smtClean="0">
                <a:solidFill>
                  <a:prstClr val="black"/>
                </a:solidFill>
              </a:rPr>
              <a:t>downloads</a:t>
            </a:r>
          </a:p>
          <a:p>
            <a:pPr marL="112713" indent="-112713">
              <a:buFontTx/>
              <a:buChar char="•"/>
            </a:pPr>
            <a:r>
              <a:rPr lang="en-GB" sz="1200" dirty="0" smtClean="0">
                <a:solidFill>
                  <a:prstClr val="black"/>
                </a:solidFill>
              </a:rPr>
              <a:t>Scopus: 55M records, </a:t>
            </a:r>
            <a:r>
              <a:rPr lang="en-GB" sz="1200" dirty="0">
                <a:solidFill>
                  <a:prstClr val="black"/>
                </a:solidFill>
              </a:rPr>
              <a:t>21,900 </a:t>
            </a:r>
            <a:r>
              <a:rPr lang="en-GB" sz="1200" dirty="0" smtClean="0">
                <a:solidFill>
                  <a:prstClr val="black"/>
                </a:solidFill>
              </a:rPr>
              <a:t>titles, </a:t>
            </a:r>
            <a:r>
              <a:rPr lang="en-GB" sz="1200" dirty="0">
                <a:solidFill>
                  <a:prstClr val="black"/>
                </a:solidFill>
              </a:rPr>
              <a:t>5,000 </a:t>
            </a:r>
            <a:r>
              <a:rPr lang="en-GB" sz="1200" dirty="0" smtClean="0">
                <a:solidFill>
                  <a:prstClr val="black"/>
                </a:solidFill>
              </a:rPr>
              <a:t>publishers, 700M citations</a:t>
            </a:r>
            <a:endParaRPr lang="en-US" sz="1200" dirty="0">
              <a:solidFill>
                <a:prstClr val="black"/>
              </a:solidFill>
            </a:endParaRPr>
          </a:p>
          <a:p>
            <a:pPr marL="112713" indent="-112713">
              <a:buFontTx/>
              <a:buChar char="•"/>
            </a:pPr>
            <a:r>
              <a:rPr lang="en-GB" sz="1200" dirty="0" err="1" smtClean="0">
                <a:solidFill>
                  <a:prstClr val="black"/>
                </a:solidFill>
              </a:rPr>
              <a:t>SciVal</a:t>
            </a:r>
            <a:r>
              <a:rPr lang="en-GB" sz="1200" dirty="0" smtClean="0">
                <a:solidFill>
                  <a:prstClr val="black"/>
                </a:solidFill>
              </a:rPr>
              <a:t>: 75 trillion metrics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smtClean="0">
                <a:solidFill>
                  <a:prstClr val="black"/>
                </a:solidFill>
              </a:rPr>
              <a:t>values</a:t>
            </a:r>
          </a:p>
          <a:p>
            <a:pPr marL="112713" indent="-112713">
              <a:buFontTx/>
              <a:buChar char="•"/>
            </a:pPr>
            <a:r>
              <a:rPr lang="en-GB" sz="1200" dirty="0" smtClean="0">
                <a:solidFill>
                  <a:prstClr val="black"/>
                </a:solidFill>
              </a:rPr>
              <a:t>Pure: current research information system: &gt;200,000 researchers supported</a:t>
            </a:r>
          </a:p>
          <a:p>
            <a:pPr marL="112713" indent="-112713">
              <a:buFontTx/>
              <a:buChar char="•"/>
            </a:pPr>
            <a:r>
              <a:rPr lang="en-GB" sz="1200" dirty="0" err="1" smtClean="0">
                <a:solidFill>
                  <a:prstClr val="black"/>
                </a:solidFill>
              </a:rPr>
              <a:t>Mendeley</a:t>
            </a:r>
            <a:r>
              <a:rPr lang="en-GB" sz="1200" dirty="0" smtClean="0">
                <a:solidFill>
                  <a:prstClr val="black"/>
                </a:solidFill>
              </a:rPr>
              <a:t>: 3M users globally</a:t>
            </a:r>
          </a:p>
          <a:p>
            <a:pPr marL="112713" indent="-112713">
              <a:buFontTx/>
              <a:buChar char="•"/>
            </a:pPr>
            <a:r>
              <a:rPr lang="en-GB" sz="1200" dirty="0" smtClean="0">
                <a:solidFill>
                  <a:prstClr val="black"/>
                </a:solidFill>
              </a:rPr>
              <a:t>Grants:7,000 </a:t>
            </a:r>
            <a:r>
              <a:rPr lang="en-GB" sz="1200" dirty="0">
                <a:solidFill>
                  <a:prstClr val="black"/>
                </a:solidFill>
              </a:rPr>
              <a:t>sponsors, </a:t>
            </a:r>
            <a:r>
              <a:rPr lang="en-GB" sz="1200" dirty="0" smtClean="0">
                <a:solidFill>
                  <a:prstClr val="black"/>
                </a:solidFill>
              </a:rPr>
              <a:t>20,000+ </a:t>
            </a:r>
            <a:r>
              <a:rPr lang="en-GB" sz="1200" dirty="0">
                <a:solidFill>
                  <a:prstClr val="black"/>
                </a:solidFill>
              </a:rPr>
              <a:t>active opportunities, </a:t>
            </a:r>
            <a:r>
              <a:rPr lang="en-GB" sz="1200" dirty="0" smtClean="0">
                <a:solidFill>
                  <a:prstClr val="black"/>
                </a:solidFill>
              </a:rPr>
              <a:t>~5M </a:t>
            </a:r>
            <a:r>
              <a:rPr lang="en-GB" sz="1200" dirty="0">
                <a:solidFill>
                  <a:prstClr val="black"/>
                </a:solidFill>
              </a:rPr>
              <a:t>awarded </a:t>
            </a:r>
            <a:r>
              <a:rPr lang="en-GB" sz="1200" dirty="0" smtClean="0">
                <a:solidFill>
                  <a:prstClr val="black"/>
                </a:solidFill>
              </a:rPr>
              <a:t>grants</a:t>
            </a:r>
          </a:p>
          <a:p>
            <a:pPr marL="112713" indent="-112713">
              <a:buFontTx/>
              <a:buChar char="•"/>
            </a:pPr>
            <a:r>
              <a:rPr lang="en-GB" sz="1200" dirty="0" smtClean="0">
                <a:solidFill>
                  <a:prstClr val="black"/>
                </a:solidFill>
              </a:rPr>
              <a:t>Patents: </a:t>
            </a:r>
            <a:r>
              <a:rPr lang="en-GB" sz="1200" dirty="0">
                <a:solidFill>
                  <a:prstClr val="black"/>
                </a:solidFill>
              </a:rPr>
              <a:t>&gt;93m </a:t>
            </a:r>
            <a:r>
              <a:rPr lang="en-GB" sz="1200" dirty="0" smtClean="0">
                <a:solidFill>
                  <a:prstClr val="black"/>
                </a:solidFill>
              </a:rPr>
              <a:t>records, 100 </a:t>
            </a:r>
            <a:r>
              <a:rPr lang="en-GB" sz="1200" dirty="0">
                <a:solidFill>
                  <a:prstClr val="black"/>
                </a:solidFill>
              </a:rPr>
              <a:t>patent </a:t>
            </a:r>
            <a:r>
              <a:rPr lang="en-GB" sz="1200" dirty="0" smtClean="0">
                <a:solidFill>
                  <a:prstClr val="black"/>
                </a:solidFill>
              </a:rPr>
              <a:t>offices</a:t>
            </a:r>
          </a:p>
        </p:txBody>
      </p:sp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" y="-9525"/>
            <a:ext cx="9134475" cy="498475"/>
          </a:xfrm>
          <a:noFill/>
        </p:spPr>
        <p:txBody>
          <a:bodyPr>
            <a:noAutofit/>
          </a:bodyPr>
          <a:lstStyle/>
          <a:p>
            <a:r>
              <a:rPr lang="en-US" sz="2100" b="0" dirty="0" smtClean="0"/>
              <a:t>Elsevier has a unique vantage point on research</a:t>
            </a:r>
            <a:endParaRPr lang="en-US" sz="2100" b="0" dirty="0"/>
          </a:p>
        </p:txBody>
      </p:sp>
      <p:sp>
        <p:nvSpPr>
          <p:cNvPr id="2" name="Right Brace 1"/>
          <p:cNvSpPr/>
          <p:nvPr/>
        </p:nvSpPr>
        <p:spPr>
          <a:xfrm>
            <a:off x="5796136" y="4545796"/>
            <a:ext cx="72008" cy="5853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20077" y="4680520"/>
            <a:ext cx="19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Primary publishing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5796136" y="5311750"/>
            <a:ext cx="108012" cy="13849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5985956"/>
            <a:ext cx="2891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Derived and aggregated data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166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" y="-9525"/>
            <a:ext cx="9134475" cy="498475"/>
          </a:xfrm>
          <a:noFill/>
        </p:spPr>
        <p:txBody>
          <a:bodyPr>
            <a:noAutofit/>
          </a:bodyPr>
          <a:lstStyle/>
          <a:p>
            <a:r>
              <a:rPr lang="en-US" sz="2100" b="0" dirty="0" smtClean="0"/>
              <a:t>Elsevier has a unique vantage point on research</a:t>
            </a:r>
            <a:endParaRPr lang="en-US" sz="2100" b="0" dirty="0"/>
          </a:p>
        </p:txBody>
      </p:sp>
      <p:pic>
        <p:nvPicPr>
          <p:cNvPr id="11" name="Picture 10" descr="http://3.bp.blogspot.com/-QWy1yJtdoV0/TebiI9InhNI/AAAAAAAAAHM/q1KXxDVgl6c/s1600/fc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827" y="1412776"/>
            <a:ext cx="1473910" cy="54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152838"/>
            <a:ext cx="921014" cy="122037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8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31750" y="692696"/>
            <a:ext cx="4424469" cy="30109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72000" tIns="72000" rIns="72000" bIns="72000" anchor="t" anchorCtr="0"/>
          <a:lstStyle/>
          <a:p>
            <a:r>
              <a:rPr lang="en-US" sz="1400" b="1" dirty="0" smtClean="0">
                <a:solidFill>
                  <a:srgbClr val="333333"/>
                </a:solidFill>
                <a:cs typeface="Calibri" pitchFamily="34" charset="0"/>
              </a:rPr>
              <a:t>National research assessment and benchmarking reports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33"/>
                </a:solidFill>
                <a:cs typeface="Calibri" pitchFamily="34" charset="0"/>
              </a:rPr>
              <a:t>UK REF, UK BIS reports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33"/>
                </a:solidFill>
                <a:cs typeface="Calibri" pitchFamily="34" charset="0"/>
              </a:rPr>
              <a:t>ERA (Australia)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33"/>
                </a:solidFill>
                <a:cs typeface="Calibri" pitchFamily="34" charset="0"/>
              </a:rPr>
              <a:t>FCT (Portugal)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33"/>
                </a:solidFill>
                <a:cs typeface="Calibri" pitchFamily="34" charset="0"/>
              </a:rPr>
              <a:t>VQR (Italy)</a:t>
            </a:r>
          </a:p>
        </p:txBody>
      </p:sp>
      <p:pic>
        <p:nvPicPr>
          <p:cNvPr id="14" name="Picture 2"/>
          <p:cNvPicPr preferRelativeResize="0">
            <a:picLocks noChangeArrowheads="1"/>
          </p:cNvPicPr>
          <p:nvPr/>
        </p:nvPicPr>
        <p:blipFill>
          <a:blip r:embed="rId7" cstate="print"/>
          <a:srcRect r="34014" b="60635"/>
          <a:stretch>
            <a:fillRect/>
          </a:stretch>
        </p:blipFill>
        <p:spPr bwMode="auto">
          <a:xfrm>
            <a:off x="5004048" y="764704"/>
            <a:ext cx="3269364" cy="484078"/>
          </a:xfrm>
          <a:prstGeom prst="rect">
            <a:avLst/>
          </a:prstGeom>
          <a:ln w="28575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40768"/>
            <a:ext cx="1319880" cy="908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35" t="27692" r="39754" b="30583"/>
          <a:stretch>
            <a:fillRect/>
          </a:stretch>
        </p:blipFill>
        <p:spPr bwMode="auto">
          <a:xfrm>
            <a:off x="6053433" y="1556792"/>
            <a:ext cx="667542" cy="9543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object 16"/>
          <p:cNvSpPr/>
          <p:nvPr/>
        </p:nvSpPr>
        <p:spPr>
          <a:xfrm>
            <a:off x="5184327" y="1377911"/>
            <a:ext cx="806729" cy="10188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53565A"/>
              </a:solidFill>
            </a:endParaRPr>
          </a:p>
        </p:txBody>
      </p:sp>
      <p:sp>
        <p:nvSpPr>
          <p:cNvPr id="18" name="Rectangle 18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36512" y="2791392"/>
            <a:ext cx="4424469" cy="11416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72000" tIns="72000" rIns="72000" bIns="72000" anchor="t" anchorCtr="0"/>
          <a:lstStyle/>
          <a:p>
            <a:r>
              <a:rPr lang="en-US" sz="1400" b="1" dirty="0" smtClean="0">
                <a:solidFill>
                  <a:srgbClr val="333333"/>
                </a:solidFill>
                <a:cs typeface="Calibri" pitchFamily="34" charset="0"/>
              </a:rPr>
              <a:t>Global University Rankings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33"/>
                </a:solidFill>
                <a:cs typeface="Calibri" pitchFamily="34" charset="0"/>
              </a:rPr>
              <a:t>Times Higher World University Rankings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33"/>
                </a:solidFill>
                <a:cs typeface="Calibri" pitchFamily="34" charset="0"/>
              </a:rPr>
              <a:t>QS rankings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33"/>
                </a:solidFill>
                <a:cs typeface="Calibri" pitchFamily="34" charset="0"/>
              </a:rPr>
              <a:t>US News rankings (Arab Region)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333333"/>
              </a:solidFill>
              <a:cs typeface="Calibri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6" t="34020" r="68217" b="50373"/>
          <a:stretch/>
        </p:blipFill>
        <p:spPr bwMode="auto">
          <a:xfrm>
            <a:off x="4211960" y="2875996"/>
            <a:ext cx="1638786" cy="84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8" t="51484" r="59965" b="37340"/>
          <a:stretch/>
        </p:blipFill>
        <p:spPr bwMode="auto">
          <a:xfrm>
            <a:off x="6084168" y="3059921"/>
            <a:ext cx="1663614" cy="65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147531" y="2636912"/>
            <a:ext cx="8672941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7531" y="4005064"/>
            <a:ext cx="8672941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0" t="50000" r="57448" b="36541"/>
          <a:stretch/>
        </p:blipFill>
        <p:spPr bwMode="auto">
          <a:xfrm>
            <a:off x="7896620" y="2780928"/>
            <a:ext cx="955343" cy="9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5" t="39827" r="20777" b="44254"/>
          <a:stretch/>
        </p:blipFill>
        <p:spPr bwMode="auto">
          <a:xfrm>
            <a:off x="7615403" y="1987541"/>
            <a:ext cx="1027986" cy="64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18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36512" y="4550984"/>
            <a:ext cx="4424469" cy="16916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72000" tIns="72000" rIns="72000" bIns="72000" anchor="t" anchorCtr="0"/>
          <a:lstStyle/>
          <a:p>
            <a:r>
              <a:rPr lang="en-US" sz="1400" b="1" dirty="0" smtClean="0">
                <a:solidFill>
                  <a:srgbClr val="333333"/>
                </a:solidFill>
                <a:cs typeface="Calibri" pitchFamily="34" charset="0"/>
              </a:rPr>
              <a:t>Research reports conducted with</a:t>
            </a:r>
          </a:p>
          <a:p>
            <a:pPr marL="633413" lvl="1" indent="-18256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33"/>
                </a:solidFill>
                <a:cs typeface="Calibri" pitchFamily="34" charset="0"/>
              </a:rPr>
              <a:t>UK Royal Society</a:t>
            </a:r>
          </a:p>
          <a:p>
            <a:pPr marL="633413" lvl="1" indent="-18256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3333"/>
                </a:solidFill>
                <a:cs typeface="Calibri" pitchFamily="34" charset="0"/>
              </a:rPr>
              <a:t>Science Europe</a:t>
            </a:r>
          </a:p>
          <a:p>
            <a:pPr marL="633413" lvl="1" indent="-1825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cs typeface="Calibri" pitchFamily="34" charset="0"/>
              </a:rPr>
              <a:t>European Commission, FENS, HBP, </a:t>
            </a:r>
            <a:r>
              <a:rPr lang="en-US" sz="1400" dirty="0" err="1">
                <a:solidFill>
                  <a:srgbClr val="333333"/>
                </a:solidFill>
                <a:cs typeface="Calibri" pitchFamily="34" charset="0"/>
              </a:rPr>
              <a:t>Kavli</a:t>
            </a:r>
            <a:r>
              <a:rPr lang="en-US" sz="1400" dirty="0">
                <a:solidFill>
                  <a:srgbClr val="333333"/>
                </a:solidFill>
                <a:cs typeface="Calibri" pitchFamily="34" charset="0"/>
              </a:rPr>
              <a:t> Foundation, RIKEN BSI</a:t>
            </a:r>
          </a:p>
          <a:p>
            <a:pPr marL="633413" lvl="1" indent="-182563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33333"/>
                </a:solidFill>
                <a:cs typeface="Calibri" pitchFamily="34" charset="0"/>
              </a:rPr>
              <a:t>World Bank</a:t>
            </a:r>
          </a:p>
          <a:p>
            <a:pPr marL="633413" lvl="1" indent="-182563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333333"/>
                </a:solidFill>
                <a:cs typeface="Calibri" pitchFamily="34" charset="0"/>
              </a:rPr>
              <a:t>EuroStemCell</a:t>
            </a:r>
            <a:r>
              <a:rPr lang="en-US" sz="1400" dirty="0" smtClean="0">
                <a:solidFill>
                  <a:srgbClr val="333333"/>
                </a:solidFill>
                <a:cs typeface="Calibri" pitchFamily="34" charset="0"/>
              </a:rPr>
              <a:t>, Kyoto University</a:t>
            </a:r>
          </a:p>
          <a:p>
            <a:pPr marL="633413" lvl="1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333333"/>
              </a:solidFill>
              <a:cs typeface="Calibri" pitchFamily="34" charset="0"/>
            </a:endParaRPr>
          </a:p>
          <a:p>
            <a:pPr marL="982663" lvl="2" indent="-355600">
              <a:buFontTx/>
              <a:buChar char="-"/>
            </a:pPr>
            <a:endParaRPr lang="en-US" sz="1400" dirty="0" smtClean="0">
              <a:solidFill>
                <a:srgbClr val="333333"/>
              </a:solidFill>
              <a:cs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333333"/>
              </a:solidFill>
              <a:cs typeface="Calibri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333333"/>
              </a:solidFill>
              <a:cs typeface="Calibri" pitchFamily="34" charset="0"/>
            </a:endParaRPr>
          </a:p>
        </p:txBody>
      </p:sp>
      <p:pic>
        <p:nvPicPr>
          <p:cNvPr id="26" name="Picture 8" descr="Stem-Cell-Research-40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960" y="5138904"/>
            <a:ext cx="1451192" cy="145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08735"/>
            <a:ext cx="996847" cy="126448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254034"/>
            <a:ext cx="954463" cy="134331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" descr="ScreenHunter_280 Oct. 28 12.10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152838"/>
            <a:ext cx="1009291" cy="1430463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4" t="48772" r="16923" b="15299"/>
          <a:stretch/>
        </p:blipFill>
        <p:spPr bwMode="auto">
          <a:xfrm>
            <a:off x="7973614" y="5144970"/>
            <a:ext cx="1022245" cy="110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0442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5" y="27208"/>
            <a:ext cx="8413853" cy="600590"/>
          </a:xfrm>
        </p:spPr>
        <p:txBody>
          <a:bodyPr>
            <a:normAutofit/>
          </a:bodyPr>
          <a:lstStyle/>
          <a:p>
            <a:r>
              <a:rPr lang="en-US" dirty="0" smtClean="0"/>
              <a:t>Elsevier’s perspective on metrics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55644" y="6492875"/>
            <a:ext cx="2133600" cy="365125"/>
          </a:xfrm>
        </p:spPr>
        <p:txBody>
          <a:bodyPr/>
          <a:lstStyle/>
          <a:p>
            <a:pPr algn="r">
              <a:defRPr/>
            </a:pPr>
            <a:fld id="{E1002F76-01C1-49F8-BCF9-83076B39F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665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6" t="12500" r="34652" b="8022"/>
          <a:stretch/>
        </p:blipFill>
        <p:spPr bwMode="auto">
          <a:xfrm>
            <a:off x="2265526" y="859811"/>
            <a:ext cx="4189863" cy="58139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0755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5" y="27208"/>
            <a:ext cx="8413853" cy="600590"/>
          </a:xfrm>
        </p:spPr>
        <p:txBody>
          <a:bodyPr>
            <a:normAutofit/>
          </a:bodyPr>
          <a:lstStyle/>
          <a:p>
            <a:r>
              <a:rPr lang="en-US" dirty="0" smtClean="0"/>
              <a:t>Elsevier perspective 1: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55644" y="6492875"/>
            <a:ext cx="2133600" cy="365125"/>
          </a:xfrm>
        </p:spPr>
        <p:txBody>
          <a:bodyPr/>
          <a:lstStyle/>
          <a:p>
            <a:pPr algn="r">
              <a:defRPr/>
            </a:pPr>
            <a:fld id="{E1002F76-01C1-49F8-BCF9-83076B39F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665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6" t="12500" r="34652" b="8022"/>
          <a:stretch/>
        </p:blipFill>
        <p:spPr bwMode="auto">
          <a:xfrm>
            <a:off x="313897" y="1774211"/>
            <a:ext cx="2094932" cy="2906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Isosceles Triangle 2"/>
          <p:cNvSpPr/>
          <p:nvPr/>
        </p:nvSpPr>
        <p:spPr>
          <a:xfrm rot="5400000">
            <a:off x="1334067" y="3080985"/>
            <a:ext cx="2906973" cy="32072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1563" y="2142699"/>
            <a:ext cx="58821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Metrics should complement, not replace human judgment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Metrics should be used together with peer review and expert opinion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949562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5" y="27208"/>
            <a:ext cx="8413853" cy="600590"/>
          </a:xfrm>
        </p:spPr>
        <p:txBody>
          <a:bodyPr>
            <a:normAutofit/>
          </a:bodyPr>
          <a:lstStyle/>
          <a:p>
            <a:r>
              <a:rPr lang="en-US" dirty="0" smtClean="0"/>
              <a:t>Elsevier perspective 2: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55644" y="6492875"/>
            <a:ext cx="2133600" cy="365125"/>
          </a:xfrm>
        </p:spPr>
        <p:txBody>
          <a:bodyPr/>
          <a:lstStyle/>
          <a:p>
            <a:pPr algn="r">
              <a:defRPr/>
            </a:pPr>
            <a:fld id="{E1002F76-01C1-49F8-BCF9-83076B39F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665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6" t="12500" r="34652" b="8022"/>
          <a:stretch/>
        </p:blipFill>
        <p:spPr bwMode="auto">
          <a:xfrm>
            <a:off x="313897" y="1774211"/>
            <a:ext cx="2094932" cy="2906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Isosceles Triangle 2"/>
          <p:cNvSpPr/>
          <p:nvPr/>
        </p:nvSpPr>
        <p:spPr>
          <a:xfrm rot="5400000">
            <a:off x="1334067" y="3080985"/>
            <a:ext cx="2906973" cy="32072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1563" y="2183643"/>
            <a:ext cx="588218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Metrics embody human judgment, they are not independent of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When metrics and peer review or expert opinion give different answers, probe further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876337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5" y="27208"/>
            <a:ext cx="8413853" cy="600590"/>
          </a:xfrm>
        </p:spPr>
        <p:txBody>
          <a:bodyPr>
            <a:normAutofit/>
          </a:bodyPr>
          <a:lstStyle/>
          <a:p>
            <a:r>
              <a:rPr lang="en-US" dirty="0" smtClean="0"/>
              <a:t>Elsevier perspective 3: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55644" y="6492875"/>
            <a:ext cx="2133600" cy="365125"/>
          </a:xfrm>
        </p:spPr>
        <p:txBody>
          <a:bodyPr/>
          <a:lstStyle/>
          <a:p>
            <a:pPr algn="r">
              <a:defRPr/>
            </a:pPr>
            <a:fld id="{E1002F76-01C1-49F8-BCF9-83076B39F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665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6" t="12500" r="34652" b="8022"/>
          <a:stretch/>
        </p:blipFill>
        <p:spPr bwMode="auto">
          <a:xfrm>
            <a:off x="313897" y="1774211"/>
            <a:ext cx="2094932" cy="29069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Isosceles Triangle 2"/>
          <p:cNvSpPr/>
          <p:nvPr/>
        </p:nvSpPr>
        <p:spPr>
          <a:xfrm rot="5400000">
            <a:off x="1334067" y="3080985"/>
            <a:ext cx="2906973" cy="32072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1562" y="1528539"/>
            <a:ext cx="61824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“Metrics” does not only mean bibliometrics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Metrics also describe activities related to funding, collaboration, </a:t>
            </a:r>
            <a:r>
              <a:rPr lang="en-US" sz="2600" dirty="0" err="1" smtClean="0"/>
              <a:t>commercialisation</a:t>
            </a:r>
            <a:r>
              <a:rPr lang="en-US" sz="2600" dirty="0" smtClean="0"/>
              <a:t>, and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Multiple metrics used together give the richest perspective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783605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002F76-01C1-49F8-BCF9-83076B39F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en-US" dirty="0" smtClean="0"/>
              <a:t>Q. Which metrics? A. Snowball Metrics!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042" y="1052736"/>
            <a:ext cx="6045958" cy="57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9307" y="4869160"/>
            <a:ext cx="2620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Recipes in first recipe book</a:t>
            </a:r>
          </a:p>
          <a:p>
            <a:r>
              <a:rPr lang="en-US" b="1" dirty="0" smtClean="0">
                <a:solidFill>
                  <a:srgbClr val="67AFBD"/>
                </a:solidFill>
              </a:rPr>
              <a:t>Recipes added in second recipe book</a:t>
            </a:r>
            <a:endParaRPr lang="en-US" b="1" dirty="0">
              <a:solidFill>
                <a:srgbClr val="67AFBD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40" y="1052736"/>
            <a:ext cx="2441503" cy="324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5151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5" y="27208"/>
            <a:ext cx="8413853" cy="600590"/>
          </a:xfrm>
        </p:spPr>
        <p:txBody>
          <a:bodyPr>
            <a:normAutofit/>
          </a:bodyPr>
          <a:lstStyle/>
          <a:p>
            <a:r>
              <a:rPr lang="en-US" dirty="0" smtClean="0"/>
              <a:t>Common counter arguments against metrics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55644" y="6492875"/>
            <a:ext cx="2133600" cy="365125"/>
          </a:xfrm>
        </p:spPr>
        <p:txBody>
          <a:bodyPr/>
          <a:lstStyle/>
          <a:p>
            <a:pPr algn="r">
              <a:defRPr/>
            </a:pPr>
            <a:fld id="{E1002F76-01C1-49F8-BCF9-83076B39FD7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124" y="4203547"/>
            <a:ext cx="87618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• Greater </a:t>
            </a:r>
            <a:r>
              <a:rPr lang="en-US" sz="2600" dirty="0"/>
              <a:t>use of metrics will lead to “gaming” by </a:t>
            </a:r>
            <a:r>
              <a:rPr lang="en-US" sz="2600" dirty="0" smtClean="0"/>
              <a:t>researchers</a:t>
            </a:r>
          </a:p>
          <a:p>
            <a:endParaRPr lang="en-US" sz="2600" dirty="0"/>
          </a:p>
          <a:p>
            <a:r>
              <a:rPr lang="en-US" sz="2600" dirty="0" smtClean="0"/>
              <a:t>• Metrics </a:t>
            </a:r>
            <a:r>
              <a:rPr lang="en-US" sz="2600" dirty="0"/>
              <a:t>aren’t suitable for the </a:t>
            </a:r>
            <a:r>
              <a:rPr lang="en-US" sz="2600" dirty="0" smtClean="0"/>
              <a:t>Humanities</a:t>
            </a:r>
          </a:p>
          <a:p>
            <a:endParaRPr lang="en-US" sz="2600" dirty="0"/>
          </a:p>
          <a:p>
            <a:r>
              <a:rPr lang="en-US" sz="2600" dirty="0" smtClean="0"/>
              <a:t>• Metrics risk </a:t>
            </a:r>
            <a:r>
              <a:rPr lang="en-US" sz="2600" dirty="0"/>
              <a:t>perpetuating biases, such as gender biases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52" y="876873"/>
            <a:ext cx="3067336" cy="306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079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37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nGroupingDigits val=&quot;3&quot;/&gt;&lt;m_chGroupingSymbol&gt;,&lt;/m_chGroupingSymbol&gt;&lt;m_nGroupingDigits17909 val=&quot;3&quot;/&gt;&lt;m_chGroupingSymbol17909&gt;,&lt;/m_chGroupingSymbol17909&gt;&lt;/m_precDefault&gt;&lt;/CDefaultPrec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fJo2uM60K3C4AoExiY_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NaIp98Wk.AvzoKwB3vs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2r1P0_SBUG56AbF413Tj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hVdG1fskOqxTTbqZEVq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It4uUYxykG93TPnvOhVA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5Ad6Tj4UmEGsC7ey5XN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rauf6zWEOZkivi.AbEO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Z199RvkEqxpMsdmF8W4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7Ad5VK6Ek2lhiFure9xl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cNgAJB7NEyhMJOofJY7I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1K21bbvU.nRn8idyabu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ioXeJRvEG.nJK3Zmg72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5QgzQTVYkGac2E8LNcZF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pc40G8N02ZGgJSWkQQY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fJo2uM60K3C4AoExiY_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NaIp98Wk.AvzoKwB3vs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2r1P0_SBUG56AbF413Tj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hVdG1fskOqxTTbqZEVq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It4uUYxykG93TPnvOhVA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5Ad6Tj4UmEGsC7ey5XN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rauf6zWEOZkivi.AbEO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Z199RvkEqxpMsdmF8W4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7Ad5VK6Ek2lhiFure9xl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cNgAJB7NEyhMJOofJY7I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1K21bbvU.nRn8idyabu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ioXeJRvEG.nJK3Zmg72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5QgzQTVYkGac2E8LNcZF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pc40G8N02ZGgJSWkQQY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fJo2uM60K3C4AoExiY_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NaIp98Wk.AvzoKwB3vs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2r1P0_SBUG56AbF413Tj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hVdG1fskOqxTTbqZEVq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It4uUYxykG93TPnvOhVA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5Ad6Tj4UmEGsC7ey5XN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rauf6zWEOZkivi.AbEO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Z199RvkEqxpMsdmF8W4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7Ad5VK6Ek2lhiFure9xl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cNgAJB7NEyhMJOofJY7I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1K21bbvU.nRn8idyabu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ioXeJRvEG.nJK3Zmg72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5QgzQTVYkGac2E8LNcZF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pc40G8N02ZGgJSWkQQY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fJo2uM60K3C4AoExiY_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NaIp98Wk.AvzoKwB3vs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2r1P0_SBUG56AbF413Tj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hVdG1fskOqxTTbqZEVq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It4uUYxykG93TPnvOhVA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5Ad6Tj4UmEGsC7ey5XN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rauf6zWEOZkivi.AbEO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Z199RvkEqxpMsdmF8W4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7Ad5VK6Ek2lhiFure9xl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cNgAJB7NEyhMJOofJY7I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1K21bbvU.nRn8idyabu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ioXeJRvEG.nJK3Zmg72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.M1wnXhuU2nN7MYrPc2C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.M1wnXhuU2nN7MYrPc2C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.M1wnXhuU2nN7MYrPc2C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5QgzQTVYkGac2E8LNcZF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pc40G8N02ZGgJSWkQQYA"/>
</p:tagLst>
</file>

<file path=ppt/theme/theme1.xml><?xml version="1.0" encoding="utf-8"?>
<a:theme xmlns:a="http://schemas.openxmlformats.org/drawingml/2006/main" name="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Elsevier RI Theme">
  <a:themeElements>
    <a:clrScheme name="Elsevier Colours">
      <a:dk1>
        <a:srgbClr val="53565A"/>
      </a:dk1>
      <a:lt1>
        <a:sysClr val="window" lastClr="FFFFFF"/>
      </a:lt1>
      <a:dk2>
        <a:srgbClr val="FF8200"/>
      </a:dk2>
      <a:lt2>
        <a:srgbClr val="A7A8AA"/>
      </a:lt2>
      <a:accent1>
        <a:srgbClr val="007398"/>
      </a:accent1>
      <a:accent2>
        <a:srgbClr val="FF8200"/>
      </a:accent2>
      <a:accent3>
        <a:srgbClr val="53565A"/>
      </a:accent3>
      <a:accent4>
        <a:srgbClr val="00966C"/>
      </a:accent4>
      <a:accent5>
        <a:srgbClr val="41B6E6"/>
      </a:accent5>
      <a:accent6>
        <a:srgbClr val="CBC793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SC ERI Masterbrand">
  <a:themeElements>
    <a:clrScheme name="Elsevier Colours">
      <a:dk1>
        <a:srgbClr val="53565A"/>
      </a:dk1>
      <a:lt1>
        <a:sysClr val="window" lastClr="FFFFFF"/>
      </a:lt1>
      <a:dk2>
        <a:srgbClr val="FF8200"/>
      </a:dk2>
      <a:lt2>
        <a:srgbClr val="A7A8AA"/>
      </a:lt2>
      <a:accent1>
        <a:srgbClr val="007398"/>
      </a:accent1>
      <a:accent2>
        <a:srgbClr val="FF8200"/>
      </a:accent2>
      <a:accent3>
        <a:srgbClr val="53565A"/>
      </a:accent3>
      <a:accent4>
        <a:srgbClr val="00966C"/>
      </a:accent4>
      <a:accent5>
        <a:srgbClr val="41B6E6"/>
      </a:accent5>
      <a:accent6>
        <a:srgbClr val="CBC793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Custom Design">
  <a:themeElements>
    <a:clrScheme name="Elsevier">
      <a:dk1>
        <a:srgbClr val="53565A"/>
      </a:dk1>
      <a:lt1>
        <a:sysClr val="window" lastClr="FFFFFF"/>
      </a:lt1>
      <a:dk2>
        <a:srgbClr val="FF8200"/>
      </a:dk2>
      <a:lt2>
        <a:srgbClr val="FFFFFF"/>
      </a:lt2>
      <a:accent1>
        <a:srgbClr val="007398"/>
      </a:accent1>
      <a:accent2>
        <a:srgbClr val="53565A"/>
      </a:accent2>
      <a:accent3>
        <a:srgbClr val="53565A"/>
      </a:accent3>
      <a:accent4>
        <a:srgbClr val="53565A"/>
      </a:accent4>
      <a:accent5>
        <a:srgbClr val="53565A"/>
      </a:accent5>
      <a:accent6>
        <a:srgbClr val="53565A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SC ERI Masterbrand">
  <a:themeElements>
    <a:clrScheme name="Elsevier Colours">
      <a:dk1>
        <a:srgbClr val="53565A"/>
      </a:dk1>
      <a:lt1>
        <a:sysClr val="window" lastClr="FFFFFF"/>
      </a:lt1>
      <a:dk2>
        <a:srgbClr val="FF8200"/>
      </a:dk2>
      <a:lt2>
        <a:srgbClr val="A7A8AA"/>
      </a:lt2>
      <a:accent1>
        <a:srgbClr val="007398"/>
      </a:accent1>
      <a:accent2>
        <a:srgbClr val="FF8200"/>
      </a:accent2>
      <a:accent3>
        <a:srgbClr val="53565A"/>
      </a:accent3>
      <a:accent4>
        <a:srgbClr val="00966C"/>
      </a:accent4>
      <a:accent5>
        <a:srgbClr val="41B6E6"/>
      </a:accent5>
      <a:accent6>
        <a:srgbClr val="CBC793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66537</TotalTime>
  <Words>703</Words>
  <Application>Microsoft Office PowerPoint</Application>
  <PresentationFormat>On-screen Show (4:3)</PresentationFormat>
  <Paragraphs>207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Custom Design</vt:lpstr>
      <vt:lpstr>1_Custom Design</vt:lpstr>
      <vt:lpstr>2_Custom Design</vt:lpstr>
      <vt:lpstr>3_Custom Design</vt:lpstr>
      <vt:lpstr>4_Custom Design</vt:lpstr>
      <vt:lpstr>SC ERI Masterbrand</vt:lpstr>
      <vt:lpstr>2_Office Theme</vt:lpstr>
      <vt:lpstr>5_Custom Design</vt:lpstr>
      <vt:lpstr>1_SC ERI Masterbrand</vt:lpstr>
      <vt:lpstr>Elsevier RI Theme</vt:lpstr>
      <vt:lpstr>think-cell Slide</vt:lpstr>
      <vt:lpstr>How can information inform judgments?</vt:lpstr>
      <vt:lpstr>Elsevier has a unique vantage point on research</vt:lpstr>
      <vt:lpstr>Elsevier has a unique vantage point on research</vt:lpstr>
      <vt:lpstr>Elsevier’s perspective on metrics</vt:lpstr>
      <vt:lpstr>Elsevier perspective 1:</vt:lpstr>
      <vt:lpstr>Elsevier perspective 2:</vt:lpstr>
      <vt:lpstr>Elsevier perspective 3:</vt:lpstr>
      <vt:lpstr>Q. Which metrics? A. Snowball Metrics!</vt:lpstr>
      <vt:lpstr>Common counter arguments against metrics</vt:lpstr>
      <vt:lpstr>Counter argument 1: Gaming</vt:lpstr>
      <vt:lpstr>Counter argument 2: Humanities</vt:lpstr>
      <vt:lpstr>Counter argument 3: Biases</vt:lpstr>
      <vt:lpstr>Consideration 1: cost</vt:lpstr>
      <vt:lpstr>Consideration 2: availability of tools and systems</vt:lpstr>
      <vt:lpstr>Analysis 1: QR vs number of top 5% publications</vt:lpstr>
      <vt:lpstr>Analysis 2: QR vs field-weighted citation impact</vt:lpstr>
      <vt:lpstr>Analysis 3: REF GPA vs citation GPA per UoA </vt:lpstr>
      <vt:lpstr>Conclusions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Reed Elsevier</dc:creator>
  <cp:lastModifiedBy>Reed Elsevier</cp:lastModifiedBy>
  <cp:revision>2950</cp:revision>
  <cp:lastPrinted>2014-06-17T12:37:42Z</cp:lastPrinted>
  <dcterms:created xsi:type="dcterms:W3CDTF">2012-11-02T04:33:24Z</dcterms:created>
  <dcterms:modified xsi:type="dcterms:W3CDTF">2015-03-31T10:36:20Z</dcterms:modified>
</cp:coreProperties>
</file>