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97" r:id="rId3"/>
    <p:sldId id="298" r:id="rId4"/>
    <p:sldId id="311" r:id="rId5"/>
    <p:sldId id="312" r:id="rId6"/>
    <p:sldId id="300" r:id="rId7"/>
    <p:sldId id="280" r:id="rId8"/>
    <p:sldId id="313" r:id="rId9"/>
    <p:sldId id="279" r:id="rId10"/>
    <p:sldId id="310" r:id="rId11"/>
  </p:sldIdLst>
  <p:sldSz cx="9144000" cy="6858000" type="screen4x3"/>
  <p:notesSz cx="6858000" cy="9144000"/>
  <p:embeddedFontLst>
    <p:embeddedFont>
      <p:font typeface="Cisalpin LT Std" panose="02000503050000020004" charset="0"/>
      <p:regular r:id="rId14"/>
      <p:bold r:id="rId15"/>
      <p:italic r:id="rId16"/>
      <p:boldItalic r:id="rId17"/>
    </p:embeddedFont>
  </p:embeddedFont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D2DC53"/>
    <a:srgbClr val="9966FF"/>
    <a:srgbClr val="C4DBE8"/>
    <a:srgbClr val="CDDD1C"/>
    <a:srgbClr val="006F00"/>
    <a:srgbClr val="005A00"/>
    <a:srgbClr val="005900"/>
    <a:srgbClr val="00301F"/>
    <a:srgbClr val="E7E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70" autoAdjust="0"/>
    <p:restoredTop sz="82401" autoAdjust="0"/>
  </p:normalViewPr>
  <p:slideViewPr>
    <p:cSldViewPr>
      <p:cViewPr varScale="1">
        <p:scale>
          <a:sx n="61" d="100"/>
          <a:sy n="61" d="100"/>
        </p:scale>
        <p:origin x="13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02018395401942"/>
          <c:y val="4.1093938280362015E-2"/>
          <c:w val="0.80796500866004461"/>
          <c:h val="0.735844948851836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Outturn, plans up to 2015-16</c:v>
                </c:pt>
              </c:strCache>
            </c:strRef>
          </c:tx>
          <c:spPr>
            <a:ln w="38100">
              <a:solidFill>
                <a:schemeClr val="bg2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strRef>
              <c:f>Sheet1!$A$2:$A$23</c:f>
              <c:strCache>
                <c:ptCount val="22"/>
                <c:pt idx="0">
                  <c:v>1998-99</c:v>
                </c:pt>
                <c:pt idx="1">
                  <c:v>1999-00</c:v>
                </c:pt>
                <c:pt idx="2">
                  <c:v>2000-01</c:v>
                </c:pt>
                <c:pt idx="3">
                  <c:v>2001-02</c:v>
                </c:pt>
                <c:pt idx="4">
                  <c:v>2002-03</c:v>
                </c:pt>
                <c:pt idx="5">
                  <c:v>2003-04</c:v>
                </c:pt>
                <c:pt idx="6">
                  <c:v>2004-05</c:v>
                </c:pt>
                <c:pt idx="7">
                  <c:v>2005-06</c:v>
                </c:pt>
                <c:pt idx="8">
                  <c:v>2006-07</c:v>
                </c:pt>
                <c:pt idx="9">
                  <c:v>2007-08</c:v>
                </c:pt>
                <c:pt idx="10">
                  <c:v>2008-09</c:v>
                </c:pt>
                <c:pt idx="11">
                  <c:v>2009-10</c:v>
                </c:pt>
                <c:pt idx="12">
                  <c:v>2010-11</c:v>
                </c:pt>
                <c:pt idx="13">
                  <c:v>2011-12</c:v>
                </c:pt>
                <c:pt idx="14">
                  <c:v>2012-13</c:v>
                </c:pt>
                <c:pt idx="15">
                  <c:v>2013-14</c:v>
                </c:pt>
                <c:pt idx="16">
                  <c:v>2014-15</c:v>
                </c:pt>
                <c:pt idx="17">
                  <c:v>2015-16</c:v>
                </c:pt>
                <c:pt idx="18">
                  <c:v>2016-17</c:v>
                </c:pt>
                <c:pt idx="19">
                  <c:v>2017-18</c:v>
                </c:pt>
                <c:pt idx="20">
                  <c:v>2018-19</c:v>
                </c:pt>
                <c:pt idx="21">
                  <c:v>2019-20</c:v>
                </c:pt>
              </c:strCache>
            </c:strRef>
          </c:cat>
          <c:val>
            <c:numRef>
              <c:f>Sheet1!$B$2:$B$23</c:f>
              <c:numCache>
                <c:formatCode>0.0</c:formatCode>
                <c:ptCount val="22"/>
                <c:pt idx="0">
                  <c:v>68.538687007413699</c:v>
                </c:pt>
                <c:pt idx="1">
                  <c:v>71.338017705649989</c:v>
                </c:pt>
                <c:pt idx="2">
                  <c:v>76.259343061803975</c:v>
                </c:pt>
                <c:pt idx="3">
                  <c:v>81.847475453282328</c:v>
                </c:pt>
                <c:pt idx="4">
                  <c:v>85.871443308422471</c:v>
                </c:pt>
                <c:pt idx="5">
                  <c:v>93.443722542648302</c:v>
                </c:pt>
                <c:pt idx="6">
                  <c:v>96.284357582273273</c:v>
                </c:pt>
                <c:pt idx="7">
                  <c:v>99.939623189452988</c:v>
                </c:pt>
                <c:pt idx="8">
                  <c:v>102.17604189590971</c:v>
                </c:pt>
                <c:pt idx="9">
                  <c:v>106.12526043257535</c:v>
                </c:pt>
                <c:pt idx="10">
                  <c:v>108.48623344356292</c:v>
                </c:pt>
                <c:pt idx="11">
                  <c:v>114.09502530050635</c:v>
                </c:pt>
                <c:pt idx="12">
                  <c:v>110.582458879383</c:v>
                </c:pt>
                <c:pt idx="13">
                  <c:v>105.19426909935497</c:v>
                </c:pt>
                <c:pt idx="14">
                  <c:v>101.0603995633402</c:v>
                </c:pt>
                <c:pt idx="15">
                  <c:v>101.88292201809705</c:v>
                </c:pt>
                <c:pt idx="16">
                  <c:v>100.95514121195504</c:v>
                </c:pt>
                <c:pt idx="17">
                  <c:v>100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38100">
              <a:solidFill>
                <a:schemeClr val="bg2">
                  <a:lumMod val="50000"/>
                  <a:lumOff val="50000"/>
                </a:schemeClr>
              </a:solidFill>
              <a:prstDash val="dash"/>
            </a:ln>
          </c:spPr>
          <c:marker>
            <c:symbol val="none"/>
          </c:marker>
          <c:cat>
            <c:strRef>
              <c:f>Sheet1!$A$2:$A$23</c:f>
              <c:strCache>
                <c:ptCount val="22"/>
                <c:pt idx="0">
                  <c:v>1998-99</c:v>
                </c:pt>
                <c:pt idx="1">
                  <c:v>1999-00</c:v>
                </c:pt>
                <c:pt idx="2">
                  <c:v>2000-01</c:v>
                </c:pt>
                <c:pt idx="3">
                  <c:v>2001-02</c:v>
                </c:pt>
                <c:pt idx="4">
                  <c:v>2002-03</c:v>
                </c:pt>
                <c:pt idx="5">
                  <c:v>2003-04</c:v>
                </c:pt>
                <c:pt idx="6">
                  <c:v>2004-05</c:v>
                </c:pt>
                <c:pt idx="7">
                  <c:v>2005-06</c:v>
                </c:pt>
                <c:pt idx="8">
                  <c:v>2006-07</c:v>
                </c:pt>
                <c:pt idx="9">
                  <c:v>2007-08</c:v>
                </c:pt>
                <c:pt idx="10">
                  <c:v>2008-09</c:v>
                </c:pt>
                <c:pt idx="11">
                  <c:v>2009-10</c:v>
                </c:pt>
                <c:pt idx="12">
                  <c:v>2010-11</c:v>
                </c:pt>
                <c:pt idx="13">
                  <c:v>2011-12</c:v>
                </c:pt>
                <c:pt idx="14">
                  <c:v>2012-13</c:v>
                </c:pt>
                <c:pt idx="15">
                  <c:v>2013-14</c:v>
                </c:pt>
                <c:pt idx="16">
                  <c:v>2014-15</c:v>
                </c:pt>
                <c:pt idx="17">
                  <c:v>2015-16</c:v>
                </c:pt>
                <c:pt idx="18">
                  <c:v>2016-17</c:v>
                </c:pt>
                <c:pt idx="19">
                  <c:v>2017-18</c:v>
                </c:pt>
                <c:pt idx="20">
                  <c:v>2018-19</c:v>
                </c:pt>
                <c:pt idx="21">
                  <c:v>2019-20</c:v>
                </c:pt>
              </c:strCache>
            </c:strRef>
          </c:cat>
          <c:val>
            <c:numRef>
              <c:f>Sheet1!$C$2:$C$23</c:f>
              <c:numCache>
                <c:formatCode>General</c:formatCode>
                <c:ptCount val="22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Autumn Statement 2014</c:v>
                </c:pt>
              </c:strCache>
            </c:strRef>
          </c:tx>
          <c:spPr>
            <a:ln w="38100">
              <a:solidFill>
                <a:schemeClr val="bg2">
                  <a:lumMod val="50000"/>
                  <a:lumOff val="50000"/>
                </a:schemeClr>
              </a:solidFill>
              <a:prstDash val="sysDot"/>
            </a:ln>
          </c:spPr>
          <c:marker>
            <c:symbol val="none"/>
          </c:marker>
          <c:cat>
            <c:strRef>
              <c:f>Sheet1!$A$2:$A$23</c:f>
              <c:strCache>
                <c:ptCount val="22"/>
                <c:pt idx="0">
                  <c:v>1998-99</c:v>
                </c:pt>
                <c:pt idx="1">
                  <c:v>1999-00</c:v>
                </c:pt>
                <c:pt idx="2">
                  <c:v>2000-01</c:v>
                </c:pt>
                <c:pt idx="3">
                  <c:v>2001-02</c:v>
                </c:pt>
                <c:pt idx="4">
                  <c:v>2002-03</c:v>
                </c:pt>
                <c:pt idx="5">
                  <c:v>2003-04</c:v>
                </c:pt>
                <c:pt idx="6">
                  <c:v>2004-05</c:v>
                </c:pt>
                <c:pt idx="7">
                  <c:v>2005-06</c:v>
                </c:pt>
                <c:pt idx="8">
                  <c:v>2006-07</c:v>
                </c:pt>
                <c:pt idx="9">
                  <c:v>2007-08</c:v>
                </c:pt>
                <c:pt idx="10">
                  <c:v>2008-09</c:v>
                </c:pt>
                <c:pt idx="11">
                  <c:v>2009-10</c:v>
                </c:pt>
                <c:pt idx="12">
                  <c:v>2010-11</c:v>
                </c:pt>
                <c:pt idx="13">
                  <c:v>2011-12</c:v>
                </c:pt>
                <c:pt idx="14">
                  <c:v>2012-13</c:v>
                </c:pt>
                <c:pt idx="15">
                  <c:v>2013-14</c:v>
                </c:pt>
                <c:pt idx="16">
                  <c:v>2014-15</c:v>
                </c:pt>
                <c:pt idx="17">
                  <c:v>2015-16</c:v>
                </c:pt>
                <c:pt idx="18">
                  <c:v>2016-17</c:v>
                </c:pt>
                <c:pt idx="19">
                  <c:v>2017-18</c:v>
                </c:pt>
                <c:pt idx="20">
                  <c:v>2018-19</c:v>
                </c:pt>
                <c:pt idx="21">
                  <c:v>2019-20</c:v>
                </c:pt>
              </c:strCache>
            </c:strRef>
          </c:cat>
          <c:val>
            <c:numRef>
              <c:f>Sheet1!$D$2:$D$23</c:f>
              <c:numCache>
                <c:formatCode>General</c:formatCode>
                <c:ptCount val="22"/>
                <c:pt idx="17" formatCode="0.0">
                  <c:v>100</c:v>
                </c:pt>
                <c:pt idx="18" formatCode="0.0">
                  <c:v>93.79032273344788</c:v>
                </c:pt>
                <c:pt idx="19" formatCode="0.0">
                  <c:v>89.294839892311984</c:v>
                </c:pt>
                <c:pt idx="20" formatCode="0.0">
                  <c:v>87.525395570344358</c:v>
                </c:pt>
                <c:pt idx="21" formatCode="0.0">
                  <c:v>85.919052754980015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Budget 2015</c:v>
                </c:pt>
              </c:strCache>
            </c:strRef>
          </c:tx>
          <c:spPr>
            <a:ln>
              <a:solidFill>
                <a:schemeClr val="accent3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strRef>
              <c:f>Sheet1!$A$2:$A$23</c:f>
              <c:strCache>
                <c:ptCount val="22"/>
                <c:pt idx="0">
                  <c:v>1998-99</c:v>
                </c:pt>
                <c:pt idx="1">
                  <c:v>1999-00</c:v>
                </c:pt>
                <c:pt idx="2">
                  <c:v>2000-01</c:v>
                </c:pt>
                <c:pt idx="3">
                  <c:v>2001-02</c:v>
                </c:pt>
                <c:pt idx="4">
                  <c:v>2002-03</c:v>
                </c:pt>
                <c:pt idx="5">
                  <c:v>2003-04</c:v>
                </c:pt>
                <c:pt idx="6">
                  <c:v>2004-05</c:v>
                </c:pt>
                <c:pt idx="7">
                  <c:v>2005-06</c:v>
                </c:pt>
                <c:pt idx="8">
                  <c:v>2006-07</c:v>
                </c:pt>
                <c:pt idx="9">
                  <c:v>2007-08</c:v>
                </c:pt>
                <c:pt idx="10">
                  <c:v>2008-09</c:v>
                </c:pt>
                <c:pt idx="11">
                  <c:v>2009-10</c:v>
                </c:pt>
                <c:pt idx="12">
                  <c:v>2010-11</c:v>
                </c:pt>
                <c:pt idx="13">
                  <c:v>2011-12</c:v>
                </c:pt>
                <c:pt idx="14">
                  <c:v>2012-13</c:v>
                </c:pt>
                <c:pt idx="15">
                  <c:v>2013-14</c:v>
                </c:pt>
                <c:pt idx="16">
                  <c:v>2014-15</c:v>
                </c:pt>
                <c:pt idx="17">
                  <c:v>2015-16</c:v>
                </c:pt>
                <c:pt idx="18">
                  <c:v>2016-17</c:v>
                </c:pt>
                <c:pt idx="19">
                  <c:v>2017-18</c:v>
                </c:pt>
                <c:pt idx="20">
                  <c:v>2018-19</c:v>
                </c:pt>
                <c:pt idx="21">
                  <c:v>2019-20</c:v>
                </c:pt>
              </c:strCache>
            </c:strRef>
          </c:cat>
          <c:val>
            <c:numRef>
              <c:f>Sheet1!$E$2:$E$23</c:f>
              <c:numCache>
                <c:formatCode>General</c:formatCode>
                <c:ptCount val="22"/>
                <c:pt idx="17">
                  <c:v>100</c:v>
                </c:pt>
                <c:pt idx="18" formatCode="0.0">
                  <c:v>94.873044006684125</c:v>
                </c:pt>
                <c:pt idx="19" formatCode="0.0">
                  <c:v>90.491915156466348</c:v>
                </c:pt>
                <c:pt idx="20" formatCode="0.0">
                  <c:v>89.14153846153846</c:v>
                </c:pt>
                <c:pt idx="21" formatCode="0.0">
                  <c:v>92.849388706531215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8690872"/>
        <c:axId val="288693616"/>
      </c:lineChart>
      <c:catAx>
        <c:axId val="288690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8693616"/>
        <c:crosses val="autoZero"/>
        <c:auto val="1"/>
        <c:lblAlgn val="ctr"/>
        <c:lblOffset val="100"/>
        <c:noMultiLvlLbl val="0"/>
      </c:catAx>
      <c:valAx>
        <c:axId val="288693616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 smtClean="0"/>
                  <a:t>Real</a:t>
                </a:r>
                <a:r>
                  <a:rPr lang="en-GB" b="0" baseline="0" dirty="0" smtClean="0"/>
                  <a:t> departmental spending </a:t>
                </a:r>
              </a:p>
              <a:p>
                <a:pPr>
                  <a:defRPr b="0"/>
                </a:pPr>
                <a:r>
                  <a:rPr lang="en-GB" b="0" baseline="0" dirty="0" smtClean="0"/>
                  <a:t>(index 2015-16 = 100)</a:t>
                </a:r>
                <a:endParaRPr lang="en-GB" b="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288690872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34727769081360788"/>
          <c:y val="0.55355921991573587"/>
          <c:w val="0.43757601098327825"/>
          <c:h val="0.1972515874304564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09584471457193"/>
          <c:y val="0.13279287376029544"/>
          <c:w val="0.83313863114826325"/>
          <c:h val="0.66832873604321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DEL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bg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Coalition policies</c:v>
                </c:pt>
                <c:pt idx="1">
                  <c:v>Conservatives' scenario</c:v>
                </c:pt>
                <c:pt idx="2">
                  <c:v>Conservatives' scenario             +MOD 2% GDP</c:v>
                </c:pt>
                <c:pt idx="3">
                  <c:v>Labour scenario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-26.028225108225129</c:v>
                </c:pt>
                <c:pt idx="1">
                  <c:v>-13.573561459408401</c:v>
                </c:pt>
                <c:pt idx="2">
                  <c:v>-13.573561459408401</c:v>
                </c:pt>
                <c:pt idx="3">
                  <c:v>9.2361664986754519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'Protected' areas</c:v>
                </c:pt>
              </c:strCache>
            </c:strRef>
          </c:tx>
          <c:spPr>
            <a:solidFill>
              <a:schemeClr val="bg2">
                <a:lumMod val="50000"/>
                <a:lumOff val="50000"/>
              </a:schemeClr>
            </a:solidFill>
            <a:ln>
              <a:solidFill>
                <a:srgbClr val="003306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Coalition policies</c:v>
                </c:pt>
                <c:pt idx="1">
                  <c:v>Conservatives' scenario</c:v>
                </c:pt>
                <c:pt idx="2">
                  <c:v>Conservatives' scenario             +MOD 2% GDP</c:v>
                </c:pt>
                <c:pt idx="3">
                  <c:v>Labour scenario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4.7370848268123709</c:v>
                </c:pt>
                <c:pt idx="1">
                  <c:v>4.7370848268123913</c:v>
                </c:pt>
                <c:pt idx="2">
                  <c:v>13.035716861444429</c:v>
                </c:pt>
                <c:pt idx="3">
                  <c:v>4.96198872291626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'Unprotected' areas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solidFill>
                <a:srgbClr val="003306"/>
              </a:solidFill>
            </a:ln>
          </c:spPr>
          <c:invertIfNegative val="0"/>
          <c:dLbls>
            <c:dLbl>
              <c:idx val="2"/>
              <c:layout>
                <c:manualLayout>
                  <c:x val="1.6181152285761414E-3"/>
                  <c:y val="1.45651312374910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Coalition policies</c:v>
                </c:pt>
                <c:pt idx="1">
                  <c:v>Conservatives' scenario</c:v>
                </c:pt>
                <c:pt idx="2">
                  <c:v>Conservatives' scenario             +MOD 2% GDP</c:v>
                </c:pt>
                <c:pt idx="3">
                  <c:v>Labour scenario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-30.765309935037447</c:v>
                </c:pt>
                <c:pt idx="1">
                  <c:v>-18.310646286220749</c:v>
                </c:pt>
                <c:pt idx="2">
                  <c:v>-26.609278320852898</c:v>
                </c:pt>
                <c:pt idx="3">
                  <c:v>4.274177775759199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8696752"/>
        <c:axId val="288699104"/>
      </c:barChart>
      <c:catAx>
        <c:axId val="288696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288699104"/>
        <c:crosses val="autoZero"/>
        <c:auto val="1"/>
        <c:lblAlgn val="ctr"/>
        <c:lblOffset val="100"/>
        <c:noMultiLvlLbl val="0"/>
      </c:catAx>
      <c:valAx>
        <c:axId val="288699104"/>
        <c:scaling>
          <c:orientation val="minMax"/>
          <c:min val="-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 smtClean="0"/>
                  <a:t>Real £</a:t>
                </a:r>
                <a:r>
                  <a:rPr lang="en-GB" b="0" dirty="0" err="1" smtClean="0"/>
                  <a:t>bn</a:t>
                </a:r>
                <a:r>
                  <a:rPr lang="en-GB" b="0" baseline="0" dirty="0" smtClean="0"/>
                  <a:t> change </a:t>
                </a:r>
              </a:p>
              <a:p>
                <a:pPr>
                  <a:defRPr b="0"/>
                </a:pPr>
                <a:r>
                  <a:rPr lang="en-GB" b="0" baseline="0" dirty="0" smtClean="0"/>
                  <a:t>2015-16 to 2019-20</a:t>
                </a:r>
                <a:endParaRPr lang="en-GB" b="0" dirty="0"/>
              </a:p>
            </c:rich>
          </c:tx>
          <c:layout>
            <c:manualLayout>
              <c:xMode val="edge"/>
              <c:yMode val="edge"/>
              <c:x val="1.2944983818770227E-2"/>
              <c:y val="0.2503318189231927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886967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562945113378206"/>
          <c:y val="3.0313472114209612E-2"/>
          <c:w val="0.74990614069701067"/>
          <c:h val="7.188979870292189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F0C07-E7B7-4AA9-B6BF-09172DFDA198}" type="datetimeFigureOut">
              <a:rPr lang="en-GB" smtClean="0"/>
              <a:pPr/>
              <a:t>30/03/2015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09772-187B-4106-A08D-92097E8253B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07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fld id="{F4493EFE-6C08-4C1C-A797-7AB1B2947D0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72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412F0-0A2F-4844-B3E0-D7C9DBAAAE8E}" type="slidenum">
              <a:rPr lang="en-GB"/>
              <a:pPr/>
              <a:t>1</a:t>
            </a:fld>
            <a:endParaRPr lang="en-GB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3EFE-6C08-4C1C-A797-7AB1B2947D0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315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3EFE-6C08-4C1C-A797-7AB1B2947D0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046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£2.3bn DEL cuts up to 2015-16</a:t>
            </a:r>
            <a:r>
              <a:rPr lang="en-GB" baseline="0" dirty="0" smtClean="0"/>
              <a:t> </a:t>
            </a:r>
          </a:p>
          <a:p>
            <a:endParaRPr lang="en-GB" baseline="0" dirty="0" smtClean="0"/>
          </a:p>
          <a:p>
            <a:r>
              <a:rPr lang="en-GB" baseline="0" dirty="0" smtClean="0"/>
              <a:t>ADD % CUTS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3EFE-6C08-4C1C-A797-7AB1B2947D0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5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Mention Goodman, Joyce and Smith (2011) IFS research on damage done by mental health problems in childhood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493EFE-6C08-4C1C-A797-7AB1B2947D0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40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412F0-0A2F-4844-B3E0-D7C9DBAAAE8E}" type="slidenum">
              <a:rPr lang="en-GB"/>
              <a:pPr/>
              <a:t>10</a:t>
            </a:fld>
            <a:endParaRPr lang="en-GB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0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0301F"/>
            </a:gs>
            <a:gs pos="50000">
              <a:srgbClr val="006600"/>
            </a:gs>
            <a:gs pos="100000">
              <a:srgbClr val="00301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362200"/>
            <a:ext cx="6248400" cy="9906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rgbClr val="CDDD1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2362200" cy="304800"/>
          </a:xfrm>
        </p:spPr>
        <p:txBody>
          <a:bodyPr/>
          <a:lstStyle>
            <a:lvl1pPr>
              <a:defRPr sz="1400" baseline="-25000">
                <a:latin typeface="Arial" charset="0"/>
              </a:defRPr>
            </a:lvl1pPr>
          </a:lstStyle>
          <a:p>
            <a:r>
              <a:rPr lang="en-GB"/>
              <a:t>© Institute for Fiscal Studies  </a:t>
            </a:r>
          </a:p>
          <a:p>
            <a:endParaRPr lang="en-GB"/>
          </a:p>
        </p:txBody>
      </p:sp>
      <p:pic>
        <p:nvPicPr>
          <p:cNvPr id="7" name="Picture 14" descr="IFS-office-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790575" y="841375"/>
            <a:ext cx="3276600" cy="987425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3046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3046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48100" cy="1674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600200"/>
            <a:ext cx="3848100" cy="167481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718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152400" y="64770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48100" cy="167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3848100" cy="167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1F"/>
            </a:gs>
            <a:gs pos="100000">
              <a:srgbClr val="00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848600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aseline="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7772400" y="67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baseline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aseline="0">
                <a:latin typeface="+mn-lt"/>
                <a:cs typeface="Arial" charset="0"/>
              </a:defRPr>
            </a:lvl1pPr>
          </a:lstStyle>
          <a:p>
            <a:r>
              <a:rPr lang="en-GB"/>
              <a:t>© Institute for Fiscal Studies  </a:t>
            </a:r>
          </a:p>
        </p:txBody>
      </p:sp>
      <p:pic>
        <p:nvPicPr>
          <p:cNvPr id="8" name="Picture 23" descr="IFS-office-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invGray">
          <a:xfrm>
            <a:off x="6781800" y="6019800"/>
            <a:ext cx="2209800" cy="66357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ut/>
  </p:transition>
  <p:hf sldNum="0"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4114800"/>
            <a:ext cx="6096000" cy="1295400"/>
          </a:xfrm>
        </p:spPr>
        <p:txBody>
          <a:bodyPr/>
          <a:lstStyle/>
          <a:p>
            <a:r>
              <a:rPr lang="en-GB" dirty="0" smtClean="0"/>
              <a:t>Where now for public finances?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5029200"/>
            <a:ext cx="5257800" cy="326243"/>
          </a:xfrm>
        </p:spPr>
        <p:txBody>
          <a:bodyPr/>
          <a:lstStyle/>
          <a:p>
            <a:r>
              <a:rPr lang="en-GB" dirty="0" smtClean="0"/>
              <a:t>Paul Johnson</a:t>
            </a:r>
            <a:endParaRPr lang="en-GB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GB" sz="800" baseline="0">
                <a:latin typeface="Cisalpin LT Std" pitchFamily="1" charset="0"/>
              </a:rPr>
              <a:t>© Institute for Fiscal Studies  </a:t>
            </a:r>
            <a:endParaRPr lang="en-GB" sz="800">
              <a:latin typeface="Cisalpin LT Std" pitchFamily="1" charset="0"/>
            </a:endParaRPr>
          </a:p>
          <a:p>
            <a:endParaRPr lang="en-GB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1905000" y="4114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2" name="AutoShape 2" descr="data:image/jpeg;base64,/9j/4AAQSkZJRgABAQAAAQABAAD/2wCEAAkGBxQTEhUUExQWFhUXGBwYGRYYGBcWHBgXGBgWHBcaGBgaHCggGBolGxcXITEhJSkrLi4uGB8zODMsNygtLisBCgoKDg0OGhAQGiwkHCUsLCwsLCwsLCwsLCwsLCwsLCwsLCwsLCwsLCwsLCwsLCwsLCwsLCwsLCwsLCwsLCwsLP/AABEIALcBEwMBIgACEQEDEQH/xAAcAAABBQEBAQAAAAAAAAAAAAAEAAECAwUGBwj/xAA9EAABAgMGAwYEBQMEAgMAAAABAhEAAyEEBRIxQVFhcYEGEyKRobEywdHwFEJSYuEHcvEVM4KSI6IWJEP/xAAZAQEBAQEBAQAAAAAAAAAAAAAAAQIDBAX/xAAgEQEBAQEAAwEBAQADAAAAAAAAARECAxIhQTFhIkJx/9oADAMBAAIRAxEAPwDg5C2jSs96rw4SSzNxbZ824QAmXFqZcc2hCbUcRU5fdy/nG7Yr4AQU1xLAdQJSoFBBSXGZpnxbSOfQiLAmCvUbivVSwZZmomj4krxeLxVCVjRjR+EE2eWmYpQ7vBMYJViAcjMVfxJzrwjzK7raqUsLQ2IbhwRxEeiWS2yrRITMlzEy7QkMUqxAciQWybxaM+hjNi6GXcsyzrxylGhBVLLlKkk+IBO5BJ5iNi3XelaXFQWYjJj7RNdsmNgwEkoJSWKiFA/Cobb5M3WAeyi56TMlWpsC6oWGAqfhCaN/iA5G87jR3igqjiigHY/MPGh2Sn/h0TJakHEpiC6cJIzbV+OojqrddyMRSoAuPpHN9oLCJaZRUCUJJSoh/hJ3gOjuxSJwcgF3FGzBYv1HrAwu9AmEENVvWMa70fhbQpAUVJPilAq8Kgqq66KDJ5xv2y9MKkKI8JLlRB8JbJR676QGdPkJRNSnEEioDlnzZt4V49oky5OJJRir4VHVOdIbtTZpdpRLUtSghKy5QnFhp8bJBJGh2BJjMuC8ZInGzz8GHuiiWssoEYqHE1MSczwgPPL4tImKPfE94S+IpKVUDMQYxZgbVxH0PeV1S58kpWlK0zAxdid0srMF6gjWPM7P2Pw2rCoYUyQDMOIMxxYVOrJ6ab9aOCaGwx1/a27rPLtKpMtIT4UMRUAkOciytI5VUtoqKmhlxIxEiIK2hERJomhLwFJhNFkxDRJC4AcpiJgiZFSoCEtBUQBmY37R2fMqWFKmJchzyI0OsYQTGvYZhIJU6i1CasOD5QVmoSxpkK1eFeM4KPhSEjUDeCLTM4HnGcTAQCIgUwShLxAiCKUphmgkCKFRQxEKIw8B6F+DMMbNHfzbPY1JcTSP2lIeuuIacC/SkY9tsstKynEFbKTR+mkBzAlRIy42FWNL0MX2e5lLLJZ2cAlsXAHJ4IwRLi+TNWgKwkgKGFTFnBzB3EaFpuxaPiQpP9ySOlYGMgwD2a8JiCFJWpKkgAKBIoGYcqQfbO0VomA4lBiGDBsNX8O0ACVDiURBXbXT2pkrloE9QTMSyVFQooOzuODHzgvtZZCbKpcpTpDKOEghSNH3HwqptHnE6XB1jvWahBQFkJbC3AlyBEw0KbQcITokkgbEs7eQpGzZe0YIKJksKSpmSKAGtW/uL9TGfNQFudYolgy1BQAcFw+8UeiXVZEECbJUyV+Iof8AUBXgQ1Y857X3WqXOUQc/hw7F/CB95x6RdtoQtCFjwPRQII8RAr1MSvG65ayy8OwJPkaxlXmVj7W2izyxLqCCXxCorlXKMrtB2hmWtRUtKQTRw/wuSE5sQNzWnOOr7Z3eMcvEkzCglMxQBBUkMRiXqcOsc1aLFLxKZOFJfAHcDYElyaRUc8on74ZRWsR2quxk42aXNSJRKi5OMhUsFRSAsE4WcVYEjXItytskqSpWP4nY1cvxMUAERAiNm65Nm+OepamJaUhk4mS7KXmlywoN6iBb0myys90kpQ5wgkks9KmuTQACUEkARsDs1aMIWhBWFZYCFHJ6gVFCD1EZ9mtapagpOhdmoeB4R3dxdshgmKVKSBLR+oByrOmdQlqPVt4g4T/T1ksQx2IyG52EWWm6FoYgoU7sEqBPhz940757RKmgBCEJHiDBIo7s2zCMHvlO7l93gJW+wrlKKZgZQLEOCxptArxMjeEJTwEFTSYJTayJeDIO53P0h02E6wPMAB1gIzVPvFYESUqImAs75gwiqWjEQHAfUlh1hiIkmWeHUwFlsswQWxPygXBtFpJOdYZRMBThh4m0NBXqKEmLUCNFckPlEDIisi5E6QpSQqWUpArUl9+XT1icq0d0rFKU40xM7cSP4gLuoQlxFdDY76E4GTaB4VZK1BFQ/tGnJu2SgFSaagmqknSmoPEaxxqSR9vBEu1GlQGLgih89uEDWmvs2VqKlJEnPIBlag4XOGmgdqxkW67pkuik6sCKudqZHnBP4+YaKWVDR3O/lmY2LkvazlQTMCkKLAqKnSSMiQducByHd7iEiyiO4vPsi6lKlkMfEBVnJc60BGRGwjGk3Z3ijLpLWnRT8KOPdiIaYwFIaIyFYTlGtfFiRKVhGPFqCxHmODUaBkISCNRRx7wG7d61TpS2w46EaDkWyOfrCv2cnukrVJGgPjoFaMl6nOoOkQu5SQfBLJC/CC5d/bFA1rlpPgnJUkhTgmhCauADmMt4ihrF2lUEd13SSCkJAFMqCuT/AMbRG57oWualS0ugAUxYaYSwFRqNDk/CJpukgmYgFSX8JAYPmHGmvNo01WWZOAxioDOBmNMsiIo5btHdcyzla5SlSkZJShRWSTQpd04U518W0Y9z3fZpwVLnBaJqiT32OiQwLYG8RJfPfOPQ7fcpXLAUSecYtl7LALdbsMjxhpjnL87GyZKElFodRooKKaf8QHA6mOct1yzJQBJlqBdsJVUVqykpIHMA8I9Mst3gqnSl1CgC5FHBy51h7Z2Zkz0oOLAkDEtWtHBAegJOpyaGmPJ7NZwXxBeTJwt8ZbDifT1iS7EZcxSJgAUkVchgSARzzGUdNft32VEqWmWoqnlSsRSTQAjAFJNHbDUNqYDlXGlSZfd95PnzKd22BIUUrUfE7nCEu+rE8IqMS8O7xkSsWEAVVmSwxFtKuw2hWGxiYSAFsA5KUvhqwfhUecdRdnYNU8KKZ2HC3imSpiApRKnSh/ibCa0NQ4DxgXjZp0hWFakg/pQp2q7EeRgBJ1jCW8YUrVIB8J4khj0iUpIEUCXF0uQaEwFk6a2UZs0VrG+qwBnfOAbRYgIgy2hGX/iN2y3WFJQwJKsQwjMkZBIzJIjZsvZmbLS4SkTCl2X8QJelHAIpUtnwgrijLjRs9wTVSzNZkM4Jpi/t35xoy7sCC8wYzm1W5ERo2mbaJxHhpoGDNyFAIDjJkkwy7EsJxEMndx7O8dTabHgcrSCpqDQdIw7SsrPi9/aAzO7hQcbMNx5woD2MSjziJQYtyh6wRUZBOntETI39CD7RNSVcYYSlcYBFh9iByh4uMkxSpEAjZi0VqlRKuURLwBUi9JqE4cRw88m2Okacq9kKUla0lS0hiVGhAdtOOsYRhxMaA6203pJnolpmyirPxIzBDMwL1ZneMa8rmCHmSl45bliKkV/MGBHlGamcWoYfvlfqPQwBl3pW5wKAIBVpps/5uVY6k2qSQlMwNMlhkuD4hhbOubjMnrHF94kZYn5iLjehIZfj2JzHI7cIDctd7ywj/bZRrmQBkQaDWM6ZfpSTgAD8TGJaZ7kkbwFNmmGGu4svapCyErS2XiLNxfaCpl6yAADNRrkQajllHnWLeK1zwMoYa9NlJkzEYkLSoFsjrFX+lMFAPXLkc3bjHl0y8FJyLQ3+uzwSRMW5qfEanjWGLq7tJYZgmELlgHTDXTflB3YhEwTKrKEoD1SDRYLsSdQlg2baRh22/wC0rd5isiKFqEMfSM1Vvm/rUNKFqB/qfOKjrO1HalcuZLTImOlIKiMOFioqo+ep5PHE220mYpS1l1KLn6DhEFkxWUwECqCZVrPCKO7h+7gDZ1qU0SsFgm2hYlyhiUQ9SEgAZkk5AP8A5MCS5MxTsFEDMgOBmznSgPkdo6PsZNTJnjEVFSwBhDsKvU8GiDp7Ndki7kulZXOUljMVo+YQn8o5ueMEi2ylJBUXKqvU9Kaw1791MAcAl2AfLlx4xfJkJTLqMPUe8RpkW9FnBDFjs0S/1BCB/wCNn3aMa0XlhmkIwvyxQEq3kr+IE8iP4aAJtkvvVfmPSAbVdiUh8J6wheSpaianigih40im8e0CpqWI+Xm0EZ68L5CGihU3lCij2kJHKJBtz5CGTYZnP1iX4ZYzTEEkJSd4vRI6RFEheqfSCpNkWdPf5wAk2yL2BEVTLK2Y+cdD+AW2bdAYHm3erceR+kBgKs6NM4hMkNmI1JtkPXpFX4c5H3+sBjzZEUKs8dCu691U5RSi70DJVf3RRg90RCcbRsWq7FAPRQ/YQphxbKM3uA7GnpBFBSDpDfhuMaUq6SpmmJHAhT+SQYdd2EULuWYZvAZ0uwYgS4DaVJPKCR2amYgCUgHMgks+4Z/lxi6XYl6AxZaUzU/Eov8A3P8AOAaZ2QUmpWFDgCDq7vQNTnwjHtvZeY/g8VctQOesdBZr3XLQE5h/TaoNIHXfc2tU60YUfSH0YyOxszAVKIydIAxY66VDPpTyjEvC6VyjhLOzkB3HOOqn3zPJczNqBgGGQYaUgC320zFFSglzmwbrAcwLJumK/wAAHjcXXOKlS4qAbJJlpUnvEBaAXKfhJp+oV4s7RRb5EsrJlpKUHJJOIjqweNX8K506VhWu6hTAoq5hqtVq7vBXOqkCN/s92VmT095RMoFipTucnCQ1ecDGwqSQSkt6R10jtWVJCFSmLM4yJ4JanrEpFdtnSZKBIk+FLu6sJrk5fMc/WMmbckya6xMYJyVhI5pDGnlD2iSpUzEtsIP5nQG61jUl3whCMKpgavhAcZ6GIrNkoEvKWF8XJJOtVEvygG+ZU6cQDLUl8gVEv0GUFzL1SosFJls7HA5fqYzbxtynZM4K4sB6aQEVXekICSpIVq3+STDSBKQlgTiOZPyH1jPK5i6FajwSGHoIddnwtSrZk5nzgKbZKAycwLNl/sbnr0g9CFPV0ncj5ROYgn4lYuJpFGMUQoNNnG/v9YUB7tYJqNX/AOp+cb1jloPHmmIWOyJLHE39pYeReNWVLbUnnDmalqv8Gj9I9osTISMhFkKOmRnagZQ2gedYEq3EFwoZDaw7VcqiPCrzP8RmTbomJ1PTD/mOvgO1zAM0EjUs/wBIxeZFlciuzTciabQFPS1CD7wXealFRKCsDbEAB6xnd2v+7/mkn3jLSspG9eUSmzUj8xxcQz9XjWutLLT4ZqKMWwl+VKQZfiAtKXmhKgAwWEgq6HUkaHg0Bz9mtqklwEk7kP0rFirwWVYsVWZ3ILbZ5QBNSr8q0kO7sCTwJ+hh5VpUAThSRl8ILZbmkAdLtdCHzfq+8BrlkxsS7RJOEhilKGKSMQCsJYnXMvGabYEqUUEB36gtThlo2sAN+DOopB8y5JSUnFNSVuAAkuGo5NH3y2jBt1gVPSoiaSUhwgimYGb0DcNBHPThaJS/9xYO4UrZs+UVHoto7PSQAxUH1JBNWPwjhELPdEiW6pjKOiVJprUjf+I4Rd+2nJc8kH6/tDx1nZyz4/jXKW9WSpajlqFH5RFWTb5kSgUS0AHUAMF5/GrM8oEwptQfAQAciS9WfCDVssiI2bRdSFsSCAPyhkjqwgruWGTtqT78oisBS7Ok92uWhCiP/wAzls4BL8iYhb7PLSAZZILZ4XIrGkuxyxUJSDuM/OI91iDBiOP28BhLGJBHeEYQT41EPuamnR44W0BSifEpQelSfePTLRZ5ILzEAtniSdPfnGbar2saScMtDmjM+Eb1ZoqODEiZkApusFWW6phqV4NWVHVW6aFkJlsCwcljTTDvCl3cn8y8Q/SwHnT2gMQ3QkMSsHlEu7lpokP5RuTLHISGwA8OcDKlIAYAJEBlKmNXC3T5wLMnqjTmSk7vFa0A5JgMZcxUQMpRjYNnGpA6/SKJ4QkE1LDQHSAyTIMPFCL/AJBHwqHBv4hRR9EXXbgSGKOvhPtHRSluNOkcvdqZWoS/BvqI6CyrS1B6ROadQXChgYeOzmUKFCgFCIiKlAQOq3IH5m5uPWJbFxYqQjPCPIRlWu65Z0Hl8xBq7b+koP8Ay+gMUi1uKhuRf5RztjUlAyrqwVStQ4AloGtdzyyMSpZXViKnC+ocu3KvCDJ1sbInzIPqmKpFvIzOurE8s4y0y7ZdFmQHKFIJUAGchzqH/LARuBFGmgOaFtdn3jWtlklzH8agTWrFnrsCepMA/wCjMWEx31winPxQFS7JLDDvUk7nw15t7wJLudIXiVNlFINUk4vk0FLudYL580gv6wPabPhDFCuZp5QRTeyZOMKlFA3w09AKRhWmUha1YiRric+lY0e5SD4gojy+UX2a65KwT3aqfvI+UUckm60qUSCpQGgKUqHEA0VrQGCFWcyiySEuKnHn/dQV4O0dcq6rP+lII0DK9VA1jHvG75SS6RTdk/IUho5i22xSnCpq0h3ZyQeJAJh7JOCQMNpWM6d2pYDhiwJGfygubZxXDlxb5RmWizrdg3nAaa+0ndpShCcWENjWSSRT8uJh0ij/AObzEhgEnmn6aRni55hzSsj9qXh5t1qAcSCGzKsRfnQNAV23tTPmhlKLbZxmTLXwrqYIMtYPwkdGiQEz9I5sB6mAlYlzFfDrq1OhILRsy7ymSxhdFMzr1AA9ox5cxQNVCvF/aClSN39YC2fek1Z/3QB+w4T7Q0u3N+dSuJWVQMqTwilctX20AfMvLiT1Pyihd5j9PrAvdHhEFAwDWy+QkPhYbv8AbxzV43zMmmhKU/pBbzb2jXvRAVLIViIFaVY7tHLKarO3GNcxKZ4eIPCjeMvrJNibSCJKMOQaPnDsr2om2SfKmYld2hwqWFKZSVYjhwqJSmpzApnU590n+sjhb2cglACQJgZK6urFgdq+g5xxsdNez2e0EamC0WkEZx8+9rv6srtEsS7MhVnq6l96CVBiMLBIpXfSC+y39WDJkCVOl94pKThWFjNhhdOFy5xOcW0X7Ee8KtI39DFK7UNz6x5VM/q5JGUpShq6sJdkuwAUAHxaw8r+rdmKmXJmgfqThX1Y4S3rwibTHpky0D7xfWBp0wH7P1jzqZ/VyyjKz2lXJKBqd17B+sDr/q7L0sc5uKg/kE/OIr0QrO58zFa1ncnrHm07+rrA4bEonQEkeZALRNP9YEOn/wCmvj4+H5RgqXhlNehFSuXWIFBOZ9BHmUn+rdoGMqsRU5GBIxgJS6sTqwkqLYBkKudhE7z/AKs2jGg2exnuxVYmoXiVuAUlkhta100i4a9MEk8fIfSLEyzxjxm3/wBT7xWhIRK7pYUSpYllQUCVYUhCk+EAEOSSThBcVBhef9RrymE92hctJaglqJajjFh1INWyVuHhhr2wBQ3iWI6iPB7P29vRExakoVhU7SzKOFL5FwkFRHHOC7R/Ue8VBQEpaCQWUEKOGlCAUs71+3hhr2oyEHNCfIQ/4cMwAbZo8EPbi8yzme4JLgLGZdiGYs7eUZV5XzeFoKu+mWkpI+DxpTywABPpDP8AU17Zet+XdKVgmzkYtQhMyY3AmUkgHgaxkTL9uxZYWladX7ueBydUqPHzPnuHQpthLP2P4hLnzCCyFDZ0l/b7aLg9Yn227kjF+LKhsEqJ8hLcdYgLZYHBTaE1Dh3HniT4TwUx4R5ImfO1Qr/oqITFTSlNFODXwnctptDDXsVq7U2RNDNJ3wiYw40DHo8ctenbaVUWeSVfvmLUEnjgSpz1IPCOEmGaQfCsH+09Ypl94n8qv+p+kWQ1tW2+J0w1VhH6UDCB5VPUmM06vDJXMaqWpnhzPWK0z1UdJ4+EwEjL4RbJtcyW2GYtHJRA8hSBlqJehbkYjMNAw4f52gjWldoJ71XiH7gG9AD6xd/8oOsscWV7U9I59K6Qyo1ia6Cf2i/Qj/sXr0jJ/wBUm4sWInhp5QLip99IiYSFoubek1TusgHQMKQIYiYUaxDtCgnuzpCjPsuO4lpFKj76ROWRuP8Aqfr9+0pXl05Vi5Cy+VBU55ZNHyerXrkPLUN//VuvKCpS31NOG3WKjPAD/wCNGz+fAxC1XhhYs5cODszl455b/G/kGpWdAT1T9aZwvFsrqUhvWKPxiquwFA2T5kvA1qnrB8A10zU3t8UZnNq2xo4VcN/i08oklQdnc9T96Rn2crYhVBqD7QQtWWbbdRoR9uIl2foKoz06ViCpqC/w9RAs200YZ10Zi30iqfbQksrxM7vv84udVNi+bZ5Z/KjoAn2q0QXYUfqKVHRyW++cMbQVUAdsL65hgObt5RBNoo5Fc88z90HLlFl7n6X1MuyrDlMwq4BXyU7xV+LmJo2I6ukD1H0g4WgChIfNwOB4Z5RVb1qUgqJrhJA2+/nHTjybc6jNmfyhzeSxnKB6/QffpE03nLPxJKeeXmPusZ1nWsZt84vnLKviA5gAHq2cd74eWPatZJSr4cJ5Hjy5QNPtKUviYdRTPQQFOspSAoAFJyUDQkV2cEbGsUy7IgpKllq0SBiUfMsBxPlGZ4P9W9rZt7I/Kl/bzimZbZhylpS+RUknypEJDpLpoRrkekW2aTjLq3q+vWOl444m1nbUEJnKPhmPwSlh5kPrF6brmq+KYrk5OraEQaSMkAULGjUo45HOLAVuXoPpnzFI49eW/wDWSNTmfoRNyJ/MVqP9x+UEpsEsD4fOp9YeatnYl8qHXqcvkdYplz3UEh3J2GVft453ru/rWSCRJGny+kMZY4/fSK15M7UqwbN24mv2IRSxLk0yOVPR/wCOMYDFKf3RWtI4+XWJTBXUVY68cvvIQlyy3XiwNY0iopS38RBUocPKJFJADkeXHf7zEIj+dOTc6xpMUqQnh5RUpCdv/WCEJzcD/GfWKiltG+nXnG5UwOqWHy9IpVh4eQgvC7hv8Vf1hkS9QH4E86+kb1MBeHf0/iFElu+fpCjaNVU3CHaoZqctufpCRNCq70zAGTEu2/tEZIBS7gp55l2IbPL09ZpUWKQAwzNBVx8NQ/1faODqaYCWALChfLMOA+ni86QXZAsODUvnQks7tzqeo3eAkhzXIAZilfcDpplGkhWFtyw46etBl+qMd/zFh5aRmou6s3dklw1OIyzrxiyWhKgRkMxxNdsyNuB3hSZoUFPWlA1KaPyf03iK1pcFjQPz9Ho5ct8o5tLCBqAXz1zdnzehHnEVEHMA6NsWSTvlv7xBE1RcgUDudgCzAaVIHnrDGcA/oAw8m5/waRPU0guW1HKswzgYiSXbUvmPaphIs4CnWQSfM1pXyD7mJWeyBFFB1Ucl8yzDzDdPNrRhSc2plloQGq2ZAHE84vzch/6aXQn8xq7ZCuoOjB+sMwzKR5cTp1yG/B4ARbFKAOYNGOp8JYHQgV4k7GC7VPKQFFeFwc8qAYRTVyeNBvTp6XcY9kUznZWVCeIAG2/3rGLe16FTIRkMy76VA6v5CKbRexUCJdBk/APk+VD95wAh8qR6/H4Mu1y673+C5SlQSmaqBEK4tDlX7o74xrZuhalrCFLCZb4lAqKRQc2fTrA860BSifhDkgVoNq1hXLdky0FQSpIwh3L/ACgLxHURMmquM3j6wTdlvZ0AVqRq5p6ZwAkcIfAxCgWIjPfE6mLLjflS2UQ7OM8mzz4uHh7yJS6U6EDPQBwfYQFdd4AnxkBVHcaCnmxV1gi1S8bl9XIZqHCwfh4upGUeO8WdfXWXYnYy+IHJyRrp4qdFdTyi6UkipLqfXaoD8Mx1HGB7DNUJuF/ElPi/NUJS/qzQVJcpdezkciMOmhfLR459fK1FQAJqoO9OBA8T9C1M3aIrmhnY4vOozFfLhEJ6mAGQc4mOjtxavyh5SBiz0cbigI3p4udRFFqlAAFszirn4Q7Hav3SIrmDH8QAcA9RzfT7o7dySKnhQPUAE58CB/y4QP8AhVE7OKsHqnnxbzMJIi1DKCdauA3xZBjloB9vAklB3Jq1K/bwQykBWgOmxcA68eTRROnMosG/KC+VMYLjUAP1Ebkv4lFoAQwzfg+eVGd3y/xA04imlX1yLdOUVonJBIGI7UzqrCWIYihB6wR3gVQsSUgV2Z6cS7vwMMw/oQTMVcgfsnyic1IZ3L5Nwr8qxBEwOwZgWFDRwCfVh584imYScmDDM50FMq5jyjWIqKzt6p+YhokuzoNSHJrmBmNiIUdPaJlGS1YGQw9vESCqgoKH16xfMtySUs1XP0rnnpHNW6YtykGpHwpJGZQAKk771Ybw93YiQ/m7ZOpTHkDF68O/8knf46Jc7YMGKc8t+mF3rrpFU61qBT+rMCuZFX4vTg3OB0BSA5Yu1KZKFXwlmyDA7jSLrNa0gBRfHozANhB91EdBHH1b0XImlmTQg1YdVHc5v06QTNlpxu7M5PEktk2TKdtaaRlTrSwJSGQx4EMAW3ALD/sYn3pwJYk4jV/0oAUvoXFNSWo5bN8dX2H22fhRgQRUVqHIqznV3BbMdIpkKClITueDMkj5aRlWy3BK1sVUSxDU+GocZtrkxS+8VybwKagjxDM0YmlNWY+7bxueG4z7zXRlb1UWACSX2IBNeI82OkUFICnDlwVNUA+IYQaPUAAnloIotE3DLSgg4ihOdQSlDnkHIDakRmzr1Smi3rVWTthNAGpUtwfrGefFfxb3P1qWy0S0hIJSEgMdPhIA41A9njlrfeRmsHOGvM1BDjIdP8iWq1KmF1UDmg4/KKu80AHOtI9vi8Hp9v8AXDvvRCZ7Q/fDiekQlqAFXJ3/AI0iWIOB7x2YXC0cIcz+EVFXGGKmiYuup7H29KO9KiE4gEhyBu5Dxgqm6NlASZwETE6J6/dXRkq1EaH3if4on/EBibuIpM6uVIYmtCax0L7w8m+lJZKw9T4nbMUdsq/ecBSF8fSFOlhQzHlEvMvyrtjorBbyUFQaoLMwqWzfgTwpGjY1KxFMwgnTdypIdtKLfrxEcRLWuX8KqajnHYXbeMua6klilJUzAKxMjEH4lAMeXy+L1+x1470JeQZQIFDWhHxK+FLEZ5nmYIu8lNV4RjYAvWnBsg1T+7donPmlQUnOiSHFS4SX5s9NyTWBrfIAwA5IdwNAydshRiS2QGojnPskrX+i51swgJLkucXLYOM8h5aQplpIq36S/Uuw3IcwBPkJxgqmKCBiSzHNnCgaakaHKsSVNSlIQSC7KBqW+JnA2De8PSfh7Ueu0VEsh2OFv3By2x0H/JoGlz6VTUF2/uZPOtOkZ06eokPnmHDYXIU7baiISLS25ch8w1FDN2OZPRxGp4/iezSQQVEhtPLbL2hp8sKKWcBqkACvE83DRCQk4Q2afiGwbCrypVnziM+0Z4Scy5FaBqvoK15jaJn34urJcsOp2OI16D2cnyhWhZxILEMfVyanIFmiJnpfCASQkZaq4cACQ+ucVG0Ely9EnLVSwSG4s5HKLl02HM5qDIQoqN4TBRJISKAUoB0MKHpU2KpUjCcZYrcEZ5DEEjPh6DYRcqaFByX7s0Uf0sKHd8JPkHpChR2v1j+LFrTgBJORUo5mrknR6D6Rm2m1CjUDFhsnQeRJ6woUXjmJ1Uu/XMAJZnCQf3Ggdsx4gOUav4rwJUKN4X1JqoHLYHyhoUOuYsqFvlgCWhKg61FJpooqDF08EoocirSFYbkSgIUsuEpUpWhKiE4AwcMlyDx30eFGb1ZJDPoC+73Q6gkqJIIAqAD3j9PgCWGmI7RzxUVEqVUmHhR6uOZzPjlbtTlCL8QhoUUQVaA7AdGitS4UKLiJ98REBO3hQoYNCRYVLSFJY89KwMtRClChYtT+YaFGJdtjVnxEzzDicYUKNMrFzj6Viv8AEbwoUJFQ7wGIGYUl0kpO4pChRUHyr9U7qAdxUcMh6DyEacu0CaZbggKzI1Cfj5ME04jWFCjl34+Z9jXPVHomkKOKoSlZYUciUl2OgxIVTjAN6h1EJLBJIArVRJOtGdJrQsqFCjjzJK6WnlWU4x4sh4uA7wuAdTgcPvGcq0GXNIUB8QPAh6NtChRrj7cqX43gkALb8wz/ALwznepgf8PjxoyYeHYqYO7cqchChRxjaSVOkM9KDIVYAmmhDHzgCXM8WLEoj/yqU+ZKZalZ75sdHMKFG+Z/Uv4Lk2paUgBRSM2ASc66g7woUKNY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4" name="AutoShape 4" descr="data:image/jpeg;base64,/9j/4AAQSkZJRgABAQAAAQABAAD/2wCEAAkGBxQTEhUUExQWFhUXGBwYGRYYGBcWHBgXGBgWHBcaGBgaHCggGBolGxcXITEhJSkrLi4uGB8zODMsNygtLisBCgoKDg0OGhAQGiwkHCUsLCwsLCwsLCwsLCwsLCwsLCwsLCwsLCwsLCwsLCwsLCwsLCwsLCwsLCwsLCwsLCwsLP/AABEIALcBEwMBIgACEQEDEQH/xAAcAAABBQEBAQAAAAAAAAAAAAAEAAECAwUGBwj/xAA9EAABAgMGAwYEBQMEAgMAAAABAhEAAyEEBRIxQVFhcYEGEyKRobEywdHwFEJSYuEHcvEVM4KSI6IWJEP/xAAZAQEBAQEBAQAAAAAAAAAAAAAAAQIDBAX/xAAgEQEBAQEAAwEBAQADAAAAAAAAARECAxIhQTFhIkJx/9oADAMBAAIRAxEAPwDg5C2jSs96rw4SSzNxbZ824QAmXFqZcc2hCbUcRU5fdy/nG7Yr4AQU1xLAdQJSoFBBSXGZpnxbSOfQiLAmCvUbivVSwZZmomj4krxeLxVCVjRjR+EE2eWmYpQ7vBMYJViAcjMVfxJzrwjzK7raqUsLQ2IbhwRxEeiWS2yrRITMlzEy7QkMUqxAciQWybxaM+hjNi6GXcsyzrxylGhBVLLlKkk+IBO5BJ5iNi3XelaXFQWYjJj7RNdsmNgwEkoJSWKiFA/Cobb5M3WAeyi56TMlWpsC6oWGAqfhCaN/iA5G87jR3igqjiigHY/MPGh2Sn/h0TJakHEpiC6cJIzbV+OojqrddyMRSoAuPpHN9oLCJaZRUCUJJSoh/hJ3gOjuxSJwcgF3FGzBYv1HrAwu9AmEENVvWMa70fhbQpAUVJPilAq8Kgqq66KDJ5xv2y9MKkKI8JLlRB8JbJR676QGdPkJRNSnEEioDlnzZt4V49oky5OJJRir4VHVOdIbtTZpdpRLUtSghKy5QnFhp8bJBJGh2BJjMuC8ZInGzz8GHuiiWssoEYqHE1MSczwgPPL4tImKPfE94S+IpKVUDMQYxZgbVxH0PeV1S58kpWlK0zAxdid0srMF6gjWPM7P2Pw2rCoYUyQDMOIMxxYVOrJ6ab9aOCaGwx1/a27rPLtKpMtIT4UMRUAkOciytI5VUtoqKmhlxIxEiIK2hERJomhLwFJhNFkxDRJC4AcpiJgiZFSoCEtBUQBmY37R2fMqWFKmJchzyI0OsYQTGvYZhIJU6i1CasOD5QVmoSxpkK1eFeM4KPhSEjUDeCLTM4HnGcTAQCIgUwShLxAiCKUphmgkCKFRQxEKIw8B6F+DMMbNHfzbPY1JcTSP2lIeuuIacC/SkY9tsstKynEFbKTR+mkBzAlRIy42FWNL0MX2e5lLLJZ2cAlsXAHJ4IwRLi+TNWgKwkgKGFTFnBzB3EaFpuxaPiQpP9ySOlYGMgwD2a8JiCFJWpKkgAKBIoGYcqQfbO0VomA4lBiGDBsNX8O0ACVDiURBXbXT2pkrloE9QTMSyVFQooOzuODHzgvtZZCbKpcpTpDKOEghSNH3HwqptHnE6XB1jvWahBQFkJbC3AlyBEw0KbQcITokkgbEs7eQpGzZe0YIKJksKSpmSKAGtW/uL9TGfNQFudYolgy1BQAcFw+8UeiXVZEECbJUyV+Iof8AUBXgQ1Y857X3WqXOUQc/hw7F/CB95x6RdtoQtCFjwPRQII8RAr1MSvG65ayy8OwJPkaxlXmVj7W2izyxLqCCXxCorlXKMrtB2hmWtRUtKQTRw/wuSE5sQNzWnOOr7Z3eMcvEkzCglMxQBBUkMRiXqcOsc1aLFLxKZOFJfAHcDYElyaRUc8on74ZRWsR2quxk42aXNSJRKi5OMhUsFRSAsE4WcVYEjXItytskqSpWP4nY1cvxMUAERAiNm65Nm+OepamJaUhk4mS7KXmlywoN6iBb0myys90kpQ5wgkks9KmuTQACUEkARsDs1aMIWhBWFZYCFHJ6gVFCD1EZ9mtapagpOhdmoeB4R3dxdshgmKVKSBLR+oByrOmdQlqPVt4g4T/T1ksQx2IyG52EWWm6FoYgoU7sEqBPhz940757RKmgBCEJHiDBIo7s2zCMHvlO7l93gJW+wrlKKZgZQLEOCxptArxMjeEJTwEFTSYJTayJeDIO53P0h02E6wPMAB1gIzVPvFYESUqImAs75gwiqWjEQHAfUlh1hiIkmWeHUwFlsswQWxPygXBtFpJOdYZRMBThh4m0NBXqKEmLUCNFckPlEDIisi5E6QpSQqWUpArUl9+XT1icq0d0rFKU40xM7cSP4gLuoQlxFdDY76E4GTaB4VZK1BFQ/tGnJu2SgFSaagmqknSmoPEaxxqSR9vBEu1GlQGLgih89uEDWmvs2VqKlJEnPIBlag4XOGmgdqxkW67pkuik6sCKudqZHnBP4+YaKWVDR3O/lmY2LkvazlQTMCkKLAqKnSSMiQducByHd7iEiyiO4vPsi6lKlkMfEBVnJc60BGRGwjGk3Z3ijLpLWnRT8KOPdiIaYwFIaIyFYTlGtfFiRKVhGPFqCxHmODUaBkISCNRRx7wG7d61TpS2w46EaDkWyOfrCv2cnukrVJGgPjoFaMl6nOoOkQu5SQfBLJC/CC5d/bFA1rlpPgnJUkhTgmhCauADmMt4ihrF2lUEd13SSCkJAFMqCuT/AMbRG57oWualS0ugAUxYaYSwFRqNDk/CJpukgmYgFSX8JAYPmHGmvNo01WWZOAxioDOBmNMsiIo5btHdcyzla5SlSkZJShRWSTQpd04U518W0Y9z3fZpwVLnBaJqiT32OiQwLYG8RJfPfOPQ7fcpXLAUSecYtl7LALdbsMjxhpjnL87GyZKElFodRooKKaf8QHA6mOct1yzJQBJlqBdsJVUVqykpIHMA8I9Mst3gqnSl1CgC5FHBy51h7Z2Zkz0oOLAkDEtWtHBAegJOpyaGmPJ7NZwXxBeTJwt8ZbDifT1iS7EZcxSJgAUkVchgSARzzGUdNft32VEqWmWoqnlSsRSTQAjAFJNHbDUNqYDlXGlSZfd95PnzKd22BIUUrUfE7nCEu+rE8IqMS8O7xkSsWEAVVmSwxFtKuw2hWGxiYSAFsA5KUvhqwfhUecdRdnYNU8KKZ2HC3imSpiApRKnSh/ibCa0NQ4DxgXjZp0hWFakg/pQp2q7EeRgBJ1jCW8YUrVIB8J4khj0iUpIEUCXF0uQaEwFk6a2UZs0VrG+qwBnfOAbRYgIgy2hGX/iN2y3WFJQwJKsQwjMkZBIzJIjZsvZmbLS4SkTCl2X8QJelHAIpUtnwgrijLjRs9wTVSzNZkM4Jpi/t35xoy7sCC8wYzm1W5ERo2mbaJxHhpoGDNyFAIDjJkkwy7EsJxEMndx7O8dTabHgcrSCpqDQdIw7SsrPi9/aAzO7hQcbMNx5woD2MSjziJQYtyh6wRUZBOntETI39CD7RNSVcYYSlcYBFh9iByh4uMkxSpEAjZi0VqlRKuURLwBUi9JqE4cRw88m2Okacq9kKUla0lS0hiVGhAdtOOsYRhxMaA6203pJnolpmyirPxIzBDMwL1ZneMa8rmCHmSl45bliKkV/MGBHlGamcWoYfvlfqPQwBl3pW5wKAIBVpps/5uVY6k2qSQlMwNMlhkuD4hhbOubjMnrHF94kZYn5iLjehIZfj2JzHI7cIDctd7ywj/bZRrmQBkQaDWM6ZfpSTgAD8TGJaZ7kkbwFNmmGGu4svapCyErS2XiLNxfaCpl6yAADNRrkQajllHnWLeK1zwMoYa9NlJkzEYkLSoFsjrFX+lMFAPXLkc3bjHl0y8FJyLQ3+uzwSRMW5qfEanjWGLq7tJYZgmELlgHTDXTflB3YhEwTKrKEoD1SDRYLsSdQlg2baRh22/wC0rd5isiKFqEMfSM1Vvm/rUNKFqB/qfOKjrO1HalcuZLTImOlIKiMOFioqo+ep5PHE220mYpS1l1KLn6DhEFkxWUwECqCZVrPCKO7h+7gDZ1qU0SsFgm2hYlyhiUQ9SEgAZkk5AP8A5MCS5MxTsFEDMgOBmznSgPkdo6PsZNTJnjEVFSwBhDsKvU8GiDp7Ndki7kulZXOUljMVo+YQn8o5ueMEi2ylJBUXKqvU9Kaw1791MAcAl2AfLlx4xfJkJTLqMPUe8RpkW9FnBDFjs0S/1BCB/wCNn3aMa0XlhmkIwvyxQEq3kr+IE8iP4aAJtkvvVfmPSAbVdiUh8J6wheSpaianigih40im8e0CpqWI+Xm0EZ68L5CGihU3lCij2kJHKJBtz5CGTYZnP1iX4ZYzTEEkJSd4vRI6RFEheqfSCpNkWdPf5wAk2yL2BEVTLK2Y+cdD+AW2bdAYHm3erceR+kBgKs6NM4hMkNmI1JtkPXpFX4c5H3+sBjzZEUKs8dCu691U5RSi70DJVf3RRg90RCcbRsWq7FAPRQ/YQphxbKM3uA7GnpBFBSDpDfhuMaUq6SpmmJHAhT+SQYdd2EULuWYZvAZ0uwYgS4DaVJPKCR2amYgCUgHMgks+4Z/lxi6XYl6AxZaUzU/Eov8A3P8AOAaZ2QUmpWFDgCDq7vQNTnwjHtvZeY/g8VctQOesdBZr3XLQE5h/TaoNIHXfc2tU60YUfSH0YyOxszAVKIydIAxY66VDPpTyjEvC6VyjhLOzkB3HOOqn3zPJczNqBgGGQYaUgC320zFFSglzmwbrAcwLJumK/wAAHjcXXOKlS4qAbJJlpUnvEBaAXKfhJp+oV4s7RRb5EsrJlpKUHJJOIjqweNX8K506VhWu6hTAoq5hqtVq7vBXOqkCN/s92VmT095RMoFipTucnCQ1ecDGwqSQSkt6R10jtWVJCFSmLM4yJ4JanrEpFdtnSZKBIk+FLu6sJrk5fMc/WMmbckya6xMYJyVhI5pDGnlD2iSpUzEtsIP5nQG61jUl3whCMKpgavhAcZ6GIrNkoEvKWF8XJJOtVEvygG+ZU6cQDLUl8gVEv0GUFzL1SosFJls7HA5fqYzbxtynZM4K4sB6aQEVXekICSpIVq3+STDSBKQlgTiOZPyH1jPK5i6FajwSGHoIddnwtSrZk5nzgKbZKAycwLNl/sbnr0g9CFPV0ncj5ROYgn4lYuJpFGMUQoNNnG/v9YUB7tYJqNX/AOp+cb1jloPHmmIWOyJLHE39pYeReNWVLbUnnDmalqv8Gj9I9osTISMhFkKOmRnagZQ2gedYEq3EFwoZDaw7VcqiPCrzP8RmTbomJ1PTD/mOvgO1zAM0EjUs/wBIxeZFlciuzTciabQFPS1CD7wXealFRKCsDbEAB6xnd2v+7/mkn3jLSspG9eUSmzUj8xxcQz9XjWutLLT4ZqKMWwl+VKQZfiAtKXmhKgAwWEgq6HUkaHg0Bz9mtqklwEk7kP0rFirwWVYsVWZ3ILbZ5QBNSr8q0kO7sCTwJ+hh5VpUAThSRl8ILZbmkAdLtdCHzfq+8BrlkxsS7RJOEhilKGKSMQCsJYnXMvGabYEqUUEB36gtThlo2sAN+DOopB8y5JSUnFNSVuAAkuGo5NH3y2jBt1gVPSoiaSUhwgimYGb0DcNBHPThaJS/9xYO4UrZs+UVHoto7PSQAxUH1JBNWPwjhELPdEiW6pjKOiVJprUjf+I4Rd+2nJc8kH6/tDx1nZyz4/jXKW9WSpajlqFH5RFWTb5kSgUS0AHUAMF5/GrM8oEwptQfAQAciS9WfCDVssiI2bRdSFsSCAPyhkjqwgruWGTtqT78oisBS7Ok92uWhCiP/wAzls4BL8iYhb7PLSAZZILZ4XIrGkuxyxUJSDuM/OI91iDBiOP28BhLGJBHeEYQT41EPuamnR44W0BSifEpQelSfePTLRZ5ILzEAtniSdPfnGbar2saScMtDmjM+Eb1ZoqODEiZkApusFWW6phqV4NWVHVW6aFkJlsCwcljTTDvCl3cn8y8Q/SwHnT2gMQ3QkMSsHlEu7lpokP5RuTLHISGwA8OcDKlIAYAJEBlKmNXC3T5wLMnqjTmSk7vFa0A5JgMZcxUQMpRjYNnGpA6/SKJ4QkE1LDQHSAyTIMPFCL/AJBHwqHBv4hRR9EXXbgSGKOvhPtHRSluNOkcvdqZWoS/BvqI6CyrS1B6ROadQXChgYeOzmUKFCgFCIiKlAQOq3IH5m5uPWJbFxYqQjPCPIRlWu65Z0Hl8xBq7b+koP8Ay+gMUi1uKhuRf5RztjUlAyrqwVStQ4AloGtdzyyMSpZXViKnC+ocu3KvCDJ1sbInzIPqmKpFvIzOurE8s4y0y7ZdFmQHKFIJUAGchzqH/LARuBFGmgOaFtdn3jWtlklzH8agTWrFnrsCepMA/wCjMWEx31winPxQFS7JLDDvUk7nw15t7wJLudIXiVNlFINUk4vk0FLudYL580gv6wPabPhDFCuZp5QRTeyZOMKlFA3w09AKRhWmUha1YiRric+lY0e5SD4gojy+UX2a65KwT3aqfvI+UUckm60qUSCpQGgKUqHEA0VrQGCFWcyiySEuKnHn/dQV4O0dcq6rP+lII0DK9VA1jHvG75SS6RTdk/IUho5i22xSnCpq0h3ZyQeJAJh7JOCQMNpWM6d2pYDhiwJGfygubZxXDlxb5RmWizrdg3nAaa+0ndpShCcWENjWSSRT8uJh0ij/AObzEhgEnmn6aRni55hzSsj9qXh5t1qAcSCGzKsRfnQNAV23tTPmhlKLbZxmTLXwrqYIMtYPwkdGiQEz9I5sB6mAlYlzFfDrq1OhILRsy7ymSxhdFMzr1AA9ox5cxQNVCvF/aClSN39YC2fek1Z/3QB+w4T7Q0u3N+dSuJWVQMqTwilctX20AfMvLiT1Pyihd5j9PrAvdHhEFAwDWy+QkPhYbv8AbxzV43zMmmhKU/pBbzb2jXvRAVLIViIFaVY7tHLKarO3GNcxKZ4eIPCjeMvrJNibSCJKMOQaPnDsr2om2SfKmYld2hwqWFKZSVYjhwqJSmpzApnU590n+sjhb2cglACQJgZK6urFgdq+g5xxsdNez2e0EamC0WkEZx8+9rv6srtEsS7MhVnq6l96CVBiMLBIpXfSC+y39WDJkCVOl94pKThWFjNhhdOFy5xOcW0X7Ee8KtI39DFK7UNz6x5VM/q5JGUpShq6sJdkuwAUAHxaw8r+rdmKmXJmgfqThX1Y4S3rwibTHpky0D7xfWBp0wH7P1jzqZ/VyyjKz2lXJKBqd17B+sDr/q7L0sc5uKg/kE/OIr0QrO58zFa1ncnrHm07+rrA4bEonQEkeZALRNP9YEOn/wCmvj4+H5RgqXhlNehFSuXWIFBOZ9BHmUn+rdoGMqsRU5GBIxgJS6sTqwkqLYBkKudhE7z/AKs2jGg2exnuxVYmoXiVuAUlkhta100i4a9MEk8fIfSLEyzxjxm3/wBT7xWhIRK7pYUSpYllQUCVYUhCk+EAEOSSThBcVBhef9RrymE92hctJaglqJajjFh1INWyVuHhhr2wBQ3iWI6iPB7P29vRExakoVhU7SzKOFL5FwkFRHHOC7R/Ue8VBQEpaCQWUEKOGlCAUs71+3hhr2oyEHNCfIQ/4cMwAbZo8EPbi8yzme4JLgLGZdiGYs7eUZV5XzeFoKu+mWkpI+DxpTywABPpDP8AU17Zet+XdKVgmzkYtQhMyY3AmUkgHgaxkTL9uxZYWladX7ueBydUqPHzPnuHQpthLP2P4hLnzCCyFDZ0l/b7aLg9Yn227kjF+LKhsEqJ8hLcdYgLZYHBTaE1Dh3HniT4TwUx4R5ImfO1Qr/oqITFTSlNFODXwnctptDDXsVq7U2RNDNJ3wiYw40DHo8ctenbaVUWeSVfvmLUEnjgSpz1IPCOEmGaQfCsH+09Ypl94n8qv+p+kWQ1tW2+J0w1VhH6UDCB5VPUmM06vDJXMaqWpnhzPWK0z1UdJ4+EwEjL4RbJtcyW2GYtHJRA8hSBlqJehbkYjMNAw4f52gjWldoJ71XiH7gG9AD6xd/8oOsscWV7U9I59K6Qyo1ia6Cf2i/Qj/sXr0jJ/wBUm4sWInhp5QLip99IiYSFoubek1TusgHQMKQIYiYUaxDtCgnuzpCjPsuO4lpFKj76ROWRuP8Aqfr9+0pXl05Vi5Cy+VBU55ZNHyerXrkPLUN//VuvKCpS31NOG3WKjPAD/wCNGz+fAxC1XhhYs5cODszl455b/G/kGpWdAT1T9aZwvFsrqUhvWKPxiquwFA2T5kvA1qnrB8A10zU3t8UZnNq2xo4VcN/i08oklQdnc9T96Rn2crYhVBqD7QQtWWbbdRoR9uIl2foKoz06ViCpqC/w9RAs200YZ10Zi30iqfbQksrxM7vv84udVNi+bZ5Z/KjoAn2q0QXYUfqKVHRyW++cMbQVUAdsL65hgObt5RBNoo5Fc88z90HLlFl7n6X1MuyrDlMwq4BXyU7xV+LmJo2I6ukD1H0g4WgChIfNwOB4Z5RVb1qUgqJrhJA2+/nHTjybc6jNmfyhzeSxnKB6/QffpE03nLPxJKeeXmPusZ1nWsZt84vnLKviA5gAHq2cd74eWPatZJSr4cJ5Hjy5QNPtKUviYdRTPQQFOspSAoAFJyUDQkV2cEbGsUy7IgpKllq0SBiUfMsBxPlGZ4P9W9rZt7I/Kl/bzimZbZhylpS+RUknypEJDpLpoRrkekW2aTjLq3q+vWOl444m1nbUEJnKPhmPwSlh5kPrF6brmq+KYrk5OraEQaSMkAULGjUo45HOLAVuXoPpnzFI49eW/wDWSNTmfoRNyJ/MVqP9x+UEpsEsD4fOp9YeatnYl8qHXqcvkdYplz3UEh3J2GVft453ru/rWSCRJGny+kMZY4/fSK15M7UqwbN24mv2IRSxLk0yOVPR/wCOMYDFKf3RWtI4+XWJTBXUVY68cvvIQlyy3XiwNY0iopS38RBUocPKJFJADkeXHf7zEIj+dOTc6xpMUqQnh5RUpCdv/WCEJzcD/GfWKiltG+nXnG5UwOqWHy9IpVh4eQgvC7hv8Vf1hkS9QH4E86+kb1MBeHf0/iFElu+fpCjaNVU3CHaoZqctufpCRNCq70zAGTEu2/tEZIBS7gp55l2IbPL09ZpUWKQAwzNBVx8NQ/1faODqaYCWALChfLMOA+ni86QXZAsODUvnQks7tzqeo3eAkhzXIAZilfcDpplGkhWFtyw46etBl+qMd/zFh5aRmou6s3dklw1OIyzrxiyWhKgRkMxxNdsyNuB3hSZoUFPWlA1KaPyf03iK1pcFjQPz9Ho5ct8o5tLCBqAXz1zdnzehHnEVEHMA6NsWSTvlv7xBE1RcgUDudgCzAaVIHnrDGcA/oAw8m5/waRPU0guW1HKswzgYiSXbUvmPaphIs4CnWQSfM1pXyD7mJWeyBFFB1Ucl8yzDzDdPNrRhSc2plloQGq2ZAHE84vzch/6aXQn8xq7ZCuoOjB+sMwzKR5cTp1yG/B4ARbFKAOYNGOp8JYHQgV4k7GC7VPKQFFeFwc8qAYRTVyeNBvTp6XcY9kUznZWVCeIAG2/3rGLe16FTIRkMy76VA6v5CKbRexUCJdBk/APk+VD95wAh8qR6/H4Mu1y673+C5SlQSmaqBEK4tDlX7o74xrZuhalrCFLCZb4lAqKRQc2fTrA860BSifhDkgVoNq1hXLdky0FQSpIwh3L/ACgLxHURMmquM3j6wTdlvZ0AVqRq5p6ZwAkcIfAxCgWIjPfE6mLLjflS2UQ7OM8mzz4uHh7yJS6U6EDPQBwfYQFdd4AnxkBVHcaCnmxV1gi1S8bl9XIZqHCwfh4upGUeO8WdfXWXYnYy+IHJyRrp4qdFdTyi6UkipLqfXaoD8Mx1HGB7DNUJuF/ElPi/NUJS/qzQVJcpdezkciMOmhfLR459fK1FQAJqoO9OBA8T9C1M3aIrmhnY4vOozFfLhEJ6mAGQc4mOjtxavyh5SBiz0cbigI3p4udRFFqlAAFszirn4Q7Hav3SIrmDH8QAcA9RzfT7o7dySKnhQPUAE58CB/y4QP8AhVE7OKsHqnnxbzMJIi1DKCdauA3xZBjloB9vAklB3Jq1K/bwQykBWgOmxcA68eTRROnMosG/KC+VMYLjUAP1Ebkv4lFoAQwzfg+eVGd3y/xA04imlX1yLdOUVonJBIGI7UzqrCWIYihB6wR3gVQsSUgV2Z6cS7vwMMw/oQTMVcgfsnyic1IZ3L5Nwr8qxBEwOwZgWFDRwCfVh584imYScmDDM50FMq5jyjWIqKzt6p+YhokuzoNSHJrmBmNiIUdPaJlGS1YGQw9vESCqgoKH16xfMtySUs1XP0rnnpHNW6YtykGpHwpJGZQAKk771Ybw93YiQ/m7ZOpTHkDF68O/8knf46Jc7YMGKc8t+mF3rrpFU61qBT+rMCuZFX4vTg3OB0BSA5Yu1KZKFXwlmyDA7jSLrNa0gBRfHozANhB91EdBHH1b0XImlmTQg1YdVHc5v06QTNlpxu7M5PEktk2TKdtaaRlTrSwJSGQx4EMAW3ALD/sYn3pwJYk4jV/0oAUvoXFNSWo5bN8dX2H22fhRgQRUVqHIqznV3BbMdIpkKClITueDMkj5aRlWy3BK1sVUSxDU+GocZtrkxS+8VybwKagjxDM0YmlNWY+7bxueG4z7zXRlb1UWACSX2IBNeI82OkUFICnDlwVNUA+IYQaPUAAnloIotE3DLSgg4ihOdQSlDnkHIDakRmzr1Smi3rVWTthNAGpUtwfrGefFfxb3P1qWy0S0hIJSEgMdPhIA41A9njlrfeRmsHOGvM1BDjIdP8iWq1KmF1UDmg4/KKu80AHOtI9vi8Hp9v8AXDvvRCZ7Q/fDiekQlqAFXJ3/AI0iWIOB7x2YXC0cIcz+EVFXGGKmiYuup7H29KO9KiE4gEhyBu5Dxgqm6NlASZwETE6J6/dXRkq1EaH3if4on/EBibuIpM6uVIYmtCax0L7w8m+lJZKw9T4nbMUdsq/ecBSF8fSFOlhQzHlEvMvyrtjorBbyUFQaoLMwqWzfgTwpGjY1KxFMwgnTdypIdtKLfrxEcRLWuX8KqajnHYXbeMua6klilJUzAKxMjEH4lAMeXy+L1+x1470JeQZQIFDWhHxK+FLEZ5nmYIu8lNV4RjYAvWnBsg1T+7donPmlQUnOiSHFS4SX5s9NyTWBrfIAwA5IdwNAydshRiS2QGojnPskrX+i51swgJLkucXLYOM8h5aQplpIq36S/Uuw3IcwBPkJxgqmKCBiSzHNnCgaakaHKsSVNSlIQSC7KBqW+JnA2De8PSfh7Ueu0VEsh2OFv3By2x0H/JoGlz6VTUF2/uZPOtOkZ06eokPnmHDYXIU7baiISLS25ch8w1FDN2OZPRxGp4/iezSQQVEhtPLbL2hp8sKKWcBqkACvE83DRCQk4Q2afiGwbCrypVnziM+0Z4Scy5FaBqvoK15jaJn34urJcsOp2OI16D2cnyhWhZxILEMfVyanIFmiJnpfCASQkZaq4cACQ+ucVG0Ely9EnLVSwSG4s5HKLl02HM5qDIQoqN4TBRJISKAUoB0MKHpU2KpUjCcZYrcEZ5DEEjPh6DYRcqaFByX7s0Uf0sKHd8JPkHpChR2v1j+LFrTgBJORUo5mrknR6D6Rm2m1CjUDFhsnQeRJ6woUXjmJ1Uu/XMAJZnCQf3Ggdsx4gOUav4rwJUKN4X1JqoHLYHyhoUOuYsqFvlgCWhKg61FJpooqDF08EoocirSFYbkSgIUsuEpUpWhKiE4AwcMlyDx30eFGb1ZJDPoC+73Q6gkqJIIAqAD3j9PgCWGmI7RzxUVEqVUmHhR6uOZzPjlbtTlCL8QhoUUQVaA7AdGitS4UKLiJ98REBO3hQoYNCRYVLSFJY89KwMtRClChYtT+YaFGJdtjVnxEzzDicYUKNMrFzj6Viv8AEbwoUJFQ7wGIGYUl0kpO4pChRUHyr9U7qAdxUcMh6DyEacu0CaZbggKzI1Cfj5ME04jWFCjl34+Z9jXPVHomkKOKoSlZYUciUl2OgxIVTjAN6h1EJLBJIArVRJOtGdJrQsqFCjjzJK6WnlWU4x4sh4uA7wuAdTgcPvGcq0GXNIUB8QPAh6NtChRrj7cqX43gkALb8wz/ALwznepgf8PjxoyYeHYqYO7cqchChRxjaSVOkM9KDIVYAmmhDHzgCXM8WLEoj/yqU+ZKZalZ75sdHMKFG+Z/Uv4Lk2paUgBRSM2ASc66g7woUKNY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486" name="Picture 6" descr="https://myfavouritechapter.files.wordpress.com/2014/10/rural-crossroad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276132"/>
            <a:ext cx="2520280" cy="167731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4114800"/>
            <a:ext cx="6096000" cy="1295400"/>
          </a:xfrm>
        </p:spPr>
        <p:txBody>
          <a:bodyPr/>
          <a:lstStyle/>
          <a:p>
            <a:r>
              <a:rPr lang="en-GB" dirty="0" smtClean="0"/>
              <a:t>Where did the Budget leave us?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5029200"/>
            <a:ext cx="5257800" cy="326243"/>
          </a:xfrm>
        </p:spPr>
        <p:txBody>
          <a:bodyPr/>
          <a:lstStyle/>
          <a:p>
            <a:r>
              <a:rPr lang="en-GB" dirty="0" smtClean="0"/>
              <a:t>Paul Johnson</a:t>
            </a:r>
            <a:endParaRPr lang="en-GB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GB" sz="800" baseline="0">
                <a:latin typeface="Cisalpin LT Std" pitchFamily="1" charset="0"/>
              </a:rPr>
              <a:t>© Institute for Fiscal Studies  </a:t>
            </a:r>
            <a:endParaRPr lang="en-GB" sz="800">
              <a:latin typeface="Cisalpin LT Std" pitchFamily="1" charset="0"/>
            </a:endParaRPr>
          </a:p>
          <a:p>
            <a:endParaRPr lang="en-GB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1905000" y="4114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482" name="AutoShape 2" descr="data:image/jpeg;base64,/9j/4AAQSkZJRgABAQAAAQABAAD/2wCEAAkGBxQTEhUUExQWFhUXGBwYGRYYGBcWHBgXGBgWHBcaGBgaHCggGBolGxcXITEhJSkrLi4uGB8zODMsNygtLisBCgoKDg0OGhAQGiwkHCUsLCwsLCwsLCwsLCwsLCwsLCwsLCwsLCwsLCwsLCwsLCwsLCwsLCwsLCwsLCwsLCwsLP/AABEIALcBEwMBIgACEQEDEQH/xAAcAAABBQEBAQAAAAAAAAAAAAAEAAECAwUGBwj/xAA9EAABAgMGAwYEBQMEAgMAAAABAhEAAyEEBRIxQVFhcYEGEyKRobEywdHwFEJSYuEHcvEVM4KSI6IWJEP/xAAZAQEBAQEBAQAAAAAAAAAAAAAAAQIDBAX/xAAgEQEBAQEAAwEBAQADAAAAAAAAARECAxIhQTFhIkJx/9oADAMBAAIRAxEAPwDg5C2jSs96rw4SSzNxbZ824QAmXFqZcc2hCbUcRU5fdy/nG7Yr4AQU1xLAdQJSoFBBSXGZpnxbSOfQiLAmCvUbivVSwZZmomj4krxeLxVCVjRjR+EE2eWmYpQ7vBMYJViAcjMVfxJzrwjzK7raqUsLQ2IbhwRxEeiWS2yrRITMlzEy7QkMUqxAciQWybxaM+hjNi6GXcsyzrxylGhBVLLlKkk+IBO5BJ5iNi3XelaXFQWYjJj7RNdsmNgwEkoJSWKiFA/Cobb5M3WAeyi56TMlWpsC6oWGAqfhCaN/iA5G87jR3igqjiigHY/MPGh2Sn/h0TJakHEpiC6cJIzbV+OojqrddyMRSoAuPpHN9oLCJaZRUCUJJSoh/hJ3gOjuxSJwcgF3FGzBYv1HrAwu9AmEENVvWMa70fhbQpAUVJPilAq8Kgqq66KDJ5xv2y9MKkKI8JLlRB8JbJR676QGdPkJRNSnEEioDlnzZt4V49oky5OJJRir4VHVOdIbtTZpdpRLUtSghKy5QnFhp8bJBJGh2BJjMuC8ZInGzz8GHuiiWssoEYqHE1MSczwgPPL4tImKPfE94S+IpKVUDMQYxZgbVxH0PeV1S58kpWlK0zAxdid0srMF6gjWPM7P2Pw2rCoYUyQDMOIMxxYVOrJ6ab9aOCaGwx1/a27rPLtKpMtIT4UMRUAkOciytI5VUtoqKmhlxIxEiIK2hERJomhLwFJhNFkxDRJC4AcpiJgiZFSoCEtBUQBmY37R2fMqWFKmJchzyI0OsYQTGvYZhIJU6i1CasOD5QVmoSxpkK1eFeM4KPhSEjUDeCLTM4HnGcTAQCIgUwShLxAiCKUphmgkCKFRQxEKIw8B6F+DMMbNHfzbPY1JcTSP2lIeuuIacC/SkY9tsstKynEFbKTR+mkBzAlRIy42FWNL0MX2e5lLLJZ2cAlsXAHJ4IwRLi+TNWgKwkgKGFTFnBzB3EaFpuxaPiQpP9ySOlYGMgwD2a8JiCFJWpKkgAKBIoGYcqQfbO0VomA4lBiGDBsNX8O0ACVDiURBXbXT2pkrloE9QTMSyVFQooOzuODHzgvtZZCbKpcpTpDKOEghSNH3HwqptHnE6XB1jvWahBQFkJbC3AlyBEw0KbQcITokkgbEs7eQpGzZe0YIKJksKSpmSKAGtW/uL9TGfNQFudYolgy1BQAcFw+8UeiXVZEECbJUyV+Iof8AUBXgQ1Y857X3WqXOUQc/hw7F/CB95x6RdtoQtCFjwPRQII8RAr1MSvG65ayy8OwJPkaxlXmVj7W2izyxLqCCXxCorlXKMrtB2hmWtRUtKQTRw/wuSE5sQNzWnOOr7Z3eMcvEkzCglMxQBBUkMRiXqcOsc1aLFLxKZOFJfAHcDYElyaRUc8on74ZRWsR2quxk42aXNSJRKi5OMhUsFRSAsE4WcVYEjXItytskqSpWP4nY1cvxMUAERAiNm65Nm+OepamJaUhk4mS7KXmlywoN6iBb0myys90kpQ5wgkks9KmuTQACUEkARsDs1aMIWhBWFZYCFHJ6gVFCD1EZ9mtapagpOhdmoeB4R3dxdshgmKVKSBLR+oByrOmdQlqPVt4g4T/T1ksQx2IyG52EWWm6FoYgoU7sEqBPhz940757RKmgBCEJHiDBIo7s2zCMHvlO7l93gJW+wrlKKZgZQLEOCxptArxMjeEJTwEFTSYJTayJeDIO53P0h02E6wPMAB1gIzVPvFYESUqImAs75gwiqWjEQHAfUlh1hiIkmWeHUwFlsswQWxPygXBtFpJOdYZRMBThh4m0NBXqKEmLUCNFckPlEDIisi5E6QpSQqWUpArUl9+XT1icq0d0rFKU40xM7cSP4gLuoQlxFdDY76E4GTaB4VZK1BFQ/tGnJu2SgFSaagmqknSmoPEaxxqSR9vBEu1GlQGLgih89uEDWmvs2VqKlJEnPIBlag4XOGmgdqxkW67pkuik6sCKudqZHnBP4+YaKWVDR3O/lmY2LkvazlQTMCkKLAqKnSSMiQducByHd7iEiyiO4vPsi6lKlkMfEBVnJc60BGRGwjGk3Z3ijLpLWnRT8KOPdiIaYwFIaIyFYTlGtfFiRKVhGPFqCxHmODUaBkISCNRRx7wG7d61TpS2w46EaDkWyOfrCv2cnukrVJGgPjoFaMl6nOoOkQu5SQfBLJC/CC5d/bFA1rlpPgnJUkhTgmhCauADmMt4ihrF2lUEd13SSCkJAFMqCuT/AMbRG57oWualS0ugAUxYaYSwFRqNDk/CJpukgmYgFSX8JAYPmHGmvNo01WWZOAxioDOBmNMsiIo5btHdcyzla5SlSkZJShRWSTQpd04U518W0Y9z3fZpwVLnBaJqiT32OiQwLYG8RJfPfOPQ7fcpXLAUSecYtl7LALdbsMjxhpjnL87GyZKElFodRooKKaf8QHA6mOct1yzJQBJlqBdsJVUVqykpIHMA8I9Mst3gqnSl1CgC5FHBy51h7Z2Zkz0oOLAkDEtWtHBAegJOpyaGmPJ7NZwXxBeTJwt8ZbDifT1iS7EZcxSJgAUkVchgSARzzGUdNft32VEqWmWoqnlSsRSTQAjAFJNHbDUNqYDlXGlSZfd95PnzKd22BIUUrUfE7nCEu+rE8IqMS8O7xkSsWEAVVmSwxFtKuw2hWGxiYSAFsA5KUvhqwfhUecdRdnYNU8KKZ2HC3imSpiApRKnSh/ibCa0NQ4DxgXjZp0hWFakg/pQp2q7EeRgBJ1jCW8YUrVIB8J4khj0iUpIEUCXF0uQaEwFk6a2UZs0VrG+qwBnfOAbRYgIgy2hGX/iN2y3WFJQwJKsQwjMkZBIzJIjZsvZmbLS4SkTCl2X8QJelHAIpUtnwgrijLjRs9wTVSzNZkM4Jpi/t35xoy7sCC8wYzm1W5ERo2mbaJxHhpoGDNyFAIDjJkkwy7EsJxEMndx7O8dTabHgcrSCpqDQdIw7SsrPi9/aAzO7hQcbMNx5woD2MSjziJQYtyh6wRUZBOntETI39CD7RNSVcYYSlcYBFh9iByh4uMkxSpEAjZi0VqlRKuURLwBUi9JqE4cRw88m2Okacq9kKUla0lS0hiVGhAdtOOsYRhxMaA6203pJnolpmyirPxIzBDMwL1ZneMa8rmCHmSl45bliKkV/MGBHlGamcWoYfvlfqPQwBl3pW5wKAIBVpps/5uVY6k2qSQlMwNMlhkuD4hhbOubjMnrHF94kZYn5iLjehIZfj2JzHI7cIDctd7ywj/bZRrmQBkQaDWM6ZfpSTgAD8TGJaZ7kkbwFNmmGGu4svapCyErS2XiLNxfaCpl6yAADNRrkQajllHnWLeK1zwMoYa9NlJkzEYkLSoFsjrFX+lMFAPXLkc3bjHl0y8FJyLQ3+uzwSRMW5qfEanjWGLq7tJYZgmELlgHTDXTflB3YhEwTKrKEoD1SDRYLsSdQlg2baRh22/wC0rd5isiKFqEMfSM1Vvm/rUNKFqB/qfOKjrO1HalcuZLTImOlIKiMOFioqo+ep5PHE220mYpS1l1KLn6DhEFkxWUwECqCZVrPCKO7h+7gDZ1qU0SsFgm2hYlyhiUQ9SEgAZkk5AP8A5MCS5MxTsFEDMgOBmznSgPkdo6PsZNTJnjEVFSwBhDsKvU8GiDp7Ndki7kulZXOUljMVo+YQn8o5ueMEi2ylJBUXKqvU9Kaw1791MAcAl2AfLlx4xfJkJTLqMPUe8RpkW9FnBDFjs0S/1BCB/wCNn3aMa0XlhmkIwvyxQEq3kr+IE8iP4aAJtkvvVfmPSAbVdiUh8J6wheSpaianigih40im8e0CpqWI+Xm0EZ68L5CGihU3lCij2kJHKJBtz5CGTYZnP1iX4ZYzTEEkJSd4vRI6RFEheqfSCpNkWdPf5wAk2yL2BEVTLK2Y+cdD+AW2bdAYHm3erceR+kBgKs6NM4hMkNmI1JtkPXpFX4c5H3+sBjzZEUKs8dCu691U5RSi70DJVf3RRg90RCcbRsWq7FAPRQ/YQphxbKM3uA7GnpBFBSDpDfhuMaUq6SpmmJHAhT+SQYdd2EULuWYZvAZ0uwYgS4DaVJPKCR2amYgCUgHMgks+4Z/lxi6XYl6AxZaUzU/Eov8A3P8AOAaZ2QUmpWFDgCDq7vQNTnwjHtvZeY/g8VctQOesdBZr3XLQE5h/TaoNIHXfc2tU60YUfSH0YyOxszAVKIydIAxY66VDPpTyjEvC6VyjhLOzkB3HOOqn3zPJczNqBgGGQYaUgC320zFFSglzmwbrAcwLJumK/wAAHjcXXOKlS4qAbJJlpUnvEBaAXKfhJp+oV4s7RRb5EsrJlpKUHJJOIjqweNX8K506VhWu6hTAoq5hqtVq7vBXOqkCN/s92VmT095RMoFipTucnCQ1ecDGwqSQSkt6R10jtWVJCFSmLM4yJ4JanrEpFdtnSZKBIk+FLu6sJrk5fMc/WMmbckya6xMYJyVhI5pDGnlD2iSpUzEtsIP5nQG61jUl3whCMKpgavhAcZ6GIrNkoEvKWF8XJJOtVEvygG+ZU6cQDLUl8gVEv0GUFzL1SosFJls7HA5fqYzbxtynZM4K4sB6aQEVXekICSpIVq3+STDSBKQlgTiOZPyH1jPK5i6FajwSGHoIddnwtSrZk5nzgKbZKAycwLNl/sbnr0g9CFPV0ncj5ROYgn4lYuJpFGMUQoNNnG/v9YUB7tYJqNX/AOp+cb1jloPHmmIWOyJLHE39pYeReNWVLbUnnDmalqv8Gj9I9osTISMhFkKOmRnagZQ2gedYEq3EFwoZDaw7VcqiPCrzP8RmTbomJ1PTD/mOvgO1zAM0EjUs/wBIxeZFlciuzTciabQFPS1CD7wXealFRKCsDbEAB6xnd2v+7/mkn3jLSspG9eUSmzUj8xxcQz9XjWutLLT4ZqKMWwl+VKQZfiAtKXmhKgAwWEgq6HUkaHg0Bz9mtqklwEk7kP0rFirwWVYsVWZ3ILbZ5QBNSr8q0kO7sCTwJ+hh5VpUAThSRl8ILZbmkAdLtdCHzfq+8BrlkxsS7RJOEhilKGKSMQCsJYnXMvGabYEqUUEB36gtThlo2sAN+DOopB8y5JSUnFNSVuAAkuGo5NH3y2jBt1gVPSoiaSUhwgimYGb0DcNBHPThaJS/9xYO4UrZs+UVHoto7PSQAxUH1JBNWPwjhELPdEiW6pjKOiVJprUjf+I4Rd+2nJc8kH6/tDx1nZyz4/jXKW9WSpajlqFH5RFWTb5kSgUS0AHUAMF5/GrM8oEwptQfAQAciS9WfCDVssiI2bRdSFsSCAPyhkjqwgruWGTtqT78oisBS7Ok92uWhCiP/wAzls4BL8iYhb7PLSAZZILZ4XIrGkuxyxUJSDuM/OI91iDBiOP28BhLGJBHeEYQT41EPuamnR44W0BSifEpQelSfePTLRZ5ILzEAtniSdPfnGbar2saScMtDmjM+Eb1ZoqODEiZkApusFWW6phqV4NWVHVW6aFkJlsCwcljTTDvCl3cn8y8Q/SwHnT2gMQ3QkMSsHlEu7lpokP5RuTLHISGwA8OcDKlIAYAJEBlKmNXC3T5wLMnqjTmSk7vFa0A5JgMZcxUQMpRjYNnGpA6/SKJ4QkE1LDQHSAyTIMPFCL/AJBHwqHBv4hRR9EXXbgSGKOvhPtHRSluNOkcvdqZWoS/BvqI6CyrS1B6ROadQXChgYeOzmUKFCgFCIiKlAQOq3IH5m5uPWJbFxYqQjPCPIRlWu65Z0Hl8xBq7b+koP8Ay+gMUi1uKhuRf5RztjUlAyrqwVStQ4AloGtdzyyMSpZXViKnC+ocu3KvCDJ1sbInzIPqmKpFvIzOurE8s4y0y7ZdFmQHKFIJUAGchzqH/LARuBFGmgOaFtdn3jWtlklzH8agTWrFnrsCepMA/wCjMWEx31winPxQFS7JLDDvUk7nw15t7wJLudIXiVNlFINUk4vk0FLudYL580gv6wPabPhDFCuZp5QRTeyZOMKlFA3w09AKRhWmUha1YiRric+lY0e5SD4gojy+UX2a65KwT3aqfvI+UUckm60qUSCpQGgKUqHEA0VrQGCFWcyiySEuKnHn/dQV4O0dcq6rP+lII0DK9VA1jHvG75SS6RTdk/IUho5i22xSnCpq0h3ZyQeJAJh7JOCQMNpWM6d2pYDhiwJGfygubZxXDlxb5RmWizrdg3nAaa+0ndpShCcWENjWSSRT8uJh0ij/AObzEhgEnmn6aRni55hzSsj9qXh5t1qAcSCGzKsRfnQNAV23tTPmhlKLbZxmTLXwrqYIMtYPwkdGiQEz9I5sB6mAlYlzFfDrq1OhILRsy7ymSxhdFMzr1AA9ox5cxQNVCvF/aClSN39YC2fek1Z/3QB+w4T7Q0u3N+dSuJWVQMqTwilctX20AfMvLiT1Pyihd5j9PrAvdHhEFAwDWy+QkPhYbv8AbxzV43zMmmhKU/pBbzb2jXvRAVLIViIFaVY7tHLKarO3GNcxKZ4eIPCjeMvrJNibSCJKMOQaPnDsr2om2SfKmYld2hwqWFKZSVYjhwqJSmpzApnU590n+sjhb2cglACQJgZK6urFgdq+g5xxsdNez2e0EamC0WkEZx8+9rv6srtEsS7MhVnq6l96CVBiMLBIpXfSC+y39WDJkCVOl94pKThWFjNhhdOFy5xOcW0X7Ee8KtI39DFK7UNz6x5VM/q5JGUpShq6sJdkuwAUAHxaw8r+rdmKmXJmgfqThX1Y4S3rwibTHpky0D7xfWBp0wH7P1jzqZ/VyyjKz2lXJKBqd17B+sDr/q7L0sc5uKg/kE/OIr0QrO58zFa1ncnrHm07+rrA4bEonQEkeZALRNP9YEOn/wCmvj4+H5RgqXhlNehFSuXWIFBOZ9BHmUn+rdoGMqsRU5GBIxgJS6sTqwkqLYBkKudhE7z/AKs2jGg2exnuxVYmoXiVuAUlkhta100i4a9MEk8fIfSLEyzxjxm3/wBT7xWhIRK7pYUSpYllQUCVYUhCk+EAEOSSThBcVBhef9RrymE92hctJaglqJajjFh1INWyVuHhhr2wBQ3iWI6iPB7P29vRExakoVhU7SzKOFL5FwkFRHHOC7R/Ue8VBQEpaCQWUEKOGlCAUs71+3hhr2oyEHNCfIQ/4cMwAbZo8EPbi8yzme4JLgLGZdiGYs7eUZV5XzeFoKu+mWkpI+DxpTywABPpDP8AU17Zet+XdKVgmzkYtQhMyY3AmUkgHgaxkTL9uxZYWladX7ueBydUqPHzPnuHQpthLP2P4hLnzCCyFDZ0l/b7aLg9Yn227kjF+LKhsEqJ8hLcdYgLZYHBTaE1Dh3HniT4TwUx4R5ImfO1Qr/oqITFTSlNFODXwnctptDDXsVq7U2RNDNJ3wiYw40DHo8ctenbaVUWeSVfvmLUEnjgSpz1IPCOEmGaQfCsH+09Ypl94n8qv+p+kWQ1tW2+J0w1VhH6UDCB5VPUmM06vDJXMaqWpnhzPWK0z1UdJ4+EwEjL4RbJtcyW2GYtHJRA8hSBlqJehbkYjMNAw4f52gjWldoJ71XiH7gG9AD6xd/8oOsscWV7U9I59K6Qyo1ia6Cf2i/Qj/sXr0jJ/wBUm4sWInhp5QLip99IiYSFoubek1TusgHQMKQIYiYUaxDtCgnuzpCjPsuO4lpFKj76ROWRuP8Aqfr9+0pXl05Vi5Cy+VBU55ZNHyerXrkPLUN//VuvKCpS31NOG3WKjPAD/wCNGz+fAxC1XhhYs5cODszl455b/G/kGpWdAT1T9aZwvFsrqUhvWKPxiquwFA2T5kvA1qnrB8A10zU3t8UZnNq2xo4VcN/i08oklQdnc9T96Rn2crYhVBqD7QQtWWbbdRoR9uIl2foKoz06ViCpqC/w9RAs200YZ10Zi30iqfbQksrxM7vv84udVNi+bZ5Z/KjoAn2q0QXYUfqKVHRyW++cMbQVUAdsL65hgObt5RBNoo5Fc88z90HLlFl7n6X1MuyrDlMwq4BXyU7xV+LmJo2I6ukD1H0g4WgChIfNwOB4Z5RVb1qUgqJrhJA2+/nHTjybc6jNmfyhzeSxnKB6/QffpE03nLPxJKeeXmPusZ1nWsZt84vnLKviA5gAHq2cd74eWPatZJSr4cJ5Hjy5QNPtKUviYdRTPQQFOspSAoAFJyUDQkV2cEbGsUy7IgpKllq0SBiUfMsBxPlGZ4P9W9rZt7I/Kl/bzimZbZhylpS+RUknypEJDpLpoRrkekW2aTjLq3q+vWOl444m1nbUEJnKPhmPwSlh5kPrF6brmq+KYrk5OraEQaSMkAULGjUo45HOLAVuXoPpnzFI49eW/wDWSNTmfoRNyJ/MVqP9x+UEpsEsD4fOp9YeatnYl8qHXqcvkdYplz3UEh3J2GVft453ru/rWSCRJGny+kMZY4/fSK15M7UqwbN24mv2IRSxLk0yOVPR/wCOMYDFKf3RWtI4+XWJTBXUVY68cvvIQlyy3XiwNY0iopS38RBUocPKJFJADkeXHf7zEIj+dOTc6xpMUqQnh5RUpCdv/WCEJzcD/GfWKiltG+nXnG5UwOqWHy9IpVh4eQgvC7hv8Vf1hkS9QH4E86+kb1MBeHf0/iFElu+fpCjaNVU3CHaoZqctufpCRNCq70zAGTEu2/tEZIBS7gp55l2IbPL09ZpUWKQAwzNBVx8NQ/1faODqaYCWALChfLMOA+ni86QXZAsODUvnQks7tzqeo3eAkhzXIAZilfcDpplGkhWFtyw46etBl+qMd/zFh5aRmou6s3dklw1OIyzrxiyWhKgRkMxxNdsyNuB3hSZoUFPWlA1KaPyf03iK1pcFjQPz9Ho5ct8o5tLCBqAXz1zdnzehHnEVEHMA6NsWSTvlv7xBE1RcgUDudgCzAaVIHnrDGcA/oAw8m5/waRPU0guW1HKswzgYiSXbUvmPaphIs4CnWQSfM1pXyD7mJWeyBFFB1Ucl8yzDzDdPNrRhSc2plloQGq2ZAHE84vzch/6aXQn8xq7ZCuoOjB+sMwzKR5cTp1yG/B4ARbFKAOYNGOp8JYHQgV4k7GC7VPKQFFeFwc8qAYRTVyeNBvTp6XcY9kUznZWVCeIAG2/3rGLe16FTIRkMy76VA6v5CKbRexUCJdBk/APk+VD95wAh8qR6/H4Mu1y673+C5SlQSmaqBEK4tDlX7o74xrZuhalrCFLCZb4lAqKRQc2fTrA860BSifhDkgVoNq1hXLdky0FQSpIwh3L/ACgLxHURMmquM3j6wTdlvZ0AVqRq5p6ZwAkcIfAxCgWIjPfE6mLLjflS2UQ7OM8mzz4uHh7yJS6U6EDPQBwfYQFdd4AnxkBVHcaCnmxV1gi1S8bl9XIZqHCwfh4upGUeO8WdfXWXYnYy+IHJyRrp4qdFdTyi6UkipLqfXaoD8Mx1HGB7DNUJuF/ElPi/NUJS/qzQVJcpdezkciMOmhfLR459fK1FQAJqoO9OBA8T9C1M3aIrmhnY4vOozFfLhEJ6mAGQc4mOjtxavyh5SBiz0cbigI3p4udRFFqlAAFszirn4Q7Hav3SIrmDH8QAcA9RzfT7o7dySKnhQPUAE58CB/y4QP8AhVE7OKsHqnnxbzMJIi1DKCdauA3xZBjloB9vAklB3Jq1K/bwQykBWgOmxcA68eTRROnMosG/KC+VMYLjUAP1Ebkv4lFoAQwzfg+eVGd3y/xA04imlX1yLdOUVonJBIGI7UzqrCWIYihB6wR3gVQsSUgV2Z6cS7vwMMw/oQTMVcgfsnyic1IZ3L5Nwr8qxBEwOwZgWFDRwCfVh584imYScmDDM50FMq5jyjWIqKzt6p+YhokuzoNSHJrmBmNiIUdPaJlGS1YGQw9vESCqgoKH16xfMtySUs1XP0rnnpHNW6YtykGpHwpJGZQAKk771Ybw93YiQ/m7ZOpTHkDF68O/8knf46Jc7YMGKc8t+mF3rrpFU61qBT+rMCuZFX4vTg3OB0BSA5Yu1KZKFXwlmyDA7jSLrNa0gBRfHozANhB91EdBHH1b0XImlmTQg1YdVHc5v06QTNlpxu7M5PEktk2TKdtaaRlTrSwJSGQx4EMAW3ALD/sYn3pwJYk4jV/0oAUvoXFNSWo5bN8dX2H22fhRgQRUVqHIqznV3BbMdIpkKClITueDMkj5aRlWy3BK1sVUSxDU+GocZtrkxS+8VybwKagjxDM0YmlNWY+7bxueG4z7zXRlb1UWACSX2IBNeI82OkUFICnDlwVNUA+IYQaPUAAnloIotE3DLSgg4ihOdQSlDnkHIDakRmzr1Smi3rVWTthNAGpUtwfrGefFfxb3P1qWy0S0hIJSEgMdPhIA41A9njlrfeRmsHOGvM1BDjIdP8iWq1KmF1UDmg4/KKu80AHOtI9vi8Hp9v8AXDvvRCZ7Q/fDiekQlqAFXJ3/AI0iWIOB7x2YXC0cIcz+EVFXGGKmiYuup7H29KO9KiE4gEhyBu5Dxgqm6NlASZwETE6J6/dXRkq1EaH3if4on/EBibuIpM6uVIYmtCax0L7w8m+lJZKw9T4nbMUdsq/ecBSF8fSFOlhQzHlEvMvyrtjorBbyUFQaoLMwqWzfgTwpGjY1KxFMwgnTdypIdtKLfrxEcRLWuX8KqajnHYXbeMua6klilJUzAKxMjEH4lAMeXy+L1+x1470JeQZQIFDWhHxK+FLEZ5nmYIu8lNV4RjYAvWnBsg1T+7donPmlQUnOiSHFS4SX5s9NyTWBrfIAwA5IdwNAydshRiS2QGojnPskrX+i51swgJLkucXLYOM8h5aQplpIq36S/Uuw3IcwBPkJxgqmKCBiSzHNnCgaakaHKsSVNSlIQSC7KBqW+JnA2De8PSfh7Ueu0VEsh2OFv3By2x0H/JoGlz6VTUF2/uZPOtOkZ06eokPnmHDYXIU7baiISLS25ch8w1FDN2OZPRxGp4/iezSQQVEhtPLbL2hp8sKKWcBqkACvE83DRCQk4Q2afiGwbCrypVnziM+0Z4Scy5FaBqvoK15jaJn34urJcsOp2OI16D2cnyhWhZxILEMfVyanIFmiJnpfCASQkZaq4cACQ+ucVG0Ely9EnLVSwSG4s5HKLl02HM5qDIQoqN4TBRJISKAUoB0MKHpU2KpUjCcZYrcEZ5DEEjPh6DYRcqaFByX7s0Uf0sKHd8JPkHpChR2v1j+LFrTgBJORUo5mrknR6D6Rm2m1CjUDFhsnQeRJ6woUXjmJ1Uu/XMAJZnCQf3Ggdsx4gOUav4rwJUKN4X1JqoHLYHyhoUOuYsqFvlgCWhKg61FJpooqDF08EoocirSFYbkSgIUsuEpUpWhKiE4AwcMlyDx30eFGb1ZJDPoC+73Q6gkqJIIAqAD3j9PgCWGmI7RzxUVEqVUmHhR6uOZzPjlbtTlCL8QhoUUQVaA7AdGitS4UKLiJ98REBO3hQoYNCRYVLSFJY89KwMtRClChYtT+YaFGJdtjVnxEzzDicYUKNMrFzj6Viv8AEbwoUJFQ7wGIGYUl0kpO4pChRUHyr9U7qAdxUcMh6DyEacu0CaZbggKzI1Cfj5ME04jWFCjl34+Z9jXPVHomkKOKoSlZYUciUl2OgxIVTjAN6h1EJLBJIArVRJOtGdJrQsqFCjjzJK6WnlWU4x4sh4uA7wuAdTgcPvGcq0GXNIUB8QPAh6NtChRrj7cqX43gkALb8wz/ALwznepgf8PjxoyYeHYqYO7cqchChRxjaSVOkM9KDIVYAmmhDHzgCXM8WLEoj/yqU+ZKZalZ75sdHMKFG+Z/Uv4Lk2paUgBRSM2ASc66g7woUKNY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84" name="AutoShape 4" descr="data:image/jpeg;base64,/9j/4AAQSkZJRgABAQAAAQABAAD/2wCEAAkGBxQTEhUUExQWFhUXGBwYGRYYGBcWHBgXGBgWHBcaGBgaHCggGBolGxcXITEhJSkrLi4uGB8zODMsNygtLisBCgoKDg0OGhAQGiwkHCUsLCwsLCwsLCwsLCwsLCwsLCwsLCwsLCwsLCwsLCwsLCwsLCwsLCwsLCwsLCwsLCwsLP/AABEIALcBEwMBIgACEQEDEQH/xAAcAAABBQEBAQAAAAAAAAAAAAAEAAECAwUGBwj/xAA9EAABAgMGAwYEBQMEAgMAAAABAhEAAyEEBRIxQVFhcYEGEyKRobEywdHwFEJSYuEHcvEVM4KSI6IWJEP/xAAZAQEBAQEBAQAAAAAAAAAAAAAAAQIDBAX/xAAgEQEBAQEAAwEBAQADAAAAAAAAARECAxIhQTFhIkJx/9oADAMBAAIRAxEAPwDg5C2jSs96rw4SSzNxbZ824QAmXFqZcc2hCbUcRU5fdy/nG7Yr4AQU1xLAdQJSoFBBSXGZpnxbSOfQiLAmCvUbivVSwZZmomj4krxeLxVCVjRjR+EE2eWmYpQ7vBMYJViAcjMVfxJzrwjzK7raqUsLQ2IbhwRxEeiWS2yrRITMlzEy7QkMUqxAciQWybxaM+hjNi6GXcsyzrxylGhBVLLlKkk+IBO5BJ5iNi3XelaXFQWYjJj7RNdsmNgwEkoJSWKiFA/Cobb5M3WAeyi56TMlWpsC6oWGAqfhCaN/iA5G87jR3igqjiigHY/MPGh2Sn/h0TJakHEpiC6cJIzbV+OojqrddyMRSoAuPpHN9oLCJaZRUCUJJSoh/hJ3gOjuxSJwcgF3FGzBYv1HrAwu9AmEENVvWMa70fhbQpAUVJPilAq8Kgqq66KDJ5xv2y9MKkKI8JLlRB8JbJR676QGdPkJRNSnEEioDlnzZt4V49oky5OJJRir4VHVOdIbtTZpdpRLUtSghKy5QnFhp8bJBJGh2BJjMuC8ZInGzz8GHuiiWssoEYqHE1MSczwgPPL4tImKPfE94S+IpKVUDMQYxZgbVxH0PeV1S58kpWlK0zAxdid0srMF6gjWPM7P2Pw2rCoYUyQDMOIMxxYVOrJ6ab9aOCaGwx1/a27rPLtKpMtIT4UMRUAkOciytI5VUtoqKmhlxIxEiIK2hERJomhLwFJhNFkxDRJC4AcpiJgiZFSoCEtBUQBmY37R2fMqWFKmJchzyI0OsYQTGvYZhIJU6i1CasOD5QVmoSxpkK1eFeM4KPhSEjUDeCLTM4HnGcTAQCIgUwShLxAiCKUphmgkCKFRQxEKIw8B6F+DMMbNHfzbPY1JcTSP2lIeuuIacC/SkY9tsstKynEFbKTR+mkBzAlRIy42FWNL0MX2e5lLLJZ2cAlsXAHJ4IwRLi+TNWgKwkgKGFTFnBzB3EaFpuxaPiQpP9ySOlYGMgwD2a8JiCFJWpKkgAKBIoGYcqQfbO0VomA4lBiGDBsNX8O0ACVDiURBXbXT2pkrloE9QTMSyVFQooOzuODHzgvtZZCbKpcpTpDKOEghSNH3HwqptHnE6XB1jvWahBQFkJbC3AlyBEw0KbQcITokkgbEs7eQpGzZe0YIKJksKSpmSKAGtW/uL9TGfNQFudYolgy1BQAcFw+8UeiXVZEECbJUyV+Iof8AUBXgQ1Y857X3WqXOUQc/hw7F/CB95x6RdtoQtCFjwPRQII8RAr1MSvG65ayy8OwJPkaxlXmVj7W2izyxLqCCXxCorlXKMrtB2hmWtRUtKQTRw/wuSE5sQNzWnOOr7Z3eMcvEkzCglMxQBBUkMRiXqcOsc1aLFLxKZOFJfAHcDYElyaRUc8on74ZRWsR2quxk42aXNSJRKi5OMhUsFRSAsE4WcVYEjXItytskqSpWP4nY1cvxMUAERAiNm65Nm+OepamJaUhk4mS7KXmlywoN6iBb0myys90kpQ5wgkks9KmuTQACUEkARsDs1aMIWhBWFZYCFHJ6gVFCD1EZ9mtapagpOhdmoeB4R3dxdshgmKVKSBLR+oByrOmdQlqPVt4g4T/T1ksQx2IyG52EWWm6FoYgoU7sEqBPhz940757RKmgBCEJHiDBIo7s2zCMHvlO7l93gJW+wrlKKZgZQLEOCxptArxMjeEJTwEFTSYJTayJeDIO53P0h02E6wPMAB1gIzVPvFYESUqImAs75gwiqWjEQHAfUlh1hiIkmWeHUwFlsswQWxPygXBtFpJOdYZRMBThh4m0NBXqKEmLUCNFckPlEDIisi5E6QpSQqWUpArUl9+XT1icq0d0rFKU40xM7cSP4gLuoQlxFdDY76E4GTaB4VZK1BFQ/tGnJu2SgFSaagmqknSmoPEaxxqSR9vBEu1GlQGLgih89uEDWmvs2VqKlJEnPIBlag4XOGmgdqxkW67pkuik6sCKudqZHnBP4+YaKWVDR3O/lmY2LkvazlQTMCkKLAqKnSSMiQducByHd7iEiyiO4vPsi6lKlkMfEBVnJc60BGRGwjGk3Z3ijLpLWnRT8KOPdiIaYwFIaIyFYTlGtfFiRKVhGPFqCxHmODUaBkISCNRRx7wG7d61TpS2w46EaDkWyOfrCv2cnukrVJGgPjoFaMl6nOoOkQu5SQfBLJC/CC5d/bFA1rlpPgnJUkhTgmhCauADmMt4ihrF2lUEd13SSCkJAFMqCuT/AMbRG57oWualS0ugAUxYaYSwFRqNDk/CJpukgmYgFSX8JAYPmHGmvNo01WWZOAxioDOBmNMsiIo5btHdcyzla5SlSkZJShRWSTQpd04U518W0Y9z3fZpwVLnBaJqiT32OiQwLYG8RJfPfOPQ7fcpXLAUSecYtl7LALdbsMjxhpjnL87GyZKElFodRooKKaf8QHA6mOct1yzJQBJlqBdsJVUVqykpIHMA8I9Mst3gqnSl1CgC5FHBy51h7Z2Zkz0oOLAkDEtWtHBAegJOpyaGmPJ7NZwXxBeTJwt8ZbDifT1iS7EZcxSJgAUkVchgSARzzGUdNft32VEqWmWoqnlSsRSTQAjAFJNHbDUNqYDlXGlSZfd95PnzKd22BIUUrUfE7nCEu+rE8IqMS8O7xkSsWEAVVmSwxFtKuw2hWGxiYSAFsA5KUvhqwfhUecdRdnYNU8KKZ2HC3imSpiApRKnSh/ibCa0NQ4DxgXjZp0hWFakg/pQp2q7EeRgBJ1jCW8YUrVIB8J4khj0iUpIEUCXF0uQaEwFk6a2UZs0VrG+qwBnfOAbRYgIgy2hGX/iN2y3WFJQwJKsQwjMkZBIzJIjZsvZmbLS4SkTCl2X8QJelHAIpUtnwgrijLjRs9wTVSzNZkM4Jpi/t35xoy7sCC8wYzm1W5ERo2mbaJxHhpoGDNyFAIDjJkkwy7EsJxEMndx7O8dTabHgcrSCpqDQdIw7SsrPi9/aAzO7hQcbMNx5woD2MSjziJQYtyh6wRUZBOntETI39CD7RNSVcYYSlcYBFh9iByh4uMkxSpEAjZi0VqlRKuURLwBUi9JqE4cRw88m2Okacq9kKUla0lS0hiVGhAdtOOsYRhxMaA6203pJnolpmyirPxIzBDMwL1ZneMa8rmCHmSl45bliKkV/MGBHlGamcWoYfvlfqPQwBl3pW5wKAIBVpps/5uVY6k2qSQlMwNMlhkuD4hhbOubjMnrHF94kZYn5iLjehIZfj2JzHI7cIDctd7ywj/bZRrmQBkQaDWM6ZfpSTgAD8TGJaZ7kkbwFNmmGGu4svapCyErS2XiLNxfaCpl6yAADNRrkQajllHnWLeK1zwMoYa9NlJkzEYkLSoFsjrFX+lMFAPXLkc3bjHl0y8FJyLQ3+uzwSRMW5qfEanjWGLq7tJYZgmELlgHTDXTflB3YhEwTKrKEoD1SDRYLsSdQlg2baRh22/wC0rd5isiKFqEMfSM1Vvm/rUNKFqB/qfOKjrO1HalcuZLTImOlIKiMOFioqo+ep5PHE220mYpS1l1KLn6DhEFkxWUwECqCZVrPCKO7h+7gDZ1qU0SsFgm2hYlyhiUQ9SEgAZkk5AP8A5MCS5MxTsFEDMgOBmznSgPkdo6PsZNTJnjEVFSwBhDsKvU8GiDp7Ndki7kulZXOUljMVo+YQn8o5ueMEi2ylJBUXKqvU9Kaw1791MAcAl2AfLlx4xfJkJTLqMPUe8RpkW9FnBDFjs0S/1BCB/wCNn3aMa0XlhmkIwvyxQEq3kr+IE8iP4aAJtkvvVfmPSAbVdiUh8J6wheSpaianigih40im8e0CpqWI+Xm0EZ68L5CGihU3lCij2kJHKJBtz5CGTYZnP1iX4ZYzTEEkJSd4vRI6RFEheqfSCpNkWdPf5wAk2yL2BEVTLK2Y+cdD+AW2bdAYHm3erceR+kBgKs6NM4hMkNmI1JtkPXpFX4c5H3+sBjzZEUKs8dCu691U5RSi70DJVf3RRg90RCcbRsWq7FAPRQ/YQphxbKM3uA7GnpBFBSDpDfhuMaUq6SpmmJHAhT+SQYdd2EULuWYZvAZ0uwYgS4DaVJPKCR2amYgCUgHMgks+4Z/lxi6XYl6AxZaUzU/Eov8A3P8AOAaZ2QUmpWFDgCDq7vQNTnwjHtvZeY/g8VctQOesdBZr3XLQE5h/TaoNIHXfc2tU60YUfSH0YyOxszAVKIydIAxY66VDPpTyjEvC6VyjhLOzkB3HOOqn3zPJczNqBgGGQYaUgC320zFFSglzmwbrAcwLJumK/wAAHjcXXOKlS4qAbJJlpUnvEBaAXKfhJp+oV4s7RRb5EsrJlpKUHJJOIjqweNX8K506VhWu6hTAoq5hqtVq7vBXOqkCN/s92VmT095RMoFipTucnCQ1ecDGwqSQSkt6R10jtWVJCFSmLM4yJ4JanrEpFdtnSZKBIk+FLu6sJrk5fMc/WMmbckya6xMYJyVhI5pDGnlD2iSpUzEtsIP5nQG61jUl3whCMKpgavhAcZ6GIrNkoEvKWF8XJJOtVEvygG+ZU6cQDLUl8gVEv0GUFzL1SosFJls7HA5fqYzbxtynZM4K4sB6aQEVXekICSpIVq3+STDSBKQlgTiOZPyH1jPK5i6FajwSGHoIddnwtSrZk5nzgKbZKAycwLNl/sbnr0g9CFPV0ncj5ROYgn4lYuJpFGMUQoNNnG/v9YUB7tYJqNX/AOp+cb1jloPHmmIWOyJLHE39pYeReNWVLbUnnDmalqv8Gj9I9osTISMhFkKOmRnagZQ2gedYEq3EFwoZDaw7VcqiPCrzP8RmTbomJ1PTD/mOvgO1zAM0EjUs/wBIxeZFlciuzTciabQFPS1CD7wXealFRKCsDbEAB6xnd2v+7/mkn3jLSspG9eUSmzUj8xxcQz9XjWutLLT4ZqKMWwl+VKQZfiAtKXmhKgAwWEgq6HUkaHg0Bz9mtqklwEk7kP0rFirwWVYsVWZ3ILbZ5QBNSr8q0kO7sCTwJ+hh5VpUAThSRl8ILZbmkAdLtdCHzfq+8BrlkxsS7RJOEhilKGKSMQCsJYnXMvGabYEqUUEB36gtThlo2sAN+DOopB8y5JSUnFNSVuAAkuGo5NH3y2jBt1gVPSoiaSUhwgimYGb0DcNBHPThaJS/9xYO4UrZs+UVHoto7PSQAxUH1JBNWPwjhELPdEiW6pjKOiVJprUjf+I4Rd+2nJc8kH6/tDx1nZyz4/jXKW9WSpajlqFH5RFWTb5kSgUS0AHUAMF5/GrM8oEwptQfAQAciS9WfCDVssiI2bRdSFsSCAPyhkjqwgruWGTtqT78oisBS7Ok92uWhCiP/wAzls4BL8iYhb7PLSAZZILZ4XIrGkuxyxUJSDuM/OI91iDBiOP28BhLGJBHeEYQT41EPuamnR44W0BSifEpQelSfePTLRZ5ILzEAtniSdPfnGbar2saScMtDmjM+Eb1ZoqODEiZkApusFWW6phqV4NWVHVW6aFkJlsCwcljTTDvCl3cn8y8Q/SwHnT2gMQ3QkMSsHlEu7lpokP5RuTLHISGwA8OcDKlIAYAJEBlKmNXC3T5wLMnqjTmSk7vFa0A5JgMZcxUQMpRjYNnGpA6/SKJ4QkE1LDQHSAyTIMPFCL/AJBHwqHBv4hRR9EXXbgSGKOvhPtHRSluNOkcvdqZWoS/BvqI6CyrS1B6ROadQXChgYeOzmUKFCgFCIiKlAQOq3IH5m5uPWJbFxYqQjPCPIRlWu65Z0Hl8xBq7b+koP8Ay+gMUi1uKhuRf5RztjUlAyrqwVStQ4AloGtdzyyMSpZXViKnC+ocu3KvCDJ1sbInzIPqmKpFvIzOurE8s4y0y7ZdFmQHKFIJUAGchzqH/LARuBFGmgOaFtdn3jWtlklzH8agTWrFnrsCepMA/wCjMWEx31winPxQFS7JLDDvUk7nw15t7wJLudIXiVNlFINUk4vk0FLudYL580gv6wPabPhDFCuZp5QRTeyZOMKlFA3w09AKRhWmUha1YiRric+lY0e5SD4gojy+UX2a65KwT3aqfvI+UUckm60qUSCpQGgKUqHEA0VrQGCFWcyiySEuKnHn/dQV4O0dcq6rP+lII0DK9VA1jHvG75SS6RTdk/IUho5i22xSnCpq0h3ZyQeJAJh7JOCQMNpWM6d2pYDhiwJGfygubZxXDlxb5RmWizrdg3nAaa+0ndpShCcWENjWSSRT8uJh0ij/AObzEhgEnmn6aRni55hzSsj9qXh5t1qAcSCGzKsRfnQNAV23tTPmhlKLbZxmTLXwrqYIMtYPwkdGiQEz9I5sB6mAlYlzFfDrq1OhILRsy7ymSxhdFMzr1AA9ox5cxQNVCvF/aClSN39YC2fek1Z/3QB+w4T7Q0u3N+dSuJWVQMqTwilctX20AfMvLiT1Pyihd5j9PrAvdHhEFAwDWy+QkPhYbv8AbxzV43zMmmhKU/pBbzb2jXvRAVLIViIFaVY7tHLKarO3GNcxKZ4eIPCjeMvrJNibSCJKMOQaPnDsr2om2SfKmYld2hwqWFKZSVYjhwqJSmpzApnU590n+sjhb2cglACQJgZK6urFgdq+g5xxsdNez2e0EamC0WkEZx8+9rv6srtEsS7MhVnq6l96CVBiMLBIpXfSC+y39WDJkCVOl94pKThWFjNhhdOFy5xOcW0X7Ee8KtI39DFK7UNz6x5VM/q5JGUpShq6sJdkuwAUAHxaw8r+rdmKmXJmgfqThX1Y4S3rwibTHpky0D7xfWBp0wH7P1jzqZ/VyyjKz2lXJKBqd17B+sDr/q7L0sc5uKg/kE/OIr0QrO58zFa1ncnrHm07+rrA4bEonQEkeZALRNP9YEOn/wCmvj4+H5RgqXhlNehFSuXWIFBOZ9BHmUn+rdoGMqsRU5GBIxgJS6sTqwkqLYBkKudhE7z/AKs2jGg2exnuxVYmoXiVuAUlkhta100i4a9MEk8fIfSLEyzxjxm3/wBT7xWhIRK7pYUSpYllQUCVYUhCk+EAEOSSThBcVBhef9RrymE92hctJaglqJajjFh1INWyVuHhhr2wBQ3iWI6iPB7P29vRExakoVhU7SzKOFL5FwkFRHHOC7R/Ue8VBQEpaCQWUEKOGlCAUs71+3hhr2oyEHNCfIQ/4cMwAbZo8EPbi8yzme4JLgLGZdiGYs7eUZV5XzeFoKu+mWkpI+DxpTywABPpDP8AU17Zet+XdKVgmzkYtQhMyY3AmUkgHgaxkTL9uxZYWladX7ueBydUqPHzPnuHQpthLP2P4hLnzCCyFDZ0l/b7aLg9Yn227kjF+LKhsEqJ8hLcdYgLZYHBTaE1Dh3HniT4TwUx4R5ImfO1Qr/oqITFTSlNFODXwnctptDDXsVq7U2RNDNJ3wiYw40DHo8ctenbaVUWeSVfvmLUEnjgSpz1IPCOEmGaQfCsH+09Ypl94n8qv+p+kWQ1tW2+J0w1VhH6UDCB5VPUmM06vDJXMaqWpnhzPWK0z1UdJ4+EwEjL4RbJtcyW2GYtHJRA8hSBlqJehbkYjMNAw4f52gjWldoJ71XiH7gG9AD6xd/8oOsscWV7U9I59K6Qyo1ia6Cf2i/Qj/sXr0jJ/wBUm4sWInhp5QLip99IiYSFoubek1TusgHQMKQIYiYUaxDtCgnuzpCjPsuO4lpFKj76ROWRuP8Aqfr9+0pXl05Vi5Cy+VBU55ZNHyerXrkPLUN//VuvKCpS31NOG3WKjPAD/wCNGz+fAxC1XhhYs5cODszl455b/G/kGpWdAT1T9aZwvFsrqUhvWKPxiquwFA2T5kvA1qnrB8A10zU3t8UZnNq2xo4VcN/i08oklQdnc9T96Rn2crYhVBqD7QQtWWbbdRoR9uIl2foKoz06ViCpqC/w9RAs200YZ10Zi30iqfbQksrxM7vv84udVNi+bZ5Z/KjoAn2q0QXYUfqKVHRyW++cMbQVUAdsL65hgObt5RBNoo5Fc88z90HLlFl7n6X1MuyrDlMwq4BXyU7xV+LmJo2I6ukD1H0g4WgChIfNwOB4Z5RVb1qUgqJrhJA2+/nHTjybc6jNmfyhzeSxnKB6/QffpE03nLPxJKeeXmPusZ1nWsZt84vnLKviA5gAHq2cd74eWPatZJSr4cJ5Hjy5QNPtKUviYdRTPQQFOspSAoAFJyUDQkV2cEbGsUy7IgpKllq0SBiUfMsBxPlGZ4P9W9rZt7I/Kl/bzimZbZhylpS+RUknypEJDpLpoRrkekW2aTjLq3q+vWOl444m1nbUEJnKPhmPwSlh5kPrF6brmq+KYrk5OraEQaSMkAULGjUo45HOLAVuXoPpnzFI49eW/wDWSNTmfoRNyJ/MVqP9x+UEpsEsD4fOp9YeatnYl8qHXqcvkdYplz3UEh3J2GVft453ru/rWSCRJGny+kMZY4/fSK15M7UqwbN24mv2IRSxLk0yOVPR/wCOMYDFKf3RWtI4+XWJTBXUVY68cvvIQlyy3XiwNY0iopS38RBUocPKJFJADkeXHf7zEIj+dOTc6xpMUqQnh5RUpCdv/WCEJzcD/GfWKiltG+nXnG5UwOqWHy9IpVh4eQgvC7hv8Vf1hkS9QH4E86+kb1MBeHf0/iFElu+fpCjaNVU3CHaoZqctufpCRNCq70zAGTEu2/tEZIBS7gp55l2IbPL09ZpUWKQAwzNBVx8NQ/1faODqaYCWALChfLMOA+ni86QXZAsODUvnQks7tzqeo3eAkhzXIAZilfcDpplGkhWFtyw46etBl+qMd/zFh5aRmou6s3dklw1OIyzrxiyWhKgRkMxxNdsyNuB3hSZoUFPWlA1KaPyf03iK1pcFjQPz9Ho5ct8o5tLCBqAXz1zdnzehHnEVEHMA6NsWSTvlv7xBE1RcgUDudgCzAaVIHnrDGcA/oAw8m5/waRPU0guW1HKswzgYiSXbUvmPaphIs4CnWQSfM1pXyD7mJWeyBFFB1Ucl8yzDzDdPNrRhSc2plloQGq2ZAHE84vzch/6aXQn8xq7ZCuoOjB+sMwzKR5cTp1yG/B4ARbFKAOYNGOp8JYHQgV4k7GC7VPKQFFeFwc8qAYRTVyeNBvTp6XcY9kUznZWVCeIAG2/3rGLe16FTIRkMy76VA6v5CKbRexUCJdBk/APk+VD95wAh8qR6/H4Mu1y673+C5SlQSmaqBEK4tDlX7o74xrZuhalrCFLCZb4lAqKRQc2fTrA860BSifhDkgVoNq1hXLdky0FQSpIwh3L/ACgLxHURMmquM3j6wTdlvZ0AVqRq5p6ZwAkcIfAxCgWIjPfE6mLLjflS2UQ7OM8mzz4uHh7yJS6U6EDPQBwfYQFdd4AnxkBVHcaCnmxV1gi1S8bl9XIZqHCwfh4upGUeO8WdfXWXYnYy+IHJyRrp4qdFdTyi6UkipLqfXaoD8Mx1HGB7DNUJuF/ElPi/NUJS/qzQVJcpdezkciMOmhfLR459fK1FQAJqoO9OBA8T9C1M3aIrmhnY4vOozFfLhEJ6mAGQc4mOjtxavyh5SBiz0cbigI3p4udRFFqlAAFszirn4Q7Hav3SIrmDH8QAcA9RzfT7o7dySKnhQPUAE58CB/y4QP8AhVE7OKsHqnnxbzMJIi1DKCdauA3xZBjloB9vAklB3Jq1K/bwQykBWgOmxcA68eTRROnMosG/KC+VMYLjUAP1Ebkv4lFoAQwzfg+eVGd3y/xA04imlX1yLdOUVonJBIGI7UzqrCWIYihB6wR3gVQsSUgV2Z6cS7vwMMw/oQTMVcgfsnyic1IZ3L5Nwr8qxBEwOwZgWFDRwCfVh584imYScmDDM50FMq5jyjWIqKzt6p+YhokuzoNSHJrmBmNiIUdPaJlGS1YGQw9vESCqgoKH16xfMtySUs1XP0rnnpHNW6YtykGpHwpJGZQAKk771Ybw93YiQ/m7ZOpTHkDF68O/8knf46Jc7YMGKc8t+mF3rrpFU61qBT+rMCuZFX4vTg3OB0BSA5Yu1KZKFXwlmyDA7jSLrNa0gBRfHozANhB91EdBHH1b0XImlmTQg1YdVHc5v06QTNlpxu7M5PEktk2TKdtaaRlTrSwJSGQx4EMAW3ALD/sYn3pwJYk4jV/0oAUvoXFNSWo5bN8dX2H22fhRgQRUVqHIqznV3BbMdIpkKClITueDMkj5aRlWy3BK1sVUSxDU+GocZtrkxS+8VybwKagjxDM0YmlNWY+7bxueG4z7zXRlb1UWACSX2IBNeI82OkUFICnDlwVNUA+IYQaPUAAnloIotE3DLSgg4ihOdQSlDnkHIDakRmzr1Smi3rVWTthNAGpUtwfrGefFfxb3P1qWy0S0hIJSEgMdPhIA41A9njlrfeRmsHOGvM1BDjIdP8iWq1KmF1UDmg4/KKu80AHOtI9vi8Hp9v8AXDvvRCZ7Q/fDiekQlqAFXJ3/AI0iWIOB7x2YXC0cIcz+EVFXGGKmiYuup7H29KO9KiE4gEhyBu5Dxgqm6NlASZwETE6J6/dXRkq1EaH3if4on/EBibuIpM6uVIYmtCax0L7w8m+lJZKw9T4nbMUdsq/ecBSF8fSFOlhQzHlEvMvyrtjorBbyUFQaoLMwqWzfgTwpGjY1KxFMwgnTdypIdtKLfrxEcRLWuX8KqajnHYXbeMua6klilJUzAKxMjEH4lAMeXy+L1+x1470JeQZQIFDWhHxK+FLEZ5nmYIu8lNV4RjYAvWnBsg1T+7donPmlQUnOiSHFS4SX5s9NyTWBrfIAwA5IdwNAydshRiS2QGojnPskrX+i51swgJLkucXLYOM8h5aQplpIq36S/Uuw3IcwBPkJxgqmKCBiSzHNnCgaakaHKsSVNSlIQSC7KBqW+JnA2De8PSfh7Ueu0VEsh2OFv3By2x0H/JoGlz6VTUF2/uZPOtOkZ06eokPnmHDYXIU7baiISLS25ch8w1FDN2OZPRxGp4/iezSQQVEhtPLbL2hp8sKKWcBqkACvE83DRCQk4Q2afiGwbCrypVnziM+0Z4Scy5FaBqvoK15jaJn34urJcsOp2OI16D2cnyhWhZxILEMfVyanIFmiJnpfCASQkZaq4cACQ+ucVG0Ely9EnLVSwSG4s5HKLl02HM5qDIQoqN4TBRJISKAUoB0MKHpU2KpUjCcZYrcEZ5DEEjPh6DYRcqaFByX7s0Uf0sKHd8JPkHpChR2v1j+LFrTgBJORUo5mrknR6D6Rm2m1CjUDFhsnQeRJ6woUXjmJ1Uu/XMAJZnCQf3Ggdsx4gOUav4rwJUKN4X1JqoHLYHyhoUOuYsqFvlgCWhKg61FJpooqDF08EoocirSFYbkSgIUsuEpUpWhKiE4AwcMlyDx30eFGb1ZJDPoC+73Q6gkqJIIAqAD3j9PgCWGmI7RzxUVEqVUmHhR6uOZzPjlbtTlCL8QhoUUQVaA7AdGitS4UKLiJ98REBO3hQoYNCRYVLSFJY89KwMtRClChYtT+YaFGJdtjVnxEzzDicYUKNMrFzj6Viv8AEbwoUJFQ7wGIGYUl0kpO4pChRUHyr9U7qAdxUcMh6DyEacu0CaZbggKzI1Cfj5ME04jWFCjl34+Z9jXPVHomkKOKoSlZYUciUl2OgxIVTjAN6h1EJLBJIArVRJOtGdJrQsqFCjjzJK6WnlWU4x4sh4uA7wuAdTgcPvGcq0GXNIUB8QPAh6NtChRrj7cqX43gkALb8wz/ALwznepgf8PjxoyYeHYqYO7cqchChRxjaSVOkM9KDIVYAmmhDHzgCXM8WLEoj/yqU+ZKZalZ75sdHMKFG+Z/Uv4Lk2paUgBRSM2ASc66g7woUKNYj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486" name="Picture 6" descr="https://myfavouritechapter.files.wordpress.com/2014/10/rural-crossroad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276132"/>
            <a:ext cx="2520280" cy="1677310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One big announcement in the Budget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5150641"/>
          </a:xfrm>
        </p:spPr>
        <p:txBody>
          <a:bodyPr/>
          <a:lstStyle/>
          <a:p>
            <a:r>
              <a:rPr lang="en-GB" dirty="0" smtClean="0"/>
              <a:t>But it did involve a complete change of political and economic philosophy by comparison with December</a:t>
            </a:r>
          </a:p>
          <a:p>
            <a:r>
              <a:rPr lang="en-GB" dirty="0" smtClean="0"/>
              <a:t>Autumn Statement 2014:</a:t>
            </a:r>
          </a:p>
          <a:p>
            <a:pPr lvl="1"/>
            <a:r>
              <a:rPr lang="en-GB" dirty="0" smtClean="0"/>
              <a:t>Freeze total spending in real terms in 2018–19 and 2019–20 </a:t>
            </a:r>
          </a:p>
          <a:p>
            <a:pPr lvl="1"/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“The government’s </a:t>
            </a:r>
            <a:r>
              <a:rPr lang="en-GB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neutral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assumption is that TME will be held flat in real terms in 2018–19. Autumn Statement extends this </a:t>
            </a:r>
            <a:r>
              <a:rPr lang="en-GB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neutral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fiscal assumption to 2019–20.”</a:t>
            </a:r>
            <a:r>
              <a:rPr lang="en-GB" dirty="0" smtClean="0"/>
              <a:t> 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(AS 2014)</a:t>
            </a:r>
          </a:p>
          <a:p>
            <a:r>
              <a:rPr lang="en-GB" dirty="0" smtClean="0"/>
              <a:t>Budget 2015:</a:t>
            </a:r>
          </a:p>
          <a:p>
            <a:pPr lvl="1"/>
            <a:r>
              <a:rPr lang="en-GB" dirty="0" smtClean="0"/>
              <a:t>Increase in line with nominal GDP in 2019–20 : £20bn increase in spending relative to AS 2014 plans</a:t>
            </a:r>
          </a:p>
          <a:p>
            <a:pPr lvl="1"/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“From 2018–19 the government has set a </a:t>
            </a:r>
            <a:r>
              <a:rPr lang="en-GB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neutral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fiscal assumption, holding TME flat in real terms in 2018–19 and in 2019–20 increasing TME in line with nominal GDP.” (Budget 2015)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Departmental spending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539552" y="1340768"/>
          <a:ext cx="806462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88024" y="18864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9.7% cut 2010-11 to 2015-16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8024" y="90872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B2015: 	7.2% cut 2015-16 to 2019-20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8024" y="548680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AS2014: 	14.1% cut 2015-16 to 2019-20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£30bn of cuts by 2017-18?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3191643"/>
          </a:xfrm>
        </p:spPr>
        <p:txBody>
          <a:bodyPr/>
          <a:lstStyle/>
          <a:p>
            <a:r>
              <a:rPr lang="en-GB" dirty="0" smtClean="0"/>
              <a:t>Coalition plans imply a £30.5bn cut to TME less debt interest between 2015-16 and 2017-18</a:t>
            </a:r>
          </a:p>
          <a:p>
            <a:r>
              <a:rPr lang="en-GB" dirty="0" smtClean="0"/>
              <a:t>George Osborne has said that he would achieve this in a different way to coalition plans</a:t>
            </a:r>
          </a:p>
          <a:p>
            <a:pPr lvl="1"/>
            <a:r>
              <a:rPr lang="en-GB" dirty="0" smtClean="0"/>
              <a:t>£12bn/£5bn/£13bn of welfare cuts/tax avoidance measures/DEL cuts</a:t>
            </a:r>
          </a:p>
          <a:p>
            <a:r>
              <a:rPr lang="en-GB" dirty="0" smtClean="0"/>
              <a:t>Coalition plans imply £34.6bn of DEL cuts up to 2017-18 </a:t>
            </a:r>
          </a:p>
          <a:p>
            <a:pPr lvl="1"/>
            <a:r>
              <a:rPr lang="en-GB" dirty="0" smtClean="0"/>
              <a:t>Other areas of spending are rising over the period</a:t>
            </a:r>
          </a:p>
          <a:p>
            <a:pPr lvl="1"/>
            <a:r>
              <a:rPr lang="en-GB" dirty="0" smtClean="0"/>
              <a:t>So £12bn of welfare cuts and £5bn of tax avoidance would require closer to £18bn of DEL cuts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Labour’s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3839513"/>
          </a:xfrm>
        </p:spPr>
        <p:txBody>
          <a:bodyPr/>
          <a:lstStyle/>
          <a:p>
            <a:r>
              <a:rPr lang="en-GB" dirty="0" smtClean="0"/>
              <a:t>Current budget balance</a:t>
            </a:r>
          </a:p>
          <a:p>
            <a:pPr lvl="1"/>
            <a:r>
              <a:rPr lang="en-GB" dirty="0" smtClean="0"/>
              <a:t>But by when?</a:t>
            </a:r>
          </a:p>
          <a:p>
            <a:r>
              <a:rPr lang="en-GB" dirty="0" smtClean="0"/>
              <a:t>Rolling mandate currently requires current balance in 2017-18</a:t>
            </a:r>
          </a:p>
          <a:p>
            <a:pPr lvl="1"/>
            <a:r>
              <a:rPr lang="en-GB" dirty="0" smtClean="0"/>
              <a:t> but 2018-19 by post-election budget</a:t>
            </a:r>
          </a:p>
          <a:p>
            <a:pPr lvl="1"/>
            <a:r>
              <a:rPr lang="en-GB" dirty="0" smtClean="0"/>
              <a:t>And public statements suggest maybe not until 2019-20</a:t>
            </a:r>
          </a:p>
          <a:p>
            <a:r>
              <a:rPr lang="en-GB" dirty="0" smtClean="0"/>
              <a:t>Big differences in implied spending cuts</a:t>
            </a:r>
          </a:p>
          <a:p>
            <a:pPr lvl="1"/>
            <a:r>
              <a:rPr lang="en-GB" dirty="0" smtClean="0"/>
              <a:t>£18bn </a:t>
            </a:r>
          </a:p>
          <a:p>
            <a:pPr lvl="1"/>
            <a:r>
              <a:rPr lang="en-GB" dirty="0" smtClean="0"/>
              <a:t>£6bn</a:t>
            </a:r>
          </a:p>
          <a:p>
            <a:pPr lvl="1"/>
            <a:r>
              <a:rPr lang="en-GB" dirty="0" smtClean="0"/>
              <a:t>nothing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Departmental spending 2015-16 to 2019-20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68344" y="48691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+2.4%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520" y="6021288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Unprotected departments’ % change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83768" y="48691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-15.7%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55976" y="48691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-9.4%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12160" y="48691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t>-16.3%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63688" y="486916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-7.2%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5805264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Total departments’ % change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3888" y="486916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-3.7%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92080" y="486916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-3.7%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48264" y="4869160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aseline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+2.5%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1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2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Chart bld="categoryEl"/>
        </p:bldSub>
      </p:bldGraphic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other pressures on departments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170372"/>
          </a:xfrm>
        </p:spPr>
        <p:txBody>
          <a:bodyPr/>
          <a:lstStyle/>
          <a:p>
            <a:r>
              <a:rPr lang="en-GB" dirty="0" smtClean="0"/>
              <a:t>Ending contracting out increases public sector employer NICs (£3.7bn)</a:t>
            </a:r>
          </a:p>
          <a:p>
            <a:r>
              <a:rPr lang="en-GB" dirty="0" smtClean="0"/>
              <a:t>Higher contributions to public service pension schemes (£1.1bn)</a:t>
            </a:r>
          </a:p>
          <a:p>
            <a:r>
              <a:rPr lang="en-GB" dirty="0" err="1" smtClean="0"/>
              <a:t>Dilnot</a:t>
            </a:r>
            <a:r>
              <a:rPr lang="en-GB" dirty="0" smtClean="0"/>
              <a:t> social care funding  (£1.0bn)</a:t>
            </a:r>
          </a:p>
          <a:p>
            <a:r>
              <a:rPr lang="en-GB" dirty="0" smtClean="0"/>
              <a:t>Tax-free childcare (£0.8bn)</a:t>
            </a:r>
          </a:p>
          <a:p>
            <a:r>
              <a:rPr lang="en-GB" dirty="0" smtClean="0"/>
              <a:t>Mental health funding (£0.3bn)</a:t>
            </a:r>
          </a:p>
          <a:p>
            <a:endParaRPr lang="en-GB" dirty="0" smtClean="0"/>
          </a:p>
          <a:p>
            <a:r>
              <a:rPr lang="en-GB" dirty="0" smtClean="0"/>
              <a:t>Public sector wage pressures as private sector wages start to increase</a:t>
            </a:r>
          </a:p>
          <a:p>
            <a:r>
              <a:rPr lang="en-GB" dirty="0" smtClean="0"/>
              <a:t>Pressures of a growing and ageing population on demand for public services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 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2713050"/>
          </a:xfrm>
        </p:spPr>
        <p:txBody>
          <a:bodyPr/>
          <a:lstStyle/>
          <a:p>
            <a:r>
              <a:rPr lang="en-GB" dirty="0" smtClean="0"/>
              <a:t>Labour’s proposed cut to student fees increases borrowing by about £3 billion a year</a:t>
            </a:r>
          </a:p>
          <a:p>
            <a:pPr lvl="1"/>
            <a:r>
              <a:rPr lang="en-GB" dirty="0" smtClean="0"/>
              <a:t>Biggest spending commitment to date</a:t>
            </a:r>
          </a:p>
          <a:p>
            <a:r>
              <a:rPr lang="en-GB" dirty="0" smtClean="0"/>
              <a:t>Largely paid for by increased tax on pension contributions</a:t>
            </a:r>
          </a:p>
          <a:p>
            <a:r>
              <a:rPr lang="en-GB" dirty="0" smtClean="0"/>
              <a:t>Really only helps higher income half of graduates</a:t>
            </a:r>
          </a:p>
          <a:p>
            <a:r>
              <a:rPr lang="en-GB" dirty="0" smtClean="0"/>
              <a:t>More broadly HE sits within an unprotected budget</a:t>
            </a:r>
          </a:p>
          <a:p>
            <a:pPr lvl="1"/>
            <a:r>
              <a:rPr lang="en-GB" dirty="0" smtClean="0"/>
              <a:t>Where Conservative plans seem to imply average cuts of 9%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3728713"/>
          </a:xfrm>
        </p:spPr>
        <p:txBody>
          <a:bodyPr/>
          <a:lstStyle/>
          <a:p>
            <a:r>
              <a:rPr lang="en-GB" dirty="0" smtClean="0"/>
              <a:t>Coalition plans imply £26bn cut from departments </a:t>
            </a:r>
          </a:p>
          <a:p>
            <a:pPr lvl="1"/>
            <a:r>
              <a:rPr lang="en-GB" dirty="0" smtClean="0"/>
              <a:t>£40bn cut to 2018-19 followed by an increase</a:t>
            </a:r>
          </a:p>
          <a:p>
            <a:pPr lvl="1"/>
            <a:r>
              <a:rPr lang="en-GB" dirty="0" smtClean="0"/>
              <a:t>Compares to £39.0bn 2010-11 to 2015-16</a:t>
            </a:r>
          </a:p>
          <a:p>
            <a:r>
              <a:rPr lang="en-GB" dirty="0" smtClean="0"/>
              <a:t>But this particular rollercoaster ride unlikely to happen</a:t>
            </a:r>
          </a:p>
          <a:p>
            <a:pPr lvl="1"/>
            <a:r>
              <a:rPr lang="en-GB" dirty="0" smtClean="0"/>
              <a:t>Conservatives could cut by less: £13.6bn to 2019-20</a:t>
            </a:r>
          </a:p>
          <a:p>
            <a:pPr lvl="1"/>
            <a:r>
              <a:rPr lang="en-GB" dirty="0" smtClean="0"/>
              <a:t>Labour could </a:t>
            </a:r>
            <a:r>
              <a:rPr lang="en-GB" i="1" dirty="0" smtClean="0"/>
              <a:t>increase</a:t>
            </a:r>
            <a:r>
              <a:rPr lang="en-GB" dirty="0" smtClean="0"/>
              <a:t> departmental spending by £9.2bn up to 2019-20 </a:t>
            </a:r>
          </a:p>
          <a:p>
            <a:r>
              <a:rPr lang="en-GB" dirty="0" smtClean="0"/>
              <a:t>Labour’s HE plans seem to be biggest specific spending pledge</a:t>
            </a:r>
          </a:p>
          <a:p>
            <a:pPr lvl="1"/>
            <a:r>
              <a:rPr lang="en-GB" dirty="0" smtClean="0"/>
              <a:t>But only benefit high earning graduates in the future</a:t>
            </a:r>
          </a:p>
          <a:p>
            <a:pPr lvl="1"/>
            <a:r>
              <a:rPr lang="en-GB" dirty="0" smtClean="0"/>
              <a:t>No help to universities today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Green presentation">
  <a:themeElements>
    <a:clrScheme name="IFA Green">
      <a:dk1>
        <a:srgbClr val="003306"/>
      </a:dk1>
      <a:lt1>
        <a:srgbClr val="FFFFFF"/>
      </a:lt1>
      <a:dk2>
        <a:srgbClr val="187A2E"/>
      </a:dk2>
      <a:lt2>
        <a:srgbClr val="65A434"/>
      </a:lt2>
      <a:accent1>
        <a:srgbClr val="66CCFF"/>
      </a:accent1>
      <a:accent2>
        <a:srgbClr val="CC99FF"/>
      </a:accent2>
      <a:accent3>
        <a:srgbClr val="CCCC00"/>
      </a:accent3>
      <a:accent4>
        <a:srgbClr val="FFCC66"/>
      </a:accent4>
      <a:accent5>
        <a:srgbClr val="00CC66"/>
      </a:accent5>
      <a:accent6>
        <a:srgbClr val="DA5754"/>
      </a:accent6>
      <a:hlink>
        <a:srgbClr val="FFFFFF"/>
      </a:hlink>
      <a:folHlink>
        <a:srgbClr val="99AEBC"/>
      </a:folHlink>
    </a:clrScheme>
    <a:fontScheme name="Office Theme">
      <a:majorFont>
        <a:latin typeface="Cisalpin LT Std"/>
        <a:ea typeface=""/>
        <a:cs typeface=""/>
      </a:majorFont>
      <a:minorFont>
        <a:latin typeface="Cisalpin LT Std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 presentation</Template>
  <TotalTime>1187</TotalTime>
  <Words>632</Words>
  <Application>Microsoft Office PowerPoint</Application>
  <PresentationFormat>On-screen Show (4:3)</PresentationFormat>
  <Paragraphs>94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Cisalpin LT Std</vt:lpstr>
      <vt:lpstr>Arial</vt:lpstr>
      <vt:lpstr>Green presentation</vt:lpstr>
      <vt:lpstr>Where now for public finances? </vt:lpstr>
      <vt:lpstr>One big announcement in the Budget</vt:lpstr>
      <vt:lpstr>Departmental spending</vt:lpstr>
      <vt:lpstr>£30bn of cuts by 2017-18?</vt:lpstr>
      <vt:lpstr>Labour’s plans</vt:lpstr>
      <vt:lpstr>Departmental spending 2015-16 to 2019-20</vt:lpstr>
      <vt:lpstr>And other pressures on departments</vt:lpstr>
      <vt:lpstr>HE funding</vt:lpstr>
      <vt:lpstr>Summary</vt:lpstr>
      <vt:lpstr>Where did the Budget leave us? </vt:lpstr>
    </vt:vector>
  </TitlesOfParts>
  <Company>Institute for Fiscal Studies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services spending</dc:title>
  <dc:creator>Soumaya Keynes</dc:creator>
  <cp:lastModifiedBy>Sarah Isles</cp:lastModifiedBy>
  <cp:revision>76</cp:revision>
  <cp:lastPrinted>2008-10-22T11:49:41Z</cp:lastPrinted>
  <dcterms:created xsi:type="dcterms:W3CDTF">2015-03-17T15:41:31Z</dcterms:created>
  <dcterms:modified xsi:type="dcterms:W3CDTF">2015-03-30T19:59:36Z</dcterms:modified>
</cp:coreProperties>
</file>