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0" r:id="rId3"/>
    <p:sldMasterId id="2147483702" r:id="rId4"/>
    <p:sldMasterId id="2147483714" r:id="rId5"/>
  </p:sldMasterIdLst>
  <p:notesMasterIdLst>
    <p:notesMasterId r:id="rId32"/>
  </p:notesMasterIdLst>
  <p:handoutMasterIdLst>
    <p:handoutMasterId r:id="rId33"/>
  </p:handoutMasterIdLst>
  <p:sldIdLst>
    <p:sldId id="263" r:id="rId6"/>
    <p:sldId id="270" r:id="rId7"/>
    <p:sldId id="271" r:id="rId8"/>
    <p:sldId id="272" r:id="rId9"/>
    <p:sldId id="273" r:id="rId10"/>
    <p:sldId id="287" r:id="rId11"/>
    <p:sldId id="260" r:id="rId12"/>
    <p:sldId id="275" r:id="rId13"/>
    <p:sldId id="282" r:id="rId14"/>
    <p:sldId id="283" r:id="rId15"/>
    <p:sldId id="276" r:id="rId16"/>
    <p:sldId id="277" r:id="rId17"/>
    <p:sldId id="278" r:id="rId18"/>
    <p:sldId id="279" r:id="rId19"/>
    <p:sldId id="280" r:id="rId20"/>
    <p:sldId id="281" r:id="rId21"/>
    <p:sldId id="284" r:id="rId22"/>
    <p:sldId id="285" r:id="rId23"/>
    <p:sldId id="286" r:id="rId24"/>
    <p:sldId id="269" r:id="rId25"/>
    <p:sldId id="264" r:id="rId26"/>
    <p:sldId id="266" r:id="rId27"/>
    <p:sldId id="267" r:id="rId28"/>
    <p:sldId id="268" r:id="rId29"/>
    <p:sldId id="265" r:id="rId30"/>
    <p:sldId id="262" r:id="rId3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356"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Analysis\FINAL%20Comparative%20data%20from%20final%20resul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Analysis\FINAL%20Comparative%20data%20from%20final%20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Analysis\FINAL%20Comparative%20data%20from%20final%20resul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Analysis\FINAL%20Comparative%20data%20from%20final%20resul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Publications\Range%20of%20scores%20by%20UO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H:\Publications\Range%20of%20scores%20by%20UO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H:\Publications\Profiles%20by%20output%20type.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1" Type="http://schemas.openxmlformats.org/officeDocument/2006/relationships/oleObject" Target="file:///H:\Reports\Draft%20Results%202014-09-2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1" Type="http://schemas.openxmlformats.org/officeDocument/2006/relationships/oleObject" Target="file:///H:\Publications\%23Summary%20Data%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Publications\%23Summary%20Data%23%20-%20Interdisciplin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Analysis\FINA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smtClean="0"/>
              <a:t>Average % </a:t>
            </a:r>
            <a:r>
              <a:rPr lang="en-US" sz="1600" dirty="0" smtClean="0"/>
              <a:t>4* for each institution</a:t>
            </a:r>
            <a:endParaRPr lang="en-US" sz="1600" dirty="0"/>
          </a:p>
        </c:rich>
      </c:tx>
      <c:overlay val="0"/>
    </c:title>
    <c:autoTitleDeleted val="0"/>
    <c:plotArea>
      <c:layout/>
      <c:scatterChart>
        <c:scatterStyle val="lineMarker"/>
        <c:varyColors val="0"/>
        <c:ser>
          <c:idx val="0"/>
          <c:order val="0"/>
          <c:tx>
            <c:strRef>
              <c:f>'HEI scatter plots'!$B$1</c:f>
              <c:strCache>
                <c:ptCount val="1"/>
                <c:pt idx="0">
                  <c:v>Overall 4*</c:v>
                </c:pt>
              </c:strCache>
            </c:strRef>
          </c:tx>
          <c:spPr>
            <a:ln w="28575">
              <a:noFill/>
            </a:ln>
          </c:spPr>
          <c:marker>
            <c:spPr>
              <a:solidFill>
                <a:schemeClr val="accent5">
                  <a:lumMod val="75000"/>
                </a:schemeClr>
              </a:solidFill>
            </c:spPr>
          </c:marker>
          <c:xVal>
            <c:numRef>
              <c:f>'HEI scatter plots'!$A$2:$A$155</c:f>
              <c:numCache>
                <c:formatCode>General</c:formatCode>
                <c:ptCount val="154"/>
                <c:pt idx="0">
                  <c:v>2565.6099999999997</c:v>
                </c:pt>
                <c:pt idx="1">
                  <c:v>2409.2699999999941</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740.35999999999865</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355.47999999999934</c:v>
                </c:pt>
                <c:pt idx="45">
                  <c:v>352.36</c:v>
                </c:pt>
                <c:pt idx="46">
                  <c:v>342.69999999999993</c:v>
                </c:pt>
                <c:pt idx="47">
                  <c:v>339.04</c:v>
                </c:pt>
                <c:pt idx="48">
                  <c:v>327.76000000000005</c:v>
                </c:pt>
                <c:pt idx="49">
                  <c:v>316.78999999999934</c:v>
                </c:pt>
                <c:pt idx="50">
                  <c:v>313.66000000000008</c:v>
                </c:pt>
                <c:pt idx="51">
                  <c:v>312.7</c:v>
                </c:pt>
                <c:pt idx="52">
                  <c:v>300.88</c:v>
                </c:pt>
                <c:pt idx="53">
                  <c:v>299.3</c:v>
                </c:pt>
                <c:pt idx="54">
                  <c:v>281.92999999999921</c:v>
                </c:pt>
                <c:pt idx="55">
                  <c:v>271.85000000000002</c:v>
                </c:pt>
                <c:pt idx="56">
                  <c:v>269.48999999999916</c:v>
                </c:pt>
                <c:pt idx="57">
                  <c:v>266.92999999999921</c:v>
                </c:pt>
                <c:pt idx="58">
                  <c:v>246.94999999999996</c:v>
                </c:pt>
                <c:pt idx="59">
                  <c:v>245.93000000000004</c:v>
                </c:pt>
                <c:pt idx="60">
                  <c:v>242.55999999999997</c:v>
                </c:pt>
                <c:pt idx="61">
                  <c:v>242.35000000000034</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152.85000000000036</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12.350000000000021</c:v>
                </c:pt>
                <c:pt idx="144">
                  <c:v>12.1</c:v>
                </c:pt>
                <c:pt idx="145">
                  <c:v>12</c:v>
                </c:pt>
                <c:pt idx="146">
                  <c:v>11.6</c:v>
                </c:pt>
                <c:pt idx="147">
                  <c:v>11</c:v>
                </c:pt>
                <c:pt idx="148">
                  <c:v>10.78</c:v>
                </c:pt>
                <c:pt idx="149">
                  <c:v>7.45</c:v>
                </c:pt>
                <c:pt idx="150">
                  <c:v>5.9</c:v>
                </c:pt>
                <c:pt idx="151">
                  <c:v>5</c:v>
                </c:pt>
                <c:pt idx="152">
                  <c:v>3</c:v>
                </c:pt>
                <c:pt idx="153">
                  <c:v>3</c:v>
                </c:pt>
              </c:numCache>
            </c:numRef>
          </c:xVal>
          <c:yVal>
            <c:numRef>
              <c:f>'HEI scatter plots'!$B$2:$B$155</c:f>
              <c:numCache>
                <c:formatCode>0%</c:formatCode>
                <c:ptCount val="154"/>
                <c:pt idx="0">
                  <c:v>0.42647019617167164</c:v>
                </c:pt>
                <c:pt idx="1">
                  <c:v>0.4807005441482276</c:v>
                </c:pt>
                <c:pt idx="2">
                  <c:v>0.46823870358927261</c:v>
                </c:pt>
                <c:pt idx="3">
                  <c:v>0.37646610536883807</c:v>
                </c:pt>
                <c:pt idx="4">
                  <c:v>0.35257859540341863</c:v>
                </c:pt>
                <c:pt idx="5">
                  <c:v>0.31592353921303418</c:v>
                </c:pt>
                <c:pt idx="6">
                  <c:v>0.4022152666179693</c:v>
                </c:pt>
                <c:pt idx="7">
                  <c:v>0.46404794487850676</c:v>
                </c:pt>
                <c:pt idx="8">
                  <c:v>0.32365202861469444</c:v>
                </c:pt>
                <c:pt idx="9">
                  <c:v>0.36048438557478646</c:v>
                </c:pt>
                <c:pt idx="10">
                  <c:v>0.32883814332950129</c:v>
                </c:pt>
                <c:pt idx="11">
                  <c:v>0.30901208852181733</c:v>
                </c:pt>
                <c:pt idx="12">
                  <c:v>0.28250405985112303</c:v>
                </c:pt>
                <c:pt idx="13">
                  <c:v>0.33311015243025632</c:v>
                </c:pt>
                <c:pt idx="14">
                  <c:v>0.36867032707267927</c:v>
                </c:pt>
                <c:pt idx="15">
                  <c:v>0.31406745875330822</c:v>
                </c:pt>
                <c:pt idx="16">
                  <c:v>0.24576171222540921</c:v>
                </c:pt>
                <c:pt idx="17">
                  <c:v>0.27109868126661657</c:v>
                </c:pt>
                <c:pt idx="18">
                  <c:v>0.32628491544653981</c:v>
                </c:pt>
                <c:pt idx="19">
                  <c:v>0.40463264199539101</c:v>
                </c:pt>
                <c:pt idx="20">
                  <c:v>0.29005732293732511</c:v>
                </c:pt>
                <c:pt idx="21">
                  <c:v>0.20267783485965302</c:v>
                </c:pt>
                <c:pt idx="22">
                  <c:v>0.34131378482729929</c:v>
                </c:pt>
                <c:pt idx="23">
                  <c:v>0.24603556161328305</c:v>
                </c:pt>
                <c:pt idx="24">
                  <c:v>0.35333307408732451</c:v>
                </c:pt>
                <c:pt idx="25">
                  <c:v>0.23894303225158281</c:v>
                </c:pt>
                <c:pt idx="26">
                  <c:v>0.25226707706878176</c:v>
                </c:pt>
                <c:pt idx="27">
                  <c:v>0.26698325537251738</c:v>
                </c:pt>
                <c:pt idx="28">
                  <c:v>0.34761038289065338</c:v>
                </c:pt>
                <c:pt idx="29">
                  <c:v>0.14324633207311627</c:v>
                </c:pt>
                <c:pt idx="30">
                  <c:v>0.27804630658399349</c:v>
                </c:pt>
                <c:pt idx="31">
                  <c:v>0.49872618287045867</c:v>
                </c:pt>
                <c:pt idx="32">
                  <c:v>0.32445179201449903</c:v>
                </c:pt>
                <c:pt idx="33">
                  <c:v>0.27537481528815183</c:v>
                </c:pt>
                <c:pt idx="34">
                  <c:v>0.3233007605139443</c:v>
                </c:pt>
                <c:pt idx="35">
                  <c:v>0.21783568750544996</c:v>
                </c:pt>
                <c:pt idx="36">
                  <c:v>0.30238189408921268</c:v>
                </c:pt>
                <c:pt idx="37">
                  <c:v>0.24182304435034541</c:v>
                </c:pt>
                <c:pt idx="38">
                  <c:v>0.20827144912537587</c:v>
                </c:pt>
                <c:pt idx="39">
                  <c:v>0.31095388502842802</c:v>
                </c:pt>
                <c:pt idx="40">
                  <c:v>0.23313263202410528</c:v>
                </c:pt>
                <c:pt idx="41">
                  <c:v>0.30021130299103477</c:v>
                </c:pt>
                <c:pt idx="42">
                  <c:v>0.31070821836282086</c:v>
                </c:pt>
                <c:pt idx="43">
                  <c:v>0.14711003660602137</c:v>
                </c:pt>
                <c:pt idx="44">
                  <c:v>0.14213654776640072</c:v>
                </c:pt>
                <c:pt idx="45">
                  <c:v>0.26364854126461651</c:v>
                </c:pt>
                <c:pt idx="46">
                  <c:v>0.16434490808287153</c:v>
                </c:pt>
                <c:pt idx="47">
                  <c:v>0.29551173902784467</c:v>
                </c:pt>
                <c:pt idx="48">
                  <c:v>0.27361239931657338</c:v>
                </c:pt>
                <c:pt idx="49">
                  <c:v>0.21988257205088538</c:v>
                </c:pt>
                <c:pt idx="50">
                  <c:v>0.42459605942740558</c:v>
                </c:pt>
                <c:pt idx="51">
                  <c:v>0.14930124720179094</c:v>
                </c:pt>
                <c:pt idx="52">
                  <c:v>0.25082624302047407</c:v>
                </c:pt>
                <c:pt idx="53">
                  <c:v>0.15358503174072893</c:v>
                </c:pt>
                <c:pt idx="54">
                  <c:v>0.15760082289930141</c:v>
                </c:pt>
                <c:pt idx="55">
                  <c:v>0.12265072650358676</c:v>
                </c:pt>
                <c:pt idx="56">
                  <c:v>0.14288173958217423</c:v>
                </c:pt>
                <c:pt idx="57">
                  <c:v>0.20852133518150862</c:v>
                </c:pt>
                <c:pt idx="58">
                  <c:v>8.5270702571370746E-2</c:v>
                </c:pt>
                <c:pt idx="59">
                  <c:v>0.144603749034278</c:v>
                </c:pt>
                <c:pt idx="60">
                  <c:v>0.17614940633245438</c:v>
                </c:pt>
                <c:pt idx="61">
                  <c:v>0.10591293583660009</c:v>
                </c:pt>
                <c:pt idx="62">
                  <c:v>0.23896833717760618</c:v>
                </c:pt>
                <c:pt idx="63">
                  <c:v>0.2257941929974388</c:v>
                </c:pt>
                <c:pt idx="64">
                  <c:v>0.14613179289687644</c:v>
                </c:pt>
                <c:pt idx="65">
                  <c:v>0.25743077913715467</c:v>
                </c:pt>
                <c:pt idx="66">
                  <c:v>0.17853448275862133</c:v>
                </c:pt>
                <c:pt idx="67">
                  <c:v>0.26559179661319776</c:v>
                </c:pt>
                <c:pt idx="68">
                  <c:v>0.1606553620531623</c:v>
                </c:pt>
                <c:pt idx="69">
                  <c:v>0.1958047782219684</c:v>
                </c:pt>
                <c:pt idx="70">
                  <c:v>0.22803542442471125</c:v>
                </c:pt>
                <c:pt idx="71">
                  <c:v>8.5280397022332546E-2</c:v>
                </c:pt>
                <c:pt idx="72">
                  <c:v>8.4072676727561538E-2</c:v>
                </c:pt>
                <c:pt idx="73">
                  <c:v>0.28795316652459507</c:v>
                </c:pt>
                <c:pt idx="74">
                  <c:v>0.11046960605270019</c:v>
                </c:pt>
                <c:pt idx="75">
                  <c:v>0.12994359842075576</c:v>
                </c:pt>
                <c:pt idx="76">
                  <c:v>8.2167893961708455E-2</c:v>
                </c:pt>
                <c:pt idx="77">
                  <c:v>7.1879900213827508E-2</c:v>
                </c:pt>
                <c:pt idx="78">
                  <c:v>0.16491965389369637</c:v>
                </c:pt>
                <c:pt idx="79">
                  <c:v>0.1259019607843137</c:v>
                </c:pt>
                <c:pt idx="80">
                  <c:v>0.14500163559044857</c:v>
                </c:pt>
                <c:pt idx="81">
                  <c:v>0.14092277486910995</c:v>
                </c:pt>
                <c:pt idx="82">
                  <c:v>0.2195739684669574</c:v>
                </c:pt>
                <c:pt idx="83">
                  <c:v>6.1056778049443233E-2</c:v>
                </c:pt>
                <c:pt idx="84">
                  <c:v>0.16317270235175266</c:v>
                </c:pt>
                <c:pt idx="85">
                  <c:v>7.1862815884476558E-2</c:v>
                </c:pt>
                <c:pt idx="86">
                  <c:v>5.5074033947273539E-2</c:v>
                </c:pt>
                <c:pt idx="87">
                  <c:v>6.7372262773722658E-2</c:v>
                </c:pt>
                <c:pt idx="88">
                  <c:v>0.16501545595054098</c:v>
                </c:pt>
                <c:pt idx="89">
                  <c:v>0.23950941566313746</c:v>
                </c:pt>
                <c:pt idx="90">
                  <c:v>0.15713805266180006</c:v>
                </c:pt>
                <c:pt idx="91">
                  <c:v>6.4796954314721128E-2</c:v>
                </c:pt>
                <c:pt idx="92">
                  <c:v>0.11788474692202464</c:v>
                </c:pt>
                <c:pt idx="93">
                  <c:v>6.7879057358826211E-2</c:v>
                </c:pt>
                <c:pt idx="94">
                  <c:v>0.31000000000000072</c:v>
                </c:pt>
                <c:pt idx="95">
                  <c:v>5.3895131086142446E-2</c:v>
                </c:pt>
                <c:pt idx="96">
                  <c:v>4.6851674641148498E-2</c:v>
                </c:pt>
                <c:pt idx="97">
                  <c:v>0.35000000000000031</c:v>
                </c:pt>
                <c:pt idx="98">
                  <c:v>0.49957706858085288</c:v>
                </c:pt>
                <c:pt idx="99">
                  <c:v>7.7186424003935369E-2</c:v>
                </c:pt>
                <c:pt idx="100">
                  <c:v>6.0777176586325705E-2</c:v>
                </c:pt>
                <c:pt idx="101">
                  <c:v>9.7836198179980127E-2</c:v>
                </c:pt>
                <c:pt idx="102">
                  <c:v>0.55999999999999994</c:v>
                </c:pt>
                <c:pt idx="103">
                  <c:v>4.0604774535809018E-2</c:v>
                </c:pt>
                <c:pt idx="104">
                  <c:v>8.7717889908256921E-2</c:v>
                </c:pt>
                <c:pt idx="105">
                  <c:v>6.4205318491032795E-2</c:v>
                </c:pt>
                <c:pt idx="106">
                  <c:v>0.11093516209476288</c:v>
                </c:pt>
                <c:pt idx="107">
                  <c:v>0.13136854904079978</c:v>
                </c:pt>
                <c:pt idx="108">
                  <c:v>7.8432074951777606E-2</c:v>
                </c:pt>
                <c:pt idx="109">
                  <c:v>6.3445747800586524E-2</c:v>
                </c:pt>
                <c:pt idx="110">
                  <c:v>0.12771659324522774</c:v>
                </c:pt>
                <c:pt idx="111">
                  <c:v>5.1274421400661296E-2</c:v>
                </c:pt>
                <c:pt idx="112">
                  <c:v>0.37000000000000038</c:v>
                </c:pt>
                <c:pt idx="113">
                  <c:v>0.42000000000000032</c:v>
                </c:pt>
                <c:pt idx="114">
                  <c:v>9.7415329768271108E-2</c:v>
                </c:pt>
                <c:pt idx="115">
                  <c:v>0.29623495599066008</c:v>
                </c:pt>
                <c:pt idx="116">
                  <c:v>0.23</c:v>
                </c:pt>
                <c:pt idx="117">
                  <c:v>0.14947775628626694</c:v>
                </c:pt>
                <c:pt idx="118">
                  <c:v>7.1795991268108927E-2</c:v>
                </c:pt>
                <c:pt idx="119">
                  <c:v>5.6048879837067224E-2</c:v>
                </c:pt>
                <c:pt idx="120">
                  <c:v>0.10863129736959429</c:v>
                </c:pt>
                <c:pt idx="121">
                  <c:v>0.15470725995316198</c:v>
                </c:pt>
                <c:pt idx="122">
                  <c:v>0.10594113282216175</c:v>
                </c:pt>
                <c:pt idx="123">
                  <c:v>5.235294117647072E-2</c:v>
                </c:pt>
                <c:pt idx="124">
                  <c:v>2.0689170182841159E-2</c:v>
                </c:pt>
                <c:pt idx="125">
                  <c:v>0.31073863636363636</c:v>
                </c:pt>
                <c:pt idx="126">
                  <c:v>0.24514285714285741</c:v>
                </c:pt>
                <c:pt idx="127">
                  <c:v>3.0324483775811189E-2</c:v>
                </c:pt>
                <c:pt idx="128">
                  <c:v>0.55999999999999994</c:v>
                </c:pt>
                <c:pt idx="129">
                  <c:v>6.4492537313433143E-2</c:v>
                </c:pt>
                <c:pt idx="130">
                  <c:v>6.959633791094498E-2</c:v>
                </c:pt>
                <c:pt idx="131">
                  <c:v>4.9871244635193143E-2</c:v>
                </c:pt>
                <c:pt idx="132">
                  <c:v>0.39000000000000073</c:v>
                </c:pt>
                <c:pt idx="133">
                  <c:v>0.22000000000000006</c:v>
                </c:pt>
                <c:pt idx="134">
                  <c:v>0.17</c:v>
                </c:pt>
                <c:pt idx="135">
                  <c:v>4.5671641791044763E-2</c:v>
                </c:pt>
                <c:pt idx="136">
                  <c:v>0.10000000000000003</c:v>
                </c:pt>
                <c:pt idx="137">
                  <c:v>0.21000000000000021</c:v>
                </c:pt>
                <c:pt idx="138">
                  <c:v>0.22000000000000008</c:v>
                </c:pt>
                <c:pt idx="139">
                  <c:v>0.26</c:v>
                </c:pt>
                <c:pt idx="140">
                  <c:v>0.34000000000000025</c:v>
                </c:pt>
                <c:pt idx="141">
                  <c:v>0.21000000000000021</c:v>
                </c:pt>
                <c:pt idx="142">
                  <c:v>0</c:v>
                </c:pt>
                <c:pt idx="143">
                  <c:v>0.26</c:v>
                </c:pt>
                <c:pt idx="144">
                  <c:v>7.0000000000000034E-2</c:v>
                </c:pt>
                <c:pt idx="145">
                  <c:v>3.0000000000000009E-2</c:v>
                </c:pt>
                <c:pt idx="146">
                  <c:v>0.18000000000000024</c:v>
                </c:pt>
                <c:pt idx="147">
                  <c:v>6.363636363636363E-2</c:v>
                </c:pt>
                <c:pt idx="148">
                  <c:v>0.36000000000000032</c:v>
                </c:pt>
                <c:pt idx="149">
                  <c:v>0.19000000000000009</c:v>
                </c:pt>
                <c:pt idx="150">
                  <c:v>7.0000000000000034E-2</c:v>
                </c:pt>
                <c:pt idx="151">
                  <c:v>0.2</c:v>
                </c:pt>
                <c:pt idx="152">
                  <c:v>0</c:v>
                </c:pt>
                <c:pt idx="153">
                  <c:v>0</c:v>
                </c:pt>
              </c:numCache>
            </c:numRef>
          </c:yVal>
          <c:smooth val="0"/>
        </c:ser>
        <c:dLbls>
          <c:showLegendKey val="0"/>
          <c:showVal val="0"/>
          <c:showCatName val="0"/>
          <c:showSerName val="0"/>
          <c:showPercent val="0"/>
          <c:showBubbleSize val="0"/>
        </c:dLbls>
        <c:axId val="224784784"/>
        <c:axId val="224779688"/>
      </c:scatterChart>
      <c:valAx>
        <c:axId val="224784784"/>
        <c:scaling>
          <c:orientation val="minMax"/>
          <c:max val="2600"/>
          <c:min val="0"/>
        </c:scaling>
        <c:delete val="1"/>
        <c:axPos val="b"/>
        <c:title>
          <c:tx>
            <c:rich>
              <a:bodyPr/>
              <a:lstStyle/>
              <a:p>
                <a:pPr>
                  <a:defRPr sz="1400"/>
                </a:pPr>
                <a:r>
                  <a:rPr lang="en-GB" sz="1400" dirty="0" smtClean="0"/>
                  <a:t>Number of</a:t>
                </a:r>
                <a:r>
                  <a:rPr lang="en-GB" sz="1400" baseline="0" dirty="0" smtClean="0"/>
                  <a:t> staff submitted</a:t>
                </a:r>
              </a:p>
            </c:rich>
          </c:tx>
          <c:layout>
            <c:manualLayout>
              <c:xMode val="edge"/>
              <c:yMode val="edge"/>
              <c:x val="0.26875574812184494"/>
              <c:y val="0.90927159018518333"/>
            </c:manualLayout>
          </c:layout>
          <c:overlay val="0"/>
        </c:title>
        <c:numFmt formatCode="General" sourceLinked="1"/>
        <c:majorTickMark val="out"/>
        <c:minorTickMark val="none"/>
        <c:tickLblPos val="nextTo"/>
        <c:crossAx val="224779688"/>
        <c:crosses val="autoZero"/>
        <c:crossBetween val="midCat"/>
      </c:valAx>
      <c:valAx>
        <c:axId val="224779688"/>
        <c:scaling>
          <c:orientation val="minMax"/>
          <c:max val="0.60000000000000042"/>
        </c:scaling>
        <c:delete val="0"/>
        <c:axPos val="l"/>
        <c:majorGridlines/>
        <c:numFmt formatCode="0%" sourceLinked="1"/>
        <c:majorTickMark val="out"/>
        <c:minorTickMark val="none"/>
        <c:tickLblPos val="nextTo"/>
        <c:txPr>
          <a:bodyPr/>
          <a:lstStyle/>
          <a:p>
            <a:pPr>
              <a:defRPr sz="1200" b="1"/>
            </a:pPr>
            <a:endParaRPr lang="en-US"/>
          </a:p>
        </c:txPr>
        <c:crossAx val="224784784"/>
        <c:crosses val="autoZero"/>
        <c:crossBetween val="midCat"/>
      </c:valAx>
    </c:plotArea>
    <c:plotVisOnly val="1"/>
    <c:dispBlanksAs val="gap"/>
    <c:showDLblsOverMax val="0"/>
  </c:chart>
  <c:spPr>
    <a:ln>
      <a:solidFill>
        <a:schemeClr val="accent5">
          <a:lumMod val="50000"/>
        </a:schemeClr>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Environment: average </a:t>
            </a:r>
            <a:r>
              <a:rPr lang="en-US" sz="1600" dirty="0"/>
              <a:t>3*+4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plots'!$W$1</c:f>
              <c:strCache>
                <c:ptCount val="1"/>
                <c:pt idx="0">
                  <c:v>Environment 3*+4*</c:v>
                </c:pt>
              </c:strCache>
            </c:strRef>
          </c:tx>
          <c:spPr>
            <a:ln w="28575">
              <a:noFill/>
            </a:ln>
          </c:spPr>
          <c:xVal>
            <c:numRef>
              <c:f>'HEI scatter plots'!$V$2:$V$153</c:f>
              <c:numCache>
                <c:formatCode>General</c:formatCode>
                <c:ptCount val="152"/>
                <c:pt idx="0">
                  <c:v>2565.6099999999997</c:v>
                </c:pt>
                <c:pt idx="1">
                  <c:v>2409.2699999999954</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740.35999999999899</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355.47999999999951</c:v>
                </c:pt>
                <c:pt idx="45">
                  <c:v>352.36</c:v>
                </c:pt>
                <c:pt idx="46">
                  <c:v>342.69999999999993</c:v>
                </c:pt>
                <c:pt idx="47">
                  <c:v>339.04</c:v>
                </c:pt>
                <c:pt idx="48">
                  <c:v>327.76000000000005</c:v>
                </c:pt>
                <c:pt idx="49">
                  <c:v>316.78999999999951</c:v>
                </c:pt>
                <c:pt idx="50">
                  <c:v>313.66000000000008</c:v>
                </c:pt>
                <c:pt idx="51">
                  <c:v>312.7</c:v>
                </c:pt>
                <c:pt idx="52">
                  <c:v>300.88</c:v>
                </c:pt>
                <c:pt idx="53">
                  <c:v>299.3</c:v>
                </c:pt>
                <c:pt idx="54">
                  <c:v>281.92999999999944</c:v>
                </c:pt>
                <c:pt idx="55">
                  <c:v>271.85000000000002</c:v>
                </c:pt>
                <c:pt idx="56">
                  <c:v>269.48999999999938</c:v>
                </c:pt>
                <c:pt idx="57">
                  <c:v>266.92999999999944</c:v>
                </c:pt>
                <c:pt idx="58">
                  <c:v>246.94999999999996</c:v>
                </c:pt>
                <c:pt idx="59">
                  <c:v>245.93000000000004</c:v>
                </c:pt>
                <c:pt idx="60">
                  <c:v>242.55999999999997</c:v>
                </c:pt>
                <c:pt idx="61">
                  <c:v>242.35000000000025</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152.85000000000028</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12.350000000000016</c:v>
                </c:pt>
                <c:pt idx="144">
                  <c:v>12.1</c:v>
                </c:pt>
                <c:pt idx="145">
                  <c:v>12</c:v>
                </c:pt>
                <c:pt idx="146">
                  <c:v>11.6</c:v>
                </c:pt>
                <c:pt idx="147">
                  <c:v>11</c:v>
                </c:pt>
                <c:pt idx="148">
                  <c:v>10.78</c:v>
                </c:pt>
                <c:pt idx="149">
                  <c:v>7.45</c:v>
                </c:pt>
                <c:pt idx="150">
                  <c:v>5.9</c:v>
                </c:pt>
                <c:pt idx="151">
                  <c:v>5</c:v>
                </c:pt>
              </c:numCache>
            </c:numRef>
          </c:xVal>
          <c:yVal>
            <c:numRef>
              <c:f>'HEI scatter plots'!$W$2:$W$153</c:f>
              <c:numCache>
                <c:formatCode>0%</c:formatCode>
                <c:ptCount val="152"/>
                <c:pt idx="0">
                  <c:v>0.99121846266579905</c:v>
                </c:pt>
                <c:pt idx="1">
                  <c:v>0.99084577486126457</c:v>
                </c:pt>
                <c:pt idx="2">
                  <c:v>0.9897026983009275</c:v>
                </c:pt>
                <c:pt idx="3">
                  <c:v>0.98728666119059016</c:v>
                </c:pt>
                <c:pt idx="4">
                  <c:v>0.98946296343744178</c:v>
                </c:pt>
                <c:pt idx="5">
                  <c:v>0.94865385436990102</c:v>
                </c:pt>
                <c:pt idx="6">
                  <c:v>0.96231099342585802</c:v>
                </c:pt>
                <c:pt idx="7">
                  <c:v>1</c:v>
                </c:pt>
                <c:pt idx="8">
                  <c:v>0.98380197726837715</c:v>
                </c:pt>
                <c:pt idx="9">
                  <c:v>0.95785577421708268</c:v>
                </c:pt>
                <c:pt idx="10">
                  <c:v>0.96543676322599159</c:v>
                </c:pt>
                <c:pt idx="11">
                  <c:v>0.94721049854919703</c:v>
                </c:pt>
                <c:pt idx="12">
                  <c:v>0.95774117393059444</c:v>
                </c:pt>
                <c:pt idx="13">
                  <c:v>0.95779886875659193</c:v>
                </c:pt>
                <c:pt idx="14">
                  <c:v>0.95372200971332788</c:v>
                </c:pt>
                <c:pt idx="15">
                  <c:v>0.88923813277774555</c:v>
                </c:pt>
                <c:pt idx="16">
                  <c:v>0.88075675893607941</c:v>
                </c:pt>
                <c:pt idx="17">
                  <c:v>0.9327225527098526</c:v>
                </c:pt>
                <c:pt idx="18">
                  <c:v>0.98060909557512665</c:v>
                </c:pt>
                <c:pt idx="19">
                  <c:v>0.9475508336722247</c:v>
                </c:pt>
                <c:pt idx="20">
                  <c:v>0.95831522182075046</c:v>
                </c:pt>
                <c:pt idx="21">
                  <c:v>0.84292494974313192</c:v>
                </c:pt>
                <c:pt idx="22">
                  <c:v>0.92825092052891267</c:v>
                </c:pt>
                <c:pt idx="23">
                  <c:v>0.86985781550090036</c:v>
                </c:pt>
                <c:pt idx="24">
                  <c:v>0.93848869946647162</c:v>
                </c:pt>
                <c:pt idx="25">
                  <c:v>0.81724647509963511</c:v>
                </c:pt>
                <c:pt idx="26">
                  <c:v>0.80258840839520351</c:v>
                </c:pt>
                <c:pt idx="27">
                  <c:v>0.87339587146634234</c:v>
                </c:pt>
                <c:pt idx="28">
                  <c:v>0.97534494653328885</c:v>
                </c:pt>
                <c:pt idx="29">
                  <c:v>0.75523871874024451</c:v>
                </c:pt>
                <c:pt idx="30">
                  <c:v>0.93931893122110344</c:v>
                </c:pt>
                <c:pt idx="31">
                  <c:v>0.98521834717576628</c:v>
                </c:pt>
                <c:pt idx="32">
                  <c:v>0.93218974724787462</c:v>
                </c:pt>
                <c:pt idx="33">
                  <c:v>0.87256629657733942</c:v>
                </c:pt>
                <c:pt idx="34">
                  <c:v>0.95986176413234237</c:v>
                </c:pt>
                <c:pt idx="35">
                  <c:v>0.88018517307524557</c:v>
                </c:pt>
                <c:pt idx="36">
                  <c:v>0.91448033399252859</c:v>
                </c:pt>
                <c:pt idx="37">
                  <c:v>0.79116336082014538</c:v>
                </c:pt>
                <c:pt idx="38">
                  <c:v>0.78066234192391992</c:v>
                </c:pt>
                <c:pt idx="39">
                  <c:v>0.79747315224257764</c:v>
                </c:pt>
                <c:pt idx="40">
                  <c:v>0.78233533329809279</c:v>
                </c:pt>
                <c:pt idx="41">
                  <c:v>0.9169928331526197</c:v>
                </c:pt>
                <c:pt idx="42">
                  <c:v>0.8372747930530775</c:v>
                </c:pt>
                <c:pt idx="43">
                  <c:v>0.64681951046276664</c:v>
                </c:pt>
                <c:pt idx="44">
                  <c:v>0.62015584561719495</c:v>
                </c:pt>
                <c:pt idx="45">
                  <c:v>0.92539590191849264</c:v>
                </c:pt>
                <c:pt idx="46">
                  <c:v>0.69361686606361261</c:v>
                </c:pt>
                <c:pt idx="47">
                  <c:v>0.94378981831052577</c:v>
                </c:pt>
                <c:pt idx="48">
                  <c:v>0.81476919087136856</c:v>
                </c:pt>
                <c:pt idx="49">
                  <c:v>0.78421825183875749</c:v>
                </c:pt>
                <c:pt idx="50">
                  <c:v>1</c:v>
                </c:pt>
                <c:pt idx="51">
                  <c:v>0.60799488327470608</c:v>
                </c:pt>
                <c:pt idx="52">
                  <c:v>0.82265770406806715</c:v>
                </c:pt>
                <c:pt idx="53">
                  <c:v>0.59556465085198651</c:v>
                </c:pt>
                <c:pt idx="54">
                  <c:v>0.61282942574398014</c:v>
                </c:pt>
                <c:pt idx="55">
                  <c:v>0.68250689718594759</c:v>
                </c:pt>
                <c:pt idx="56">
                  <c:v>0.40196760547701232</c:v>
                </c:pt>
                <c:pt idx="57">
                  <c:v>0.72108792567339763</c:v>
                </c:pt>
                <c:pt idx="58">
                  <c:v>0.46575926300870635</c:v>
                </c:pt>
                <c:pt idx="59">
                  <c:v>0.49792217297605118</c:v>
                </c:pt>
                <c:pt idx="60">
                  <c:v>0.60150065963060695</c:v>
                </c:pt>
                <c:pt idx="61">
                  <c:v>0.64765834536826894</c:v>
                </c:pt>
                <c:pt idx="62">
                  <c:v>0.82559760956175288</c:v>
                </c:pt>
                <c:pt idx="63">
                  <c:v>0.68757472245943663</c:v>
                </c:pt>
                <c:pt idx="64">
                  <c:v>0.62692554557124525</c:v>
                </c:pt>
                <c:pt idx="65">
                  <c:v>0.82296093582313812</c:v>
                </c:pt>
                <c:pt idx="66">
                  <c:v>0.65408267020336064</c:v>
                </c:pt>
                <c:pt idx="67">
                  <c:v>1</c:v>
                </c:pt>
                <c:pt idx="68">
                  <c:v>0.58377635197066735</c:v>
                </c:pt>
                <c:pt idx="69">
                  <c:v>0.5254556919855321</c:v>
                </c:pt>
                <c:pt idx="70">
                  <c:v>0.77833476558770176</c:v>
                </c:pt>
                <c:pt idx="71">
                  <c:v>0.16699751861042211</c:v>
                </c:pt>
                <c:pt idx="72">
                  <c:v>0.27849483717235957</c:v>
                </c:pt>
                <c:pt idx="73">
                  <c:v>0.81224740510454863</c:v>
                </c:pt>
                <c:pt idx="74">
                  <c:v>0.5188364205583097</c:v>
                </c:pt>
                <c:pt idx="75">
                  <c:v>0.31668076706147885</c:v>
                </c:pt>
                <c:pt idx="76">
                  <c:v>0.28624447717231238</c:v>
                </c:pt>
                <c:pt idx="77">
                  <c:v>0.2666458778807318</c:v>
                </c:pt>
                <c:pt idx="78">
                  <c:v>0.61260815822002579</c:v>
                </c:pt>
                <c:pt idx="79">
                  <c:v>0.55588235294117661</c:v>
                </c:pt>
                <c:pt idx="80">
                  <c:v>0.66409878966306946</c:v>
                </c:pt>
                <c:pt idx="81">
                  <c:v>0.33748363874345644</c:v>
                </c:pt>
                <c:pt idx="82">
                  <c:v>0.49279604159677953</c:v>
                </c:pt>
                <c:pt idx="83">
                  <c:v>0.30402743819614231</c:v>
                </c:pt>
                <c:pt idx="84">
                  <c:v>0.57024599624873895</c:v>
                </c:pt>
                <c:pt idx="85">
                  <c:v>0.24007220216606528</c:v>
                </c:pt>
                <c:pt idx="86">
                  <c:v>9.4438425424341027E-2</c:v>
                </c:pt>
                <c:pt idx="87">
                  <c:v>0.36726277372262878</c:v>
                </c:pt>
                <c:pt idx="88">
                  <c:v>0.51904945904173105</c:v>
                </c:pt>
                <c:pt idx="89">
                  <c:v>0.71348904873514907</c:v>
                </c:pt>
                <c:pt idx="90">
                  <c:v>0.59329423345090671</c:v>
                </c:pt>
                <c:pt idx="91">
                  <c:v>0.19758883248730999</c:v>
                </c:pt>
                <c:pt idx="92">
                  <c:v>0.39321135430916582</c:v>
                </c:pt>
                <c:pt idx="93">
                  <c:v>9.4886616273899507E-2</c:v>
                </c:pt>
                <c:pt idx="94">
                  <c:v>0.8999999999999998</c:v>
                </c:pt>
                <c:pt idx="95">
                  <c:v>8.4316479400749073E-2</c:v>
                </c:pt>
                <c:pt idx="96">
                  <c:v>0.11808612440191416</c:v>
                </c:pt>
                <c:pt idx="97">
                  <c:v>1</c:v>
                </c:pt>
                <c:pt idx="98">
                  <c:v>1</c:v>
                </c:pt>
                <c:pt idx="99">
                  <c:v>0.48049680275455048</c:v>
                </c:pt>
                <c:pt idx="100">
                  <c:v>0.29040826364977979</c:v>
                </c:pt>
                <c:pt idx="101">
                  <c:v>0.36031344792719938</c:v>
                </c:pt>
                <c:pt idx="102">
                  <c:v>0.87500000000000111</c:v>
                </c:pt>
                <c:pt idx="103">
                  <c:v>0.18169761273209578</c:v>
                </c:pt>
                <c:pt idx="104">
                  <c:v>0.35791284403669732</c:v>
                </c:pt>
                <c:pt idx="105">
                  <c:v>0.28231292517006912</c:v>
                </c:pt>
                <c:pt idx="106">
                  <c:v>0.25389650872817954</c:v>
                </c:pt>
                <c:pt idx="107">
                  <c:v>0.36448257227776426</c:v>
                </c:pt>
                <c:pt idx="108">
                  <c:v>0.24235326536235879</c:v>
                </c:pt>
                <c:pt idx="109">
                  <c:v>4.0175953079178865E-2</c:v>
                </c:pt>
                <c:pt idx="110">
                  <c:v>0.7412261380323053</c:v>
                </c:pt>
                <c:pt idx="111">
                  <c:v>0.1491771866546438</c:v>
                </c:pt>
                <c:pt idx="112">
                  <c:v>1</c:v>
                </c:pt>
                <c:pt idx="113">
                  <c:v>1</c:v>
                </c:pt>
                <c:pt idx="114">
                  <c:v>9.197860962566845E-2</c:v>
                </c:pt>
                <c:pt idx="115">
                  <c:v>0.37989491647206813</c:v>
                </c:pt>
                <c:pt idx="116">
                  <c:v>1</c:v>
                </c:pt>
                <c:pt idx="117">
                  <c:v>0.36528046421663496</c:v>
                </c:pt>
                <c:pt idx="118">
                  <c:v>0.19281603492756499</c:v>
                </c:pt>
                <c:pt idx="119">
                  <c:v>3.1670061099796351E-2</c:v>
                </c:pt>
                <c:pt idx="120">
                  <c:v>5.1047703967900135E-2</c:v>
                </c:pt>
                <c:pt idx="121">
                  <c:v>0.50562060889929761</c:v>
                </c:pt>
                <c:pt idx="122">
                  <c:v>0.31674499134306305</c:v>
                </c:pt>
                <c:pt idx="123">
                  <c:v>1.260504201680672E-2</c:v>
                </c:pt>
                <c:pt idx="124">
                  <c:v>4.3881856540084356E-2</c:v>
                </c:pt>
                <c:pt idx="125">
                  <c:v>0.97017045454545581</c:v>
                </c:pt>
                <c:pt idx="126">
                  <c:v>0.95714285714285763</c:v>
                </c:pt>
                <c:pt idx="127">
                  <c:v>3.466076696165192E-2</c:v>
                </c:pt>
                <c:pt idx="128">
                  <c:v>1</c:v>
                </c:pt>
                <c:pt idx="129">
                  <c:v>1.5970149253731365E-2</c:v>
                </c:pt>
                <c:pt idx="130">
                  <c:v>0.26570952975447382</c:v>
                </c:pt>
                <c:pt idx="131">
                  <c:v>3.9699570815450641E-2</c:v>
                </c:pt>
                <c:pt idx="132">
                  <c:v>0.8</c:v>
                </c:pt>
                <c:pt idx="133">
                  <c:v>1</c:v>
                </c:pt>
                <c:pt idx="134">
                  <c:v>0.70000000000000062</c:v>
                </c:pt>
                <c:pt idx="135">
                  <c:v>1.9900497512437859E-2</c:v>
                </c:pt>
                <c:pt idx="136">
                  <c:v>0.75000000000000111</c:v>
                </c:pt>
                <c:pt idx="137">
                  <c:v>0.30000000000000032</c:v>
                </c:pt>
                <c:pt idx="138">
                  <c:v>0.9</c:v>
                </c:pt>
                <c:pt idx="139">
                  <c:v>0.60000000000000064</c:v>
                </c:pt>
                <c:pt idx="140">
                  <c:v>0.79999999999999993</c:v>
                </c:pt>
                <c:pt idx="141">
                  <c:v>0.60000000000000064</c:v>
                </c:pt>
                <c:pt idx="142">
                  <c:v>0</c:v>
                </c:pt>
                <c:pt idx="143">
                  <c:v>0.70000000000000062</c:v>
                </c:pt>
                <c:pt idx="144">
                  <c:v>0.1</c:v>
                </c:pt>
                <c:pt idx="145">
                  <c:v>0</c:v>
                </c:pt>
                <c:pt idx="146">
                  <c:v>0.60000000000000064</c:v>
                </c:pt>
                <c:pt idx="147">
                  <c:v>0</c:v>
                </c:pt>
                <c:pt idx="148">
                  <c:v>0.79999999999999993</c:v>
                </c:pt>
                <c:pt idx="149">
                  <c:v>0.30000000000000032</c:v>
                </c:pt>
                <c:pt idx="150">
                  <c:v>0.30000000000000032</c:v>
                </c:pt>
                <c:pt idx="151">
                  <c:v>0</c:v>
                </c:pt>
              </c:numCache>
            </c:numRef>
          </c:yVal>
          <c:smooth val="0"/>
        </c:ser>
        <c:dLbls>
          <c:showLegendKey val="0"/>
          <c:showVal val="0"/>
          <c:showCatName val="0"/>
          <c:showSerName val="0"/>
          <c:showPercent val="0"/>
          <c:showBubbleSize val="0"/>
        </c:dLbls>
        <c:axId val="224777728"/>
        <c:axId val="224778512"/>
      </c:scatterChart>
      <c:valAx>
        <c:axId val="224777728"/>
        <c:scaling>
          <c:orientation val="minMax"/>
          <c:max val="2600"/>
          <c:min val="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extTo"/>
        <c:crossAx val="224778512"/>
        <c:crosses val="autoZero"/>
        <c:crossBetween val="midCat"/>
      </c:valAx>
      <c:valAx>
        <c:axId val="224778512"/>
        <c:scaling>
          <c:orientation val="minMax"/>
          <c:max val="1"/>
        </c:scaling>
        <c:delete val="0"/>
        <c:axPos val="l"/>
        <c:majorGridlines/>
        <c:numFmt formatCode="0%" sourceLinked="1"/>
        <c:majorTickMark val="out"/>
        <c:minorTickMark val="none"/>
        <c:tickLblPos val="nextTo"/>
        <c:crossAx val="22477772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a:t>
            </a:r>
            <a:r>
              <a:rPr lang="en-GB" sz="1600" baseline="0" dirty="0" smtClean="0"/>
              <a:t> A average profiles</a:t>
            </a:r>
            <a:endParaRPr lang="en-GB" sz="1600" dirty="0"/>
          </a:p>
        </c:rich>
      </c:tx>
      <c:layout>
        <c:manualLayout>
          <c:xMode val="edge"/>
          <c:yMode val="edge"/>
          <c:x val="0.2273149097938677"/>
          <c:y val="6.9376208194176919E-2"/>
        </c:manualLayout>
      </c:layout>
      <c:overlay val="0"/>
    </c:title>
    <c:autoTitleDeleted val="0"/>
    <c:plotArea>
      <c:layout/>
      <c:barChart>
        <c:barDir val="bar"/>
        <c:grouping val="percentStacked"/>
        <c:varyColors val="0"/>
        <c:ser>
          <c:idx val="0"/>
          <c:order val="0"/>
          <c:tx>
            <c:strRef>
              <c:f>Sheet1!$D$2</c:f>
              <c:strCache>
                <c:ptCount val="1"/>
                <c:pt idx="0">
                  <c:v>4*      </c:v>
                </c:pt>
              </c:strCache>
            </c:strRef>
          </c:tx>
          <c:invertIfNegative val="0"/>
          <c:cat>
            <c:strRef>
              <c:f>Sheet1!$C$3:$C$6</c:f>
              <c:strCache>
                <c:ptCount val="4"/>
                <c:pt idx="0">
                  <c:v>Overall </c:v>
                </c:pt>
                <c:pt idx="1">
                  <c:v>Outputs </c:v>
                </c:pt>
                <c:pt idx="2">
                  <c:v>Impact </c:v>
                </c:pt>
                <c:pt idx="3">
                  <c:v>Environment </c:v>
                </c:pt>
              </c:strCache>
            </c:strRef>
          </c:cat>
          <c:val>
            <c:numRef>
              <c:f>Sheet1!$D$3:$D$6</c:f>
              <c:numCache>
                <c:formatCode>General</c:formatCode>
                <c:ptCount val="4"/>
                <c:pt idx="0">
                  <c:v>37</c:v>
                </c:pt>
                <c:pt idx="1">
                  <c:v>23.9</c:v>
                </c:pt>
                <c:pt idx="2">
                  <c:v>60.9</c:v>
                </c:pt>
                <c:pt idx="3">
                  <c:v>58.9</c:v>
                </c:pt>
              </c:numCache>
            </c:numRef>
          </c:val>
        </c:ser>
        <c:ser>
          <c:idx val="1"/>
          <c:order val="1"/>
          <c:tx>
            <c:strRef>
              <c:f>Sheet1!$E$2</c:f>
              <c:strCache>
                <c:ptCount val="1"/>
                <c:pt idx="0">
                  <c:v>3*      </c:v>
                </c:pt>
              </c:strCache>
            </c:strRef>
          </c:tx>
          <c:invertIfNegative val="0"/>
          <c:cat>
            <c:strRef>
              <c:f>Sheet1!$C$3:$C$6</c:f>
              <c:strCache>
                <c:ptCount val="4"/>
                <c:pt idx="0">
                  <c:v>Overall </c:v>
                </c:pt>
                <c:pt idx="1">
                  <c:v>Outputs </c:v>
                </c:pt>
                <c:pt idx="2">
                  <c:v>Impact </c:v>
                </c:pt>
                <c:pt idx="3">
                  <c:v>Environment </c:v>
                </c:pt>
              </c:strCache>
            </c:strRef>
          </c:cat>
          <c:val>
            <c:numRef>
              <c:f>Sheet1!$E$3:$E$6</c:f>
              <c:numCache>
                <c:formatCode>General</c:formatCode>
                <c:ptCount val="4"/>
                <c:pt idx="0">
                  <c:v>44</c:v>
                </c:pt>
                <c:pt idx="1">
                  <c:v>51.1</c:v>
                </c:pt>
                <c:pt idx="2">
                  <c:v>30.2</c:v>
                </c:pt>
                <c:pt idx="3">
                  <c:v>32.5</c:v>
                </c:pt>
              </c:numCache>
            </c:numRef>
          </c:val>
        </c:ser>
        <c:ser>
          <c:idx val="2"/>
          <c:order val="2"/>
          <c:tx>
            <c:strRef>
              <c:f>Sheet1!$F$2</c:f>
              <c:strCache>
                <c:ptCount val="1"/>
                <c:pt idx="0">
                  <c:v>2*      </c:v>
                </c:pt>
              </c:strCache>
            </c:strRef>
          </c:tx>
          <c:invertIfNegative val="0"/>
          <c:cat>
            <c:strRef>
              <c:f>Sheet1!$C$3:$C$6</c:f>
              <c:strCache>
                <c:ptCount val="4"/>
                <c:pt idx="0">
                  <c:v>Overall </c:v>
                </c:pt>
                <c:pt idx="1">
                  <c:v>Outputs </c:v>
                </c:pt>
                <c:pt idx="2">
                  <c:v>Impact </c:v>
                </c:pt>
                <c:pt idx="3">
                  <c:v>Environment </c:v>
                </c:pt>
              </c:strCache>
            </c:strRef>
          </c:cat>
          <c:val>
            <c:numRef>
              <c:f>Sheet1!$F$3:$F$6</c:f>
              <c:numCache>
                <c:formatCode>General</c:formatCode>
                <c:ptCount val="4"/>
                <c:pt idx="0">
                  <c:v>17</c:v>
                </c:pt>
                <c:pt idx="1">
                  <c:v>22.1</c:v>
                </c:pt>
                <c:pt idx="2">
                  <c:v>7.4</c:v>
                </c:pt>
                <c:pt idx="3">
                  <c:v>7.4</c:v>
                </c:pt>
              </c:numCache>
            </c:numRef>
          </c:val>
        </c:ser>
        <c:ser>
          <c:idx val="3"/>
          <c:order val="3"/>
          <c:tx>
            <c:strRef>
              <c:f>Sheet1!$G$2</c:f>
              <c:strCache>
                <c:ptCount val="1"/>
                <c:pt idx="0">
                  <c:v>1*      </c:v>
                </c:pt>
              </c:strCache>
            </c:strRef>
          </c:tx>
          <c:invertIfNegative val="0"/>
          <c:cat>
            <c:strRef>
              <c:f>Sheet1!$C$3:$C$6</c:f>
              <c:strCache>
                <c:ptCount val="4"/>
                <c:pt idx="0">
                  <c:v>Overall </c:v>
                </c:pt>
                <c:pt idx="1">
                  <c:v>Outputs </c:v>
                </c:pt>
                <c:pt idx="2">
                  <c:v>Impact </c:v>
                </c:pt>
                <c:pt idx="3">
                  <c:v>Environment </c:v>
                </c:pt>
              </c:strCache>
            </c:strRef>
          </c:cat>
          <c:val>
            <c:numRef>
              <c:f>Sheet1!$G$3:$G$6</c:f>
              <c:numCache>
                <c:formatCode>General</c:formatCode>
                <c:ptCount val="4"/>
                <c:pt idx="0">
                  <c:v>1</c:v>
                </c:pt>
                <c:pt idx="1">
                  <c:v>1.9000000000000001</c:v>
                </c:pt>
                <c:pt idx="2">
                  <c:v>0.8</c:v>
                </c:pt>
                <c:pt idx="3">
                  <c:v>1.1000000000000001</c:v>
                </c:pt>
              </c:numCache>
            </c:numRef>
          </c:val>
        </c:ser>
        <c:ser>
          <c:idx val="4"/>
          <c:order val="4"/>
          <c:tx>
            <c:strRef>
              <c:f>Sheet1!$H$2</c:f>
              <c:strCache>
                <c:ptCount val="1"/>
                <c:pt idx="0">
                  <c:v>U/C      </c:v>
                </c:pt>
              </c:strCache>
            </c:strRef>
          </c:tx>
          <c:invertIfNegative val="0"/>
          <c:cat>
            <c:strRef>
              <c:f>Sheet1!$C$3:$C$6</c:f>
              <c:strCache>
                <c:ptCount val="4"/>
                <c:pt idx="0">
                  <c:v>Overall </c:v>
                </c:pt>
                <c:pt idx="1">
                  <c:v>Outputs </c:v>
                </c:pt>
                <c:pt idx="2">
                  <c:v>Impact </c:v>
                </c:pt>
                <c:pt idx="3">
                  <c:v>Environment </c:v>
                </c:pt>
              </c:strCache>
            </c:strRef>
          </c:cat>
          <c:val>
            <c:numRef>
              <c:f>Sheet1!$H$3:$H$6</c:f>
              <c:numCache>
                <c:formatCode>General</c:formatCode>
                <c:ptCount val="4"/>
                <c:pt idx="0">
                  <c:v>1</c:v>
                </c:pt>
                <c:pt idx="1">
                  <c:v>1</c:v>
                </c:pt>
                <c:pt idx="2">
                  <c:v>0.70000000000000062</c:v>
                </c:pt>
                <c:pt idx="3">
                  <c:v>0.1</c:v>
                </c:pt>
              </c:numCache>
            </c:numRef>
          </c:val>
        </c:ser>
        <c:dLbls>
          <c:showLegendKey val="0"/>
          <c:showVal val="0"/>
          <c:showCatName val="0"/>
          <c:showSerName val="0"/>
          <c:showPercent val="0"/>
          <c:showBubbleSize val="0"/>
        </c:dLbls>
        <c:gapWidth val="150"/>
        <c:overlap val="100"/>
        <c:axId val="224779296"/>
        <c:axId val="224786744"/>
      </c:barChart>
      <c:catAx>
        <c:axId val="224779296"/>
        <c:scaling>
          <c:orientation val="maxMin"/>
        </c:scaling>
        <c:delete val="0"/>
        <c:axPos val="l"/>
        <c:numFmt formatCode="General" sourceLinked="0"/>
        <c:majorTickMark val="out"/>
        <c:minorTickMark val="none"/>
        <c:tickLblPos val="low"/>
        <c:txPr>
          <a:bodyPr/>
          <a:lstStyle/>
          <a:p>
            <a:pPr>
              <a:defRPr sz="1200"/>
            </a:pPr>
            <a:endParaRPr lang="en-US"/>
          </a:p>
        </c:txPr>
        <c:crossAx val="224786744"/>
        <c:crosses val="autoZero"/>
        <c:auto val="1"/>
        <c:lblAlgn val="ctr"/>
        <c:lblOffset val="100"/>
        <c:noMultiLvlLbl val="0"/>
      </c:catAx>
      <c:valAx>
        <c:axId val="224786744"/>
        <c:scaling>
          <c:orientation val="minMax"/>
        </c:scaling>
        <c:delete val="0"/>
        <c:axPos val="t"/>
        <c:majorGridlines/>
        <c:numFmt formatCode="0%" sourceLinked="1"/>
        <c:majorTickMark val="out"/>
        <c:minorTickMark val="none"/>
        <c:tickLblPos val="nextTo"/>
        <c:txPr>
          <a:bodyPr/>
          <a:lstStyle/>
          <a:p>
            <a:pPr>
              <a:defRPr sz="1200"/>
            </a:pPr>
            <a:endParaRPr lang="en-US"/>
          </a:p>
        </c:txPr>
        <c:crossAx val="22477929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B average profiles</a:t>
            </a:r>
            <a:endParaRPr lang="en-GB" sz="1600" dirty="0"/>
          </a:p>
        </c:rich>
      </c:tx>
      <c:layout>
        <c:manualLayout>
          <c:xMode val="edge"/>
          <c:yMode val="edge"/>
          <c:x val="0.22837342847793274"/>
          <c:y val="6.9376208194176919E-2"/>
        </c:manualLayout>
      </c:layout>
      <c:overlay val="0"/>
    </c:title>
    <c:autoTitleDeleted val="0"/>
    <c:plotArea>
      <c:layout/>
      <c:barChart>
        <c:barDir val="bar"/>
        <c:grouping val="percentStacked"/>
        <c:varyColors val="0"/>
        <c:ser>
          <c:idx val="0"/>
          <c:order val="0"/>
          <c:invertIfNegative val="0"/>
          <c:cat>
            <c:strRef>
              <c:f>Sheet1!$C$7:$C$10</c:f>
              <c:strCache>
                <c:ptCount val="4"/>
                <c:pt idx="0">
                  <c:v>Overall </c:v>
                </c:pt>
                <c:pt idx="1">
                  <c:v>Outputs </c:v>
                </c:pt>
                <c:pt idx="2">
                  <c:v>Impact </c:v>
                </c:pt>
                <c:pt idx="3">
                  <c:v>Environment </c:v>
                </c:pt>
              </c:strCache>
            </c:strRef>
          </c:cat>
          <c:val>
            <c:numRef>
              <c:f>Sheet1!$D$7:$D$10</c:f>
              <c:numCache>
                <c:formatCode>General</c:formatCode>
                <c:ptCount val="4"/>
                <c:pt idx="0">
                  <c:v>26</c:v>
                </c:pt>
                <c:pt idx="1">
                  <c:v>20.100000000000001</c:v>
                </c:pt>
                <c:pt idx="2">
                  <c:v>37.800000000000004</c:v>
                </c:pt>
                <c:pt idx="3">
                  <c:v>38.1</c:v>
                </c:pt>
              </c:numCache>
            </c:numRef>
          </c:val>
        </c:ser>
        <c:ser>
          <c:idx val="1"/>
          <c:order val="1"/>
          <c:invertIfNegative val="0"/>
          <c:cat>
            <c:strRef>
              <c:f>Sheet1!$C$7:$C$10</c:f>
              <c:strCache>
                <c:ptCount val="4"/>
                <c:pt idx="0">
                  <c:v>Overall </c:v>
                </c:pt>
                <c:pt idx="1">
                  <c:v>Outputs </c:v>
                </c:pt>
                <c:pt idx="2">
                  <c:v>Impact </c:v>
                </c:pt>
                <c:pt idx="3">
                  <c:v>Environment </c:v>
                </c:pt>
              </c:strCache>
            </c:strRef>
          </c:cat>
          <c:val>
            <c:numRef>
              <c:f>Sheet1!$E$7:$E$10</c:f>
              <c:numCache>
                <c:formatCode>General</c:formatCode>
                <c:ptCount val="4"/>
                <c:pt idx="0">
                  <c:v>57</c:v>
                </c:pt>
                <c:pt idx="1">
                  <c:v>61.4</c:v>
                </c:pt>
                <c:pt idx="2">
                  <c:v>45.7</c:v>
                </c:pt>
                <c:pt idx="3">
                  <c:v>47.4</c:v>
                </c:pt>
              </c:numCache>
            </c:numRef>
          </c:val>
        </c:ser>
        <c:ser>
          <c:idx val="2"/>
          <c:order val="2"/>
          <c:invertIfNegative val="0"/>
          <c:cat>
            <c:strRef>
              <c:f>Sheet1!$C$7:$C$10</c:f>
              <c:strCache>
                <c:ptCount val="4"/>
                <c:pt idx="0">
                  <c:v>Overall </c:v>
                </c:pt>
                <c:pt idx="1">
                  <c:v>Outputs </c:v>
                </c:pt>
                <c:pt idx="2">
                  <c:v>Impact </c:v>
                </c:pt>
                <c:pt idx="3">
                  <c:v>Environment </c:v>
                </c:pt>
              </c:strCache>
            </c:strRef>
          </c:cat>
          <c:val>
            <c:numRef>
              <c:f>Sheet1!$F$7:$F$10</c:f>
              <c:numCache>
                <c:formatCode>General</c:formatCode>
                <c:ptCount val="4"/>
                <c:pt idx="0">
                  <c:v>15</c:v>
                </c:pt>
                <c:pt idx="1">
                  <c:v>16.7</c:v>
                </c:pt>
                <c:pt idx="2">
                  <c:v>13.3</c:v>
                </c:pt>
                <c:pt idx="3">
                  <c:v>12.6</c:v>
                </c:pt>
              </c:numCache>
            </c:numRef>
          </c:val>
        </c:ser>
        <c:ser>
          <c:idx val="3"/>
          <c:order val="3"/>
          <c:invertIfNegative val="0"/>
          <c:cat>
            <c:strRef>
              <c:f>Sheet1!$C$7:$C$10</c:f>
              <c:strCache>
                <c:ptCount val="4"/>
                <c:pt idx="0">
                  <c:v>Overall </c:v>
                </c:pt>
                <c:pt idx="1">
                  <c:v>Outputs </c:v>
                </c:pt>
                <c:pt idx="2">
                  <c:v>Impact </c:v>
                </c:pt>
                <c:pt idx="3">
                  <c:v>Environment </c:v>
                </c:pt>
              </c:strCache>
            </c:strRef>
          </c:cat>
          <c:val>
            <c:numRef>
              <c:f>Sheet1!$G$7:$G$10</c:f>
              <c:numCache>
                <c:formatCode>General</c:formatCode>
                <c:ptCount val="4"/>
                <c:pt idx="0">
                  <c:v>2</c:v>
                </c:pt>
                <c:pt idx="1">
                  <c:v>1.5</c:v>
                </c:pt>
                <c:pt idx="2">
                  <c:v>2.2999999999999998</c:v>
                </c:pt>
                <c:pt idx="3">
                  <c:v>1.9000000000000001</c:v>
                </c:pt>
              </c:numCache>
            </c:numRef>
          </c:val>
        </c:ser>
        <c:ser>
          <c:idx val="4"/>
          <c:order val="4"/>
          <c:invertIfNegative val="0"/>
          <c:cat>
            <c:strRef>
              <c:f>Sheet1!$C$7:$C$10</c:f>
              <c:strCache>
                <c:ptCount val="4"/>
                <c:pt idx="0">
                  <c:v>Overall </c:v>
                </c:pt>
                <c:pt idx="1">
                  <c:v>Outputs </c:v>
                </c:pt>
                <c:pt idx="2">
                  <c:v>Impact </c:v>
                </c:pt>
                <c:pt idx="3">
                  <c:v>Environment </c:v>
                </c:pt>
              </c:strCache>
            </c:strRef>
          </c:cat>
          <c:val>
            <c:numRef>
              <c:f>Sheet1!$H$7:$H$10</c:f>
              <c:numCache>
                <c:formatCode>General</c:formatCode>
                <c:ptCount val="4"/>
                <c:pt idx="0">
                  <c:v>0</c:v>
                </c:pt>
                <c:pt idx="1">
                  <c:v>0.30000000000000032</c:v>
                </c:pt>
                <c:pt idx="2">
                  <c:v>0.9</c:v>
                </c:pt>
                <c:pt idx="3">
                  <c:v>0</c:v>
                </c:pt>
              </c:numCache>
            </c:numRef>
          </c:val>
        </c:ser>
        <c:dLbls>
          <c:showLegendKey val="0"/>
          <c:showVal val="0"/>
          <c:showCatName val="0"/>
          <c:showSerName val="0"/>
          <c:showPercent val="0"/>
          <c:showBubbleSize val="0"/>
        </c:dLbls>
        <c:gapWidth val="150"/>
        <c:overlap val="100"/>
        <c:axId val="224787920"/>
        <c:axId val="224786352"/>
      </c:barChart>
      <c:catAx>
        <c:axId val="224787920"/>
        <c:scaling>
          <c:orientation val="maxMin"/>
        </c:scaling>
        <c:delete val="0"/>
        <c:axPos val="l"/>
        <c:numFmt formatCode="General" sourceLinked="0"/>
        <c:majorTickMark val="out"/>
        <c:minorTickMark val="none"/>
        <c:tickLblPos val="nextTo"/>
        <c:txPr>
          <a:bodyPr/>
          <a:lstStyle/>
          <a:p>
            <a:pPr>
              <a:defRPr sz="1200"/>
            </a:pPr>
            <a:endParaRPr lang="en-US"/>
          </a:p>
        </c:txPr>
        <c:crossAx val="224786352"/>
        <c:crosses val="autoZero"/>
        <c:auto val="1"/>
        <c:lblAlgn val="ctr"/>
        <c:lblOffset val="100"/>
        <c:noMultiLvlLbl val="0"/>
      </c:catAx>
      <c:valAx>
        <c:axId val="224786352"/>
        <c:scaling>
          <c:orientation val="minMax"/>
        </c:scaling>
        <c:delete val="0"/>
        <c:axPos val="t"/>
        <c:majorGridlines/>
        <c:numFmt formatCode="0%" sourceLinked="1"/>
        <c:majorTickMark val="out"/>
        <c:minorTickMark val="none"/>
        <c:tickLblPos val="nextTo"/>
        <c:txPr>
          <a:bodyPr/>
          <a:lstStyle/>
          <a:p>
            <a:pPr>
              <a:defRPr sz="1200"/>
            </a:pPr>
            <a:endParaRPr lang="en-US"/>
          </a:p>
        </c:txPr>
        <c:crossAx val="22478792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a:t>
            </a:r>
            <a:r>
              <a:rPr lang="en-GB" sz="1600" baseline="0" dirty="0" smtClean="0"/>
              <a:t> Panel C average profiles</a:t>
            </a:r>
            <a:endParaRPr lang="en-GB" sz="1600" dirty="0"/>
          </a:p>
        </c:rich>
      </c:tx>
      <c:layout>
        <c:manualLayout>
          <c:xMode val="edge"/>
          <c:yMode val="edge"/>
          <c:x val="0.24367198554462174"/>
          <c:y val="6.9376776670283483E-2"/>
        </c:manualLayout>
      </c:layout>
      <c:overlay val="0"/>
    </c:title>
    <c:autoTitleDeleted val="0"/>
    <c:plotArea>
      <c:layout/>
      <c:barChart>
        <c:barDir val="bar"/>
        <c:grouping val="percentStacked"/>
        <c:varyColors val="0"/>
        <c:ser>
          <c:idx val="0"/>
          <c:order val="0"/>
          <c:invertIfNegative val="0"/>
          <c:cat>
            <c:strRef>
              <c:f>Sheet1!$C$11:$C$14</c:f>
              <c:strCache>
                <c:ptCount val="4"/>
                <c:pt idx="0">
                  <c:v>Overall </c:v>
                </c:pt>
                <c:pt idx="1">
                  <c:v>Outputs </c:v>
                </c:pt>
                <c:pt idx="2">
                  <c:v>Impact </c:v>
                </c:pt>
                <c:pt idx="3">
                  <c:v>Environment </c:v>
                </c:pt>
              </c:strCache>
            </c:strRef>
          </c:cat>
          <c:val>
            <c:numRef>
              <c:f>Sheet1!$D$11:$D$14</c:f>
              <c:numCache>
                <c:formatCode>General</c:formatCode>
                <c:ptCount val="4"/>
                <c:pt idx="0">
                  <c:v>27</c:v>
                </c:pt>
                <c:pt idx="1">
                  <c:v>21.1</c:v>
                </c:pt>
                <c:pt idx="2">
                  <c:v>39.1</c:v>
                </c:pt>
                <c:pt idx="3">
                  <c:v>39.9</c:v>
                </c:pt>
              </c:numCache>
            </c:numRef>
          </c:val>
        </c:ser>
        <c:ser>
          <c:idx val="1"/>
          <c:order val="1"/>
          <c:invertIfNegative val="0"/>
          <c:cat>
            <c:strRef>
              <c:f>Sheet1!$C$11:$C$14</c:f>
              <c:strCache>
                <c:ptCount val="4"/>
                <c:pt idx="0">
                  <c:v>Overall </c:v>
                </c:pt>
                <c:pt idx="1">
                  <c:v>Outputs </c:v>
                </c:pt>
                <c:pt idx="2">
                  <c:v>Impact </c:v>
                </c:pt>
                <c:pt idx="3">
                  <c:v>Environment </c:v>
                </c:pt>
              </c:strCache>
            </c:strRef>
          </c:cat>
          <c:val>
            <c:numRef>
              <c:f>Sheet1!$E$11:$E$14</c:f>
              <c:numCache>
                <c:formatCode>General</c:formatCode>
                <c:ptCount val="4"/>
                <c:pt idx="0">
                  <c:v>42</c:v>
                </c:pt>
                <c:pt idx="1">
                  <c:v>43</c:v>
                </c:pt>
                <c:pt idx="2">
                  <c:v>40.4</c:v>
                </c:pt>
                <c:pt idx="3">
                  <c:v>39.200000000000003</c:v>
                </c:pt>
              </c:numCache>
            </c:numRef>
          </c:val>
        </c:ser>
        <c:ser>
          <c:idx val="2"/>
          <c:order val="2"/>
          <c:invertIfNegative val="0"/>
          <c:cat>
            <c:strRef>
              <c:f>Sheet1!$C$11:$C$14</c:f>
              <c:strCache>
                <c:ptCount val="4"/>
                <c:pt idx="0">
                  <c:v>Overall </c:v>
                </c:pt>
                <c:pt idx="1">
                  <c:v>Outputs </c:v>
                </c:pt>
                <c:pt idx="2">
                  <c:v>Impact </c:v>
                </c:pt>
                <c:pt idx="3">
                  <c:v>Environment </c:v>
                </c:pt>
              </c:strCache>
            </c:strRef>
          </c:cat>
          <c:val>
            <c:numRef>
              <c:f>Sheet1!$F$11:$F$14</c:f>
              <c:numCache>
                <c:formatCode>General</c:formatCode>
                <c:ptCount val="4"/>
                <c:pt idx="0">
                  <c:v>26</c:v>
                </c:pt>
                <c:pt idx="1">
                  <c:v>29.8</c:v>
                </c:pt>
                <c:pt idx="2">
                  <c:v>16.399999999999999</c:v>
                </c:pt>
                <c:pt idx="3">
                  <c:v>17.7</c:v>
                </c:pt>
              </c:numCache>
            </c:numRef>
          </c:val>
        </c:ser>
        <c:ser>
          <c:idx val="3"/>
          <c:order val="3"/>
          <c:invertIfNegative val="0"/>
          <c:cat>
            <c:strRef>
              <c:f>Sheet1!$C$11:$C$14</c:f>
              <c:strCache>
                <c:ptCount val="4"/>
                <c:pt idx="0">
                  <c:v>Overall </c:v>
                </c:pt>
                <c:pt idx="1">
                  <c:v>Outputs </c:v>
                </c:pt>
                <c:pt idx="2">
                  <c:v>Impact </c:v>
                </c:pt>
                <c:pt idx="3">
                  <c:v>Environment </c:v>
                </c:pt>
              </c:strCache>
            </c:strRef>
          </c:cat>
          <c:val>
            <c:numRef>
              <c:f>Sheet1!$G$11:$G$14</c:f>
              <c:numCache>
                <c:formatCode>General</c:formatCode>
                <c:ptCount val="4"/>
                <c:pt idx="0">
                  <c:v>4</c:v>
                </c:pt>
                <c:pt idx="1">
                  <c:v>5.5</c:v>
                </c:pt>
                <c:pt idx="2">
                  <c:v>3.5</c:v>
                </c:pt>
                <c:pt idx="3">
                  <c:v>3</c:v>
                </c:pt>
              </c:numCache>
            </c:numRef>
          </c:val>
        </c:ser>
        <c:ser>
          <c:idx val="4"/>
          <c:order val="4"/>
          <c:invertIfNegative val="0"/>
          <c:cat>
            <c:strRef>
              <c:f>Sheet1!$C$11:$C$14</c:f>
              <c:strCache>
                <c:ptCount val="4"/>
                <c:pt idx="0">
                  <c:v>Overall </c:v>
                </c:pt>
                <c:pt idx="1">
                  <c:v>Outputs </c:v>
                </c:pt>
                <c:pt idx="2">
                  <c:v>Impact </c:v>
                </c:pt>
                <c:pt idx="3">
                  <c:v>Environment </c:v>
                </c:pt>
              </c:strCache>
            </c:strRef>
          </c:cat>
          <c:val>
            <c:numRef>
              <c:f>Sheet1!$H$11:$H$14</c:f>
              <c:numCache>
                <c:formatCode>General</c:formatCode>
                <c:ptCount val="4"/>
                <c:pt idx="0">
                  <c:v>1</c:v>
                </c:pt>
                <c:pt idx="1">
                  <c:v>0.60000000000000064</c:v>
                </c:pt>
                <c:pt idx="2">
                  <c:v>0.60000000000000064</c:v>
                </c:pt>
                <c:pt idx="3">
                  <c:v>0.2</c:v>
                </c:pt>
              </c:numCache>
            </c:numRef>
          </c:val>
        </c:ser>
        <c:dLbls>
          <c:showLegendKey val="0"/>
          <c:showVal val="0"/>
          <c:showCatName val="0"/>
          <c:showSerName val="0"/>
          <c:showPercent val="0"/>
          <c:showBubbleSize val="0"/>
        </c:dLbls>
        <c:gapWidth val="150"/>
        <c:overlap val="100"/>
        <c:axId val="224787136"/>
        <c:axId val="224788312"/>
      </c:barChart>
      <c:catAx>
        <c:axId val="224787136"/>
        <c:scaling>
          <c:orientation val="maxMin"/>
        </c:scaling>
        <c:delete val="0"/>
        <c:axPos val="l"/>
        <c:numFmt formatCode="General" sourceLinked="0"/>
        <c:majorTickMark val="out"/>
        <c:minorTickMark val="none"/>
        <c:tickLblPos val="nextTo"/>
        <c:txPr>
          <a:bodyPr/>
          <a:lstStyle/>
          <a:p>
            <a:pPr>
              <a:defRPr sz="1200"/>
            </a:pPr>
            <a:endParaRPr lang="en-US"/>
          </a:p>
        </c:txPr>
        <c:crossAx val="224788312"/>
        <c:crosses val="autoZero"/>
        <c:auto val="1"/>
        <c:lblAlgn val="ctr"/>
        <c:lblOffset val="100"/>
        <c:noMultiLvlLbl val="0"/>
      </c:catAx>
      <c:valAx>
        <c:axId val="224788312"/>
        <c:scaling>
          <c:orientation val="minMax"/>
        </c:scaling>
        <c:delete val="0"/>
        <c:axPos val="t"/>
        <c:majorGridlines/>
        <c:numFmt formatCode="0%" sourceLinked="1"/>
        <c:majorTickMark val="out"/>
        <c:minorTickMark val="none"/>
        <c:tickLblPos val="nextTo"/>
        <c:txPr>
          <a:bodyPr/>
          <a:lstStyle/>
          <a:p>
            <a:pPr>
              <a:defRPr sz="1200"/>
            </a:pPr>
            <a:endParaRPr lang="en-US"/>
          </a:p>
        </c:txPr>
        <c:crossAx val="22478713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D average profiles</a:t>
            </a:r>
            <a:endParaRPr lang="en-GB" sz="1600" dirty="0"/>
          </a:p>
        </c:rich>
      </c:tx>
      <c:layout>
        <c:manualLayout>
          <c:xMode val="edge"/>
          <c:yMode val="edge"/>
          <c:x val="0.51924475408626058"/>
          <c:y val="0.53028089396372979"/>
        </c:manualLayout>
      </c:layout>
      <c:overlay val="0"/>
    </c:title>
    <c:autoTitleDeleted val="0"/>
    <c:plotArea>
      <c:layout>
        <c:manualLayout>
          <c:layoutTarget val="inner"/>
          <c:xMode val="edge"/>
          <c:yMode val="edge"/>
          <c:x val="0.52948715901936483"/>
          <c:y val="0.6305899951853069"/>
          <c:w val="0.35802535549075531"/>
          <c:h val="0.34526741247748616"/>
        </c:manualLayout>
      </c:layout>
      <c:barChart>
        <c:barDir val="bar"/>
        <c:grouping val="percentStacked"/>
        <c:varyColors val="0"/>
        <c:ser>
          <c:idx val="0"/>
          <c:order val="0"/>
          <c:tx>
            <c:strRef>
              <c:f>Sheet1!$D$15</c:f>
              <c:strCache>
                <c:ptCount val="1"/>
                <c:pt idx="0">
                  <c:v>4*      </c:v>
                </c:pt>
              </c:strCache>
            </c:strRef>
          </c:tx>
          <c:invertIfNegative val="0"/>
          <c:cat>
            <c:strRef>
              <c:f>Sheet1!$C$16:$C$19</c:f>
              <c:strCache>
                <c:ptCount val="4"/>
                <c:pt idx="0">
                  <c:v>Overall </c:v>
                </c:pt>
                <c:pt idx="1">
                  <c:v>Outputs </c:v>
                </c:pt>
                <c:pt idx="2">
                  <c:v>Impact </c:v>
                </c:pt>
                <c:pt idx="3">
                  <c:v>Environment </c:v>
                </c:pt>
              </c:strCache>
            </c:strRef>
          </c:cat>
          <c:val>
            <c:numRef>
              <c:f>Sheet1!$D$16:$D$19</c:f>
              <c:numCache>
                <c:formatCode>General</c:formatCode>
                <c:ptCount val="4"/>
                <c:pt idx="0">
                  <c:v>30</c:v>
                </c:pt>
                <c:pt idx="1">
                  <c:v>25.1</c:v>
                </c:pt>
                <c:pt idx="2">
                  <c:v>36.700000000000003</c:v>
                </c:pt>
                <c:pt idx="3">
                  <c:v>40.9</c:v>
                </c:pt>
              </c:numCache>
            </c:numRef>
          </c:val>
        </c:ser>
        <c:ser>
          <c:idx val="1"/>
          <c:order val="1"/>
          <c:tx>
            <c:strRef>
              <c:f>Sheet1!$E$15</c:f>
              <c:strCache>
                <c:ptCount val="1"/>
                <c:pt idx="0">
                  <c:v>3*      </c:v>
                </c:pt>
              </c:strCache>
            </c:strRef>
          </c:tx>
          <c:invertIfNegative val="0"/>
          <c:cat>
            <c:strRef>
              <c:f>Sheet1!$C$16:$C$19</c:f>
              <c:strCache>
                <c:ptCount val="4"/>
                <c:pt idx="0">
                  <c:v>Overall </c:v>
                </c:pt>
                <c:pt idx="1">
                  <c:v>Outputs </c:v>
                </c:pt>
                <c:pt idx="2">
                  <c:v>Impact </c:v>
                </c:pt>
                <c:pt idx="3">
                  <c:v>Environment </c:v>
                </c:pt>
              </c:strCache>
            </c:strRef>
          </c:cat>
          <c:val>
            <c:numRef>
              <c:f>Sheet1!$E$16:$E$19</c:f>
              <c:numCache>
                <c:formatCode>General</c:formatCode>
                <c:ptCount val="4"/>
                <c:pt idx="0">
                  <c:v>41</c:v>
                </c:pt>
                <c:pt idx="1">
                  <c:v>41.2</c:v>
                </c:pt>
                <c:pt idx="2">
                  <c:v>44.4</c:v>
                </c:pt>
                <c:pt idx="3">
                  <c:v>40.700000000000003</c:v>
                </c:pt>
              </c:numCache>
            </c:numRef>
          </c:val>
        </c:ser>
        <c:ser>
          <c:idx val="2"/>
          <c:order val="2"/>
          <c:tx>
            <c:strRef>
              <c:f>Sheet1!$F$15</c:f>
              <c:strCache>
                <c:ptCount val="1"/>
                <c:pt idx="0">
                  <c:v>2*      </c:v>
                </c:pt>
              </c:strCache>
            </c:strRef>
          </c:tx>
          <c:invertIfNegative val="0"/>
          <c:cat>
            <c:strRef>
              <c:f>Sheet1!$C$16:$C$19</c:f>
              <c:strCache>
                <c:ptCount val="4"/>
                <c:pt idx="0">
                  <c:v>Overall </c:v>
                </c:pt>
                <c:pt idx="1">
                  <c:v>Outputs </c:v>
                </c:pt>
                <c:pt idx="2">
                  <c:v>Impact </c:v>
                </c:pt>
                <c:pt idx="3">
                  <c:v>Environment </c:v>
                </c:pt>
              </c:strCache>
            </c:strRef>
          </c:cat>
          <c:val>
            <c:numRef>
              <c:f>Sheet1!$F$16:$F$19</c:f>
              <c:numCache>
                <c:formatCode>General</c:formatCode>
                <c:ptCount val="4"/>
                <c:pt idx="0">
                  <c:v>24</c:v>
                </c:pt>
                <c:pt idx="1">
                  <c:v>27.6</c:v>
                </c:pt>
                <c:pt idx="2">
                  <c:v>15.1</c:v>
                </c:pt>
                <c:pt idx="3">
                  <c:v>15.7</c:v>
                </c:pt>
              </c:numCache>
            </c:numRef>
          </c:val>
        </c:ser>
        <c:ser>
          <c:idx val="3"/>
          <c:order val="3"/>
          <c:tx>
            <c:strRef>
              <c:f>Sheet1!$G$15</c:f>
              <c:strCache>
                <c:ptCount val="1"/>
                <c:pt idx="0">
                  <c:v>1*      </c:v>
                </c:pt>
              </c:strCache>
            </c:strRef>
          </c:tx>
          <c:invertIfNegative val="0"/>
          <c:cat>
            <c:strRef>
              <c:f>Sheet1!$C$16:$C$19</c:f>
              <c:strCache>
                <c:ptCount val="4"/>
                <c:pt idx="0">
                  <c:v>Overall </c:v>
                </c:pt>
                <c:pt idx="1">
                  <c:v>Outputs </c:v>
                </c:pt>
                <c:pt idx="2">
                  <c:v>Impact </c:v>
                </c:pt>
                <c:pt idx="3">
                  <c:v>Environment </c:v>
                </c:pt>
              </c:strCache>
            </c:strRef>
          </c:cat>
          <c:val>
            <c:numRef>
              <c:f>Sheet1!$G$16:$G$19</c:f>
              <c:numCache>
                <c:formatCode>General</c:formatCode>
                <c:ptCount val="4"/>
                <c:pt idx="0">
                  <c:v>4</c:v>
                </c:pt>
                <c:pt idx="1">
                  <c:v>5.4</c:v>
                </c:pt>
                <c:pt idx="2">
                  <c:v>3.1</c:v>
                </c:pt>
                <c:pt idx="3">
                  <c:v>2.5</c:v>
                </c:pt>
              </c:numCache>
            </c:numRef>
          </c:val>
        </c:ser>
        <c:ser>
          <c:idx val="4"/>
          <c:order val="4"/>
          <c:tx>
            <c:strRef>
              <c:f>Sheet1!$H$15</c:f>
              <c:strCache>
                <c:ptCount val="1"/>
                <c:pt idx="0">
                  <c:v>U/C      </c:v>
                </c:pt>
              </c:strCache>
            </c:strRef>
          </c:tx>
          <c:invertIfNegative val="0"/>
          <c:cat>
            <c:strRef>
              <c:f>Sheet1!$C$16:$C$19</c:f>
              <c:strCache>
                <c:ptCount val="4"/>
                <c:pt idx="0">
                  <c:v>Overall </c:v>
                </c:pt>
                <c:pt idx="1">
                  <c:v>Outputs </c:v>
                </c:pt>
                <c:pt idx="2">
                  <c:v>Impact </c:v>
                </c:pt>
                <c:pt idx="3">
                  <c:v>Environment </c:v>
                </c:pt>
              </c:strCache>
            </c:strRef>
          </c:cat>
          <c:val>
            <c:numRef>
              <c:f>Sheet1!$H$16:$H$19</c:f>
              <c:numCache>
                <c:formatCode>General</c:formatCode>
                <c:ptCount val="4"/>
                <c:pt idx="0">
                  <c:v>1</c:v>
                </c:pt>
                <c:pt idx="1">
                  <c:v>0.70000000000000062</c:v>
                </c:pt>
                <c:pt idx="2">
                  <c:v>0.70000000000000062</c:v>
                </c:pt>
                <c:pt idx="3">
                  <c:v>0.2</c:v>
                </c:pt>
              </c:numCache>
            </c:numRef>
          </c:val>
        </c:ser>
        <c:dLbls>
          <c:showLegendKey val="0"/>
          <c:showVal val="0"/>
          <c:showCatName val="0"/>
          <c:showSerName val="0"/>
          <c:showPercent val="0"/>
          <c:showBubbleSize val="0"/>
        </c:dLbls>
        <c:gapWidth val="150"/>
        <c:overlap val="100"/>
        <c:axId val="224785960"/>
        <c:axId val="317278056"/>
      </c:barChart>
      <c:catAx>
        <c:axId val="224785960"/>
        <c:scaling>
          <c:orientation val="maxMin"/>
        </c:scaling>
        <c:delete val="0"/>
        <c:axPos val="l"/>
        <c:numFmt formatCode="General" sourceLinked="0"/>
        <c:majorTickMark val="out"/>
        <c:minorTickMark val="none"/>
        <c:tickLblPos val="nextTo"/>
        <c:txPr>
          <a:bodyPr/>
          <a:lstStyle/>
          <a:p>
            <a:pPr>
              <a:defRPr sz="1200"/>
            </a:pPr>
            <a:endParaRPr lang="en-US"/>
          </a:p>
        </c:txPr>
        <c:crossAx val="317278056"/>
        <c:crosses val="autoZero"/>
        <c:auto val="1"/>
        <c:lblAlgn val="ctr"/>
        <c:lblOffset val="100"/>
        <c:noMultiLvlLbl val="0"/>
      </c:catAx>
      <c:valAx>
        <c:axId val="317278056"/>
        <c:scaling>
          <c:orientation val="minMax"/>
        </c:scaling>
        <c:delete val="0"/>
        <c:axPos val="t"/>
        <c:majorGridlines/>
        <c:numFmt formatCode="0%" sourceLinked="1"/>
        <c:majorTickMark val="out"/>
        <c:minorTickMark val="none"/>
        <c:tickLblPos val="nextTo"/>
        <c:txPr>
          <a:bodyPr/>
          <a:lstStyle/>
          <a:p>
            <a:pPr>
              <a:defRPr sz="1200"/>
            </a:pPr>
            <a:endParaRPr lang="en-US"/>
          </a:p>
        </c:txPr>
        <c:crossAx val="224785960"/>
        <c:crosses val="autoZero"/>
        <c:crossBetween val="between"/>
      </c:valAx>
    </c:plotArea>
    <c:legend>
      <c:legendPos val="r"/>
      <c:layout>
        <c:manualLayout>
          <c:xMode val="edge"/>
          <c:yMode val="edge"/>
          <c:x val="0.92474449806952252"/>
          <c:y val="0.34629412071710924"/>
          <c:w val="5.9093939055290423E-2"/>
          <c:h val="0.31076977368177533"/>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Range of UOA average</a:t>
            </a:r>
            <a:r>
              <a:rPr lang="en-GB" sz="1600" baseline="0" dirty="0" smtClean="0"/>
              <a:t> </a:t>
            </a:r>
            <a:r>
              <a:rPr lang="en-GB" sz="1600" dirty="0" smtClean="0"/>
              <a:t>4*</a:t>
            </a:r>
            <a:endParaRPr lang="en-GB" sz="1600" dirty="0"/>
          </a:p>
        </c:rich>
      </c:tx>
      <c:overlay val="0"/>
    </c:title>
    <c:autoTitleDeleted val="0"/>
    <c:plotArea>
      <c:layout/>
      <c:barChart>
        <c:barDir val="bar"/>
        <c:grouping val="clustered"/>
        <c:varyColors val="0"/>
        <c:ser>
          <c:idx val="0"/>
          <c:order val="0"/>
          <c:tx>
            <c:strRef>
              <c:f>Sheet1!$B$1</c:f>
              <c:strCache>
                <c:ptCount val="1"/>
                <c:pt idx="0">
                  <c:v>REF minumum 4*</c:v>
                </c:pt>
              </c:strCache>
            </c:strRef>
          </c:tx>
          <c:spPr>
            <a:solidFill>
              <a:schemeClr val="accent5">
                <a:lumMod val="60000"/>
                <a:lumOff val="40000"/>
              </a:schemeClr>
            </a:solidFill>
          </c:spPr>
          <c:invertIfNegative val="0"/>
          <c:cat>
            <c:strRef>
              <c:f>Sheet1!$A$2:$A$5</c:f>
              <c:strCache>
                <c:ptCount val="4"/>
                <c:pt idx="0">
                  <c:v>MPD</c:v>
                </c:pt>
                <c:pt idx="1">
                  <c:v>MPC </c:v>
                </c:pt>
                <c:pt idx="2">
                  <c:v>MPB</c:v>
                </c:pt>
                <c:pt idx="3">
                  <c:v>MPA</c:v>
                </c:pt>
              </c:strCache>
            </c:strRef>
          </c:cat>
          <c:val>
            <c:numRef>
              <c:f>Sheet1!$B$2:$B$5</c:f>
              <c:numCache>
                <c:formatCode>General</c:formatCode>
                <c:ptCount val="4"/>
                <c:pt idx="0">
                  <c:v>26</c:v>
                </c:pt>
                <c:pt idx="1">
                  <c:v>25</c:v>
                </c:pt>
                <c:pt idx="2">
                  <c:v>24</c:v>
                </c:pt>
                <c:pt idx="3">
                  <c:v>31</c:v>
                </c:pt>
              </c:numCache>
            </c:numRef>
          </c:val>
        </c:ser>
        <c:ser>
          <c:idx val="1"/>
          <c:order val="1"/>
          <c:tx>
            <c:strRef>
              <c:f>Sheet1!$C$1</c:f>
              <c:strCache>
                <c:ptCount val="1"/>
                <c:pt idx="0">
                  <c:v>REF maximum 4*</c:v>
                </c:pt>
              </c:strCache>
            </c:strRef>
          </c:tx>
          <c:spPr>
            <a:solidFill>
              <a:schemeClr val="accent5">
                <a:lumMod val="75000"/>
              </a:schemeClr>
            </a:solidFill>
          </c:spPr>
          <c:invertIfNegative val="0"/>
          <c:cat>
            <c:strRef>
              <c:f>Sheet1!$A$2:$A$5</c:f>
              <c:strCache>
                <c:ptCount val="4"/>
                <c:pt idx="0">
                  <c:v>MPD</c:v>
                </c:pt>
                <c:pt idx="1">
                  <c:v>MPC </c:v>
                </c:pt>
                <c:pt idx="2">
                  <c:v>MPB</c:v>
                </c:pt>
                <c:pt idx="3">
                  <c:v>MPA</c:v>
                </c:pt>
              </c:strCache>
            </c:strRef>
          </c:cat>
          <c:val>
            <c:numRef>
              <c:f>Sheet1!$C$2:$C$5</c:f>
              <c:numCache>
                <c:formatCode>General</c:formatCode>
                <c:ptCount val="4"/>
                <c:pt idx="0">
                  <c:v>34</c:v>
                </c:pt>
                <c:pt idx="1">
                  <c:v>30</c:v>
                </c:pt>
                <c:pt idx="2">
                  <c:v>29</c:v>
                </c:pt>
                <c:pt idx="3">
                  <c:v>39</c:v>
                </c:pt>
              </c:numCache>
            </c:numRef>
          </c:val>
        </c:ser>
        <c:ser>
          <c:idx val="2"/>
          <c:order val="2"/>
          <c:tx>
            <c:strRef>
              <c:f>Sheet1!$D$1</c:f>
              <c:strCache>
                <c:ptCount val="1"/>
                <c:pt idx="0">
                  <c:v>RAE minumum 4*</c:v>
                </c:pt>
              </c:strCache>
            </c:strRef>
          </c:tx>
          <c:spPr>
            <a:solidFill>
              <a:schemeClr val="accent2">
                <a:lumMod val="60000"/>
                <a:lumOff val="40000"/>
              </a:schemeClr>
            </a:solidFill>
          </c:spPr>
          <c:invertIfNegative val="0"/>
          <c:cat>
            <c:strRef>
              <c:f>Sheet1!$A$2:$A$5</c:f>
              <c:strCache>
                <c:ptCount val="4"/>
                <c:pt idx="0">
                  <c:v>MPD</c:v>
                </c:pt>
                <c:pt idx="1">
                  <c:v>MPC </c:v>
                </c:pt>
                <c:pt idx="2">
                  <c:v>MPB</c:v>
                </c:pt>
                <c:pt idx="3">
                  <c:v>MPA</c:v>
                </c:pt>
              </c:strCache>
            </c:strRef>
          </c:cat>
          <c:val>
            <c:numRef>
              <c:f>Sheet1!$D$2:$D$5</c:f>
              <c:numCache>
                <c:formatCode>General</c:formatCode>
                <c:ptCount val="4"/>
                <c:pt idx="0">
                  <c:v>9</c:v>
                </c:pt>
                <c:pt idx="1">
                  <c:v>7</c:v>
                </c:pt>
                <c:pt idx="2">
                  <c:v>16</c:v>
                </c:pt>
                <c:pt idx="3">
                  <c:v>9</c:v>
                </c:pt>
              </c:numCache>
            </c:numRef>
          </c:val>
        </c:ser>
        <c:ser>
          <c:idx val="3"/>
          <c:order val="3"/>
          <c:tx>
            <c:strRef>
              <c:f>Sheet1!$E$1</c:f>
              <c:strCache>
                <c:ptCount val="1"/>
                <c:pt idx="0">
                  <c:v>RAE maximum 4*</c:v>
                </c:pt>
              </c:strCache>
            </c:strRef>
          </c:tx>
          <c:spPr>
            <a:solidFill>
              <a:schemeClr val="accent2"/>
            </a:solidFill>
          </c:spPr>
          <c:invertIfNegative val="0"/>
          <c:cat>
            <c:strRef>
              <c:f>Sheet1!$A$2:$A$5</c:f>
              <c:strCache>
                <c:ptCount val="4"/>
                <c:pt idx="0">
                  <c:v>MPD</c:v>
                </c:pt>
                <c:pt idx="1">
                  <c:v>MPC </c:v>
                </c:pt>
                <c:pt idx="2">
                  <c:v>MPB</c:v>
                </c:pt>
                <c:pt idx="3">
                  <c:v>MPA</c:v>
                </c:pt>
              </c:strCache>
            </c:strRef>
          </c:cat>
          <c:val>
            <c:numRef>
              <c:f>Sheet1!$E$2:$E$5</c:f>
              <c:numCache>
                <c:formatCode>General</c:formatCode>
                <c:ptCount val="4"/>
                <c:pt idx="0">
                  <c:v>28</c:v>
                </c:pt>
                <c:pt idx="1">
                  <c:v>27</c:v>
                </c:pt>
                <c:pt idx="2">
                  <c:v>20</c:v>
                </c:pt>
                <c:pt idx="3">
                  <c:v>22</c:v>
                </c:pt>
              </c:numCache>
            </c:numRef>
          </c:val>
        </c:ser>
        <c:dLbls>
          <c:showLegendKey val="0"/>
          <c:showVal val="0"/>
          <c:showCatName val="0"/>
          <c:showSerName val="0"/>
          <c:showPercent val="0"/>
          <c:showBubbleSize val="0"/>
        </c:dLbls>
        <c:gapWidth val="150"/>
        <c:axId val="317278448"/>
        <c:axId val="317280800"/>
      </c:barChart>
      <c:catAx>
        <c:axId val="317278448"/>
        <c:scaling>
          <c:orientation val="minMax"/>
        </c:scaling>
        <c:delete val="0"/>
        <c:axPos val="l"/>
        <c:numFmt formatCode="General" sourceLinked="0"/>
        <c:majorTickMark val="out"/>
        <c:minorTickMark val="none"/>
        <c:tickLblPos val="nextTo"/>
        <c:txPr>
          <a:bodyPr/>
          <a:lstStyle/>
          <a:p>
            <a:pPr>
              <a:defRPr sz="1200"/>
            </a:pPr>
            <a:endParaRPr lang="en-US"/>
          </a:p>
        </c:txPr>
        <c:crossAx val="317280800"/>
        <c:crosses val="autoZero"/>
        <c:auto val="1"/>
        <c:lblAlgn val="ctr"/>
        <c:lblOffset val="100"/>
        <c:noMultiLvlLbl val="0"/>
      </c:catAx>
      <c:valAx>
        <c:axId val="317280800"/>
        <c:scaling>
          <c:orientation val="minMax"/>
        </c:scaling>
        <c:delete val="0"/>
        <c:axPos val="b"/>
        <c:majorGridlines/>
        <c:numFmt formatCode="General" sourceLinked="1"/>
        <c:majorTickMark val="out"/>
        <c:minorTickMark val="none"/>
        <c:tickLblPos val="nextTo"/>
        <c:crossAx val="317278448"/>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Range</a:t>
            </a:r>
            <a:r>
              <a:rPr lang="en-GB" sz="1600" baseline="0" dirty="0" smtClean="0"/>
              <a:t> of </a:t>
            </a:r>
            <a:r>
              <a:rPr lang="en-GB" sz="1600" dirty="0" smtClean="0"/>
              <a:t>UOA average 3*+4* </a:t>
            </a:r>
            <a:endParaRPr lang="en-GB" sz="1600" dirty="0"/>
          </a:p>
        </c:rich>
      </c:tx>
      <c:overlay val="0"/>
    </c:title>
    <c:autoTitleDeleted val="0"/>
    <c:plotArea>
      <c:layout/>
      <c:barChart>
        <c:barDir val="bar"/>
        <c:grouping val="clustered"/>
        <c:varyColors val="0"/>
        <c:ser>
          <c:idx val="0"/>
          <c:order val="0"/>
          <c:tx>
            <c:strRef>
              <c:f>Sheet1!$G$1</c:f>
              <c:strCache>
                <c:ptCount val="1"/>
                <c:pt idx="0">
                  <c:v>REF minumum 3*+4*</c:v>
                </c:pt>
              </c:strCache>
            </c:strRef>
          </c:tx>
          <c:spPr>
            <a:solidFill>
              <a:schemeClr val="accent5">
                <a:lumMod val="60000"/>
                <a:lumOff val="40000"/>
              </a:schemeClr>
            </a:solidFill>
          </c:spPr>
          <c:invertIfNegative val="0"/>
          <c:cat>
            <c:strRef>
              <c:f>Sheet1!$F$2:$F$5</c:f>
              <c:strCache>
                <c:ptCount val="4"/>
                <c:pt idx="0">
                  <c:v>MPD</c:v>
                </c:pt>
                <c:pt idx="1">
                  <c:v>MPC </c:v>
                </c:pt>
                <c:pt idx="2">
                  <c:v>MPB</c:v>
                </c:pt>
                <c:pt idx="3">
                  <c:v>MPA</c:v>
                </c:pt>
              </c:strCache>
            </c:strRef>
          </c:cat>
          <c:val>
            <c:numRef>
              <c:f>Sheet1!$G$2:$G$5</c:f>
              <c:numCache>
                <c:formatCode>General</c:formatCode>
                <c:ptCount val="4"/>
                <c:pt idx="0">
                  <c:v>67</c:v>
                </c:pt>
                <c:pt idx="1">
                  <c:v>66</c:v>
                </c:pt>
                <c:pt idx="2">
                  <c:v>70</c:v>
                </c:pt>
                <c:pt idx="3">
                  <c:v>76</c:v>
                </c:pt>
              </c:numCache>
            </c:numRef>
          </c:val>
        </c:ser>
        <c:ser>
          <c:idx val="1"/>
          <c:order val="1"/>
          <c:tx>
            <c:strRef>
              <c:f>Sheet1!$H$1</c:f>
              <c:strCache>
                <c:ptCount val="1"/>
                <c:pt idx="0">
                  <c:v>REF maximum 3*+4*</c:v>
                </c:pt>
              </c:strCache>
            </c:strRef>
          </c:tx>
          <c:spPr>
            <a:solidFill>
              <a:schemeClr val="accent5">
                <a:lumMod val="75000"/>
              </a:schemeClr>
            </a:solidFill>
          </c:spPr>
          <c:invertIfNegative val="0"/>
          <c:cat>
            <c:strRef>
              <c:f>Sheet1!$F$2:$F$5</c:f>
              <c:strCache>
                <c:ptCount val="4"/>
                <c:pt idx="0">
                  <c:v>MPD</c:v>
                </c:pt>
                <c:pt idx="1">
                  <c:v>MPC </c:v>
                </c:pt>
                <c:pt idx="2">
                  <c:v>MPB</c:v>
                </c:pt>
                <c:pt idx="3">
                  <c:v>MPA</c:v>
                </c:pt>
              </c:strCache>
            </c:strRef>
          </c:cat>
          <c:val>
            <c:numRef>
              <c:f>Sheet1!$H$2:$H$5</c:f>
              <c:numCache>
                <c:formatCode>General</c:formatCode>
                <c:ptCount val="4"/>
                <c:pt idx="0">
                  <c:v>76</c:v>
                </c:pt>
                <c:pt idx="1">
                  <c:v>78</c:v>
                </c:pt>
                <c:pt idx="2">
                  <c:v>91</c:v>
                </c:pt>
                <c:pt idx="3">
                  <c:v>83</c:v>
                </c:pt>
              </c:numCache>
            </c:numRef>
          </c:val>
        </c:ser>
        <c:ser>
          <c:idx val="2"/>
          <c:order val="2"/>
          <c:tx>
            <c:strRef>
              <c:f>Sheet1!$I$1</c:f>
              <c:strCache>
                <c:ptCount val="1"/>
                <c:pt idx="0">
                  <c:v>RAE minumum 3*+4*</c:v>
                </c:pt>
              </c:strCache>
            </c:strRef>
          </c:tx>
          <c:spPr>
            <a:solidFill>
              <a:schemeClr val="accent2">
                <a:lumMod val="60000"/>
                <a:lumOff val="40000"/>
              </a:schemeClr>
            </a:solidFill>
          </c:spPr>
          <c:invertIfNegative val="0"/>
          <c:cat>
            <c:strRef>
              <c:f>Sheet1!$F$2:$F$5</c:f>
              <c:strCache>
                <c:ptCount val="4"/>
                <c:pt idx="0">
                  <c:v>MPD</c:v>
                </c:pt>
                <c:pt idx="1">
                  <c:v>MPC </c:v>
                </c:pt>
                <c:pt idx="2">
                  <c:v>MPB</c:v>
                </c:pt>
                <c:pt idx="3">
                  <c:v>MPA</c:v>
                </c:pt>
              </c:strCache>
            </c:strRef>
          </c:cat>
          <c:val>
            <c:numRef>
              <c:f>Sheet1!$I$2:$I$5</c:f>
              <c:numCache>
                <c:formatCode>General</c:formatCode>
                <c:ptCount val="4"/>
                <c:pt idx="0">
                  <c:v>35</c:v>
                </c:pt>
                <c:pt idx="1">
                  <c:v>32</c:v>
                </c:pt>
                <c:pt idx="2">
                  <c:v>57</c:v>
                </c:pt>
                <c:pt idx="3">
                  <c:v>34</c:v>
                </c:pt>
              </c:numCache>
            </c:numRef>
          </c:val>
        </c:ser>
        <c:ser>
          <c:idx val="3"/>
          <c:order val="3"/>
          <c:tx>
            <c:strRef>
              <c:f>Sheet1!$J$1</c:f>
              <c:strCache>
                <c:ptCount val="1"/>
                <c:pt idx="0">
                  <c:v>RAE maximum 3*+4*</c:v>
                </c:pt>
              </c:strCache>
            </c:strRef>
          </c:tx>
          <c:spPr>
            <a:solidFill>
              <a:schemeClr val="accent2"/>
            </a:solidFill>
          </c:spPr>
          <c:invertIfNegative val="0"/>
          <c:cat>
            <c:strRef>
              <c:f>Sheet1!$F$2:$F$5</c:f>
              <c:strCache>
                <c:ptCount val="4"/>
                <c:pt idx="0">
                  <c:v>MPD</c:v>
                </c:pt>
                <c:pt idx="1">
                  <c:v>MPC </c:v>
                </c:pt>
                <c:pt idx="2">
                  <c:v>MPB</c:v>
                </c:pt>
                <c:pt idx="3">
                  <c:v>MPA</c:v>
                </c:pt>
              </c:strCache>
            </c:strRef>
          </c:cat>
          <c:val>
            <c:numRef>
              <c:f>Sheet1!$J$2:$J$5</c:f>
              <c:numCache>
                <c:formatCode>General</c:formatCode>
                <c:ptCount val="4"/>
                <c:pt idx="0">
                  <c:v>65</c:v>
                </c:pt>
                <c:pt idx="1">
                  <c:v>77</c:v>
                </c:pt>
                <c:pt idx="2">
                  <c:v>71</c:v>
                </c:pt>
                <c:pt idx="3">
                  <c:v>73</c:v>
                </c:pt>
              </c:numCache>
            </c:numRef>
          </c:val>
        </c:ser>
        <c:dLbls>
          <c:showLegendKey val="0"/>
          <c:showVal val="0"/>
          <c:showCatName val="0"/>
          <c:showSerName val="0"/>
          <c:showPercent val="0"/>
          <c:showBubbleSize val="0"/>
        </c:dLbls>
        <c:gapWidth val="150"/>
        <c:axId val="317279624"/>
        <c:axId val="317281192"/>
      </c:barChart>
      <c:catAx>
        <c:axId val="317279624"/>
        <c:scaling>
          <c:orientation val="minMax"/>
        </c:scaling>
        <c:delete val="0"/>
        <c:axPos val="l"/>
        <c:numFmt formatCode="General" sourceLinked="0"/>
        <c:majorTickMark val="out"/>
        <c:minorTickMark val="none"/>
        <c:tickLblPos val="nextTo"/>
        <c:txPr>
          <a:bodyPr/>
          <a:lstStyle/>
          <a:p>
            <a:pPr>
              <a:defRPr sz="1200"/>
            </a:pPr>
            <a:endParaRPr lang="en-US"/>
          </a:p>
        </c:txPr>
        <c:crossAx val="317281192"/>
        <c:crosses val="autoZero"/>
        <c:auto val="1"/>
        <c:lblAlgn val="ctr"/>
        <c:lblOffset val="100"/>
        <c:noMultiLvlLbl val="0"/>
      </c:catAx>
      <c:valAx>
        <c:axId val="317281192"/>
        <c:scaling>
          <c:orientation val="minMax"/>
        </c:scaling>
        <c:delete val="0"/>
        <c:axPos val="b"/>
        <c:majorGridlines/>
        <c:numFmt formatCode="General" sourceLinked="1"/>
        <c:majorTickMark val="out"/>
        <c:minorTickMark val="none"/>
        <c:tickLblPos val="nextTo"/>
        <c:crossAx val="317279624"/>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600" dirty="0" smtClean="0"/>
            </a:pPr>
            <a:r>
              <a:rPr lang="en-GB" sz="1600" dirty="0" smtClean="0"/>
              <a:t>Profile for output by type</a:t>
            </a:r>
          </a:p>
        </c:rich>
      </c:tx>
      <c:overlay val="0"/>
    </c:title>
    <c:autoTitleDeleted val="0"/>
    <c:plotArea>
      <c:layout/>
      <c:barChart>
        <c:barDir val="bar"/>
        <c:grouping val="percentStacked"/>
        <c:varyColors val="0"/>
        <c:ser>
          <c:idx val="0"/>
          <c:order val="0"/>
          <c:tx>
            <c:strRef>
              <c:f>Sheet3!$B$1</c:f>
              <c:strCache>
                <c:ptCount val="1"/>
                <c:pt idx="0">
                  <c:v>4*</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Sheet3!$B$2:$B$9</c:f>
              <c:numCache>
                <c:formatCode>0%</c:formatCode>
                <c:ptCount val="8"/>
                <c:pt idx="0">
                  <c:v>0.29996165336895098</c:v>
                </c:pt>
                <c:pt idx="1">
                  <c:v>0.20972094917497641</c:v>
                </c:pt>
                <c:pt idx="2">
                  <c:v>0.20255761589403976</c:v>
                </c:pt>
                <c:pt idx="3">
                  <c:v>0.1963746414228342</c:v>
                </c:pt>
                <c:pt idx="4">
                  <c:v>0.18448427299703307</c:v>
                </c:pt>
                <c:pt idx="5">
                  <c:v>0.23039342105263183</c:v>
                </c:pt>
                <c:pt idx="6">
                  <c:v>0.19677797833935015</c:v>
                </c:pt>
                <c:pt idx="7">
                  <c:v>0.22282848321515472</c:v>
                </c:pt>
              </c:numCache>
            </c:numRef>
          </c:val>
        </c:ser>
        <c:ser>
          <c:idx val="1"/>
          <c:order val="1"/>
          <c:tx>
            <c:strRef>
              <c:f>Sheet3!$C$1</c:f>
              <c:strCache>
                <c:ptCount val="1"/>
                <c:pt idx="0">
                  <c:v>3*</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Sheet3!$C$2:$C$9</c:f>
              <c:numCache>
                <c:formatCode>0%</c:formatCode>
                <c:ptCount val="8"/>
                <c:pt idx="0">
                  <c:v>0.37587543495835007</c:v>
                </c:pt>
                <c:pt idx="1">
                  <c:v>0.52122470043971569</c:v>
                </c:pt>
                <c:pt idx="2">
                  <c:v>0.40684105960264932</c:v>
                </c:pt>
                <c:pt idx="3">
                  <c:v>0.35863970166379805</c:v>
                </c:pt>
                <c:pt idx="4">
                  <c:v>0.35893293768546064</c:v>
                </c:pt>
                <c:pt idx="5">
                  <c:v>0.33695394736842205</c:v>
                </c:pt>
                <c:pt idx="6">
                  <c:v>0.32664440433213032</c:v>
                </c:pt>
                <c:pt idx="7">
                  <c:v>0.49492164630157781</c:v>
                </c:pt>
              </c:numCache>
            </c:numRef>
          </c:val>
        </c:ser>
        <c:ser>
          <c:idx val="2"/>
          <c:order val="2"/>
          <c:tx>
            <c:strRef>
              <c:f>Sheet3!$D$1</c:f>
              <c:strCache>
                <c:ptCount val="1"/>
                <c:pt idx="0">
                  <c:v>2*</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Sheet3!$D$2:$D$9</c:f>
              <c:numCache>
                <c:formatCode>0%</c:formatCode>
                <c:ptCount val="8"/>
                <c:pt idx="0">
                  <c:v>0.26621556360057641</c:v>
                </c:pt>
                <c:pt idx="1">
                  <c:v>0.23369525348877171</c:v>
                </c:pt>
                <c:pt idx="2">
                  <c:v>0.29922913907284865</c:v>
                </c:pt>
                <c:pt idx="3">
                  <c:v>0.29482157200229575</c:v>
                </c:pt>
                <c:pt idx="4">
                  <c:v>0.32116023738872462</c:v>
                </c:pt>
                <c:pt idx="5">
                  <c:v>0.27228684210526338</c:v>
                </c:pt>
                <c:pt idx="6">
                  <c:v>0.31090072202166136</c:v>
                </c:pt>
                <c:pt idx="7">
                  <c:v>0.24050200685522952</c:v>
                </c:pt>
              </c:numCache>
            </c:numRef>
          </c:val>
        </c:ser>
        <c:ser>
          <c:idx val="3"/>
          <c:order val="3"/>
          <c:tx>
            <c:strRef>
              <c:f>Sheet3!$E$1</c:f>
              <c:strCache>
                <c:ptCount val="1"/>
                <c:pt idx="0">
                  <c:v>1*</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Sheet3!$E$2:$E$9</c:f>
              <c:numCache>
                <c:formatCode>0%</c:formatCode>
                <c:ptCount val="8"/>
                <c:pt idx="0">
                  <c:v>5.1972022073037853E-2</c:v>
                </c:pt>
                <c:pt idx="1">
                  <c:v>3.0016564108764403E-2</c:v>
                </c:pt>
                <c:pt idx="2">
                  <c:v>8.4594701986755047E-2</c:v>
                </c:pt>
                <c:pt idx="3">
                  <c:v>0.12962191623637387</c:v>
                </c:pt>
                <c:pt idx="4">
                  <c:v>0.11822077151335339</c:v>
                </c:pt>
                <c:pt idx="5">
                  <c:v>0.11030526315789459</c:v>
                </c:pt>
                <c:pt idx="6">
                  <c:v>0.12788447653429624</c:v>
                </c:pt>
                <c:pt idx="7">
                  <c:v>3.5790318951306951E-2</c:v>
                </c:pt>
              </c:numCache>
            </c:numRef>
          </c:val>
        </c:ser>
        <c:ser>
          <c:idx val="4"/>
          <c:order val="4"/>
          <c:tx>
            <c:strRef>
              <c:f>Sheet3!$F$1</c:f>
              <c:strCache>
                <c:ptCount val="1"/>
                <c:pt idx="0">
                  <c:v>U</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Sheet3!$F$2:$F$9</c:f>
              <c:numCache>
                <c:formatCode>0%</c:formatCode>
                <c:ptCount val="8"/>
                <c:pt idx="0">
                  <c:v>5.9753259990861637E-3</c:v>
                </c:pt>
                <c:pt idx="1">
                  <c:v>5.3425327877719584E-3</c:v>
                </c:pt>
                <c:pt idx="2">
                  <c:v>6.7774834437086236E-3</c:v>
                </c:pt>
                <c:pt idx="3">
                  <c:v>2.0542168674698796E-2</c:v>
                </c:pt>
                <c:pt idx="4">
                  <c:v>1.7201780415430305E-2</c:v>
                </c:pt>
                <c:pt idx="5">
                  <c:v>5.0060526315789472E-2</c:v>
                </c:pt>
                <c:pt idx="6">
                  <c:v>3.7792418772563265E-2</c:v>
                </c:pt>
                <c:pt idx="7">
                  <c:v>5.9575446767314681E-3</c:v>
                </c:pt>
              </c:numCache>
            </c:numRef>
          </c:val>
        </c:ser>
        <c:dLbls>
          <c:showLegendKey val="0"/>
          <c:showVal val="0"/>
          <c:showCatName val="0"/>
          <c:showSerName val="0"/>
          <c:showPercent val="0"/>
          <c:showBubbleSize val="0"/>
        </c:dLbls>
        <c:gapWidth val="150"/>
        <c:overlap val="100"/>
        <c:axId val="317280016"/>
        <c:axId val="317271392"/>
      </c:barChart>
      <c:catAx>
        <c:axId val="317280016"/>
        <c:scaling>
          <c:orientation val="maxMin"/>
        </c:scaling>
        <c:delete val="0"/>
        <c:axPos val="l"/>
        <c:numFmt formatCode="General" sourceLinked="0"/>
        <c:majorTickMark val="out"/>
        <c:minorTickMark val="none"/>
        <c:tickLblPos val="nextTo"/>
        <c:txPr>
          <a:bodyPr/>
          <a:lstStyle/>
          <a:p>
            <a:pPr>
              <a:defRPr sz="1200"/>
            </a:pPr>
            <a:endParaRPr lang="en-US"/>
          </a:p>
        </c:txPr>
        <c:crossAx val="317271392"/>
        <c:crosses val="autoZero"/>
        <c:auto val="1"/>
        <c:lblAlgn val="ctr"/>
        <c:lblOffset val="100"/>
        <c:noMultiLvlLbl val="0"/>
      </c:catAx>
      <c:valAx>
        <c:axId val="317271392"/>
        <c:scaling>
          <c:orientation val="minMax"/>
        </c:scaling>
        <c:delete val="0"/>
        <c:axPos val="t"/>
        <c:majorGridlines/>
        <c:numFmt formatCode="0%" sourceLinked="1"/>
        <c:majorTickMark val="out"/>
        <c:minorTickMark val="none"/>
        <c:tickLblPos val="nextTo"/>
        <c:txPr>
          <a:bodyPr/>
          <a:lstStyle/>
          <a:p>
            <a:pPr>
              <a:defRPr sz="1200"/>
            </a:pPr>
            <a:endParaRPr lang="en-US"/>
          </a:p>
        </c:txPr>
        <c:crossAx val="31728001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Annual average research income reported to HESA</a:t>
            </a:r>
            <a:r>
              <a:rPr lang="en-GB" sz="1600" baseline="0" dirty="0" smtClean="0"/>
              <a:t> (£Millions in 2012-13 prices) </a:t>
            </a:r>
            <a:endParaRPr lang="en-GB" sz="1600" dirty="0"/>
          </a:p>
        </c:rich>
      </c:tx>
      <c:layout>
        <c:manualLayout>
          <c:xMode val="edge"/>
          <c:yMode val="edge"/>
          <c:x val="0.11630271216098002"/>
          <c:y val="7.2141201999017329E-2"/>
        </c:manualLayout>
      </c:layout>
      <c:overlay val="0"/>
    </c:title>
    <c:autoTitleDeleted val="0"/>
    <c:plotArea>
      <c:layout>
        <c:manualLayout>
          <c:layoutTarget val="inner"/>
          <c:xMode val="edge"/>
          <c:yMode val="edge"/>
          <c:x val="0.3040881452318478"/>
          <c:y val="0.20246988267114027"/>
          <c:w val="0.4540466972878402"/>
          <c:h val="0.26140940700175402"/>
        </c:manualLayout>
      </c:layout>
      <c:barChart>
        <c:barDir val="bar"/>
        <c:grouping val="clustered"/>
        <c:varyColors val="0"/>
        <c:ser>
          <c:idx val="0"/>
          <c:order val="0"/>
          <c:tx>
            <c:strRef>
              <c:f>'Average annual comparison'!$C$43</c:f>
              <c:strCache>
                <c:ptCount val="1"/>
                <c:pt idx="0">
                  <c:v>RAE period: Average annual income </c:v>
                </c:pt>
              </c:strCache>
            </c:strRef>
          </c:tx>
          <c:spPr>
            <a:solidFill>
              <a:schemeClr val="accent2"/>
            </a:solidFill>
          </c:spPr>
          <c:invertIfNegative val="0"/>
          <c:cat>
            <c:strRef>
              <c:f>'Average annual comparison'!$B$44:$B$47</c:f>
              <c:strCache>
                <c:ptCount val="4"/>
                <c:pt idx="0">
                  <c:v>Main Panel A (43% increase)</c:v>
                </c:pt>
                <c:pt idx="1">
                  <c:v>Main Panel B (29% increase)</c:v>
                </c:pt>
                <c:pt idx="2">
                  <c:v>Main Panel C (15% increase)</c:v>
                </c:pt>
                <c:pt idx="3">
                  <c:v>Main Panel D (44% increase) </c:v>
                </c:pt>
              </c:strCache>
            </c:strRef>
          </c:cat>
          <c:val>
            <c:numRef>
              <c:f>'Average annual comparison'!$C$44:$C$47</c:f>
              <c:numCache>
                <c:formatCode>#,##0</c:formatCode>
                <c:ptCount val="4"/>
                <c:pt idx="0">
                  <c:v>1375.8805751871714</c:v>
                </c:pt>
                <c:pt idx="1">
                  <c:v>1595.4188786241709</c:v>
                </c:pt>
                <c:pt idx="2">
                  <c:v>376.50205226578333</c:v>
                </c:pt>
                <c:pt idx="3">
                  <c:v>84.986813798550003</c:v>
                </c:pt>
              </c:numCache>
            </c:numRef>
          </c:val>
        </c:ser>
        <c:ser>
          <c:idx val="1"/>
          <c:order val="1"/>
          <c:tx>
            <c:strRef>
              <c:f>'Average annual comparison'!$D$43</c:f>
              <c:strCache>
                <c:ptCount val="1"/>
                <c:pt idx="0">
                  <c:v>REF period: Average annual income</c:v>
                </c:pt>
              </c:strCache>
            </c:strRef>
          </c:tx>
          <c:spPr>
            <a:solidFill>
              <a:schemeClr val="accent5">
                <a:lumMod val="75000"/>
              </a:schemeClr>
            </a:solidFill>
          </c:spPr>
          <c:invertIfNegative val="0"/>
          <c:cat>
            <c:strRef>
              <c:f>'Average annual comparison'!$B$44:$B$47</c:f>
              <c:strCache>
                <c:ptCount val="4"/>
                <c:pt idx="0">
                  <c:v>Main Panel A (43% increase)</c:v>
                </c:pt>
                <c:pt idx="1">
                  <c:v>Main Panel B (29% increase)</c:v>
                </c:pt>
                <c:pt idx="2">
                  <c:v>Main Panel C (15% increase)</c:v>
                </c:pt>
                <c:pt idx="3">
                  <c:v>Main Panel D (44% increase) </c:v>
                </c:pt>
              </c:strCache>
            </c:strRef>
          </c:cat>
          <c:val>
            <c:numRef>
              <c:f>'Average annual comparison'!$D$44:$D$47</c:f>
              <c:numCache>
                <c:formatCode>#,##0</c:formatCode>
                <c:ptCount val="4"/>
                <c:pt idx="0">
                  <c:v>1968.2264601205211</c:v>
                </c:pt>
                <c:pt idx="1">
                  <c:v>2062.2260472620997</c:v>
                </c:pt>
                <c:pt idx="2">
                  <c:v>431.34798360680173</c:v>
                </c:pt>
                <c:pt idx="3">
                  <c:v>122.10350382412</c:v>
                </c:pt>
              </c:numCache>
            </c:numRef>
          </c:val>
        </c:ser>
        <c:dLbls>
          <c:showLegendKey val="0"/>
          <c:showVal val="0"/>
          <c:showCatName val="0"/>
          <c:showSerName val="0"/>
          <c:showPercent val="0"/>
          <c:showBubbleSize val="0"/>
        </c:dLbls>
        <c:gapWidth val="150"/>
        <c:axId val="317271784"/>
        <c:axId val="317272176"/>
      </c:barChart>
      <c:catAx>
        <c:axId val="317271784"/>
        <c:scaling>
          <c:orientation val="maxMin"/>
        </c:scaling>
        <c:delete val="0"/>
        <c:axPos val="l"/>
        <c:numFmt formatCode="General" sourceLinked="0"/>
        <c:majorTickMark val="out"/>
        <c:minorTickMark val="none"/>
        <c:tickLblPos val="nextTo"/>
        <c:txPr>
          <a:bodyPr/>
          <a:lstStyle/>
          <a:p>
            <a:pPr>
              <a:defRPr sz="1200"/>
            </a:pPr>
            <a:endParaRPr lang="en-US"/>
          </a:p>
        </c:txPr>
        <c:crossAx val="317272176"/>
        <c:crosses val="autoZero"/>
        <c:auto val="1"/>
        <c:lblAlgn val="ctr"/>
        <c:lblOffset val="100"/>
        <c:noMultiLvlLbl val="0"/>
      </c:catAx>
      <c:valAx>
        <c:axId val="317272176"/>
        <c:scaling>
          <c:orientation val="minMax"/>
          <c:max val="2200"/>
        </c:scaling>
        <c:delete val="0"/>
        <c:axPos val="t"/>
        <c:majorGridlines/>
        <c:numFmt formatCode="#,##0" sourceLinked="1"/>
        <c:majorTickMark val="out"/>
        <c:minorTickMark val="none"/>
        <c:tickLblPos val="high"/>
        <c:crossAx val="317271784"/>
        <c:crosses val="autoZero"/>
        <c:crossBetween val="between"/>
        <c:majorUnit val="200"/>
      </c:valAx>
    </c:plotArea>
    <c:legend>
      <c:legendPos val="r"/>
      <c:layout>
        <c:manualLayout>
          <c:xMode val="edge"/>
          <c:yMode val="edge"/>
          <c:x val="0.83335001446475765"/>
          <c:y val="0.34886702201686198"/>
          <c:w val="0.15035380329796474"/>
          <c:h val="0.44912503433604734"/>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45551055058093"/>
          <c:y val="0.25318018805831355"/>
          <c:w val="0.46607400082182998"/>
          <c:h val="0.74568211897990244"/>
        </c:manualLayout>
      </c:layout>
      <c:barChart>
        <c:barDir val="bar"/>
        <c:grouping val="clustered"/>
        <c:varyColors val="0"/>
        <c:ser>
          <c:idx val="0"/>
          <c:order val="0"/>
          <c:tx>
            <c:strRef>
              <c:f>Sheet25!$B$2</c:f>
              <c:strCache>
                <c:ptCount val="1"/>
                <c:pt idx="0">
                  <c:v>RAE period: Average annual research income </c:v>
                </c:pt>
              </c:strCache>
            </c:strRef>
          </c:tx>
          <c:spPr>
            <a:solidFill>
              <a:schemeClr val="accent2"/>
            </a:solidFill>
          </c:spPr>
          <c:invertIfNegative val="0"/>
          <c:cat>
            <c:strRef>
              <c:f>Sheet25!$A$3:$A$10</c:f>
              <c:strCache>
                <c:ptCount val="8"/>
                <c:pt idx="0">
                  <c:v>Research Councils (42% increase)</c:v>
                </c:pt>
                <c:pt idx="1">
                  <c:v>UK government (30% increase)</c:v>
                </c:pt>
                <c:pt idx="2">
                  <c:v>UK charities (15% increase)</c:v>
                </c:pt>
                <c:pt idx="3">
                  <c:v>UK industry (2% decrease)</c:v>
                </c:pt>
                <c:pt idx="4">
                  <c:v>EU government (90% increase)</c:v>
                </c:pt>
                <c:pt idx="5">
                  <c:v>EU other (96% increase)</c:v>
                </c:pt>
                <c:pt idx="6">
                  <c:v>Non-EU (73% increase)</c:v>
                </c:pt>
                <c:pt idx="7">
                  <c:v>Other (30% decrease)</c:v>
                </c:pt>
              </c:strCache>
            </c:strRef>
          </c:cat>
          <c:val>
            <c:numRef>
              <c:f>Sheet25!$B$3:$B$10</c:f>
              <c:numCache>
                <c:formatCode>General</c:formatCode>
                <c:ptCount val="8"/>
                <c:pt idx="0">
                  <c:v>1124.92</c:v>
                </c:pt>
                <c:pt idx="1">
                  <c:v>625.7399999999999</c:v>
                </c:pt>
                <c:pt idx="2">
                  <c:v>835.84999999999832</c:v>
                </c:pt>
                <c:pt idx="3">
                  <c:v>310.11999999999995</c:v>
                </c:pt>
                <c:pt idx="4">
                  <c:v>241.86</c:v>
                </c:pt>
                <c:pt idx="5">
                  <c:v>43.74</c:v>
                </c:pt>
                <c:pt idx="6">
                  <c:v>182.91</c:v>
                </c:pt>
                <c:pt idx="7">
                  <c:v>67.63</c:v>
                </c:pt>
              </c:numCache>
            </c:numRef>
          </c:val>
        </c:ser>
        <c:ser>
          <c:idx val="1"/>
          <c:order val="1"/>
          <c:tx>
            <c:strRef>
              <c:f>Sheet25!$C$2</c:f>
              <c:strCache>
                <c:ptCount val="1"/>
                <c:pt idx="0">
                  <c:v>REF period: Average annual research income </c:v>
                </c:pt>
              </c:strCache>
            </c:strRef>
          </c:tx>
          <c:spPr>
            <a:solidFill>
              <a:schemeClr val="accent5">
                <a:lumMod val="75000"/>
              </a:schemeClr>
            </a:solidFill>
          </c:spPr>
          <c:invertIfNegative val="0"/>
          <c:cat>
            <c:strRef>
              <c:f>Sheet25!$A$3:$A$10</c:f>
              <c:strCache>
                <c:ptCount val="8"/>
                <c:pt idx="0">
                  <c:v>Research Councils (42% increase)</c:v>
                </c:pt>
                <c:pt idx="1">
                  <c:v>UK government (30% increase)</c:v>
                </c:pt>
                <c:pt idx="2">
                  <c:v>UK charities (15% increase)</c:v>
                </c:pt>
                <c:pt idx="3">
                  <c:v>UK industry (2% decrease)</c:v>
                </c:pt>
                <c:pt idx="4">
                  <c:v>EU government (90% increase)</c:v>
                </c:pt>
                <c:pt idx="5">
                  <c:v>EU other (96% increase)</c:v>
                </c:pt>
                <c:pt idx="6">
                  <c:v>Non-EU (73% increase)</c:v>
                </c:pt>
                <c:pt idx="7">
                  <c:v>Other (30% decrease)</c:v>
                </c:pt>
              </c:strCache>
            </c:strRef>
          </c:cat>
          <c:val>
            <c:numRef>
              <c:f>Sheet25!$C$3:$C$10</c:f>
              <c:numCache>
                <c:formatCode>General</c:formatCode>
                <c:ptCount val="8"/>
                <c:pt idx="0">
                  <c:v>1592.8</c:v>
                </c:pt>
                <c:pt idx="1">
                  <c:v>814.82999999999947</c:v>
                </c:pt>
                <c:pt idx="2">
                  <c:v>961.83999999999946</c:v>
                </c:pt>
                <c:pt idx="3">
                  <c:v>304.61</c:v>
                </c:pt>
                <c:pt idx="4">
                  <c:v>459.96999999999969</c:v>
                </c:pt>
                <c:pt idx="5">
                  <c:v>85.81</c:v>
                </c:pt>
                <c:pt idx="6">
                  <c:v>316.86</c:v>
                </c:pt>
                <c:pt idx="7">
                  <c:v>47.190000000000012</c:v>
                </c:pt>
              </c:numCache>
            </c:numRef>
          </c:val>
        </c:ser>
        <c:dLbls>
          <c:showLegendKey val="0"/>
          <c:showVal val="0"/>
          <c:showCatName val="0"/>
          <c:showSerName val="0"/>
          <c:showPercent val="0"/>
          <c:showBubbleSize val="0"/>
        </c:dLbls>
        <c:gapWidth val="150"/>
        <c:axId val="317265904"/>
        <c:axId val="317267472"/>
      </c:barChart>
      <c:catAx>
        <c:axId val="317265904"/>
        <c:scaling>
          <c:orientation val="maxMin"/>
        </c:scaling>
        <c:delete val="0"/>
        <c:axPos val="l"/>
        <c:numFmt formatCode="General" sourceLinked="0"/>
        <c:majorTickMark val="out"/>
        <c:minorTickMark val="none"/>
        <c:tickLblPos val="nextTo"/>
        <c:txPr>
          <a:bodyPr/>
          <a:lstStyle/>
          <a:p>
            <a:pPr>
              <a:defRPr sz="1200"/>
            </a:pPr>
            <a:endParaRPr lang="en-US"/>
          </a:p>
        </c:txPr>
        <c:crossAx val="317267472"/>
        <c:crosses val="autoZero"/>
        <c:auto val="1"/>
        <c:lblAlgn val="ctr"/>
        <c:lblOffset val="100"/>
        <c:noMultiLvlLbl val="0"/>
      </c:catAx>
      <c:valAx>
        <c:axId val="317267472"/>
        <c:scaling>
          <c:orientation val="minMax"/>
          <c:max val="1600"/>
        </c:scaling>
        <c:delete val="0"/>
        <c:axPos val="t"/>
        <c:majorGridlines/>
        <c:numFmt formatCode="General" sourceLinked="1"/>
        <c:majorTickMark val="out"/>
        <c:minorTickMark val="none"/>
        <c:tickLblPos val="high"/>
        <c:crossAx val="317265904"/>
        <c:crosses val="autoZero"/>
        <c:crossBetween val="between"/>
        <c:majorUnit val="2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dLbl>
              <c:idx val="0"/>
              <c:tx>
                <c:rich>
                  <a:bodyPr/>
                  <a:lstStyle/>
                  <a:p>
                    <a:r>
                      <a:rPr lang="en-US" sz="1500" baseline="0"/>
                      <a:t>0.9%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500" baseline="0"/>
                      <a:t>4.1%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500" baseline="0" dirty="0" smtClean="0"/>
                      <a:t>3.2%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500" baseline="0"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500" baseline="0"/>
                      <a:t>9.5%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500" baseline="0"/>
                      <a:t>11.6%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z="1500" baseline="0" dirty="0" smtClean="0"/>
                      <a:t>15.9%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z="1500" baseline="0"/>
                      <a:t>1.8%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Sheet4!$A$1:$A$8</c:f>
              <c:strCache>
                <c:ptCount val="8"/>
                <c:pt idx="0">
                  <c:v>Population</c:v>
                </c:pt>
                <c:pt idx="1">
                  <c:v>Researchers</c:v>
                </c:pt>
                <c:pt idx="2">
                  <c:v>GERD</c:v>
                </c:pt>
                <c:pt idx="3">
                  <c:v>Articles</c:v>
                </c:pt>
                <c:pt idx="4">
                  <c:v>Downlaods</c:v>
                </c:pt>
                <c:pt idx="5">
                  <c:v>Citations</c:v>
                </c:pt>
                <c:pt idx="6">
                  <c:v>Highly cited articles</c:v>
                </c:pt>
                <c:pt idx="7">
                  <c:v>Patents</c:v>
                </c:pt>
              </c:strCache>
            </c:strRef>
          </c:cat>
          <c:val>
            <c:numRef>
              <c:f>Sheet4!$B$1:$B$8</c:f>
              <c:numCache>
                <c:formatCode>General</c:formatCode>
                <c:ptCount val="8"/>
                <c:pt idx="0">
                  <c:v>0.9</c:v>
                </c:pt>
                <c:pt idx="1">
                  <c:v>4.0999999999999996</c:v>
                </c:pt>
                <c:pt idx="2">
                  <c:v>3.2</c:v>
                </c:pt>
                <c:pt idx="3">
                  <c:v>6.4</c:v>
                </c:pt>
                <c:pt idx="4">
                  <c:v>9.5</c:v>
                </c:pt>
                <c:pt idx="5">
                  <c:v>11.6</c:v>
                </c:pt>
                <c:pt idx="6">
                  <c:v>15.9</c:v>
                </c:pt>
                <c:pt idx="7">
                  <c:v>1.8</c:v>
                </c:pt>
              </c:numCache>
            </c:numRef>
          </c:val>
        </c:ser>
        <c:dLbls>
          <c:showLegendKey val="0"/>
          <c:showVal val="0"/>
          <c:showCatName val="0"/>
          <c:showSerName val="0"/>
          <c:showPercent val="0"/>
          <c:showBubbleSize val="0"/>
        </c:dLbls>
        <c:gapWidth val="150"/>
        <c:axId val="224780472"/>
        <c:axId val="224781648"/>
      </c:barChart>
      <c:catAx>
        <c:axId val="224780472"/>
        <c:scaling>
          <c:orientation val="minMax"/>
        </c:scaling>
        <c:delete val="0"/>
        <c:axPos val="b"/>
        <c:numFmt formatCode="General" sourceLinked="0"/>
        <c:majorTickMark val="out"/>
        <c:minorTickMark val="none"/>
        <c:tickLblPos val="nextTo"/>
        <c:txPr>
          <a:bodyPr/>
          <a:lstStyle/>
          <a:p>
            <a:pPr>
              <a:defRPr sz="1500" baseline="0"/>
            </a:pPr>
            <a:endParaRPr lang="en-US"/>
          </a:p>
        </c:txPr>
        <c:crossAx val="224781648"/>
        <c:crosses val="autoZero"/>
        <c:auto val="1"/>
        <c:lblAlgn val="ctr"/>
        <c:lblOffset val="100"/>
        <c:noMultiLvlLbl val="0"/>
      </c:catAx>
      <c:valAx>
        <c:axId val="224781648"/>
        <c:scaling>
          <c:orientation val="minMax"/>
        </c:scaling>
        <c:delete val="0"/>
        <c:axPos val="l"/>
        <c:majorGridlines/>
        <c:numFmt formatCode="General" sourceLinked="1"/>
        <c:majorTickMark val="out"/>
        <c:minorTickMark val="none"/>
        <c:tickLblPos val="nextTo"/>
        <c:crossAx val="224780472"/>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Main Panel </a:t>
            </a:r>
            <a:r>
              <a:rPr lang="en-US" sz="1600" dirty="0" smtClean="0"/>
              <a:t>A subjects</a:t>
            </a:r>
            <a:endParaRPr lang="en-US" sz="1600" dirty="0"/>
          </a:p>
        </c:rich>
      </c:tx>
      <c:layout>
        <c:manualLayout>
          <c:xMode val="edge"/>
          <c:yMode val="edge"/>
          <c:x val="0.19473390294298321"/>
          <c:y val="4.6511627906976986E-2"/>
        </c:manualLayout>
      </c:layout>
      <c:overlay val="0"/>
    </c:title>
    <c:autoTitleDeleted val="0"/>
    <c:plotArea>
      <c:layout/>
      <c:lineChart>
        <c:grouping val="standard"/>
        <c:varyColors val="0"/>
        <c:ser>
          <c:idx val="0"/>
          <c:order val="0"/>
          <c:tx>
            <c:strRef>
              <c:f>Sheet1!$B$8</c:f>
              <c:strCache>
                <c:ptCount val="1"/>
                <c:pt idx="0">
                  <c:v>Research Councils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Sheet1!$C$8:$N$8</c:f>
              <c:numCache>
                <c:formatCode>General</c:formatCode>
                <c:ptCount val="12"/>
                <c:pt idx="0">
                  <c:v>217.35872525000048</c:v>
                </c:pt>
                <c:pt idx="1">
                  <c:v>217.58037421</c:v>
                </c:pt>
                <c:pt idx="2">
                  <c:v>210.05084913000007</c:v>
                </c:pt>
                <c:pt idx="3">
                  <c:v>214.85733335000108</c:v>
                </c:pt>
                <c:pt idx="4">
                  <c:v>251.85925461999997</c:v>
                </c:pt>
                <c:pt idx="5">
                  <c:v>267.53371845999783</c:v>
                </c:pt>
                <c:pt idx="6">
                  <c:v>315.38917823999969</c:v>
                </c:pt>
                <c:pt idx="7">
                  <c:v>361.72913444999807</c:v>
                </c:pt>
                <c:pt idx="8">
                  <c:v>390.67115392999892</c:v>
                </c:pt>
                <c:pt idx="9">
                  <c:v>379.40499542999999</c:v>
                </c:pt>
                <c:pt idx="10">
                  <c:v>374.83901879999905</c:v>
                </c:pt>
                <c:pt idx="11">
                  <c:v>380.83300000000003</c:v>
                </c:pt>
              </c:numCache>
            </c:numRef>
          </c:val>
          <c:smooth val="0"/>
        </c:ser>
        <c:ser>
          <c:idx val="1"/>
          <c:order val="1"/>
          <c:tx>
            <c:strRef>
              <c:f>Sheet1!$B$9</c:f>
              <c:strCache>
                <c:ptCount val="1"/>
                <c:pt idx="0">
                  <c:v>UK charities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Sheet1!$C$9:$N$9</c:f>
              <c:numCache>
                <c:formatCode>General</c:formatCode>
                <c:ptCount val="12"/>
                <c:pt idx="0">
                  <c:v>511.52716086999999</c:v>
                </c:pt>
                <c:pt idx="1">
                  <c:v>532.11572993000004</c:v>
                </c:pt>
                <c:pt idx="2">
                  <c:v>562.45284290999996</c:v>
                </c:pt>
                <c:pt idx="3">
                  <c:v>562.81397123000204</c:v>
                </c:pt>
                <c:pt idx="4">
                  <c:v>578.04585479999946</c:v>
                </c:pt>
                <c:pt idx="5">
                  <c:v>602.94302210999797</c:v>
                </c:pt>
                <c:pt idx="6">
                  <c:v>636.01551001000007</c:v>
                </c:pt>
                <c:pt idx="7">
                  <c:v>673.05184940099946</c:v>
                </c:pt>
                <c:pt idx="8">
                  <c:v>660.93176955599949</c:v>
                </c:pt>
                <c:pt idx="9">
                  <c:v>646.60961828600011</c:v>
                </c:pt>
                <c:pt idx="10">
                  <c:v>638.57241906699994</c:v>
                </c:pt>
                <c:pt idx="11">
                  <c:v>656.26100000000008</c:v>
                </c:pt>
              </c:numCache>
            </c:numRef>
          </c:val>
          <c:smooth val="0"/>
        </c:ser>
        <c:ser>
          <c:idx val="2"/>
          <c:order val="2"/>
          <c:tx>
            <c:strRef>
              <c:f>Sheet1!$B$10</c:f>
              <c:strCache>
                <c:ptCount val="1"/>
                <c:pt idx="0">
                  <c:v>UK government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Sheet1!$C$10:$N$10</c:f>
              <c:numCache>
                <c:formatCode>General</c:formatCode>
                <c:ptCount val="12"/>
                <c:pt idx="0">
                  <c:v>253.43587694000001</c:v>
                </c:pt>
                <c:pt idx="1">
                  <c:v>268.89607245999855</c:v>
                </c:pt>
                <c:pt idx="2">
                  <c:v>277.03464901000001</c:v>
                </c:pt>
                <c:pt idx="3">
                  <c:v>306.61034883000002</c:v>
                </c:pt>
                <c:pt idx="4">
                  <c:v>325.05882298</c:v>
                </c:pt>
                <c:pt idx="5">
                  <c:v>327.2383411499988</c:v>
                </c:pt>
                <c:pt idx="6">
                  <c:v>351.09024317000001</c:v>
                </c:pt>
                <c:pt idx="7">
                  <c:v>422.74011492999892</c:v>
                </c:pt>
                <c:pt idx="8">
                  <c:v>463.19921320999993</c:v>
                </c:pt>
                <c:pt idx="9">
                  <c:v>486.50291215999999</c:v>
                </c:pt>
                <c:pt idx="10">
                  <c:v>527.17811453000252</c:v>
                </c:pt>
                <c:pt idx="11">
                  <c:v>560.34699999999748</c:v>
                </c:pt>
              </c:numCache>
            </c:numRef>
          </c:val>
          <c:smooth val="0"/>
        </c:ser>
        <c:ser>
          <c:idx val="3"/>
          <c:order val="3"/>
          <c:tx>
            <c:strRef>
              <c:f>Sheet1!$B$11</c:f>
              <c:strCache>
                <c:ptCount val="1"/>
                <c:pt idx="0">
                  <c:v>UK industry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Sheet1!$C$11:$N$11</c:f>
              <c:numCache>
                <c:formatCode>General</c:formatCode>
                <c:ptCount val="12"/>
                <c:pt idx="0">
                  <c:v>106.07943946</c:v>
                </c:pt>
                <c:pt idx="1">
                  <c:v>104.73848375</c:v>
                </c:pt>
                <c:pt idx="2">
                  <c:v>100.16626822000002</c:v>
                </c:pt>
                <c:pt idx="3">
                  <c:v>97.894339428999999</c:v>
                </c:pt>
                <c:pt idx="4">
                  <c:v>99.49514182599998</c:v>
                </c:pt>
                <c:pt idx="5">
                  <c:v>123.07770049</c:v>
                </c:pt>
                <c:pt idx="6">
                  <c:v>123.29360206000024</c:v>
                </c:pt>
                <c:pt idx="7">
                  <c:v>122.33801250999976</c:v>
                </c:pt>
                <c:pt idx="8">
                  <c:v>91.337975611000005</c:v>
                </c:pt>
                <c:pt idx="9">
                  <c:v>90.297474699999995</c:v>
                </c:pt>
                <c:pt idx="10">
                  <c:v>76.882652932999605</c:v>
                </c:pt>
                <c:pt idx="11">
                  <c:v>76.677999999999983</c:v>
                </c:pt>
              </c:numCache>
            </c:numRef>
          </c:val>
          <c:smooth val="0"/>
        </c:ser>
        <c:ser>
          <c:idx val="4"/>
          <c:order val="4"/>
          <c:tx>
            <c:strRef>
              <c:f>Sheet1!$B$12</c:f>
              <c:strCache>
                <c:ptCount val="1"/>
                <c:pt idx="0">
                  <c:v>EU government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Sheet1!$C$12:$N$12</c:f>
              <c:numCache>
                <c:formatCode>General</c:formatCode>
                <c:ptCount val="12"/>
                <c:pt idx="0">
                  <c:v>38.137783864999996</c:v>
                </c:pt>
                <c:pt idx="1">
                  <c:v>44.566217911000003</c:v>
                </c:pt>
                <c:pt idx="2">
                  <c:v>46.571997804999995</c:v>
                </c:pt>
                <c:pt idx="3">
                  <c:v>48.418553993000003</c:v>
                </c:pt>
                <c:pt idx="4">
                  <c:v>55.112753171000001</c:v>
                </c:pt>
                <c:pt idx="5">
                  <c:v>62.000557744000012</c:v>
                </c:pt>
                <c:pt idx="6">
                  <c:v>72.456035835999742</c:v>
                </c:pt>
                <c:pt idx="7">
                  <c:v>85.037414135999981</c:v>
                </c:pt>
                <c:pt idx="8">
                  <c:v>100.43941157</c:v>
                </c:pt>
                <c:pt idx="9">
                  <c:v>113.58716744000024</c:v>
                </c:pt>
                <c:pt idx="10">
                  <c:v>120.90068386999999</c:v>
                </c:pt>
                <c:pt idx="11">
                  <c:v>134.64599999999999</c:v>
                </c:pt>
              </c:numCache>
            </c:numRef>
          </c:val>
          <c:smooth val="0"/>
        </c:ser>
        <c:ser>
          <c:idx val="5"/>
          <c:order val="5"/>
          <c:tx>
            <c:strRef>
              <c:f>Sheet1!$B$13</c:f>
              <c:strCache>
                <c:ptCount val="1"/>
                <c:pt idx="0">
                  <c:v>EU other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Sheet1!$C$13:$N$13</c:f>
              <c:numCache>
                <c:formatCode>General</c:formatCode>
                <c:ptCount val="12"/>
                <c:pt idx="0">
                  <c:v>17.598390833999897</c:v>
                </c:pt>
                <c:pt idx="1">
                  <c:v>19.786216853999882</c:v>
                </c:pt>
                <c:pt idx="2">
                  <c:v>17.807665157000095</c:v>
                </c:pt>
                <c:pt idx="3">
                  <c:v>16.341983632000005</c:v>
                </c:pt>
                <c:pt idx="4">
                  <c:v>19.026237114000001</c:v>
                </c:pt>
                <c:pt idx="5">
                  <c:v>23.86558047099992</c:v>
                </c:pt>
                <c:pt idx="6">
                  <c:v>25.414317407499997</c:v>
                </c:pt>
                <c:pt idx="7">
                  <c:v>32.816141973599997</c:v>
                </c:pt>
                <c:pt idx="8">
                  <c:v>31.8444501727</c:v>
                </c:pt>
                <c:pt idx="9">
                  <c:v>32.332750965000002</c:v>
                </c:pt>
                <c:pt idx="10">
                  <c:v>37.924224000299994</c:v>
                </c:pt>
                <c:pt idx="11">
                  <c:v>39.333000000000006</c:v>
                </c:pt>
              </c:numCache>
            </c:numRef>
          </c:val>
          <c:smooth val="0"/>
        </c:ser>
        <c:ser>
          <c:idx val="6"/>
          <c:order val="6"/>
          <c:tx>
            <c:strRef>
              <c:f>Sheet1!$B$14</c:f>
              <c:strCache>
                <c:ptCount val="1"/>
                <c:pt idx="0">
                  <c:v>Non-EU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Sheet1!$C$14:$N$14</c:f>
              <c:numCache>
                <c:formatCode>General</c:formatCode>
                <c:ptCount val="12"/>
                <c:pt idx="0">
                  <c:v>67.648198918999626</c:v>
                </c:pt>
                <c:pt idx="1">
                  <c:v>82.123505408</c:v>
                </c:pt>
                <c:pt idx="2">
                  <c:v>99.675855075999579</c:v>
                </c:pt>
                <c:pt idx="3">
                  <c:v>101.52669319</c:v>
                </c:pt>
                <c:pt idx="4">
                  <c:v>111.89127329999999</c:v>
                </c:pt>
                <c:pt idx="5">
                  <c:v>135.26082097</c:v>
                </c:pt>
                <c:pt idx="6">
                  <c:v>147.66182847100004</c:v>
                </c:pt>
                <c:pt idx="7">
                  <c:v>168.27518083699999</c:v>
                </c:pt>
                <c:pt idx="8">
                  <c:v>186.60799153099998</c:v>
                </c:pt>
                <c:pt idx="9">
                  <c:v>175.09729830300051</c:v>
                </c:pt>
                <c:pt idx="10">
                  <c:v>191.25700733300027</c:v>
                </c:pt>
                <c:pt idx="11">
                  <c:v>215.62900000000002</c:v>
                </c:pt>
              </c:numCache>
            </c:numRef>
          </c:val>
          <c:smooth val="0"/>
        </c:ser>
        <c:ser>
          <c:idx val="7"/>
          <c:order val="7"/>
          <c:tx>
            <c:strRef>
              <c:f>Sheet1!$B$15</c:f>
              <c:strCache>
                <c:ptCount val="1"/>
                <c:pt idx="0">
                  <c:v>Other </c:v>
                </c:pt>
              </c:strCache>
            </c:strRef>
          </c:tx>
          <c:cat>
            <c:strRef>
              <c:f>Sheet1!$C$7:$N$7</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Sheet1!$C$15:$N$15</c:f>
              <c:numCache>
                <c:formatCode>General</c:formatCode>
                <c:ptCount val="12"/>
                <c:pt idx="0">
                  <c:v>18.402822506999897</c:v>
                </c:pt>
                <c:pt idx="1">
                  <c:v>22.592307951999924</c:v>
                </c:pt>
                <c:pt idx="2">
                  <c:v>22.156077165000106</c:v>
                </c:pt>
                <c:pt idx="3">
                  <c:v>24.911692425999988</c:v>
                </c:pt>
                <c:pt idx="4">
                  <c:v>23.181825347000068</c:v>
                </c:pt>
                <c:pt idx="5">
                  <c:v>17.814118897000064</c:v>
                </c:pt>
                <c:pt idx="6">
                  <c:v>18.647660502000001</c:v>
                </c:pt>
                <c:pt idx="7">
                  <c:v>16.19791300300006</c:v>
                </c:pt>
                <c:pt idx="8">
                  <c:v>16.800535865000001</c:v>
                </c:pt>
                <c:pt idx="9">
                  <c:v>21.392136365999935</c:v>
                </c:pt>
                <c:pt idx="10">
                  <c:v>20.485563732999882</c:v>
                </c:pt>
                <c:pt idx="11">
                  <c:v>20.123000000000001</c:v>
                </c:pt>
              </c:numCache>
            </c:numRef>
          </c:val>
          <c:smooth val="0"/>
        </c:ser>
        <c:dLbls>
          <c:showLegendKey val="0"/>
          <c:showVal val="0"/>
          <c:showCatName val="0"/>
          <c:showSerName val="0"/>
          <c:showPercent val="0"/>
          <c:showBubbleSize val="0"/>
        </c:dLbls>
        <c:marker val="1"/>
        <c:smooth val="0"/>
        <c:axId val="317275704"/>
        <c:axId val="317267080"/>
      </c:lineChart>
      <c:catAx>
        <c:axId val="317275704"/>
        <c:scaling>
          <c:orientation val="minMax"/>
        </c:scaling>
        <c:delete val="0"/>
        <c:axPos val="b"/>
        <c:numFmt formatCode="General" sourceLinked="0"/>
        <c:majorTickMark val="out"/>
        <c:minorTickMark val="none"/>
        <c:tickLblPos val="nextTo"/>
        <c:crossAx val="317267080"/>
        <c:crosses val="autoZero"/>
        <c:auto val="1"/>
        <c:lblAlgn val="ctr"/>
        <c:lblOffset val="100"/>
        <c:noMultiLvlLbl val="0"/>
      </c:catAx>
      <c:valAx>
        <c:axId val="317267080"/>
        <c:scaling>
          <c:orientation val="minMax"/>
          <c:max val="800"/>
        </c:scaling>
        <c:delete val="0"/>
        <c:axPos val="l"/>
        <c:majorGridlines/>
        <c:numFmt formatCode="General" sourceLinked="1"/>
        <c:majorTickMark val="out"/>
        <c:minorTickMark val="none"/>
        <c:tickLblPos val="nextTo"/>
        <c:crossAx val="317275704"/>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Main Panel </a:t>
            </a:r>
            <a:r>
              <a:rPr lang="en-US" sz="1600" dirty="0" smtClean="0"/>
              <a:t>B subjects</a:t>
            </a:r>
            <a:endParaRPr lang="en-US" sz="1600" dirty="0"/>
          </a:p>
        </c:rich>
      </c:tx>
      <c:layout>
        <c:manualLayout>
          <c:xMode val="edge"/>
          <c:yMode val="edge"/>
          <c:x val="0.18607470220068617"/>
          <c:y val="4.478520826487721E-2"/>
        </c:manualLayout>
      </c:layout>
      <c:overlay val="0"/>
    </c:title>
    <c:autoTitleDeleted val="0"/>
    <c:plotArea>
      <c:layout/>
      <c:lineChart>
        <c:grouping val="standard"/>
        <c:varyColors val="0"/>
        <c:ser>
          <c:idx val="0"/>
          <c:order val="0"/>
          <c:tx>
            <c:strRef>
              <c:f>Sheet1!$B$17</c:f>
              <c:strCache>
                <c:ptCount val="1"/>
                <c:pt idx="0">
                  <c:v>Research Councils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Sheet1!$C$17:$N$17</c:f>
              <c:numCache>
                <c:formatCode>General</c:formatCode>
                <c:ptCount val="12"/>
                <c:pt idx="0">
                  <c:v>717.24028967000004</c:v>
                </c:pt>
                <c:pt idx="1">
                  <c:v>706.49010992000001</c:v>
                </c:pt>
                <c:pt idx="2">
                  <c:v>694.64803658000005</c:v>
                </c:pt>
                <c:pt idx="3">
                  <c:v>755.39968383999997</c:v>
                </c:pt>
                <c:pt idx="4">
                  <c:v>838.47645161000003</c:v>
                </c:pt>
                <c:pt idx="5">
                  <c:v>858.27987198000324</c:v>
                </c:pt>
                <c:pt idx="6">
                  <c:v>976.81230709999772</c:v>
                </c:pt>
                <c:pt idx="7">
                  <c:v>1063.0290407</c:v>
                </c:pt>
                <c:pt idx="8">
                  <c:v>1058.9392773000011</c:v>
                </c:pt>
                <c:pt idx="9">
                  <c:v>1004.309829399998</c:v>
                </c:pt>
                <c:pt idx="10">
                  <c:v>946.87083427000312</c:v>
                </c:pt>
                <c:pt idx="11">
                  <c:v>956.94199999999796</c:v>
                </c:pt>
              </c:numCache>
            </c:numRef>
          </c:val>
          <c:smooth val="0"/>
        </c:ser>
        <c:ser>
          <c:idx val="1"/>
          <c:order val="1"/>
          <c:tx>
            <c:strRef>
              <c:f>Sheet1!$B$18</c:f>
              <c:strCache>
                <c:ptCount val="1"/>
                <c:pt idx="0">
                  <c:v>UK charities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Sheet1!$C$18:$N$18</c:f>
              <c:numCache>
                <c:formatCode>General</c:formatCode>
                <c:ptCount val="12"/>
                <c:pt idx="0">
                  <c:v>214.90295624000001</c:v>
                </c:pt>
                <c:pt idx="1">
                  <c:v>231.81612271999998</c:v>
                </c:pt>
                <c:pt idx="2">
                  <c:v>233.59191216000002</c:v>
                </c:pt>
                <c:pt idx="3">
                  <c:v>220.82185067</c:v>
                </c:pt>
                <c:pt idx="4">
                  <c:v>211.01205901</c:v>
                </c:pt>
                <c:pt idx="5">
                  <c:v>216.39875359999999</c:v>
                </c:pt>
                <c:pt idx="6">
                  <c:v>218.637483667</c:v>
                </c:pt>
                <c:pt idx="7">
                  <c:v>232.44559064999999</c:v>
                </c:pt>
                <c:pt idx="8">
                  <c:v>239.06762775200048</c:v>
                </c:pt>
                <c:pt idx="9">
                  <c:v>238.99923758100007</c:v>
                </c:pt>
                <c:pt idx="10">
                  <c:v>249.32138479700001</c:v>
                </c:pt>
                <c:pt idx="11">
                  <c:v>254.571</c:v>
                </c:pt>
              </c:numCache>
            </c:numRef>
          </c:val>
          <c:smooth val="0"/>
        </c:ser>
        <c:ser>
          <c:idx val="2"/>
          <c:order val="2"/>
          <c:tx>
            <c:strRef>
              <c:f>Sheet1!$B$19</c:f>
              <c:strCache>
                <c:ptCount val="1"/>
                <c:pt idx="0">
                  <c:v>UK government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Sheet1!$C$19:$N$19</c:f>
              <c:numCache>
                <c:formatCode>General</c:formatCode>
                <c:ptCount val="12"/>
                <c:pt idx="0">
                  <c:v>136.85377756</c:v>
                </c:pt>
                <c:pt idx="1">
                  <c:v>146.31850688000048</c:v>
                </c:pt>
                <c:pt idx="2">
                  <c:v>188.56262102000002</c:v>
                </c:pt>
                <c:pt idx="3">
                  <c:v>189.17105951999997</c:v>
                </c:pt>
                <c:pt idx="4">
                  <c:v>183.81238023</c:v>
                </c:pt>
                <c:pt idx="5">
                  <c:v>202.12133706000051</c:v>
                </c:pt>
                <c:pt idx="6">
                  <c:v>209.41803923000001</c:v>
                </c:pt>
                <c:pt idx="7">
                  <c:v>199.36335717</c:v>
                </c:pt>
                <c:pt idx="8">
                  <c:v>217.72589202999998</c:v>
                </c:pt>
                <c:pt idx="9">
                  <c:v>221.85828787000096</c:v>
                </c:pt>
                <c:pt idx="10">
                  <c:v>181.40217893000047</c:v>
                </c:pt>
                <c:pt idx="11">
                  <c:v>185.374</c:v>
                </c:pt>
              </c:numCache>
            </c:numRef>
          </c:val>
          <c:smooth val="0"/>
        </c:ser>
        <c:ser>
          <c:idx val="3"/>
          <c:order val="3"/>
          <c:tx>
            <c:strRef>
              <c:f>Sheet1!$B$20</c:f>
              <c:strCache>
                <c:ptCount val="1"/>
                <c:pt idx="0">
                  <c:v>UK industry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Sheet1!$C$20:$N$20</c:f>
              <c:numCache>
                <c:formatCode>General</c:formatCode>
                <c:ptCount val="12"/>
                <c:pt idx="0">
                  <c:v>178.26463301999999</c:v>
                </c:pt>
                <c:pt idx="1">
                  <c:v>182.70323116999998</c:v>
                </c:pt>
                <c:pt idx="2">
                  <c:v>167.82726334000051</c:v>
                </c:pt>
                <c:pt idx="3">
                  <c:v>162.04507461999995</c:v>
                </c:pt>
                <c:pt idx="4">
                  <c:v>167.24535665999997</c:v>
                </c:pt>
                <c:pt idx="5">
                  <c:v>172.22148016</c:v>
                </c:pt>
                <c:pt idx="6">
                  <c:v>168.61379186999972</c:v>
                </c:pt>
                <c:pt idx="7">
                  <c:v>180.59358832999999</c:v>
                </c:pt>
                <c:pt idx="8">
                  <c:v>171.95960790000001</c:v>
                </c:pt>
                <c:pt idx="9">
                  <c:v>178.32593011000051</c:v>
                </c:pt>
                <c:pt idx="10">
                  <c:v>176.36891320000001</c:v>
                </c:pt>
                <c:pt idx="11">
                  <c:v>181.97899999999998</c:v>
                </c:pt>
              </c:numCache>
            </c:numRef>
          </c:val>
          <c:smooth val="0"/>
        </c:ser>
        <c:ser>
          <c:idx val="4"/>
          <c:order val="4"/>
          <c:tx>
            <c:strRef>
              <c:f>Sheet1!$B$21</c:f>
              <c:strCache>
                <c:ptCount val="1"/>
                <c:pt idx="0">
                  <c:v>EU government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Sheet1!$C$21:$N$21</c:f>
              <c:numCache>
                <c:formatCode>General</c:formatCode>
                <c:ptCount val="12"/>
                <c:pt idx="0">
                  <c:v>126.01776114</c:v>
                </c:pt>
                <c:pt idx="1">
                  <c:v>146.49105376999998</c:v>
                </c:pt>
                <c:pt idx="2">
                  <c:v>145.89298106000001</c:v>
                </c:pt>
                <c:pt idx="3">
                  <c:v>154.90064371</c:v>
                </c:pt>
                <c:pt idx="4">
                  <c:v>159.85123494000067</c:v>
                </c:pt>
                <c:pt idx="5">
                  <c:v>189.42266230000001</c:v>
                </c:pt>
                <c:pt idx="6">
                  <c:v>194.94246203</c:v>
                </c:pt>
                <c:pt idx="7">
                  <c:v>217.84096840000001</c:v>
                </c:pt>
                <c:pt idx="8">
                  <c:v>236.16460175999995</c:v>
                </c:pt>
                <c:pt idx="9">
                  <c:v>261.41702432</c:v>
                </c:pt>
                <c:pt idx="10">
                  <c:v>313.41676733000003</c:v>
                </c:pt>
                <c:pt idx="11">
                  <c:v>366.03500000000003</c:v>
                </c:pt>
              </c:numCache>
            </c:numRef>
          </c:val>
          <c:smooth val="0"/>
        </c:ser>
        <c:ser>
          <c:idx val="5"/>
          <c:order val="5"/>
          <c:tx>
            <c:strRef>
              <c:f>Sheet1!$B$22</c:f>
              <c:strCache>
                <c:ptCount val="1"/>
                <c:pt idx="0">
                  <c:v>EU other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Sheet1!$C$22:$N$22</c:f>
              <c:numCache>
                <c:formatCode>General</c:formatCode>
                <c:ptCount val="12"/>
                <c:pt idx="0">
                  <c:v>18.172433275999889</c:v>
                </c:pt>
                <c:pt idx="1">
                  <c:v>17.287435553000002</c:v>
                </c:pt>
                <c:pt idx="2">
                  <c:v>17.431846041</c:v>
                </c:pt>
                <c:pt idx="3">
                  <c:v>18.908686588999863</c:v>
                </c:pt>
                <c:pt idx="4">
                  <c:v>21.199386088000001</c:v>
                </c:pt>
                <c:pt idx="5">
                  <c:v>21.983234509999878</c:v>
                </c:pt>
                <c:pt idx="6">
                  <c:v>23.476202181399916</c:v>
                </c:pt>
                <c:pt idx="7">
                  <c:v>30.9122301136</c:v>
                </c:pt>
                <c:pt idx="8">
                  <c:v>38.736625183500003</c:v>
                </c:pt>
                <c:pt idx="9">
                  <c:v>38.734295149400012</c:v>
                </c:pt>
                <c:pt idx="10">
                  <c:v>42.834924799999996</c:v>
                </c:pt>
                <c:pt idx="11">
                  <c:v>42.222000000000136</c:v>
                </c:pt>
              </c:numCache>
            </c:numRef>
          </c:val>
          <c:smooth val="0"/>
        </c:ser>
        <c:ser>
          <c:idx val="6"/>
          <c:order val="6"/>
          <c:tx>
            <c:strRef>
              <c:f>Sheet1!$B$23</c:f>
              <c:strCache>
                <c:ptCount val="1"/>
                <c:pt idx="0">
                  <c:v>Non-EU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Sheet1!$C$23:$N$23</c:f>
              <c:numCache>
                <c:formatCode>General</c:formatCode>
                <c:ptCount val="12"/>
                <c:pt idx="0">
                  <c:v>65.362325875999858</c:v>
                </c:pt>
                <c:pt idx="1">
                  <c:v>67.848713439999983</c:v>
                </c:pt>
                <c:pt idx="2">
                  <c:v>62.281236879000005</c:v>
                </c:pt>
                <c:pt idx="3">
                  <c:v>64.963805105000006</c:v>
                </c:pt>
                <c:pt idx="4">
                  <c:v>73.325530944999699</c:v>
                </c:pt>
                <c:pt idx="5">
                  <c:v>76.381085133999605</c:v>
                </c:pt>
                <c:pt idx="6">
                  <c:v>75.2537989458</c:v>
                </c:pt>
                <c:pt idx="7">
                  <c:v>86.548162223999981</c:v>
                </c:pt>
                <c:pt idx="8">
                  <c:v>90.276176668000005</c:v>
                </c:pt>
                <c:pt idx="9">
                  <c:v>98.825644054999728</c:v>
                </c:pt>
                <c:pt idx="10">
                  <c:v>108.583414533</c:v>
                </c:pt>
                <c:pt idx="11">
                  <c:v>126.24400000000024</c:v>
                </c:pt>
              </c:numCache>
            </c:numRef>
          </c:val>
          <c:smooth val="0"/>
        </c:ser>
        <c:ser>
          <c:idx val="7"/>
          <c:order val="7"/>
          <c:tx>
            <c:strRef>
              <c:f>Sheet1!$B$24</c:f>
              <c:strCache>
                <c:ptCount val="1"/>
                <c:pt idx="0">
                  <c:v>Other </c:v>
                </c:pt>
              </c:strCache>
            </c:strRef>
          </c:tx>
          <c:cat>
            <c:strRef>
              <c:f>Sheet1!$C$16:$N$16</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Sheet1!$C$24:$N$24</c:f>
              <c:numCache>
                <c:formatCode>General</c:formatCode>
                <c:ptCount val="12"/>
                <c:pt idx="0">
                  <c:v>27.632549754999989</c:v>
                </c:pt>
                <c:pt idx="1">
                  <c:v>27.487853777000005</c:v>
                </c:pt>
                <c:pt idx="2">
                  <c:v>21.957693959</c:v>
                </c:pt>
                <c:pt idx="3">
                  <c:v>26.069956224999999</c:v>
                </c:pt>
                <c:pt idx="4">
                  <c:v>22.543771855999989</c:v>
                </c:pt>
                <c:pt idx="5">
                  <c:v>22.874570577</c:v>
                </c:pt>
                <c:pt idx="6">
                  <c:v>19.610019560000001</c:v>
                </c:pt>
                <c:pt idx="7">
                  <c:v>16.491156701000001</c:v>
                </c:pt>
                <c:pt idx="8">
                  <c:v>13.083181996</c:v>
                </c:pt>
                <c:pt idx="9">
                  <c:v>13.247812019999998</c:v>
                </c:pt>
                <c:pt idx="10">
                  <c:v>15.481673066999999</c:v>
                </c:pt>
                <c:pt idx="11">
                  <c:v>14.588000000000001</c:v>
                </c:pt>
              </c:numCache>
            </c:numRef>
          </c:val>
          <c:smooth val="0"/>
        </c:ser>
        <c:dLbls>
          <c:showLegendKey val="0"/>
          <c:showVal val="0"/>
          <c:showCatName val="0"/>
          <c:showSerName val="0"/>
          <c:showPercent val="0"/>
          <c:showBubbleSize val="0"/>
        </c:dLbls>
        <c:marker val="1"/>
        <c:smooth val="0"/>
        <c:axId val="317276096"/>
        <c:axId val="317272568"/>
      </c:lineChart>
      <c:catAx>
        <c:axId val="317276096"/>
        <c:scaling>
          <c:orientation val="minMax"/>
        </c:scaling>
        <c:delete val="0"/>
        <c:axPos val="b"/>
        <c:numFmt formatCode="General" sourceLinked="0"/>
        <c:majorTickMark val="out"/>
        <c:minorTickMark val="none"/>
        <c:tickLblPos val="nextTo"/>
        <c:crossAx val="317272568"/>
        <c:crosses val="autoZero"/>
        <c:auto val="1"/>
        <c:lblAlgn val="ctr"/>
        <c:lblOffset val="100"/>
        <c:noMultiLvlLbl val="0"/>
      </c:catAx>
      <c:valAx>
        <c:axId val="317272568"/>
        <c:scaling>
          <c:orientation val="minMax"/>
        </c:scaling>
        <c:delete val="0"/>
        <c:axPos val="l"/>
        <c:majorGridlines/>
        <c:numFmt formatCode="General" sourceLinked="1"/>
        <c:majorTickMark val="out"/>
        <c:minorTickMark val="none"/>
        <c:tickLblPos val="nextTo"/>
        <c:crossAx val="317276096"/>
        <c:crosses val="autoZero"/>
        <c:crossBetween val="between"/>
      </c:valAx>
    </c:plotArea>
    <c:legend>
      <c:legendPos val="r"/>
      <c:layout>
        <c:manualLayout>
          <c:xMode val="edge"/>
          <c:yMode val="edge"/>
          <c:x val="0.70850746268656761"/>
          <c:y val="0.21123268021729874"/>
          <c:w val="0.271592039800995"/>
          <c:h val="0.57958859793688577"/>
        </c:manualLayout>
      </c:layout>
      <c:overlay val="0"/>
      <c:txPr>
        <a:bodyPr/>
        <a:lstStyle/>
        <a:p>
          <a:pPr>
            <a:defRPr sz="105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C subjects</a:t>
            </a:r>
            <a:endParaRPr lang="en-GB" sz="1600" dirty="0"/>
          </a:p>
        </c:rich>
      </c:tx>
      <c:layout>
        <c:manualLayout>
          <c:xMode val="edge"/>
          <c:yMode val="edge"/>
          <c:x val="0.20613932187048103"/>
          <c:y val="5.1208915003746872E-2"/>
        </c:manualLayout>
      </c:layout>
      <c:overlay val="0"/>
    </c:title>
    <c:autoTitleDeleted val="0"/>
    <c:plotArea>
      <c:layout/>
      <c:lineChart>
        <c:grouping val="standard"/>
        <c:varyColors val="0"/>
        <c:ser>
          <c:idx val="0"/>
          <c:order val="0"/>
          <c:tx>
            <c:strRef>
              <c:f>Sheet1!$B$26</c:f>
              <c:strCache>
                <c:ptCount val="1"/>
                <c:pt idx="0">
                  <c:v>Research Councils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Sheet1!$C$26:$N$26</c:f>
              <c:numCache>
                <c:formatCode>General</c:formatCode>
                <c:ptCount val="12"/>
                <c:pt idx="0">
                  <c:v>68.717771271999979</c:v>
                </c:pt>
                <c:pt idx="1">
                  <c:v>73.91430353299998</c:v>
                </c:pt>
                <c:pt idx="2">
                  <c:v>85.197577633999742</c:v>
                </c:pt>
                <c:pt idx="3">
                  <c:v>99.024939606999979</c:v>
                </c:pt>
                <c:pt idx="4">
                  <c:v>116.53305358000024</c:v>
                </c:pt>
                <c:pt idx="5">
                  <c:v>128.08086836000001</c:v>
                </c:pt>
                <c:pt idx="6">
                  <c:v>148.57059908999997</c:v>
                </c:pt>
                <c:pt idx="7">
                  <c:v>160.55744114000066</c:v>
                </c:pt>
                <c:pt idx="8">
                  <c:v>155.12417226999995</c:v>
                </c:pt>
                <c:pt idx="9">
                  <c:v>153.72889428999997</c:v>
                </c:pt>
                <c:pt idx="10">
                  <c:v>141.47335987</c:v>
                </c:pt>
                <c:pt idx="11">
                  <c:v>131.459</c:v>
                </c:pt>
              </c:numCache>
            </c:numRef>
          </c:val>
          <c:smooth val="0"/>
        </c:ser>
        <c:ser>
          <c:idx val="1"/>
          <c:order val="1"/>
          <c:tx>
            <c:strRef>
              <c:f>Sheet1!$B$27</c:f>
              <c:strCache>
                <c:ptCount val="1"/>
                <c:pt idx="0">
                  <c:v>UK charities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Sheet1!$C$27:$N$27</c:f>
              <c:numCache>
                <c:formatCode>General</c:formatCode>
                <c:ptCount val="12"/>
                <c:pt idx="0">
                  <c:v>37.929275175000001</c:v>
                </c:pt>
                <c:pt idx="1">
                  <c:v>38.052257784999995</c:v>
                </c:pt>
                <c:pt idx="2">
                  <c:v>35.953375297000001</c:v>
                </c:pt>
                <c:pt idx="3">
                  <c:v>38.202258345000189</c:v>
                </c:pt>
                <c:pt idx="4">
                  <c:v>39.156707021999999</c:v>
                </c:pt>
                <c:pt idx="5">
                  <c:v>37.991767749999994</c:v>
                </c:pt>
                <c:pt idx="6">
                  <c:v>44.710621312000001</c:v>
                </c:pt>
                <c:pt idx="7">
                  <c:v>42.853765145499999</c:v>
                </c:pt>
                <c:pt idx="8">
                  <c:v>42.448691210599996</c:v>
                </c:pt>
                <c:pt idx="9">
                  <c:v>40.882588989600002</c:v>
                </c:pt>
                <c:pt idx="10">
                  <c:v>38.1713797337</c:v>
                </c:pt>
                <c:pt idx="11">
                  <c:v>39.052</c:v>
                </c:pt>
              </c:numCache>
            </c:numRef>
          </c:val>
          <c:smooth val="0"/>
        </c:ser>
        <c:ser>
          <c:idx val="2"/>
          <c:order val="2"/>
          <c:tx>
            <c:strRef>
              <c:f>Sheet1!$B$28</c:f>
              <c:strCache>
                <c:ptCount val="1"/>
                <c:pt idx="0">
                  <c:v>UK government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Sheet1!$C$28:$N$28</c:f>
              <c:numCache>
                <c:formatCode>General</c:formatCode>
                <c:ptCount val="12"/>
                <c:pt idx="0">
                  <c:v>127.16970729999976</c:v>
                </c:pt>
                <c:pt idx="1">
                  <c:v>142.73658448999996</c:v>
                </c:pt>
                <c:pt idx="2">
                  <c:v>157.66622340000001</c:v>
                </c:pt>
                <c:pt idx="3">
                  <c:v>163.64715912999998</c:v>
                </c:pt>
                <c:pt idx="4">
                  <c:v>147.43626794000048</c:v>
                </c:pt>
                <c:pt idx="5">
                  <c:v>137.68048906000001</c:v>
                </c:pt>
                <c:pt idx="6">
                  <c:v>128.42916084000001</c:v>
                </c:pt>
                <c:pt idx="7">
                  <c:v>131.71638041</c:v>
                </c:pt>
                <c:pt idx="8">
                  <c:v>125.25208766999998</c:v>
                </c:pt>
                <c:pt idx="9">
                  <c:v>111.60809558999998</c:v>
                </c:pt>
                <c:pt idx="10">
                  <c:v>93.739889466999998</c:v>
                </c:pt>
                <c:pt idx="11">
                  <c:v>87.626999999999981</c:v>
                </c:pt>
              </c:numCache>
            </c:numRef>
          </c:val>
          <c:smooth val="0"/>
        </c:ser>
        <c:ser>
          <c:idx val="3"/>
          <c:order val="3"/>
          <c:tx>
            <c:strRef>
              <c:f>Sheet1!$B$29</c:f>
              <c:strCache>
                <c:ptCount val="1"/>
                <c:pt idx="0">
                  <c:v>UK industry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Sheet1!$C$29:$N$29</c:f>
              <c:numCache>
                <c:formatCode>General</c:formatCode>
                <c:ptCount val="12"/>
                <c:pt idx="0">
                  <c:v>32.840118637000003</c:v>
                </c:pt>
                <c:pt idx="1">
                  <c:v>31.067257232999989</c:v>
                </c:pt>
                <c:pt idx="2">
                  <c:v>29.390555729000098</c:v>
                </c:pt>
                <c:pt idx="3">
                  <c:v>27.687676692</c:v>
                </c:pt>
                <c:pt idx="4">
                  <c:v>29.603562968999999</c:v>
                </c:pt>
                <c:pt idx="5">
                  <c:v>32.196937640000137</c:v>
                </c:pt>
                <c:pt idx="6">
                  <c:v>35.131687760999974</c:v>
                </c:pt>
                <c:pt idx="7">
                  <c:v>34.622305935000234</c:v>
                </c:pt>
                <c:pt idx="8">
                  <c:v>31.220484658</c:v>
                </c:pt>
                <c:pt idx="9">
                  <c:v>33.716450313000003</c:v>
                </c:pt>
                <c:pt idx="10">
                  <c:v>29.69717946700009</c:v>
                </c:pt>
                <c:pt idx="11">
                  <c:v>29.064</c:v>
                </c:pt>
              </c:numCache>
            </c:numRef>
          </c:val>
          <c:smooth val="0"/>
        </c:ser>
        <c:ser>
          <c:idx val="4"/>
          <c:order val="4"/>
          <c:tx>
            <c:strRef>
              <c:f>Sheet1!$B$30</c:f>
              <c:strCache>
                <c:ptCount val="1"/>
                <c:pt idx="0">
                  <c:v>EU government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Sheet1!$C$30:$N$30</c:f>
              <c:numCache>
                <c:formatCode>General</c:formatCode>
                <c:ptCount val="12"/>
                <c:pt idx="0">
                  <c:v>31.44105107</c:v>
                </c:pt>
                <c:pt idx="1">
                  <c:v>33.006835460999994</c:v>
                </c:pt>
                <c:pt idx="2">
                  <c:v>34.517445615999996</c:v>
                </c:pt>
                <c:pt idx="3">
                  <c:v>33.454940364999999</c:v>
                </c:pt>
                <c:pt idx="4">
                  <c:v>35.775729854000012</c:v>
                </c:pt>
                <c:pt idx="5">
                  <c:v>36.249194283000001</c:v>
                </c:pt>
                <c:pt idx="6">
                  <c:v>36.048273361</c:v>
                </c:pt>
                <c:pt idx="7">
                  <c:v>40.852105385000002</c:v>
                </c:pt>
                <c:pt idx="8">
                  <c:v>50.424874106999994</c:v>
                </c:pt>
                <c:pt idx="9">
                  <c:v>58.602401734000011</c:v>
                </c:pt>
                <c:pt idx="10">
                  <c:v>63.039906000000002</c:v>
                </c:pt>
                <c:pt idx="11">
                  <c:v>71.369</c:v>
                </c:pt>
              </c:numCache>
            </c:numRef>
          </c:val>
          <c:smooth val="0"/>
        </c:ser>
        <c:ser>
          <c:idx val="5"/>
          <c:order val="5"/>
          <c:tx>
            <c:strRef>
              <c:f>Sheet1!$B$31</c:f>
              <c:strCache>
                <c:ptCount val="1"/>
                <c:pt idx="0">
                  <c:v>EU other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Sheet1!$C$31:$N$31</c:f>
              <c:numCache>
                <c:formatCode>General</c:formatCode>
                <c:ptCount val="12"/>
                <c:pt idx="0">
                  <c:v>2.8740734828999988</c:v>
                </c:pt>
                <c:pt idx="1">
                  <c:v>4.7859722497999844</c:v>
                </c:pt>
                <c:pt idx="2">
                  <c:v>3.9664319223</c:v>
                </c:pt>
                <c:pt idx="3">
                  <c:v>4.4538430404999998</c:v>
                </c:pt>
                <c:pt idx="4">
                  <c:v>5.3092642857000181</c:v>
                </c:pt>
                <c:pt idx="5">
                  <c:v>5.2323031064999999</c:v>
                </c:pt>
                <c:pt idx="6">
                  <c:v>6.6829249693999664</c:v>
                </c:pt>
                <c:pt idx="7">
                  <c:v>8.1315391348000006</c:v>
                </c:pt>
                <c:pt idx="8">
                  <c:v>9.2812226333999988</c:v>
                </c:pt>
                <c:pt idx="9">
                  <c:v>10.5959795648</c:v>
                </c:pt>
                <c:pt idx="10">
                  <c:v>9.6957978666000066</c:v>
                </c:pt>
                <c:pt idx="11">
                  <c:v>12.149000000000001</c:v>
                </c:pt>
              </c:numCache>
            </c:numRef>
          </c:val>
          <c:smooth val="0"/>
        </c:ser>
        <c:ser>
          <c:idx val="6"/>
          <c:order val="6"/>
          <c:tx>
            <c:strRef>
              <c:f>Sheet1!$B$32</c:f>
              <c:strCache>
                <c:ptCount val="1"/>
                <c:pt idx="0">
                  <c:v>Non-EU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Sheet1!$C$32:$N$32</c:f>
              <c:numCache>
                <c:formatCode>General</c:formatCode>
                <c:ptCount val="12"/>
                <c:pt idx="0">
                  <c:v>12.206767985000001</c:v>
                </c:pt>
                <c:pt idx="1">
                  <c:v>11.131163879999999</c:v>
                </c:pt>
                <c:pt idx="2">
                  <c:v>11.444616245000002</c:v>
                </c:pt>
                <c:pt idx="3">
                  <c:v>11.609098846</c:v>
                </c:pt>
                <c:pt idx="4">
                  <c:v>12.447929169999998</c:v>
                </c:pt>
                <c:pt idx="5">
                  <c:v>11.527793707000001</c:v>
                </c:pt>
                <c:pt idx="6">
                  <c:v>15.990567045800002</c:v>
                </c:pt>
                <c:pt idx="7">
                  <c:v>18.051864826900076</c:v>
                </c:pt>
                <c:pt idx="8">
                  <c:v>22.109530580099989</c:v>
                </c:pt>
                <c:pt idx="9">
                  <c:v>21.4179324007</c:v>
                </c:pt>
                <c:pt idx="10">
                  <c:v>22.678564400300001</c:v>
                </c:pt>
                <c:pt idx="11">
                  <c:v>27.39</c:v>
                </c:pt>
              </c:numCache>
            </c:numRef>
          </c:val>
          <c:smooth val="0"/>
        </c:ser>
        <c:ser>
          <c:idx val="7"/>
          <c:order val="7"/>
          <c:tx>
            <c:strRef>
              <c:f>Sheet1!$B$33</c:f>
              <c:strCache>
                <c:ptCount val="1"/>
                <c:pt idx="0">
                  <c:v>Other </c:v>
                </c:pt>
              </c:strCache>
            </c:strRef>
          </c:tx>
          <c:cat>
            <c:strRef>
              <c:f>Sheet1!$C$25:$N$25</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Sheet1!$C$33:$N$33</c:f>
              <c:numCache>
                <c:formatCode>General</c:formatCode>
                <c:ptCount val="12"/>
                <c:pt idx="0">
                  <c:v>15.881411870000004</c:v>
                </c:pt>
                <c:pt idx="1">
                  <c:v>16.136283280000001</c:v>
                </c:pt>
                <c:pt idx="2">
                  <c:v>16.621971863000095</c:v>
                </c:pt>
                <c:pt idx="3">
                  <c:v>15.979951022</c:v>
                </c:pt>
                <c:pt idx="4">
                  <c:v>16.111439249</c:v>
                </c:pt>
                <c:pt idx="5">
                  <c:v>18.970106161</c:v>
                </c:pt>
                <c:pt idx="6">
                  <c:v>15.498223257999999</c:v>
                </c:pt>
                <c:pt idx="7">
                  <c:v>16.240270425999999</c:v>
                </c:pt>
                <c:pt idx="8">
                  <c:v>12.632657742999999</c:v>
                </c:pt>
                <c:pt idx="9">
                  <c:v>9.5806476053000047</c:v>
                </c:pt>
                <c:pt idx="10">
                  <c:v>9.7474574666999985</c:v>
                </c:pt>
                <c:pt idx="11">
                  <c:v>8.7339999999999982</c:v>
                </c:pt>
              </c:numCache>
            </c:numRef>
          </c:val>
          <c:smooth val="0"/>
        </c:ser>
        <c:dLbls>
          <c:showLegendKey val="0"/>
          <c:showVal val="0"/>
          <c:showCatName val="0"/>
          <c:showSerName val="0"/>
          <c:showPercent val="0"/>
          <c:showBubbleSize val="0"/>
        </c:dLbls>
        <c:marker val="1"/>
        <c:smooth val="0"/>
        <c:axId val="317277272"/>
        <c:axId val="317276488"/>
      </c:lineChart>
      <c:catAx>
        <c:axId val="317277272"/>
        <c:scaling>
          <c:orientation val="minMax"/>
        </c:scaling>
        <c:delete val="0"/>
        <c:axPos val="b"/>
        <c:numFmt formatCode="General" sourceLinked="0"/>
        <c:majorTickMark val="out"/>
        <c:minorTickMark val="none"/>
        <c:tickLblPos val="nextTo"/>
        <c:crossAx val="317276488"/>
        <c:crosses val="autoZero"/>
        <c:auto val="1"/>
        <c:lblAlgn val="ctr"/>
        <c:lblOffset val="100"/>
        <c:noMultiLvlLbl val="0"/>
      </c:catAx>
      <c:valAx>
        <c:axId val="317276488"/>
        <c:scaling>
          <c:orientation val="minMax"/>
        </c:scaling>
        <c:delete val="0"/>
        <c:axPos val="l"/>
        <c:majorGridlines/>
        <c:numFmt formatCode="General" sourceLinked="1"/>
        <c:majorTickMark val="out"/>
        <c:minorTickMark val="none"/>
        <c:tickLblPos val="nextTo"/>
        <c:crossAx val="31727727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D subjects</a:t>
            </a:r>
            <a:endParaRPr lang="en-GB" sz="1600" dirty="0"/>
          </a:p>
        </c:rich>
      </c:tx>
      <c:layout>
        <c:manualLayout>
          <c:xMode val="edge"/>
          <c:yMode val="edge"/>
          <c:x val="0.16561918396564071"/>
          <c:y val="4.6511627906976986E-2"/>
        </c:manualLayout>
      </c:layout>
      <c:overlay val="0"/>
    </c:title>
    <c:autoTitleDeleted val="0"/>
    <c:plotArea>
      <c:layout/>
      <c:lineChart>
        <c:grouping val="standard"/>
        <c:varyColors val="0"/>
        <c:ser>
          <c:idx val="0"/>
          <c:order val="0"/>
          <c:tx>
            <c:strRef>
              <c:f>Sheet1!$B$35</c:f>
              <c:strCache>
                <c:ptCount val="1"/>
                <c:pt idx="0">
                  <c:v>Research Councils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Sheet1!$C$35:$N$35</c:f>
              <c:numCache>
                <c:formatCode>General</c:formatCode>
                <c:ptCount val="12"/>
                <c:pt idx="0">
                  <c:v>30.130792759999999</c:v>
                </c:pt>
                <c:pt idx="1">
                  <c:v>30.335507266</c:v>
                </c:pt>
                <c:pt idx="2">
                  <c:v>31.856541534000002</c:v>
                </c:pt>
                <c:pt idx="3">
                  <c:v>36.948976020000003</c:v>
                </c:pt>
                <c:pt idx="4">
                  <c:v>46.185890403999998</c:v>
                </c:pt>
                <c:pt idx="5">
                  <c:v>52.861498868999995</c:v>
                </c:pt>
                <c:pt idx="6">
                  <c:v>65.528613612000001</c:v>
                </c:pt>
                <c:pt idx="7">
                  <c:v>67.441706173</c:v>
                </c:pt>
                <c:pt idx="8">
                  <c:v>63.362111627000012</c:v>
                </c:pt>
                <c:pt idx="9">
                  <c:v>59.967527935</c:v>
                </c:pt>
                <c:pt idx="10">
                  <c:v>55.164349333000011</c:v>
                </c:pt>
                <c:pt idx="11">
                  <c:v>58.123000000000012</c:v>
                </c:pt>
              </c:numCache>
            </c:numRef>
          </c:val>
          <c:smooth val="0"/>
        </c:ser>
        <c:ser>
          <c:idx val="1"/>
          <c:order val="1"/>
          <c:tx>
            <c:strRef>
              <c:f>Sheet1!$B$36</c:f>
              <c:strCache>
                <c:ptCount val="1"/>
                <c:pt idx="0">
                  <c:v>UK charities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Sheet1!$C$36:$N$36</c:f>
              <c:numCache>
                <c:formatCode>General</c:formatCode>
                <c:ptCount val="12"/>
                <c:pt idx="0">
                  <c:v>15.450236493000034</c:v>
                </c:pt>
                <c:pt idx="1">
                  <c:v>18.390728103000001</c:v>
                </c:pt>
                <c:pt idx="2">
                  <c:v>18.465681303999901</c:v>
                </c:pt>
                <c:pt idx="3">
                  <c:v>18.539437381999939</c:v>
                </c:pt>
                <c:pt idx="4">
                  <c:v>19.325251112000064</c:v>
                </c:pt>
                <c:pt idx="5">
                  <c:v>19.230174653999999</c:v>
                </c:pt>
                <c:pt idx="6">
                  <c:v>21.998054393499999</c:v>
                </c:pt>
                <c:pt idx="7">
                  <c:v>24.166538972099989</c:v>
                </c:pt>
                <c:pt idx="8">
                  <c:v>24.295525017699987</c:v>
                </c:pt>
                <c:pt idx="9">
                  <c:v>22.006082012100002</c:v>
                </c:pt>
                <c:pt idx="10">
                  <c:v>22.705913599999931</c:v>
                </c:pt>
                <c:pt idx="11">
                  <c:v>22.784999999999989</c:v>
                </c:pt>
              </c:numCache>
            </c:numRef>
          </c:val>
          <c:smooth val="0"/>
        </c:ser>
        <c:ser>
          <c:idx val="2"/>
          <c:order val="2"/>
          <c:tx>
            <c:strRef>
              <c:f>Sheet1!$B$37</c:f>
              <c:strCache>
                <c:ptCount val="1"/>
                <c:pt idx="0">
                  <c:v>UK government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Sheet1!$C$37:$N$37</c:f>
              <c:numCache>
                <c:formatCode>General</c:formatCode>
                <c:ptCount val="12"/>
                <c:pt idx="0">
                  <c:v>9.4807099305000246</c:v>
                </c:pt>
                <c:pt idx="1">
                  <c:v>9.9586006788000248</c:v>
                </c:pt>
                <c:pt idx="2">
                  <c:v>12.105645106000004</c:v>
                </c:pt>
                <c:pt idx="3">
                  <c:v>12.561689634000038</c:v>
                </c:pt>
                <c:pt idx="4">
                  <c:v>13.131894259000006</c:v>
                </c:pt>
                <c:pt idx="5">
                  <c:v>15.739299338</c:v>
                </c:pt>
                <c:pt idx="6">
                  <c:v>13.675099891000038</c:v>
                </c:pt>
                <c:pt idx="7">
                  <c:v>13.102562859000045</c:v>
                </c:pt>
                <c:pt idx="8">
                  <c:v>14.372358203000006</c:v>
                </c:pt>
                <c:pt idx="9">
                  <c:v>12.063258067</c:v>
                </c:pt>
                <c:pt idx="10">
                  <c:v>9.9166173333000067</c:v>
                </c:pt>
                <c:pt idx="11">
                  <c:v>9.1060000000000034</c:v>
                </c:pt>
              </c:numCache>
            </c:numRef>
          </c:val>
          <c:smooth val="0"/>
        </c:ser>
        <c:ser>
          <c:idx val="3"/>
          <c:order val="3"/>
          <c:tx>
            <c:strRef>
              <c:f>Sheet1!$B$38</c:f>
              <c:strCache>
                <c:ptCount val="1"/>
                <c:pt idx="0">
                  <c:v>UK industry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Sheet1!$C$38:$N$38</c:f>
              <c:numCache>
                <c:formatCode>General</c:formatCode>
                <c:ptCount val="12"/>
                <c:pt idx="0">
                  <c:v>2.5561620854999987</c:v>
                </c:pt>
                <c:pt idx="1">
                  <c:v>2.9093673414000012</c:v>
                </c:pt>
                <c:pt idx="2">
                  <c:v>2.6184118779000012</c:v>
                </c:pt>
                <c:pt idx="3">
                  <c:v>2.0699605381000001</c:v>
                </c:pt>
                <c:pt idx="4">
                  <c:v>2.6558093632999977</c:v>
                </c:pt>
                <c:pt idx="5">
                  <c:v>3.3934928403</c:v>
                </c:pt>
                <c:pt idx="6">
                  <c:v>2.5253552089999998</c:v>
                </c:pt>
                <c:pt idx="7">
                  <c:v>3.8436646184000001</c:v>
                </c:pt>
                <c:pt idx="8">
                  <c:v>2.7486209690000001</c:v>
                </c:pt>
                <c:pt idx="9">
                  <c:v>4.0117994495999998</c:v>
                </c:pt>
                <c:pt idx="10">
                  <c:v>3.7721637332999998</c:v>
                </c:pt>
                <c:pt idx="11">
                  <c:v>3.5870000000000002</c:v>
                </c:pt>
              </c:numCache>
            </c:numRef>
          </c:val>
          <c:smooth val="0"/>
        </c:ser>
        <c:ser>
          <c:idx val="4"/>
          <c:order val="4"/>
          <c:tx>
            <c:strRef>
              <c:f>Sheet1!$B$39</c:f>
              <c:strCache>
                <c:ptCount val="1"/>
                <c:pt idx="0">
                  <c:v>EU government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Sheet1!$C$39:$N$39</c:f>
              <c:numCache>
                <c:formatCode>General</c:formatCode>
                <c:ptCount val="12"/>
                <c:pt idx="0">
                  <c:v>4.3529406712999759</c:v>
                </c:pt>
                <c:pt idx="1">
                  <c:v>5.4207433061000003</c:v>
                </c:pt>
                <c:pt idx="2">
                  <c:v>4.0194162567999721</c:v>
                </c:pt>
                <c:pt idx="3">
                  <c:v>4.7954286260999845</c:v>
                </c:pt>
                <c:pt idx="4">
                  <c:v>4.9761108947999997</c:v>
                </c:pt>
                <c:pt idx="5">
                  <c:v>5.8395114809999997</c:v>
                </c:pt>
                <c:pt idx="6">
                  <c:v>6.4049349397999702</c:v>
                </c:pt>
                <c:pt idx="7">
                  <c:v>7.8209180324999759</c:v>
                </c:pt>
                <c:pt idx="8">
                  <c:v>9.7211711994999561</c:v>
                </c:pt>
                <c:pt idx="9">
                  <c:v>11.49058607800006</c:v>
                </c:pt>
                <c:pt idx="10">
                  <c:v>16.051954533000035</c:v>
                </c:pt>
                <c:pt idx="11">
                  <c:v>20.991999999999987</c:v>
                </c:pt>
              </c:numCache>
            </c:numRef>
          </c:val>
          <c:smooth val="0"/>
        </c:ser>
        <c:ser>
          <c:idx val="5"/>
          <c:order val="5"/>
          <c:tx>
            <c:strRef>
              <c:f>Sheet1!$B$40</c:f>
              <c:strCache>
                <c:ptCount val="1"/>
                <c:pt idx="0">
                  <c:v>EU other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Sheet1!$C$40:$N$40</c:f>
              <c:numCache>
                <c:formatCode>General</c:formatCode>
                <c:ptCount val="12"/>
                <c:pt idx="0">
                  <c:v>0.39899811000000124</c:v>
                </c:pt>
                <c:pt idx="1">
                  <c:v>0.70530117370000001</c:v>
                </c:pt>
                <c:pt idx="2">
                  <c:v>0.83665960710000342</c:v>
                </c:pt>
                <c:pt idx="3">
                  <c:v>1.3699506409</c:v>
                </c:pt>
                <c:pt idx="4">
                  <c:v>1.7458179458</c:v>
                </c:pt>
                <c:pt idx="5">
                  <c:v>1.3828311472999957</c:v>
                </c:pt>
                <c:pt idx="6">
                  <c:v>2.1636332427000187</c:v>
                </c:pt>
                <c:pt idx="7">
                  <c:v>1.4586158753</c:v>
                </c:pt>
                <c:pt idx="8">
                  <c:v>1.7502761461</c:v>
                </c:pt>
                <c:pt idx="9">
                  <c:v>2.5115020216999997</c:v>
                </c:pt>
                <c:pt idx="10">
                  <c:v>3.4703095999999998</c:v>
                </c:pt>
                <c:pt idx="11">
                  <c:v>2.3059999999999987</c:v>
                </c:pt>
              </c:numCache>
            </c:numRef>
          </c:val>
          <c:smooth val="0"/>
        </c:ser>
        <c:ser>
          <c:idx val="6"/>
          <c:order val="6"/>
          <c:tx>
            <c:strRef>
              <c:f>Sheet1!$B$41</c:f>
              <c:strCache>
                <c:ptCount val="1"/>
                <c:pt idx="0">
                  <c:v>Non-EU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Sheet1!$C$41:$N$41</c:f>
              <c:numCache>
                <c:formatCode>General</c:formatCode>
                <c:ptCount val="12"/>
                <c:pt idx="0">
                  <c:v>2.3360695796999922</c:v>
                </c:pt>
                <c:pt idx="1">
                  <c:v>2.3552021334999838</c:v>
                </c:pt>
                <c:pt idx="2">
                  <c:v>2.7847580442000002</c:v>
                </c:pt>
                <c:pt idx="3">
                  <c:v>3.4567499049999912</c:v>
                </c:pt>
                <c:pt idx="4">
                  <c:v>3.8989541716999998</c:v>
                </c:pt>
                <c:pt idx="5">
                  <c:v>3.9216495585</c:v>
                </c:pt>
                <c:pt idx="6">
                  <c:v>3.5033442289000085</c:v>
                </c:pt>
                <c:pt idx="7">
                  <c:v>4.1868683536999995</c:v>
                </c:pt>
                <c:pt idx="8">
                  <c:v>4.6966624562000003</c:v>
                </c:pt>
                <c:pt idx="9">
                  <c:v>4.5060514908000124</c:v>
                </c:pt>
                <c:pt idx="10">
                  <c:v>5.0960675999999996</c:v>
                </c:pt>
                <c:pt idx="11">
                  <c:v>6.8249999999999806</c:v>
                </c:pt>
              </c:numCache>
            </c:numRef>
          </c:val>
          <c:smooth val="0"/>
        </c:ser>
        <c:ser>
          <c:idx val="7"/>
          <c:order val="7"/>
          <c:tx>
            <c:strRef>
              <c:f>Sheet1!$B$42</c:f>
              <c:strCache>
                <c:ptCount val="1"/>
                <c:pt idx="0">
                  <c:v>Other </c:v>
                </c:pt>
              </c:strCache>
            </c:strRef>
          </c:tx>
          <c:cat>
            <c:strRef>
              <c:f>Sheet1!$C$34:$N$34</c:f>
              <c:strCache>
                <c:ptCount val="12"/>
                <c:pt idx="0">
                  <c:v>2001-02 </c:v>
                </c:pt>
                <c:pt idx="1">
                  <c:v>2002-03 </c:v>
                </c:pt>
                <c:pt idx="2">
                  <c:v>2003-04 </c:v>
                </c:pt>
                <c:pt idx="3">
                  <c:v>2004-05 </c:v>
                </c:pt>
                <c:pt idx="4">
                  <c:v>2005-06 </c:v>
                </c:pt>
                <c:pt idx="5">
                  <c:v>2006-07 </c:v>
                </c:pt>
                <c:pt idx="6">
                  <c:v>2007-08 </c:v>
                </c:pt>
                <c:pt idx="7">
                  <c:v>2008-09</c:v>
                </c:pt>
                <c:pt idx="8">
                  <c:v>2009-10 </c:v>
                </c:pt>
                <c:pt idx="9">
                  <c:v>2010-11 </c:v>
                </c:pt>
                <c:pt idx="10">
                  <c:v>2011-12 </c:v>
                </c:pt>
                <c:pt idx="11">
                  <c:v>2012-13 </c:v>
                </c:pt>
              </c:strCache>
            </c:strRef>
          </c:cat>
          <c:val>
            <c:numRef>
              <c:f>Sheet1!$C$42:$N$42</c:f>
              <c:numCache>
                <c:formatCode>General</c:formatCode>
                <c:ptCount val="12"/>
                <c:pt idx="0">
                  <c:v>4.7261969677999778</c:v>
                </c:pt>
                <c:pt idx="1">
                  <c:v>5.9509786527999955</c:v>
                </c:pt>
                <c:pt idx="2">
                  <c:v>5.0852639153000201</c:v>
                </c:pt>
                <c:pt idx="3">
                  <c:v>4.7040183988999855</c:v>
                </c:pt>
                <c:pt idx="4">
                  <c:v>3.8907136283999999</c:v>
                </c:pt>
                <c:pt idx="5">
                  <c:v>4.0648590807999945</c:v>
                </c:pt>
                <c:pt idx="6">
                  <c:v>3.1594850756999997</c:v>
                </c:pt>
                <c:pt idx="7">
                  <c:v>2.6261602281000012</c:v>
                </c:pt>
                <c:pt idx="8">
                  <c:v>1.7153763800999924</c:v>
                </c:pt>
                <c:pt idx="9">
                  <c:v>2.4351457563999999</c:v>
                </c:pt>
                <c:pt idx="10">
                  <c:v>2.6670534667000001</c:v>
                </c:pt>
                <c:pt idx="11">
                  <c:v>1.6479999999999957</c:v>
                </c:pt>
              </c:numCache>
            </c:numRef>
          </c:val>
          <c:smooth val="0"/>
        </c:ser>
        <c:dLbls>
          <c:showLegendKey val="0"/>
          <c:showVal val="0"/>
          <c:showCatName val="0"/>
          <c:showSerName val="0"/>
          <c:showPercent val="0"/>
          <c:showBubbleSize val="0"/>
        </c:dLbls>
        <c:marker val="1"/>
        <c:smooth val="0"/>
        <c:axId val="317277664"/>
        <c:axId val="317269040"/>
      </c:lineChart>
      <c:catAx>
        <c:axId val="317277664"/>
        <c:scaling>
          <c:orientation val="minMax"/>
        </c:scaling>
        <c:delete val="0"/>
        <c:axPos val="b"/>
        <c:numFmt formatCode="General" sourceLinked="0"/>
        <c:majorTickMark val="out"/>
        <c:minorTickMark val="none"/>
        <c:tickLblPos val="nextTo"/>
        <c:crossAx val="317269040"/>
        <c:crosses val="autoZero"/>
        <c:auto val="1"/>
        <c:lblAlgn val="ctr"/>
        <c:lblOffset val="100"/>
        <c:noMultiLvlLbl val="0"/>
      </c:catAx>
      <c:valAx>
        <c:axId val="317269040"/>
        <c:scaling>
          <c:orientation val="minMax"/>
        </c:scaling>
        <c:delete val="0"/>
        <c:axPos val="l"/>
        <c:majorGridlines/>
        <c:numFmt formatCode="General" sourceLinked="1"/>
        <c:majorTickMark val="out"/>
        <c:minorTickMark val="none"/>
        <c:tickLblPos val="nextTo"/>
        <c:crossAx val="317277664"/>
        <c:crosses val="autoZero"/>
        <c:crossBetween val="between"/>
      </c:valAx>
    </c:plotArea>
    <c:legend>
      <c:legendPos val="r"/>
      <c:layout>
        <c:manualLayout>
          <c:xMode val="edge"/>
          <c:yMode val="edge"/>
          <c:x val="0.7040909090909091"/>
          <c:y val="0.21898461820179471"/>
          <c:w val="0.27570707070707084"/>
          <c:h val="0.57958859793688577"/>
        </c:manualLayout>
      </c:layout>
      <c:overlay val="0"/>
      <c:txPr>
        <a:bodyPr/>
        <a:lstStyle/>
        <a:p>
          <a:pPr>
            <a:defRPr sz="105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Profile for outputs by staff with circumstances</a:t>
            </a:r>
            <a:endParaRPr lang="en-GB" sz="1600" dirty="0"/>
          </a:p>
        </c:rich>
      </c:tx>
      <c:overlay val="0"/>
    </c:title>
    <c:autoTitleDeleted val="0"/>
    <c:plotArea>
      <c:layout/>
      <c:barChart>
        <c:barDir val="bar"/>
        <c:grouping val="stacked"/>
        <c:varyColors val="0"/>
        <c:ser>
          <c:idx val="0"/>
          <c:order val="0"/>
          <c:tx>
            <c:strRef>
              <c:f>'Circs 2'!$J$1</c:f>
              <c:strCache>
                <c:ptCount val="1"/>
                <c:pt idx="0">
                  <c:v>%4*</c:v>
                </c:pt>
              </c:strCache>
            </c:strRef>
          </c:tx>
          <c:spPr>
            <a:solidFill>
              <a:schemeClr val="accent1"/>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2'!$J$10,'Circs 2'!$W$10,'Circs 2'!$AJ$10,'Circs 2'!$AW$10)</c:f>
              <c:numCache>
                <c:formatCode>0.0%</c:formatCode>
                <c:ptCount val="4"/>
                <c:pt idx="0">
                  <c:v>0.21721028904799863</c:v>
                </c:pt>
                <c:pt idx="1">
                  <c:v>0.21207447394513609</c:v>
                </c:pt>
                <c:pt idx="2">
                  <c:v>0.22885241945215398</c:v>
                </c:pt>
                <c:pt idx="3">
                  <c:v>0.19678508514386403</c:v>
                </c:pt>
              </c:numCache>
            </c:numRef>
          </c:val>
        </c:ser>
        <c:ser>
          <c:idx val="1"/>
          <c:order val="1"/>
          <c:tx>
            <c:strRef>
              <c:f>'Circs 2'!$K$1</c:f>
              <c:strCache>
                <c:ptCount val="1"/>
                <c:pt idx="0">
                  <c:v>%3*</c:v>
                </c:pt>
              </c:strCache>
            </c:strRef>
          </c:tx>
          <c:spPr>
            <a:solidFill>
              <a:schemeClr val="accent2"/>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2'!$K$10,'Circs 2'!$X$10,'Circs 2'!$AK$10,'Circs 2'!$AX$10)</c:f>
              <c:numCache>
                <c:formatCode>0.0%</c:formatCode>
                <c:ptCount val="4"/>
                <c:pt idx="0">
                  <c:v>0.49759745425616525</c:v>
                </c:pt>
                <c:pt idx="1">
                  <c:v>0.48969923983695052</c:v>
                </c:pt>
                <c:pt idx="2">
                  <c:v>0.50410281163267767</c:v>
                </c:pt>
                <c:pt idx="3">
                  <c:v>0.46895184967704107</c:v>
                </c:pt>
              </c:numCache>
            </c:numRef>
          </c:val>
        </c:ser>
        <c:ser>
          <c:idx val="2"/>
          <c:order val="2"/>
          <c:tx>
            <c:strRef>
              <c:f>'Circs 2'!$L$1</c:f>
              <c:strCache>
                <c:ptCount val="1"/>
                <c:pt idx="0">
                  <c:v>%2*</c:v>
                </c:pt>
              </c:strCache>
            </c:strRef>
          </c:tx>
          <c:spPr>
            <a:solidFill>
              <a:schemeClr val="accent3"/>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2'!$L$10,'Circs 2'!$Y$10,'Circs 2'!$AL$10,'Circs 2'!$AY$10)</c:f>
              <c:numCache>
                <c:formatCode>0.0%</c:formatCode>
                <c:ptCount val="4"/>
                <c:pt idx="0">
                  <c:v>0.24296473084062636</c:v>
                </c:pt>
                <c:pt idx="1">
                  <c:v>0.25272667180786712</c:v>
                </c:pt>
                <c:pt idx="2">
                  <c:v>0.23096416073367926</c:v>
                </c:pt>
                <c:pt idx="3">
                  <c:v>0.27759835584263082</c:v>
                </c:pt>
              </c:numCache>
            </c:numRef>
          </c:val>
        </c:ser>
        <c:ser>
          <c:idx val="3"/>
          <c:order val="3"/>
          <c:tx>
            <c:strRef>
              <c:f>'Circs 2'!$M$1</c:f>
              <c:strCache>
                <c:ptCount val="1"/>
                <c:pt idx="0">
                  <c:v>%1*</c:v>
                </c:pt>
              </c:strCache>
            </c:strRef>
          </c:tx>
          <c:spPr>
            <a:solidFill>
              <a:schemeClr val="accent4"/>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2'!$M$10,'Circs 2'!$Z$10,'Circs 2'!$AM$10,'Circs 2'!$AZ$10)</c:f>
              <c:numCache>
                <c:formatCode>0.0%</c:formatCode>
                <c:ptCount val="4"/>
                <c:pt idx="0">
                  <c:v>3.6345796870856602E-2</c:v>
                </c:pt>
                <c:pt idx="1">
                  <c:v>4.0799089273254749E-2</c:v>
                </c:pt>
                <c:pt idx="2">
                  <c:v>3.2581151200675756E-2</c:v>
                </c:pt>
                <c:pt idx="3">
                  <c:v>4.9765120375807402E-2</c:v>
                </c:pt>
              </c:numCache>
            </c:numRef>
          </c:val>
        </c:ser>
        <c:ser>
          <c:idx val="4"/>
          <c:order val="4"/>
          <c:tx>
            <c:strRef>
              <c:f>'Circs 2'!$N$1</c:f>
              <c:strCache>
                <c:ptCount val="1"/>
                <c:pt idx="0">
                  <c:v>%U</c:v>
                </c:pt>
              </c:strCache>
            </c:strRef>
          </c:tx>
          <c:spPr>
            <a:solidFill>
              <a:schemeClr val="accent5"/>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2'!$N$10,'Circs 2'!$AA$10,'Circs 2'!$AN$10,'Circs 2'!$BA$10)</c:f>
              <c:numCache>
                <c:formatCode>0.0%</c:formatCode>
                <c:ptCount val="4"/>
                <c:pt idx="0">
                  <c:v>5.8817289843543039E-3</c:v>
                </c:pt>
                <c:pt idx="1">
                  <c:v>4.7005251367926376E-3</c:v>
                </c:pt>
                <c:pt idx="2">
                  <c:v>3.4994569808133222E-3</c:v>
                </c:pt>
                <c:pt idx="3">
                  <c:v>6.8995889606576705E-3</c:v>
                </c:pt>
              </c:numCache>
            </c:numRef>
          </c:val>
        </c:ser>
        <c:dLbls>
          <c:showLegendKey val="0"/>
          <c:showVal val="0"/>
          <c:showCatName val="0"/>
          <c:showSerName val="0"/>
          <c:showPercent val="0"/>
          <c:showBubbleSize val="0"/>
        </c:dLbls>
        <c:gapWidth val="150"/>
        <c:overlap val="100"/>
        <c:axId val="224781256"/>
        <c:axId val="224778120"/>
      </c:barChart>
      <c:catAx>
        <c:axId val="224781256"/>
        <c:scaling>
          <c:orientation val="maxMin"/>
        </c:scaling>
        <c:delete val="0"/>
        <c:axPos val="l"/>
        <c:numFmt formatCode="General" sourceLinked="0"/>
        <c:majorTickMark val="out"/>
        <c:minorTickMark val="none"/>
        <c:tickLblPos val="nextTo"/>
        <c:txPr>
          <a:bodyPr/>
          <a:lstStyle/>
          <a:p>
            <a:pPr>
              <a:defRPr sz="1200"/>
            </a:pPr>
            <a:endParaRPr lang="en-US"/>
          </a:p>
        </c:txPr>
        <c:crossAx val="224778120"/>
        <c:crosses val="autoZero"/>
        <c:auto val="1"/>
        <c:lblAlgn val="ctr"/>
        <c:lblOffset val="100"/>
        <c:noMultiLvlLbl val="0"/>
      </c:catAx>
      <c:valAx>
        <c:axId val="224778120"/>
        <c:scaling>
          <c:orientation val="minMax"/>
          <c:max val="1"/>
        </c:scaling>
        <c:delete val="0"/>
        <c:axPos val="t"/>
        <c:majorGridlines/>
        <c:numFmt formatCode="0%" sourceLinked="0"/>
        <c:majorTickMark val="out"/>
        <c:minorTickMark val="none"/>
        <c:tickLblPos val="nextTo"/>
        <c:txPr>
          <a:bodyPr/>
          <a:lstStyle/>
          <a:p>
            <a:pPr>
              <a:defRPr sz="1200"/>
            </a:pPr>
            <a:endParaRPr lang="en-US"/>
          </a:p>
        </c:txPr>
        <c:crossAx val="22478125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Profile</a:t>
            </a:r>
            <a:r>
              <a:rPr lang="en-GB" sz="1600" baseline="0" dirty="0" smtClean="0"/>
              <a:t> for outputs flagged as interdisciplinary,</a:t>
            </a:r>
          </a:p>
          <a:p>
            <a:pPr>
              <a:defRPr sz="1600"/>
            </a:pPr>
            <a:r>
              <a:rPr lang="en-GB" sz="1600" baseline="0" dirty="0" smtClean="0"/>
              <a:t>for 31 HEIs that flagged &gt;5% of their outputs</a:t>
            </a:r>
          </a:p>
        </c:rich>
      </c:tx>
      <c:overlay val="0"/>
    </c:title>
    <c:autoTitleDeleted val="0"/>
    <c:plotArea>
      <c:layout>
        <c:manualLayout>
          <c:layoutTarget val="inner"/>
          <c:xMode val="edge"/>
          <c:yMode val="edge"/>
          <c:x val="0.39039217732350368"/>
          <c:y val="0.44366793583247038"/>
          <c:w val="0.49479905016174225"/>
          <c:h val="0.4180614270027474"/>
        </c:manualLayout>
      </c:layout>
      <c:barChart>
        <c:barDir val="bar"/>
        <c:grouping val="percentStacked"/>
        <c:varyColors val="0"/>
        <c:ser>
          <c:idx val="0"/>
          <c:order val="0"/>
          <c:tx>
            <c:strRef>
              <c:f>Sheet1!$B$4</c:f>
              <c:strCache>
                <c:ptCount val="1"/>
                <c:pt idx="0">
                  <c:v>4*</c:v>
                </c:pt>
              </c:strCache>
            </c:strRef>
          </c:tx>
          <c:invertIfNegative val="0"/>
          <c:cat>
            <c:strRef>
              <c:f>Sheet1!$A$5:$A$6</c:f>
              <c:strCache>
                <c:ptCount val="2"/>
                <c:pt idx="0">
                  <c:v>All outputs (35,056)</c:v>
                </c:pt>
                <c:pt idx="1">
                  <c:v>Outputs flagged as interdisciplinary (4,042)</c:v>
                </c:pt>
              </c:strCache>
            </c:strRef>
          </c:cat>
          <c:val>
            <c:numRef>
              <c:f>Sheet1!$B$5:$B$6</c:f>
              <c:numCache>
                <c:formatCode>General</c:formatCode>
                <c:ptCount val="2"/>
                <c:pt idx="0">
                  <c:v>0.20144910999543642</c:v>
                </c:pt>
                <c:pt idx="1">
                  <c:v>0.20014844136566098</c:v>
                </c:pt>
              </c:numCache>
            </c:numRef>
          </c:val>
        </c:ser>
        <c:ser>
          <c:idx val="1"/>
          <c:order val="1"/>
          <c:tx>
            <c:strRef>
              <c:f>Sheet1!$C$4</c:f>
              <c:strCache>
                <c:ptCount val="1"/>
                <c:pt idx="0">
                  <c:v>3*</c:v>
                </c:pt>
              </c:strCache>
            </c:strRef>
          </c:tx>
          <c:invertIfNegative val="0"/>
          <c:cat>
            <c:strRef>
              <c:f>Sheet1!$A$5:$A$6</c:f>
              <c:strCache>
                <c:ptCount val="2"/>
                <c:pt idx="0">
                  <c:v>All outputs (35,056)</c:v>
                </c:pt>
                <c:pt idx="1">
                  <c:v>Outputs flagged as interdisciplinary (4,042)</c:v>
                </c:pt>
              </c:strCache>
            </c:strRef>
          </c:cat>
          <c:val>
            <c:numRef>
              <c:f>Sheet1!$C$5:$C$6</c:f>
              <c:numCache>
                <c:formatCode>General</c:formatCode>
                <c:ptCount val="2"/>
                <c:pt idx="0">
                  <c:v>0.48707781834778707</c:v>
                </c:pt>
                <c:pt idx="1">
                  <c:v>0.49158832261256874</c:v>
                </c:pt>
              </c:numCache>
            </c:numRef>
          </c:val>
        </c:ser>
        <c:ser>
          <c:idx val="2"/>
          <c:order val="2"/>
          <c:tx>
            <c:strRef>
              <c:f>Sheet1!$D$4</c:f>
              <c:strCache>
                <c:ptCount val="1"/>
                <c:pt idx="0">
                  <c:v>2*</c:v>
                </c:pt>
              </c:strCache>
            </c:strRef>
          </c:tx>
          <c:invertIfNegative val="0"/>
          <c:cat>
            <c:strRef>
              <c:f>Sheet1!$A$5:$A$6</c:f>
              <c:strCache>
                <c:ptCount val="2"/>
                <c:pt idx="0">
                  <c:v>All outputs (35,056)</c:v>
                </c:pt>
                <c:pt idx="1">
                  <c:v>Outputs flagged as interdisciplinary (4,042)</c:v>
                </c:pt>
              </c:strCache>
            </c:strRef>
          </c:cat>
          <c:val>
            <c:numRef>
              <c:f>Sheet1!$D$5:$D$6</c:f>
              <c:numCache>
                <c:formatCode>General</c:formatCode>
                <c:ptCount val="2"/>
                <c:pt idx="0">
                  <c:v>0.26203788224554997</c:v>
                </c:pt>
                <c:pt idx="1">
                  <c:v>0.26397822859970332</c:v>
                </c:pt>
              </c:numCache>
            </c:numRef>
          </c:val>
        </c:ser>
        <c:ser>
          <c:idx val="3"/>
          <c:order val="3"/>
          <c:tx>
            <c:strRef>
              <c:f>Sheet1!$E$4</c:f>
              <c:strCache>
                <c:ptCount val="1"/>
                <c:pt idx="0">
                  <c:v>1*</c:v>
                </c:pt>
              </c:strCache>
            </c:strRef>
          </c:tx>
          <c:invertIfNegative val="0"/>
          <c:cat>
            <c:strRef>
              <c:f>Sheet1!$A$5:$A$6</c:f>
              <c:strCache>
                <c:ptCount val="2"/>
                <c:pt idx="0">
                  <c:v>All outputs (35,056)</c:v>
                </c:pt>
                <c:pt idx="1">
                  <c:v>Outputs flagged as interdisciplinary (4,042)</c:v>
                </c:pt>
              </c:strCache>
            </c:strRef>
          </c:cat>
          <c:val>
            <c:numRef>
              <c:f>Sheet1!$E$5:$E$6</c:f>
              <c:numCache>
                <c:formatCode>General</c:formatCode>
                <c:ptCount val="2"/>
                <c:pt idx="0">
                  <c:v>4.2874258329529895E-2</c:v>
                </c:pt>
                <c:pt idx="1">
                  <c:v>3.8594755071746659E-2</c:v>
                </c:pt>
              </c:numCache>
            </c:numRef>
          </c:val>
        </c:ser>
        <c:ser>
          <c:idx val="4"/>
          <c:order val="4"/>
          <c:tx>
            <c:strRef>
              <c:f>Sheet1!$F$4</c:f>
              <c:strCache>
                <c:ptCount val="1"/>
                <c:pt idx="0">
                  <c:v>U</c:v>
                </c:pt>
              </c:strCache>
            </c:strRef>
          </c:tx>
          <c:invertIfNegative val="0"/>
          <c:cat>
            <c:strRef>
              <c:f>Sheet1!$A$5:$A$6</c:f>
              <c:strCache>
                <c:ptCount val="2"/>
                <c:pt idx="0">
                  <c:v>All outputs (35,056)</c:v>
                </c:pt>
                <c:pt idx="1">
                  <c:v>Outputs flagged as interdisciplinary (4,042)</c:v>
                </c:pt>
              </c:strCache>
            </c:strRef>
          </c:cat>
          <c:val>
            <c:numRef>
              <c:f>Sheet1!$F$5:$F$6</c:f>
              <c:numCache>
                <c:formatCode>General</c:formatCode>
                <c:ptCount val="2"/>
                <c:pt idx="0">
                  <c:v>6.5609310816978584E-3</c:v>
                </c:pt>
                <c:pt idx="1">
                  <c:v>5.6902523503216404E-3</c:v>
                </c:pt>
              </c:numCache>
            </c:numRef>
          </c:val>
        </c:ser>
        <c:dLbls>
          <c:showLegendKey val="0"/>
          <c:showVal val="0"/>
          <c:showCatName val="0"/>
          <c:showSerName val="0"/>
          <c:showPercent val="0"/>
          <c:showBubbleSize val="0"/>
        </c:dLbls>
        <c:gapWidth val="150"/>
        <c:overlap val="100"/>
        <c:axId val="224782432"/>
        <c:axId val="224782040"/>
      </c:barChart>
      <c:catAx>
        <c:axId val="224782432"/>
        <c:scaling>
          <c:orientation val="maxMin"/>
        </c:scaling>
        <c:delete val="0"/>
        <c:axPos val="l"/>
        <c:numFmt formatCode="General" sourceLinked="0"/>
        <c:majorTickMark val="out"/>
        <c:minorTickMark val="none"/>
        <c:tickLblPos val="nextTo"/>
        <c:txPr>
          <a:bodyPr/>
          <a:lstStyle/>
          <a:p>
            <a:pPr>
              <a:defRPr sz="1200"/>
            </a:pPr>
            <a:endParaRPr lang="en-US"/>
          </a:p>
        </c:txPr>
        <c:crossAx val="224782040"/>
        <c:crosses val="autoZero"/>
        <c:auto val="1"/>
        <c:lblAlgn val="ctr"/>
        <c:lblOffset val="100"/>
        <c:noMultiLvlLbl val="0"/>
      </c:catAx>
      <c:valAx>
        <c:axId val="224782040"/>
        <c:scaling>
          <c:orientation val="minMax"/>
          <c:max val="1"/>
        </c:scaling>
        <c:delete val="0"/>
        <c:axPos val="t"/>
        <c:majorGridlines/>
        <c:numFmt formatCode="0%" sourceLinked="1"/>
        <c:majorTickMark val="out"/>
        <c:minorTickMark val="none"/>
        <c:tickLblPos val="nextTo"/>
        <c:txPr>
          <a:bodyPr/>
          <a:lstStyle/>
          <a:p>
            <a:pPr>
              <a:defRPr sz="1200"/>
            </a:pPr>
            <a:endParaRPr lang="en-US"/>
          </a:p>
        </c:txPr>
        <c:crossAx val="224782432"/>
        <c:crosses val="autoZero"/>
        <c:crossBetween val="between"/>
        <c:majorUnit val="0.1"/>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Overall quality profile:</a:t>
            </a:r>
            <a:r>
              <a:rPr lang="en-US" sz="1600" baseline="0" dirty="0" smtClean="0"/>
              <a:t> average </a:t>
            </a:r>
            <a:r>
              <a:rPr lang="en-US" sz="1600" dirty="0" smtClean="0"/>
              <a:t>4* by institution</a:t>
            </a:r>
            <a:endParaRPr lang="en-US" sz="1600" dirty="0"/>
          </a:p>
        </c:rich>
      </c:tx>
      <c:overlay val="0"/>
    </c:title>
    <c:autoTitleDeleted val="0"/>
    <c:plotArea>
      <c:layout/>
      <c:scatterChart>
        <c:scatterStyle val="lineMarker"/>
        <c:varyColors val="0"/>
        <c:ser>
          <c:idx val="0"/>
          <c:order val="0"/>
          <c:tx>
            <c:strRef>
              <c:f>'HEI scatter plots'!$B$1</c:f>
              <c:strCache>
                <c:ptCount val="1"/>
                <c:pt idx="0">
                  <c:v>Overall 4*</c:v>
                </c:pt>
              </c:strCache>
            </c:strRef>
          </c:tx>
          <c:spPr>
            <a:ln w="28575">
              <a:noFill/>
            </a:ln>
          </c:spPr>
          <c:xVal>
            <c:numRef>
              <c:f>'HEI scatter plots'!$A$2:$A$155</c:f>
              <c:numCache>
                <c:formatCode>General</c:formatCode>
                <c:ptCount val="154"/>
                <c:pt idx="0">
                  <c:v>2565.6099999999997</c:v>
                </c:pt>
                <c:pt idx="1">
                  <c:v>2409.269999999995</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740.35999999999888</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355.47999999999945</c:v>
                </c:pt>
                <c:pt idx="45">
                  <c:v>352.36</c:v>
                </c:pt>
                <c:pt idx="46">
                  <c:v>342.69999999999993</c:v>
                </c:pt>
                <c:pt idx="47">
                  <c:v>339.04</c:v>
                </c:pt>
                <c:pt idx="48">
                  <c:v>327.76000000000005</c:v>
                </c:pt>
                <c:pt idx="49">
                  <c:v>316.78999999999945</c:v>
                </c:pt>
                <c:pt idx="50">
                  <c:v>313.66000000000008</c:v>
                </c:pt>
                <c:pt idx="51">
                  <c:v>312.7</c:v>
                </c:pt>
                <c:pt idx="52">
                  <c:v>300.88</c:v>
                </c:pt>
                <c:pt idx="53">
                  <c:v>299.3</c:v>
                </c:pt>
                <c:pt idx="54">
                  <c:v>281.92999999999938</c:v>
                </c:pt>
                <c:pt idx="55">
                  <c:v>271.85000000000002</c:v>
                </c:pt>
                <c:pt idx="56">
                  <c:v>269.48999999999927</c:v>
                </c:pt>
                <c:pt idx="57">
                  <c:v>266.92999999999938</c:v>
                </c:pt>
                <c:pt idx="58">
                  <c:v>246.94999999999996</c:v>
                </c:pt>
                <c:pt idx="59">
                  <c:v>245.93000000000004</c:v>
                </c:pt>
                <c:pt idx="60">
                  <c:v>242.55999999999997</c:v>
                </c:pt>
                <c:pt idx="61">
                  <c:v>242.35000000000028</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152.85000000000031</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12.350000000000017</c:v>
                </c:pt>
                <c:pt idx="144">
                  <c:v>12.1</c:v>
                </c:pt>
                <c:pt idx="145">
                  <c:v>12</c:v>
                </c:pt>
                <c:pt idx="146">
                  <c:v>11.6</c:v>
                </c:pt>
                <c:pt idx="147">
                  <c:v>11</c:v>
                </c:pt>
                <c:pt idx="148">
                  <c:v>10.78</c:v>
                </c:pt>
                <c:pt idx="149">
                  <c:v>7.45</c:v>
                </c:pt>
                <c:pt idx="150">
                  <c:v>5.9</c:v>
                </c:pt>
                <c:pt idx="151">
                  <c:v>5</c:v>
                </c:pt>
                <c:pt idx="152">
                  <c:v>3</c:v>
                </c:pt>
                <c:pt idx="153">
                  <c:v>3</c:v>
                </c:pt>
              </c:numCache>
            </c:numRef>
          </c:xVal>
          <c:yVal>
            <c:numRef>
              <c:f>'HEI scatter plots'!$B$2:$B$155</c:f>
              <c:numCache>
                <c:formatCode>0%</c:formatCode>
                <c:ptCount val="154"/>
                <c:pt idx="0">
                  <c:v>0.42647019617167148</c:v>
                </c:pt>
                <c:pt idx="1">
                  <c:v>0.4807005441482276</c:v>
                </c:pt>
                <c:pt idx="2">
                  <c:v>0.4682387035892725</c:v>
                </c:pt>
                <c:pt idx="3">
                  <c:v>0.37646610536883779</c:v>
                </c:pt>
                <c:pt idx="4">
                  <c:v>0.35257859540341852</c:v>
                </c:pt>
                <c:pt idx="5">
                  <c:v>0.31592353921303407</c:v>
                </c:pt>
                <c:pt idx="6">
                  <c:v>0.4022152666179693</c:v>
                </c:pt>
                <c:pt idx="7">
                  <c:v>0.46404794487850676</c:v>
                </c:pt>
                <c:pt idx="8">
                  <c:v>0.32365202861469433</c:v>
                </c:pt>
                <c:pt idx="9">
                  <c:v>0.36048438557478618</c:v>
                </c:pt>
                <c:pt idx="10">
                  <c:v>0.32883814332950106</c:v>
                </c:pt>
                <c:pt idx="11">
                  <c:v>0.30901208852181722</c:v>
                </c:pt>
                <c:pt idx="12">
                  <c:v>0.28250405985112303</c:v>
                </c:pt>
                <c:pt idx="13">
                  <c:v>0.33311015243025632</c:v>
                </c:pt>
                <c:pt idx="14">
                  <c:v>0.36867032707267905</c:v>
                </c:pt>
                <c:pt idx="15">
                  <c:v>0.31406745875330822</c:v>
                </c:pt>
                <c:pt idx="16">
                  <c:v>0.24576171222540921</c:v>
                </c:pt>
                <c:pt idx="17">
                  <c:v>0.27109868126661646</c:v>
                </c:pt>
                <c:pt idx="18">
                  <c:v>0.32628491544653981</c:v>
                </c:pt>
                <c:pt idx="19">
                  <c:v>0.40463264199539101</c:v>
                </c:pt>
                <c:pt idx="20">
                  <c:v>0.29005732293732511</c:v>
                </c:pt>
                <c:pt idx="21">
                  <c:v>0.20267783485965302</c:v>
                </c:pt>
                <c:pt idx="22">
                  <c:v>0.34131378482729902</c:v>
                </c:pt>
                <c:pt idx="23">
                  <c:v>0.24603556161328305</c:v>
                </c:pt>
                <c:pt idx="24">
                  <c:v>0.35333307408732451</c:v>
                </c:pt>
                <c:pt idx="25">
                  <c:v>0.23894303225158275</c:v>
                </c:pt>
                <c:pt idx="26">
                  <c:v>0.25226707706878176</c:v>
                </c:pt>
                <c:pt idx="27">
                  <c:v>0.26698325537251738</c:v>
                </c:pt>
                <c:pt idx="28">
                  <c:v>0.34761038289065305</c:v>
                </c:pt>
                <c:pt idx="29">
                  <c:v>0.14324633207311618</c:v>
                </c:pt>
                <c:pt idx="30">
                  <c:v>0.27804630658399349</c:v>
                </c:pt>
                <c:pt idx="31">
                  <c:v>0.49872618287045845</c:v>
                </c:pt>
                <c:pt idx="32">
                  <c:v>0.32445179201449892</c:v>
                </c:pt>
                <c:pt idx="33">
                  <c:v>0.27537481528815161</c:v>
                </c:pt>
                <c:pt idx="34">
                  <c:v>0.32330076051394402</c:v>
                </c:pt>
                <c:pt idx="35">
                  <c:v>0.21783568750544988</c:v>
                </c:pt>
                <c:pt idx="36">
                  <c:v>0.30238189408921246</c:v>
                </c:pt>
                <c:pt idx="37">
                  <c:v>0.24182304435034541</c:v>
                </c:pt>
                <c:pt idx="38">
                  <c:v>0.20827144912537579</c:v>
                </c:pt>
                <c:pt idx="39">
                  <c:v>0.31095388502842791</c:v>
                </c:pt>
                <c:pt idx="40">
                  <c:v>0.23313263202410528</c:v>
                </c:pt>
                <c:pt idx="41">
                  <c:v>0.30021130299103477</c:v>
                </c:pt>
                <c:pt idx="42">
                  <c:v>0.31070821836282064</c:v>
                </c:pt>
                <c:pt idx="43">
                  <c:v>0.14711003660602129</c:v>
                </c:pt>
                <c:pt idx="44">
                  <c:v>0.14213654776640064</c:v>
                </c:pt>
                <c:pt idx="45">
                  <c:v>0.2636485412646164</c:v>
                </c:pt>
                <c:pt idx="46">
                  <c:v>0.16434490808287144</c:v>
                </c:pt>
                <c:pt idx="47">
                  <c:v>0.29551173902784444</c:v>
                </c:pt>
                <c:pt idx="48">
                  <c:v>0.27361239931657338</c:v>
                </c:pt>
                <c:pt idx="49">
                  <c:v>0.21988257205088538</c:v>
                </c:pt>
                <c:pt idx="50">
                  <c:v>0.42459605942740558</c:v>
                </c:pt>
                <c:pt idx="51">
                  <c:v>0.14930124720179094</c:v>
                </c:pt>
                <c:pt idx="52">
                  <c:v>0.25082624302047396</c:v>
                </c:pt>
                <c:pt idx="53">
                  <c:v>0.15358503174072882</c:v>
                </c:pt>
                <c:pt idx="54">
                  <c:v>0.15760082289930141</c:v>
                </c:pt>
                <c:pt idx="55">
                  <c:v>0.12265072650358673</c:v>
                </c:pt>
                <c:pt idx="56">
                  <c:v>0.14288173958217412</c:v>
                </c:pt>
                <c:pt idx="57">
                  <c:v>0.20852133518150856</c:v>
                </c:pt>
                <c:pt idx="58">
                  <c:v>8.5270702571370732E-2</c:v>
                </c:pt>
                <c:pt idx="59">
                  <c:v>0.144603749034278</c:v>
                </c:pt>
                <c:pt idx="60">
                  <c:v>0.17614940633245427</c:v>
                </c:pt>
                <c:pt idx="61">
                  <c:v>0.10591293583660008</c:v>
                </c:pt>
                <c:pt idx="62">
                  <c:v>0.23896833717760604</c:v>
                </c:pt>
                <c:pt idx="63">
                  <c:v>0.22579419299743864</c:v>
                </c:pt>
                <c:pt idx="64">
                  <c:v>0.14613179289687644</c:v>
                </c:pt>
                <c:pt idx="65">
                  <c:v>0.25743077913715456</c:v>
                </c:pt>
                <c:pt idx="66">
                  <c:v>0.17853448275862124</c:v>
                </c:pt>
                <c:pt idx="67">
                  <c:v>0.26559179661319798</c:v>
                </c:pt>
                <c:pt idx="68">
                  <c:v>0.16065536205316225</c:v>
                </c:pt>
                <c:pt idx="69">
                  <c:v>0.19580477822196837</c:v>
                </c:pt>
                <c:pt idx="70">
                  <c:v>0.2280354244247112</c:v>
                </c:pt>
                <c:pt idx="71">
                  <c:v>8.5280397022332532E-2</c:v>
                </c:pt>
                <c:pt idx="72">
                  <c:v>8.4072676727561538E-2</c:v>
                </c:pt>
                <c:pt idx="73">
                  <c:v>0.28795316652459507</c:v>
                </c:pt>
                <c:pt idx="74">
                  <c:v>0.11046960605270018</c:v>
                </c:pt>
                <c:pt idx="75">
                  <c:v>0.12994359842075576</c:v>
                </c:pt>
                <c:pt idx="76">
                  <c:v>8.2167893961708427E-2</c:v>
                </c:pt>
                <c:pt idx="77">
                  <c:v>7.1879900213827508E-2</c:v>
                </c:pt>
                <c:pt idx="78">
                  <c:v>0.16491965389369626</c:v>
                </c:pt>
                <c:pt idx="79">
                  <c:v>0.1259019607843137</c:v>
                </c:pt>
                <c:pt idx="80">
                  <c:v>0.14500163559044851</c:v>
                </c:pt>
                <c:pt idx="81">
                  <c:v>0.14092277486910995</c:v>
                </c:pt>
                <c:pt idx="82">
                  <c:v>0.2195739684669574</c:v>
                </c:pt>
                <c:pt idx="83">
                  <c:v>6.1056778049443192E-2</c:v>
                </c:pt>
                <c:pt idx="84">
                  <c:v>0.16317270235175266</c:v>
                </c:pt>
                <c:pt idx="85">
                  <c:v>7.186281588447653E-2</c:v>
                </c:pt>
                <c:pt idx="86">
                  <c:v>5.5074033947273511E-2</c:v>
                </c:pt>
                <c:pt idx="87">
                  <c:v>6.737226277372263E-2</c:v>
                </c:pt>
                <c:pt idx="88">
                  <c:v>0.16501545595054093</c:v>
                </c:pt>
                <c:pt idx="89">
                  <c:v>0.23950941566313746</c:v>
                </c:pt>
                <c:pt idx="90">
                  <c:v>0.1571380526618</c:v>
                </c:pt>
                <c:pt idx="91">
                  <c:v>6.4796954314721059E-2</c:v>
                </c:pt>
                <c:pt idx="92">
                  <c:v>0.11788474692202459</c:v>
                </c:pt>
                <c:pt idx="93">
                  <c:v>6.7879057358826184E-2</c:v>
                </c:pt>
                <c:pt idx="94">
                  <c:v>0.31000000000000061</c:v>
                </c:pt>
                <c:pt idx="95">
                  <c:v>5.3895131086142425E-2</c:v>
                </c:pt>
                <c:pt idx="96">
                  <c:v>4.6851674641148464E-2</c:v>
                </c:pt>
                <c:pt idx="97">
                  <c:v>0.35000000000000031</c:v>
                </c:pt>
                <c:pt idx="98">
                  <c:v>0.49957706858085266</c:v>
                </c:pt>
                <c:pt idx="99">
                  <c:v>7.7186424003935314E-2</c:v>
                </c:pt>
                <c:pt idx="100">
                  <c:v>6.0777176586325692E-2</c:v>
                </c:pt>
                <c:pt idx="101">
                  <c:v>9.7836198179980058E-2</c:v>
                </c:pt>
                <c:pt idx="102">
                  <c:v>0.55999999999999994</c:v>
                </c:pt>
                <c:pt idx="103">
                  <c:v>4.0604774535809018E-2</c:v>
                </c:pt>
                <c:pt idx="104">
                  <c:v>8.7717889908256894E-2</c:v>
                </c:pt>
                <c:pt idx="105">
                  <c:v>6.4205318491032795E-2</c:v>
                </c:pt>
                <c:pt idx="106">
                  <c:v>0.11093516209476288</c:v>
                </c:pt>
                <c:pt idx="107">
                  <c:v>0.13136854904079978</c:v>
                </c:pt>
                <c:pt idx="108">
                  <c:v>7.8432074951777564E-2</c:v>
                </c:pt>
                <c:pt idx="109">
                  <c:v>6.3445747800586524E-2</c:v>
                </c:pt>
                <c:pt idx="110">
                  <c:v>0.12771659324522774</c:v>
                </c:pt>
                <c:pt idx="111">
                  <c:v>5.1274421400661283E-2</c:v>
                </c:pt>
                <c:pt idx="112">
                  <c:v>0.37000000000000038</c:v>
                </c:pt>
                <c:pt idx="113">
                  <c:v>0.42000000000000032</c:v>
                </c:pt>
                <c:pt idx="114">
                  <c:v>9.7415329768271067E-2</c:v>
                </c:pt>
                <c:pt idx="115">
                  <c:v>0.29623495599065996</c:v>
                </c:pt>
                <c:pt idx="116">
                  <c:v>0.23</c:v>
                </c:pt>
                <c:pt idx="117">
                  <c:v>0.14947775628626694</c:v>
                </c:pt>
                <c:pt idx="118">
                  <c:v>7.17959912681089E-2</c:v>
                </c:pt>
                <c:pt idx="119">
                  <c:v>5.6048879837067217E-2</c:v>
                </c:pt>
                <c:pt idx="120">
                  <c:v>0.10863129736959429</c:v>
                </c:pt>
                <c:pt idx="121">
                  <c:v>0.15470725995316192</c:v>
                </c:pt>
                <c:pt idx="122">
                  <c:v>0.10594113282216175</c:v>
                </c:pt>
                <c:pt idx="123">
                  <c:v>5.2352941176470699E-2</c:v>
                </c:pt>
                <c:pt idx="124">
                  <c:v>2.0689170182841138E-2</c:v>
                </c:pt>
                <c:pt idx="125">
                  <c:v>0.31073863636363636</c:v>
                </c:pt>
                <c:pt idx="126">
                  <c:v>0.24514285714285741</c:v>
                </c:pt>
                <c:pt idx="127">
                  <c:v>3.0324483775811189E-2</c:v>
                </c:pt>
                <c:pt idx="128">
                  <c:v>0.55999999999999994</c:v>
                </c:pt>
                <c:pt idx="129">
                  <c:v>6.4492537313433088E-2</c:v>
                </c:pt>
                <c:pt idx="130">
                  <c:v>6.9596337910944925E-2</c:v>
                </c:pt>
                <c:pt idx="131">
                  <c:v>4.9871244635193129E-2</c:v>
                </c:pt>
                <c:pt idx="132">
                  <c:v>0.39000000000000062</c:v>
                </c:pt>
                <c:pt idx="133">
                  <c:v>0.22</c:v>
                </c:pt>
                <c:pt idx="134">
                  <c:v>0.17</c:v>
                </c:pt>
                <c:pt idx="135">
                  <c:v>4.5671641791044756E-2</c:v>
                </c:pt>
                <c:pt idx="136">
                  <c:v>0.10000000000000003</c:v>
                </c:pt>
                <c:pt idx="137">
                  <c:v>0.21000000000000021</c:v>
                </c:pt>
                <c:pt idx="138">
                  <c:v>0.22000000000000003</c:v>
                </c:pt>
                <c:pt idx="139">
                  <c:v>0.26</c:v>
                </c:pt>
                <c:pt idx="140">
                  <c:v>0.34000000000000008</c:v>
                </c:pt>
                <c:pt idx="141">
                  <c:v>0.21000000000000021</c:v>
                </c:pt>
                <c:pt idx="142">
                  <c:v>0</c:v>
                </c:pt>
                <c:pt idx="143">
                  <c:v>0.26</c:v>
                </c:pt>
                <c:pt idx="144">
                  <c:v>7.0000000000000021E-2</c:v>
                </c:pt>
                <c:pt idx="145">
                  <c:v>3.0000000000000002E-2</c:v>
                </c:pt>
                <c:pt idx="146">
                  <c:v>0.18000000000000024</c:v>
                </c:pt>
                <c:pt idx="147">
                  <c:v>6.363636363636363E-2</c:v>
                </c:pt>
                <c:pt idx="148">
                  <c:v>0.36000000000000032</c:v>
                </c:pt>
                <c:pt idx="149">
                  <c:v>0.19000000000000003</c:v>
                </c:pt>
                <c:pt idx="150">
                  <c:v>7.0000000000000021E-2</c:v>
                </c:pt>
                <c:pt idx="151">
                  <c:v>0.2</c:v>
                </c:pt>
                <c:pt idx="152">
                  <c:v>0</c:v>
                </c:pt>
                <c:pt idx="153">
                  <c:v>0</c:v>
                </c:pt>
              </c:numCache>
            </c:numRef>
          </c:yVal>
          <c:smooth val="0"/>
        </c:ser>
        <c:dLbls>
          <c:showLegendKey val="0"/>
          <c:showVal val="0"/>
          <c:showCatName val="0"/>
          <c:showSerName val="0"/>
          <c:showPercent val="0"/>
          <c:showBubbleSize val="0"/>
        </c:dLbls>
        <c:axId val="224785176"/>
        <c:axId val="224783216"/>
      </c:scatterChart>
      <c:valAx>
        <c:axId val="224785176"/>
        <c:scaling>
          <c:orientation val="minMax"/>
          <c:max val="2600"/>
          <c:min val="0"/>
        </c:scaling>
        <c:delete val="1"/>
        <c:axPos val="b"/>
        <c:title>
          <c:tx>
            <c:rich>
              <a:bodyPr/>
              <a:lstStyle/>
              <a:p>
                <a:pPr>
                  <a:defRPr sz="1200"/>
                </a:pPr>
                <a:r>
                  <a:rPr lang="en-GB" sz="1200" dirty="0" smtClean="0"/>
                  <a:t>Submitted</a:t>
                </a:r>
                <a:r>
                  <a:rPr lang="en-GB" sz="1200" baseline="0" dirty="0" smtClean="0"/>
                  <a:t> Cat A FTE staff</a:t>
                </a:r>
              </a:p>
            </c:rich>
          </c:tx>
          <c:overlay val="0"/>
        </c:title>
        <c:numFmt formatCode="General" sourceLinked="1"/>
        <c:majorTickMark val="out"/>
        <c:minorTickMark val="none"/>
        <c:tickLblPos val="nextTo"/>
        <c:crossAx val="224783216"/>
        <c:crosses val="autoZero"/>
        <c:crossBetween val="midCat"/>
      </c:valAx>
      <c:valAx>
        <c:axId val="224783216"/>
        <c:scaling>
          <c:orientation val="minMax"/>
          <c:max val="1"/>
        </c:scaling>
        <c:delete val="0"/>
        <c:axPos val="l"/>
        <c:majorGridlines/>
        <c:numFmt formatCode="0%" sourceLinked="1"/>
        <c:majorTickMark val="out"/>
        <c:minorTickMark val="none"/>
        <c:tickLblPos val="nextTo"/>
        <c:crossAx val="224785176"/>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Overall </a:t>
            </a:r>
            <a:r>
              <a:rPr lang="en-US" sz="1600" dirty="0" smtClean="0"/>
              <a:t> quality profile: average 3</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plots'!$E$1</c:f>
              <c:strCache>
                <c:ptCount val="1"/>
                <c:pt idx="0">
                  <c:v>Overall 3*+4*</c:v>
                </c:pt>
              </c:strCache>
            </c:strRef>
          </c:tx>
          <c:spPr>
            <a:ln w="28575">
              <a:noFill/>
            </a:ln>
          </c:spPr>
          <c:xVal>
            <c:numRef>
              <c:f>'HEI scatter plots'!$D$2:$D$155</c:f>
              <c:numCache>
                <c:formatCode>General</c:formatCode>
                <c:ptCount val="154"/>
                <c:pt idx="0">
                  <c:v>2565.6099999999997</c:v>
                </c:pt>
                <c:pt idx="1">
                  <c:v>2409.269999999995</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740.35999999999888</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355.47999999999945</c:v>
                </c:pt>
                <c:pt idx="45">
                  <c:v>352.36</c:v>
                </c:pt>
                <c:pt idx="46">
                  <c:v>342.69999999999993</c:v>
                </c:pt>
                <c:pt idx="47">
                  <c:v>339.04</c:v>
                </c:pt>
                <c:pt idx="48">
                  <c:v>327.76000000000005</c:v>
                </c:pt>
                <c:pt idx="49">
                  <c:v>316.78999999999945</c:v>
                </c:pt>
                <c:pt idx="50">
                  <c:v>313.66000000000008</c:v>
                </c:pt>
                <c:pt idx="51">
                  <c:v>312.7</c:v>
                </c:pt>
                <c:pt idx="52">
                  <c:v>300.88</c:v>
                </c:pt>
                <c:pt idx="53">
                  <c:v>299.3</c:v>
                </c:pt>
                <c:pt idx="54">
                  <c:v>281.92999999999938</c:v>
                </c:pt>
                <c:pt idx="55">
                  <c:v>271.85000000000002</c:v>
                </c:pt>
                <c:pt idx="56">
                  <c:v>269.48999999999927</c:v>
                </c:pt>
                <c:pt idx="57">
                  <c:v>266.92999999999938</c:v>
                </c:pt>
                <c:pt idx="58">
                  <c:v>246.94999999999996</c:v>
                </c:pt>
                <c:pt idx="59">
                  <c:v>245.93000000000004</c:v>
                </c:pt>
                <c:pt idx="60">
                  <c:v>242.55999999999997</c:v>
                </c:pt>
                <c:pt idx="61">
                  <c:v>242.35000000000028</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152.85000000000031</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12.350000000000017</c:v>
                </c:pt>
                <c:pt idx="144">
                  <c:v>12.1</c:v>
                </c:pt>
                <c:pt idx="145">
                  <c:v>12</c:v>
                </c:pt>
                <c:pt idx="146">
                  <c:v>11.6</c:v>
                </c:pt>
                <c:pt idx="147">
                  <c:v>11</c:v>
                </c:pt>
                <c:pt idx="148">
                  <c:v>10.78</c:v>
                </c:pt>
                <c:pt idx="149">
                  <c:v>7.45</c:v>
                </c:pt>
                <c:pt idx="150">
                  <c:v>5.9</c:v>
                </c:pt>
                <c:pt idx="151">
                  <c:v>5</c:v>
                </c:pt>
                <c:pt idx="152">
                  <c:v>3</c:v>
                </c:pt>
                <c:pt idx="153">
                  <c:v>3</c:v>
                </c:pt>
              </c:numCache>
            </c:numRef>
          </c:xVal>
          <c:yVal>
            <c:numRef>
              <c:f>'HEI scatter plots'!$E$2:$E$155</c:f>
              <c:numCache>
                <c:formatCode>0%</c:formatCode>
                <c:ptCount val="154"/>
                <c:pt idx="0">
                  <c:v>0.82137156465713823</c:v>
                </c:pt>
                <c:pt idx="1">
                  <c:v>0.87190314908665256</c:v>
                </c:pt>
                <c:pt idx="2">
                  <c:v>0.87265437509879884</c:v>
                </c:pt>
                <c:pt idx="3">
                  <c:v>0.82508824468934672</c:v>
                </c:pt>
                <c:pt idx="4">
                  <c:v>0.825863332393862</c:v>
                </c:pt>
                <c:pt idx="5">
                  <c:v>0.80209309446161292</c:v>
                </c:pt>
                <c:pt idx="6">
                  <c:v>0.85185602629656665</c:v>
                </c:pt>
                <c:pt idx="7">
                  <c:v>0.90640150852123547</c:v>
                </c:pt>
                <c:pt idx="8">
                  <c:v>0.82751205333054845</c:v>
                </c:pt>
                <c:pt idx="9">
                  <c:v>0.83350109428423269</c:v>
                </c:pt>
                <c:pt idx="10">
                  <c:v>0.8427480771995427</c:v>
                </c:pt>
                <c:pt idx="11">
                  <c:v>0.81096389816170777</c:v>
                </c:pt>
                <c:pt idx="12">
                  <c:v>0.81414226844768167</c:v>
                </c:pt>
                <c:pt idx="13">
                  <c:v>0.85511925989838089</c:v>
                </c:pt>
                <c:pt idx="14">
                  <c:v>0.86549737826105655</c:v>
                </c:pt>
                <c:pt idx="15">
                  <c:v>0.79144478855791356</c:v>
                </c:pt>
                <c:pt idx="16">
                  <c:v>0.76496169840227735</c:v>
                </c:pt>
                <c:pt idx="17">
                  <c:v>0.80680858624411156</c:v>
                </c:pt>
                <c:pt idx="18">
                  <c:v>0.831267221351775</c:v>
                </c:pt>
                <c:pt idx="19">
                  <c:v>0.8740688626813079</c:v>
                </c:pt>
                <c:pt idx="20">
                  <c:v>0.81527764948789705</c:v>
                </c:pt>
                <c:pt idx="21">
                  <c:v>0.75397066487975584</c:v>
                </c:pt>
                <c:pt idx="22">
                  <c:v>0.85985301352096821</c:v>
                </c:pt>
                <c:pt idx="23">
                  <c:v>0.74026980980112767</c:v>
                </c:pt>
                <c:pt idx="24">
                  <c:v>0.83346342298060339</c:v>
                </c:pt>
                <c:pt idx="25">
                  <c:v>0.75625138149301763</c:v>
                </c:pt>
                <c:pt idx="26">
                  <c:v>0.73282128904598465</c:v>
                </c:pt>
                <c:pt idx="27">
                  <c:v>0.78024439021083369</c:v>
                </c:pt>
                <c:pt idx="28">
                  <c:v>0.82283201103828962</c:v>
                </c:pt>
                <c:pt idx="29">
                  <c:v>0.61178037529048712</c:v>
                </c:pt>
                <c:pt idx="30">
                  <c:v>0.78906813375864659</c:v>
                </c:pt>
                <c:pt idx="31">
                  <c:v>0.87278721485211763</c:v>
                </c:pt>
                <c:pt idx="32">
                  <c:v>0.82232894407063939</c:v>
                </c:pt>
                <c:pt idx="33">
                  <c:v>0.75998063021686291</c:v>
                </c:pt>
                <c:pt idx="34">
                  <c:v>0.86926093645050306</c:v>
                </c:pt>
                <c:pt idx="35">
                  <c:v>0.78157576946551577</c:v>
                </c:pt>
                <c:pt idx="36">
                  <c:v>0.82665787738958763</c:v>
                </c:pt>
                <c:pt idx="37">
                  <c:v>0.7163271673724092</c:v>
                </c:pt>
                <c:pt idx="38">
                  <c:v>0.7218191685387586</c:v>
                </c:pt>
                <c:pt idx="39">
                  <c:v>0.75507896399241969</c:v>
                </c:pt>
                <c:pt idx="40">
                  <c:v>0.75669530052334111</c:v>
                </c:pt>
                <c:pt idx="41">
                  <c:v>0.80910348292915135</c:v>
                </c:pt>
                <c:pt idx="42">
                  <c:v>0.80248173997727557</c:v>
                </c:pt>
                <c:pt idx="43">
                  <c:v>0.65092635087144202</c:v>
                </c:pt>
                <c:pt idx="44">
                  <c:v>0.61575672330370324</c:v>
                </c:pt>
                <c:pt idx="45">
                  <c:v>0.81958111022817715</c:v>
                </c:pt>
                <c:pt idx="46">
                  <c:v>0.60390137146192013</c:v>
                </c:pt>
                <c:pt idx="47">
                  <c:v>0.77389128126474893</c:v>
                </c:pt>
                <c:pt idx="48">
                  <c:v>0.73100622406638993</c:v>
                </c:pt>
                <c:pt idx="49">
                  <c:v>0.6740923008933366</c:v>
                </c:pt>
                <c:pt idx="50">
                  <c:v>0.79099343237901121</c:v>
                </c:pt>
                <c:pt idx="51">
                  <c:v>0.65016789254877061</c:v>
                </c:pt>
                <c:pt idx="52">
                  <c:v>0.73587509970752463</c:v>
                </c:pt>
                <c:pt idx="53">
                  <c:v>0.60930504510524552</c:v>
                </c:pt>
                <c:pt idx="54">
                  <c:v>0.64060227716099882</c:v>
                </c:pt>
                <c:pt idx="55">
                  <c:v>0.57928673901048366</c:v>
                </c:pt>
                <c:pt idx="56">
                  <c:v>0.59126349771790931</c:v>
                </c:pt>
                <c:pt idx="57">
                  <c:v>0.70906792042857814</c:v>
                </c:pt>
                <c:pt idx="58">
                  <c:v>0.51171370722818499</c:v>
                </c:pt>
                <c:pt idx="59">
                  <c:v>0.55171634204855069</c:v>
                </c:pt>
                <c:pt idx="60">
                  <c:v>0.66452671503957939</c:v>
                </c:pt>
                <c:pt idx="61">
                  <c:v>0.53309469775118756</c:v>
                </c:pt>
                <c:pt idx="62">
                  <c:v>0.69968546865171</c:v>
                </c:pt>
                <c:pt idx="63">
                  <c:v>0.65640264730999165</c:v>
                </c:pt>
                <c:pt idx="64">
                  <c:v>0.58269790329482263</c:v>
                </c:pt>
                <c:pt idx="65">
                  <c:v>0.7694784288473927</c:v>
                </c:pt>
                <c:pt idx="66">
                  <c:v>0.6483373121131768</c:v>
                </c:pt>
                <c:pt idx="67">
                  <c:v>0.80766453688396389</c:v>
                </c:pt>
                <c:pt idx="68">
                  <c:v>0.57588450962419924</c:v>
                </c:pt>
                <c:pt idx="69">
                  <c:v>0.62260375023795922</c:v>
                </c:pt>
                <c:pt idx="70">
                  <c:v>0.67329227537477521</c:v>
                </c:pt>
                <c:pt idx="71">
                  <c:v>0.41556327543424415</c:v>
                </c:pt>
                <c:pt idx="72">
                  <c:v>0.34547309372517881</c:v>
                </c:pt>
                <c:pt idx="73">
                  <c:v>0.78148523291380545</c:v>
                </c:pt>
                <c:pt idx="74">
                  <c:v>0.57271327941560135</c:v>
                </c:pt>
                <c:pt idx="75">
                  <c:v>0.52975747320924982</c:v>
                </c:pt>
                <c:pt idx="76">
                  <c:v>0.41133431516936747</c:v>
                </c:pt>
                <c:pt idx="77">
                  <c:v>0.44848123069612678</c:v>
                </c:pt>
                <c:pt idx="78">
                  <c:v>0.59863411619283069</c:v>
                </c:pt>
                <c:pt idx="79">
                  <c:v>0.60900653594771237</c:v>
                </c:pt>
                <c:pt idx="80">
                  <c:v>0.60965325482499289</c:v>
                </c:pt>
                <c:pt idx="81">
                  <c:v>0.49324607329842995</c:v>
                </c:pt>
                <c:pt idx="82">
                  <c:v>0.6602482388460259</c:v>
                </c:pt>
                <c:pt idx="83">
                  <c:v>0.32604455311056846</c:v>
                </c:pt>
                <c:pt idx="84">
                  <c:v>0.59906074159572809</c:v>
                </c:pt>
                <c:pt idx="85">
                  <c:v>0.39840433212996512</c:v>
                </c:pt>
                <c:pt idx="86">
                  <c:v>0.30808956301914198</c:v>
                </c:pt>
                <c:pt idx="87">
                  <c:v>0.45812408759124151</c:v>
                </c:pt>
                <c:pt idx="88">
                  <c:v>0.61329598145285935</c:v>
                </c:pt>
                <c:pt idx="89">
                  <c:v>0.74422694576901316</c:v>
                </c:pt>
                <c:pt idx="90">
                  <c:v>0.59756951849725037</c:v>
                </c:pt>
                <c:pt idx="91">
                  <c:v>0.44000000000000011</c:v>
                </c:pt>
                <c:pt idx="92">
                  <c:v>0.50285567715458512</c:v>
                </c:pt>
                <c:pt idx="93">
                  <c:v>0.36774121831925338</c:v>
                </c:pt>
                <c:pt idx="94">
                  <c:v>0.83000000000000063</c:v>
                </c:pt>
                <c:pt idx="95">
                  <c:v>0.29868913857677903</c:v>
                </c:pt>
                <c:pt idx="96">
                  <c:v>0.32808612440191387</c:v>
                </c:pt>
                <c:pt idx="97">
                  <c:v>0.79</c:v>
                </c:pt>
                <c:pt idx="98">
                  <c:v>0.91638471238723451</c:v>
                </c:pt>
                <c:pt idx="99">
                  <c:v>0.42745696015740425</c:v>
                </c:pt>
                <c:pt idx="100">
                  <c:v>0.54267584849975536</c:v>
                </c:pt>
                <c:pt idx="101">
                  <c:v>0.53378159757330756</c:v>
                </c:pt>
                <c:pt idx="102">
                  <c:v>0.82000000000000062</c:v>
                </c:pt>
                <c:pt idx="103">
                  <c:v>0.30500795755968246</c:v>
                </c:pt>
                <c:pt idx="104">
                  <c:v>0.58387614678899058</c:v>
                </c:pt>
                <c:pt idx="105">
                  <c:v>0.36722325293753866</c:v>
                </c:pt>
                <c:pt idx="106">
                  <c:v>0.49710723192019945</c:v>
                </c:pt>
                <c:pt idx="107">
                  <c:v>0.53109159686571195</c:v>
                </c:pt>
                <c:pt idx="108">
                  <c:v>0.43357123174428297</c:v>
                </c:pt>
                <c:pt idx="109">
                  <c:v>0.30126099706745002</c:v>
                </c:pt>
                <c:pt idx="110">
                  <c:v>0.6898678414096916</c:v>
                </c:pt>
                <c:pt idx="111">
                  <c:v>0.32422152088969114</c:v>
                </c:pt>
                <c:pt idx="112">
                  <c:v>0.77000000000000124</c:v>
                </c:pt>
                <c:pt idx="113">
                  <c:v>0.7400000000000011</c:v>
                </c:pt>
                <c:pt idx="114">
                  <c:v>0.44144385026737976</c:v>
                </c:pt>
                <c:pt idx="115">
                  <c:v>0.69948805460750862</c:v>
                </c:pt>
                <c:pt idx="116">
                  <c:v>0.61000000000000065</c:v>
                </c:pt>
                <c:pt idx="117">
                  <c:v>0.47549323017408135</c:v>
                </c:pt>
                <c:pt idx="118">
                  <c:v>0.28143679301448793</c:v>
                </c:pt>
                <c:pt idx="119">
                  <c:v>0.31761710794297454</c:v>
                </c:pt>
                <c:pt idx="120">
                  <c:v>0.29796255015604162</c:v>
                </c:pt>
                <c:pt idx="121">
                  <c:v>0.5752224824355987</c:v>
                </c:pt>
                <c:pt idx="122">
                  <c:v>0.45527083848627253</c:v>
                </c:pt>
                <c:pt idx="123">
                  <c:v>0.25050420168067278</c:v>
                </c:pt>
                <c:pt idx="124">
                  <c:v>0.19563994374120974</c:v>
                </c:pt>
                <c:pt idx="125">
                  <c:v>0.8</c:v>
                </c:pt>
                <c:pt idx="126">
                  <c:v>0.79114285714285704</c:v>
                </c:pt>
                <c:pt idx="127">
                  <c:v>0.35707964601769931</c:v>
                </c:pt>
                <c:pt idx="128">
                  <c:v>0.95000000000000062</c:v>
                </c:pt>
                <c:pt idx="129">
                  <c:v>0.2916865671641804</c:v>
                </c:pt>
                <c:pt idx="130">
                  <c:v>0.37533499791926922</c:v>
                </c:pt>
                <c:pt idx="131">
                  <c:v>0.31489270386266266</c:v>
                </c:pt>
                <c:pt idx="132">
                  <c:v>0.70000000000000062</c:v>
                </c:pt>
                <c:pt idx="133">
                  <c:v>0.89999999999999991</c:v>
                </c:pt>
                <c:pt idx="134">
                  <c:v>0.64000000000000112</c:v>
                </c:pt>
                <c:pt idx="135">
                  <c:v>0.25691542288557212</c:v>
                </c:pt>
                <c:pt idx="136">
                  <c:v>0.56000000000000005</c:v>
                </c:pt>
                <c:pt idx="137">
                  <c:v>0.51</c:v>
                </c:pt>
                <c:pt idx="138">
                  <c:v>0.62000000000000122</c:v>
                </c:pt>
                <c:pt idx="139">
                  <c:v>0.67000000000000126</c:v>
                </c:pt>
                <c:pt idx="140">
                  <c:v>0.73000000000000065</c:v>
                </c:pt>
                <c:pt idx="141">
                  <c:v>0.61000000000000065</c:v>
                </c:pt>
                <c:pt idx="142">
                  <c:v>0.17096774193548414</c:v>
                </c:pt>
                <c:pt idx="143">
                  <c:v>0.65000000000000124</c:v>
                </c:pt>
                <c:pt idx="144">
                  <c:v>0.43000000000000038</c:v>
                </c:pt>
                <c:pt idx="145">
                  <c:v>7.0000000000000021E-2</c:v>
                </c:pt>
                <c:pt idx="146">
                  <c:v>0.68</c:v>
                </c:pt>
                <c:pt idx="147">
                  <c:v>0.24000000000000021</c:v>
                </c:pt>
                <c:pt idx="148">
                  <c:v>0.75000000000000122</c:v>
                </c:pt>
                <c:pt idx="149">
                  <c:v>0.55000000000000004</c:v>
                </c:pt>
                <c:pt idx="150">
                  <c:v>0.49000000000000032</c:v>
                </c:pt>
                <c:pt idx="151">
                  <c:v>0.44</c:v>
                </c:pt>
                <c:pt idx="152">
                  <c:v>0</c:v>
                </c:pt>
                <c:pt idx="153">
                  <c:v>0.22</c:v>
                </c:pt>
              </c:numCache>
            </c:numRef>
          </c:yVal>
          <c:smooth val="0"/>
        </c:ser>
        <c:dLbls>
          <c:showLegendKey val="0"/>
          <c:showVal val="0"/>
          <c:showCatName val="0"/>
          <c:showSerName val="0"/>
          <c:showPercent val="0"/>
          <c:showBubbleSize val="0"/>
        </c:dLbls>
        <c:axId val="224783608"/>
        <c:axId val="224784000"/>
      </c:scatterChart>
      <c:valAx>
        <c:axId val="224783608"/>
        <c:scaling>
          <c:orientation val="minMax"/>
          <c:max val="2600"/>
          <c:min val="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extTo"/>
        <c:crossAx val="224784000"/>
        <c:crosses val="autoZero"/>
        <c:crossBetween val="midCat"/>
      </c:valAx>
      <c:valAx>
        <c:axId val="224784000"/>
        <c:scaling>
          <c:orientation val="minMax"/>
        </c:scaling>
        <c:delete val="0"/>
        <c:axPos val="l"/>
        <c:majorGridlines/>
        <c:numFmt formatCode="0%" sourceLinked="1"/>
        <c:majorTickMark val="out"/>
        <c:minorTickMark val="none"/>
        <c:tickLblPos val="nextTo"/>
        <c:crossAx val="224783608"/>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plots'!$N$1</c:f>
              <c:strCache>
                <c:ptCount val="1"/>
                <c:pt idx="0">
                  <c:v>Impact 4*</c:v>
                </c:pt>
              </c:strCache>
            </c:strRef>
          </c:tx>
          <c:spPr>
            <a:ln w="28575">
              <a:noFill/>
            </a:ln>
          </c:spPr>
          <c:xVal>
            <c:numRef>
              <c:f>'HEI scatter plots'!$M$2:$M$153</c:f>
              <c:numCache>
                <c:formatCode>General</c:formatCode>
                <c:ptCount val="152"/>
                <c:pt idx="0">
                  <c:v>2565.6099999999997</c:v>
                </c:pt>
                <c:pt idx="1">
                  <c:v>2409.2699999999954</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740.35999999999899</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355.47999999999951</c:v>
                </c:pt>
                <c:pt idx="45">
                  <c:v>352.36</c:v>
                </c:pt>
                <c:pt idx="46">
                  <c:v>342.69999999999993</c:v>
                </c:pt>
                <c:pt idx="47">
                  <c:v>339.04</c:v>
                </c:pt>
                <c:pt idx="48">
                  <c:v>327.76000000000005</c:v>
                </c:pt>
                <c:pt idx="49">
                  <c:v>316.78999999999951</c:v>
                </c:pt>
                <c:pt idx="50">
                  <c:v>313.66000000000008</c:v>
                </c:pt>
                <c:pt idx="51">
                  <c:v>312.7</c:v>
                </c:pt>
                <c:pt idx="52">
                  <c:v>300.88</c:v>
                </c:pt>
                <c:pt idx="53">
                  <c:v>299.3</c:v>
                </c:pt>
                <c:pt idx="54">
                  <c:v>281.92999999999944</c:v>
                </c:pt>
                <c:pt idx="55">
                  <c:v>271.85000000000002</c:v>
                </c:pt>
                <c:pt idx="56">
                  <c:v>269.48999999999938</c:v>
                </c:pt>
                <c:pt idx="57">
                  <c:v>266.92999999999944</c:v>
                </c:pt>
                <c:pt idx="58">
                  <c:v>246.94999999999996</c:v>
                </c:pt>
                <c:pt idx="59">
                  <c:v>245.93000000000004</c:v>
                </c:pt>
                <c:pt idx="60">
                  <c:v>242.55999999999997</c:v>
                </c:pt>
                <c:pt idx="61">
                  <c:v>242.35000000000025</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152.85000000000028</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12.350000000000016</c:v>
                </c:pt>
                <c:pt idx="144">
                  <c:v>12.1</c:v>
                </c:pt>
                <c:pt idx="145">
                  <c:v>12</c:v>
                </c:pt>
                <c:pt idx="146">
                  <c:v>11.6</c:v>
                </c:pt>
                <c:pt idx="147">
                  <c:v>11</c:v>
                </c:pt>
                <c:pt idx="148">
                  <c:v>10.78</c:v>
                </c:pt>
                <c:pt idx="149">
                  <c:v>7.45</c:v>
                </c:pt>
                <c:pt idx="150">
                  <c:v>5.9</c:v>
                </c:pt>
                <c:pt idx="151">
                  <c:v>5</c:v>
                </c:pt>
              </c:numCache>
            </c:numRef>
          </c:xVal>
          <c:yVal>
            <c:numRef>
              <c:f>'HEI scatter plots'!$N$2:$N$153</c:f>
              <c:numCache>
                <c:formatCode>0%</c:formatCode>
                <c:ptCount val="152"/>
                <c:pt idx="0">
                  <c:v>0.62896835060667955</c:v>
                </c:pt>
                <c:pt idx="1">
                  <c:v>0.61867579806331541</c:v>
                </c:pt>
                <c:pt idx="2">
                  <c:v>0.57308204597601942</c:v>
                </c:pt>
                <c:pt idx="3">
                  <c:v>0.56373280169758455</c:v>
                </c:pt>
                <c:pt idx="4">
                  <c:v>0.53405210228291666</c:v>
                </c:pt>
                <c:pt idx="5">
                  <c:v>0.48866948404278082</c:v>
                </c:pt>
                <c:pt idx="6">
                  <c:v>0.58518836376917449</c:v>
                </c:pt>
                <c:pt idx="7">
                  <c:v>0.71287768725235923</c:v>
                </c:pt>
                <c:pt idx="8">
                  <c:v>0.54474419090386961</c:v>
                </c:pt>
                <c:pt idx="9">
                  <c:v>0.58343912000210829</c:v>
                </c:pt>
                <c:pt idx="10">
                  <c:v>0.5256232658855664</c:v>
                </c:pt>
                <c:pt idx="11">
                  <c:v>0.50033534050700756</c:v>
                </c:pt>
                <c:pt idx="12">
                  <c:v>0.38153941106344674</c:v>
                </c:pt>
                <c:pt idx="13">
                  <c:v>0.49516078036621664</c:v>
                </c:pt>
                <c:pt idx="14">
                  <c:v>0.41697208492715093</c:v>
                </c:pt>
                <c:pt idx="15">
                  <c:v>0.50098610282110456</c:v>
                </c:pt>
                <c:pt idx="16">
                  <c:v>0.40498014076557132</c:v>
                </c:pt>
                <c:pt idx="17">
                  <c:v>0.38916697375694359</c:v>
                </c:pt>
                <c:pt idx="18">
                  <c:v>0.52750222864552387</c:v>
                </c:pt>
                <c:pt idx="19">
                  <c:v>0.6519385793683079</c:v>
                </c:pt>
                <c:pt idx="20">
                  <c:v>0.34826106387024985</c:v>
                </c:pt>
                <c:pt idx="21">
                  <c:v>0.2814973717519173</c:v>
                </c:pt>
                <c:pt idx="22">
                  <c:v>0.46877266290007663</c:v>
                </c:pt>
                <c:pt idx="23">
                  <c:v>0.38087937550337736</c:v>
                </c:pt>
                <c:pt idx="24">
                  <c:v>0.56961967055017415</c:v>
                </c:pt>
                <c:pt idx="25">
                  <c:v>0.3740654409055898</c:v>
                </c:pt>
                <c:pt idx="26">
                  <c:v>0.38978376092949429</c:v>
                </c:pt>
                <c:pt idx="27">
                  <c:v>0.39205423361128117</c:v>
                </c:pt>
                <c:pt idx="28">
                  <c:v>0.47586374611935212</c:v>
                </c:pt>
                <c:pt idx="29">
                  <c:v>0.19043807013284336</c:v>
                </c:pt>
                <c:pt idx="30">
                  <c:v>0.4732814236048894</c:v>
                </c:pt>
                <c:pt idx="31">
                  <c:v>0.61782958773347518</c:v>
                </c:pt>
                <c:pt idx="32">
                  <c:v>0.45332948389211353</c:v>
                </c:pt>
                <c:pt idx="33">
                  <c:v>0.33324292104317282</c:v>
                </c:pt>
                <c:pt idx="34">
                  <c:v>0.50986934760470604</c:v>
                </c:pt>
                <c:pt idx="35">
                  <c:v>0.27748870869299913</c:v>
                </c:pt>
                <c:pt idx="36">
                  <c:v>0.43159942869698953</c:v>
                </c:pt>
                <c:pt idx="37">
                  <c:v>0.44081747269890792</c:v>
                </c:pt>
                <c:pt idx="38">
                  <c:v>0.2886588333291269</c:v>
                </c:pt>
                <c:pt idx="39">
                  <c:v>0.54625180037902765</c:v>
                </c:pt>
                <c:pt idx="40">
                  <c:v>0.37374266532748429</c:v>
                </c:pt>
                <c:pt idx="41">
                  <c:v>0.39341837463306389</c:v>
                </c:pt>
                <c:pt idx="42">
                  <c:v>0.52162527728182795</c:v>
                </c:pt>
                <c:pt idx="43">
                  <c:v>0.16614363765502926</c:v>
                </c:pt>
                <c:pt idx="44">
                  <c:v>0.26139881287273548</c:v>
                </c:pt>
                <c:pt idx="45">
                  <c:v>0.45482290838914857</c:v>
                </c:pt>
                <c:pt idx="46">
                  <c:v>0.18856930259702451</c:v>
                </c:pt>
                <c:pt idx="47">
                  <c:v>0.32929993511090189</c:v>
                </c:pt>
                <c:pt idx="48">
                  <c:v>0.31486026360751873</c:v>
                </c:pt>
                <c:pt idx="49">
                  <c:v>0.34359133811042009</c:v>
                </c:pt>
                <c:pt idx="50">
                  <c:v>0.78515615634763758</c:v>
                </c:pt>
                <c:pt idx="51">
                  <c:v>0.29509497921330408</c:v>
                </c:pt>
                <c:pt idx="52">
                  <c:v>0.37863334219622424</c:v>
                </c:pt>
                <c:pt idx="53">
                  <c:v>0.26622853324423712</c:v>
                </c:pt>
                <c:pt idx="54">
                  <c:v>0.31173163551236122</c:v>
                </c:pt>
                <c:pt idx="55">
                  <c:v>0.20661269082214487</c:v>
                </c:pt>
                <c:pt idx="56">
                  <c:v>0.19227244053582729</c:v>
                </c:pt>
                <c:pt idx="57">
                  <c:v>0.34075900048701879</c:v>
                </c:pt>
                <c:pt idx="58">
                  <c:v>0.12939736788823675</c:v>
                </c:pt>
                <c:pt idx="59">
                  <c:v>0.24113162281950137</c:v>
                </c:pt>
                <c:pt idx="60">
                  <c:v>0.24731612796833791</c:v>
                </c:pt>
                <c:pt idx="61">
                  <c:v>0.12346936249226315</c:v>
                </c:pt>
                <c:pt idx="62">
                  <c:v>0.34288152652547732</c:v>
                </c:pt>
                <c:pt idx="63">
                  <c:v>0.17883774551665244</c:v>
                </c:pt>
                <c:pt idx="64">
                  <c:v>0.25358836114677008</c:v>
                </c:pt>
                <c:pt idx="65">
                  <c:v>0.38427473706804144</c:v>
                </c:pt>
                <c:pt idx="66">
                  <c:v>0.22362621573828467</c:v>
                </c:pt>
                <c:pt idx="67">
                  <c:v>0.39835753540949992</c:v>
                </c:pt>
                <c:pt idx="68">
                  <c:v>0.28137396883593091</c:v>
                </c:pt>
                <c:pt idx="69">
                  <c:v>0.26603298115362706</c:v>
                </c:pt>
                <c:pt idx="70">
                  <c:v>0.45500606321016002</c:v>
                </c:pt>
                <c:pt idx="71">
                  <c:v>0.18312655086848639</c:v>
                </c:pt>
                <c:pt idx="72">
                  <c:v>0.14207158459094521</c:v>
                </c:pt>
                <c:pt idx="73">
                  <c:v>0.39460918618061536</c:v>
                </c:pt>
                <c:pt idx="74">
                  <c:v>0.14630837464127339</c:v>
                </c:pt>
                <c:pt idx="75">
                  <c:v>0.14235758601240844</c:v>
                </c:pt>
                <c:pt idx="76">
                  <c:v>3.6642120765832106E-2</c:v>
                </c:pt>
                <c:pt idx="77">
                  <c:v>7.8863744357329651E-2</c:v>
                </c:pt>
                <c:pt idx="78">
                  <c:v>0.28124165636588377</c:v>
                </c:pt>
                <c:pt idx="79">
                  <c:v>0.22904575163398688</c:v>
                </c:pt>
                <c:pt idx="80">
                  <c:v>0.28103238469087338</c:v>
                </c:pt>
                <c:pt idx="81">
                  <c:v>0.20151636125654449</c:v>
                </c:pt>
                <c:pt idx="82">
                  <c:v>0.24173096276417333</c:v>
                </c:pt>
                <c:pt idx="83">
                  <c:v>7.6091415376256438E-2</c:v>
                </c:pt>
                <c:pt idx="84">
                  <c:v>0.24997619391141282</c:v>
                </c:pt>
                <c:pt idx="85">
                  <c:v>0.11783393501805056</c:v>
                </c:pt>
                <c:pt idx="86">
                  <c:v>6.0808956301914054E-2</c:v>
                </c:pt>
                <c:pt idx="87">
                  <c:v>5.3138686131386934E-2</c:v>
                </c:pt>
                <c:pt idx="88">
                  <c:v>0.28898918083462216</c:v>
                </c:pt>
                <c:pt idx="89">
                  <c:v>0.35834801584094494</c:v>
                </c:pt>
                <c:pt idx="90">
                  <c:v>0.29253547699122306</c:v>
                </c:pt>
                <c:pt idx="91">
                  <c:v>5.7021996615905332E-2</c:v>
                </c:pt>
                <c:pt idx="92">
                  <c:v>0.18320793433652569</c:v>
                </c:pt>
                <c:pt idx="93">
                  <c:v>5.0289017341040493E-2</c:v>
                </c:pt>
                <c:pt idx="94">
                  <c:v>0.46700000000000008</c:v>
                </c:pt>
                <c:pt idx="95">
                  <c:v>7.9588014981273533E-2</c:v>
                </c:pt>
                <c:pt idx="96">
                  <c:v>2.6794258373205742E-2</c:v>
                </c:pt>
                <c:pt idx="97">
                  <c:v>0.63600000000000112</c:v>
                </c:pt>
                <c:pt idx="98">
                  <c:v>0.86701910951595651</c:v>
                </c:pt>
                <c:pt idx="99">
                  <c:v>0.10816035415641935</c:v>
                </c:pt>
                <c:pt idx="100">
                  <c:v>9.8671913428431027E-2</c:v>
                </c:pt>
                <c:pt idx="101">
                  <c:v>9.4236602628918101E-2</c:v>
                </c:pt>
                <c:pt idx="102">
                  <c:v>0.46400000000000002</c:v>
                </c:pt>
                <c:pt idx="103">
                  <c:v>2.164456233421751E-2</c:v>
                </c:pt>
                <c:pt idx="104">
                  <c:v>0.15713302752293606</c:v>
                </c:pt>
                <c:pt idx="105">
                  <c:v>0.13457019171304885</c:v>
                </c:pt>
                <c:pt idx="106">
                  <c:v>0.16471321695760596</c:v>
                </c:pt>
                <c:pt idx="107">
                  <c:v>9.727100783571993E-2</c:v>
                </c:pt>
                <c:pt idx="108">
                  <c:v>2.314687241664377E-2</c:v>
                </c:pt>
                <c:pt idx="109">
                  <c:v>8.9149560117302226E-2</c:v>
                </c:pt>
                <c:pt idx="110">
                  <c:v>0.12016740088105726</c:v>
                </c:pt>
                <c:pt idx="111">
                  <c:v>4.682897505259994E-2</c:v>
                </c:pt>
                <c:pt idx="112">
                  <c:v>0.54299999999999993</c:v>
                </c:pt>
                <c:pt idx="113">
                  <c:v>0.76800000000000113</c:v>
                </c:pt>
                <c:pt idx="114">
                  <c:v>0.12549019607843173</c:v>
                </c:pt>
                <c:pt idx="115">
                  <c:v>0.73662654930842464</c:v>
                </c:pt>
                <c:pt idx="116">
                  <c:v>0.30000000000000032</c:v>
                </c:pt>
                <c:pt idx="117">
                  <c:v>0.30903288201160595</c:v>
                </c:pt>
                <c:pt idx="118">
                  <c:v>0.15538797380432653</c:v>
                </c:pt>
                <c:pt idx="119">
                  <c:v>7.6985743380855357E-2</c:v>
                </c:pt>
                <c:pt idx="120">
                  <c:v>4.279982166740972E-2</c:v>
                </c:pt>
                <c:pt idx="121">
                  <c:v>0.13138173302107725</c:v>
                </c:pt>
                <c:pt idx="122">
                  <c:v>0.19737818451644848</c:v>
                </c:pt>
                <c:pt idx="123">
                  <c:v>0</c:v>
                </c:pt>
                <c:pt idx="124">
                  <c:v>0</c:v>
                </c:pt>
                <c:pt idx="125">
                  <c:v>0.6044886363636377</c:v>
                </c:pt>
                <c:pt idx="126">
                  <c:v>0.3906000000000005</c:v>
                </c:pt>
                <c:pt idx="127">
                  <c:v>0</c:v>
                </c:pt>
                <c:pt idx="128">
                  <c:v>0.4</c:v>
                </c:pt>
                <c:pt idx="129">
                  <c:v>3.1940298507462696E-2</c:v>
                </c:pt>
                <c:pt idx="130">
                  <c:v>7.9900124843945292E-2</c:v>
                </c:pt>
                <c:pt idx="131">
                  <c:v>0</c:v>
                </c:pt>
                <c:pt idx="132">
                  <c:v>0.86700000000000088</c:v>
                </c:pt>
                <c:pt idx="133">
                  <c:v>0.63300000000000101</c:v>
                </c:pt>
                <c:pt idx="134">
                  <c:v>0.4</c:v>
                </c:pt>
                <c:pt idx="135">
                  <c:v>0</c:v>
                </c:pt>
                <c:pt idx="136">
                  <c:v>0.26700000000000002</c:v>
                </c:pt>
                <c:pt idx="137">
                  <c:v>0.60000000000000064</c:v>
                </c:pt>
                <c:pt idx="138">
                  <c:v>0.4</c:v>
                </c:pt>
                <c:pt idx="139">
                  <c:v>0.60000000000000064</c:v>
                </c:pt>
                <c:pt idx="140">
                  <c:v>0.9</c:v>
                </c:pt>
                <c:pt idx="141">
                  <c:v>0.30000000000000032</c:v>
                </c:pt>
                <c:pt idx="142">
                  <c:v>0</c:v>
                </c:pt>
                <c:pt idx="143">
                  <c:v>0.4</c:v>
                </c:pt>
                <c:pt idx="144">
                  <c:v>0</c:v>
                </c:pt>
                <c:pt idx="145">
                  <c:v>0</c:v>
                </c:pt>
                <c:pt idx="146">
                  <c:v>0.2</c:v>
                </c:pt>
                <c:pt idx="147">
                  <c:v>0</c:v>
                </c:pt>
                <c:pt idx="148">
                  <c:v>1</c:v>
                </c:pt>
                <c:pt idx="149">
                  <c:v>0.40000000000000008</c:v>
                </c:pt>
                <c:pt idx="150">
                  <c:v>0</c:v>
                </c:pt>
                <c:pt idx="151">
                  <c:v>0</c:v>
                </c:pt>
              </c:numCache>
            </c:numRef>
          </c:yVal>
          <c:smooth val="0"/>
        </c:ser>
        <c:dLbls>
          <c:showLegendKey val="0"/>
          <c:showVal val="0"/>
          <c:showCatName val="0"/>
          <c:showSerName val="0"/>
          <c:showPercent val="0"/>
          <c:showBubbleSize val="0"/>
        </c:dLbls>
        <c:axId val="224776552"/>
        <c:axId val="224784392"/>
      </c:scatterChart>
      <c:valAx>
        <c:axId val="224776552"/>
        <c:scaling>
          <c:orientation val="minMax"/>
          <c:max val="2600"/>
          <c:min val="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extTo"/>
        <c:crossAx val="224784392"/>
        <c:crosses val="autoZero"/>
        <c:crossBetween val="midCat"/>
      </c:valAx>
      <c:valAx>
        <c:axId val="224784392"/>
        <c:scaling>
          <c:orientation val="minMax"/>
          <c:max val="1"/>
        </c:scaling>
        <c:delete val="0"/>
        <c:axPos val="l"/>
        <c:majorGridlines/>
        <c:numFmt formatCode="0%" sourceLinked="1"/>
        <c:majorTickMark val="out"/>
        <c:minorTickMark val="none"/>
        <c:tickLblPos val="nextTo"/>
        <c:crossAx val="224776552"/>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3</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plots'!$Q$1</c:f>
              <c:strCache>
                <c:ptCount val="1"/>
                <c:pt idx="0">
                  <c:v>Impact 3*+4*</c:v>
                </c:pt>
              </c:strCache>
            </c:strRef>
          </c:tx>
          <c:spPr>
            <a:ln w="28575">
              <a:noFill/>
            </a:ln>
          </c:spPr>
          <c:xVal>
            <c:numRef>
              <c:f>'HEI scatter plots'!$P$2:$P$153</c:f>
              <c:numCache>
                <c:formatCode>General</c:formatCode>
                <c:ptCount val="152"/>
                <c:pt idx="0">
                  <c:v>2565.6099999999997</c:v>
                </c:pt>
                <c:pt idx="1">
                  <c:v>2409.2699999999954</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740.35999999999899</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355.47999999999951</c:v>
                </c:pt>
                <c:pt idx="45">
                  <c:v>352.36</c:v>
                </c:pt>
                <c:pt idx="46">
                  <c:v>342.69999999999993</c:v>
                </c:pt>
                <c:pt idx="47">
                  <c:v>339.04</c:v>
                </c:pt>
                <c:pt idx="48">
                  <c:v>327.76000000000005</c:v>
                </c:pt>
                <c:pt idx="49">
                  <c:v>316.78999999999951</c:v>
                </c:pt>
                <c:pt idx="50">
                  <c:v>313.66000000000008</c:v>
                </c:pt>
                <c:pt idx="51">
                  <c:v>312.7</c:v>
                </c:pt>
                <c:pt idx="52">
                  <c:v>300.88</c:v>
                </c:pt>
                <c:pt idx="53">
                  <c:v>299.3</c:v>
                </c:pt>
                <c:pt idx="54">
                  <c:v>281.92999999999944</c:v>
                </c:pt>
                <c:pt idx="55">
                  <c:v>271.85000000000002</c:v>
                </c:pt>
                <c:pt idx="56">
                  <c:v>269.48999999999938</c:v>
                </c:pt>
                <c:pt idx="57">
                  <c:v>266.92999999999944</c:v>
                </c:pt>
                <c:pt idx="58">
                  <c:v>246.94999999999996</c:v>
                </c:pt>
                <c:pt idx="59">
                  <c:v>245.93000000000004</c:v>
                </c:pt>
                <c:pt idx="60">
                  <c:v>242.55999999999997</c:v>
                </c:pt>
                <c:pt idx="61">
                  <c:v>242.35000000000025</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152.85000000000028</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12.350000000000016</c:v>
                </c:pt>
                <c:pt idx="144">
                  <c:v>12.1</c:v>
                </c:pt>
                <c:pt idx="145">
                  <c:v>12</c:v>
                </c:pt>
                <c:pt idx="146">
                  <c:v>11.6</c:v>
                </c:pt>
                <c:pt idx="147">
                  <c:v>11</c:v>
                </c:pt>
                <c:pt idx="148">
                  <c:v>10.78</c:v>
                </c:pt>
                <c:pt idx="149">
                  <c:v>7.45</c:v>
                </c:pt>
                <c:pt idx="150">
                  <c:v>5.9</c:v>
                </c:pt>
                <c:pt idx="151">
                  <c:v>5</c:v>
                </c:pt>
              </c:numCache>
            </c:numRef>
          </c:xVal>
          <c:yVal>
            <c:numRef>
              <c:f>'HEI scatter plots'!$Q$2:$Q$153</c:f>
              <c:numCache>
                <c:formatCode>0%</c:formatCode>
                <c:ptCount val="152"/>
                <c:pt idx="0">
                  <c:v>0.92355813237397855</c:v>
                </c:pt>
                <c:pt idx="1">
                  <c:v>0.91576979333989295</c:v>
                </c:pt>
                <c:pt idx="2">
                  <c:v>0.91807828090495858</c:v>
                </c:pt>
                <c:pt idx="3">
                  <c:v>0.90866170967668325</c:v>
                </c:pt>
                <c:pt idx="4">
                  <c:v>0.91937095493094856</c:v>
                </c:pt>
                <c:pt idx="5">
                  <c:v>0.89259856306697616</c:v>
                </c:pt>
                <c:pt idx="6">
                  <c:v>0.9405255661066465</c:v>
                </c:pt>
                <c:pt idx="7">
                  <c:v>0.97140195407603092</c:v>
                </c:pt>
                <c:pt idx="8">
                  <c:v>0.93350434268010363</c:v>
                </c:pt>
                <c:pt idx="9">
                  <c:v>0.92546763291818035</c:v>
                </c:pt>
                <c:pt idx="10">
                  <c:v>0.89169510135135122</c:v>
                </c:pt>
                <c:pt idx="11">
                  <c:v>0.90398149883116996</c:v>
                </c:pt>
                <c:pt idx="12">
                  <c:v>0.86658221550534553</c:v>
                </c:pt>
                <c:pt idx="13">
                  <c:v>0.94855747291726467</c:v>
                </c:pt>
                <c:pt idx="14">
                  <c:v>0.88893950659732668</c:v>
                </c:pt>
                <c:pt idx="15">
                  <c:v>0.8834855115715976</c:v>
                </c:pt>
                <c:pt idx="16">
                  <c:v>0.8825981730425867</c:v>
                </c:pt>
                <c:pt idx="17">
                  <c:v>0.9023575583690876</c:v>
                </c:pt>
                <c:pt idx="18">
                  <c:v>0.90696178885947387</c:v>
                </c:pt>
                <c:pt idx="19">
                  <c:v>0.96197131625322085</c:v>
                </c:pt>
                <c:pt idx="20">
                  <c:v>0.87969826672824725</c:v>
                </c:pt>
                <c:pt idx="21">
                  <c:v>0.7985242200878564</c:v>
                </c:pt>
                <c:pt idx="22">
                  <c:v>0.89995398100803459</c:v>
                </c:pt>
                <c:pt idx="23">
                  <c:v>0.80870909485162012</c:v>
                </c:pt>
                <c:pt idx="24">
                  <c:v>0.89968999362254864</c:v>
                </c:pt>
                <c:pt idx="25">
                  <c:v>0.85360737131183262</c:v>
                </c:pt>
                <c:pt idx="26">
                  <c:v>0.82108102623078483</c:v>
                </c:pt>
                <c:pt idx="27">
                  <c:v>0.83871093485187465</c:v>
                </c:pt>
                <c:pt idx="28">
                  <c:v>0.92786957571576356</c:v>
                </c:pt>
                <c:pt idx="29">
                  <c:v>0.66135969962887453</c:v>
                </c:pt>
                <c:pt idx="30">
                  <c:v>0.86488064943908971</c:v>
                </c:pt>
                <c:pt idx="31">
                  <c:v>0.90705667255440026</c:v>
                </c:pt>
                <c:pt idx="32">
                  <c:v>0.91169214752549765</c:v>
                </c:pt>
                <c:pt idx="33">
                  <c:v>0.79834460242022465</c:v>
                </c:pt>
                <c:pt idx="34">
                  <c:v>0.96070894633068382</c:v>
                </c:pt>
                <c:pt idx="35">
                  <c:v>0.74418868253553183</c:v>
                </c:pt>
                <c:pt idx="36">
                  <c:v>0.89323225664689065</c:v>
                </c:pt>
                <c:pt idx="37">
                  <c:v>0.85682505014486476</c:v>
                </c:pt>
                <c:pt idx="38">
                  <c:v>0.79101777014917862</c:v>
                </c:pt>
                <c:pt idx="39">
                  <c:v>0.86046557169930515</c:v>
                </c:pt>
                <c:pt idx="40">
                  <c:v>0.85804813131046165</c:v>
                </c:pt>
                <c:pt idx="41">
                  <c:v>0.87132930473646653</c:v>
                </c:pt>
                <c:pt idx="42">
                  <c:v>0.90282908618730762</c:v>
                </c:pt>
                <c:pt idx="43">
                  <c:v>0.6734748128722079</c:v>
                </c:pt>
                <c:pt idx="44">
                  <c:v>0.74653904579723041</c:v>
                </c:pt>
                <c:pt idx="45">
                  <c:v>0.938699455102737</c:v>
                </c:pt>
                <c:pt idx="46">
                  <c:v>0.54894484972278978</c:v>
                </c:pt>
                <c:pt idx="47">
                  <c:v>0.83550828810759781</c:v>
                </c:pt>
                <c:pt idx="48">
                  <c:v>0.81032889919453333</c:v>
                </c:pt>
                <c:pt idx="49">
                  <c:v>0.78967107547586834</c:v>
                </c:pt>
                <c:pt idx="50">
                  <c:v>0.95486896639673535</c:v>
                </c:pt>
                <c:pt idx="51">
                  <c:v>0.84798097217780721</c:v>
                </c:pt>
                <c:pt idx="52">
                  <c:v>0.85224674288753</c:v>
                </c:pt>
                <c:pt idx="53">
                  <c:v>0.79047176745740055</c:v>
                </c:pt>
                <c:pt idx="54">
                  <c:v>0.80410598375483278</c:v>
                </c:pt>
                <c:pt idx="55">
                  <c:v>0.71396788670222444</c:v>
                </c:pt>
                <c:pt idx="56">
                  <c:v>0.64894801291328352</c:v>
                </c:pt>
                <c:pt idx="57">
                  <c:v>0.75040310193683657</c:v>
                </c:pt>
                <c:pt idx="58">
                  <c:v>0.54496667341567162</c:v>
                </c:pt>
                <c:pt idx="59">
                  <c:v>0.6353759199772292</c:v>
                </c:pt>
                <c:pt idx="60">
                  <c:v>0.72046986312664929</c:v>
                </c:pt>
                <c:pt idx="61">
                  <c:v>0.61347534557458372</c:v>
                </c:pt>
                <c:pt idx="62">
                  <c:v>0.7783015307192287</c:v>
                </c:pt>
                <c:pt idx="63">
                  <c:v>0.71072459436379343</c:v>
                </c:pt>
                <c:pt idx="64">
                  <c:v>0.6274967907573813</c:v>
                </c:pt>
                <c:pt idx="65">
                  <c:v>0.85287400729770468</c:v>
                </c:pt>
                <c:pt idx="66">
                  <c:v>0.7258163129973475</c:v>
                </c:pt>
                <c:pt idx="67">
                  <c:v>0.80629060363701444</c:v>
                </c:pt>
                <c:pt idx="68">
                  <c:v>0.73648808432630619</c:v>
                </c:pt>
                <c:pt idx="69">
                  <c:v>0.72174162383400164</c:v>
                </c:pt>
                <c:pt idx="70">
                  <c:v>0.91578344313950255</c:v>
                </c:pt>
                <c:pt idx="71">
                  <c:v>0.54560794044665017</c:v>
                </c:pt>
                <c:pt idx="72">
                  <c:v>0.43724036934074773</c:v>
                </c:pt>
                <c:pt idx="73">
                  <c:v>0.91532713232713225</c:v>
                </c:pt>
                <c:pt idx="74">
                  <c:v>0.51442734150795522</c:v>
                </c:pt>
                <c:pt idx="75">
                  <c:v>0.45837450648618155</c:v>
                </c:pt>
                <c:pt idx="76">
                  <c:v>0.34091310751104581</c:v>
                </c:pt>
                <c:pt idx="77">
                  <c:v>0.4657911617961511</c:v>
                </c:pt>
                <c:pt idx="78">
                  <c:v>0.71740543881334973</c:v>
                </c:pt>
                <c:pt idx="79">
                  <c:v>0.71001960784313833</c:v>
                </c:pt>
                <c:pt idx="80">
                  <c:v>0.86258292443572127</c:v>
                </c:pt>
                <c:pt idx="81">
                  <c:v>0.50549869109947665</c:v>
                </c:pt>
                <c:pt idx="82">
                  <c:v>0.7894666219389449</c:v>
                </c:pt>
                <c:pt idx="83">
                  <c:v>0.25791157294213535</c:v>
                </c:pt>
                <c:pt idx="84">
                  <c:v>0.65221858317703052</c:v>
                </c:pt>
                <c:pt idx="85">
                  <c:v>0.49241155234657047</c:v>
                </c:pt>
                <c:pt idx="86">
                  <c:v>0.318555435175154</c:v>
                </c:pt>
                <c:pt idx="87">
                  <c:v>0.51921751824817564</c:v>
                </c:pt>
                <c:pt idx="88">
                  <c:v>0.75104173106646155</c:v>
                </c:pt>
                <c:pt idx="89">
                  <c:v>0.88373716964357873</c:v>
                </c:pt>
                <c:pt idx="90">
                  <c:v>0.87220080387170873</c:v>
                </c:pt>
                <c:pt idx="91">
                  <c:v>0.42800338409475536</c:v>
                </c:pt>
                <c:pt idx="92">
                  <c:v>0.53334473324213405</c:v>
                </c:pt>
                <c:pt idx="93">
                  <c:v>0.26020453534904486</c:v>
                </c:pt>
                <c:pt idx="94">
                  <c:v>1</c:v>
                </c:pt>
                <c:pt idx="95">
                  <c:v>0.37284644194756655</c:v>
                </c:pt>
                <c:pt idx="96">
                  <c:v>0.44133971291866031</c:v>
                </c:pt>
                <c:pt idx="97">
                  <c:v>0.85500000000000065</c:v>
                </c:pt>
                <c:pt idx="98">
                  <c:v>1</c:v>
                </c:pt>
                <c:pt idx="99">
                  <c:v>0.50475897688145599</c:v>
                </c:pt>
                <c:pt idx="100">
                  <c:v>0.7277914412198746</c:v>
                </c:pt>
                <c:pt idx="101">
                  <c:v>0.55568655207280071</c:v>
                </c:pt>
                <c:pt idx="102">
                  <c:v>0.78200000000000003</c:v>
                </c:pt>
                <c:pt idx="103">
                  <c:v>0.39278514588859431</c:v>
                </c:pt>
                <c:pt idx="104">
                  <c:v>0.75894495412844221</c:v>
                </c:pt>
                <c:pt idx="105">
                  <c:v>0.51614100185528744</c:v>
                </c:pt>
                <c:pt idx="106">
                  <c:v>0.54251870324189522</c:v>
                </c:pt>
                <c:pt idx="107">
                  <c:v>0.63794447446636171</c:v>
                </c:pt>
                <c:pt idx="108">
                  <c:v>0.53502342243042278</c:v>
                </c:pt>
                <c:pt idx="109">
                  <c:v>0.34046920821114385</c:v>
                </c:pt>
                <c:pt idx="110">
                  <c:v>0.86710719530102787</c:v>
                </c:pt>
                <c:pt idx="111">
                  <c:v>0.27306883077847932</c:v>
                </c:pt>
                <c:pt idx="112">
                  <c:v>1</c:v>
                </c:pt>
                <c:pt idx="113">
                  <c:v>0.83200000000000063</c:v>
                </c:pt>
                <c:pt idx="114">
                  <c:v>0.54616755793226235</c:v>
                </c:pt>
                <c:pt idx="115">
                  <c:v>0.9</c:v>
                </c:pt>
                <c:pt idx="116">
                  <c:v>0.8</c:v>
                </c:pt>
                <c:pt idx="117">
                  <c:v>0.56808510638297871</c:v>
                </c:pt>
                <c:pt idx="118">
                  <c:v>0.307183965072436</c:v>
                </c:pt>
                <c:pt idx="119">
                  <c:v>0.34582484725051005</c:v>
                </c:pt>
                <c:pt idx="120">
                  <c:v>0.12238074008024992</c:v>
                </c:pt>
                <c:pt idx="121">
                  <c:v>0.52833723653395781</c:v>
                </c:pt>
                <c:pt idx="122">
                  <c:v>0.56282463517190262</c:v>
                </c:pt>
                <c:pt idx="123">
                  <c:v>0.16470588235294148</c:v>
                </c:pt>
                <c:pt idx="124">
                  <c:v>0</c:v>
                </c:pt>
                <c:pt idx="125">
                  <c:v>0.96124999999999994</c:v>
                </c:pt>
                <c:pt idx="126">
                  <c:v>0.82857142857142863</c:v>
                </c:pt>
                <c:pt idx="127">
                  <c:v>0.38348082595870342</c:v>
                </c:pt>
                <c:pt idx="128">
                  <c:v>1</c:v>
                </c:pt>
                <c:pt idx="129">
                  <c:v>0.17895522388059734</c:v>
                </c:pt>
                <c:pt idx="130">
                  <c:v>0.39950062421972615</c:v>
                </c:pt>
                <c:pt idx="131">
                  <c:v>3.4334763948497847E-2</c:v>
                </c:pt>
                <c:pt idx="132">
                  <c:v>0.99999999999999989</c:v>
                </c:pt>
                <c:pt idx="133">
                  <c:v>1</c:v>
                </c:pt>
                <c:pt idx="134">
                  <c:v>0.9</c:v>
                </c:pt>
                <c:pt idx="135">
                  <c:v>0.14925373134328371</c:v>
                </c:pt>
                <c:pt idx="136">
                  <c:v>0.5</c:v>
                </c:pt>
                <c:pt idx="137">
                  <c:v>1</c:v>
                </c:pt>
                <c:pt idx="138">
                  <c:v>1</c:v>
                </c:pt>
                <c:pt idx="139">
                  <c:v>1</c:v>
                </c:pt>
                <c:pt idx="140">
                  <c:v>1</c:v>
                </c:pt>
                <c:pt idx="141">
                  <c:v>0.60000000000000064</c:v>
                </c:pt>
                <c:pt idx="142">
                  <c:v>0</c:v>
                </c:pt>
                <c:pt idx="143">
                  <c:v>0.9</c:v>
                </c:pt>
                <c:pt idx="144">
                  <c:v>0.4</c:v>
                </c:pt>
                <c:pt idx="145">
                  <c:v>0</c:v>
                </c:pt>
                <c:pt idx="146">
                  <c:v>0.99999999999999989</c:v>
                </c:pt>
                <c:pt idx="147">
                  <c:v>0</c:v>
                </c:pt>
                <c:pt idx="148">
                  <c:v>1</c:v>
                </c:pt>
                <c:pt idx="149">
                  <c:v>0.89999999999999991</c:v>
                </c:pt>
                <c:pt idx="150">
                  <c:v>0.5</c:v>
                </c:pt>
                <c:pt idx="151">
                  <c:v>0.4</c:v>
                </c:pt>
              </c:numCache>
            </c:numRef>
          </c:yVal>
          <c:smooth val="0"/>
        </c:ser>
        <c:dLbls>
          <c:showLegendKey val="0"/>
          <c:showVal val="0"/>
          <c:showCatName val="0"/>
          <c:showSerName val="0"/>
          <c:showPercent val="0"/>
          <c:showBubbleSize val="0"/>
        </c:dLbls>
        <c:axId val="224785568"/>
        <c:axId val="224774200"/>
      </c:scatterChart>
      <c:valAx>
        <c:axId val="224785568"/>
        <c:scaling>
          <c:orientation val="minMax"/>
          <c:max val="2600"/>
          <c:min val="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extTo"/>
        <c:crossAx val="224774200"/>
        <c:crosses val="autoZero"/>
        <c:crossBetween val="midCat"/>
      </c:valAx>
      <c:valAx>
        <c:axId val="224774200"/>
        <c:scaling>
          <c:orientation val="minMax"/>
          <c:max val="1"/>
        </c:scaling>
        <c:delete val="0"/>
        <c:axPos val="l"/>
        <c:majorGridlines/>
        <c:numFmt formatCode="0%" sourceLinked="1"/>
        <c:majorTickMark val="out"/>
        <c:minorTickMark val="none"/>
        <c:tickLblPos val="nextTo"/>
        <c:crossAx val="224785568"/>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Environment: average </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plots'!$T$1</c:f>
              <c:strCache>
                <c:ptCount val="1"/>
                <c:pt idx="0">
                  <c:v>Environment 4*</c:v>
                </c:pt>
              </c:strCache>
            </c:strRef>
          </c:tx>
          <c:spPr>
            <a:ln w="28575">
              <a:noFill/>
            </a:ln>
          </c:spPr>
          <c:xVal>
            <c:numRef>
              <c:f>'HEI scatter plots'!$S$2:$S$153</c:f>
              <c:numCache>
                <c:formatCode>General</c:formatCode>
                <c:ptCount val="152"/>
                <c:pt idx="0">
                  <c:v>2565.6099999999997</c:v>
                </c:pt>
                <c:pt idx="1">
                  <c:v>2409.2699999999954</c:v>
                </c:pt>
                <c:pt idx="2">
                  <c:v>2087.61</c:v>
                </c:pt>
                <c:pt idx="3">
                  <c:v>1753.0800000000002</c:v>
                </c:pt>
                <c:pt idx="4">
                  <c:v>1561.1599999999999</c:v>
                </c:pt>
                <c:pt idx="5">
                  <c:v>1404.3799999999999</c:v>
                </c:pt>
                <c:pt idx="6">
                  <c:v>1369.0000000000002</c:v>
                </c:pt>
                <c:pt idx="7">
                  <c:v>1256.8599999999999</c:v>
                </c:pt>
                <c:pt idx="8">
                  <c:v>1149.06</c:v>
                </c:pt>
                <c:pt idx="9">
                  <c:v>1137.73</c:v>
                </c:pt>
                <c:pt idx="10">
                  <c:v>1112.96</c:v>
                </c:pt>
                <c:pt idx="11">
                  <c:v>1099.3899999999999</c:v>
                </c:pt>
                <c:pt idx="12">
                  <c:v>1065.3100000000004</c:v>
                </c:pt>
                <c:pt idx="13">
                  <c:v>1043.0999999999999</c:v>
                </c:pt>
                <c:pt idx="14">
                  <c:v>930.68000000000052</c:v>
                </c:pt>
                <c:pt idx="15">
                  <c:v>887.94999999999948</c:v>
                </c:pt>
                <c:pt idx="16">
                  <c:v>868.11000000000013</c:v>
                </c:pt>
                <c:pt idx="17">
                  <c:v>759.81999999999948</c:v>
                </c:pt>
                <c:pt idx="18">
                  <c:v>740.35999999999899</c:v>
                </c:pt>
                <c:pt idx="19">
                  <c:v>737.7</c:v>
                </c:pt>
                <c:pt idx="20">
                  <c:v>736.18000000000052</c:v>
                </c:pt>
                <c:pt idx="21">
                  <c:v>671.55</c:v>
                </c:pt>
                <c:pt idx="22">
                  <c:v>670.81000000000006</c:v>
                </c:pt>
                <c:pt idx="23">
                  <c:v>645.64</c:v>
                </c:pt>
                <c:pt idx="24">
                  <c:v>642.89</c:v>
                </c:pt>
                <c:pt idx="25">
                  <c:v>597.17999999999995</c:v>
                </c:pt>
                <c:pt idx="26">
                  <c:v>591.29000000000053</c:v>
                </c:pt>
                <c:pt idx="27">
                  <c:v>590.04</c:v>
                </c:pt>
                <c:pt idx="28">
                  <c:v>579.79999999999995</c:v>
                </c:pt>
                <c:pt idx="29">
                  <c:v>576.62</c:v>
                </c:pt>
                <c:pt idx="30">
                  <c:v>558.01999999999987</c:v>
                </c:pt>
                <c:pt idx="31">
                  <c:v>532.17999999999995</c:v>
                </c:pt>
                <c:pt idx="32">
                  <c:v>518.69000000000005</c:v>
                </c:pt>
                <c:pt idx="33">
                  <c:v>500.78000000000003</c:v>
                </c:pt>
                <c:pt idx="34">
                  <c:v>461.53000000000003</c:v>
                </c:pt>
                <c:pt idx="35">
                  <c:v>458.76</c:v>
                </c:pt>
                <c:pt idx="36">
                  <c:v>455.10000000000008</c:v>
                </c:pt>
                <c:pt idx="37">
                  <c:v>448.70000000000005</c:v>
                </c:pt>
                <c:pt idx="38">
                  <c:v>396.17</c:v>
                </c:pt>
                <c:pt idx="39">
                  <c:v>395.74999999999994</c:v>
                </c:pt>
                <c:pt idx="40">
                  <c:v>378.34000000000032</c:v>
                </c:pt>
                <c:pt idx="41">
                  <c:v>378.12999999999994</c:v>
                </c:pt>
                <c:pt idx="42">
                  <c:v>369.65999999999997</c:v>
                </c:pt>
                <c:pt idx="43">
                  <c:v>366.05999999999995</c:v>
                </c:pt>
                <c:pt idx="44">
                  <c:v>355.47999999999951</c:v>
                </c:pt>
                <c:pt idx="45">
                  <c:v>352.36</c:v>
                </c:pt>
                <c:pt idx="46">
                  <c:v>342.69999999999993</c:v>
                </c:pt>
                <c:pt idx="47">
                  <c:v>339.04</c:v>
                </c:pt>
                <c:pt idx="48">
                  <c:v>327.76000000000005</c:v>
                </c:pt>
                <c:pt idx="49">
                  <c:v>316.78999999999951</c:v>
                </c:pt>
                <c:pt idx="50">
                  <c:v>313.66000000000008</c:v>
                </c:pt>
                <c:pt idx="51">
                  <c:v>312.7</c:v>
                </c:pt>
                <c:pt idx="52">
                  <c:v>300.88</c:v>
                </c:pt>
                <c:pt idx="53">
                  <c:v>299.3</c:v>
                </c:pt>
                <c:pt idx="54">
                  <c:v>281.92999999999944</c:v>
                </c:pt>
                <c:pt idx="55">
                  <c:v>271.85000000000002</c:v>
                </c:pt>
                <c:pt idx="56">
                  <c:v>269.48999999999938</c:v>
                </c:pt>
                <c:pt idx="57">
                  <c:v>266.92999999999944</c:v>
                </c:pt>
                <c:pt idx="58">
                  <c:v>246.94999999999996</c:v>
                </c:pt>
                <c:pt idx="59">
                  <c:v>245.93000000000004</c:v>
                </c:pt>
                <c:pt idx="60">
                  <c:v>242.55999999999997</c:v>
                </c:pt>
                <c:pt idx="61">
                  <c:v>242.35000000000025</c:v>
                </c:pt>
                <c:pt idx="62">
                  <c:v>238.45000000000007</c:v>
                </c:pt>
                <c:pt idx="63">
                  <c:v>234.2</c:v>
                </c:pt>
                <c:pt idx="64">
                  <c:v>233.7</c:v>
                </c:pt>
                <c:pt idx="65">
                  <c:v>232.94999999999996</c:v>
                </c:pt>
                <c:pt idx="66">
                  <c:v>226.2</c:v>
                </c:pt>
                <c:pt idx="67">
                  <c:v>223.81</c:v>
                </c:pt>
                <c:pt idx="68">
                  <c:v>218.2</c:v>
                </c:pt>
                <c:pt idx="69">
                  <c:v>210.12</c:v>
                </c:pt>
                <c:pt idx="70">
                  <c:v>209.46</c:v>
                </c:pt>
                <c:pt idx="71">
                  <c:v>201.49999999999997</c:v>
                </c:pt>
                <c:pt idx="72">
                  <c:v>201.44</c:v>
                </c:pt>
                <c:pt idx="73">
                  <c:v>199.43</c:v>
                </c:pt>
                <c:pt idx="74">
                  <c:v>191.65</c:v>
                </c:pt>
                <c:pt idx="75">
                  <c:v>177.30000000000004</c:v>
                </c:pt>
                <c:pt idx="76">
                  <c:v>169.75000000000003</c:v>
                </c:pt>
                <c:pt idx="77">
                  <c:v>168.36</c:v>
                </c:pt>
                <c:pt idx="78">
                  <c:v>161.80000000000001</c:v>
                </c:pt>
                <c:pt idx="79">
                  <c:v>153</c:v>
                </c:pt>
                <c:pt idx="80">
                  <c:v>152.85000000000028</c:v>
                </c:pt>
                <c:pt idx="81">
                  <c:v>152.80000000000001</c:v>
                </c:pt>
                <c:pt idx="82">
                  <c:v>149.05000000000001</c:v>
                </c:pt>
                <c:pt idx="83">
                  <c:v>147.23999999999998</c:v>
                </c:pt>
                <c:pt idx="84">
                  <c:v>138.62</c:v>
                </c:pt>
                <c:pt idx="85">
                  <c:v>138.5</c:v>
                </c:pt>
                <c:pt idx="86">
                  <c:v>138.44999999999999</c:v>
                </c:pt>
                <c:pt idx="87">
                  <c:v>137</c:v>
                </c:pt>
                <c:pt idx="88">
                  <c:v>129.4</c:v>
                </c:pt>
                <c:pt idx="89">
                  <c:v>123.73</c:v>
                </c:pt>
                <c:pt idx="90">
                  <c:v>121.91000000000012</c:v>
                </c:pt>
                <c:pt idx="91">
                  <c:v>118.2</c:v>
                </c:pt>
                <c:pt idx="92">
                  <c:v>116.96000000000002</c:v>
                </c:pt>
                <c:pt idx="93">
                  <c:v>112.45</c:v>
                </c:pt>
                <c:pt idx="94">
                  <c:v>109.7</c:v>
                </c:pt>
                <c:pt idx="95">
                  <c:v>106.8</c:v>
                </c:pt>
                <c:pt idx="96">
                  <c:v>104.5</c:v>
                </c:pt>
                <c:pt idx="97">
                  <c:v>103.49000000000002</c:v>
                </c:pt>
                <c:pt idx="98">
                  <c:v>103.09</c:v>
                </c:pt>
                <c:pt idx="99">
                  <c:v>101.64999999999999</c:v>
                </c:pt>
                <c:pt idx="100">
                  <c:v>101.64999999999999</c:v>
                </c:pt>
                <c:pt idx="101">
                  <c:v>98.9</c:v>
                </c:pt>
                <c:pt idx="102">
                  <c:v>98.83</c:v>
                </c:pt>
                <c:pt idx="103">
                  <c:v>94.25</c:v>
                </c:pt>
                <c:pt idx="104">
                  <c:v>87.2</c:v>
                </c:pt>
                <c:pt idx="105">
                  <c:v>80.849999999999994</c:v>
                </c:pt>
                <c:pt idx="106">
                  <c:v>80.2</c:v>
                </c:pt>
                <c:pt idx="107">
                  <c:v>74.02000000000001</c:v>
                </c:pt>
                <c:pt idx="108">
                  <c:v>72.58</c:v>
                </c:pt>
                <c:pt idx="109">
                  <c:v>68.2</c:v>
                </c:pt>
                <c:pt idx="110">
                  <c:v>68.100000000000009</c:v>
                </c:pt>
                <c:pt idx="111">
                  <c:v>66.540000000000006</c:v>
                </c:pt>
                <c:pt idx="112">
                  <c:v>59.55</c:v>
                </c:pt>
                <c:pt idx="113">
                  <c:v>57.37</c:v>
                </c:pt>
                <c:pt idx="114">
                  <c:v>56.100000000000009</c:v>
                </c:pt>
                <c:pt idx="115">
                  <c:v>55.67</c:v>
                </c:pt>
                <c:pt idx="116">
                  <c:v>52.8</c:v>
                </c:pt>
                <c:pt idx="117">
                  <c:v>51.7</c:v>
                </c:pt>
                <c:pt idx="118">
                  <c:v>50.39</c:v>
                </c:pt>
                <c:pt idx="119">
                  <c:v>49.100000000000009</c:v>
                </c:pt>
                <c:pt idx="120">
                  <c:v>44.86</c:v>
                </c:pt>
                <c:pt idx="121">
                  <c:v>42.7</c:v>
                </c:pt>
                <c:pt idx="122">
                  <c:v>40.43</c:v>
                </c:pt>
                <c:pt idx="123">
                  <c:v>35.700000000000003</c:v>
                </c:pt>
                <c:pt idx="124">
                  <c:v>35.550000000000004</c:v>
                </c:pt>
                <c:pt idx="125">
                  <c:v>35.200000000000003</c:v>
                </c:pt>
                <c:pt idx="126">
                  <c:v>35</c:v>
                </c:pt>
                <c:pt idx="127">
                  <c:v>33.9</c:v>
                </c:pt>
                <c:pt idx="128">
                  <c:v>32.5</c:v>
                </c:pt>
                <c:pt idx="129">
                  <c:v>26.8</c:v>
                </c:pt>
                <c:pt idx="130">
                  <c:v>24.03</c:v>
                </c:pt>
                <c:pt idx="131">
                  <c:v>23.3</c:v>
                </c:pt>
                <c:pt idx="132">
                  <c:v>21.25</c:v>
                </c:pt>
                <c:pt idx="133">
                  <c:v>20.9</c:v>
                </c:pt>
                <c:pt idx="134">
                  <c:v>20.75</c:v>
                </c:pt>
                <c:pt idx="135">
                  <c:v>20.100000000000001</c:v>
                </c:pt>
                <c:pt idx="136">
                  <c:v>17</c:v>
                </c:pt>
                <c:pt idx="137">
                  <c:v>15.950000000000006</c:v>
                </c:pt>
                <c:pt idx="138">
                  <c:v>15.8</c:v>
                </c:pt>
                <c:pt idx="139">
                  <c:v>14.78</c:v>
                </c:pt>
                <c:pt idx="140">
                  <c:v>14.4</c:v>
                </c:pt>
                <c:pt idx="141">
                  <c:v>13.9</c:v>
                </c:pt>
                <c:pt idx="142">
                  <c:v>12.4</c:v>
                </c:pt>
                <c:pt idx="143">
                  <c:v>12.350000000000016</c:v>
                </c:pt>
                <c:pt idx="144">
                  <c:v>12.1</c:v>
                </c:pt>
                <c:pt idx="145">
                  <c:v>12</c:v>
                </c:pt>
                <c:pt idx="146">
                  <c:v>11.6</c:v>
                </c:pt>
                <c:pt idx="147">
                  <c:v>11</c:v>
                </c:pt>
                <c:pt idx="148">
                  <c:v>10.78</c:v>
                </c:pt>
                <c:pt idx="149">
                  <c:v>7.45</c:v>
                </c:pt>
                <c:pt idx="150">
                  <c:v>5.9</c:v>
                </c:pt>
                <c:pt idx="151">
                  <c:v>5</c:v>
                </c:pt>
              </c:numCache>
            </c:numRef>
          </c:xVal>
          <c:yVal>
            <c:numRef>
              <c:f>'HEI scatter plots'!$T$2:$T$153</c:f>
              <c:numCache>
                <c:formatCode>0%</c:formatCode>
                <c:ptCount val="152"/>
                <c:pt idx="0">
                  <c:v>0.80011147446416275</c:v>
                </c:pt>
                <c:pt idx="1">
                  <c:v>0.81960033537129562</c:v>
                </c:pt>
                <c:pt idx="2">
                  <c:v>0.8253494426641016</c:v>
                </c:pt>
                <c:pt idx="3">
                  <c:v>0.6938595215278256</c:v>
                </c:pt>
                <c:pt idx="4">
                  <c:v>0.64739616695277868</c:v>
                </c:pt>
                <c:pt idx="5">
                  <c:v>0.58546921061251223</c:v>
                </c:pt>
                <c:pt idx="6">
                  <c:v>0.66193864134404778</c:v>
                </c:pt>
                <c:pt idx="7">
                  <c:v>0.81706534538452968</c:v>
                </c:pt>
                <c:pt idx="8">
                  <c:v>0.50279554592449471</c:v>
                </c:pt>
                <c:pt idx="9">
                  <c:v>0.5697419422885952</c:v>
                </c:pt>
                <c:pt idx="10">
                  <c:v>0.44267561278033329</c:v>
                </c:pt>
                <c:pt idx="11">
                  <c:v>0.45637194262272734</c:v>
                </c:pt>
                <c:pt idx="12">
                  <c:v>0.35746637129098663</c:v>
                </c:pt>
                <c:pt idx="13">
                  <c:v>0.50084052343974683</c:v>
                </c:pt>
                <c:pt idx="14">
                  <c:v>0.54362240512313575</c:v>
                </c:pt>
                <c:pt idx="15">
                  <c:v>0.41292640351371196</c:v>
                </c:pt>
                <c:pt idx="16">
                  <c:v>0.31379951849419979</c:v>
                </c:pt>
                <c:pt idx="17">
                  <c:v>0.35354097022979197</c:v>
                </c:pt>
                <c:pt idx="18">
                  <c:v>0.44967009292776539</c:v>
                </c:pt>
                <c:pt idx="19">
                  <c:v>0.59657008268944012</c:v>
                </c:pt>
                <c:pt idx="20">
                  <c:v>0.39467181939199736</c:v>
                </c:pt>
                <c:pt idx="21">
                  <c:v>0.14818256272801703</c:v>
                </c:pt>
                <c:pt idx="22">
                  <c:v>0.44425321626093772</c:v>
                </c:pt>
                <c:pt idx="23">
                  <c:v>0.41256272845548608</c:v>
                </c:pt>
                <c:pt idx="24">
                  <c:v>0.51642816033847161</c:v>
                </c:pt>
                <c:pt idx="25">
                  <c:v>0.25370826216551134</c:v>
                </c:pt>
                <c:pt idx="26">
                  <c:v>0.30951605811023358</c:v>
                </c:pt>
                <c:pt idx="27">
                  <c:v>0.39148235712833096</c:v>
                </c:pt>
                <c:pt idx="28">
                  <c:v>0.65165401862711503</c:v>
                </c:pt>
                <c:pt idx="29">
                  <c:v>0.12681878880371822</c:v>
                </c:pt>
                <c:pt idx="30">
                  <c:v>0.44978226586860776</c:v>
                </c:pt>
                <c:pt idx="31">
                  <c:v>0.75818801909128564</c:v>
                </c:pt>
                <c:pt idx="32">
                  <c:v>0.45024195569607989</c:v>
                </c:pt>
                <c:pt idx="33">
                  <c:v>0.32001727305403654</c:v>
                </c:pt>
                <c:pt idx="34">
                  <c:v>0.45071826316815838</c:v>
                </c:pt>
                <c:pt idx="35">
                  <c:v>0.20395468218676474</c:v>
                </c:pt>
                <c:pt idx="36">
                  <c:v>0.26877609316633705</c:v>
                </c:pt>
                <c:pt idx="37">
                  <c:v>0.36143302874972133</c:v>
                </c:pt>
                <c:pt idx="38">
                  <c:v>0.25629527727995582</c:v>
                </c:pt>
                <c:pt idx="39">
                  <c:v>0.37555274794693638</c:v>
                </c:pt>
                <c:pt idx="40">
                  <c:v>0.21351496008880921</c:v>
                </c:pt>
                <c:pt idx="41">
                  <c:v>0.34989024938513208</c:v>
                </c:pt>
                <c:pt idx="42">
                  <c:v>0.47500811556565575</c:v>
                </c:pt>
                <c:pt idx="43">
                  <c:v>5.6348686007758303E-2</c:v>
                </c:pt>
                <c:pt idx="44">
                  <c:v>7.1933723416225989E-2</c:v>
                </c:pt>
                <c:pt idx="45">
                  <c:v>0.42105375184470484</c:v>
                </c:pt>
                <c:pt idx="46">
                  <c:v>0.17741464838050791</c:v>
                </c:pt>
                <c:pt idx="47">
                  <c:v>0.4447557810287871</c:v>
                </c:pt>
                <c:pt idx="48">
                  <c:v>0.3668026909934109</c:v>
                </c:pt>
                <c:pt idx="49">
                  <c:v>0.28580447615139382</c:v>
                </c:pt>
                <c:pt idx="50">
                  <c:v>0.9099343237900912</c:v>
                </c:pt>
                <c:pt idx="51">
                  <c:v>9.7793412216181638E-2</c:v>
                </c:pt>
                <c:pt idx="52">
                  <c:v>0.28374268811486386</c:v>
                </c:pt>
                <c:pt idx="53">
                  <c:v>0.19772803207484141</c:v>
                </c:pt>
                <c:pt idx="54">
                  <c:v>6.8084276238782701E-2</c:v>
                </c:pt>
                <c:pt idx="55">
                  <c:v>8.0850652933603315E-2</c:v>
                </c:pt>
                <c:pt idx="56">
                  <c:v>4.6935878882333297E-2</c:v>
                </c:pt>
                <c:pt idx="57">
                  <c:v>0.20373318847638008</c:v>
                </c:pt>
                <c:pt idx="58">
                  <c:v>8.3822636161166413E-3</c:v>
                </c:pt>
                <c:pt idx="59">
                  <c:v>4.0580653031350382E-2</c:v>
                </c:pt>
                <c:pt idx="60">
                  <c:v>0.16099109498680741</c:v>
                </c:pt>
                <c:pt idx="61">
                  <c:v>0.13814730761295646</c:v>
                </c:pt>
                <c:pt idx="62">
                  <c:v>0.24471063115957251</c:v>
                </c:pt>
                <c:pt idx="63">
                  <c:v>0.27839987190435628</c:v>
                </c:pt>
                <c:pt idx="64">
                  <c:v>0.12697903294822424</c:v>
                </c:pt>
                <c:pt idx="65">
                  <c:v>0.23282356728911757</c:v>
                </c:pt>
                <c:pt idx="66">
                  <c:v>0.18308576480990291</c:v>
                </c:pt>
                <c:pt idx="67">
                  <c:v>0.52279277065368068</c:v>
                </c:pt>
                <c:pt idx="68">
                  <c:v>8.7820806599450352E-2</c:v>
                </c:pt>
                <c:pt idx="69">
                  <c:v>0.14849847706072763</c:v>
                </c:pt>
                <c:pt idx="70">
                  <c:v>0.31201661415067417</c:v>
                </c:pt>
                <c:pt idx="71">
                  <c:v>7.8784119106699753E-3</c:v>
                </c:pt>
                <c:pt idx="72">
                  <c:v>6.0315726767275632E-2</c:v>
                </c:pt>
                <c:pt idx="73">
                  <c:v>0.49102441959584936</c:v>
                </c:pt>
                <c:pt idx="74">
                  <c:v>6.2548917297156309E-2</c:v>
                </c:pt>
                <c:pt idx="75">
                  <c:v>0</c:v>
                </c:pt>
                <c:pt idx="76">
                  <c:v>4.1590574374079495E-2</c:v>
                </c:pt>
                <c:pt idx="77">
                  <c:v>8.3897600380138018E-3</c:v>
                </c:pt>
                <c:pt idx="78">
                  <c:v>0.22280593325092721</c:v>
                </c:pt>
                <c:pt idx="79">
                  <c:v>6.5996732026143992E-2</c:v>
                </c:pt>
                <c:pt idx="80">
                  <c:v>0.20045796532548246</c:v>
                </c:pt>
                <c:pt idx="81">
                  <c:v>2.3396596858638666E-2</c:v>
                </c:pt>
                <c:pt idx="82">
                  <c:v>0.11278094599127809</c:v>
                </c:pt>
                <c:pt idx="83">
                  <c:v>1.1409942950285239E-2</c:v>
                </c:pt>
                <c:pt idx="84">
                  <c:v>0.11719088154667456</c:v>
                </c:pt>
                <c:pt idx="85">
                  <c:v>0</c:v>
                </c:pt>
                <c:pt idx="86">
                  <c:v>0</c:v>
                </c:pt>
                <c:pt idx="87">
                  <c:v>1.0218978102189779E-2</c:v>
                </c:pt>
                <c:pt idx="88">
                  <c:v>8.6553323029366552E-2</c:v>
                </c:pt>
                <c:pt idx="89">
                  <c:v>0.22569304129960388</c:v>
                </c:pt>
                <c:pt idx="90">
                  <c:v>0.13375440899023874</c:v>
                </c:pt>
                <c:pt idx="91">
                  <c:v>1.3747884940778365E-2</c:v>
                </c:pt>
                <c:pt idx="92">
                  <c:v>6.6125170998632007E-2</c:v>
                </c:pt>
                <c:pt idx="93">
                  <c:v>0</c:v>
                </c:pt>
                <c:pt idx="94">
                  <c:v>0.30000000000000032</c:v>
                </c:pt>
                <c:pt idx="95">
                  <c:v>0</c:v>
                </c:pt>
                <c:pt idx="96">
                  <c:v>0</c:v>
                </c:pt>
                <c:pt idx="97">
                  <c:v>0.75000000000000122</c:v>
                </c:pt>
                <c:pt idx="98">
                  <c:v>0.66622611310505464</c:v>
                </c:pt>
                <c:pt idx="99">
                  <c:v>8.7063453025086168E-2</c:v>
                </c:pt>
                <c:pt idx="100">
                  <c:v>0</c:v>
                </c:pt>
                <c:pt idx="101">
                  <c:v>3.3038422649140545E-2</c:v>
                </c:pt>
                <c:pt idx="102">
                  <c:v>0.75000000000000111</c:v>
                </c:pt>
                <c:pt idx="103">
                  <c:v>2.5464190981432371E-2</c:v>
                </c:pt>
                <c:pt idx="104">
                  <c:v>2.2935779816513843E-2</c:v>
                </c:pt>
                <c:pt idx="105">
                  <c:v>0</c:v>
                </c:pt>
                <c:pt idx="106">
                  <c:v>5.2992518703241988E-2</c:v>
                </c:pt>
                <c:pt idx="107">
                  <c:v>3.2423669278573423E-2</c:v>
                </c:pt>
                <c:pt idx="108">
                  <c:v>0</c:v>
                </c:pt>
                <c:pt idx="109">
                  <c:v>0</c:v>
                </c:pt>
                <c:pt idx="110">
                  <c:v>0.21229809104258474</c:v>
                </c:pt>
                <c:pt idx="111">
                  <c:v>0</c:v>
                </c:pt>
                <c:pt idx="112">
                  <c:v>0.8</c:v>
                </c:pt>
                <c:pt idx="113">
                  <c:v>1</c:v>
                </c:pt>
                <c:pt idx="114">
                  <c:v>1.8270944741532985E-2</c:v>
                </c:pt>
                <c:pt idx="115">
                  <c:v>0</c:v>
                </c:pt>
                <c:pt idx="116">
                  <c:v>0.70000000000000062</c:v>
                </c:pt>
                <c:pt idx="117">
                  <c:v>1.4506769825918761E-2</c:v>
                </c:pt>
                <c:pt idx="118">
                  <c:v>0</c:v>
                </c:pt>
                <c:pt idx="119">
                  <c:v>0</c:v>
                </c:pt>
                <c:pt idx="120">
                  <c:v>0</c:v>
                </c:pt>
                <c:pt idx="121">
                  <c:v>7.5175644028103034E-2</c:v>
                </c:pt>
                <c:pt idx="122">
                  <c:v>7.3212960672767752E-2</c:v>
                </c:pt>
                <c:pt idx="123">
                  <c:v>0</c:v>
                </c:pt>
                <c:pt idx="124">
                  <c:v>0</c:v>
                </c:pt>
                <c:pt idx="125">
                  <c:v>0.45525568181818177</c:v>
                </c:pt>
                <c:pt idx="126">
                  <c:v>0.43571428571428672</c:v>
                </c:pt>
                <c:pt idx="127">
                  <c:v>0</c:v>
                </c:pt>
                <c:pt idx="128">
                  <c:v>1</c:v>
                </c:pt>
                <c:pt idx="129">
                  <c:v>0</c:v>
                </c:pt>
                <c:pt idx="130">
                  <c:v>0</c:v>
                </c:pt>
                <c:pt idx="131">
                  <c:v>0</c:v>
                </c:pt>
                <c:pt idx="132">
                  <c:v>0.30000000000000032</c:v>
                </c:pt>
                <c:pt idx="133">
                  <c:v>0.1</c:v>
                </c:pt>
                <c:pt idx="134">
                  <c:v>0</c:v>
                </c:pt>
                <c:pt idx="135">
                  <c:v>0</c:v>
                </c:pt>
                <c:pt idx="136">
                  <c:v>0</c:v>
                </c:pt>
                <c:pt idx="137">
                  <c:v>0.1</c:v>
                </c:pt>
                <c:pt idx="138">
                  <c:v>0.4</c:v>
                </c:pt>
                <c:pt idx="139">
                  <c:v>0</c:v>
                </c:pt>
                <c:pt idx="140">
                  <c:v>0</c:v>
                </c:pt>
                <c:pt idx="141">
                  <c:v>0</c:v>
                </c:pt>
                <c:pt idx="142">
                  <c:v>0</c:v>
                </c:pt>
                <c:pt idx="143">
                  <c:v>0.2</c:v>
                </c:pt>
                <c:pt idx="144">
                  <c:v>0</c:v>
                </c:pt>
                <c:pt idx="145">
                  <c:v>0</c:v>
                </c:pt>
                <c:pt idx="146">
                  <c:v>0.10000000000000003</c:v>
                </c:pt>
                <c:pt idx="147">
                  <c:v>0</c:v>
                </c:pt>
                <c:pt idx="148">
                  <c:v>0.1</c:v>
                </c:pt>
                <c:pt idx="149">
                  <c:v>0</c:v>
                </c:pt>
                <c:pt idx="150">
                  <c:v>0</c:v>
                </c:pt>
                <c:pt idx="151">
                  <c:v>0</c:v>
                </c:pt>
              </c:numCache>
            </c:numRef>
          </c:yVal>
          <c:smooth val="0"/>
        </c:ser>
        <c:dLbls>
          <c:showLegendKey val="0"/>
          <c:showVal val="0"/>
          <c:showCatName val="0"/>
          <c:showSerName val="0"/>
          <c:showPercent val="0"/>
          <c:showBubbleSize val="0"/>
        </c:dLbls>
        <c:axId val="224774984"/>
        <c:axId val="224775376"/>
      </c:scatterChart>
      <c:valAx>
        <c:axId val="224774984"/>
        <c:scaling>
          <c:orientation val="minMax"/>
          <c:max val="2600"/>
          <c:min val="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extTo"/>
        <c:crossAx val="224775376"/>
        <c:crosses val="autoZero"/>
        <c:crossBetween val="midCat"/>
      </c:valAx>
      <c:valAx>
        <c:axId val="224775376"/>
        <c:scaling>
          <c:orientation val="minMax"/>
          <c:max val="1"/>
        </c:scaling>
        <c:delete val="0"/>
        <c:axPos val="l"/>
        <c:majorGridlines/>
        <c:numFmt formatCode="0%" sourceLinked="1"/>
        <c:majorTickMark val="out"/>
        <c:minorTickMark val="none"/>
        <c:tickLblPos val="nextTo"/>
        <c:crossAx val="224774984"/>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BC4C6-AC41-497A-B617-0C7079B35558}" type="doc">
      <dgm:prSet loTypeId="urn:microsoft.com/office/officeart/2005/8/layout/hierarchy4" loCatId="relationship" qsTypeId="urn:microsoft.com/office/officeart/2005/8/quickstyle/simple2" qsCatId="simple" csTypeId="urn:microsoft.com/office/officeart/2005/8/colors/accent1_5" csCatId="accent1" phldr="1"/>
      <dgm:spPr/>
      <dgm:t>
        <a:bodyPr/>
        <a:lstStyle/>
        <a:p>
          <a:endParaRPr lang="en-GB"/>
        </a:p>
      </dgm:t>
    </dgm:pt>
    <dgm:pt modelId="{4979CB95-3CE3-4D53-B221-94D02D230788}">
      <dgm:prSet phldrT="[Text]" custT="1"/>
      <dgm:spPr>
        <a:xfrm>
          <a:off x="2846" y="1880"/>
          <a:ext cx="7915931" cy="1067645"/>
        </a:xfrm>
        <a:solidFill>
          <a:srgbClr val="BBE0E3">
            <a:alpha val="8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Panels judged the </a:t>
          </a:r>
          <a:r>
            <a:rPr lang="en-GB" sz="2000" b="1" dirty="0" smtClean="0">
              <a:solidFill>
                <a:srgbClr val="000000"/>
              </a:solidFill>
              <a:latin typeface="Arial"/>
              <a:ea typeface="+mn-ea"/>
              <a:cs typeface="+mn-cs"/>
            </a:rPr>
            <a:t>overall quality </a:t>
          </a:r>
          <a:r>
            <a:rPr lang="en-GB" sz="2000" b="0" dirty="0" smtClean="0">
              <a:solidFill>
                <a:srgbClr val="000000"/>
              </a:solidFill>
              <a:latin typeface="Arial"/>
              <a:ea typeface="+mn-ea"/>
              <a:cs typeface="+mn-cs"/>
            </a:rPr>
            <a:t>of each submission</a:t>
          </a:r>
          <a:endParaRPr lang="en-GB" sz="2000" b="0" dirty="0">
            <a:solidFill>
              <a:srgbClr val="000000"/>
            </a:solidFill>
            <a:latin typeface="Arial"/>
            <a:ea typeface="+mn-ea"/>
            <a:cs typeface="+mn-cs"/>
          </a:endParaRPr>
        </a:p>
      </dgm:t>
    </dgm:pt>
    <dgm:pt modelId="{18059E5F-5779-4EEB-8DB6-F1AFFCC0759A}" type="parTrans" cxnId="{2AC0DBE2-57D9-44B1-9669-8A7EF558CBED}">
      <dgm:prSet/>
      <dgm:spPr/>
      <dgm:t>
        <a:bodyPr/>
        <a:lstStyle/>
        <a:p>
          <a:endParaRPr lang="en-GB">
            <a:solidFill>
              <a:schemeClr val="tx1"/>
            </a:solidFill>
          </a:endParaRPr>
        </a:p>
      </dgm:t>
    </dgm:pt>
    <dgm:pt modelId="{7DC7C621-746C-4873-8FAE-4A766706580D}" type="sibTrans" cxnId="{2AC0DBE2-57D9-44B1-9669-8A7EF558CBED}">
      <dgm:prSet/>
      <dgm:spPr/>
      <dgm:t>
        <a:bodyPr/>
        <a:lstStyle/>
        <a:p>
          <a:endParaRPr lang="en-GB">
            <a:solidFill>
              <a:schemeClr val="tx1"/>
            </a:solidFill>
          </a:endParaRPr>
        </a:p>
      </dgm:t>
    </dgm:pt>
    <dgm:pt modelId="{A810FAD5-AC44-4E21-8FA9-7F07B473216F}">
      <dgm:prSet custT="1"/>
      <dgm:spPr>
        <a:xfrm>
          <a:off x="10573" y="1256891"/>
          <a:ext cx="2493837" cy="841557"/>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Quality of research </a:t>
          </a:r>
          <a:r>
            <a:rPr lang="en-GB" sz="2000" b="1" dirty="0" smtClean="0">
              <a:solidFill>
                <a:srgbClr val="000000"/>
              </a:solidFill>
              <a:latin typeface="Arial"/>
              <a:ea typeface="+mn-ea"/>
              <a:cs typeface="+mn-cs"/>
            </a:rPr>
            <a:t>outputs</a:t>
          </a:r>
          <a:endParaRPr lang="en-GB" sz="2000" b="1" dirty="0">
            <a:solidFill>
              <a:srgbClr val="000000"/>
            </a:solidFill>
            <a:latin typeface="Arial"/>
            <a:ea typeface="+mn-ea"/>
            <a:cs typeface="+mn-cs"/>
          </a:endParaRPr>
        </a:p>
      </dgm:t>
    </dgm:pt>
    <dgm:pt modelId="{DDA67940-8D25-47C0-82A6-66CBA4526E2C}" type="parTrans" cxnId="{1F5C38F5-41C8-4E50-A66A-E07C933079AA}">
      <dgm:prSet/>
      <dgm:spPr/>
      <dgm:t>
        <a:bodyPr/>
        <a:lstStyle/>
        <a:p>
          <a:endParaRPr lang="en-GB">
            <a:solidFill>
              <a:schemeClr val="tx1"/>
            </a:solidFill>
          </a:endParaRPr>
        </a:p>
      </dgm:t>
    </dgm:pt>
    <dgm:pt modelId="{9459166E-6670-4ED0-AACC-04AF5713A62F}" type="sibTrans" cxnId="{1F5C38F5-41C8-4E50-A66A-E07C933079AA}">
      <dgm:prSet/>
      <dgm:spPr/>
      <dgm:t>
        <a:bodyPr/>
        <a:lstStyle/>
        <a:p>
          <a:endParaRPr lang="en-GB">
            <a:solidFill>
              <a:schemeClr val="tx1"/>
            </a:solidFill>
          </a:endParaRPr>
        </a:p>
      </dgm:t>
    </dgm:pt>
    <dgm:pt modelId="{3CD1A971-5DAA-4E44-852D-423D467A6F0C}">
      <dgm:prSet custT="1"/>
      <dgm:spPr>
        <a:xfrm>
          <a:off x="2713893" y="1256891"/>
          <a:ext cx="2493837" cy="841540"/>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1" dirty="0" smtClean="0">
              <a:solidFill>
                <a:srgbClr val="000000"/>
              </a:solidFill>
              <a:latin typeface="Arial"/>
              <a:ea typeface="+mn-ea"/>
              <a:cs typeface="+mn-cs"/>
            </a:rPr>
            <a:t>Impact</a:t>
          </a:r>
          <a:r>
            <a:rPr lang="en-GB" sz="2000" b="0" dirty="0" smtClean="0">
              <a:solidFill>
                <a:srgbClr val="000000"/>
              </a:solidFill>
              <a:latin typeface="Arial"/>
              <a:ea typeface="+mn-ea"/>
              <a:cs typeface="+mn-cs"/>
            </a:rPr>
            <a:t> of research on society</a:t>
          </a:r>
          <a:endParaRPr lang="en-GB" sz="2000" b="0" dirty="0">
            <a:solidFill>
              <a:srgbClr val="000000"/>
            </a:solidFill>
            <a:latin typeface="Arial"/>
            <a:ea typeface="+mn-ea"/>
            <a:cs typeface="+mn-cs"/>
          </a:endParaRPr>
        </a:p>
      </dgm:t>
    </dgm:pt>
    <dgm:pt modelId="{789F7608-80AF-4453-A93A-B0AF6659E17A}" type="parTrans" cxnId="{9BAD5DBD-5FDC-419A-9FAE-C690671D09B4}">
      <dgm:prSet/>
      <dgm:spPr/>
      <dgm:t>
        <a:bodyPr/>
        <a:lstStyle/>
        <a:p>
          <a:endParaRPr lang="en-GB">
            <a:solidFill>
              <a:schemeClr val="tx1"/>
            </a:solidFill>
          </a:endParaRPr>
        </a:p>
      </dgm:t>
    </dgm:pt>
    <dgm:pt modelId="{AF21A2DB-D6A0-414F-875F-3D64F16B9F88}" type="sibTrans" cxnId="{9BAD5DBD-5FDC-419A-9FAE-C690671D09B4}">
      <dgm:prSet/>
      <dgm:spPr/>
      <dgm:t>
        <a:bodyPr/>
        <a:lstStyle/>
        <a:p>
          <a:endParaRPr lang="en-GB">
            <a:solidFill>
              <a:schemeClr val="tx1"/>
            </a:solidFill>
          </a:endParaRPr>
        </a:p>
      </dgm:t>
    </dgm:pt>
    <dgm:pt modelId="{D9D41C3F-4776-442A-A053-0936ADA20BC4}">
      <dgm:prSet custT="1"/>
      <dgm:spPr>
        <a:xfrm>
          <a:off x="5417213" y="1256891"/>
          <a:ext cx="2493837" cy="841540"/>
        </a:xfrm>
        <a:solidFill>
          <a:srgbClr val="BBE0E3">
            <a:alpha val="70000"/>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GB" sz="2000" b="0" dirty="0" smtClean="0">
              <a:solidFill>
                <a:srgbClr val="000000"/>
              </a:solidFill>
              <a:latin typeface="Arial"/>
              <a:ea typeface="+mn-ea"/>
              <a:cs typeface="+mn-cs"/>
            </a:rPr>
            <a:t>The research </a:t>
          </a:r>
          <a:r>
            <a:rPr lang="en-GB" sz="2000" b="1" dirty="0" smtClean="0">
              <a:solidFill>
                <a:srgbClr val="000000"/>
              </a:solidFill>
              <a:latin typeface="Arial"/>
              <a:ea typeface="+mn-ea"/>
              <a:cs typeface="+mn-cs"/>
            </a:rPr>
            <a:t>environment</a:t>
          </a:r>
          <a:endParaRPr lang="en-GB" sz="2000" b="1" dirty="0">
            <a:solidFill>
              <a:srgbClr val="000000"/>
            </a:solidFill>
            <a:latin typeface="Arial"/>
            <a:ea typeface="+mn-ea"/>
            <a:cs typeface="+mn-cs"/>
          </a:endParaRPr>
        </a:p>
      </dgm:t>
    </dgm:pt>
    <dgm:pt modelId="{05D5AD4C-FAB9-4BC6-A09A-DDD46751B502}" type="parTrans" cxnId="{5EEE35D0-9E65-430A-BE54-5532444914F3}">
      <dgm:prSet/>
      <dgm:spPr/>
      <dgm:t>
        <a:bodyPr/>
        <a:lstStyle/>
        <a:p>
          <a:endParaRPr lang="en-GB">
            <a:solidFill>
              <a:schemeClr val="tx1"/>
            </a:solidFill>
          </a:endParaRPr>
        </a:p>
      </dgm:t>
    </dgm:pt>
    <dgm:pt modelId="{49522790-94E1-486B-A5F2-89E3C85D0A18}" type="sibTrans" cxnId="{5EEE35D0-9E65-430A-BE54-5532444914F3}">
      <dgm:prSet/>
      <dgm:spPr/>
      <dgm:t>
        <a:bodyPr/>
        <a:lstStyle/>
        <a:p>
          <a:endParaRPr lang="en-GB">
            <a:solidFill>
              <a:schemeClr val="tx1"/>
            </a:solidFill>
          </a:endParaRPr>
        </a:p>
      </dgm:t>
    </dgm:pt>
    <dgm:pt modelId="{80047215-D342-4547-B118-A756FB5DD649}" type="pres">
      <dgm:prSet presAssocID="{7CDBC4C6-AC41-497A-B617-0C7079B35558}" presName="Name0" presStyleCnt="0">
        <dgm:presLayoutVars>
          <dgm:chPref val="1"/>
          <dgm:dir/>
          <dgm:animOne val="branch"/>
          <dgm:animLvl val="lvl"/>
          <dgm:resizeHandles/>
        </dgm:presLayoutVars>
      </dgm:prSet>
      <dgm:spPr/>
      <dgm:t>
        <a:bodyPr/>
        <a:lstStyle/>
        <a:p>
          <a:endParaRPr lang="en-GB"/>
        </a:p>
      </dgm:t>
    </dgm:pt>
    <dgm:pt modelId="{CD2DA432-048E-4B3C-A581-302A2E2BA159}" type="pres">
      <dgm:prSet presAssocID="{4979CB95-3CE3-4D53-B221-94D02D230788}" presName="vertOne" presStyleCnt="0"/>
      <dgm:spPr/>
      <dgm:t>
        <a:bodyPr/>
        <a:lstStyle/>
        <a:p>
          <a:endParaRPr lang="en-GB"/>
        </a:p>
      </dgm:t>
    </dgm:pt>
    <dgm:pt modelId="{BC26F1AB-E1C4-4A7E-9005-203814DD24BC}" type="pres">
      <dgm:prSet presAssocID="{4979CB95-3CE3-4D53-B221-94D02D230788}" presName="txOne" presStyleLbl="node0" presStyleIdx="0" presStyleCnt="1" custScaleY="22846" custLinFactNeighborX="1783" custLinFactNeighborY="-77833">
        <dgm:presLayoutVars>
          <dgm:chPref val="3"/>
        </dgm:presLayoutVars>
      </dgm:prSet>
      <dgm:spPr>
        <a:prstGeom prst="roundRect">
          <a:avLst>
            <a:gd name="adj" fmla="val 10000"/>
          </a:avLst>
        </a:prstGeom>
      </dgm:spPr>
      <dgm:t>
        <a:bodyPr/>
        <a:lstStyle/>
        <a:p>
          <a:endParaRPr lang="en-GB"/>
        </a:p>
      </dgm:t>
    </dgm:pt>
    <dgm:pt modelId="{D83712D0-DD0F-4DE6-8E34-78A81CA9A0AA}" type="pres">
      <dgm:prSet presAssocID="{4979CB95-3CE3-4D53-B221-94D02D230788}" presName="parTransOne" presStyleCnt="0"/>
      <dgm:spPr/>
      <dgm:t>
        <a:bodyPr/>
        <a:lstStyle/>
        <a:p>
          <a:endParaRPr lang="en-GB"/>
        </a:p>
      </dgm:t>
    </dgm:pt>
    <dgm:pt modelId="{95BA4FE6-367A-4CFF-931A-D81FA21751BD}" type="pres">
      <dgm:prSet presAssocID="{4979CB95-3CE3-4D53-B221-94D02D230788}" presName="horzOne" presStyleCnt="0"/>
      <dgm:spPr/>
      <dgm:t>
        <a:bodyPr/>
        <a:lstStyle/>
        <a:p>
          <a:endParaRPr lang="en-GB"/>
        </a:p>
      </dgm:t>
    </dgm:pt>
    <dgm:pt modelId="{62986CEE-47BF-467B-8A83-12E087E0FE24}" type="pres">
      <dgm:prSet presAssocID="{A810FAD5-AC44-4E21-8FA9-7F07B473216F}" presName="vertTwo" presStyleCnt="0"/>
      <dgm:spPr/>
      <dgm:t>
        <a:bodyPr/>
        <a:lstStyle/>
        <a:p>
          <a:endParaRPr lang="en-GB"/>
        </a:p>
      </dgm:t>
    </dgm:pt>
    <dgm:pt modelId="{1095B457-A8A3-4F88-A884-4265FEF36CDE}" type="pres">
      <dgm:prSet presAssocID="{A810FAD5-AC44-4E21-8FA9-7F07B473216F}" presName="txTwo" presStyleLbl="node2" presStyleIdx="0" presStyleCnt="3" custScaleY="48774" custLinFactNeighborX="655" custLinFactNeighborY="12215">
        <dgm:presLayoutVars>
          <dgm:chPref val="3"/>
        </dgm:presLayoutVars>
      </dgm:prSet>
      <dgm:spPr>
        <a:prstGeom prst="roundRect">
          <a:avLst>
            <a:gd name="adj" fmla="val 10000"/>
          </a:avLst>
        </a:prstGeom>
      </dgm:spPr>
      <dgm:t>
        <a:bodyPr/>
        <a:lstStyle/>
        <a:p>
          <a:endParaRPr lang="en-GB"/>
        </a:p>
      </dgm:t>
    </dgm:pt>
    <dgm:pt modelId="{D94A5812-900C-471C-B5CB-3BDAFF3016B3}" type="pres">
      <dgm:prSet presAssocID="{A810FAD5-AC44-4E21-8FA9-7F07B473216F}" presName="horzTwo" presStyleCnt="0"/>
      <dgm:spPr/>
      <dgm:t>
        <a:bodyPr/>
        <a:lstStyle/>
        <a:p>
          <a:endParaRPr lang="en-GB"/>
        </a:p>
      </dgm:t>
    </dgm:pt>
    <dgm:pt modelId="{C1646160-1CCB-4758-A60E-86615C35F267}" type="pres">
      <dgm:prSet presAssocID="{9459166E-6670-4ED0-AACC-04AF5713A62F}" presName="sibSpaceTwo" presStyleCnt="0"/>
      <dgm:spPr/>
      <dgm:t>
        <a:bodyPr/>
        <a:lstStyle/>
        <a:p>
          <a:endParaRPr lang="en-GB"/>
        </a:p>
      </dgm:t>
    </dgm:pt>
    <dgm:pt modelId="{DA95872C-4988-426F-8AD9-4F603F4ACAE7}" type="pres">
      <dgm:prSet presAssocID="{3CD1A971-5DAA-4E44-852D-423D467A6F0C}" presName="vertTwo" presStyleCnt="0"/>
      <dgm:spPr/>
      <dgm:t>
        <a:bodyPr/>
        <a:lstStyle/>
        <a:p>
          <a:endParaRPr lang="en-GB"/>
        </a:p>
      </dgm:t>
    </dgm:pt>
    <dgm:pt modelId="{1C83A54A-F09E-4BD4-B033-4CDD9B400C7A}" type="pres">
      <dgm:prSet presAssocID="{3CD1A971-5DAA-4E44-852D-423D467A6F0C}" presName="txTwo" presStyleLbl="node2" presStyleIdx="1" presStyleCnt="3" custScaleY="48584" custLinFactNeighborX="-1887" custLinFactNeighborY="11889">
        <dgm:presLayoutVars>
          <dgm:chPref val="3"/>
        </dgm:presLayoutVars>
      </dgm:prSet>
      <dgm:spPr>
        <a:prstGeom prst="roundRect">
          <a:avLst>
            <a:gd name="adj" fmla="val 10000"/>
          </a:avLst>
        </a:prstGeom>
      </dgm:spPr>
      <dgm:t>
        <a:bodyPr/>
        <a:lstStyle/>
        <a:p>
          <a:endParaRPr lang="en-GB"/>
        </a:p>
      </dgm:t>
    </dgm:pt>
    <dgm:pt modelId="{F0B23E6F-EAC1-450F-BB59-CA6752261F45}" type="pres">
      <dgm:prSet presAssocID="{3CD1A971-5DAA-4E44-852D-423D467A6F0C}" presName="horzTwo" presStyleCnt="0"/>
      <dgm:spPr/>
      <dgm:t>
        <a:bodyPr/>
        <a:lstStyle/>
        <a:p>
          <a:endParaRPr lang="en-GB"/>
        </a:p>
      </dgm:t>
    </dgm:pt>
    <dgm:pt modelId="{735B3F05-B6ED-4C6D-9A21-06A85FA3D301}" type="pres">
      <dgm:prSet presAssocID="{AF21A2DB-D6A0-414F-875F-3D64F16B9F88}" presName="sibSpaceTwo" presStyleCnt="0"/>
      <dgm:spPr/>
      <dgm:t>
        <a:bodyPr/>
        <a:lstStyle/>
        <a:p>
          <a:endParaRPr lang="en-GB"/>
        </a:p>
      </dgm:t>
    </dgm:pt>
    <dgm:pt modelId="{5B1DF4DE-2CC3-4A9A-92AF-6FFFCE71D58D}" type="pres">
      <dgm:prSet presAssocID="{D9D41C3F-4776-442A-A053-0936ADA20BC4}" presName="vertTwo" presStyleCnt="0"/>
      <dgm:spPr/>
      <dgm:t>
        <a:bodyPr/>
        <a:lstStyle/>
        <a:p>
          <a:endParaRPr lang="en-GB"/>
        </a:p>
      </dgm:t>
    </dgm:pt>
    <dgm:pt modelId="{341BD9DC-3C29-4C1F-A040-4804CD20A7FF}" type="pres">
      <dgm:prSet presAssocID="{D9D41C3F-4776-442A-A053-0936ADA20BC4}" presName="txTwo" presStyleLbl="node2" presStyleIdx="2" presStyleCnt="3" custScaleY="48812" custLinFactNeighborX="-265" custLinFactNeighborY="7179">
        <dgm:presLayoutVars>
          <dgm:chPref val="3"/>
        </dgm:presLayoutVars>
      </dgm:prSet>
      <dgm:spPr>
        <a:prstGeom prst="roundRect">
          <a:avLst>
            <a:gd name="adj" fmla="val 10000"/>
          </a:avLst>
        </a:prstGeom>
      </dgm:spPr>
      <dgm:t>
        <a:bodyPr/>
        <a:lstStyle/>
        <a:p>
          <a:endParaRPr lang="en-GB"/>
        </a:p>
      </dgm:t>
    </dgm:pt>
    <dgm:pt modelId="{3FCC817D-168F-4617-9416-C03E7F803580}" type="pres">
      <dgm:prSet presAssocID="{D9D41C3F-4776-442A-A053-0936ADA20BC4}" presName="horzTwo" presStyleCnt="0"/>
      <dgm:spPr/>
      <dgm:t>
        <a:bodyPr/>
        <a:lstStyle/>
        <a:p>
          <a:endParaRPr lang="en-GB"/>
        </a:p>
      </dgm:t>
    </dgm:pt>
  </dgm:ptLst>
  <dgm:cxnLst>
    <dgm:cxn modelId="{8BDBE92D-23A0-471A-941D-F5EA2A1BA759}" type="presOf" srcId="{D9D41C3F-4776-442A-A053-0936ADA20BC4}" destId="{341BD9DC-3C29-4C1F-A040-4804CD20A7FF}" srcOrd="0" destOrd="0" presId="urn:microsoft.com/office/officeart/2005/8/layout/hierarchy4"/>
    <dgm:cxn modelId="{5EEE35D0-9E65-430A-BE54-5532444914F3}" srcId="{4979CB95-3CE3-4D53-B221-94D02D230788}" destId="{D9D41C3F-4776-442A-A053-0936ADA20BC4}" srcOrd="2" destOrd="0" parTransId="{05D5AD4C-FAB9-4BC6-A09A-DDD46751B502}" sibTransId="{49522790-94E1-486B-A5F2-89E3C85D0A18}"/>
    <dgm:cxn modelId="{2550F0EC-0762-47E7-9278-8695CDF6C6D2}" type="presOf" srcId="{7CDBC4C6-AC41-497A-B617-0C7079B35558}" destId="{80047215-D342-4547-B118-A756FB5DD649}" srcOrd="0" destOrd="0" presId="urn:microsoft.com/office/officeart/2005/8/layout/hierarchy4"/>
    <dgm:cxn modelId="{B4AE4109-4C32-4B0E-AC75-4FE468B22CFB}" type="presOf" srcId="{3CD1A971-5DAA-4E44-852D-423D467A6F0C}" destId="{1C83A54A-F09E-4BD4-B033-4CDD9B400C7A}" srcOrd="0" destOrd="0" presId="urn:microsoft.com/office/officeart/2005/8/layout/hierarchy4"/>
    <dgm:cxn modelId="{A53B00A6-9E5F-4283-BA61-AF7F26EAB3B9}" type="presOf" srcId="{4979CB95-3CE3-4D53-B221-94D02D230788}" destId="{BC26F1AB-E1C4-4A7E-9005-203814DD24BC}" srcOrd="0" destOrd="0" presId="urn:microsoft.com/office/officeart/2005/8/layout/hierarchy4"/>
    <dgm:cxn modelId="{1F5C38F5-41C8-4E50-A66A-E07C933079AA}" srcId="{4979CB95-3CE3-4D53-B221-94D02D230788}" destId="{A810FAD5-AC44-4E21-8FA9-7F07B473216F}" srcOrd="0" destOrd="0" parTransId="{DDA67940-8D25-47C0-82A6-66CBA4526E2C}" sibTransId="{9459166E-6670-4ED0-AACC-04AF5713A62F}"/>
    <dgm:cxn modelId="{2AC0DBE2-57D9-44B1-9669-8A7EF558CBED}" srcId="{7CDBC4C6-AC41-497A-B617-0C7079B35558}" destId="{4979CB95-3CE3-4D53-B221-94D02D230788}" srcOrd="0" destOrd="0" parTransId="{18059E5F-5779-4EEB-8DB6-F1AFFCC0759A}" sibTransId="{7DC7C621-746C-4873-8FAE-4A766706580D}"/>
    <dgm:cxn modelId="{9BAD5DBD-5FDC-419A-9FAE-C690671D09B4}" srcId="{4979CB95-3CE3-4D53-B221-94D02D230788}" destId="{3CD1A971-5DAA-4E44-852D-423D467A6F0C}" srcOrd="1" destOrd="0" parTransId="{789F7608-80AF-4453-A93A-B0AF6659E17A}" sibTransId="{AF21A2DB-D6A0-414F-875F-3D64F16B9F88}"/>
    <dgm:cxn modelId="{878D2F01-48E4-4CF6-8E46-E6574AA9A579}" type="presOf" srcId="{A810FAD5-AC44-4E21-8FA9-7F07B473216F}" destId="{1095B457-A8A3-4F88-A884-4265FEF36CDE}" srcOrd="0" destOrd="0" presId="urn:microsoft.com/office/officeart/2005/8/layout/hierarchy4"/>
    <dgm:cxn modelId="{B3955C03-5847-4523-B7E6-717E30082E1B}" type="presParOf" srcId="{80047215-D342-4547-B118-A756FB5DD649}" destId="{CD2DA432-048E-4B3C-A581-302A2E2BA159}" srcOrd="0" destOrd="0" presId="urn:microsoft.com/office/officeart/2005/8/layout/hierarchy4"/>
    <dgm:cxn modelId="{2D796CF9-2664-4A2C-99FB-7D154B327D47}" type="presParOf" srcId="{CD2DA432-048E-4B3C-A581-302A2E2BA159}" destId="{BC26F1AB-E1C4-4A7E-9005-203814DD24BC}" srcOrd="0" destOrd="0" presId="urn:microsoft.com/office/officeart/2005/8/layout/hierarchy4"/>
    <dgm:cxn modelId="{DDE04D82-27DE-4A6F-AF0F-3498AF4E74B7}" type="presParOf" srcId="{CD2DA432-048E-4B3C-A581-302A2E2BA159}" destId="{D83712D0-DD0F-4DE6-8E34-78A81CA9A0AA}" srcOrd="1" destOrd="0" presId="urn:microsoft.com/office/officeart/2005/8/layout/hierarchy4"/>
    <dgm:cxn modelId="{49F3AC4C-5C20-4D74-9220-42E49F12DB07}" type="presParOf" srcId="{CD2DA432-048E-4B3C-A581-302A2E2BA159}" destId="{95BA4FE6-367A-4CFF-931A-D81FA21751BD}" srcOrd="2" destOrd="0" presId="urn:microsoft.com/office/officeart/2005/8/layout/hierarchy4"/>
    <dgm:cxn modelId="{866D8F5F-C4C9-44E2-B023-B3A5A4F4EB09}" type="presParOf" srcId="{95BA4FE6-367A-4CFF-931A-D81FA21751BD}" destId="{62986CEE-47BF-467B-8A83-12E087E0FE24}" srcOrd="0" destOrd="0" presId="urn:microsoft.com/office/officeart/2005/8/layout/hierarchy4"/>
    <dgm:cxn modelId="{9F330A66-5D42-4DA9-96E3-EE8A44A51041}" type="presParOf" srcId="{62986CEE-47BF-467B-8A83-12E087E0FE24}" destId="{1095B457-A8A3-4F88-A884-4265FEF36CDE}" srcOrd="0" destOrd="0" presId="urn:microsoft.com/office/officeart/2005/8/layout/hierarchy4"/>
    <dgm:cxn modelId="{1D8F5DB1-1B1A-4AA1-84DA-7FE5BA6AAB1C}" type="presParOf" srcId="{62986CEE-47BF-467B-8A83-12E087E0FE24}" destId="{D94A5812-900C-471C-B5CB-3BDAFF3016B3}" srcOrd="1" destOrd="0" presId="urn:microsoft.com/office/officeart/2005/8/layout/hierarchy4"/>
    <dgm:cxn modelId="{6D31D3DF-9373-4E61-9211-3C59CFE56CD3}" type="presParOf" srcId="{95BA4FE6-367A-4CFF-931A-D81FA21751BD}" destId="{C1646160-1CCB-4758-A60E-86615C35F267}" srcOrd="1" destOrd="0" presId="urn:microsoft.com/office/officeart/2005/8/layout/hierarchy4"/>
    <dgm:cxn modelId="{752D1537-B66F-4907-B8D3-68DA1F009F14}" type="presParOf" srcId="{95BA4FE6-367A-4CFF-931A-D81FA21751BD}" destId="{DA95872C-4988-426F-8AD9-4F603F4ACAE7}" srcOrd="2" destOrd="0" presId="urn:microsoft.com/office/officeart/2005/8/layout/hierarchy4"/>
    <dgm:cxn modelId="{7DCB1977-CC74-4D0A-A850-1DBE7A5F45CA}" type="presParOf" srcId="{DA95872C-4988-426F-8AD9-4F603F4ACAE7}" destId="{1C83A54A-F09E-4BD4-B033-4CDD9B400C7A}" srcOrd="0" destOrd="0" presId="urn:microsoft.com/office/officeart/2005/8/layout/hierarchy4"/>
    <dgm:cxn modelId="{67CE5144-9353-4147-B5EF-06071455947B}" type="presParOf" srcId="{DA95872C-4988-426F-8AD9-4F603F4ACAE7}" destId="{F0B23E6F-EAC1-450F-BB59-CA6752261F45}" srcOrd="1" destOrd="0" presId="urn:microsoft.com/office/officeart/2005/8/layout/hierarchy4"/>
    <dgm:cxn modelId="{4E828CF8-336C-44FE-87BF-73A57C5D9F02}" type="presParOf" srcId="{95BA4FE6-367A-4CFF-931A-D81FA21751BD}" destId="{735B3F05-B6ED-4C6D-9A21-06A85FA3D301}" srcOrd="3" destOrd="0" presId="urn:microsoft.com/office/officeart/2005/8/layout/hierarchy4"/>
    <dgm:cxn modelId="{990770CC-5F82-467C-AFFA-98A39AFAB00B}" type="presParOf" srcId="{95BA4FE6-367A-4CFF-931A-D81FA21751BD}" destId="{5B1DF4DE-2CC3-4A9A-92AF-6FFFCE71D58D}" srcOrd="4" destOrd="0" presId="urn:microsoft.com/office/officeart/2005/8/layout/hierarchy4"/>
    <dgm:cxn modelId="{10F9D231-D9C4-4053-82E8-C83278BC7137}" type="presParOf" srcId="{5B1DF4DE-2CC3-4A9A-92AF-6FFFCE71D58D}" destId="{341BD9DC-3C29-4C1F-A040-4804CD20A7FF}" srcOrd="0" destOrd="0" presId="urn:microsoft.com/office/officeart/2005/8/layout/hierarchy4"/>
    <dgm:cxn modelId="{D086F4EE-3C94-4483-9F2B-018450D630DA}" type="presParOf" srcId="{5B1DF4DE-2CC3-4A9A-92AF-6FFFCE71D58D}" destId="{3FCC817D-168F-4617-9416-C03E7F80358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09" cy="496586"/>
          </a:xfrm>
          <a:prstGeom prst="rect">
            <a:avLst/>
          </a:prstGeom>
        </p:spPr>
        <p:txBody>
          <a:bodyPr vert="horz" lIns="88349" tIns="44175" rIns="88349" bIns="44175" rtlCol="0"/>
          <a:lstStyle>
            <a:lvl1pPr algn="l">
              <a:defRPr sz="1200"/>
            </a:lvl1pPr>
          </a:lstStyle>
          <a:p>
            <a:endParaRPr lang="en-GB"/>
          </a:p>
        </p:txBody>
      </p:sp>
      <p:sp>
        <p:nvSpPr>
          <p:cNvPr id="3" name="Date Placeholder 2"/>
          <p:cNvSpPr>
            <a:spLocks noGrp="1"/>
          </p:cNvSpPr>
          <p:nvPr>
            <p:ph type="dt" sz="quarter" idx="1"/>
          </p:nvPr>
        </p:nvSpPr>
        <p:spPr>
          <a:xfrm>
            <a:off x="3857945" y="0"/>
            <a:ext cx="2950908" cy="496586"/>
          </a:xfrm>
          <a:prstGeom prst="rect">
            <a:avLst/>
          </a:prstGeom>
        </p:spPr>
        <p:txBody>
          <a:bodyPr vert="horz" lIns="88349" tIns="44175" rIns="88349" bIns="44175" rtlCol="0"/>
          <a:lstStyle>
            <a:lvl1pPr algn="r">
              <a:defRPr sz="1200"/>
            </a:lvl1pPr>
          </a:lstStyle>
          <a:p>
            <a:fld id="{47BBEE86-9776-4CCA-8D7B-2C470698F8B8}" type="datetimeFigureOut">
              <a:rPr lang="en-GB" smtClean="0"/>
              <a:t>30/03/2015</a:t>
            </a:fld>
            <a:endParaRPr lang="en-GB"/>
          </a:p>
        </p:txBody>
      </p:sp>
      <p:sp>
        <p:nvSpPr>
          <p:cNvPr id="4" name="Footer Placeholder 3"/>
          <p:cNvSpPr>
            <a:spLocks noGrp="1"/>
          </p:cNvSpPr>
          <p:nvPr>
            <p:ph type="ftr" sz="quarter" idx="2"/>
          </p:nvPr>
        </p:nvSpPr>
        <p:spPr>
          <a:xfrm>
            <a:off x="1" y="9444385"/>
            <a:ext cx="2950909" cy="496586"/>
          </a:xfrm>
          <a:prstGeom prst="rect">
            <a:avLst/>
          </a:prstGeom>
        </p:spPr>
        <p:txBody>
          <a:bodyPr vert="horz" lIns="88349" tIns="44175" rIns="88349" bIns="44175" rtlCol="0" anchor="b"/>
          <a:lstStyle>
            <a:lvl1pPr algn="l">
              <a:defRPr sz="1200"/>
            </a:lvl1pPr>
          </a:lstStyle>
          <a:p>
            <a:endParaRPr lang="en-GB"/>
          </a:p>
        </p:txBody>
      </p:sp>
      <p:sp>
        <p:nvSpPr>
          <p:cNvPr id="5" name="Slide Number Placeholder 4"/>
          <p:cNvSpPr>
            <a:spLocks noGrp="1"/>
          </p:cNvSpPr>
          <p:nvPr>
            <p:ph type="sldNum" sz="quarter" idx="3"/>
          </p:nvPr>
        </p:nvSpPr>
        <p:spPr>
          <a:xfrm>
            <a:off x="3857945" y="9444385"/>
            <a:ext cx="2950908" cy="496586"/>
          </a:xfrm>
          <a:prstGeom prst="rect">
            <a:avLst/>
          </a:prstGeom>
        </p:spPr>
        <p:txBody>
          <a:bodyPr vert="horz" lIns="88349" tIns="44175" rIns="88349" bIns="44175" rtlCol="0" anchor="b"/>
          <a:lstStyle>
            <a:lvl1pPr algn="r">
              <a:defRPr sz="1200"/>
            </a:lvl1pPr>
          </a:lstStyle>
          <a:p>
            <a:fld id="{A5C20E6B-4167-4A2D-A3A1-3F5968C61EC3}" type="slidenum">
              <a:rPr lang="en-GB" smtClean="0"/>
              <a:t>‹#›</a:t>
            </a:fld>
            <a:endParaRPr lang="en-GB"/>
          </a:p>
        </p:txBody>
      </p:sp>
    </p:spTree>
    <p:extLst>
      <p:ext uri="{BB962C8B-B14F-4D97-AF65-F5344CB8AC3E}">
        <p14:creationId xmlns:p14="http://schemas.microsoft.com/office/powerpoint/2010/main" val="121186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2" cy="497126"/>
          </a:xfrm>
          <a:prstGeom prst="rect">
            <a:avLst/>
          </a:prstGeom>
        </p:spPr>
        <p:txBody>
          <a:bodyPr vert="horz" lIns="95722" tIns="47863" rIns="95722" bIns="47863" rtlCol="0"/>
          <a:lstStyle>
            <a:lvl1pPr algn="l">
              <a:defRPr sz="1300"/>
            </a:lvl1pPr>
          </a:lstStyle>
          <a:p>
            <a:endParaRPr lang="en-GB"/>
          </a:p>
        </p:txBody>
      </p:sp>
      <p:sp>
        <p:nvSpPr>
          <p:cNvPr id="3" name="Date Placeholder 2"/>
          <p:cNvSpPr>
            <a:spLocks noGrp="1"/>
          </p:cNvSpPr>
          <p:nvPr>
            <p:ph type="dt" idx="1"/>
          </p:nvPr>
        </p:nvSpPr>
        <p:spPr>
          <a:xfrm>
            <a:off x="3857638" y="1"/>
            <a:ext cx="2951162" cy="497126"/>
          </a:xfrm>
          <a:prstGeom prst="rect">
            <a:avLst/>
          </a:prstGeom>
        </p:spPr>
        <p:txBody>
          <a:bodyPr vert="horz" lIns="95722" tIns="47863" rIns="95722" bIns="47863" rtlCol="0"/>
          <a:lstStyle>
            <a:lvl1pPr algn="r">
              <a:defRPr sz="1300"/>
            </a:lvl1pPr>
          </a:lstStyle>
          <a:p>
            <a:fld id="{90968C7E-EBAC-4FEA-B03C-7123F72D6248}" type="datetimeFigureOut">
              <a:rPr lang="en-GB" smtClean="0"/>
              <a:t>30/03/2015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5722" tIns="47863" rIns="95722" bIns="47863"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5722" tIns="47863" rIns="95722" bIns="478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663"/>
            <a:ext cx="2951162" cy="497126"/>
          </a:xfrm>
          <a:prstGeom prst="rect">
            <a:avLst/>
          </a:prstGeom>
        </p:spPr>
        <p:txBody>
          <a:bodyPr vert="horz" lIns="95722" tIns="47863" rIns="95722" bIns="47863" rtlCol="0" anchor="b"/>
          <a:lstStyle>
            <a:lvl1pPr algn="l">
              <a:defRPr sz="1300"/>
            </a:lvl1pPr>
          </a:lstStyle>
          <a:p>
            <a:endParaRPr lang="en-GB"/>
          </a:p>
        </p:txBody>
      </p:sp>
      <p:sp>
        <p:nvSpPr>
          <p:cNvPr id="7" name="Slide Number Placeholder 6"/>
          <p:cNvSpPr>
            <a:spLocks noGrp="1"/>
          </p:cNvSpPr>
          <p:nvPr>
            <p:ph type="sldNum" sz="quarter" idx="5"/>
          </p:nvPr>
        </p:nvSpPr>
        <p:spPr>
          <a:xfrm>
            <a:off x="3857638" y="9443663"/>
            <a:ext cx="2951162" cy="497126"/>
          </a:xfrm>
          <a:prstGeom prst="rect">
            <a:avLst/>
          </a:prstGeom>
        </p:spPr>
        <p:txBody>
          <a:bodyPr vert="horz" lIns="95722" tIns="47863" rIns="95722" bIns="47863" rtlCol="0" anchor="b"/>
          <a:lstStyle>
            <a:lvl1pPr algn="r">
              <a:defRPr sz="1300"/>
            </a:lvl1pPr>
          </a:lstStyle>
          <a:p>
            <a:fld id="{2DEBE037-76D9-448E-842E-BBA22257CF93}" type="slidenum">
              <a:rPr lang="en-GB" smtClean="0"/>
              <a:t>‹#›</a:t>
            </a:fld>
            <a:endParaRPr lang="en-GB"/>
          </a:p>
        </p:txBody>
      </p:sp>
    </p:spTree>
    <p:extLst>
      <p:ext uri="{BB962C8B-B14F-4D97-AF65-F5344CB8AC3E}">
        <p14:creationId xmlns:p14="http://schemas.microsoft.com/office/powerpoint/2010/main" val="91135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FFB0CE-DB3B-45AD-8556-D7D03CD3C4D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1440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EBE037-76D9-448E-842E-BBA22257CF93}" type="slidenum">
              <a:rPr lang="en-GB" smtClean="0"/>
              <a:t>21</a:t>
            </a:fld>
            <a:endParaRPr lang="en-GB"/>
          </a:p>
        </p:txBody>
      </p:sp>
    </p:spTree>
    <p:extLst>
      <p:ext uri="{BB962C8B-B14F-4D97-AF65-F5344CB8AC3E}">
        <p14:creationId xmlns:p14="http://schemas.microsoft.com/office/powerpoint/2010/main" val="364557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EBE037-76D9-448E-842E-BBA22257CF93}" type="slidenum">
              <a:rPr lang="en-GB" smtClean="0"/>
              <a:t>22</a:t>
            </a:fld>
            <a:endParaRPr lang="en-GB"/>
          </a:p>
        </p:txBody>
      </p:sp>
    </p:spTree>
    <p:extLst>
      <p:ext uri="{BB962C8B-B14F-4D97-AF65-F5344CB8AC3E}">
        <p14:creationId xmlns:p14="http://schemas.microsoft.com/office/powerpoint/2010/main" val="19637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BE037-76D9-448E-842E-BBA22257CF93}" type="slidenum">
              <a:rPr lang="en-GB" smtClean="0"/>
              <a:t>23</a:t>
            </a:fld>
            <a:endParaRPr lang="en-GB"/>
          </a:p>
        </p:txBody>
      </p:sp>
    </p:spTree>
    <p:extLst>
      <p:ext uri="{BB962C8B-B14F-4D97-AF65-F5344CB8AC3E}">
        <p14:creationId xmlns:p14="http://schemas.microsoft.com/office/powerpoint/2010/main" val="17872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EBE037-76D9-448E-842E-BBA22257CF93}" type="slidenum">
              <a:rPr lang="en-GB" smtClean="0"/>
              <a:t>24</a:t>
            </a:fld>
            <a:endParaRPr lang="en-GB"/>
          </a:p>
        </p:txBody>
      </p:sp>
    </p:spTree>
    <p:extLst>
      <p:ext uri="{BB962C8B-B14F-4D97-AF65-F5344CB8AC3E}">
        <p14:creationId xmlns:p14="http://schemas.microsoft.com/office/powerpoint/2010/main" val="256344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BE037-76D9-448E-842E-BBA22257CF93}" type="slidenum">
              <a:rPr lang="en-GB" smtClean="0"/>
              <a:t>25</a:t>
            </a:fld>
            <a:endParaRPr lang="en-GB"/>
          </a:p>
        </p:txBody>
      </p:sp>
    </p:spTree>
    <p:extLst>
      <p:ext uri="{BB962C8B-B14F-4D97-AF65-F5344CB8AC3E}">
        <p14:creationId xmlns:p14="http://schemas.microsoft.com/office/powerpoint/2010/main" val="63107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EBE037-76D9-448E-842E-BBA22257CF93}" type="slidenum">
              <a:rPr lang="en-GB" smtClean="0"/>
              <a:t>26</a:t>
            </a:fld>
            <a:endParaRPr lang="en-GB"/>
          </a:p>
        </p:txBody>
      </p:sp>
    </p:spTree>
    <p:extLst>
      <p:ext uri="{BB962C8B-B14F-4D97-AF65-F5344CB8AC3E}">
        <p14:creationId xmlns:p14="http://schemas.microsoft.com/office/powerpoint/2010/main" val="357402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421283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338108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65" fontAlgn="base">
              <a:spcBef>
                <a:spcPct val="30000"/>
              </a:spcBef>
              <a:spcAft>
                <a:spcPct val="0"/>
              </a:spcAft>
              <a:defRPr/>
            </a:pPr>
            <a:r>
              <a:rPr lang="en-US" sz="1300" dirty="0"/>
              <a:t>The primary outcome will be an overall quality profile for each submission, this will show the proportion of research judged to meet each of the four starred quality levels and will indicate the (FTE) number of staff in each submission</a:t>
            </a:r>
          </a:p>
          <a:p>
            <a:endParaRPr lang="en-GB" dirty="0" smtClean="0"/>
          </a:p>
          <a:p>
            <a:pPr defTabSz="957265" fontAlgn="base">
              <a:spcAft>
                <a:spcPct val="0"/>
              </a:spcAft>
              <a:defRPr/>
            </a:pPr>
            <a:r>
              <a:rPr lang="en-US" sz="1300" dirty="0"/>
              <a:t>The funding bodies intend to use the assessment outcomes to inform the selective allocation of their research funding to HEIs, with effect from 2015-16; as Graeme said, ~£2 billion per year.</a:t>
            </a:r>
          </a:p>
          <a:p>
            <a:endParaRPr lang="en-GB" dirty="0" smtClean="0"/>
          </a:p>
          <a:p>
            <a:r>
              <a:rPr lang="en-US" dirty="0" smtClean="0"/>
              <a:t>We will also publish all submissions in spring 2015. We will remove personal and contractual details. HEIs may also redact textual parts of their submission  which should be excluded for reasons of commercial sensitivity or security</a:t>
            </a:r>
          </a:p>
          <a:p>
            <a:endParaRPr lang="en-US" dirty="0" smtClean="0"/>
          </a:p>
          <a:p>
            <a:r>
              <a:rPr lang="en-US" dirty="0" smtClean="0"/>
              <a:t>As Vicky Said, submitting HEIs must also produce a Code of Practice on the selection of staff for the REF, these COPs will also be published at the end of the exercise.</a:t>
            </a:r>
          </a:p>
          <a:p>
            <a:endParaRPr lang="en-US" dirty="0" smtClean="0"/>
          </a:p>
          <a:p>
            <a:r>
              <a:rPr lang="en-US" dirty="0" smtClean="0"/>
              <a:t>Back to Graeme to wrap up.</a:t>
            </a:r>
          </a:p>
          <a:p>
            <a:endParaRPr lang="en-GB" dirty="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425686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FA8B8C8-2B65-4CDE-9E48-D67901F11B7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7279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0B0037-AAF4-4251-A403-47A17B1DFB4B}" type="slidenum">
              <a:rPr lang="en-GB" smtClean="0"/>
              <a:t>7</a:t>
            </a:fld>
            <a:endParaRPr lang="en-GB"/>
          </a:p>
        </p:txBody>
      </p:sp>
    </p:spTree>
    <p:extLst>
      <p:ext uri="{BB962C8B-B14F-4D97-AF65-F5344CB8AC3E}">
        <p14:creationId xmlns:p14="http://schemas.microsoft.com/office/powerpoint/2010/main" val="361720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419637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56088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BE037-76D9-448E-842E-BBA22257CF93}" type="slidenum">
              <a:rPr lang="en-GB" smtClean="0"/>
              <a:t>20</a:t>
            </a:fld>
            <a:endParaRPr lang="en-GB"/>
          </a:p>
        </p:txBody>
      </p:sp>
    </p:spTree>
    <p:extLst>
      <p:ext uri="{BB962C8B-B14F-4D97-AF65-F5344CB8AC3E}">
        <p14:creationId xmlns:p14="http://schemas.microsoft.com/office/powerpoint/2010/main" val="63107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1988820"/>
            <a:ext cx="3139757" cy="24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5" name="Picture Placeholder 2"/>
          <p:cNvSpPr>
            <a:spLocks noGrp="1"/>
          </p:cNvSpPr>
          <p:nvPr>
            <p:ph type="pic" idx="10"/>
          </p:nvPr>
        </p:nvSpPr>
        <p:spPr>
          <a:xfrm>
            <a:off x="611505" y="1988820"/>
            <a:ext cx="3240405" cy="25203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70949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1988820"/>
            <a:ext cx="3139757" cy="24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5" name="Picture Placeholder 2"/>
          <p:cNvSpPr>
            <a:spLocks noGrp="1"/>
          </p:cNvSpPr>
          <p:nvPr>
            <p:ph type="pic" idx="10"/>
          </p:nvPr>
        </p:nvSpPr>
        <p:spPr>
          <a:xfrm>
            <a:off x="611505" y="1988820"/>
            <a:ext cx="3240405" cy="25203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94853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116855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1988820"/>
            <a:ext cx="3139757" cy="24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5" name="Picture Placeholder 2"/>
          <p:cNvSpPr>
            <a:spLocks noGrp="1"/>
          </p:cNvSpPr>
          <p:nvPr>
            <p:ph type="pic" idx="10"/>
          </p:nvPr>
        </p:nvSpPr>
        <p:spPr>
          <a:xfrm>
            <a:off x="611505" y="1988820"/>
            <a:ext cx="3240405" cy="25203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94853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1988820"/>
            <a:ext cx="3139757" cy="24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5" name="Picture Placeholder 2"/>
          <p:cNvSpPr>
            <a:spLocks noGrp="1"/>
          </p:cNvSpPr>
          <p:nvPr>
            <p:ph type="pic" idx="10"/>
          </p:nvPr>
        </p:nvSpPr>
        <p:spPr>
          <a:xfrm>
            <a:off x="611505" y="1988820"/>
            <a:ext cx="3240405" cy="25203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058128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6344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58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090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07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9560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1169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562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167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1581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931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039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963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956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68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6100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07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2751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7550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7096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897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5140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47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pic>
        <p:nvPicPr>
          <p:cNvPr id="7" name="Picture 5" descr="TAB_col_white_background.eps"/>
          <p:cNvPicPr>
            <a:picLocks noChangeAspect="1"/>
          </p:cNvPicPr>
          <p:nvPr/>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3358101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lstStyle>
            <a:lvl1pPr>
              <a:defRPr sz="3200"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pic>
        <p:nvPicPr>
          <p:cNvPr id="7" name="Picture 5" descr="TAB_col_white_background.eps"/>
          <p:cNvPicPr>
            <a:picLocks noChangeAspect="1"/>
          </p:cNvPicPr>
          <p:nvPr/>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4021417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30410612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2409851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1538431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3329961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TAB_col_white_background.eps"/>
          <p:cNvPicPr>
            <a:picLocks noChangeAspect="1"/>
          </p:cNvPicPr>
          <p:nvPr/>
        </p:nvPicPr>
        <p:blipFill>
          <a:blip r:embed="rId2" cstate="print"/>
          <a:srcRect/>
          <a:stretch>
            <a:fillRect/>
          </a:stretch>
        </p:blipFill>
        <p:spPr bwMode="auto">
          <a:xfrm>
            <a:off x="523875" y="509588"/>
            <a:ext cx="1663700" cy="7112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fld id="{338A72E6-0233-4912-88B5-E3B0D5A1630E}" type="datetimeFigureOut">
              <a:rPr lang="en-GB"/>
              <a:pPr/>
              <a:t>30/03/2015</a:t>
            </a:fld>
            <a:endParaRPr lang="en-GB"/>
          </a:p>
        </p:txBody>
      </p:sp>
      <p:sp>
        <p:nvSpPr>
          <p:cNvPr id="4" name="Footer Placeholder 4"/>
          <p:cNvSpPr>
            <a:spLocks noGrp="1"/>
          </p:cNvSpPr>
          <p:nvPr>
            <p:ph type="ftr" sz="quarter" idx="11"/>
          </p:nvPr>
        </p:nvSpPr>
        <p:spPr/>
        <p:txBody>
          <a:bodyPr/>
          <a:lstStyle>
            <a:lvl1pPr>
              <a:defRPr smtClean="0"/>
            </a:lvl1pPr>
          </a:lstStyle>
          <a:p>
            <a:endParaRPr lang="en-GB"/>
          </a:p>
        </p:txBody>
      </p:sp>
      <p:sp>
        <p:nvSpPr>
          <p:cNvPr id="5" name="Slide Number Placeholder 5"/>
          <p:cNvSpPr>
            <a:spLocks noGrp="1"/>
          </p:cNvSpPr>
          <p:nvPr>
            <p:ph type="sldNum" sz="quarter" idx="12"/>
          </p:nvPr>
        </p:nvSpPr>
        <p:spPr/>
        <p:txBody>
          <a:bodyPr/>
          <a:lstStyle>
            <a:lvl1pPr>
              <a:defRPr smtClean="0"/>
            </a:lvl1pPr>
          </a:lstStyle>
          <a:p>
            <a:fld id="{6DF3661F-F513-45EC-B543-3F5C1BDCC4CD}" type="slidenum">
              <a:rPr lang="en-GB"/>
              <a:pPr/>
              <a:t>‹#›</a:t>
            </a:fld>
            <a:endParaRPr lang="en-GB"/>
          </a:p>
        </p:txBody>
      </p:sp>
    </p:spTree>
    <p:extLst>
      <p:ext uri="{BB962C8B-B14F-4D97-AF65-F5344CB8AC3E}">
        <p14:creationId xmlns:p14="http://schemas.microsoft.com/office/powerpoint/2010/main" val="2036170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269710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409743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96313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8A72E6-0233-4912-88B5-E3B0D5A1630E}" type="datetimeFigureOut">
              <a:rPr lang="en-GB" smtClean="0"/>
              <a:pPr/>
              <a:t>30/03/2015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DF3661F-F513-45EC-B543-3F5C1BDCC4CD}" type="slidenum">
              <a:rPr lang="en-GB" smtClean="0"/>
              <a:pPr/>
              <a:t>‹#›</a:t>
            </a:fld>
            <a:endParaRPr lang="en-GB"/>
          </a:p>
        </p:txBody>
      </p:sp>
    </p:spTree>
    <p:extLst>
      <p:ext uri="{BB962C8B-B14F-4D97-AF65-F5344CB8AC3E}">
        <p14:creationId xmlns:p14="http://schemas.microsoft.com/office/powerpoint/2010/main" val="1136746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ntents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9750" y="1412776"/>
            <a:ext cx="8424863" cy="4968552"/>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2627784" y="404664"/>
            <a:ext cx="5904656" cy="648072"/>
          </a:xfrm>
        </p:spPr>
        <p:txBody>
          <a:bodyPr/>
          <a:lstStyle>
            <a:lvl1pPr algn="ctr">
              <a:defRPr sz="2600"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3576879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sz="1800">
                <a:solidFill>
                  <a:prstClr val="black"/>
                </a:solidFill>
                <a:latin typeface="Calibri"/>
                <a:cs typeface="+mn-cs"/>
              </a:defRPr>
            </a:lvl1pPr>
          </a:lstStyle>
          <a:p>
            <a:pPr>
              <a:defRPr/>
            </a:pPr>
            <a:r>
              <a:rPr lang="en-GB"/>
              <a:t>http://www.graphene.manchester.ac.uk</a:t>
            </a:r>
          </a:p>
        </p:txBody>
      </p:sp>
      <p:sp>
        <p:nvSpPr>
          <p:cNvPr id="3" name="Slide Number Placeholder 5"/>
          <p:cNvSpPr>
            <a:spLocks noGrp="1"/>
          </p:cNvSpPr>
          <p:nvPr>
            <p:ph type="sldNum" sz="quarter" idx="11"/>
          </p:nvPr>
        </p:nvSpPr>
        <p:spPr/>
        <p:txBody>
          <a:bodyPr/>
          <a:lstStyle>
            <a:lvl1pPr fontAlgn="base">
              <a:spcBef>
                <a:spcPct val="0"/>
              </a:spcBef>
              <a:spcAft>
                <a:spcPct val="0"/>
              </a:spcAft>
              <a:defRPr>
                <a:latin typeface="Arial" charset="0"/>
              </a:defRPr>
            </a:lvl1pPr>
          </a:lstStyle>
          <a:p>
            <a:pPr>
              <a:defRPr/>
            </a:pPr>
            <a:fld id="{B359E179-ED66-4CB8-93D5-FACDFD927E45}" type="slidenum">
              <a:rPr lang="en-GB"/>
              <a:pPr>
                <a:defRPr/>
              </a:pPr>
              <a:t>‹#›</a:t>
            </a:fld>
            <a:endParaRPr lang="en-GB"/>
          </a:p>
        </p:txBody>
      </p:sp>
    </p:spTree>
    <p:extLst>
      <p:ext uri="{BB962C8B-B14F-4D97-AF65-F5344CB8AC3E}">
        <p14:creationId xmlns:p14="http://schemas.microsoft.com/office/powerpoint/2010/main" val="230601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33" name="Rectangle 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88" r:id="rId14"/>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33" name="Rectangle 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9"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0107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933F0-17A8-42AD-B506-76E642ADD4D1}" type="datetimeFigureOut">
              <a:rPr lang="en-US" smtClean="0">
                <a:solidFill>
                  <a:prstClr val="black">
                    <a:tint val="75000"/>
                  </a:prstClr>
                </a:solidFill>
              </a:rPr>
              <a:pPr/>
              <a:t>3/30/2015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343EA-775A-4CBF-97AE-3340ED8FD5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7148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fld id="{338A72E6-0233-4912-88B5-E3B0D5A1630E}" type="datetimeFigureOut">
              <a:rPr lang="en-GB"/>
              <a:pPr/>
              <a:t>30/03/2015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pitchFamily="34" charset="0"/>
              </a:defRPr>
            </a:lvl1pPr>
          </a:lstStyle>
          <a:p>
            <a:fld id="{6DF3661F-F513-45EC-B543-3F5C1BDCC4CD}" type="slidenum">
              <a:rPr lang="en-GB"/>
              <a:pPr/>
              <a:t>‹#›</a:t>
            </a:fld>
            <a:endParaRPr lang="en-GB"/>
          </a:p>
        </p:txBody>
      </p:sp>
    </p:spTree>
    <p:extLst>
      <p:ext uri="{BB962C8B-B14F-4D97-AF65-F5344CB8AC3E}">
        <p14:creationId xmlns:p14="http://schemas.microsoft.com/office/powerpoint/2010/main" val="3932724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pitchFamily="34"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pitchFamily="34"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pitchFamily="34"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pitchFamily="34"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4.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0.xml"/><Relationship Id="rId5" Type="http://schemas.openxmlformats.org/officeDocument/2006/relationships/chart" Target="../charts/char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a:xfrm>
            <a:off x="3844415" y="1772816"/>
            <a:ext cx="4832041" cy="1631211"/>
          </a:xfrm>
          <a:prstGeom prst="rect">
            <a:avLst/>
          </a:prstGeom>
        </p:spPr>
        <p:txBody>
          <a:bodyPr lIns="0" tIns="0" rIns="0" bIns="0" anchor="t"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2813">
              <a:lnSpc>
                <a:spcPts val="4400"/>
              </a:lnSpc>
              <a:defRPr/>
            </a:pPr>
            <a:endParaRPr lang="en-GB" sz="2200" b="1" dirty="0" smtClean="0">
              <a:solidFill>
                <a:prstClr val="black"/>
              </a:solidFill>
              <a:latin typeface="Calibri" panose="020F0502020204030204" pitchFamily="34" charset="0"/>
              <a:cs typeface="Calibri" panose="020F0502020204030204" pitchFamily="34" charset="0"/>
            </a:endParaRPr>
          </a:p>
          <a:p>
            <a:pPr defTabSz="912813">
              <a:lnSpc>
                <a:spcPts val="4400"/>
              </a:lnSpc>
              <a:defRPr/>
            </a:pPr>
            <a:r>
              <a:rPr lang="en-GB" sz="2200" b="1" dirty="0" smtClean="0">
                <a:solidFill>
                  <a:prstClr val="black"/>
                </a:solidFill>
                <a:latin typeface="Calibri" panose="020F0502020204030204" pitchFamily="34" charset="0"/>
                <a:cs typeface="Calibri" panose="020F0502020204030204" pitchFamily="34" charset="0"/>
              </a:rPr>
              <a:t>Delivering Strength Across the Piece</a:t>
            </a:r>
            <a:endParaRPr lang="en-GB" sz="2200" b="1" dirty="0">
              <a:solidFill>
                <a:prstClr val="black"/>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3844415" y="3438195"/>
            <a:ext cx="5040949" cy="2072188"/>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lnSpc>
                <a:spcPts val="2800"/>
              </a:lnSpc>
              <a:spcBef>
                <a:spcPts val="0"/>
              </a:spcBef>
              <a:spcAft>
                <a:spcPts val="0"/>
              </a:spcAft>
              <a:defRPr/>
            </a:pPr>
            <a:r>
              <a:rPr lang="en-GB" sz="2000" b="1" dirty="0" smtClean="0">
                <a:solidFill>
                  <a:srgbClr val="1464BE"/>
                </a:solidFill>
                <a:latin typeface="Calibri" pitchFamily="34" charset="0"/>
              </a:rPr>
              <a:t>David Sweeney</a:t>
            </a:r>
          </a:p>
          <a:p>
            <a:pPr fontAlgn="auto">
              <a:lnSpc>
                <a:spcPts val="2800"/>
              </a:lnSpc>
              <a:spcBef>
                <a:spcPts val="0"/>
              </a:spcBef>
              <a:spcAft>
                <a:spcPts val="1200"/>
              </a:spcAft>
              <a:defRPr/>
            </a:pPr>
            <a:r>
              <a:rPr lang="en-GB" sz="1600" dirty="0" smtClean="0">
                <a:solidFill>
                  <a:srgbClr val="1464BE"/>
                </a:solidFill>
                <a:latin typeface="Calibri" pitchFamily="34" charset="0"/>
                <a:cs typeface="Arial" charset="0"/>
              </a:rPr>
              <a:t>Director, Research, Education and Knowledge Exchange</a:t>
            </a:r>
            <a:endParaRPr lang="en-GB" sz="1600" dirty="0">
              <a:solidFill>
                <a:srgbClr val="1464BE"/>
              </a:solidFill>
              <a:latin typeface="Calibri" pitchFamily="34" charset="0"/>
              <a:cs typeface="Arial" charset="0"/>
            </a:endParaRPr>
          </a:p>
          <a:p>
            <a:pPr>
              <a:lnSpc>
                <a:spcPts val="2800"/>
              </a:lnSpc>
              <a:defRPr/>
            </a:pPr>
            <a:r>
              <a:rPr lang="en-GB" sz="2000" dirty="0" smtClean="0">
                <a:solidFill>
                  <a:srgbClr val="1464BE"/>
                </a:solidFill>
                <a:latin typeface="Calibri" pitchFamily="34" charset="0"/>
              </a:rPr>
              <a:t>HEPI, Royal Society</a:t>
            </a:r>
            <a:endParaRPr lang="en-GB" sz="2000" dirty="0">
              <a:solidFill>
                <a:srgbClr val="1464BE"/>
              </a:solidFill>
              <a:latin typeface="Calibri" pitchFamily="34" charset="0"/>
            </a:endParaRPr>
          </a:p>
          <a:p>
            <a:pPr>
              <a:lnSpc>
                <a:spcPts val="2800"/>
              </a:lnSpc>
              <a:defRPr/>
            </a:pPr>
            <a:r>
              <a:rPr lang="en-GB" sz="2000" dirty="0" smtClean="0">
                <a:solidFill>
                  <a:srgbClr val="1464BE"/>
                </a:solidFill>
                <a:latin typeface="Calibri" pitchFamily="34" charset="0"/>
              </a:rPr>
              <a:t>31 March 2015</a:t>
            </a:r>
          </a:p>
          <a:p>
            <a:pPr>
              <a:lnSpc>
                <a:spcPts val="2800"/>
              </a:lnSpc>
              <a:defRPr/>
            </a:pPr>
            <a:endParaRPr lang="en-US" sz="2000" dirty="0">
              <a:solidFill>
                <a:srgbClr val="0070C0"/>
              </a:solidFill>
              <a:latin typeface="Calibri" pitchFamily="34" charset="0"/>
            </a:endParaRPr>
          </a:p>
        </p:txBody>
      </p:sp>
      <p:sp>
        <p:nvSpPr>
          <p:cNvPr id="3" name="Rectangle 2"/>
          <p:cNvSpPr/>
          <p:nvPr/>
        </p:nvSpPr>
        <p:spPr>
          <a:xfrm>
            <a:off x="0" y="0"/>
            <a:ext cx="9144000" cy="66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0226"/>
            <a:ext cx="3291840" cy="6175248"/>
          </a:xfrm>
          <a:prstGeom prst="rect">
            <a:avLst/>
          </a:prstGeom>
        </p:spPr>
      </p:pic>
    </p:spTree>
    <p:extLst>
      <p:ext uri="{BB962C8B-B14F-4D97-AF65-F5344CB8AC3E}">
        <p14:creationId xmlns:p14="http://schemas.microsoft.com/office/powerpoint/2010/main" val="2664778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401080" cy="1143000"/>
          </a:xfrm>
        </p:spPr>
        <p:txBody>
          <a:bodyPr>
            <a:noAutofit/>
          </a:bodyPr>
          <a:lstStyle/>
          <a:p>
            <a:pPr algn="l">
              <a:lnSpc>
                <a:spcPts val="3800"/>
              </a:lnSpc>
            </a:pPr>
            <a:r>
              <a:rPr lang="en-GB" sz="2800" dirty="0" smtClean="0">
                <a:solidFill>
                  <a:srgbClr val="00788A"/>
                </a:solidFill>
              </a:rPr>
              <a:t>Outputs identified by institutions as interdisciplinary* were graded equally to other outputs</a:t>
            </a:r>
            <a:endParaRPr lang="en-US" sz="2800" dirty="0" smtClean="0">
              <a:solidFill>
                <a:srgbClr val="00788A"/>
              </a:solidFill>
            </a:endParaRPr>
          </a:p>
        </p:txBody>
      </p:sp>
      <p:sp>
        <p:nvSpPr>
          <p:cNvPr id="2" name="TextBox 1"/>
          <p:cNvSpPr txBox="1"/>
          <p:nvPr/>
        </p:nvSpPr>
        <p:spPr>
          <a:xfrm>
            <a:off x="785786" y="5643578"/>
            <a:ext cx="7776864" cy="646331"/>
          </a:xfrm>
          <a:prstGeom prst="rect">
            <a:avLst/>
          </a:prstGeom>
          <a:noFill/>
        </p:spPr>
        <p:txBody>
          <a:bodyPr wrap="square" rtlCol="0">
            <a:spAutoFit/>
          </a:bodyPr>
          <a:lstStyle/>
          <a:p>
            <a:r>
              <a:rPr lang="en-GB" dirty="0" smtClean="0">
                <a:solidFill>
                  <a:prstClr val="black"/>
                </a:solidFill>
              </a:rPr>
              <a:t>* Note that these represent a small proportion of interdisciplinary work that was              submitted </a:t>
            </a:r>
            <a:endParaRPr lang="en-GB" dirty="0">
              <a:solidFill>
                <a:prstClr val="black"/>
              </a:solidFill>
            </a:endParaRPr>
          </a:p>
        </p:txBody>
      </p:sp>
      <p:graphicFrame>
        <p:nvGraphicFramePr>
          <p:cNvPr id="5" name="Chart 4"/>
          <p:cNvGraphicFramePr/>
          <p:nvPr/>
        </p:nvGraphicFramePr>
        <p:xfrm>
          <a:off x="214282" y="2071678"/>
          <a:ext cx="7858180" cy="2571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83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48" y="357166"/>
            <a:ext cx="8240880" cy="827088"/>
          </a:xfrm>
        </p:spPr>
        <p:txBody>
          <a:bodyPr>
            <a:normAutofit fontScale="90000"/>
          </a:bodyPr>
          <a:lstStyle/>
          <a:p>
            <a:pPr algn="l">
              <a:lnSpc>
                <a:spcPts val="3800"/>
              </a:lnSpc>
            </a:pPr>
            <a:r>
              <a:rPr lang="en-GB" sz="3400" dirty="0" smtClean="0">
                <a:solidFill>
                  <a:srgbClr val="00788A"/>
                </a:solidFill>
              </a:rPr>
              <a:t>For the first time, REF has demonstrated the impact of UK research in all subjects</a:t>
            </a:r>
            <a:endParaRPr lang="en-US" sz="3400" dirty="0" smtClean="0">
              <a:solidFill>
                <a:srgbClr val="00788A"/>
              </a:solidFill>
            </a:endParaRPr>
          </a:p>
        </p:txBody>
      </p:sp>
      <p:sp>
        <p:nvSpPr>
          <p:cNvPr id="16387" name="Rectangle 5"/>
          <p:cNvSpPr>
            <a:spLocks noChangeArrowheads="1"/>
          </p:cNvSpPr>
          <p:nvPr/>
        </p:nvSpPr>
        <p:spPr bwMode="auto">
          <a:xfrm>
            <a:off x="1000100" y="1500174"/>
            <a:ext cx="7215238" cy="5184576"/>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buFont typeface="Arial" panose="020B0604020202020204" pitchFamily="34" charset="0"/>
              <a:buChar char="•"/>
            </a:pPr>
            <a:r>
              <a:rPr lang="en-GB" sz="2200" dirty="0" smtClean="0">
                <a:solidFill>
                  <a:prstClr val="black"/>
                </a:solidFill>
              </a:rPr>
              <a:t>Over 250 research users judged the impacts, jointly with academic panel members. </a:t>
            </a:r>
          </a:p>
          <a:p>
            <a:pPr marL="457200" indent="-457200">
              <a:lnSpc>
                <a:spcPts val="2800"/>
              </a:lnSpc>
              <a:spcAft>
                <a:spcPts val="600"/>
              </a:spcAft>
              <a:buClr>
                <a:srgbClr val="00788A"/>
              </a:buClr>
              <a:buSzPct val="140000"/>
              <a:buFont typeface="Arial" panose="020B0604020202020204" pitchFamily="34" charset="0"/>
              <a:buChar char="•"/>
            </a:pPr>
            <a:r>
              <a:rPr lang="en-GB" sz="2200" b="1" dirty="0" smtClean="0">
                <a:solidFill>
                  <a:prstClr val="black"/>
                </a:solidFill>
              </a:rPr>
              <a:t>44% </a:t>
            </a:r>
            <a:r>
              <a:rPr lang="en-GB" sz="2200" dirty="0" smtClean="0">
                <a:solidFill>
                  <a:prstClr val="black"/>
                </a:solidFill>
              </a:rPr>
              <a:t>of impacts were judged outstanding (4*). A further </a:t>
            </a:r>
            <a:r>
              <a:rPr lang="en-GB" sz="2200" b="1" dirty="0" smtClean="0">
                <a:solidFill>
                  <a:prstClr val="black"/>
                </a:solidFill>
              </a:rPr>
              <a:t>40% </a:t>
            </a:r>
            <a:r>
              <a:rPr lang="en-GB" sz="2200" dirty="0" smtClean="0">
                <a:solidFill>
                  <a:prstClr val="black"/>
                </a:solidFill>
              </a:rPr>
              <a:t>were judged very considerable (3*).</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solidFill>
                  <a:prstClr val="black"/>
                </a:solidFill>
              </a:rPr>
              <a:t>Impressive impacts were found from research in all subjects. </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solidFill>
                  <a:prstClr val="black"/>
                </a:solidFill>
              </a:rPr>
              <a:t>REF shows many ways in which research has fuelled economic prosperity, influenced public policy and services, enhanced communities and civic society, enriched cultural life, improved health and wellbeing, and tackled environmental challenges.</a:t>
            </a:r>
          </a:p>
          <a:p>
            <a:pPr marL="457200" indent="-457200">
              <a:lnSpc>
                <a:spcPts val="2800"/>
              </a:lnSpc>
              <a:spcAft>
                <a:spcPts val="600"/>
              </a:spcAft>
              <a:buClr>
                <a:srgbClr val="00788A"/>
              </a:buClr>
              <a:buSzPct val="140000"/>
            </a:pPr>
            <a:endParaRPr lang="en-GB" sz="2000" dirty="0" smtClean="0">
              <a:solidFill>
                <a:prstClr val="black"/>
              </a:solidFill>
            </a:endParaRPr>
          </a:p>
          <a:p>
            <a:pPr marL="914400" lvl="1" indent="-457200">
              <a:lnSpc>
                <a:spcPts val="2800"/>
              </a:lnSpc>
              <a:spcAft>
                <a:spcPts val="600"/>
              </a:spcAft>
              <a:buClr>
                <a:srgbClr val="00788A"/>
              </a:buClr>
              <a:buSzPct val="140000"/>
              <a:buFont typeface="Arial" panose="020B0604020202020204" pitchFamily="34" charset="0"/>
              <a:buChar char="•"/>
            </a:pPr>
            <a:endParaRPr lang="en-GB" dirty="0">
              <a:solidFill>
                <a:prstClr val="black"/>
              </a:solidFill>
            </a:endParaRPr>
          </a:p>
          <a:p>
            <a:pPr marL="914400" lvl="1"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a:p>
            <a:pPr marL="457200"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extLst>
      <p:ext uri="{BB962C8B-B14F-4D97-AF65-F5344CB8AC3E}">
        <p14:creationId xmlns:p14="http://schemas.microsoft.com/office/powerpoint/2010/main" val="958727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algn="l">
              <a:lnSpc>
                <a:spcPts val="3800"/>
              </a:lnSpc>
            </a:pPr>
            <a:r>
              <a:rPr lang="en-GB" sz="3000" dirty="0" smtClean="0">
                <a:solidFill>
                  <a:srgbClr val="00788A"/>
                </a:solidFill>
              </a:rPr>
              <a:t>Excellence was found across institutions with submissions of all sizes</a:t>
            </a:r>
            <a:endParaRPr lang="en-US" sz="3000" dirty="0" smtClean="0">
              <a:solidFill>
                <a:srgbClr val="00788A"/>
              </a:solidFill>
            </a:endParaRPr>
          </a:p>
        </p:txBody>
      </p:sp>
      <p:graphicFrame>
        <p:nvGraphicFramePr>
          <p:cNvPr id="7" name="Content Placeholder 6"/>
          <p:cNvGraphicFramePr>
            <a:graphicFrameLocks noGrp="1"/>
          </p:cNvGraphicFramePr>
          <p:nvPr>
            <p:ph idx="1"/>
          </p:nvPr>
        </p:nvGraphicFramePr>
        <p:xfrm>
          <a:off x="0" y="1714489"/>
          <a:ext cx="4714876" cy="4214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429124" y="1714488"/>
          <a:ext cx="4714876" cy="4214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864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Impressive impact was found across institutions with submissions of all sizes</a:t>
            </a:r>
            <a:endParaRPr lang="en-US" sz="3200" dirty="0" smtClean="0">
              <a:solidFill>
                <a:srgbClr val="00788A"/>
              </a:solidFill>
            </a:endParaRPr>
          </a:p>
        </p:txBody>
      </p:sp>
      <p:graphicFrame>
        <p:nvGraphicFramePr>
          <p:cNvPr id="4" name="Chart 3"/>
          <p:cNvGraphicFramePr/>
          <p:nvPr/>
        </p:nvGraphicFramePr>
        <p:xfrm>
          <a:off x="0" y="2000240"/>
          <a:ext cx="4572000"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00562" y="2000240"/>
          <a:ext cx="4643438" cy="371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410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algn="l">
              <a:lnSpc>
                <a:spcPts val="3800"/>
              </a:lnSpc>
            </a:pPr>
            <a:r>
              <a:rPr lang="en-GB" sz="3000" dirty="0" smtClean="0">
                <a:solidFill>
                  <a:srgbClr val="00788A"/>
                </a:solidFill>
              </a:rPr>
              <a:t>Exceptionally strong environments were found across institutions with submissions of all sizes</a:t>
            </a:r>
            <a:endParaRPr lang="en-US" sz="3000" dirty="0" smtClean="0">
              <a:solidFill>
                <a:srgbClr val="00788A"/>
              </a:solidFill>
            </a:endParaRPr>
          </a:p>
        </p:txBody>
      </p:sp>
      <p:graphicFrame>
        <p:nvGraphicFramePr>
          <p:cNvPr id="9" name="Chart 8"/>
          <p:cNvGraphicFramePr/>
          <p:nvPr/>
        </p:nvGraphicFramePr>
        <p:xfrm>
          <a:off x="0" y="2071678"/>
          <a:ext cx="4643438" cy="35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4429124" y="2071678"/>
          <a:ext cx="4714876" cy="35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9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99592" y="297656"/>
            <a:ext cx="8064896" cy="827088"/>
          </a:xfrm>
        </p:spPr>
        <p:txBody>
          <a:bodyPr>
            <a:noAutofit/>
          </a:bodyPr>
          <a:lstStyle/>
          <a:p>
            <a:pPr algn="l">
              <a:lnSpc>
                <a:spcPts val="3800"/>
              </a:lnSpc>
            </a:pPr>
            <a:r>
              <a:rPr lang="en-GB" sz="2800" dirty="0" smtClean="0">
                <a:solidFill>
                  <a:srgbClr val="00788A"/>
                </a:solidFill>
              </a:rPr>
              <a:t>Average profiles by main panel</a:t>
            </a:r>
            <a:endParaRPr lang="en-US" sz="2800" dirty="0" smtClean="0">
              <a:solidFill>
                <a:srgbClr val="00788A"/>
              </a:solidFill>
            </a:endParaRPr>
          </a:p>
        </p:txBody>
      </p:sp>
      <p:graphicFrame>
        <p:nvGraphicFramePr>
          <p:cNvPr id="8" name="Chart 7"/>
          <p:cNvGraphicFramePr/>
          <p:nvPr/>
        </p:nvGraphicFramePr>
        <p:xfrm>
          <a:off x="0" y="928670"/>
          <a:ext cx="4357686" cy="29289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000496" y="928670"/>
          <a:ext cx="4357718"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0" y="3714752"/>
          <a:ext cx="4357686" cy="29289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500034" y="857232"/>
          <a:ext cx="8643966" cy="57864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188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GB" sz="2800" dirty="0" smtClean="0">
                <a:solidFill>
                  <a:srgbClr val="00788A"/>
                </a:solidFill>
              </a:rPr>
              <a:t>The assessment produced more consistent results across subjects than in the 2008 RAE</a:t>
            </a:r>
            <a:endParaRPr lang="en-US" sz="2800" dirty="0">
              <a:solidFill>
                <a:srgbClr val="00788A"/>
              </a:solidFill>
            </a:endParaRPr>
          </a:p>
        </p:txBody>
      </p:sp>
      <p:graphicFrame>
        <p:nvGraphicFramePr>
          <p:cNvPr id="5" name="Chart 4"/>
          <p:cNvGraphicFramePr/>
          <p:nvPr/>
        </p:nvGraphicFramePr>
        <p:xfrm>
          <a:off x="285720" y="1857364"/>
          <a:ext cx="4286280" cy="4357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1857364"/>
          <a:ext cx="4357686" cy="4357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77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571472" y="1571612"/>
          <a:ext cx="7429552" cy="428628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a:spLocks noGrp="1" noChangeArrowheads="1"/>
          </p:cNvSpPr>
          <p:nvPr>
            <p:ph type="title"/>
          </p:nvPr>
        </p:nvSpPr>
        <p:spPr/>
        <p:txBody>
          <a:bodyPr>
            <a:noAutofit/>
          </a:bodyPr>
          <a:lstStyle/>
          <a:p>
            <a:pPr algn="l">
              <a:lnSpc>
                <a:spcPts val="3800"/>
              </a:lnSpc>
            </a:pPr>
            <a:r>
              <a:rPr lang="en-GB" sz="2800" dirty="0" smtClean="0">
                <a:solidFill>
                  <a:srgbClr val="00788A"/>
                </a:solidFill>
              </a:rPr>
              <a:t>Excellence was found in all types of research output</a:t>
            </a:r>
            <a:endParaRPr lang="en-US" sz="2800" dirty="0" smtClean="0">
              <a:solidFill>
                <a:srgbClr val="00788A"/>
              </a:solidFill>
            </a:endParaRPr>
          </a:p>
        </p:txBody>
      </p:sp>
    </p:spTree>
    <p:extLst>
      <p:ext uri="{BB962C8B-B14F-4D97-AF65-F5344CB8AC3E}">
        <p14:creationId xmlns:p14="http://schemas.microsoft.com/office/powerpoint/2010/main" val="4071234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71472"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GB" sz="2800" dirty="0" smtClean="0">
                <a:solidFill>
                  <a:srgbClr val="00788A"/>
                </a:solidFill>
              </a:rPr>
              <a:t>Research income increased since the RAE in all main panels and from almost all sources   </a:t>
            </a:r>
            <a:endParaRPr lang="en-US" sz="2800" dirty="0">
              <a:solidFill>
                <a:srgbClr val="00788A"/>
              </a:solidFill>
            </a:endParaRPr>
          </a:p>
        </p:txBody>
      </p:sp>
      <p:graphicFrame>
        <p:nvGraphicFramePr>
          <p:cNvPr id="3" name="Chart 2"/>
          <p:cNvGraphicFramePr>
            <a:graphicFrameLocks/>
          </p:cNvGraphicFramePr>
          <p:nvPr>
            <p:extLst>
              <p:ext uri="{D42A27DB-BD31-4B8C-83A1-F6EECF244321}">
                <p14:modId xmlns:p14="http://schemas.microsoft.com/office/powerpoint/2010/main" val="1712504644"/>
              </p:ext>
            </p:extLst>
          </p:nvPr>
        </p:nvGraphicFramePr>
        <p:xfrm>
          <a:off x="0" y="928670"/>
          <a:ext cx="9144000" cy="49292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85720" y="3071810"/>
          <a:ext cx="8858280" cy="35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363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9384870"/>
              </p:ext>
            </p:extLst>
          </p:nvPr>
        </p:nvGraphicFramePr>
        <p:xfrm>
          <a:off x="457200" y="533400"/>
          <a:ext cx="35814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473216075"/>
              </p:ext>
            </p:extLst>
          </p:nvPr>
        </p:nvGraphicFramePr>
        <p:xfrm>
          <a:off x="3886200" y="533401"/>
          <a:ext cx="5105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150103527"/>
              </p:ext>
            </p:extLst>
          </p:nvPr>
        </p:nvGraphicFramePr>
        <p:xfrm>
          <a:off x="457200" y="3633952"/>
          <a:ext cx="3733800" cy="3224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970903782"/>
              </p:ext>
            </p:extLst>
          </p:nvPr>
        </p:nvGraphicFramePr>
        <p:xfrm>
          <a:off x="4038600" y="3581400"/>
          <a:ext cx="50292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2"/>
          <p:cNvSpPr txBox="1">
            <a:spLocks noChangeArrowheads="1"/>
          </p:cNvSpPr>
          <p:nvPr/>
        </p:nvSpPr>
        <p:spPr>
          <a:xfrm>
            <a:off x="571472" y="0"/>
            <a:ext cx="8229600" cy="714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GB" sz="2800" dirty="0" smtClean="0">
                <a:solidFill>
                  <a:srgbClr val="00788A"/>
                </a:solidFill>
              </a:rPr>
              <a:t>Income sources vary by main panel  </a:t>
            </a:r>
            <a:endParaRPr lang="en-US" sz="2800" dirty="0">
              <a:solidFill>
                <a:srgbClr val="00788A"/>
              </a:solidFill>
            </a:endParaRPr>
          </a:p>
        </p:txBody>
      </p:sp>
    </p:spTree>
    <p:extLst>
      <p:ext uri="{BB962C8B-B14F-4D97-AF65-F5344CB8AC3E}">
        <p14:creationId xmlns:p14="http://schemas.microsoft.com/office/powerpoint/2010/main" val="98341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428604"/>
            <a:ext cx="8240880" cy="827088"/>
          </a:xfrm>
        </p:spPr>
        <p:txBody>
          <a:bodyPr>
            <a:normAutofit/>
          </a:bodyPr>
          <a:lstStyle/>
          <a:p>
            <a:pPr algn="l">
              <a:lnSpc>
                <a:spcPts val="3800"/>
              </a:lnSpc>
            </a:pPr>
            <a:r>
              <a:rPr lang="en-GB" sz="3400" dirty="0" smtClean="0">
                <a:solidFill>
                  <a:srgbClr val="00788A"/>
                </a:solidFill>
              </a:rPr>
              <a:t>How it works</a:t>
            </a:r>
            <a:endParaRPr lang="en-US" sz="3400" dirty="0" smtClean="0">
              <a:solidFill>
                <a:srgbClr val="00788A"/>
              </a:solidFill>
            </a:endParaRPr>
          </a:p>
        </p:txBody>
      </p:sp>
      <p:sp>
        <p:nvSpPr>
          <p:cNvPr id="16387" name="Rectangle 5"/>
          <p:cNvSpPr>
            <a:spLocks noChangeArrowheads="1"/>
          </p:cNvSpPr>
          <p:nvPr/>
        </p:nvSpPr>
        <p:spPr bwMode="auto">
          <a:xfrm>
            <a:off x="981646" y="1328950"/>
            <a:ext cx="7233691" cy="5011750"/>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pPr>
            <a:endParaRPr lang="en-GB" sz="2000" dirty="0">
              <a:solidFill>
                <a:prstClr val="black"/>
              </a:solidFill>
            </a:endParaRPr>
          </a:p>
          <a:p>
            <a:pPr lvl="1" indent="-457200">
              <a:lnSpc>
                <a:spcPts val="2800"/>
              </a:lnSpc>
              <a:spcAft>
                <a:spcPts val="600"/>
              </a:spcAft>
              <a:buClr>
                <a:srgbClr val="00788A"/>
              </a:buClr>
              <a:buSzPct val="140000"/>
              <a:buFont typeface="Arial" pitchFamily="34" charset="0"/>
              <a:buChar char="•"/>
            </a:pPr>
            <a:endParaRPr lang="en-GB" sz="2000" dirty="0">
              <a:solidFill>
                <a:prstClr val="black"/>
              </a:solidFill>
            </a:endParaRPr>
          </a:p>
          <a:p>
            <a:pPr lvl="1" indent="-457200">
              <a:lnSpc>
                <a:spcPts val="2800"/>
              </a:lnSpc>
              <a:spcAft>
                <a:spcPts val="600"/>
              </a:spcAft>
              <a:buClr>
                <a:srgbClr val="00788A"/>
              </a:buClr>
              <a:buSzPct val="140000"/>
              <a:buFont typeface="Arial" pitchFamily="34" charset="0"/>
              <a:buChar char="•"/>
            </a:pPr>
            <a:endParaRPr lang="en-GB" sz="2000" dirty="0">
              <a:solidFill>
                <a:prstClr val="black"/>
              </a:solidFill>
            </a:endParaRPr>
          </a:p>
          <a:p>
            <a:pPr marL="914400" lvl="1"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a:p>
            <a:pPr marL="457200"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9" name="Rectangle 8"/>
          <p:cNvSpPr/>
          <p:nvPr/>
        </p:nvSpPr>
        <p:spPr>
          <a:xfrm>
            <a:off x="357158" y="1357298"/>
            <a:ext cx="3500462" cy="2000264"/>
          </a:xfrm>
          <a:prstGeom prst="rect">
            <a:avLst/>
          </a:prstGeom>
          <a:solidFill>
            <a:schemeClr val="accent5">
              <a:lumMod val="75000"/>
            </a:schemeClr>
          </a:solidFill>
          <a:ln>
            <a:solidFill>
              <a:schemeClr val="accent5">
                <a:lumMod val="75000"/>
              </a:schemeClr>
            </a:solidFill>
          </a:ln>
        </p:spPr>
        <p:txBody>
          <a:bodyPr wrap="square">
            <a:spAutoFit/>
          </a:bodyPr>
          <a:lstStyle/>
          <a:p>
            <a:pPr algn="ctr">
              <a:lnSpc>
                <a:spcPts val="2400"/>
              </a:lnSpc>
              <a:spcAft>
                <a:spcPts val="500"/>
              </a:spcAft>
              <a:buClr>
                <a:srgbClr val="00788A"/>
              </a:buClr>
              <a:buSzPct val="140000"/>
            </a:pPr>
            <a:r>
              <a:rPr lang="en-GB" sz="2200" b="1" dirty="0" smtClean="0">
                <a:solidFill>
                  <a:prstClr val="white"/>
                </a:solidFill>
              </a:rPr>
              <a:t>REF assesses the quality of research in all UK universities, in all disciplines. It is carried out by 36 </a:t>
            </a:r>
            <a:r>
              <a:rPr lang="en-GB" sz="2000" b="1" dirty="0" smtClean="0">
                <a:solidFill>
                  <a:prstClr val="white"/>
                </a:solidFill>
              </a:rPr>
              <a:t>expert</a:t>
            </a:r>
            <a:r>
              <a:rPr lang="en-GB" sz="2200" b="1" dirty="0" smtClean="0">
                <a:solidFill>
                  <a:prstClr val="white"/>
                </a:solidFill>
              </a:rPr>
              <a:t> panels, grouped into 4 main panels.</a:t>
            </a:r>
          </a:p>
        </p:txBody>
      </p:sp>
      <p:sp>
        <p:nvSpPr>
          <p:cNvPr id="8" name="Right Arrow Callout 7"/>
          <p:cNvSpPr/>
          <p:nvPr/>
        </p:nvSpPr>
        <p:spPr>
          <a:xfrm>
            <a:off x="857224" y="3857628"/>
            <a:ext cx="2357454" cy="2186558"/>
          </a:xfrm>
          <a:prstGeom prst="rightArrowCallout">
            <a:avLst>
              <a:gd name="adj1" fmla="val 9717"/>
              <a:gd name="adj2" fmla="val 9238"/>
              <a:gd name="adj3" fmla="val 7806"/>
              <a:gd name="adj4" fmla="val 863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ight Arrow Callout 9"/>
          <p:cNvSpPr/>
          <p:nvPr/>
        </p:nvSpPr>
        <p:spPr>
          <a:xfrm>
            <a:off x="3214678" y="3857628"/>
            <a:ext cx="2357454" cy="2186558"/>
          </a:xfrm>
          <a:prstGeom prst="rightArrowCallout">
            <a:avLst>
              <a:gd name="adj1" fmla="val 9717"/>
              <a:gd name="adj2" fmla="val 9238"/>
              <a:gd name="adj3" fmla="val 7806"/>
              <a:gd name="adj4" fmla="val 863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ight Arrow Callout 10"/>
          <p:cNvSpPr/>
          <p:nvPr/>
        </p:nvSpPr>
        <p:spPr>
          <a:xfrm>
            <a:off x="5572132" y="3857628"/>
            <a:ext cx="2071702" cy="2186558"/>
          </a:xfrm>
          <a:prstGeom prst="rightArrowCallout">
            <a:avLst>
              <a:gd name="adj1" fmla="val 9717"/>
              <a:gd name="adj2" fmla="val 0"/>
              <a:gd name="adj3" fmla="val 0"/>
              <a:gd name="adj4" fmla="val 10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857224" y="3846713"/>
            <a:ext cx="2000264" cy="2185214"/>
          </a:xfrm>
          <a:prstGeom prst="rect">
            <a:avLst/>
          </a:prstGeom>
          <a:noFill/>
        </p:spPr>
        <p:txBody>
          <a:bodyPr wrap="square" rtlCol="0">
            <a:spAutoFit/>
          </a:bodyPr>
          <a:lstStyle/>
          <a:p>
            <a:pPr>
              <a:spcAft>
                <a:spcPts val="600"/>
              </a:spcAft>
            </a:pPr>
            <a:r>
              <a:rPr lang="en-GB" b="1" dirty="0" smtClean="0">
                <a:solidFill>
                  <a:prstClr val="black"/>
                </a:solidFill>
              </a:rPr>
              <a:t>2011-12</a:t>
            </a:r>
          </a:p>
          <a:p>
            <a:pPr>
              <a:spcAft>
                <a:spcPts val="600"/>
              </a:spcAft>
            </a:pPr>
            <a:r>
              <a:rPr lang="en-GB" b="1" dirty="0" smtClean="0">
                <a:solidFill>
                  <a:srgbClr val="4BACC6">
                    <a:lumMod val="50000"/>
                  </a:srgbClr>
                </a:solidFill>
              </a:rPr>
              <a:t>Preparation</a:t>
            </a:r>
          </a:p>
          <a:p>
            <a:r>
              <a:rPr lang="en-GB" dirty="0" smtClean="0">
                <a:solidFill>
                  <a:prstClr val="black"/>
                </a:solidFill>
              </a:rPr>
              <a:t>Panels were appointed.</a:t>
            </a:r>
          </a:p>
          <a:p>
            <a:r>
              <a:rPr lang="en-GB" dirty="0" smtClean="0">
                <a:solidFill>
                  <a:prstClr val="black"/>
                </a:solidFill>
              </a:rPr>
              <a:t>Guidance and criteria were published.</a:t>
            </a:r>
            <a:endParaRPr lang="en-GB" dirty="0">
              <a:solidFill>
                <a:prstClr val="black"/>
              </a:solidFill>
            </a:endParaRPr>
          </a:p>
        </p:txBody>
      </p:sp>
      <p:sp>
        <p:nvSpPr>
          <p:cNvPr id="14" name="TextBox 13"/>
          <p:cNvSpPr txBox="1"/>
          <p:nvPr/>
        </p:nvSpPr>
        <p:spPr>
          <a:xfrm>
            <a:off x="3214678" y="3864824"/>
            <a:ext cx="2000264" cy="1908215"/>
          </a:xfrm>
          <a:prstGeom prst="rect">
            <a:avLst/>
          </a:prstGeom>
          <a:noFill/>
        </p:spPr>
        <p:txBody>
          <a:bodyPr wrap="square" rtlCol="0">
            <a:spAutoFit/>
          </a:bodyPr>
          <a:lstStyle/>
          <a:p>
            <a:pPr>
              <a:spcAft>
                <a:spcPts val="600"/>
              </a:spcAft>
            </a:pPr>
            <a:r>
              <a:rPr lang="en-GB" b="1" dirty="0" smtClean="0">
                <a:solidFill>
                  <a:prstClr val="black"/>
                </a:solidFill>
              </a:rPr>
              <a:t>2012-13</a:t>
            </a:r>
          </a:p>
          <a:p>
            <a:pPr>
              <a:spcAft>
                <a:spcPts val="600"/>
              </a:spcAft>
            </a:pPr>
            <a:r>
              <a:rPr lang="en-GB" b="1" dirty="0" smtClean="0">
                <a:solidFill>
                  <a:srgbClr val="4BACC6">
                    <a:lumMod val="50000"/>
                  </a:srgbClr>
                </a:solidFill>
              </a:rPr>
              <a:t>Submissions</a:t>
            </a:r>
          </a:p>
          <a:p>
            <a:r>
              <a:rPr lang="en-GB" dirty="0" smtClean="0">
                <a:solidFill>
                  <a:prstClr val="black"/>
                </a:solidFill>
              </a:rPr>
              <a:t>Universities made submissions in whichever subjects they chose to.</a:t>
            </a:r>
            <a:endParaRPr lang="en-GB" dirty="0">
              <a:solidFill>
                <a:prstClr val="black"/>
              </a:solidFill>
            </a:endParaRPr>
          </a:p>
        </p:txBody>
      </p:sp>
      <p:sp>
        <p:nvSpPr>
          <p:cNvPr id="15" name="TextBox 14"/>
          <p:cNvSpPr txBox="1"/>
          <p:nvPr/>
        </p:nvSpPr>
        <p:spPr>
          <a:xfrm>
            <a:off x="5572132" y="3829609"/>
            <a:ext cx="2071702" cy="2185214"/>
          </a:xfrm>
          <a:prstGeom prst="rect">
            <a:avLst/>
          </a:prstGeom>
          <a:noFill/>
        </p:spPr>
        <p:txBody>
          <a:bodyPr wrap="square" rtlCol="0">
            <a:spAutoFit/>
          </a:bodyPr>
          <a:lstStyle/>
          <a:p>
            <a:pPr>
              <a:spcAft>
                <a:spcPts val="600"/>
              </a:spcAft>
            </a:pPr>
            <a:r>
              <a:rPr lang="en-GB" b="1" dirty="0" smtClean="0">
                <a:solidFill>
                  <a:prstClr val="black"/>
                </a:solidFill>
              </a:rPr>
              <a:t>2014</a:t>
            </a:r>
          </a:p>
          <a:p>
            <a:pPr>
              <a:spcAft>
                <a:spcPts val="600"/>
              </a:spcAft>
            </a:pPr>
            <a:r>
              <a:rPr lang="en-GB" b="1" dirty="0" smtClean="0">
                <a:solidFill>
                  <a:srgbClr val="4BACC6">
                    <a:lumMod val="50000"/>
                  </a:srgbClr>
                </a:solidFill>
              </a:rPr>
              <a:t>Assessment</a:t>
            </a:r>
          </a:p>
          <a:p>
            <a:r>
              <a:rPr lang="en-GB" dirty="0" smtClean="0">
                <a:solidFill>
                  <a:prstClr val="black"/>
                </a:solidFill>
              </a:rPr>
              <a:t>36 expert panels reviewed the submissions, guided by the 4 main panels.</a:t>
            </a:r>
            <a:endParaRPr lang="en-GB" dirty="0">
              <a:solidFill>
                <a:prstClr val="black"/>
              </a:solidFill>
            </a:endParaRPr>
          </a:p>
        </p:txBody>
      </p:sp>
      <p:graphicFrame>
        <p:nvGraphicFramePr>
          <p:cNvPr id="16" name="Table 15"/>
          <p:cNvGraphicFramePr>
            <a:graphicFrameLocks noGrp="1"/>
          </p:cNvGraphicFramePr>
          <p:nvPr/>
        </p:nvGraphicFramePr>
        <p:xfrm>
          <a:off x="3929058" y="1357298"/>
          <a:ext cx="4714908" cy="2000264"/>
        </p:xfrm>
        <a:graphic>
          <a:graphicData uri="http://schemas.openxmlformats.org/drawingml/2006/table">
            <a:tbl>
              <a:tblPr firstRow="1" bandRow="1">
                <a:tableStyleId>{5FD0F851-EC5A-4D38-B0AD-8093EC10F338}</a:tableStyleId>
              </a:tblPr>
              <a:tblGrid>
                <a:gridCol w="4714908"/>
              </a:tblGrid>
              <a:tr h="50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Main Panel A: </a:t>
                      </a:r>
                      <a:r>
                        <a:rPr lang="en-GB" b="1" dirty="0" smtClean="0"/>
                        <a:t>Medical and life sciences</a:t>
                      </a:r>
                    </a:p>
                  </a:txBody>
                  <a:tcPr anchor="ctr">
                    <a:lnL>
                      <a:noFill/>
                    </a:lnL>
                    <a:lnR>
                      <a:noFill/>
                    </a:lnR>
                    <a:lnT w="12700" cmpd="sng">
                      <a:noFill/>
                    </a:lnT>
                    <a:lnB w="12700" cmpd="sng">
                      <a:noFill/>
                    </a:lnB>
                    <a:lnTlToBr w="12700" cmpd="sng">
                      <a:noFill/>
                      <a:prstDash val="solid"/>
                    </a:lnTlToBr>
                    <a:lnBlToTr w="12700" cmpd="sng">
                      <a:noFill/>
                      <a:prstDash val="solid"/>
                    </a:lnBlToTr>
                  </a:tcPr>
                </a:tc>
              </a:tr>
              <a:tr h="500066">
                <a:tc>
                  <a:txBody>
                    <a:bodyPr/>
                    <a:lstStyle/>
                    <a:p>
                      <a:r>
                        <a:rPr lang="en-GB" b="0" dirty="0" smtClean="0"/>
                        <a:t>Main Panel B: </a:t>
                      </a:r>
                      <a:r>
                        <a:rPr lang="en-GB" b="1" dirty="0" smtClean="0"/>
                        <a:t>Physical sciences and engineering</a:t>
                      </a:r>
                      <a:endParaRPr lang="en-GB" b="1" dirty="0"/>
                    </a:p>
                  </a:txBody>
                  <a:tcPr anchor="ctr">
                    <a:lnL>
                      <a:noFill/>
                    </a:lnL>
                    <a:lnR>
                      <a:noFill/>
                    </a:lnR>
                    <a:lnT w="12700" cmpd="sng">
                      <a:noFill/>
                    </a:lnT>
                    <a:lnB>
                      <a:noFill/>
                    </a:lnB>
                    <a:lnTlToBr w="12700" cmpd="sng">
                      <a:noFill/>
                      <a:prstDash val="solid"/>
                    </a:lnTlToBr>
                    <a:lnBlToTr w="12700" cmpd="sng">
                      <a:noFill/>
                      <a:prstDash val="solid"/>
                    </a:lnBlToTr>
                    <a:solidFill>
                      <a:schemeClr val="accent5">
                        <a:lumMod val="40000"/>
                        <a:lumOff val="60000"/>
                        <a:alpha val="20000"/>
                      </a:schemeClr>
                    </a:solidFill>
                  </a:tcPr>
                </a:tc>
              </a:tr>
              <a:tr h="50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Main panel C: </a:t>
                      </a:r>
                      <a:r>
                        <a:rPr lang="en-GB" b="1" dirty="0" smtClean="0"/>
                        <a:t>Social sciences</a:t>
                      </a:r>
                      <a:endParaRPr lang="en-GB" b="1" dirty="0"/>
                    </a:p>
                  </a:txBody>
                  <a:tcPr anchor="ctr">
                    <a:lnL>
                      <a:noFill/>
                    </a:lnL>
                    <a:lnR>
                      <a:noFill/>
                    </a:lnR>
                    <a:lnT>
                      <a:noFill/>
                    </a:lnT>
                    <a:lnB>
                      <a:noFill/>
                    </a:lnB>
                    <a:lnTlToBr w="12700" cmpd="sng">
                      <a:noFill/>
                      <a:prstDash val="solid"/>
                    </a:lnTlToBr>
                    <a:lnBlToTr w="12700" cmpd="sng">
                      <a:noFill/>
                      <a:prstDash val="solid"/>
                    </a:lnBlToTr>
                  </a:tcPr>
                </a:tc>
              </a:tr>
              <a:tr h="50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Main Panel D: </a:t>
                      </a:r>
                      <a:r>
                        <a:rPr lang="en-GB" b="1" dirty="0" smtClean="0"/>
                        <a:t>Arts and humanities</a:t>
                      </a:r>
                    </a:p>
                  </a:txBody>
                  <a:tcPr anchor="ctr">
                    <a:lnL>
                      <a:noFill/>
                    </a:lnL>
                    <a:lnR>
                      <a:noFill/>
                    </a:lnR>
                    <a:lnT>
                      <a:noFill/>
                    </a:lnT>
                    <a:lnB w="12700" cmpd="sng">
                      <a:noFill/>
                    </a:lnB>
                    <a:lnTlToBr w="12700" cmpd="sng">
                      <a:noFill/>
                      <a:prstDash val="solid"/>
                    </a:lnTlToBr>
                    <a:lnBlToTr w="12700" cmpd="sng">
                      <a:noFill/>
                      <a:prstDash val="solid"/>
                    </a:lnBlToTr>
                    <a:solidFill>
                      <a:schemeClr val="accent5">
                        <a:lumMod val="40000"/>
                        <a:lumOff val="60000"/>
                        <a:alpha val="20000"/>
                      </a:schemeClr>
                    </a:solidFill>
                  </a:tcPr>
                </a:tc>
              </a:tr>
            </a:tbl>
          </a:graphicData>
        </a:graphic>
      </p:graphicFrame>
    </p:spTree>
    <p:extLst>
      <p:ext uri="{BB962C8B-B14F-4D97-AF65-F5344CB8AC3E}">
        <p14:creationId xmlns:p14="http://schemas.microsoft.com/office/powerpoint/2010/main" val="751900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48064" y="1436398"/>
            <a:ext cx="3672086" cy="2448058"/>
          </a:xfrm>
          <a:ln w="3175">
            <a:noFill/>
            <a:miter lim="800000"/>
            <a:headEnd/>
            <a:tailEnd/>
          </a:ln>
        </p:spPr>
      </p:pic>
      <p:sp>
        <p:nvSpPr>
          <p:cNvPr id="4099"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World-leading research</a:t>
            </a:r>
            <a:endParaRPr lang="en-GB" altLang="en-US" sz="3800" dirty="0">
              <a:solidFill>
                <a:srgbClr val="1464BE"/>
              </a:solidFill>
              <a:latin typeface="Calibri" panose="020F0502020204030204" pitchFamily="34" charset="0"/>
              <a:cs typeface="Calibri" panose="020F0502020204030204" pitchFamily="34" charset="0"/>
            </a:endParaRPr>
          </a:p>
        </p:txBody>
      </p:sp>
      <p:sp>
        <p:nvSpPr>
          <p:cNvPr id="4100" name="Rectangle 2"/>
          <p:cNvSpPr>
            <a:spLocks noChangeArrowheads="1"/>
          </p:cNvSpPr>
          <p:nvPr/>
        </p:nvSpPr>
        <p:spPr bwMode="auto">
          <a:xfrm>
            <a:off x="611188" y="1439863"/>
            <a:ext cx="3600772"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Impressive impacts were found from research in all subjects</a:t>
            </a:r>
            <a:endParaRPr lang="en-US"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Importance of peer review in research</a:t>
            </a:r>
            <a:endParaRPr lang="en-US"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Multi-disciplinary research and collaboration</a:t>
            </a:r>
            <a:endParaRPr lang="en-US" sz="2200" dirty="0">
              <a:solidFill>
                <a:prstClr val="black"/>
              </a:solidFill>
              <a:latin typeface="Calibri"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77072"/>
            <a:ext cx="3672086" cy="242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16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7718" y="1988840"/>
            <a:ext cx="7378658" cy="3384376"/>
          </a:xfrm>
          <a:prstGeom prst="rect">
            <a:avLst/>
          </a:prstGeom>
          <a:noFill/>
          <a:ln w="9525">
            <a:noFill/>
            <a:miter lim="800000"/>
            <a:headEnd/>
            <a:tailEnd/>
          </a:ln>
        </p:spPr>
        <p:txBody>
          <a:bodyPr lIns="0" tIns="0" rIns="0" bIns="0"/>
          <a:lstStyle/>
          <a:p>
            <a:pPr marL="360000" lvl="1" indent="-360000" defTabSz="912813">
              <a:spcAft>
                <a:spcPts val="1800"/>
              </a:spcAft>
              <a:buClr>
                <a:srgbClr val="1464BE"/>
              </a:buClr>
              <a:buFont typeface="Arial" pitchFamily="34" charset="0"/>
              <a:buChar char="•"/>
              <a:defRPr/>
            </a:pPr>
            <a:r>
              <a:rPr lang="en-US" sz="2200" dirty="0" smtClean="0">
                <a:solidFill>
                  <a:prstClr val="black"/>
                </a:solidFill>
                <a:latin typeface="Calibri" pitchFamily="34" charset="0"/>
              </a:rPr>
              <a:t>Research on design of technology for gamma-ray detection influencing new counter-terrorism practices</a:t>
            </a:r>
          </a:p>
          <a:p>
            <a:pPr marL="360000" lvl="1" indent="-360000" defTabSz="912813">
              <a:spcAft>
                <a:spcPts val="1800"/>
              </a:spcAft>
              <a:buClr>
                <a:srgbClr val="1464BE"/>
              </a:buClr>
              <a:buFont typeface="Arial" pitchFamily="34" charset="0"/>
              <a:buChar char="•"/>
              <a:defRPr/>
            </a:pPr>
            <a:r>
              <a:rPr lang="en-US" sz="2200" dirty="0" smtClean="0">
                <a:solidFill>
                  <a:prstClr val="black"/>
                </a:solidFill>
                <a:latin typeface="Calibri" pitchFamily="34" charset="0"/>
              </a:rPr>
              <a:t>Technological advances from research critical in fields of homeland security and nuclear safety</a:t>
            </a:r>
          </a:p>
          <a:p>
            <a:pPr marL="360000" lvl="1" indent="-360000" defTabSz="912813">
              <a:spcAft>
                <a:spcPts val="1000"/>
              </a:spcAft>
              <a:buClr>
                <a:srgbClr val="1464BE"/>
              </a:buClr>
              <a:buFont typeface="Arial" pitchFamily="34" charset="0"/>
              <a:buChar char="•"/>
              <a:defRPr/>
            </a:pPr>
            <a:r>
              <a:rPr lang="en-US" sz="2200" dirty="0" smtClean="0">
                <a:solidFill>
                  <a:prstClr val="black"/>
                </a:solidFill>
                <a:latin typeface="Calibri" pitchFamily="34" charset="0"/>
              </a:rPr>
              <a:t>Spin-out company from the research, </a:t>
            </a:r>
            <a:r>
              <a:rPr lang="en-US" sz="2200" dirty="0" err="1" smtClean="0">
                <a:solidFill>
                  <a:prstClr val="black"/>
                </a:solidFill>
                <a:latin typeface="Calibri" pitchFamily="34" charset="0"/>
              </a:rPr>
              <a:t>Symetrica</a:t>
            </a:r>
            <a:r>
              <a:rPr lang="en-US" sz="2200" dirty="0" smtClean="0">
                <a:solidFill>
                  <a:prstClr val="black"/>
                </a:solidFill>
                <a:latin typeface="Calibri" pitchFamily="34" charset="0"/>
              </a:rPr>
              <a:t>, </a:t>
            </a:r>
            <a:r>
              <a:rPr lang="en-US" sz="2200" dirty="0" err="1" smtClean="0">
                <a:solidFill>
                  <a:prstClr val="black"/>
                </a:solidFill>
                <a:latin typeface="Calibri" pitchFamily="34" charset="0"/>
              </a:rPr>
              <a:t>recognised</a:t>
            </a:r>
            <a:r>
              <a:rPr lang="en-US" sz="2200" dirty="0" smtClean="0">
                <a:solidFill>
                  <a:prstClr val="black"/>
                </a:solidFill>
                <a:latin typeface="Calibri" pitchFamily="34" charset="0"/>
              </a:rPr>
              <a:t> as example of best practice</a:t>
            </a:r>
          </a:p>
          <a:p>
            <a:pPr marL="360000" lvl="1" indent="-360000" defTabSz="912813">
              <a:spcAft>
                <a:spcPts val="1000"/>
              </a:spcAft>
              <a:buClr>
                <a:srgbClr val="1464BE"/>
              </a:buClr>
              <a:buFont typeface="Arial" pitchFamily="34" charset="0"/>
              <a:buChar char="•"/>
              <a:defRPr/>
            </a:pPr>
            <a:endParaRPr lang="en-US" sz="2200" dirty="0">
              <a:solidFill>
                <a:prstClr val="black"/>
              </a:solidFill>
              <a:latin typeface="Calibri" pitchFamily="34" charset="0"/>
              <a:cs typeface="+mn-cs"/>
            </a:endParaRPr>
          </a:p>
          <a:p>
            <a:pPr marL="360000" lvl="1" indent="-360000" defTabSz="912813">
              <a:spcAft>
                <a:spcPts val="1000"/>
              </a:spcAft>
              <a:buClr>
                <a:srgbClr val="1464BE"/>
              </a:buClr>
              <a:defRPr/>
            </a:pPr>
            <a:endParaRPr lang="en-US" sz="2200" dirty="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4100"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a:solidFill>
                  <a:srgbClr val="1464BE"/>
                </a:solidFill>
                <a:latin typeface="Calibri" panose="020F0502020204030204" pitchFamily="34" charset="0"/>
                <a:cs typeface="Calibri" panose="020F0502020204030204" pitchFamily="34" charset="0"/>
              </a:rPr>
              <a:t>Advances in </a:t>
            </a:r>
            <a:r>
              <a:rPr lang="en-GB" altLang="en-US" sz="3800" dirty="0" smtClean="0">
                <a:solidFill>
                  <a:srgbClr val="1464BE"/>
                </a:solidFill>
                <a:latin typeface="Calibri" panose="020F0502020204030204" pitchFamily="34" charset="0"/>
                <a:cs typeface="Calibri" panose="020F0502020204030204" pitchFamily="34" charset="0"/>
              </a:rPr>
              <a:t>gamma-ray detection </a:t>
            </a:r>
            <a:r>
              <a:rPr lang="en-GB" altLang="en-US" sz="3800" dirty="0">
                <a:solidFill>
                  <a:srgbClr val="1464BE"/>
                </a:solidFill>
                <a:latin typeface="Calibri" panose="020F0502020204030204" pitchFamily="34" charset="0"/>
                <a:cs typeface="Calibri" panose="020F0502020204030204" pitchFamily="34" charset="0"/>
              </a:rPr>
              <a:t>and </a:t>
            </a:r>
            <a:r>
              <a:rPr lang="en-GB" altLang="en-US" sz="3800" dirty="0" smtClean="0">
                <a:solidFill>
                  <a:srgbClr val="1464BE"/>
                </a:solidFill>
                <a:latin typeface="Calibri" panose="020F0502020204030204" pitchFamily="34" charset="0"/>
                <a:cs typeface="Calibri" panose="020F0502020204030204" pitchFamily="34" charset="0"/>
              </a:rPr>
              <a:t>imaging</a:t>
            </a:r>
            <a:r>
              <a:rPr lang="en-GB" altLang="en-US" sz="3800" dirty="0">
                <a:solidFill>
                  <a:srgbClr val="1464BE"/>
                </a:solidFill>
                <a:latin typeface="Calibri" panose="020F0502020204030204" pitchFamily="34" charset="0"/>
                <a:cs typeface="Calibri" panose="020F0502020204030204" pitchFamily="34" charset="0"/>
              </a:rPr>
              <a:t>: </a:t>
            </a:r>
            <a:r>
              <a:rPr lang="en-GB" altLang="en-US" sz="3800" dirty="0" smtClean="0">
                <a:solidFill>
                  <a:srgbClr val="1464BE"/>
                </a:solidFill>
                <a:latin typeface="Calibri" panose="020F0502020204030204" pitchFamily="34" charset="0"/>
                <a:cs typeface="Calibri" panose="020F0502020204030204" pitchFamily="34" charset="0"/>
              </a:rPr>
              <a:t>University of Southampton</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622104" y="5877272"/>
            <a:ext cx="2083111" cy="6480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64029" y="2033588"/>
            <a:ext cx="7076323" cy="3987700"/>
          </a:xfrm>
          <a:prstGeom prst="rect">
            <a:avLst/>
          </a:prstGeom>
          <a:noFill/>
          <a:ln w="9525">
            <a:noFill/>
            <a:miter lim="800000"/>
            <a:headEnd/>
            <a:tailEnd/>
          </a:ln>
        </p:spPr>
        <p:txBody>
          <a:bodyPr lIns="0" tIns="0" rIns="0" bIns="0"/>
          <a:lstStyle/>
          <a:p>
            <a:pPr marL="360000" lvl="1" indent="-360000" defTabSz="912813">
              <a:spcAft>
                <a:spcPts val="1800"/>
              </a:spcAft>
              <a:buClr>
                <a:srgbClr val="1464BE"/>
              </a:buClr>
              <a:buFont typeface="Arial" pitchFamily="34" charset="0"/>
              <a:buChar char="•"/>
              <a:defRPr/>
            </a:pPr>
            <a:r>
              <a:rPr lang="en-US" sz="2200" dirty="0" smtClean="0">
                <a:solidFill>
                  <a:prstClr val="black"/>
                </a:solidFill>
                <a:latin typeface="Calibri" pitchFamily="34" charset="0"/>
              </a:rPr>
              <a:t>Research into </a:t>
            </a:r>
            <a:r>
              <a:rPr lang="en-GB" sz="2200" dirty="0">
                <a:solidFill>
                  <a:prstClr val="black"/>
                </a:solidFill>
                <a:latin typeface="Calibri" pitchFamily="34" charset="0"/>
              </a:rPr>
              <a:t>engine technologies </a:t>
            </a:r>
            <a:r>
              <a:rPr lang="en-GB" sz="2200" dirty="0" smtClean="0">
                <a:solidFill>
                  <a:prstClr val="black"/>
                </a:solidFill>
                <a:latin typeface="Calibri" pitchFamily="34" charset="0"/>
              </a:rPr>
              <a:t>resulted </a:t>
            </a:r>
            <a:r>
              <a:rPr lang="en-GB" sz="2200" dirty="0">
                <a:solidFill>
                  <a:prstClr val="black"/>
                </a:solidFill>
                <a:latin typeface="Calibri" pitchFamily="34" charset="0"/>
              </a:rPr>
              <a:t>in a major new partnership with </a:t>
            </a:r>
            <a:r>
              <a:rPr lang="en-GB" sz="2200" dirty="0" smtClean="0">
                <a:solidFill>
                  <a:prstClr val="black"/>
                </a:solidFill>
                <a:latin typeface="Calibri" pitchFamily="34" charset="0"/>
              </a:rPr>
              <a:t>engineering </a:t>
            </a:r>
            <a:r>
              <a:rPr lang="en-GB" sz="2200" dirty="0">
                <a:solidFill>
                  <a:prstClr val="black"/>
                </a:solidFill>
                <a:latin typeface="Calibri" pitchFamily="34" charset="0"/>
              </a:rPr>
              <a:t>multinational </a:t>
            </a:r>
            <a:r>
              <a:rPr lang="en-GB" sz="2200" dirty="0" smtClean="0">
                <a:solidFill>
                  <a:prstClr val="black"/>
                </a:solidFill>
                <a:latin typeface="Calibri" pitchFamily="34" charset="0"/>
              </a:rPr>
              <a:t>BorgWarner</a:t>
            </a:r>
            <a:endParaRPr lang="en-US" sz="2200" dirty="0" smtClean="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sz="2200" dirty="0" smtClean="0">
                <a:solidFill>
                  <a:prstClr val="black"/>
                </a:solidFill>
                <a:latin typeface="Calibri" pitchFamily="34" charset="0"/>
              </a:rPr>
              <a:t>Collaboration involves </a:t>
            </a:r>
            <a:r>
              <a:rPr lang="en-GB" sz="2200" dirty="0">
                <a:solidFill>
                  <a:prstClr val="black"/>
                </a:solidFill>
                <a:latin typeface="Calibri" pitchFamily="34" charset="0"/>
              </a:rPr>
              <a:t>multi-million-pound investment, </a:t>
            </a:r>
            <a:r>
              <a:rPr lang="en-GB" sz="2200" dirty="0" smtClean="0">
                <a:solidFill>
                  <a:prstClr val="black"/>
                </a:solidFill>
                <a:latin typeface="Calibri" pitchFamily="34" charset="0"/>
              </a:rPr>
              <a:t/>
            </a:r>
            <a:br>
              <a:rPr lang="en-GB" sz="2200" dirty="0" smtClean="0">
                <a:solidFill>
                  <a:prstClr val="black"/>
                </a:solidFill>
                <a:latin typeface="Calibri" pitchFamily="34" charset="0"/>
              </a:rPr>
            </a:br>
            <a:r>
              <a:rPr lang="en-GB" sz="2200" dirty="0" smtClean="0">
                <a:solidFill>
                  <a:prstClr val="black"/>
                </a:solidFill>
                <a:latin typeface="Calibri" pitchFamily="34" charset="0"/>
              </a:rPr>
              <a:t>as </a:t>
            </a:r>
            <a:r>
              <a:rPr lang="en-GB" sz="2200" dirty="0">
                <a:solidFill>
                  <a:prstClr val="black"/>
                </a:solidFill>
                <a:latin typeface="Calibri" pitchFamily="34" charset="0"/>
              </a:rPr>
              <a:t>well as significant job creation and </a:t>
            </a:r>
            <a:r>
              <a:rPr lang="en-GB" sz="2200" dirty="0" smtClean="0">
                <a:solidFill>
                  <a:prstClr val="black"/>
                </a:solidFill>
                <a:latin typeface="Calibri" pitchFamily="34" charset="0"/>
              </a:rPr>
              <a:t>safeguarding</a:t>
            </a:r>
            <a:endParaRPr lang="en-GB" sz="22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200" dirty="0" smtClean="0">
                <a:solidFill>
                  <a:prstClr val="black"/>
                </a:solidFill>
                <a:latin typeface="Calibri" pitchFamily="34" charset="0"/>
              </a:rPr>
              <a:t>Substantial </a:t>
            </a:r>
            <a:r>
              <a:rPr lang="en-GB" sz="2200" dirty="0">
                <a:solidFill>
                  <a:prstClr val="black"/>
                </a:solidFill>
                <a:latin typeface="Calibri" pitchFamily="34" charset="0"/>
              </a:rPr>
              <a:t>contract with Jaguar Land Rover, </a:t>
            </a:r>
            <a:r>
              <a:rPr lang="en-GB" sz="2200" dirty="0" smtClean="0">
                <a:solidFill>
                  <a:prstClr val="black"/>
                </a:solidFill>
                <a:latin typeface="Calibri" pitchFamily="34" charset="0"/>
              </a:rPr>
              <a:t>furthering its </a:t>
            </a:r>
            <a:r>
              <a:rPr lang="en-GB" sz="2200" dirty="0">
                <a:solidFill>
                  <a:prstClr val="black"/>
                </a:solidFill>
                <a:latin typeface="Calibri" pitchFamily="34" charset="0"/>
              </a:rPr>
              <a:t>R&amp;D activities and </a:t>
            </a:r>
            <a:r>
              <a:rPr lang="en-GB" sz="2200" dirty="0" err="1" smtClean="0">
                <a:solidFill>
                  <a:prstClr val="black"/>
                </a:solidFill>
                <a:latin typeface="Calibri" pitchFamily="34" charset="0"/>
              </a:rPr>
              <a:t>upskilling</a:t>
            </a:r>
            <a:r>
              <a:rPr lang="en-GB" sz="2200" dirty="0" smtClean="0">
                <a:solidFill>
                  <a:prstClr val="black"/>
                </a:solidFill>
                <a:latin typeface="Calibri" pitchFamily="34" charset="0"/>
              </a:rPr>
              <a:t> </a:t>
            </a:r>
            <a:r>
              <a:rPr lang="en-GB" sz="2200" dirty="0">
                <a:solidFill>
                  <a:prstClr val="black"/>
                </a:solidFill>
                <a:latin typeface="Calibri" pitchFamily="34" charset="0"/>
              </a:rPr>
              <a:t>its workforce for the benefit of the UK automotive supply chain and the local and national </a:t>
            </a:r>
            <a:r>
              <a:rPr lang="en-GB" sz="2200" dirty="0" smtClean="0">
                <a:solidFill>
                  <a:prstClr val="black"/>
                </a:solidFill>
                <a:latin typeface="Calibri" pitchFamily="34" charset="0"/>
              </a:rPr>
              <a:t>economy</a:t>
            </a:r>
            <a:endParaRPr lang="en-GB" sz="2200" dirty="0">
              <a:solidFill>
                <a:prstClr val="black"/>
              </a:solidFill>
              <a:latin typeface="Calibri" pitchFamily="34" charset="0"/>
            </a:endParaRPr>
          </a:p>
          <a:p>
            <a:pPr marL="0" lvl="1" defTabSz="912813">
              <a:spcAft>
                <a:spcPts val="1000"/>
              </a:spcAft>
              <a:buClr>
                <a:srgbClr val="1464BE"/>
              </a:buClr>
              <a:defRPr/>
            </a:pPr>
            <a:endParaRPr lang="en-US" sz="2200" dirty="0" smtClean="0">
              <a:solidFill>
                <a:prstClr val="black"/>
              </a:solidFill>
              <a:latin typeface="Calibri" pitchFamily="34" charset="0"/>
            </a:endParaRPr>
          </a:p>
          <a:p>
            <a:pPr marL="360000" lvl="1" indent="-360000" defTabSz="912813">
              <a:spcAft>
                <a:spcPts val="1000"/>
              </a:spcAft>
              <a:buClr>
                <a:srgbClr val="1464BE"/>
              </a:buClr>
              <a:defRPr/>
            </a:pPr>
            <a:endParaRPr lang="en-US" sz="2200" dirty="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4100" name="Title 1"/>
          <p:cNvSpPr txBox="1">
            <a:spLocks/>
          </p:cNvSpPr>
          <p:nvPr/>
        </p:nvSpPr>
        <p:spPr bwMode="auto">
          <a:xfrm>
            <a:off x="611187" y="419100"/>
            <a:ext cx="835364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a:solidFill>
                  <a:srgbClr val="1464BE"/>
                </a:solidFill>
                <a:latin typeface="Calibri" panose="020F0502020204030204" pitchFamily="34" charset="0"/>
                <a:cs typeface="Calibri" panose="020F0502020204030204" pitchFamily="34" charset="0"/>
              </a:rPr>
              <a:t>Collaborative Strategic </a:t>
            </a:r>
            <a:r>
              <a:rPr lang="en-GB" altLang="en-US" sz="3800" dirty="0" smtClean="0">
                <a:solidFill>
                  <a:srgbClr val="1464BE"/>
                </a:solidFill>
                <a:latin typeface="Calibri" panose="020F0502020204030204" pitchFamily="34" charset="0"/>
                <a:cs typeface="Calibri" panose="020F0502020204030204" pitchFamily="34" charset="0"/>
              </a:rPr>
              <a:t>partnership </a:t>
            </a:r>
            <a:r>
              <a:rPr lang="en-GB" altLang="en-US" sz="3800" dirty="0">
                <a:solidFill>
                  <a:srgbClr val="1464BE"/>
                </a:solidFill>
                <a:latin typeface="Calibri" panose="020F0502020204030204" pitchFamily="34" charset="0"/>
                <a:cs typeface="Calibri" panose="020F0502020204030204" pitchFamily="34" charset="0"/>
              </a:rPr>
              <a:t>with </a:t>
            </a:r>
            <a:r>
              <a:rPr lang="en-GB" altLang="en-US" sz="3800" dirty="0" smtClean="0">
                <a:solidFill>
                  <a:srgbClr val="1464BE"/>
                </a:solidFill>
                <a:latin typeface="Calibri" panose="020F0502020204030204" pitchFamily="34" charset="0"/>
                <a:cs typeface="Calibri" panose="020F0502020204030204" pitchFamily="34" charset="0"/>
              </a:rPr>
              <a:t>BorgWarner: University of Huddersfield</a:t>
            </a:r>
            <a:endParaRPr lang="en-GB" altLang="en-US" sz="3800" dirty="0">
              <a:solidFill>
                <a:srgbClr val="1464BE"/>
              </a:solidFill>
              <a:latin typeface="Calibri" panose="020F0502020204030204" pitchFamily="34" charset="0"/>
              <a:cs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22104" y="5877272"/>
            <a:ext cx="2083111" cy="648072"/>
          </a:xfrm>
          <a:prstGeom prst="rect">
            <a:avLst/>
          </a:prstGeom>
          <a:noFill/>
        </p:spPr>
      </p:pic>
    </p:spTree>
    <p:extLst>
      <p:ext uri="{BB962C8B-B14F-4D97-AF65-F5344CB8AC3E}">
        <p14:creationId xmlns:p14="http://schemas.microsoft.com/office/powerpoint/2010/main" val="288304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42258" y="2143614"/>
            <a:ext cx="7818174" cy="3894137"/>
          </a:xfrm>
          <a:prstGeom prst="rect">
            <a:avLst/>
          </a:prstGeom>
          <a:noFill/>
          <a:ln w="9525">
            <a:noFill/>
            <a:miter lim="800000"/>
            <a:headEnd/>
            <a:tailEnd/>
          </a:ln>
        </p:spPr>
        <p:txBody>
          <a:bodyPr lIns="0" tIns="0" rIns="0" bIns="0"/>
          <a:lstStyle/>
          <a:p>
            <a:pPr marL="0" lvl="1" defTabSz="912813">
              <a:spcAft>
                <a:spcPts val="1800"/>
              </a:spcAft>
              <a:buClr>
                <a:srgbClr val="1464BE"/>
              </a:buClr>
              <a:defRPr/>
            </a:pPr>
            <a:endParaRPr lang="en-GB" sz="2200" dirty="0" smtClean="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sz="2200" dirty="0" smtClean="0">
                <a:solidFill>
                  <a:prstClr val="black"/>
                </a:solidFill>
                <a:latin typeface="Calibri" pitchFamily="34" charset="0"/>
              </a:rPr>
              <a:t>First major </a:t>
            </a:r>
            <a:r>
              <a:rPr lang="en-GB" sz="2200" dirty="0">
                <a:solidFill>
                  <a:prstClr val="black"/>
                </a:solidFill>
                <a:latin typeface="Calibri" pitchFamily="34" charset="0"/>
              </a:rPr>
              <a:t>piece of </a:t>
            </a:r>
            <a:r>
              <a:rPr lang="en-GB" sz="2200" dirty="0" smtClean="0">
                <a:solidFill>
                  <a:prstClr val="black"/>
                </a:solidFill>
                <a:latin typeface="Calibri" pitchFamily="34" charset="0"/>
              </a:rPr>
              <a:t>published research </a:t>
            </a:r>
            <a:r>
              <a:rPr lang="en-GB" sz="2200" dirty="0">
                <a:solidFill>
                  <a:prstClr val="black"/>
                </a:solidFill>
                <a:latin typeface="Calibri" pitchFamily="34" charset="0"/>
              </a:rPr>
              <a:t>on young adult carers </a:t>
            </a:r>
          </a:p>
          <a:p>
            <a:pPr marL="360000" lvl="1" indent="-360000" defTabSz="912813">
              <a:spcAft>
                <a:spcPts val="1800"/>
              </a:spcAft>
              <a:buClr>
                <a:srgbClr val="1464BE"/>
              </a:buClr>
              <a:buFont typeface="Arial" pitchFamily="34" charset="0"/>
              <a:buChar char="•"/>
              <a:defRPr/>
            </a:pPr>
            <a:r>
              <a:rPr lang="en-GB" sz="2200" dirty="0">
                <a:solidFill>
                  <a:prstClr val="black"/>
                </a:solidFill>
                <a:latin typeface="Calibri" pitchFamily="34" charset="0"/>
              </a:rPr>
              <a:t>Led to recognition of a ‘new’ group of carers in policy and practice, and the development of two new psychometric </a:t>
            </a:r>
            <a:r>
              <a:rPr lang="en-GB" sz="2200" dirty="0" smtClean="0">
                <a:solidFill>
                  <a:prstClr val="black"/>
                </a:solidFill>
                <a:latin typeface="Calibri" pitchFamily="34" charset="0"/>
              </a:rPr>
              <a:t>instruments</a:t>
            </a:r>
            <a:endParaRPr lang="en-GB"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sz="2200" dirty="0">
                <a:solidFill>
                  <a:prstClr val="black"/>
                </a:solidFill>
                <a:latin typeface="Calibri" pitchFamily="34" charset="0"/>
              </a:rPr>
              <a:t>Raising awareness has resulted in provision of new services and support and further education provision for young adult carers across the UK</a:t>
            </a:r>
          </a:p>
          <a:p>
            <a:pPr marL="360000" lvl="1" indent="-360000" defTabSz="912813">
              <a:spcAft>
                <a:spcPts val="1000"/>
              </a:spcAft>
              <a:buClr>
                <a:srgbClr val="1464BE"/>
              </a:buClr>
              <a:defRPr/>
            </a:pPr>
            <a:endParaRPr lang="en-US" sz="2200" dirty="0" smtClean="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4100" name="Title 1"/>
          <p:cNvSpPr txBox="1">
            <a:spLocks/>
          </p:cNvSpPr>
          <p:nvPr/>
        </p:nvSpPr>
        <p:spPr bwMode="auto">
          <a:xfrm>
            <a:off x="611188" y="419100"/>
            <a:ext cx="864133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spc="-100" dirty="0">
                <a:solidFill>
                  <a:srgbClr val="1464BE"/>
                </a:solidFill>
                <a:latin typeface="Calibri" panose="020F0502020204030204" pitchFamily="34" charset="0"/>
                <a:cs typeface="Calibri" panose="020F0502020204030204" pitchFamily="34" charset="0"/>
              </a:rPr>
              <a:t>Bringing recognition and improved welfare service provision to young adult carers: University of Nottingham</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22104" y="5877272"/>
            <a:ext cx="2083111" cy="648072"/>
          </a:xfrm>
          <a:prstGeom prst="rect">
            <a:avLst/>
          </a:prstGeom>
          <a:noFill/>
        </p:spPr>
      </p:pic>
    </p:spTree>
    <p:extLst>
      <p:ext uri="{BB962C8B-B14F-4D97-AF65-F5344CB8AC3E}">
        <p14:creationId xmlns:p14="http://schemas.microsoft.com/office/powerpoint/2010/main" val="5880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67639" y="2492394"/>
            <a:ext cx="7888223" cy="4032448"/>
          </a:xfrm>
          <a:prstGeom prst="rect">
            <a:avLst/>
          </a:prstGeom>
          <a:noFill/>
          <a:ln w="9525">
            <a:noFill/>
            <a:miter lim="800000"/>
            <a:headEnd/>
            <a:tailEnd/>
          </a:ln>
        </p:spPr>
        <p:txBody>
          <a:bodyPr lIns="0" tIns="0" rIns="0" bIns="0"/>
          <a:lstStyle/>
          <a:p>
            <a:pPr marL="360000" lvl="1" indent="-360000" defTabSz="912813">
              <a:spcAft>
                <a:spcPts val="1800"/>
              </a:spcAft>
              <a:buClr>
                <a:srgbClr val="1464BE"/>
              </a:buClr>
              <a:buFont typeface="Arial" pitchFamily="34" charset="0"/>
              <a:buChar char="•"/>
              <a:defRPr/>
            </a:pPr>
            <a:r>
              <a:rPr lang="en-GB" sz="2200" dirty="0">
                <a:solidFill>
                  <a:prstClr val="black"/>
                </a:solidFill>
                <a:latin typeface="Calibri" pitchFamily="34" charset="0"/>
              </a:rPr>
              <a:t>A four-year research project exploring the impact of the cold war on modern art, architecture and </a:t>
            </a:r>
            <a:r>
              <a:rPr lang="en-GB" sz="2200" dirty="0" smtClean="0">
                <a:solidFill>
                  <a:prstClr val="black"/>
                </a:solidFill>
                <a:latin typeface="Calibri" pitchFamily="34" charset="0"/>
              </a:rPr>
              <a:t>design</a:t>
            </a:r>
            <a:endParaRPr lang="en-GB"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sz="2200" dirty="0">
                <a:solidFill>
                  <a:prstClr val="black"/>
                </a:solidFill>
                <a:latin typeface="Calibri" pitchFamily="34" charset="0"/>
              </a:rPr>
              <a:t>Provided new interpretations of the history of design in the second half of the 20th century for a wide public, international </a:t>
            </a:r>
            <a:r>
              <a:rPr lang="en-GB" sz="2200" dirty="0" smtClean="0">
                <a:solidFill>
                  <a:prstClr val="black"/>
                </a:solidFill>
                <a:latin typeface="Calibri" pitchFamily="34" charset="0"/>
              </a:rPr>
              <a:t>audience</a:t>
            </a:r>
            <a:endParaRPr lang="en-GB"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sz="2200" dirty="0">
                <a:solidFill>
                  <a:prstClr val="black"/>
                </a:solidFill>
                <a:latin typeface="Calibri" pitchFamily="34" charset="0"/>
              </a:rPr>
              <a:t>Impact in the fields of public and media understanding of post-Second World War cultural history and on the curatorial and collecting activities of museums around the world</a:t>
            </a:r>
          </a:p>
          <a:p>
            <a:pPr marL="360000" lvl="1" indent="-360000" defTabSz="912813">
              <a:spcAft>
                <a:spcPts val="1000"/>
              </a:spcAft>
              <a:buClr>
                <a:srgbClr val="1464BE"/>
              </a:buClr>
              <a:defRPr/>
            </a:pPr>
            <a:endParaRPr lang="en-US" sz="2200" dirty="0">
              <a:solidFill>
                <a:prstClr val="black"/>
              </a:solidFill>
              <a:latin typeface="Calibri" pitchFamily="34" charset="0"/>
              <a:cs typeface="+mn-cs"/>
            </a:endParaRPr>
          </a:p>
          <a:p>
            <a:pPr marL="342900" indent="-342900" defTabSz="912813">
              <a:spcBef>
                <a:spcPct val="20000"/>
              </a:spcBef>
              <a:buClr>
                <a:srgbClr val="558ED5"/>
              </a:buClr>
              <a:defRPr/>
            </a:pPr>
            <a:endParaRPr lang="en-GB" sz="2200" dirty="0">
              <a:solidFill>
                <a:prstClr val="black"/>
              </a:solidFill>
              <a:latin typeface="Calibri" pitchFamily="34" charset="0"/>
              <a:cs typeface="+mn-cs"/>
            </a:endParaRPr>
          </a:p>
        </p:txBody>
      </p:sp>
      <p:sp>
        <p:nvSpPr>
          <p:cNvPr id="4100" name="Title 1"/>
          <p:cNvSpPr txBox="1">
            <a:spLocks/>
          </p:cNvSpPr>
          <p:nvPr/>
        </p:nvSpPr>
        <p:spPr bwMode="auto">
          <a:xfrm>
            <a:off x="578531" y="419100"/>
            <a:ext cx="8532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spc="-50" dirty="0">
                <a:solidFill>
                  <a:srgbClr val="1464BE"/>
                </a:solidFill>
                <a:latin typeface="Calibri" panose="020F0502020204030204" pitchFamily="34" charset="0"/>
                <a:cs typeface="Calibri" panose="020F0502020204030204" pitchFamily="34" charset="0"/>
              </a:rPr>
              <a:t>‘Cold War </a:t>
            </a:r>
            <a:r>
              <a:rPr lang="en-GB" altLang="en-US" sz="3800" spc="-50" dirty="0" smtClean="0">
                <a:solidFill>
                  <a:srgbClr val="1464BE"/>
                </a:solidFill>
                <a:latin typeface="Calibri" panose="020F0502020204030204" pitchFamily="34" charset="0"/>
                <a:cs typeface="Calibri" panose="020F0502020204030204" pitchFamily="34" charset="0"/>
              </a:rPr>
              <a:t>Modern’: </a:t>
            </a:r>
            <a:r>
              <a:rPr lang="en-GB" altLang="en-US" sz="3800" spc="-50" dirty="0">
                <a:solidFill>
                  <a:srgbClr val="1464BE"/>
                </a:solidFill>
                <a:latin typeface="Calibri" panose="020F0502020204030204" pitchFamily="34" charset="0"/>
                <a:cs typeface="Calibri" panose="020F0502020204030204" pitchFamily="34" charset="0"/>
              </a:rPr>
              <a:t>the international impact of modern design on public understanding and curatorial practice: Royal College of Art</a:t>
            </a:r>
          </a:p>
          <a:p>
            <a:pPr eaLnBrk="1" hangingPunct="1"/>
            <a:endParaRPr lang="en-GB" altLang="en-US" sz="3800" spc="-50" dirty="0">
              <a:solidFill>
                <a:srgbClr val="1464BE"/>
              </a:solidFill>
              <a:latin typeface="Calibri" panose="020F0502020204030204" pitchFamily="34" charset="0"/>
              <a:cs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22104" y="5877272"/>
            <a:ext cx="2083111" cy="648072"/>
          </a:xfrm>
          <a:prstGeom prst="rect">
            <a:avLst/>
          </a:prstGeom>
          <a:noFill/>
        </p:spPr>
      </p:pic>
    </p:spTree>
    <p:extLst>
      <p:ext uri="{BB962C8B-B14F-4D97-AF65-F5344CB8AC3E}">
        <p14:creationId xmlns:p14="http://schemas.microsoft.com/office/powerpoint/2010/main" val="58806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48064" y="1436398"/>
            <a:ext cx="3672086" cy="2448058"/>
          </a:xfrm>
          <a:ln w="3175">
            <a:noFill/>
            <a:miter lim="800000"/>
            <a:headEnd/>
            <a:tailEnd/>
          </a:ln>
        </p:spPr>
      </p:pic>
      <p:sp>
        <p:nvSpPr>
          <p:cNvPr id="4099"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World-leading research</a:t>
            </a:r>
            <a:endParaRPr lang="en-GB" altLang="en-US" sz="3800" dirty="0">
              <a:solidFill>
                <a:srgbClr val="1464BE"/>
              </a:solidFill>
              <a:latin typeface="Calibri" panose="020F0502020204030204" pitchFamily="34" charset="0"/>
              <a:cs typeface="Calibri" panose="020F0502020204030204" pitchFamily="34" charset="0"/>
            </a:endParaRPr>
          </a:p>
        </p:txBody>
      </p:sp>
      <p:sp>
        <p:nvSpPr>
          <p:cNvPr id="4100" name="Rectangle 2"/>
          <p:cNvSpPr>
            <a:spLocks noChangeArrowheads="1"/>
          </p:cNvSpPr>
          <p:nvPr/>
        </p:nvSpPr>
        <p:spPr bwMode="auto">
          <a:xfrm>
            <a:off x="611188" y="1439863"/>
            <a:ext cx="3816796"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Impressive impacts were found from research in all subjects</a:t>
            </a:r>
            <a:endParaRPr lang="en-US"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Importance of peer review in research</a:t>
            </a:r>
            <a:endParaRPr lang="en-US" sz="2200" dirty="0">
              <a:solidFill>
                <a:prstClr val="black"/>
              </a:solidFill>
              <a:latin typeface="Calibri" pitchFamily="34" charset="0"/>
            </a:endParaRPr>
          </a:p>
          <a:p>
            <a:pPr marL="360000" lvl="1" indent="-360000" defTabSz="912813">
              <a:spcAft>
                <a:spcPts val="1800"/>
              </a:spcAft>
              <a:buClr>
                <a:srgbClr val="1464BE"/>
              </a:buClr>
              <a:buFont typeface="Arial" pitchFamily="34" charset="0"/>
              <a:buChar char="•"/>
              <a:defRPr/>
            </a:pPr>
            <a:r>
              <a:rPr lang="en-GB" altLang="en-US" sz="2200" dirty="0" smtClean="0">
                <a:latin typeface="Calibri" pitchFamily="34" charset="0"/>
              </a:rPr>
              <a:t>Multi-disciplinary research and collaboration</a:t>
            </a:r>
            <a:endParaRPr lang="en-US" sz="2200" dirty="0">
              <a:solidFill>
                <a:prstClr val="black"/>
              </a:solidFill>
              <a:latin typeface="Calibri"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077072"/>
            <a:ext cx="3672086" cy="242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545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91865" y="2226035"/>
            <a:ext cx="5400675" cy="863600"/>
          </a:xfrm>
          <a:prstGeom prst="rect">
            <a:avLst/>
          </a:prstGeom>
        </p:spPr>
        <p:txBody>
          <a:bodyPr lIns="0" tIns="0" r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lnSpc>
                <a:spcPts val="5400"/>
              </a:lnSpc>
            </a:pPr>
            <a:r>
              <a:rPr lang="en-US" sz="4000" kern="0" dirty="0">
                <a:solidFill>
                  <a:srgbClr val="1464BE"/>
                </a:solidFill>
                <a:latin typeface="Calibri" panose="020F0502020204030204" pitchFamily="34" charset="0"/>
                <a:cs typeface="Calibri" panose="020F0502020204030204" pitchFamily="34" charset="0"/>
              </a:rPr>
              <a:t>Thank you for listening</a:t>
            </a:r>
            <a:endParaRPr lang="en-US" sz="4000" kern="0" dirty="0" smtClean="0">
              <a:solidFill>
                <a:srgbClr val="1464BE"/>
              </a:solidFill>
              <a:latin typeface="Calibri" panose="020F0502020204030204" pitchFamily="34" charset="0"/>
              <a:cs typeface="Calibri" panose="020F0502020204030204" pitchFamily="34" charset="0"/>
            </a:endParaRPr>
          </a:p>
        </p:txBody>
      </p:sp>
      <p:sp>
        <p:nvSpPr>
          <p:cNvPr id="9" name="Rectangle 16"/>
          <p:cNvSpPr>
            <a:spLocks noChangeArrowheads="1"/>
          </p:cNvSpPr>
          <p:nvPr/>
        </p:nvSpPr>
        <p:spPr bwMode="auto">
          <a:xfrm>
            <a:off x="3491865" y="3161072"/>
            <a:ext cx="5400675" cy="1225233"/>
          </a:xfrm>
          <a:prstGeom prst="rect">
            <a:avLst/>
          </a:prstGeom>
          <a:noFill/>
          <a:ln w="9525">
            <a:noFill/>
            <a:miter lim="800000"/>
            <a:headEnd/>
            <a:tailEnd/>
          </a:ln>
        </p:spPr>
        <p:txBody>
          <a:bodyPr lIns="0" tIns="0" rIns="0" bIns="0"/>
          <a:lstStyle/>
          <a:p>
            <a:pPr algn="ctr" fontAlgn="base">
              <a:lnSpc>
                <a:spcPts val="2800"/>
              </a:lnSpc>
              <a:spcBef>
                <a:spcPct val="0"/>
              </a:spcBef>
              <a:spcAft>
                <a:spcPts val="600"/>
              </a:spcAft>
            </a:pPr>
            <a:r>
              <a:rPr lang="en-US" sz="2400" b="1" dirty="0" smtClean="0">
                <a:solidFill>
                  <a:srgbClr val="1464BE"/>
                </a:solidFill>
                <a:latin typeface="Calibri" pitchFamily="34" charset="0"/>
              </a:rPr>
              <a:t>d.sweeney@hefce.ac.uk</a:t>
            </a:r>
            <a:endParaRPr lang="en-US" sz="2400" dirty="0">
              <a:solidFill>
                <a:srgbClr val="1464BE"/>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656"/>
            <a:ext cx="3322320" cy="6181344"/>
          </a:xfrm>
          <a:prstGeom prst="rect">
            <a:avLst/>
          </a:prstGeom>
        </p:spPr>
      </p:pic>
      <p:sp>
        <p:nvSpPr>
          <p:cNvPr id="6" name="Rectangle 5"/>
          <p:cNvSpPr/>
          <p:nvPr/>
        </p:nvSpPr>
        <p:spPr>
          <a:xfrm>
            <a:off x="0" y="0"/>
            <a:ext cx="9144000" cy="666000"/>
          </a:xfrm>
          <a:prstGeom prst="rect">
            <a:avLst/>
          </a:prstGeom>
          <a:solidFill>
            <a:srgbClr val="4F81BD">
              <a:lumMod val="75000"/>
            </a:srgbClr>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spTree>
    <p:extLst>
      <p:ext uri="{BB962C8B-B14F-4D97-AF65-F5344CB8AC3E}">
        <p14:creationId xmlns:p14="http://schemas.microsoft.com/office/powerpoint/2010/main" val="28022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428604"/>
            <a:ext cx="8240880" cy="827088"/>
          </a:xfrm>
        </p:spPr>
        <p:txBody>
          <a:bodyPr>
            <a:normAutofit/>
          </a:bodyPr>
          <a:lstStyle/>
          <a:p>
            <a:pPr algn="l">
              <a:lnSpc>
                <a:spcPts val="3800"/>
              </a:lnSpc>
            </a:pPr>
            <a:r>
              <a:rPr lang="en-GB" sz="3400" dirty="0" smtClean="0">
                <a:solidFill>
                  <a:srgbClr val="00788A"/>
                </a:solidFill>
              </a:rPr>
              <a:t>What was assessed</a:t>
            </a:r>
            <a:endParaRPr lang="en-US" sz="3400" dirty="0" smtClean="0">
              <a:solidFill>
                <a:srgbClr val="00788A"/>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746418313"/>
              </p:ext>
            </p:extLst>
          </p:nvPr>
        </p:nvGraphicFramePr>
        <p:xfrm>
          <a:off x="539552" y="1268759"/>
          <a:ext cx="7921625" cy="2736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46"/>
          <p:cNvSpPr>
            <a:spLocks noChangeArrowheads="1"/>
          </p:cNvSpPr>
          <p:nvPr/>
        </p:nvSpPr>
        <p:spPr bwMode="auto">
          <a:xfrm>
            <a:off x="1276952" y="1843848"/>
            <a:ext cx="1096963" cy="974725"/>
          </a:xfrm>
          <a:prstGeom prst="ellipse">
            <a:avLst/>
          </a:prstGeom>
          <a:solidFill>
            <a:srgbClr val="009999"/>
          </a:solidFill>
          <a:ln w="9525">
            <a:solidFill>
              <a:srgbClr val="000000"/>
            </a:solidFill>
            <a:round/>
            <a:headEnd/>
            <a:tailEnd/>
          </a:ln>
        </p:spPr>
        <p:txBody>
          <a:bodyPr wrap="none" anchor="ctr"/>
          <a:lstStyle/>
          <a:p>
            <a:pPr algn="ctr" fontAlgn="base">
              <a:spcBef>
                <a:spcPct val="0"/>
              </a:spcBef>
              <a:spcAft>
                <a:spcPct val="0"/>
              </a:spcAft>
              <a:defRPr/>
            </a:pPr>
            <a:r>
              <a:rPr lang="en-GB" sz="2400" b="1" kern="0" dirty="0" smtClean="0">
                <a:solidFill>
                  <a:prstClr val="white"/>
                </a:solidFill>
                <a:latin typeface="Arial" charset="0"/>
                <a:cs typeface="Arial" charset="0"/>
              </a:rPr>
              <a:t>65%</a:t>
            </a:r>
          </a:p>
        </p:txBody>
      </p:sp>
      <p:sp>
        <p:nvSpPr>
          <p:cNvPr id="9" name="Oval 91"/>
          <p:cNvSpPr>
            <a:spLocks noChangeArrowheads="1"/>
          </p:cNvSpPr>
          <p:nvPr/>
        </p:nvSpPr>
        <p:spPr bwMode="auto">
          <a:xfrm>
            <a:off x="3939542" y="1860436"/>
            <a:ext cx="1084263" cy="974725"/>
          </a:xfrm>
          <a:prstGeom prst="ellipse">
            <a:avLst/>
          </a:prstGeom>
          <a:solidFill>
            <a:srgbClr val="009999"/>
          </a:solidFill>
          <a:ln w="9525">
            <a:solidFill>
              <a:srgbClr val="000000"/>
            </a:solidFill>
            <a:round/>
            <a:headEnd/>
            <a:tailEnd/>
          </a:ln>
        </p:spPr>
        <p:txBody>
          <a:bodyPr wrap="none" anchor="ctr"/>
          <a:lstStyle/>
          <a:p>
            <a:pPr algn="ctr" fontAlgn="base">
              <a:spcBef>
                <a:spcPct val="0"/>
              </a:spcBef>
              <a:spcAft>
                <a:spcPct val="0"/>
              </a:spcAft>
              <a:defRPr/>
            </a:pPr>
            <a:r>
              <a:rPr lang="en-GB" sz="2400" b="1" kern="0" dirty="0" smtClean="0">
                <a:solidFill>
                  <a:prstClr val="white"/>
                </a:solidFill>
                <a:latin typeface="Arial" charset="0"/>
                <a:cs typeface="Arial" charset="0"/>
              </a:rPr>
              <a:t>20%</a:t>
            </a:r>
          </a:p>
        </p:txBody>
      </p:sp>
      <p:sp>
        <p:nvSpPr>
          <p:cNvPr id="10" name="Oval 91"/>
          <p:cNvSpPr>
            <a:spLocks noChangeArrowheads="1"/>
          </p:cNvSpPr>
          <p:nvPr/>
        </p:nvSpPr>
        <p:spPr bwMode="auto">
          <a:xfrm>
            <a:off x="6685973" y="1872422"/>
            <a:ext cx="1084263" cy="974725"/>
          </a:xfrm>
          <a:prstGeom prst="ellipse">
            <a:avLst/>
          </a:prstGeom>
          <a:solidFill>
            <a:srgbClr val="009999"/>
          </a:solidFill>
          <a:ln w="9525">
            <a:solidFill>
              <a:srgbClr val="000000"/>
            </a:solidFill>
            <a:round/>
            <a:headEnd/>
            <a:tailEnd/>
          </a:ln>
        </p:spPr>
        <p:txBody>
          <a:bodyPr wrap="none" anchor="ctr"/>
          <a:lstStyle/>
          <a:p>
            <a:pPr algn="ctr" fontAlgn="base">
              <a:spcBef>
                <a:spcPct val="0"/>
              </a:spcBef>
              <a:spcAft>
                <a:spcPct val="0"/>
              </a:spcAft>
              <a:defRPr/>
            </a:pPr>
            <a:r>
              <a:rPr lang="en-GB" sz="2400" b="1" kern="0" dirty="0" smtClean="0">
                <a:solidFill>
                  <a:prstClr val="white"/>
                </a:solidFill>
                <a:latin typeface="Arial" charset="0"/>
                <a:cs typeface="Arial" charset="0"/>
              </a:rPr>
              <a:t>15%</a:t>
            </a:r>
          </a:p>
        </p:txBody>
      </p:sp>
      <p:sp>
        <p:nvSpPr>
          <p:cNvPr id="4" name="TextBox 3"/>
          <p:cNvSpPr txBox="1"/>
          <p:nvPr/>
        </p:nvSpPr>
        <p:spPr>
          <a:xfrm>
            <a:off x="714348" y="4929198"/>
            <a:ext cx="2232248" cy="1015663"/>
          </a:xfrm>
          <a:prstGeom prst="rect">
            <a:avLst/>
          </a:prstGeom>
          <a:noFill/>
        </p:spPr>
        <p:txBody>
          <a:bodyPr wrap="square" rtlCol="0">
            <a:spAutoFit/>
          </a:bodyPr>
          <a:lstStyle/>
          <a:p>
            <a:r>
              <a:rPr lang="en-GB" sz="2000" b="1" dirty="0" smtClean="0">
                <a:solidFill>
                  <a:prstClr val="black"/>
                </a:solidFill>
              </a:rPr>
              <a:t>191,150</a:t>
            </a:r>
            <a:r>
              <a:rPr lang="en-GB" sz="2000" dirty="0" smtClean="0">
                <a:solidFill>
                  <a:prstClr val="black"/>
                </a:solidFill>
              </a:rPr>
              <a:t> research outputs by </a:t>
            </a:r>
            <a:r>
              <a:rPr lang="en-GB" sz="2000" b="1" dirty="0" smtClean="0">
                <a:solidFill>
                  <a:prstClr val="black"/>
                </a:solidFill>
              </a:rPr>
              <a:t>52,061</a:t>
            </a:r>
            <a:r>
              <a:rPr lang="en-GB" sz="2000" dirty="0" smtClean="0">
                <a:solidFill>
                  <a:prstClr val="black"/>
                </a:solidFill>
              </a:rPr>
              <a:t> staff were reviewed</a:t>
            </a:r>
            <a:endParaRPr lang="en-GB" sz="2000" dirty="0">
              <a:solidFill>
                <a:prstClr val="black"/>
              </a:solidFill>
            </a:endParaRPr>
          </a:p>
        </p:txBody>
      </p:sp>
      <p:sp>
        <p:nvSpPr>
          <p:cNvPr id="15" name="TextBox 14"/>
          <p:cNvSpPr txBox="1"/>
          <p:nvPr/>
        </p:nvSpPr>
        <p:spPr>
          <a:xfrm>
            <a:off x="3410577" y="4917671"/>
            <a:ext cx="2232248" cy="1015663"/>
          </a:xfrm>
          <a:prstGeom prst="rect">
            <a:avLst/>
          </a:prstGeom>
          <a:noFill/>
        </p:spPr>
        <p:txBody>
          <a:bodyPr wrap="square" rtlCol="0">
            <a:spAutoFit/>
          </a:bodyPr>
          <a:lstStyle/>
          <a:p>
            <a:r>
              <a:rPr lang="en-GB" sz="2000" b="1" dirty="0" smtClean="0">
                <a:solidFill>
                  <a:prstClr val="black"/>
                </a:solidFill>
              </a:rPr>
              <a:t>6,975</a:t>
            </a:r>
            <a:r>
              <a:rPr lang="en-GB" sz="2000" dirty="0" smtClean="0">
                <a:solidFill>
                  <a:prstClr val="black"/>
                </a:solidFill>
              </a:rPr>
              <a:t> impact case studies were reviewed</a:t>
            </a:r>
            <a:endParaRPr lang="en-GB" sz="2000" dirty="0">
              <a:solidFill>
                <a:prstClr val="black"/>
              </a:solidFill>
            </a:endParaRPr>
          </a:p>
        </p:txBody>
      </p:sp>
      <p:sp>
        <p:nvSpPr>
          <p:cNvPr id="17" name="TextBox 16"/>
          <p:cNvSpPr txBox="1"/>
          <p:nvPr/>
        </p:nvSpPr>
        <p:spPr>
          <a:xfrm>
            <a:off x="6111981" y="4779171"/>
            <a:ext cx="2232248" cy="1323439"/>
          </a:xfrm>
          <a:prstGeom prst="rect">
            <a:avLst/>
          </a:prstGeom>
          <a:noFill/>
        </p:spPr>
        <p:txBody>
          <a:bodyPr wrap="square" rtlCol="0">
            <a:spAutoFit/>
          </a:bodyPr>
          <a:lstStyle/>
          <a:p>
            <a:r>
              <a:rPr lang="en-GB" sz="2000" dirty="0" smtClean="0">
                <a:solidFill>
                  <a:prstClr val="black"/>
                </a:solidFill>
              </a:rPr>
              <a:t>The review was based on data and information about the environment</a:t>
            </a:r>
            <a:endParaRPr lang="en-GB" sz="2000" dirty="0">
              <a:solidFill>
                <a:prstClr val="black"/>
              </a:solidFill>
            </a:endParaRPr>
          </a:p>
        </p:txBody>
      </p:sp>
      <p:sp>
        <p:nvSpPr>
          <p:cNvPr id="11" name="Up Arrow Callout 10"/>
          <p:cNvSpPr/>
          <p:nvPr/>
        </p:nvSpPr>
        <p:spPr>
          <a:xfrm>
            <a:off x="637302" y="4005064"/>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Up Arrow Callout 19"/>
          <p:cNvSpPr/>
          <p:nvPr/>
        </p:nvSpPr>
        <p:spPr>
          <a:xfrm>
            <a:off x="3293542" y="4005063"/>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Up Arrow Callout 20"/>
          <p:cNvSpPr/>
          <p:nvPr/>
        </p:nvSpPr>
        <p:spPr>
          <a:xfrm>
            <a:off x="6039973" y="4005064"/>
            <a:ext cx="2376264" cy="2150937"/>
          </a:xfrm>
          <a:prstGeom prst="upArrow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6107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F2014 logo.jpg"/>
          <p:cNvPicPr>
            <a:picLocks noChangeAspect="1"/>
          </p:cNvPicPr>
          <p:nvPr/>
        </p:nvPicPr>
        <p:blipFill>
          <a:blip r:embed="rId3" cstate="print"/>
          <a:stretch>
            <a:fillRect/>
          </a:stretch>
        </p:blipFill>
        <p:spPr>
          <a:xfrm>
            <a:off x="7092280" y="6264814"/>
            <a:ext cx="1818928" cy="428210"/>
          </a:xfrm>
          <a:prstGeom prst="rect">
            <a:avLst/>
          </a:prstGeom>
        </p:spPr>
      </p:pic>
      <p:sp>
        <p:nvSpPr>
          <p:cNvPr id="13" name="Rounded Rectangle 12"/>
          <p:cNvSpPr/>
          <p:nvPr/>
        </p:nvSpPr>
        <p:spPr>
          <a:xfrm>
            <a:off x="-85726" y="6294860"/>
            <a:ext cx="7033990" cy="360000"/>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979" y="427922"/>
            <a:ext cx="6000341" cy="5521358"/>
          </a:xfrm>
          <a:prstGeom prst="rect">
            <a:avLst/>
          </a:prstGeom>
        </p:spPr>
      </p:pic>
    </p:spTree>
    <p:extLst>
      <p:ext uri="{BB962C8B-B14F-4D97-AF65-F5344CB8AC3E}">
        <p14:creationId xmlns:p14="http://schemas.microsoft.com/office/powerpoint/2010/main" val="177944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algn="l">
              <a:lnSpc>
                <a:spcPts val="3800"/>
              </a:lnSpc>
            </a:pPr>
            <a:r>
              <a:rPr lang="en-GB" sz="3400" dirty="0" smtClean="0">
                <a:solidFill>
                  <a:srgbClr val="00788A"/>
                </a:solidFill>
              </a:rPr>
              <a:t>World-leading quality was found  in diverse submissions and institutions across the UK</a:t>
            </a:r>
            <a:endParaRPr lang="en-US" sz="3400" dirty="0" smtClean="0">
              <a:solidFill>
                <a:srgbClr val="00788A"/>
              </a:solidFill>
            </a:endParaRPr>
          </a:p>
        </p:txBody>
      </p:sp>
      <p:graphicFrame>
        <p:nvGraphicFramePr>
          <p:cNvPr id="7" name="Content Placeholder 6"/>
          <p:cNvGraphicFramePr>
            <a:graphicFrameLocks noGrp="1"/>
          </p:cNvGraphicFramePr>
          <p:nvPr>
            <p:ph idx="1"/>
          </p:nvPr>
        </p:nvGraphicFramePr>
        <p:xfrm>
          <a:off x="357158" y="2500306"/>
          <a:ext cx="4786346"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5"/>
          <p:cNvSpPr>
            <a:spLocks noChangeArrowheads="1"/>
          </p:cNvSpPr>
          <p:nvPr/>
        </p:nvSpPr>
        <p:spPr bwMode="auto">
          <a:xfrm>
            <a:off x="714348" y="1571612"/>
            <a:ext cx="7786742" cy="857256"/>
          </a:xfrm>
          <a:prstGeom prst="rect">
            <a:avLst/>
          </a:prstGeom>
          <a:noFill/>
          <a:ln w="9525">
            <a:noFill/>
            <a:miter lim="800000"/>
            <a:headEnd/>
            <a:tailEnd/>
          </a:ln>
        </p:spPr>
        <p:txBody>
          <a:bodyPr lIns="0" tIns="0" rIns="0" bIns="0"/>
          <a:lstStyle/>
          <a:p>
            <a:pPr marL="457200" indent="-457200">
              <a:lnSpc>
                <a:spcPts val="2800"/>
              </a:lnSpc>
              <a:spcBef>
                <a:spcPts val="1200"/>
              </a:spcBef>
              <a:spcAft>
                <a:spcPts val="600"/>
              </a:spcAft>
              <a:buClr>
                <a:srgbClr val="00788A"/>
              </a:buClr>
              <a:buSzPct val="140000"/>
              <a:buFont typeface="Arial" pitchFamily="34" charset="0"/>
              <a:buChar char="•"/>
            </a:pPr>
            <a:r>
              <a:rPr lang="en-GB" sz="2200" dirty="0" smtClean="0">
                <a:solidFill>
                  <a:prstClr val="black"/>
                </a:solidFill>
              </a:rPr>
              <a:t>Submissions from the 154 institutions ranged from 3 staff in a single subject to over 2,500 staff in 32 subjects</a:t>
            </a:r>
            <a:r>
              <a:rPr lang="en-GB" sz="2000" dirty="0" smtClean="0">
                <a:solidFill>
                  <a:prstClr val="black"/>
                </a:solidFill>
              </a:rPr>
              <a:t>		</a:t>
            </a:r>
          </a:p>
        </p:txBody>
      </p:sp>
      <p:sp>
        <p:nvSpPr>
          <p:cNvPr id="10" name="TextBox 9"/>
          <p:cNvSpPr txBox="1"/>
          <p:nvPr/>
        </p:nvSpPr>
        <p:spPr>
          <a:xfrm>
            <a:off x="5643570" y="5291752"/>
            <a:ext cx="3214710" cy="923330"/>
          </a:xfrm>
          <a:prstGeom prst="rect">
            <a:avLst/>
          </a:prstGeom>
          <a:noFill/>
          <a:ln>
            <a:solidFill>
              <a:schemeClr val="accent5">
                <a:lumMod val="50000"/>
              </a:schemeClr>
            </a:solidFill>
          </a:ln>
        </p:spPr>
        <p:txBody>
          <a:bodyPr wrap="square" rtlCol="0">
            <a:spAutoFit/>
          </a:bodyPr>
          <a:lstStyle/>
          <a:p>
            <a:r>
              <a:rPr lang="en-GB" dirty="0" smtClean="0">
                <a:solidFill>
                  <a:prstClr val="black"/>
                </a:solidFill>
              </a:rPr>
              <a:t>Three-quarters have at least 10 per cent of their work graded as world-leading (4*). </a:t>
            </a:r>
            <a:endParaRPr lang="en-GB" dirty="0">
              <a:solidFill>
                <a:prstClr val="black"/>
              </a:solidFill>
            </a:endParaRPr>
          </a:p>
        </p:txBody>
      </p:sp>
      <p:sp>
        <p:nvSpPr>
          <p:cNvPr id="11" name="TextBox 10"/>
          <p:cNvSpPr txBox="1"/>
          <p:nvPr/>
        </p:nvSpPr>
        <p:spPr>
          <a:xfrm>
            <a:off x="5643570" y="4005868"/>
            <a:ext cx="3214710" cy="923330"/>
          </a:xfrm>
          <a:prstGeom prst="rect">
            <a:avLst/>
          </a:prstGeom>
          <a:noFill/>
          <a:ln>
            <a:solidFill>
              <a:schemeClr val="accent5">
                <a:lumMod val="50000"/>
              </a:schemeClr>
            </a:solidFill>
          </a:ln>
        </p:spPr>
        <p:txBody>
          <a:bodyPr wrap="square" rtlCol="0">
            <a:spAutoFit/>
          </a:bodyPr>
          <a:lstStyle/>
          <a:p>
            <a:r>
              <a:rPr lang="en-GB" dirty="0" smtClean="0">
                <a:solidFill>
                  <a:prstClr val="black"/>
                </a:solidFill>
              </a:rPr>
              <a:t>The top quarter have at least 30 per cent of their work graded as world-leading (4*).</a:t>
            </a:r>
            <a:endParaRPr lang="en-GB" dirty="0">
              <a:solidFill>
                <a:prstClr val="black"/>
              </a:solidFill>
            </a:endParaRPr>
          </a:p>
        </p:txBody>
      </p:sp>
      <p:cxnSp>
        <p:nvCxnSpPr>
          <p:cNvPr id="15" name="Straight Arrow Connector 14"/>
          <p:cNvCxnSpPr/>
          <p:nvPr/>
        </p:nvCxnSpPr>
        <p:spPr>
          <a:xfrm>
            <a:off x="3929058" y="4572008"/>
            <a:ext cx="1714512" cy="1588"/>
          </a:xfrm>
          <a:prstGeom prst="straightConnector1">
            <a:avLst/>
          </a:prstGeom>
          <a:ln w="349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29058" y="5643578"/>
            <a:ext cx="1714512" cy="1588"/>
          </a:xfrm>
          <a:prstGeom prst="straightConnector1">
            <a:avLst/>
          </a:prstGeom>
          <a:ln w="349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47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128792" cy="487337"/>
          </a:xfrm>
        </p:spPr>
        <p:txBody>
          <a:bodyPr/>
          <a:lstStyle/>
          <a:p>
            <a:pPr algn="ctr"/>
            <a:r>
              <a:rPr lang="en-GB" dirty="0" smtClean="0"/>
              <a:t>UK research – Punching beyond its weight</a:t>
            </a:r>
            <a:endParaRPr lang="en-GB" dirty="0"/>
          </a:p>
        </p:txBody>
      </p:sp>
      <p:sp>
        <p:nvSpPr>
          <p:cNvPr id="3" name="Content Placeholder 2"/>
          <p:cNvSpPr>
            <a:spLocks noGrp="1"/>
          </p:cNvSpPr>
          <p:nvPr>
            <p:ph idx="1"/>
          </p:nvPr>
        </p:nvSpPr>
        <p:spPr>
          <a:xfrm>
            <a:off x="251520" y="1988840"/>
            <a:ext cx="8229600" cy="4525963"/>
          </a:xfrm>
        </p:spPr>
        <p:txBody>
          <a:bodyPr/>
          <a:lstStyle/>
          <a:p>
            <a:pPr lvl="1"/>
            <a:endParaRPr lang="en-GB" sz="2000" dirty="0" smtClean="0"/>
          </a:p>
          <a:p>
            <a:pPr lvl="1"/>
            <a:endParaRPr lang="en-GB" sz="2000" dirty="0" smtClean="0"/>
          </a:p>
          <a:p>
            <a:pPr lvl="1"/>
            <a:endParaRPr lang="en-GB" sz="2000" dirty="0" smtClean="0"/>
          </a:p>
          <a:p>
            <a:endParaRPr lang="en-GB" sz="2400" dirty="0" smtClean="0"/>
          </a:p>
          <a:p>
            <a:pPr lvl="1"/>
            <a:endParaRPr lang="en-GB" sz="2000" dirty="0"/>
          </a:p>
        </p:txBody>
      </p:sp>
      <p:sp>
        <p:nvSpPr>
          <p:cNvPr id="5" name="TextBox 4"/>
          <p:cNvSpPr txBox="1"/>
          <p:nvPr/>
        </p:nvSpPr>
        <p:spPr>
          <a:xfrm>
            <a:off x="1115616" y="5934670"/>
            <a:ext cx="6562502" cy="923330"/>
          </a:xfrm>
          <a:prstGeom prst="rect">
            <a:avLst/>
          </a:prstGeom>
          <a:noFill/>
        </p:spPr>
        <p:txBody>
          <a:bodyPr wrap="none" rtlCol="0">
            <a:spAutoFit/>
          </a:bodyPr>
          <a:lstStyle/>
          <a:p>
            <a:r>
              <a:rPr lang="en-GB" i="1" dirty="0" smtClean="0">
                <a:solidFill>
                  <a:prstClr val="black"/>
                </a:solidFill>
              </a:rPr>
              <a:t>World shares data derived from Elsevier - International Comparative </a:t>
            </a:r>
          </a:p>
          <a:p>
            <a:r>
              <a:rPr lang="en-GB" i="1" dirty="0" smtClean="0">
                <a:solidFill>
                  <a:prstClr val="black"/>
                </a:solidFill>
              </a:rPr>
              <a:t>Performance of the UK Research Base – 2013</a:t>
            </a:r>
          </a:p>
          <a:p>
            <a:endParaRPr lang="en-GB"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1408359047"/>
              </p:ext>
            </p:extLst>
          </p:nvPr>
        </p:nvGraphicFramePr>
        <p:xfrm>
          <a:off x="559762" y="1268760"/>
          <a:ext cx="720080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1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611188" y="419100"/>
            <a:ext cx="8208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altLang="en-US" sz="3800" dirty="0" smtClean="0">
                <a:solidFill>
                  <a:srgbClr val="1464BE"/>
                </a:solidFill>
                <a:latin typeface="Calibri" panose="020F0502020204030204" pitchFamily="34" charset="0"/>
                <a:cs typeface="Calibri" panose="020F0502020204030204" pitchFamily="34" charset="0"/>
              </a:rPr>
              <a:t>Research Excellence Framework 2014</a:t>
            </a:r>
            <a:endParaRPr lang="en-GB" altLang="en-US" sz="3800" dirty="0">
              <a:solidFill>
                <a:srgbClr val="1464BE"/>
              </a:solidFill>
              <a:latin typeface="Calibri" panose="020F0502020204030204" pitchFamily="34" charset="0"/>
              <a:cs typeface="Calibri" panose="020F0502020204030204" pitchFamily="34" charset="0"/>
            </a:endParaRPr>
          </a:p>
        </p:txBody>
      </p:sp>
      <p:sp>
        <p:nvSpPr>
          <p:cNvPr id="2" name="Rectangle 1"/>
          <p:cNvSpPr/>
          <p:nvPr/>
        </p:nvSpPr>
        <p:spPr>
          <a:xfrm>
            <a:off x="576943" y="1249378"/>
            <a:ext cx="7955497" cy="2041585"/>
          </a:xfrm>
          <a:prstGeom prst="rect">
            <a:avLst/>
          </a:prstGeom>
        </p:spPr>
        <p:txBody>
          <a:bodyPr wrap="square">
            <a:spAutoFit/>
          </a:bodyPr>
          <a:lstStyle/>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22% of outputs were judged world-leading (4*), up from 14% in the 2008 RAE</a:t>
            </a: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50% were judged internationally excellent (3*), up from 37% in the 2008 RAE</a:t>
            </a:r>
          </a:p>
          <a:p>
            <a:pPr marL="360000" lvl="1" indent="-360000" defTabSz="912813">
              <a:spcAft>
                <a:spcPts val="1000"/>
              </a:spcAft>
              <a:buClr>
                <a:srgbClr val="1464BE"/>
              </a:buClr>
              <a:buFont typeface="Arial" pitchFamily="34" charset="0"/>
              <a:buChar char="•"/>
              <a:defRPr/>
            </a:pPr>
            <a:r>
              <a:rPr lang="en-GB" sz="2200" dirty="0">
                <a:solidFill>
                  <a:prstClr val="black"/>
                </a:solidFill>
                <a:latin typeface="Calibri" pitchFamily="34" charset="0"/>
              </a:rPr>
              <a:t>This confirms independent evidence of UK research performance </a:t>
            </a:r>
            <a:endParaRPr lang="en-US" sz="2200" dirty="0">
              <a:solidFill>
                <a:prstClr val="black"/>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15304"/>
            <a:ext cx="7344816" cy="322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85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357166"/>
            <a:ext cx="8240880" cy="827088"/>
          </a:xfrm>
        </p:spPr>
        <p:txBody>
          <a:bodyPr>
            <a:normAutofit fontScale="90000"/>
          </a:bodyPr>
          <a:lstStyle/>
          <a:p>
            <a:pPr algn="l">
              <a:lnSpc>
                <a:spcPts val="3800"/>
              </a:lnSpc>
            </a:pPr>
            <a:r>
              <a:rPr lang="en-GB" sz="3400" dirty="0" smtClean="0">
                <a:solidFill>
                  <a:srgbClr val="00788A"/>
                </a:solidFill>
              </a:rPr>
              <a:t>The assessment celebrates the diversity of staff and excellent research of all types</a:t>
            </a:r>
            <a:endParaRPr lang="en-US" sz="3400" dirty="0" smtClean="0">
              <a:solidFill>
                <a:srgbClr val="00788A"/>
              </a:solidFill>
            </a:endParaRPr>
          </a:p>
        </p:txBody>
      </p:sp>
      <p:sp>
        <p:nvSpPr>
          <p:cNvPr id="16387" name="Rectangle 5"/>
          <p:cNvSpPr>
            <a:spLocks noChangeArrowheads="1"/>
          </p:cNvSpPr>
          <p:nvPr/>
        </p:nvSpPr>
        <p:spPr bwMode="auto">
          <a:xfrm>
            <a:off x="928662" y="1500174"/>
            <a:ext cx="7715304" cy="4827386"/>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buFont typeface="Arial" panose="020B0604020202020204" pitchFamily="34" charset="0"/>
              <a:buChar char="•"/>
            </a:pPr>
            <a:r>
              <a:rPr lang="en-GB" sz="2200" dirty="0" smtClean="0">
                <a:solidFill>
                  <a:prstClr val="black"/>
                </a:solidFill>
              </a:rPr>
              <a:t>New arrangements were made for early career researchers and staff with other circumstances:</a:t>
            </a:r>
          </a:p>
          <a:p>
            <a:pPr marL="914400" lvl="1" indent="-457200">
              <a:lnSpc>
                <a:spcPts val="2800"/>
              </a:lnSpc>
              <a:spcAft>
                <a:spcPts val="600"/>
              </a:spcAft>
              <a:buClr>
                <a:srgbClr val="00788A"/>
              </a:buClr>
              <a:buSzPct val="120000"/>
              <a:buFont typeface="Calibri" pitchFamily="34" charset="0"/>
              <a:buChar char="−"/>
            </a:pPr>
            <a:r>
              <a:rPr lang="en-GB" sz="2000" dirty="0" smtClean="0">
                <a:solidFill>
                  <a:prstClr val="black"/>
                </a:solidFill>
              </a:rPr>
              <a:t>28% were submitted with circumstances, up from 13% in the RAE </a:t>
            </a:r>
          </a:p>
          <a:p>
            <a:pPr marL="914400" lvl="1" indent="-457200">
              <a:lnSpc>
                <a:spcPts val="2800"/>
              </a:lnSpc>
              <a:spcAft>
                <a:spcPts val="1200"/>
              </a:spcAft>
              <a:buClr>
                <a:srgbClr val="00788A"/>
              </a:buClr>
              <a:buSzPct val="120000"/>
              <a:buFont typeface="Calibri" pitchFamily="34" charset="0"/>
              <a:buChar char="−"/>
            </a:pPr>
            <a:r>
              <a:rPr lang="en-GB" sz="2000" dirty="0" smtClean="0">
                <a:solidFill>
                  <a:prstClr val="black"/>
                </a:solidFill>
              </a:rPr>
              <a:t>Their outputs were found to be of equally high quality</a:t>
            </a:r>
            <a:endParaRPr lang="en-GB" sz="2400" dirty="0" smtClean="0">
              <a:solidFill>
                <a:prstClr val="black"/>
              </a:solidFill>
            </a:endParaRP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solidFill>
                  <a:prstClr val="black"/>
                </a:solidFill>
              </a:rPr>
              <a:t>Excellence was found across all forms of research including applied, practice-based, basic and strategic research:</a:t>
            </a:r>
          </a:p>
          <a:p>
            <a:pPr marL="914400" lvl="1" indent="-457200">
              <a:lnSpc>
                <a:spcPts val="2800"/>
              </a:lnSpc>
              <a:spcAft>
                <a:spcPts val="600"/>
              </a:spcAft>
              <a:buClr>
                <a:srgbClr val="00788A"/>
              </a:buClr>
              <a:buSzPct val="120000"/>
              <a:buFont typeface="Calibri" pitchFamily="34" charset="0"/>
              <a:buChar char="−"/>
            </a:pPr>
            <a:r>
              <a:rPr lang="en-GB" sz="2000" dirty="0" smtClean="0">
                <a:solidFill>
                  <a:prstClr val="black"/>
                </a:solidFill>
              </a:rPr>
              <a:t>Interdisciplinary research was found to be of equally high quality</a:t>
            </a:r>
          </a:p>
          <a:p>
            <a:pPr marL="914400" lvl="1" indent="-457200">
              <a:lnSpc>
                <a:spcPts val="2800"/>
              </a:lnSpc>
              <a:spcAft>
                <a:spcPts val="600"/>
              </a:spcAft>
              <a:buClr>
                <a:srgbClr val="00788A"/>
              </a:buClr>
              <a:buSzPct val="120000"/>
              <a:buFont typeface="Calibri" pitchFamily="34" charset="0"/>
              <a:buChar char="−"/>
            </a:pPr>
            <a:r>
              <a:rPr lang="en-GB" sz="2000" dirty="0" smtClean="0">
                <a:solidFill>
                  <a:prstClr val="black"/>
                </a:solidFill>
              </a:rPr>
              <a:t>Most impact case studies drew on research from multiple fields </a:t>
            </a:r>
          </a:p>
          <a:p>
            <a:pPr marL="914400" lvl="1" indent="-457200">
              <a:lnSpc>
                <a:spcPts val="2800"/>
              </a:lnSpc>
              <a:spcAft>
                <a:spcPts val="1200"/>
              </a:spcAft>
              <a:buClr>
                <a:srgbClr val="00788A"/>
              </a:buClr>
              <a:buSzPct val="120000"/>
              <a:buFont typeface="Calibri" pitchFamily="34" charset="0"/>
              <a:buChar char="−"/>
            </a:pPr>
            <a:r>
              <a:rPr lang="en-GB" sz="2000" dirty="0" smtClean="0">
                <a:solidFill>
                  <a:prstClr val="black"/>
                </a:solidFill>
              </a:rPr>
              <a:t>At least a quarter of journal papers involved collaboration across UK universities, and many involved overseas collaboration </a:t>
            </a:r>
          </a:p>
          <a:p>
            <a:pPr marL="457200" indent="-457200">
              <a:lnSpc>
                <a:spcPts val="2800"/>
              </a:lnSpc>
              <a:spcAft>
                <a:spcPts val="600"/>
              </a:spcAft>
              <a:buClr>
                <a:srgbClr val="00788A"/>
              </a:buClr>
              <a:buSzPct val="140000"/>
            </a:pPr>
            <a:endParaRPr lang="en-GB" sz="2200" dirty="0" smtClean="0">
              <a:solidFill>
                <a:prstClr val="black"/>
              </a:solidFill>
            </a:endParaRPr>
          </a:p>
          <a:p>
            <a:pPr marL="914400" lvl="1" indent="-457200">
              <a:lnSpc>
                <a:spcPts val="2800"/>
              </a:lnSpc>
              <a:spcAft>
                <a:spcPts val="600"/>
              </a:spcAft>
              <a:buClr>
                <a:srgbClr val="00788A"/>
              </a:buClr>
              <a:buSzPct val="140000"/>
              <a:buFont typeface="Arial" panose="020B0604020202020204" pitchFamily="34" charset="0"/>
              <a:buChar char="•"/>
            </a:pPr>
            <a:endParaRPr lang="en-GB" dirty="0">
              <a:solidFill>
                <a:prstClr val="black"/>
              </a:solidFill>
            </a:endParaRPr>
          </a:p>
          <a:p>
            <a:pPr marL="914400" lvl="1"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a:p>
            <a:pPr marL="457200" indent="-457200">
              <a:lnSpc>
                <a:spcPts val="2800"/>
              </a:lnSpc>
              <a:spcAft>
                <a:spcPts val="1400"/>
              </a:spcAft>
              <a:buClr>
                <a:srgbClr val="00788A"/>
              </a:buClr>
              <a:buSzPct val="140000"/>
              <a:buFont typeface="Arial" panose="020B0604020202020204" pitchFamily="34" charset="0"/>
              <a:buChar char="•"/>
            </a:pPr>
            <a:endParaRPr lang="en-GB" sz="2200" dirty="0">
              <a:solidFill>
                <a:prstClr val="black"/>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extLst>
      <p:ext uri="{BB962C8B-B14F-4D97-AF65-F5344CB8AC3E}">
        <p14:creationId xmlns:p14="http://schemas.microsoft.com/office/powerpoint/2010/main" val="306923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noAutofit/>
          </a:bodyPr>
          <a:lstStyle/>
          <a:p>
            <a:pPr algn="l">
              <a:lnSpc>
                <a:spcPts val="3800"/>
              </a:lnSpc>
            </a:pPr>
            <a:r>
              <a:rPr lang="en-GB" sz="2800" dirty="0" smtClean="0">
                <a:solidFill>
                  <a:srgbClr val="00788A"/>
                </a:solidFill>
              </a:rPr>
              <a:t>Outputs by early career researchers and staff with other circumstances were found to be of equally high quality to other staff </a:t>
            </a:r>
            <a:endParaRPr lang="en-US" sz="2800" dirty="0" smtClean="0">
              <a:solidFill>
                <a:srgbClr val="00788A"/>
              </a:solidFill>
            </a:endParaRPr>
          </a:p>
        </p:txBody>
      </p:sp>
      <p:graphicFrame>
        <p:nvGraphicFramePr>
          <p:cNvPr id="5" name="Chart 4"/>
          <p:cNvGraphicFramePr/>
          <p:nvPr/>
        </p:nvGraphicFramePr>
        <p:xfrm>
          <a:off x="142844" y="2071678"/>
          <a:ext cx="8001056" cy="2857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84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ldSk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ldSk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erim Assessment of FIP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1311</Words>
  <Application>Microsoft Office PowerPoint</Application>
  <PresentationFormat>On-screen Show (4:3)</PresentationFormat>
  <Paragraphs>168</Paragraphs>
  <Slides>26</Slides>
  <Notes>15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Geneva</vt:lpstr>
      <vt:lpstr>oldSkool</vt:lpstr>
      <vt:lpstr>1_oldSkool</vt:lpstr>
      <vt:lpstr>Office Theme</vt:lpstr>
      <vt:lpstr>1_Office Theme</vt:lpstr>
      <vt:lpstr>Interim Assessment of FIPPP</vt:lpstr>
      <vt:lpstr>PowerPoint Presentation</vt:lpstr>
      <vt:lpstr>How it works</vt:lpstr>
      <vt:lpstr>What was assessed</vt:lpstr>
      <vt:lpstr>PowerPoint Presentation</vt:lpstr>
      <vt:lpstr>World-leading quality was found  in diverse submissions and institutions across the UK</vt:lpstr>
      <vt:lpstr>UK research – Punching beyond its weight</vt:lpstr>
      <vt:lpstr>PowerPoint Presentation</vt:lpstr>
      <vt:lpstr>The assessment celebrates the diversity of staff and excellent research of all types</vt:lpstr>
      <vt:lpstr>Outputs by early career researchers and staff with other circumstances were found to be of equally high quality to other staff </vt:lpstr>
      <vt:lpstr>Outputs identified by institutions as interdisciplinary* were graded equally to other outputs</vt:lpstr>
      <vt:lpstr>For the first time, REF has demonstrated the impact of UK research in all subjects</vt:lpstr>
      <vt:lpstr>Excellence was found across institutions with submissions of all sizes</vt:lpstr>
      <vt:lpstr>Impressive impact was found across institutions with submissions of all sizes</vt:lpstr>
      <vt:lpstr>Exceptionally strong environments were found across institutions with submissions of all sizes</vt:lpstr>
      <vt:lpstr>Average profiles by main panel</vt:lpstr>
      <vt:lpstr>PowerPoint Presentation</vt:lpstr>
      <vt:lpstr>Excellence was found in all types of research output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Trahar</dc:creator>
  <cp:lastModifiedBy>Sarah Isles</cp:lastModifiedBy>
  <cp:revision>38</cp:revision>
  <cp:lastPrinted>2015-03-30T16:25:49Z</cp:lastPrinted>
  <dcterms:created xsi:type="dcterms:W3CDTF">2015-03-12T09:11:29Z</dcterms:created>
  <dcterms:modified xsi:type="dcterms:W3CDTF">2015-03-30T20:00:21Z</dcterms:modified>
</cp:coreProperties>
</file>