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86" r:id="rId3"/>
    <p:sldId id="287" r:id="rId4"/>
    <p:sldId id="259" r:id="rId5"/>
    <p:sldId id="290" r:id="rId6"/>
    <p:sldId id="289" r:id="rId7"/>
    <p:sldId id="291" r:id="rId8"/>
    <p:sldId id="300" r:id="rId9"/>
    <p:sldId id="292" r:id="rId10"/>
    <p:sldId id="293" r:id="rId11"/>
    <p:sldId id="294" r:id="rId12"/>
    <p:sldId id="297" r:id="rId13"/>
    <p:sldId id="298" r:id="rId14"/>
    <p:sldId id="29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1211"/>
    <a:srgbClr val="AD25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431" autoAdjust="0"/>
  </p:normalViewPr>
  <p:slideViewPr>
    <p:cSldViewPr>
      <p:cViewPr varScale="1">
        <p:scale>
          <a:sx n="59" d="100"/>
          <a:sy n="59" d="100"/>
        </p:scale>
        <p:origin x="-632" y="-10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52" d="100"/>
          <a:sy n="52" d="100"/>
        </p:scale>
        <p:origin x="-181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815BFE-3B45-47FB-9FC5-30625563A893}" type="datetimeFigureOut">
              <a:rPr lang="en-GB" smtClean="0"/>
              <a:pPr/>
              <a:t>31/03/2015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C67EAA-2D6D-494F-9B45-ACC54BB9C8DE}" type="slidenum">
              <a:rPr lang="en-GB" smtClean="0"/>
              <a:pPr/>
              <a:t>‹#›</a:t>
            </a:fld>
            <a:endParaRPr lang="en-GB"/>
          </a:p>
        </p:txBody>
      </p:sp>
    </p:spTree>
    <p:extLst>
      <p:ext uri="{BB962C8B-B14F-4D97-AF65-F5344CB8AC3E}">
        <p14:creationId xmlns:p14="http://schemas.microsoft.com/office/powerpoint/2010/main" val="3592508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to HEPI for inviting me to join this session today. </a:t>
            </a:r>
          </a:p>
          <a:p>
            <a:r>
              <a:rPr lang="en-US" dirty="0" smtClean="0"/>
              <a:t>I’m Vice-Chancellor at the University of St Mark &amp; St John in Plymouth and have been there since 2013 having joined from the University of Edinburgh</a:t>
            </a:r>
            <a:r>
              <a:rPr lang="en-US" baseline="0" dirty="0" smtClean="0"/>
              <a:t>. </a:t>
            </a:r>
          </a:p>
          <a:p>
            <a:r>
              <a:rPr lang="en-US" baseline="0" dirty="0" smtClean="0"/>
              <a:t>A</a:t>
            </a:r>
            <a:r>
              <a:rPr lang="en-US" dirty="0" smtClean="0"/>
              <a:t>s you</a:t>
            </a:r>
            <a:r>
              <a:rPr lang="en-US" baseline="0" dirty="0" smtClean="0"/>
              <a:t> may know, VCs are forbidden from holding the role of Chair of REF Main or Sub-Panels – and for very good reason (I </a:t>
            </a:r>
            <a:r>
              <a:rPr lang="en-US" baseline="0" dirty="0" err="1" smtClean="0"/>
              <a:t>wouldn</a:t>
            </a:r>
            <a:r>
              <a:rPr lang="fr-FR" baseline="0" dirty="0" smtClean="0"/>
              <a:t>’</a:t>
            </a:r>
            <a:r>
              <a:rPr lang="en-US" baseline="0" dirty="0" smtClean="0"/>
              <a:t>t recommend it!).</a:t>
            </a:r>
          </a:p>
        </p:txBody>
      </p:sp>
      <p:sp>
        <p:nvSpPr>
          <p:cNvPr id="4" name="Slide Number Placeholder 3"/>
          <p:cNvSpPr>
            <a:spLocks noGrp="1"/>
          </p:cNvSpPr>
          <p:nvPr>
            <p:ph type="sldNum" sz="quarter" idx="10"/>
          </p:nvPr>
        </p:nvSpPr>
        <p:spPr/>
        <p:txBody>
          <a:bodyPr/>
          <a:lstStyle/>
          <a:p>
            <a:fld id="{41C67EAA-2D6D-494F-9B45-ACC54BB9C8DE}" type="slidenum">
              <a:rPr lang="en-GB" smtClean="0"/>
              <a:pPr/>
              <a:t>1</a:t>
            </a:fld>
            <a:endParaRPr lang="en-GB"/>
          </a:p>
        </p:txBody>
      </p:sp>
    </p:spTree>
    <p:extLst>
      <p:ext uri="{BB962C8B-B14F-4D97-AF65-F5344CB8AC3E}">
        <p14:creationId xmlns:p14="http://schemas.microsoft.com/office/powerpoint/2010/main" val="248420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Impacts on</a:t>
            </a:r>
            <a:r>
              <a:rPr lang="en-US" baseline="0" dirty="0" smtClean="0"/>
              <a:t> health policy and practice can be made from a range of fields.</a:t>
            </a:r>
            <a:endParaRPr lang="en-US" dirty="0"/>
          </a:p>
        </p:txBody>
      </p:sp>
      <p:sp>
        <p:nvSpPr>
          <p:cNvPr id="4" name="Slide Number Placeholder 3"/>
          <p:cNvSpPr>
            <a:spLocks noGrp="1"/>
          </p:cNvSpPr>
          <p:nvPr>
            <p:ph type="sldNum" sz="quarter" idx="10"/>
          </p:nvPr>
        </p:nvSpPr>
        <p:spPr/>
        <p:txBody>
          <a:bodyPr/>
          <a:lstStyle/>
          <a:p>
            <a:fld id="{41C67EAA-2D6D-494F-9B45-ACC54BB9C8DE}" type="slidenum">
              <a:rPr lang="en-GB" smtClean="0"/>
              <a:pPr/>
              <a:t>10</a:t>
            </a:fld>
            <a:endParaRPr lang="en-GB"/>
          </a:p>
        </p:txBody>
      </p:sp>
    </p:spTree>
    <p:extLst>
      <p:ext uri="{BB962C8B-B14F-4D97-AF65-F5344CB8AC3E}">
        <p14:creationId xmlns:p14="http://schemas.microsoft.com/office/powerpoint/2010/main" val="4082444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Similarly,</a:t>
            </a:r>
            <a:r>
              <a:rPr lang="en-US" baseline="0" dirty="0" smtClean="0"/>
              <a:t> impacts on education and schools can come from many SPs and not just from education.</a:t>
            </a:r>
            <a:endParaRPr lang="en-US" dirty="0"/>
          </a:p>
        </p:txBody>
      </p:sp>
      <p:sp>
        <p:nvSpPr>
          <p:cNvPr id="4" name="Slide Number Placeholder 3"/>
          <p:cNvSpPr>
            <a:spLocks noGrp="1"/>
          </p:cNvSpPr>
          <p:nvPr>
            <p:ph type="sldNum" sz="quarter" idx="10"/>
          </p:nvPr>
        </p:nvSpPr>
        <p:spPr/>
        <p:txBody>
          <a:bodyPr/>
          <a:lstStyle/>
          <a:p>
            <a:fld id="{41C67EAA-2D6D-494F-9B45-ACC54BB9C8DE}" type="slidenum">
              <a:rPr lang="en-GB" smtClean="0"/>
              <a:pPr/>
              <a:t>11</a:t>
            </a:fld>
            <a:endParaRPr lang="en-GB"/>
          </a:p>
        </p:txBody>
      </p:sp>
    </p:spTree>
    <p:extLst>
      <p:ext uri="{BB962C8B-B14F-4D97-AF65-F5344CB8AC3E}">
        <p14:creationId xmlns:p14="http://schemas.microsoft.com/office/powerpoint/2010/main" val="301680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some of these impacts can come from places well</a:t>
            </a:r>
            <a:r>
              <a:rPr lang="en-US" baseline="0" dirty="0" smtClean="0"/>
              <a:t> outside the Russell Group and including small and specialist institutions. </a:t>
            </a:r>
          </a:p>
          <a:p>
            <a:endParaRPr lang="en-US" baseline="0" dirty="0" smtClean="0"/>
          </a:p>
          <a:p>
            <a:r>
              <a:rPr lang="en-US" baseline="0" dirty="0" smtClean="0"/>
              <a:t>These institutions make a disproportionate contribution to research impact in art, music, drama, film and the wider cultural and creative economy that is now worth so much to the UK. </a:t>
            </a:r>
            <a:endParaRPr lang="en-US" dirty="0"/>
          </a:p>
        </p:txBody>
      </p:sp>
      <p:sp>
        <p:nvSpPr>
          <p:cNvPr id="4" name="Slide Number Placeholder 3"/>
          <p:cNvSpPr>
            <a:spLocks noGrp="1"/>
          </p:cNvSpPr>
          <p:nvPr>
            <p:ph type="sldNum" sz="quarter" idx="10"/>
          </p:nvPr>
        </p:nvSpPr>
        <p:spPr/>
        <p:txBody>
          <a:bodyPr/>
          <a:lstStyle/>
          <a:p>
            <a:fld id="{41C67EAA-2D6D-494F-9B45-ACC54BB9C8DE}" type="slidenum">
              <a:rPr lang="en-GB" smtClean="0"/>
              <a:pPr/>
              <a:t>12</a:t>
            </a:fld>
            <a:endParaRPr lang="en-GB"/>
          </a:p>
        </p:txBody>
      </p:sp>
    </p:spTree>
    <p:extLst>
      <p:ext uri="{BB962C8B-B14F-4D97-AF65-F5344CB8AC3E}">
        <p14:creationId xmlns:p14="http://schemas.microsoft.com/office/powerpoint/2010/main" val="1135510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institutions also make an important impact</a:t>
            </a:r>
            <a:r>
              <a:rPr lang="en-US" baseline="0" dirty="0" smtClean="0"/>
              <a:t> to the fabric of society, to education and inclusion and to building cohesion.</a:t>
            </a:r>
            <a:endParaRPr lang="en-US" dirty="0" smtClean="0"/>
          </a:p>
          <a:p>
            <a:endParaRPr lang="en-US" dirty="0" smtClean="0"/>
          </a:p>
          <a:p>
            <a:r>
              <a:rPr lang="en-US" dirty="0" smtClean="0"/>
              <a:t>The Kings College research has listed these areas and, with the exception of ‘Asia’ which is probably SOAS, it</a:t>
            </a:r>
            <a:r>
              <a:rPr lang="fr-FR" dirty="0" smtClean="0"/>
              <a:t>’</a:t>
            </a:r>
            <a:r>
              <a:rPr lang="en-US" dirty="0" smtClean="0"/>
              <a:t>s the small and sometimes Cathedrals Group universities that have made an impact.</a:t>
            </a:r>
            <a:endParaRPr lang="en-US" dirty="0"/>
          </a:p>
        </p:txBody>
      </p:sp>
      <p:sp>
        <p:nvSpPr>
          <p:cNvPr id="4" name="Slide Number Placeholder 3"/>
          <p:cNvSpPr>
            <a:spLocks noGrp="1"/>
          </p:cNvSpPr>
          <p:nvPr>
            <p:ph type="sldNum" sz="quarter" idx="10"/>
          </p:nvPr>
        </p:nvSpPr>
        <p:spPr/>
        <p:txBody>
          <a:bodyPr/>
          <a:lstStyle/>
          <a:p>
            <a:fld id="{41C67EAA-2D6D-494F-9B45-ACC54BB9C8DE}" type="slidenum">
              <a:rPr lang="en-GB" smtClean="0"/>
              <a:pPr/>
              <a:t>13</a:t>
            </a:fld>
            <a:endParaRPr lang="en-GB"/>
          </a:p>
        </p:txBody>
      </p:sp>
    </p:spTree>
    <p:extLst>
      <p:ext uri="{BB962C8B-B14F-4D97-AF65-F5344CB8AC3E}">
        <p14:creationId xmlns:p14="http://schemas.microsoft.com/office/powerpoint/2010/main" val="2946952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Sport research is a success story just as sport is a success story</a:t>
            </a:r>
            <a:r>
              <a:rPr lang="en-US" baseline="0" dirty="0" smtClean="0"/>
              <a:t> for the UK since the hosting of the Olympics and Commonwealth Games. It</a:t>
            </a:r>
            <a:r>
              <a:rPr lang="fr-FR" baseline="0" dirty="0" smtClean="0"/>
              <a:t>’</a:t>
            </a:r>
            <a:r>
              <a:rPr lang="en-US" baseline="0" dirty="0" smtClean="0"/>
              <a:t>s a huge earner for the UK along with tourism and it is </a:t>
            </a:r>
            <a:r>
              <a:rPr lang="en-US" baseline="0" smtClean="0"/>
              <a:t>at </a:t>
            </a:r>
            <a:r>
              <a:rPr lang="en-US" baseline="0" smtClean="0"/>
              <a:t>the </a:t>
            </a:r>
            <a:r>
              <a:rPr lang="en-US" baseline="0" dirty="0" smtClean="0"/>
              <a:t>forefront of science and technology including, in my own institution, regenerative medicine.</a:t>
            </a:r>
          </a:p>
          <a:p>
            <a:endParaRPr lang="en-US" baseline="0" dirty="0" smtClean="0"/>
          </a:p>
          <a:p>
            <a:r>
              <a:rPr lang="en-US" baseline="0" dirty="0" smtClean="0"/>
              <a:t>We should continue to support excellence wherever it is found and REF2014 has certainly found excellence across the sector.</a:t>
            </a:r>
            <a:endParaRPr lang="en-US" dirty="0"/>
          </a:p>
        </p:txBody>
      </p:sp>
      <p:sp>
        <p:nvSpPr>
          <p:cNvPr id="4" name="Slide Number Placeholder 3"/>
          <p:cNvSpPr>
            <a:spLocks noGrp="1"/>
          </p:cNvSpPr>
          <p:nvPr>
            <p:ph type="sldNum" sz="quarter" idx="10"/>
          </p:nvPr>
        </p:nvSpPr>
        <p:spPr/>
        <p:txBody>
          <a:bodyPr/>
          <a:lstStyle/>
          <a:p>
            <a:fld id="{41C67EAA-2D6D-494F-9B45-ACC54BB9C8DE}" type="slidenum">
              <a:rPr lang="en-GB" smtClean="0"/>
              <a:pPr/>
              <a:t>14</a:t>
            </a:fld>
            <a:endParaRPr lang="en-GB"/>
          </a:p>
        </p:txBody>
      </p:sp>
    </p:spTree>
    <p:extLst>
      <p:ext uri="{BB962C8B-B14F-4D97-AF65-F5344CB8AC3E}">
        <p14:creationId xmlns:p14="http://schemas.microsoft.com/office/powerpoint/2010/main" val="1063232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Having viewed REF2014 and</a:t>
            </a:r>
            <a:r>
              <a:rPr lang="en-US" baseline="0" dirty="0" smtClean="0"/>
              <a:t> RAE 2008 from institutions in all mission groups I’m struck by the ways in which these different institutions and disciplines are remarkably similar in their approach to research strategy, environment, outputs and </a:t>
            </a:r>
            <a:r>
              <a:rPr lang="en-US" baseline="0" dirty="0" smtClean="0"/>
              <a:t>impact and it’s impact I’m going to focus on today.</a:t>
            </a:r>
            <a:endParaRPr lang="en-US" baseline="0" dirty="0" smtClean="0"/>
          </a:p>
          <a:p>
            <a:endParaRPr lang="en-US" baseline="0" dirty="0" smtClean="0"/>
          </a:p>
          <a:p>
            <a:r>
              <a:rPr lang="en-US" baseline="0" dirty="0" smtClean="0"/>
              <a:t>Most people involved in research are seeking to do just what the REF required – to generate new insights and to communicate them effectively. </a:t>
            </a:r>
            <a:r>
              <a:rPr lang="en-US" baseline="0" dirty="0" smtClean="0"/>
              <a:t>Our challenge now is to balance competing demands to ensure that excellent research is supported wherever it is found.</a:t>
            </a:r>
            <a:endParaRPr lang="en-US" baseline="0" dirty="0" smtClean="0"/>
          </a:p>
        </p:txBody>
      </p:sp>
      <p:sp>
        <p:nvSpPr>
          <p:cNvPr id="4" name="Slide Number Placeholder 3"/>
          <p:cNvSpPr>
            <a:spLocks noGrp="1"/>
          </p:cNvSpPr>
          <p:nvPr>
            <p:ph type="sldNum" sz="quarter" idx="10"/>
          </p:nvPr>
        </p:nvSpPr>
        <p:spPr/>
        <p:txBody>
          <a:bodyPr/>
          <a:lstStyle/>
          <a:p>
            <a:fld id="{41C67EAA-2D6D-494F-9B45-ACC54BB9C8DE}" type="slidenum">
              <a:rPr lang="en-GB" smtClean="0"/>
              <a:pPr/>
              <a:t>2</a:t>
            </a:fld>
            <a:endParaRPr lang="en-GB"/>
          </a:p>
        </p:txBody>
      </p:sp>
    </p:spTree>
    <p:extLst>
      <p:ext uri="{BB962C8B-B14F-4D97-AF65-F5344CB8AC3E}">
        <p14:creationId xmlns:p14="http://schemas.microsoft.com/office/powerpoint/2010/main" val="248420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are in any doubt about the contribution</a:t>
            </a:r>
            <a:r>
              <a:rPr lang="en-US" baseline="0" dirty="0" smtClean="0"/>
              <a:t> </a:t>
            </a:r>
            <a:r>
              <a:rPr lang="en-US" dirty="0" smtClean="0"/>
              <a:t>of UK research and, I would assert, the added value provided</a:t>
            </a:r>
            <a:r>
              <a:rPr lang="en-US" baseline="0" dirty="0" smtClean="0"/>
              <a:t> by the greater support and scrutiny of impact then the word cloud of the top 600 words from the text of 7,000 impact case studies says that research does make a difference to society, economy, culture and environment.</a:t>
            </a:r>
            <a:endParaRPr lang="en-US" dirty="0"/>
          </a:p>
        </p:txBody>
      </p:sp>
      <p:sp>
        <p:nvSpPr>
          <p:cNvPr id="4" name="Slide Number Placeholder 3"/>
          <p:cNvSpPr>
            <a:spLocks noGrp="1"/>
          </p:cNvSpPr>
          <p:nvPr>
            <p:ph type="sldNum" sz="quarter" idx="10"/>
          </p:nvPr>
        </p:nvSpPr>
        <p:spPr/>
        <p:txBody>
          <a:bodyPr/>
          <a:lstStyle/>
          <a:p>
            <a:fld id="{41C67EAA-2D6D-494F-9B45-ACC54BB9C8DE}" type="slidenum">
              <a:rPr lang="en-GB" smtClean="0"/>
              <a:pPr/>
              <a:t>3</a:t>
            </a:fld>
            <a:endParaRPr lang="en-GB"/>
          </a:p>
        </p:txBody>
      </p:sp>
    </p:spTree>
    <p:extLst>
      <p:ext uri="{BB962C8B-B14F-4D97-AF65-F5344CB8AC3E}">
        <p14:creationId xmlns:p14="http://schemas.microsoft.com/office/powerpoint/2010/main" val="781910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has the REF</a:t>
            </a:r>
            <a:r>
              <a:rPr lang="en-US" baseline="0" dirty="0" smtClean="0"/>
              <a:t> confirmed and what questions does it now raise for the management of resources and the next REF?</a:t>
            </a:r>
            <a:endParaRPr lang="en-US" dirty="0"/>
          </a:p>
        </p:txBody>
      </p:sp>
      <p:sp>
        <p:nvSpPr>
          <p:cNvPr id="4" name="Slide Number Placeholder 3"/>
          <p:cNvSpPr>
            <a:spLocks noGrp="1"/>
          </p:cNvSpPr>
          <p:nvPr>
            <p:ph type="sldNum" sz="quarter" idx="10"/>
          </p:nvPr>
        </p:nvSpPr>
        <p:spPr/>
        <p:txBody>
          <a:bodyPr/>
          <a:lstStyle/>
          <a:p>
            <a:fld id="{41C67EAA-2D6D-494F-9B45-ACC54BB9C8DE}" type="slidenum">
              <a:rPr lang="en-GB" smtClean="0"/>
              <a:pPr/>
              <a:t>4</a:t>
            </a:fld>
            <a:endParaRPr lang="en-GB"/>
          </a:p>
        </p:txBody>
      </p:sp>
    </p:spTree>
    <p:extLst>
      <p:ext uri="{BB962C8B-B14F-4D97-AF65-F5344CB8AC3E}">
        <p14:creationId xmlns:p14="http://schemas.microsoft.com/office/powerpoint/2010/main" val="1063232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Sport and Exercise Sciences, Leisure and Tourism is a useful Sub-Panel</a:t>
            </a:r>
            <a:r>
              <a:rPr lang="en-US" baseline="0" dirty="0" smtClean="0"/>
              <a:t> to use as an illustration of some of the challenges faced by REF and by research in general.</a:t>
            </a:r>
          </a:p>
          <a:p>
            <a:endParaRPr lang="en-US" baseline="0" dirty="0" smtClean="0"/>
          </a:p>
          <a:p>
            <a:r>
              <a:rPr lang="en-US" baseline="0" dirty="0" smtClean="0"/>
              <a:t>This Sub-Panel first appeared in the 1980s RAEs. It was small, dominated by polytechnics </a:t>
            </a:r>
            <a:r>
              <a:rPr lang="en-US" baseline="0" dirty="0" smtClean="0"/>
              <a:t>with </a:t>
            </a:r>
            <a:r>
              <a:rPr lang="en-US" baseline="0" dirty="0" smtClean="0"/>
              <a:t>a few exceptions like Bristol, Bath, Birmingham, Leeds and </a:t>
            </a:r>
            <a:r>
              <a:rPr lang="en-US" baseline="0" dirty="0" err="1" smtClean="0"/>
              <a:t>Loughborough</a:t>
            </a:r>
            <a:r>
              <a:rPr lang="en-US" baseline="0" dirty="0" smtClean="0"/>
              <a:t>. In RAE2001 performance was poor and, along with Education and Nursing it was classified as an ‘Emerging Subject’ and provided with a small amount of additional resource. Tourism was not explicitly include in the descriptor and in RAE2001 tourism outputs were submitted to 41 separate </a:t>
            </a:r>
            <a:r>
              <a:rPr lang="en-US" baseline="0" dirty="0" err="1" smtClean="0"/>
              <a:t>UoAs</a:t>
            </a:r>
            <a:r>
              <a:rPr lang="en-US" baseline="0" dirty="0" smtClean="0"/>
              <a:t>.</a:t>
            </a:r>
          </a:p>
          <a:p>
            <a:endParaRPr lang="en-US" baseline="0" dirty="0" smtClean="0"/>
          </a:p>
          <a:p>
            <a:r>
              <a:rPr lang="en-US" baseline="0" dirty="0" smtClean="0"/>
              <a:t>Following a poor performance for sport in RAE2008 the sub-panel was initially abolished. After lobbying from the field and its leaned societies it was reinstated and has experienced the highest level of growth and the greatest improvement of any of the sub-panels.</a:t>
            </a:r>
          </a:p>
          <a:p>
            <a:endParaRPr lang="en-US" baseline="0" dirty="0" smtClean="0"/>
          </a:p>
          <a:p>
            <a:r>
              <a:rPr lang="en-US" baseline="0" dirty="0" smtClean="0"/>
              <a:t>However, its performance is still well below average and Sport and Education had the two poorest performances in MPC for REF2014.</a:t>
            </a:r>
            <a:endParaRPr lang="en-US" dirty="0"/>
          </a:p>
        </p:txBody>
      </p:sp>
      <p:sp>
        <p:nvSpPr>
          <p:cNvPr id="4" name="Slide Number Placeholder 3"/>
          <p:cNvSpPr>
            <a:spLocks noGrp="1"/>
          </p:cNvSpPr>
          <p:nvPr>
            <p:ph type="sldNum" sz="quarter" idx="10"/>
          </p:nvPr>
        </p:nvSpPr>
        <p:spPr/>
        <p:txBody>
          <a:bodyPr/>
          <a:lstStyle/>
          <a:p>
            <a:fld id="{41C67EAA-2D6D-494F-9B45-ACC54BB9C8DE}" type="slidenum">
              <a:rPr lang="en-GB" smtClean="0"/>
              <a:pPr/>
              <a:t>5</a:t>
            </a:fld>
            <a:endParaRPr lang="en-GB"/>
          </a:p>
        </p:txBody>
      </p:sp>
    </p:spTree>
    <p:extLst>
      <p:ext uri="{BB962C8B-B14F-4D97-AF65-F5344CB8AC3E}">
        <p14:creationId xmlns:p14="http://schemas.microsoft.com/office/powerpoint/2010/main" val="1063232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we do</a:t>
            </a:r>
            <a:r>
              <a:rPr lang="en-US" baseline="0" dirty="0" smtClean="0"/>
              <a:t> know that REF impact case studies referring to all countries in the world were submitted to REF 2014.</a:t>
            </a:r>
          </a:p>
          <a:p>
            <a:endParaRPr lang="en-US" baseline="0" dirty="0" smtClean="0"/>
          </a:p>
          <a:p>
            <a:r>
              <a:rPr lang="en-US" baseline="0" dirty="0" smtClean="0"/>
              <a:t>Sport and tourism have both played very significant roles here.</a:t>
            </a:r>
            <a:endParaRPr lang="en-US" dirty="0"/>
          </a:p>
        </p:txBody>
      </p:sp>
      <p:sp>
        <p:nvSpPr>
          <p:cNvPr id="4" name="Slide Number Placeholder 3"/>
          <p:cNvSpPr>
            <a:spLocks noGrp="1"/>
          </p:cNvSpPr>
          <p:nvPr>
            <p:ph type="sldNum" sz="quarter" idx="10"/>
          </p:nvPr>
        </p:nvSpPr>
        <p:spPr/>
        <p:txBody>
          <a:bodyPr/>
          <a:lstStyle/>
          <a:p>
            <a:fld id="{41C67EAA-2D6D-494F-9B45-ACC54BB9C8DE}" type="slidenum">
              <a:rPr lang="en-GB" smtClean="0"/>
              <a:pPr/>
              <a:t>6</a:t>
            </a:fld>
            <a:endParaRPr lang="en-GB"/>
          </a:p>
        </p:txBody>
      </p:sp>
    </p:spTree>
    <p:extLst>
      <p:ext uri="{BB962C8B-B14F-4D97-AF65-F5344CB8AC3E}">
        <p14:creationId xmlns:p14="http://schemas.microsoft.com/office/powerpoint/2010/main" val="165813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think reading the 128 case studies submitted to SP26 has</a:t>
            </a:r>
            <a:r>
              <a:rPr lang="en-US" baseline="0" dirty="0" smtClean="0"/>
              <a:t> been one of the greatest privileges of my academic career. </a:t>
            </a:r>
            <a:endParaRPr lang="en-US" dirty="0"/>
          </a:p>
        </p:txBody>
      </p:sp>
      <p:sp>
        <p:nvSpPr>
          <p:cNvPr id="4" name="Slide Number Placeholder 3"/>
          <p:cNvSpPr>
            <a:spLocks noGrp="1"/>
          </p:cNvSpPr>
          <p:nvPr>
            <p:ph type="sldNum" sz="quarter" idx="10"/>
          </p:nvPr>
        </p:nvSpPr>
        <p:spPr/>
        <p:txBody>
          <a:bodyPr/>
          <a:lstStyle/>
          <a:p>
            <a:fld id="{41C67EAA-2D6D-494F-9B45-ACC54BB9C8DE}" type="slidenum">
              <a:rPr lang="en-GB" smtClean="0"/>
              <a:pPr/>
              <a:t>7</a:t>
            </a:fld>
            <a:endParaRPr lang="en-GB"/>
          </a:p>
        </p:txBody>
      </p:sp>
    </p:spTree>
    <p:extLst>
      <p:ext uri="{BB962C8B-B14F-4D97-AF65-F5344CB8AC3E}">
        <p14:creationId xmlns:p14="http://schemas.microsoft.com/office/powerpoint/2010/main" val="1063232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case studies demonstrated 128 different</a:t>
            </a:r>
            <a:r>
              <a:rPr lang="en-US" baseline="0" dirty="0" smtClean="0"/>
              <a:t> ways of having impact, making a difference, bringing change</a:t>
            </a:r>
            <a:r>
              <a:rPr lang="en-US" baseline="0" dirty="0" smtClean="0"/>
              <a:t>.</a:t>
            </a:r>
          </a:p>
          <a:p>
            <a:endParaRPr lang="en-US" baseline="0" dirty="0" smtClean="0"/>
          </a:p>
          <a:p>
            <a:r>
              <a:rPr lang="en-US" baseline="0" dirty="0" smtClean="0"/>
              <a:t>Focus on 1, 2, 3, 4 and 9</a:t>
            </a:r>
            <a:endParaRPr lang="en-US" dirty="0"/>
          </a:p>
        </p:txBody>
      </p:sp>
      <p:sp>
        <p:nvSpPr>
          <p:cNvPr id="4" name="Slide Number Placeholder 3"/>
          <p:cNvSpPr>
            <a:spLocks noGrp="1"/>
          </p:cNvSpPr>
          <p:nvPr>
            <p:ph type="sldNum" sz="quarter" idx="10"/>
          </p:nvPr>
        </p:nvSpPr>
        <p:spPr/>
        <p:txBody>
          <a:bodyPr/>
          <a:lstStyle/>
          <a:p>
            <a:fld id="{41C67EAA-2D6D-494F-9B45-ACC54BB9C8DE}" type="slidenum">
              <a:rPr lang="en-GB" smtClean="0"/>
              <a:pPr/>
              <a:t>8</a:t>
            </a:fld>
            <a:endParaRPr lang="en-GB"/>
          </a:p>
        </p:txBody>
      </p:sp>
    </p:spTree>
    <p:extLst>
      <p:ext uri="{BB962C8B-B14F-4D97-AF65-F5344CB8AC3E}">
        <p14:creationId xmlns:p14="http://schemas.microsoft.com/office/powerpoint/2010/main" val="1063232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pathways to impact are not always predictable for each SP. </a:t>
            </a:r>
            <a:endParaRPr lang="en-US" dirty="0"/>
          </a:p>
        </p:txBody>
      </p:sp>
      <p:sp>
        <p:nvSpPr>
          <p:cNvPr id="4" name="Slide Number Placeholder 3"/>
          <p:cNvSpPr>
            <a:spLocks noGrp="1"/>
          </p:cNvSpPr>
          <p:nvPr>
            <p:ph type="sldNum" sz="quarter" idx="10"/>
          </p:nvPr>
        </p:nvSpPr>
        <p:spPr/>
        <p:txBody>
          <a:bodyPr/>
          <a:lstStyle/>
          <a:p>
            <a:fld id="{41C67EAA-2D6D-494F-9B45-ACC54BB9C8DE}" type="slidenum">
              <a:rPr lang="en-GB" smtClean="0"/>
              <a:pPr/>
              <a:t>9</a:t>
            </a:fld>
            <a:endParaRPr lang="en-GB"/>
          </a:p>
        </p:txBody>
      </p:sp>
    </p:spTree>
    <p:extLst>
      <p:ext uri="{BB962C8B-B14F-4D97-AF65-F5344CB8AC3E}">
        <p14:creationId xmlns:p14="http://schemas.microsoft.com/office/powerpoint/2010/main" val="1219606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9592" y="2130425"/>
            <a:ext cx="7558608" cy="1470025"/>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Date Placeholder 3"/>
          <p:cNvSpPr>
            <a:spLocks noGrp="1"/>
          </p:cNvSpPr>
          <p:nvPr>
            <p:ph type="dt" sz="half" idx="10"/>
          </p:nvPr>
        </p:nvSpPr>
        <p:spPr/>
        <p:txBody>
          <a:bodyPr/>
          <a:lstStyle/>
          <a:p>
            <a:fld id="{FBADB5B6-8196-4B20-9564-0AC3A548B453}" type="datetimeFigureOut">
              <a:rPr lang="en-GB" smtClean="0"/>
              <a:pPr/>
              <a:t>31/03/2015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ACFB7E-2661-4768-8643-25FCC6652AC9}" type="slidenum">
              <a:rPr lang="en-GB" smtClean="0"/>
              <a:pPr/>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584" y="188640"/>
            <a:ext cx="2953518" cy="772670"/>
          </a:xfrm>
          <a:prstGeom prst="rect">
            <a:avLst/>
          </a:prstGeom>
        </p:spPr>
      </p:pic>
      <p:sp>
        <p:nvSpPr>
          <p:cNvPr id="9" name="Rectangle 8"/>
          <p:cNvSpPr/>
          <p:nvPr userDrawn="1"/>
        </p:nvSpPr>
        <p:spPr>
          <a:xfrm>
            <a:off x="0" y="0"/>
            <a:ext cx="611560" cy="6858000"/>
          </a:xfrm>
          <a:prstGeom prst="rect">
            <a:avLst/>
          </a:prstGeom>
          <a:solidFill>
            <a:srgbClr val="98003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Rectangle 9"/>
          <p:cNvSpPr/>
          <p:nvPr userDrawn="1"/>
        </p:nvSpPr>
        <p:spPr>
          <a:xfrm>
            <a:off x="-2336" y="6093296"/>
            <a:ext cx="9144000" cy="764704"/>
          </a:xfrm>
          <a:prstGeom prst="rect">
            <a:avLst/>
          </a:prstGeom>
          <a:solidFill>
            <a:srgbClr val="10155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1" name="Rectangle 10"/>
          <p:cNvSpPr/>
          <p:nvPr userDrawn="1"/>
        </p:nvSpPr>
        <p:spPr>
          <a:xfrm>
            <a:off x="1960" y="1124744"/>
            <a:ext cx="9144000" cy="144016"/>
          </a:xfrm>
          <a:prstGeom prst="rect">
            <a:avLst/>
          </a:prstGeom>
          <a:solidFill>
            <a:srgbClr val="10155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60232" y="6191721"/>
            <a:ext cx="2376264" cy="621655"/>
          </a:xfrm>
          <a:prstGeom prst="rect">
            <a:avLst/>
          </a:prstGeom>
        </p:spPr>
      </p:pic>
    </p:spTree>
    <p:extLst>
      <p:ext uri="{BB962C8B-B14F-4D97-AF65-F5344CB8AC3E}">
        <p14:creationId xmlns:p14="http://schemas.microsoft.com/office/powerpoint/2010/main" val="4290731864"/>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BADB5B6-8196-4B20-9564-0AC3A548B453}" type="datetimeFigureOut">
              <a:rPr lang="en-GB" smtClean="0"/>
              <a:pPr/>
              <a:t>31/03/2015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ACFB7E-2661-4768-8643-25FCC6652AC9}" type="slidenum">
              <a:rPr lang="en-GB" smtClean="0"/>
              <a:pPr/>
              <a:t>‹#›</a:t>
            </a:fld>
            <a:endParaRPr lang="en-GB"/>
          </a:p>
        </p:txBody>
      </p:sp>
    </p:spTree>
    <p:extLst>
      <p:ext uri="{BB962C8B-B14F-4D97-AF65-F5344CB8AC3E}">
        <p14:creationId xmlns:p14="http://schemas.microsoft.com/office/powerpoint/2010/main" val="403281990"/>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7006787"/>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BADB5B6-8196-4B20-9564-0AC3A548B453}" type="datetimeFigureOut">
              <a:rPr lang="en-GB" smtClean="0"/>
              <a:pPr/>
              <a:t>31/03/2015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ACFB7E-2661-4768-8643-25FCC6652AC9}" type="slidenum">
              <a:rPr lang="en-GB" smtClean="0"/>
              <a:pPr/>
              <a:t>‹#›</a:t>
            </a:fld>
            <a:endParaRPr lang="en-GB"/>
          </a:p>
        </p:txBody>
      </p:sp>
    </p:spTree>
    <p:extLst>
      <p:ext uri="{BB962C8B-B14F-4D97-AF65-F5344CB8AC3E}">
        <p14:creationId xmlns:p14="http://schemas.microsoft.com/office/powerpoint/2010/main" val="934598634"/>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ADB5B6-8196-4B20-9564-0AC3A548B453}" type="datetimeFigureOut">
              <a:rPr lang="en-GB" smtClean="0"/>
              <a:pPr/>
              <a:t>31/03/2015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ACFB7E-2661-4768-8643-25FCC6652AC9}" type="slidenum">
              <a:rPr lang="en-GB" smtClean="0"/>
              <a:pPr/>
              <a:t>‹#›</a:t>
            </a:fld>
            <a:endParaRPr lang="en-GB"/>
          </a:p>
        </p:txBody>
      </p:sp>
    </p:spTree>
    <p:extLst>
      <p:ext uri="{BB962C8B-B14F-4D97-AF65-F5344CB8AC3E}">
        <p14:creationId xmlns:p14="http://schemas.microsoft.com/office/powerpoint/2010/main" val="2107876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3568" y="141277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74568" y="141277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BADB5B6-8196-4B20-9564-0AC3A548B453}" type="datetimeFigureOut">
              <a:rPr lang="en-GB" smtClean="0"/>
              <a:pPr/>
              <a:t>31/03/2015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ACFB7E-2661-4768-8643-25FCC6652AC9}" type="slidenum">
              <a:rPr lang="en-GB" smtClean="0"/>
              <a:pPr/>
              <a:t>‹#›</a:t>
            </a:fld>
            <a:endParaRPr lang="en-GB"/>
          </a:p>
        </p:txBody>
      </p:sp>
    </p:spTree>
    <p:extLst>
      <p:ext uri="{BB962C8B-B14F-4D97-AF65-F5344CB8AC3E}">
        <p14:creationId xmlns:p14="http://schemas.microsoft.com/office/powerpoint/2010/main" val="369139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83568" y="135823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3568" y="199799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871393" y="135823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1393" y="199799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BADB5B6-8196-4B20-9564-0AC3A548B453}" type="datetimeFigureOut">
              <a:rPr lang="en-GB" smtClean="0"/>
              <a:pPr/>
              <a:t>31/03/2015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7ACFB7E-2661-4768-8643-25FCC6652AC9}" type="slidenum">
              <a:rPr lang="en-GB" smtClean="0"/>
              <a:pPr/>
              <a:t>‹#›</a:t>
            </a:fld>
            <a:endParaRPr lang="en-GB"/>
          </a:p>
        </p:txBody>
      </p:sp>
    </p:spTree>
    <p:extLst>
      <p:ext uri="{BB962C8B-B14F-4D97-AF65-F5344CB8AC3E}">
        <p14:creationId xmlns:p14="http://schemas.microsoft.com/office/powerpoint/2010/main" val="3984659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BADB5B6-8196-4B20-9564-0AC3A548B453}" type="datetimeFigureOut">
              <a:rPr lang="en-GB" smtClean="0"/>
              <a:pPr/>
              <a:t>31/03/2015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7ACFB7E-2661-4768-8643-25FCC6652AC9}" type="slidenum">
              <a:rPr lang="en-GB" smtClean="0"/>
              <a:pPr/>
              <a:t>‹#›</a:t>
            </a:fld>
            <a:endParaRPr lang="en-GB"/>
          </a:p>
        </p:txBody>
      </p:sp>
    </p:spTree>
    <p:extLst>
      <p:ext uri="{BB962C8B-B14F-4D97-AF65-F5344CB8AC3E}">
        <p14:creationId xmlns:p14="http://schemas.microsoft.com/office/powerpoint/2010/main" val="2027185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ADB5B6-8196-4B20-9564-0AC3A548B453}" type="datetimeFigureOut">
              <a:rPr lang="en-GB" smtClean="0"/>
              <a:pPr/>
              <a:t>31/03/2015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7ACFB7E-2661-4768-8643-25FCC6652AC9}" type="slidenum">
              <a:rPr lang="en-GB" smtClean="0"/>
              <a:pPr/>
              <a:t>‹#›</a:t>
            </a:fld>
            <a:endParaRPr lang="en-GB"/>
          </a:p>
        </p:txBody>
      </p:sp>
    </p:spTree>
    <p:extLst>
      <p:ext uri="{BB962C8B-B14F-4D97-AF65-F5344CB8AC3E}">
        <p14:creationId xmlns:p14="http://schemas.microsoft.com/office/powerpoint/2010/main" val="1181389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136904" cy="792088"/>
          </a:xfrm>
        </p:spPr>
        <p:txBody>
          <a:bodyPr anchor="b"/>
          <a:lstStyle>
            <a:lvl1pPr algn="l">
              <a:defRPr sz="2000" b="1"/>
            </a:lvl1pPr>
          </a:lstStyle>
          <a:p>
            <a:r>
              <a:rPr lang="en-US" smtClean="0"/>
              <a:t>Click to edit Master title style</a:t>
            </a:r>
            <a:endParaRPr lang="en-GB" dirty="0"/>
          </a:p>
        </p:txBody>
      </p:sp>
      <p:sp>
        <p:nvSpPr>
          <p:cNvPr id="3" name="Content Placeholder 2"/>
          <p:cNvSpPr>
            <a:spLocks noGrp="1"/>
          </p:cNvSpPr>
          <p:nvPr>
            <p:ph idx="1"/>
          </p:nvPr>
        </p:nvSpPr>
        <p:spPr>
          <a:xfrm>
            <a:off x="3801418" y="1340768"/>
            <a:ext cx="5111750" cy="47009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683568" y="135069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ADB5B6-8196-4B20-9564-0AC3A548B453}" type="datetimeFigureOut">
              <a:rPr lang="en-GB" smtClean="0"/>
              <a:pPr/>
              <a:t>31/03/2015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ACFB7E-2661-4768-8643-25FCC6652AC9}" type="slidenum">
              <a:rPr lang="en-GB" smtClean="0"/>
              <a:pPr/>
              <a:t>‹#›</a:t>
            </a:fld>
            <a:endParaRPr lang="en-GB"/>
          </a:p>
        </p:txBody>
      </p:sp>
    </p:spTree>
    <p:extLst>
      <p:ext uri="{BB962C8B-B14F-4D97-AF65-F5344CB8AC3E}">
        <p14:creationId xmlns:p14="http://schemas.microsoft.com/office/powerpoint/2010/main" val="207427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3568" y="5517232"/>
            <a:ext cx="5486400" cy="49817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683568" y="1330424"/>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6407696" y="1484784"/>
            <a:ext cx="2556792" cy="396044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ADB5B6-8196-4B20-9564-0AC3A548B453}" type="datetimeFigureOut">
              <a:rPr lang="en-GB" smtClean="0"/>
              <a:pPr/>
              <a:t>31/03/2015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ACFB7E-2661-4768-8643-25FCC6652AC9}" type="slidenum">
              <a:rPr lang="en-GB" smtClean="0"/>
              <a:pPr/>
              <a:t>‹#›</a:t>
            </a:fld>
            <a:endParaRPr lang="en-GB"/>
          </a:p>
        </p:txBody>
      </p:sp>
    </p:spTree>
    <p:extLst>
      <p:ext uri="{BB962C8B-B14F-4D97-AF65-F5344CB8AC3E}">
        <p14:creationId xmlns:p14="http://schemas.microsoft.com/office/powerpoint/2010/main" val="16491423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0" y="0"/>
            <a:ext cx="611560" cy="6858000"/>
          </a:xfrm>
          <a:prstGeom prst="rect">
            <a:avLst/>
          </a:prstGeom>
          <a:solidFill>
            <a:srgbClr val="98003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Placeholder 1"/>
          <p:cNvSpPr>
            <a:spLocks noGrp="1"/>
          </p:cNvSpPr>
          <p:nvPr>
            <p:ph type="title"/>
          </p:nvPr>
        </p:nvSpPr>
        <p:spPr>
          <a:xfrm>
            <a:off x="683568" y="116632"/>
            <a:ext cx="8280920" cy="936104"/>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683568" y="1484784"/>
            <a:ext cx="8003232" cy="446449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Rectangle 11"/>
          <p:cNvSpPr/>
          <p:nvPr/>
        </p:nvSpPr>
        <p:spPr>
          <a:xfrm>
            <a:off x="-2336" y="6093296"/>
            <a:ext cx="9144000" cy="764704"/>
          </a:xfrm>
          <a:prstGeom prst="rect">
            <a:avLst/>
          </a:prstGeom>
          <a:solidFill>
            <a:srgbClr val="10155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 name="Date Placeholder 3"/>
          <p:cNvSpPr>
            <a:spLocks noGrp="1"/>
          </p:cNvSpPr>
          <p:nvPr>
            <p:ph type="dt" sz="half" idx="2"/>
          </p:nvPr>
        </p:nvSpPr>
        <p:spPr>
          <a:xfrm>
            <a:off x="683568" y="6356350"/>
            <a:ext cx="11521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ADB5B6-8196-4B20-9564-0AC3A548B453}" type="datetimeFigureOut">
              <a:rPr lang="en-GB" smtClean="0"/>
              <a:pPr/>
              <a:t>31/03/2015</a:t>
            </a:fld>
            <a:endParaRPr lang="en-GB" dirty="0"/>
          </a:p>
        </p:txBody>
      </p:sp>
      <p:sp>
        <p:nvSpPr>
          <p:cNvPr id="5" name="Footer Placeholder 4"/>
          <p:cNvSpPr>
            <a:spLocks noGrp="1"/>
          </p:cNvSpPr>
          <p:nvPr>
            <p:ph type="ftr" sz="quarter" idx="3"/>
          </p:nvPr>
        </p:nvSpPr>
        <p:spPr>
          <a:xfrm>
            <a:off x="2627784" y="631998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084168" y="6319985"/>
            <a:ext cx="44200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ACFB7E-2661-4768-8643-25FCC6652AC9}" type="slidenum">
              <a:rPr lang="en-GB" smtClean="0"/>
              <a:pPr/>
              <a:t>‹#›</a:t>
            </a:fld>
            <a:endParaRPr lang="en-GB" dirty="0"/>
          </a:p>
        </p:txBody>
      </p:sp>
      <p:sp>
        <p:nvSpPr>
          <p:cNvPr id="17" name="Rectangle 16"/>
          <p:cNvSpPr/>
          <p:nvPr/>
        </p:nvSpPr>
        <p:spPr>
          <a:xfrm>
            <a:off x="1960" y="1124744"/>
            <a:ext cx="9144000" cy="144016"/>
          </a:xfrm>
          <a:prstGeom prst="rect">
            <a:avLst/>
          </a:prstGeom>
          <a:solidFill>
            <a:srgbClr val="10155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60232" y="6191721"/>
            <a:ext cx="2376264" cy="621655"/>
          </a:xfrm>
          <a:prstGeom prst="rect">
            <a:avLst/>
          </a:prstGeom>
        </p:spPr>
      </p:pic>
    </p:spTree>
    <p:extLst>
      <p:ext uri="{BB962C8B-B14F-4D97-AF65-F5344CB8AC3E}">
        <p14:creationId xmlns:p14="http://schemas.microsoft.com/office/powerpoint/2010/main" val="1187679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package" Target="../embeddings/Microsoft_Word_Document1.docx"/><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130425"/>
            <a:ext cx="8136904" cy="1470025"/>
          </a:xfrm>
        </p:spPr>
        <p:txBody>
          <a:bodyPr>
            <a:normAutofit fontScale="90000"/>
          </a:bodyPr>
          <a:lstStyle/>
          <a:p>
            <a:pPr>
              <a:lnSpc>
                <a:spcPct val="90000"/>
              </a:lnSpc>
            </a:pPr>
            <a:r>
              <a:rPr lang="en-GB" sz="3100" b="1" dirty="0" smtClean="0">
                <a:solidFill>
                  <a:srgbClr val="A11211"/>
                </a:solidFill>
                <a:effectLst>
                  <a:outerShdw blurRad="38100" dist="38100" dir="2700000" algn="tl">
                    <a:srgbClr val="DDDDDD"/>
                  </a:outerShdw>
                </a:effectLst>
                <a:latin typeface="Aharoni" charset="0"/>
                <a:cs typeface="Aharoni" charset="0"/>
              </a:rPr>
              <a:t>HEPI-</a:t>
            </a:r>
            <a:r>
              <a:rPr lang="en-GB" sz="3100" b="1" dirty="0">
                <a:solidFill>
                  <a:srgbClr val="A11211"/>
                </a:solidFill>
                <a:effectLst>
                  <a:outerShdw blurRad="38100" dist="38100" dir="2700000" algn="tl">
                    <a:srgbClr val="DDDDDD"/>
                  </a:outerShdw>
                </a:effectLst>
                <a:latin typeface="Aharoni" charset="0"/>
                <a:cs typeface="Aharoni" charset="0"/>
              </a:rPr>
              <a:t>Elsevier Research Conference: </a:t>
            </a:r>
            <a:r>
              <a:rPr lang="en-GB" sz="4800" b="1" dirty="0">
                <a:solidFill>
                  <a:srgbClr val="A11211"/>
                </a:solidFill>
                <a:effectLst>
                  <a:outerShdw blurRad="38100" dist="38100" dir="2700000" algn="tl">
                    <a:srgbClr val="DDDDDD"/>
                  </a:outerShdw>
                </a:effectLst>
                <a:latin typeface="Aharoni" charset="0"/>
                <a:cs typeface="Aharoni" charset="0"/>
              </a:rPr>
              <a:t>Reflections on </a:t>
            </a:r>
            <a:r>
              <a:rPr lang="en-GB" sz="4800" b="1" dirty="0" smtClean="0">
                <a:solidFill>
                  <a:srgbClr val="A11211"/>
                </a:solidFill>
                <a:effectLst>
                  <a:outerShdw blurRad="38100" dist="38100" dir="2700000" algn="tl">
                    <a:srgbClr val="DDDDDD"/>
                  </a:outerShdw>
                </a:effectLst>
                <a:latin typeface="Aharoni" charset="0"/>
                <a:cs typeface="Aharoni" charset="0"/>
              </a:rPr>
              <a:t>REF2014</a:t>
            </a:r>
            <a:r>
              <a:rPr lang="en-GB" sz="4700" b="1" dirty="0" smtClean="0">
                <a:solidFill>
                  <a:srgbClr val="A11211"/>
                </a:solidFill>
                <a:effectLst>
                  <a:outerShdw blurRad="38100" dist="38100" dir="2700000" algn="tl">
                    <a:srgbClr val="DDDDDD"/>
                  </a:outerShdw>
                </a:effectLst>
                <a:latin typeface="Aharoni" charset="0"/>
                <a:cs typeface="Aharoni" charset="0"/>
              </a:rPr>
              <a:t/>
            </a:r>
            <a:br>
              <a:rPr lang="en-GB" sz="4700" b="1" dirty="0" smtClean="0">
                <a:solidFill>
                  <a:srgbClr val="A11211"/>
                </a:solidFill>
                <a:effectLst>
                  <a:outerShdw blurRad="38100" dist="38100" dir="2700000" algn="tl">
                    <a:srgbClr val="DDDDDD"/>
                  </a:outerShdw>
                </a:effectLst>
                <a:latin typeface="Aharoni" charset="0"/>
                <a:cs typeface="Aharoni" charset="0"/>
              </a:rPr>
            </a:br>
            <a:r>
              <a:rPr lang="en-GB" sz="4700" b="1" dirty="0" smtClean="0">
                <a:solidFill>
                  <a:srgbClr val="A11211"/>
                </a:solidFill>
                <a:effectLst>
                  <a:outerShdw blurRad="38100" dist="38100" dir="2700000" algn="tl">
                    <a:srgbClr val="DDDDDD"/>
                  </a:outerShdw>
                </a:effectLst>
                <a:latin typeface="Aharoni" charset="0"/>
                <a:cs typeface="Aharoni" charset="0"/>
              </a:rPr>
              <a:t/>
            </a:r>
            <a:br>
              <a:rPr lang="en-GB" sz="4700" b="1" dirty="0" smtClean="0">
                <a:solidFill>
                  <a:srgbClr val="A11211"/>
                </a:solidFill>
                <a:effectLst>
                  <a:outerShdw blurRad="38100" dist="38100" dir="2700000" algn="tl">
                    <a:srgbClr val="DDDDDD"/>
                  </a:outerShdw>
                </a:effectLst>
                <a:latin typeface="Aharoni" charset="0"/>
                <a:cs typeface="Aharoni" charset="0"/>
              </a:rPr>
            </a:br>
            <a:r>
              <a:rPr lang="en-GB" sz="3100" b="1" dirty="0" smtClean="0">
                <a:solidFill>
                  <a:srgbClr val="A11211"/>
                </a:solidFill>
                <a:effectLst>
                  <a:outerShdw blurRad="38100" dist="38100" dir="2700000" algn="tl">
                    <a:srgbClr val="DDDDDD"/>
                  </a:outerShdw>
                </a:effectLst>
                <a:latin typeface="Aharoni" charset="0"/>
                <a:cs typeface="Aharoni" charset="0"/>
              </a:rPr>
              <a:t>31 March 2015</a:t>
            </a:r>
            <a:br>
              <a:rPr lang="en-GB" sz="3100" b="1" dirty="0" smtClean="0">
                <a:solidFill>
                  <a:srgbClr val="A11211"/>
                </a:solidFill>
                <a:effectLst>
                  <a:outerShdw blurRad="38100" dist="38100" dir="2700000" algn="tl">
                    <a:srgbClr val="DDDDDD"/>
                  </a:outerShdw>
                </a:effectLst>
                <a:latin typeface="Aharoni" charset="0"/>
                <a:cs typeface="Aharoni" charset="0"/>
              </a:rPr>
            </a:br>
            <a:r>
              <a:rPr lang="en-GB" sz="3100" b="1" dirty="0" smtClean="0">
                <a:solidFill>
                  <a:srgbClr val="A11211"/>
                </a:solidFill>
                <a:effectLst>
                  <a:outerShdw blurRad="38100" dist="38100" dir="2700000" algn="tl">
                    <a:srgbClr val="DDDDDD"/>
                  </a:outerShdw>
                </a:effectLst>
                <a:latin typeface="Aharoni" charset="0"/>
                <a:cs typeface="Aharoni" charset="0"/>
              </a:rPr>
              <a:t>Royal Society, London </a:t>
            </a:r>
            <a:endParaRPr lang="en-GB" sz="3100" b="1" dirty="0">
              <a:solidFill>
                <a:srgbClr val="A11211"/>
              </a:solidFill>
            </a:endParaRPr>
          </a:p>
        </p:txBody>
      </p:sp>
      <p:sp>
        <p:nvSpPr>
          <p:cNvPr id="3" name="Subtitle 2"/>
          <p:cNvSpPr>
            <a:spLocks noGrp="1"/>
          </p:cNvSpPr>
          <p:nvPr>
            <p:ph type="subTitle" idx="1"/>
          </p:nvPr>
        </p:nvSpPr>
        <p:spPr>
          <a:xfrm>
            <a:off x="611560" y="3886200"/>
            <a:ext cx="8532440" cy="1752600"/>
          </a:xfrm>
        </p:spPr>
        <p:txBody>
          <a:bodyPr>
            <a:noAutofit/>
          </a:bodyPr>
          <a:lstStyle/>
          <a:p>
            <a:pPr>
              <a:lnSpc>
                <a:spcPct val="150000"/>
              </a:lnSpc>
            </a:pPr>
            <a:endParaRPr lang="en-GB" sz="2000" b="1" dirty="0" smtClean="0">
              <a:solidFill>
                <a:srgbClr val="000090"/>
              </a:solidFill>
              <a:effectLst>
                <a:outerShdw blurRad="38100" dist="38100" dir="2700000" algn="tl">
                  <a:srgbClr val="DDDDDD"/>
                </a:outerShdw>
              </a:effectLst>
              <a:latin typeface="Aharoni" charset="0"/>
              <a:cs typeface="Aharoni" charset="0"/>
            </a:endParaRPr>
          </a:p>
          <a:p>
            <a:pPr>
              <a:lnSpc>
                <a:spcPct val="140000"/>
              </a:lnSpc>
            </a:pPr>
            <a:r>
              <a:rPr lang="en-GB" sz="2000" b="1" dirty="0" smtClean="0">
                <a:solidFill>
                  <a:srgbClr val="000090"/>
                </a:solidFill>
                <a:effectLst>
                  <a:outerShdw blurRad="38100" dist="38100" dir="2700000" algn="tl">
                    <a:srgbClr val="DDDDDD"/>
                  </a:outerShdw>
                </a:effectLst>
                <a:latin typeface="Aharoni" charset="0"/>
                <a:cs typeface="Aharoni" charset="0"/>
              </a:rPr>
              <a:t>Professor </a:t>
            </a:r>
            <a:r>
              <a:rPr lang="en-GB" sz="2000" b="1" dirty="0">
                <a:solidFill>
                  <a:srgbClr val="000090"/>
                </a:solidFill>
                <a:effectLst>
                  <a:outerShdw blurRad="38100" dist="38100" dir="2700000" algn="tl">
                    <a:srgbClr val="DDDDDD"/>
                  </a:outerShdw>
                </a:effectLst>
                <a:latin typeface="Aharoni" charset="0"/>
                <a:cs typeface="Aharoni" charset="0"/>
              </a:rPr>
              <a:t>Cara </a:t>
            </a:r>
            <a:r>
              <a:rPr lang="en-GB" sz="2000" b="1" dirty="0" smtClean="0">
                <a:solidFill>
                  <a:srgbClr val="000090"/>
                </a:solidFill>
                <a:effectLst>
                  <a:outerShdw blurRad="38100" dist="38100" dir="2700000" algn="tl">
                    <a:srgbClr val="DDDDDD"/>
                  </a:outerShdw>
                </a:effectLst>
                <a:latin typeface="Aharoni" charset="0"/>
                <a:cs typeface="Aharoni" charset="0"/>
              </a:rPr>
              <a:t>Aitchison</a:t>
            </a:r>
            <a:r>
              <a:rPr lang="en-GB" sz="2000" b="1" dirty="0">
                <a:solidFill>
                  <a:srgbClr val="000090"/>
                </a:solidFill>
                <a:effectLst>
                  <a:outerShdw blurRad="38100" dist="38100" dir="2700000" algn="tl">
                    <a:srgbClr val="DDDDDD"/>
                  </a:outerShdw>
                </a:effectLst>
                <a:latin typeface="Aharoni" charset="0"/>
                <a:cs typeface="Aharoni" charset="0"/>
              </a:rPr>
              <a:t/>
            </a:r>
            <a:br>
              <a:rPr lang="en-GB" sz="2000" b="1" dirty="0">
                <a:solidFill>
                  <a:srgbClr val="000090"/>
                </a:solidFill>
                <a:effectLst>
                  <a:outerShdw blurRad="38100" dist="38100" dir="2700000" algn="tl">
                    <a:srgbClr val="DDDDDD"/>
                  </a:outerShdw>
                </a:effectLst>
                <a:latin typeface="Aharoni" charset="0"/>
                <a:cs typeface="Aharoni" charset="0"/>
              </a:rPr>
            </a:br>
            <a:r>
              <a:rPr lang="en-GB" sz="2000" b="1" dirty="0">
                <a:solidFill>
                  <a:srgbClr val="000090"/>
                </a:solidFill>
                <a:effectLst>
                  <a:outerShdw blurRad="38100" dist="38100" dir="2700000" algn="tl">
                    <a:srgbClr val="DDDDDD"/>
                  </a:outerShdw>
                </a:effectLst>
                <a:latin typeface="Aharoni" charset="0"/>
                <a:cs typeface="Aharoni" charset="0"/>
              </a:rPr>
              <a:t>Member, Main Panel C: Social Sciences </a:t>
            </a:r>
            <a:r>
              <a:rPr lang="en-GB" sz="2000" b="1" dirty="0" smtClean="0">
                <a:solidFill>
                  <a:srgbClr val="000090"/>
                </a:solidFill>
                <a:effectLst>
                  <a:outerShdw blurRad="38100" dist="38100" dir="2700000" algn="tl">
                    <a:srgbClr val="DDDDDD"/>
                  </a:outerShdw>
                </a:effectLst>
                <a:latin typeface="Aharoni" charset="0"/>
                <a:cs typeface="Aharoni" charset="0"/>
              </a:rPr>
              <a:t>&amp; Chair</a:t>
            </a:r>
            <a:r>
              <a:rPr lang="en-GB" sz="2000" b="1" dirty="0">
                <a:solidFill>
                  <a:srgbClr val="000090"/>
                </a:solidFill>
                <a:effectLst>
                  <a:outerShdw blurRad="38100" dist="38100" dir="2700000" algn="tl">
                    <a:srgbClr val="DDDDDD"/>
                  </a:outerShdw>
                </a:effectLst>
                <a:latin typeface="Aharoni" charset="0"/>
                <a:cs typeface="Aharoni" charset="0"/>
              </a:rPr>
              <a:t>, Sub-Panel 26</a:t>
            </a:r>
            <a:r>
              <a:rPr lang="en-GB" sz="2000" b="1" dirty="0" smtClean="0">
                <a:solidFill>
                  <a:srgbClr val="000090"/>
                </a:solidFill>
                <a:effectLst>
                  <a:outerShdw blurRad="38100" dist="38100" dir="2700000" algn="tl">
                    <a:srgbClr val="DDDDDD"/>
                  </a:outerShdw>
                </a:effectLst>
                <a:latin typeface="Aharoni" charset="0"/>
                <a:cs typeface="Aharoni" charset="0"/>
              </a:rPr>
              <a:t>:</a:t>
            </a:r>
          </a:p>
          <a:p>
            <a:pPr>
              <a:lnSpc>
                <a:spcPct val="120000"/>
              </a:lnSpc>
            </a:pPr>
            <a:r>
              <a:rPr lang="en-GB" sz="2000" b="1" dirty="0" smtClean="0">
                <a:solidFill>
                  <a:srgbClr val="000090"/>
                </a:solidFill>
                <a:effectLst>
                  <a:outerShdw blurRad="38100" dist="38100" dir="2700000" algn="tl">
                    <a:srgbClr val="DDDDDD"/>
                  </a:outerShdw>
                </a:effectLst>
                <a:latin typeface="Aharoni" charset="0"/>
                <a:cs typeface="Aharoni" charset="0"/>
              </a:rPr>
              <a:t>Sport </a:t>
            </a:r>
            <a:r>
              <a:rPr lang="en-GB" sz="2000" b="1" dirty="0">
                <a:solidFill>
                  <a:srgbClr val="000090"/>
                </a:solidFill>
                <a:effectLst>
                  <a:outerShdw blurRad="38100" dist="38100" dir="2700000" algn="tl">
                    <a:srgbClr val="DDDDDD"/>
                  </a:outerShdw>
                </a:effectLst>
                <a:latin typeface="Aharoni" charset="0"/>
                <a:cs typeface="Aharoni" charset="0"/>
              </a:rPr>
              <a:t>and Exercise Sciences, Leisure and Tourism </a:t>
            </a:r>
            <a:endParaRPr lang="en-GB" sz="2000" b="1" dirty="0">
              <a:solidFill>
                <a:srgbClr val="000090"/>
              </a:solidFill>
            </a:endParaRPr>
          </a:p>
        </p:txBody>
      </p:sp>
    </p:spTree>
    <p:extLst>
      <p:ext uri="{BB962C8B-B14F-4D97-AF65-F5344CB8AC3E}">
        <p14:creationId xmlns:p14="http://schemas.microsoft.com/office/powerpoint/2010/main" val="296354358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63688" y="1196752"/>
            <a:ext cx="5472608" cy="5227087"/>
          </a:xfrm>
          <a:prstGeom prst="rect">
            <a:avLst/>
          </a:prstGeom>
        </p:spPr>
      </p:pic>
      <p:sp>
        <p:nvSpPr>
          <p:cNvPr id="3" name="Rectangle 2"/>
          <p:cNvSpPr/>
          <p:nvPr/>
        </p:nvSpPr>
        <p:spPr>
          <a:xfrm>
            <a:off x="323528" y="332656"/>
            <a:ext cx="8496944" cy="646331"/>
          </a:xfrm>
          <a:prstGeom prst="rect">
            <a:avLst/>
          </a:prstGeom>
        </p:spPr>
        <p:txBody>
          <a:bodyPr wrap="square">
            <a:spAutoFit/>
          </a:bodyPr>
          <a:lstStyle/>
          <a:p>
            <a:r>
              <a:rPr lang="en-US" dirty="0">
                <a:solidFill>
                  <a:srgbClr val="000090"/>
                </a:solidFill>
              </a:rPr>
              <a:t>Fig. </a:t>
            </a:r>
            <a:r>
              <a:rPr lang="en-US" dirty="0" smtClean="0">
                <a:solidFill>
                  <a:srgbClr val="000090"/>
                </a:solidFill>
              </a:rPr>
              <a:t>19 Impact Wheel: ‘Clinical Guidance’ n=326</a:t>
            </a:r>
            <a:endParaRPr lang="en-US" dirty="0">
              <a:solidFill>
                <a:srgbClr val="000090"/>
              </a:solidFill>
            </a:endParaRPr>
          </a:p>
          <a:p>
            <a:pPr algn="r"/>
            <a:r>
              <a:rPr lang="en-US" dirty="0">
                <a:solidFill>
                  <a:srgbClr val="000090"/>
                </a:solidFill>
              </a:rPr>
              <a:t>(King’s College London and Digital Science, 2015: </a:t>
            </a:r>
            <a:r>
              <a:rPr lang="en-US" dirty="0" smtClean="0">
                <a:solidFill>
                  <a:srgbClr val="000090"/>
                </a:solidFill>
              </a:rPr>
              <a:t>50) </a:t>
            </a:r>
            <a:endParaRPr lang="en-US" dirty="0">
              <a:solidFill>
                <a:srgbClr val="000090"/>
              </a:solidFill>
            </a:endParaRPr>
          </a:p>
        </p:txBody>
      </p:sp>
    </p:spTree>
    <p:extLst>
      <p:ext uri="{BB962C8B-B14F-4D97-AF65-F5344CB8AC3E}">
        <p14:creationId xmlns:p14="http://schemas.microsoft.com/office/powerpoint/2010/main" val="217602707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8424936" cy="646331"/>
          </a:xfrm>
          <a:prstGeom prst="rect">
            <a:avLst/>
          </a:prstGeom>
        </p:spPr>
        <p:txBody>
          <a:bodyPr wrap="square">
            <a:spAutoFit/>
          </a:bodyPr>
          <a:lstStyle/>
          <a:p>
            <a:r>
              <a:rPr lang="en-US" dirty="0">
                <a:solidFill>
                  <a:srgbClr val="000090"/>
                </a:solidFill>
              </a:rPr>
              <a:t>Fig. </a:t>
            </a:r>
            <a:r>
              <a:rPr lang="en-US" dirty="0" smtClean="0">
                <a:solidFill>
                  <a:srgbClr val="000090"/>
                </a:solidFill>
              </a:rPr>
              <a:t>9 </a:t>
            </a:r>
            <a:r>
              <a:rPr lang="en-US" dirty="0">
                <a:solidFill>
                  <a:srgbClr val="000090"/>
                </a:solidFill>
              </a:rPr>
              <a:t>Impact Wheel: </a:t>
            </a:r>
            <a:r>
              <a:rPr lang="en-US" dirty="0" smtClean="0">
                <a:solidFill>
                  <a:srgbClr val="000090"/>
                </a:solidFill>
              </a:rPr>
              <a:t>‘Schools and Education’ </a:t>
            </a:r>
            <a:r>
              <a:rPr lang="en-US" dirty="0">
                <a:solidFill>
                  <a:srgbClr val="000090"/>
                </a:solidFill>
              </a:rPr>
              <a:t>n=</a:t>
            </a:r>
            <a:r>
              <a:rPr lang="en-US" dirty="0" smtClean="0">
                <a:solidFill>
                  <a:srgbClr val="000090"/>
                </a:solidFill>
              </a:rPr>
              <a:t>381</a:t>
            </a:r>
            <a:endParaRPr lang="en-US" dirty="0">
              <a:solidFill>
                <a:srgbClr val="000090"/>
              </a:solidFill>
            </a:endParaRPr>
          </a:p>
          <a:p>
            <a:pPr algn="r"/>
            <a:r>
              <a:rPr lang="en-US" dirty="0">
                <a:solidFill>
                  <a:srgbClr val="000090"/>
                </a:solidFill>
              </a:rPr>
              <a:t>(King’s College London and Digital Science, 2015: </a:t>
            </a:r>
            <a:r>
              <a:rPr lang="en-US" dirty="0" smtClean="0">
                <a:solidFill>
                  <a:srgbClr val="000090"/>
                </a:solidFill>
              </a:rPr>
              <a:t>34) </a:t>
            </a:r>
            <a:endParaRPr lang="en-US" dirty="0">
              <a:solidFill>
                <a:srgbClr val="000090"/>
              </a:solidFill>
            </a:endParaRPr>
          </a:p>
        </p:txBody>
      </p:sp>
      <p:pic>
        <p:nvPicPr>
          <p:cNvPr id="3" name="Picture 2"/>
          <p:cNvPicPr>
            <a:picLocks noChangeAspect="1"/>
          </p:cNvPicPr>
          <p:nvPr/>
        </p:nvPicPr>
        <p:blipFill>
          <a:blip r:embed="rId3"/>
          <a:stretch>
            <a:fillRect/>
          </a:stretch>
        </p:blipFill>
        <p:spPr>
          <a:xfrm>
            <a:off x="1691680" y="1052736"/>
            <a:ext cx="5616624" cy="5568121"/>
          </a:xfrm>
          <a:prstGeom prst="rect">
            <a:avLst/>
          </a:prstGeom>
        </p:spPr>
      </p:pic>
    </p:spTree>
    <p:extLst>
      <p:ext uri="{BB962C8B-B14F-4D97-AF65-F5344CB8AC3E}">
        <p14:creationId xmlns:p14="http://schemas.microsoft.com/office/powerpoint/2010/main" val="163061354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16632"/>
            <a:ext cx="8208912" cy="936104"/>
          </a:xfrm>
        </p:spPr>
        <p:txBody>
          <a:bodyPr>
            <a:noAutofit/>
          </a:bodyPr>
          <a:lstStyle/>
          <a:p>
            <a:pPr marL="447675" indent="-447675" algn="l">
              <a:lnSpc>
                <a:spcPct val="90000"/>
              </a:lnSpc>
            </a:pPr>
            <a:r>
              <a:rPr lang="en-GB" sz="3200" b="1" dirty="0">
                <a:solidFill>
                  <a:srgbClr val="A11211"/>
                </a:solidFill>
              </a:rPr>
              <a:t>c) Different types of HEI specialise in different types of Impact</a:t>
            </a:r>
            <a:endParaRPr lang="en-US" sz="3200" dirty="0">
              <a:solidFill>
                <a:srgbClr val="A11211"/>
              </a:solidFill>
            </a:endParaRPr>
          </a:p>
        </p:txBody>
      </p:sp>
      <p:sp>
        <p:nvSpPr>
          <p:cNvPr id="3" name="Content Placeholder 2"/>
          <p:cNvSpPr>
            <a:spLocks noGrp="1"/>
          </p:cNvSpPr>
          <p:nvPr>
            <p:ph idx="1"/>
          </p:nvPr>
        </p:nvSpPr>
        <p:spPr>
          <a:xfrm>
            <a:off x="1187624" y="1700808"/>
            <a:ext cx="7056784" cy="4248473"/>
          </a:xfrm>
        </p:spPr>
        <p:txBody>
          <a:bodyPr>
            <a:noAutofit/>
          </a:bodyPr>
          <a:lstStyle/>
          <a:p>
            <a:pPr marL="0" indent="0">
              <a:lnSpc>
                <a:spcPct val="150000"/>
              </a:lnSpc>
              <a:buNone/>
            </a:pPr>
            <a:r>
              <a:rPr lang="en-US" sz="1600" dirty="0" smtClean="0">
                <a:solidFill>
                  <a:srgbClr val="000090"/>
                </a:solidFill>
              </a:rPr>
              <a:t>‘Analysis of the impact topics by the size of HEI submission to REF2014 illustrates that…small institutions make a disproportionate impact contribution and to a larger number of topics than larger institutions…although some larger institutions make large contributions to topics such as ‘Clinical Guidance’ and ‘Dentistry’ small institutions make a greater than anticipated contribution to topics such as ‘Sports’, ‘Regional innovation and enterprise’ and ‘Arts and culture’. This raises some interesting policy questions with regard to the nexus of selective funding, concentration and research excellence.’</a:t>
            </a:r>
          </a:p>
          <a:p>
            <a:pPr marL="0" indent="0">
              <a:lnSpc>
                <a:spcPct val="150000"/>
              </a:lnSpc>
              <a:buNone/>
            </a:pPr>
            <a:endParaRPr lang="en-US" sz="1600" dirty="0" smtClean="0">
              <a:solidFill>
                <a:srgbClr val="000090"/>
              </a:solidFill>
            </a:endParaRPr>
          </a:p>
          <a:p>
            <a:pPr marL="0" indent="0" algn="r">
              <a:lnSpc>
                <a:spcPct val="150000"/>
              </a:lnSpc>
              <a:buNone/>
            </a:pPr>
            <a:r>
              <a:rPr lang="en-US" sz="1600" dirty="0" smtClean="0">
                <a:solidFill>
                  <a:srgbClr val="000090"/>
                </a:solidFill>
              </a:rPr>
              <a:t>(King’s College London and Digital Science, 2015: 71) </a:t>
            </a:r>
            <a:endParaRPr lang="en-US" sz="1600" dirty="0">
              <a:solidFill>
                <a:srgbClr val="000090"/>
              </a:solidFill>
            </a:endParaRPr>
          </a:p>
        </p:txBody>
      </p:sp>
    </p:spTree>
    <p:extLst>
      <p:ext uri="{BB962C8B-B14F-4D97-AF65-F5344CB8AC3E}">
        <p14:creationId xmlns:p14="http://schemas.microsoft.com/office/powerpoint/2010/main" val="151132930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90800" y="1524000"/>
            <a:ext cx="3962400" cy="3810000"/>
          </a:xfrm>
          <a:prstGeom prst="rect">
            <a:avLst/>
          </a:prstGeom>
        </p:spPr>
      </p:pic>
      <p:pic>
        <p:nvPicPr>
          <p:cNvPr id="3" name="Picture 2"/>
          <p:cNvPicPr>
            <a:picLocks noChangeAspect="1"/>
          </p:cNvPicPr>
          <p:nvPr/>
        </p:nvPicPr>
        <p:blipFill>
          <a:blip r:embed="rId3"/>
          <a:stretch>
            <a:fillRect/>
          </a:stretch>
        </p:blipFill>
        <p:spPr>
          <a:xfrm>
            <a:off x="1979712" y="1340768"/>
            <a:ext cx="5001642" cy="5040560"/>
          </a:xfrm>
          <a:prstGeom prst="rect">
            <a:avLst/>
          </a:prstGeom>
        </p:spPr>
      </p:pic>
      <p:sp>
        <p:nvSpPr>
          <p:cNvPr id="4" name="Rectangle 3"/>
          <p:cNvSpPr/>
          <p:nvPr/>
        </p:nvSpPr>
        <p:spPr>
          <a:xfrm>
            <a:off x="251520" y="332656"/>
            <a:ext cx="8568952" cy="646331"/>
          </a:xfrm>
          <a:prstGeom prst="rect">
            <a:avLst/>
          </a:prstGeom>
        </p:spPr>
        <p:txBody>
          <a:bodyPr wrap="square">
            <a:spAutoFit/>
          </a:bodyPr>
          <a:lstStyle/>
          <a:p>
            <a:r>
              <a:rPr lang="en-US" dirty="0" smtClean="0">
                <a:solidFill>
                  <a:srgbClr val="000090"/>
                </a:solidFill>
              </a:rPr>
              <a:t>Table 3: Topics where less research intensive HEIs make a disproportionate contribution’ </a:t>
            </a:r>
          </a:p>
          <a:p>
            <a:pPr algn="r"/>
            <a:r>
              <a:rPr lang="en-US" dirty="0" smtClean="0">
                <a:solidFill>
                  <a:srgbClr val="000090"/>
                </a:solidFill>
              </a:rPr>
              <a:t>(</a:t>
            </a:r>
            <a:r>
              <a:rPr lang="en-US" dirty="0">
                <a:solidFill>
                  <a:srgbClr val="000090"/>
                </a:solidFill>
              </a:rPr>
              <a:t>King’s College London and Digital Science, 2015: </a:t>
            </a:r>
            <a:r>
              <a:rPr lang="en-US" dirty="0" smtClean="0">
                <a:solidFill>
                  <a:srgbClr val="000090"/>
                </a:solidFill>
              </a:rPr>
              <a:t>36) </a:t>
            </a:r>
            <a:endParaRPr lang="en-US" dirty="0">
              <a:solidFill>
                <a:srgbClr val="000090"/>
              </a:solidFill>
            </a:endParaRPr>
          </a:p>
        </p:txBody>
      </p:sp>
    </p:spTree>
    <p:extLst>
      <p:ext uri="{BB962C8B-B14F-4D97-AF65-F5344CB8AC3E}">
        <p14:creationId xmlns:p14="http://schemas.microsoft.com/office/powerpoint/2010/main" val="53280588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16632"/>
            <a:ext cx="8388424" cy="936104"/>
          </a:xfrm>
        </p:spPr>
        <p:txBody>
          <a:bodyPr>
            <a:noAutofit/>
          </a:bodyPr>
          <a:lstStyle/>
          <a:p>
            <a:pPr marL="447675" indent="-447675" algn="l"/>
            <a:r>
              <a:rPr lang="en-GB" sz="3200" b="1" dirty="0" smtClean="0">
                <a:solidFill>
                  <a:srgbClr val="A11211"/>
                </a:solidFill>
              </a:rPr>
              <a:t>d) Supporting excellence and inter-</a:t>
            </a:r>
            <a:r>
              <a:rPr lang="en-GB" sz="3200" b="1" dirty="0" err="1" smtClean="0">
                <a:solidFill>
                  <a:srgbClr val="A11211"/>
                </a:solidFill>
              </a:rPr>
              <a:t>disciplinarity</a:t>
            </a:r>
            <a:endParaRPr lang="en-GB" sz="3200" b="1" dirty="0">
              <a:solidFill>
                <a:srgbClr val="A1121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49933630"/>
              </p:ext>
            </p:extLst>
          </p:nvPr>
        </p:nvGraphicFramePr>
        <p:xfrm>
          <a:off x="971600" y="1484784"/>
          <a:ext cx="7776864" cy="4320480"/>
        </p:xfrm>
        <a:graphic>
          <a:graphicData uri="http://schemas.openxmlformats.org/drawingml/2006/table">
            <a:tbl>
              <a:tblPr firstRow="1" bandRow="1">
                <a:tableStyleId>{5C22544A-7EE6-4342-B048-85BDC9FD1C3A}</a:tableStyleId>
              </a:tblPr>
              <a:tblGrid>
                <a:gridCol w="4181899"/>
                <a:gridCol w="1760799"/>
                <a:gridCol w="1834166"/>
              </a:tblGrid>
              <a:tr h="360040">
                <a:tc>
                  <a:txBody>
                    <a:bodyPr/>
                    <a:lstStyle/>
                    <a:p>
                      <a:endParaRPr lang="en-US" sz="1600" dirty="0"/>
                    </a:p>
                  </a:txBody>
                  <a:tcPr/>
                </a:tc>
                <a:tc>
                  <a:txBody>
                    <a:bodyPr/>
                    <a:lstStyle/>
                    <a:p>
                      <a:r>
                        <a:rPr lang="en-US" sz="1600" dirty="0" smtClean="0"/>
                        <a:t>RAE2008</a:t>
                      </a:r>
                      <a:endParaRPr lang="en-US" sz="1600" dirty="0"/>
                    </a:p>
                  </a:txBody>
                  <a:tcPr/>
                </a:tc>
                <a:tc>
                  <a:txBody>
                    <a:bodyPr/>
                    <a:lstStyle/>
                    <a:p>
                      <a:r>
                        <a:rPr lang="en-US" sz="1600" dirty="0" smtClean="0"/>
                        <a:t>REF2014</a:t>
                      </a:r>
                      <a:endParaRPr lang="en-US" sz="1600" dirty="0"/>
                    </a:p>
                  </a:txBody>
                  <a:tcPr/>
                </a:tc>
              </a:tr>
              <a:tr h="360040">
                <a:tc>
                  <a:txBody>
                    <a:bodyPr/>
                    <a:lstStyle/>
                    <a:p>
                      <a:r>
                        <a:rPr lang="en-US" sz="1600" dirty="0" smtClean="0"/>
                        <a:t>Submitting HEIs</a:t>
                      </a:r>
                      <a:endParaRPr lang="en-US" sz="1600" dirty="0"/>
                    </a:p>
                  </a:txBody>
                  <a:tcPr/>
                </a:tc>
                <a:tc>
                  <a:txBody>
                    <a:bodyPr/>
                    <a:lstStyle/>
                    <a:p>
                      <a:r>
                        <a:rPr lang="en-US" sz="1600" dirty="0" smtClean="0"/>
                        <a:t>39</a:t>
                      </a:r>
                      <a:endParaRPr lang="en-US" sz="1600" dirty="0"/>
                    </a:p>
                  </a:txBody>
                  <a:tcPr/>
                </a:tc>
                <a:tc>
                  <a:txBody>
                    <a:bodyPr/>
                    <a:lstStyle/>
                    <a:p>
                      <a:r>
                        <a:rPr lang="en-US" sz="1600" dirty="0" smtClean="0"/>
                        <a:t>51 (31% increase)</a:t>
                      </a:r>
                      <a:endParaRPr lang="en-US" sz="1600" dirty="0"/>
                    </a:p>
                  </a:txBody>
                  <a:tcPr/>
                </a:tc>
              </a:tr>
              <a:tr h="360040">
                <a:tc>
                  <a:txBody>
                    <a:bodyPr/>
                    <a:lstStyle/>
                    <a:p>
                      <a:r>
                        <a:rPr lang="en-US" sz="1600" dirty="0" smtClean="0"/>
                        <a:t>Mean size</a:t>
                      </a:r>
                      <a:endParaRPr lang="en-US" sz="1600" dirty="0"/>
                    </a:p>
                  </a:txBody>
                  <a:tcPr/>
                </a:tc>
                <a:tc>
                  <a:txBody>
                    <a:bodyPr/>
                    <a:lstStyle/>
                    <a:p>
                      <a:r>
                        <a:rPr lang="en-US" sz="1600" dirty="0" smtClean="0"/>
                        <a:t>12FTE</a:t>
                      </a:r>
                      <a:endParaRPr lang="en-US" sz="1600" dirty="0"/>
                    </a:p>
                  </a:txBody>
                  <a:tcPr/>
                </a:tc>
                <a:tc>
                  <a:txBody>
                    <a:bodyPr/>
                    <a:lstStyle/>
                    <a:p>
                      <a:r>
                        <a:rPr lang="en-US" sz="1600" dirty="0" smtClean="0"/>
                        <a:t>16FTE</a:t>
                      </a:r>
                      <a:endParaRPr lang="en-US" sz="1600" dirty="0"/>
                    </a:p>
                  </a:txBody>
                  <a:tcPr/>
                </a:tc>
              </a:tr>
              <a:tr h="360040">
                <a:tc>
                  <a:txBody>
                    <a:bodyPr/>
                    <a:lstStyle/>
                    <a:p>
                      <a:r>
                        <a:rPr lang="en-US" sz="1600" dirty="0" smtClean="0"/>
                        <a:t>Staff entered</a:t>
                      </a:r>
                      <a:endParaRPr lang="en-US" sz="1600" dirty="0"/>
                    </a:p>
                  </a:txBody>
                  <a:tcPr/>
                </a:tc>
                <a:tc>
                  <a:txBody>
                    <a:bodyPr/>
                    <a:lstStyle/>
                    <a:p>
                      <a:r>
                        <a:rPr lang="en-US" sz="1600" dirty="0" smtClean="0"/>
                        <a:t>500</a:t>
                      </a:r>
                      <a:endParaRPr lang="en-US" sz="1600" dirty="0"/>
                    </a:p>
                  </a:txBody>
                  <a:tcPr/>
                </a:tc>
                <a:tc>
                  <a:txBody>
                    <a:bodyPr/>
                    <a:lstStyle/>
                    <a:p>
                      <a:r>
                        <a:rPr lang="en-US" sz="1600" dirty="0" smtClean="0"/>
                        <a:t>790 (58% increase)</a:t>
                      </a:r>
                      <a:endParaRPr lang="en-US" sz="1600" dirty="0"/>
                    </a:p>
                  </a:txBody>
                  <a:tcPr/>
                </a:tc>
              </a:tr>
              <a:tr h="360040">
                <a:tc>
                  <a:txBody>
                    <a:bodyPr/>
                    <a:lstStyle/>
                    <a:p>
                      <a:r>
                        <a:rPr lang="en-US" sz="1600" dirty="0" smtClean="0"/>
                        <a:t>% Eligible HESA Cost Centre</a:t>
                      </a:r>
                      <a:endParaRPr lang="en-US" sz="1600" dirty="0"/>
                    </a:p>
                  </a:txBody>
                  <a:tcPr/>
                </a:tc>
                <a:tc>
                  <a:txBody>
                    <a:bodyPr/>
                    <a:lstStyle/>
                    <a:p>
                      <a:r>
                        <a:rPr lang="en-US" sz="1600" dirty="0" smtClean="0"/>
                        <a:t>42</a:t>
                      </a:r>
                      <a:endParaRPr lang="en-US" sz="1600" dirty="0"/>
                    </a:p>
                  </a:txBody>
                  <a:tcPr/>
                </a:tc>
                <a:tc>
                  <a:txBody>
                    <a:bodyPr/>
                    <a:lstStyle/>
                    <a:p>
                      <a:r>
                        <a:rPr lang="en-US" sz="1600" dirty="0" smtClean="0"/>
                        <a:t>51</a:t>
                      </a:r>
                      <a:endParaRPr lang="en-US" sz="1600" dirty="0"/>
                    </a:p>
                  </a:txBody>
                  <a:tcPr/>
                </a:tc>
              </a:tr>
              <a:tr h="360040">
                <a:tc>
                  <a:txBody>
                    <a:bodyPr/>
                    <a:lstStyle/>
                    <a:p>
                      <a:r>
                        <a:rPr lang="en-US" sz="1600" dirty="0" smtClean="0"/>
                        <a:t>Large submissions (35+)</a:t>
                      </a:r>
                      <a:endParaRPr lang="en-US" sz="1600" dirty="0"/>
                    </a:p>
                  </a:txBody>
                  <a:tcPr/>
                </a:tc>
                <a:tc>
                  <a:txBody>
                    <a:bodyPr/>
                    <a:lstStyle/>
                    <a:p>
                      <a:r>
                        <a:rPr lang="en-US" sz="1600" dirty="0" smtClean="0"/>
                        <a:t>1</a:t>
                      </a:r>
                      <a:endParaRPr lang="en-US" sz="1600" dirty="0"/>
                    </a:p>
                  </a:txBody>
                  <a:tcPr/>
                </a:tc>
                <a:tc>
                  <a:txBody>
                    <a:bodyPr/>
                    <a:lstStyle/>
                    <a:p>
                      <a:r>
                        <a:rPr lang="en-US" sz="1600" dirty="0" smtClean="0"/>
                        <a:t>2</a:t>
                      </a:r>
                      <a:endParaRPr lang="en-US" sz="1600" dirty="0"/>
                    </a:p>
                  </a:txBody>
                  <a:tcPr/>
                </a:tc>
              </a:tr>
              <a:tr h="360040">
                <a:tc>
                  <a:txBody>
                    <a:bodyPr/>
                    <a:lstStyle/>
                    <a:p>
                      <a:r>
                        <a:rPr lang="en-US" sz="1600" dirty="0" smtClean="0"/>
                        <a:t>Medium submissions (15+)</a:t>
                      </a:r>
                    </a:p>
                  </a:txBody>
                  <a:tcPr/>
                </a:tc>
                <a:tc>
                  <a:txBody>
                    <a:bodyPr/>
                    <a:lstStyle/>
                    <a:p>
                      <a:r>
                        <a:rPr lang="en-US" sz="1600" dirty="0" smtClean="0"/>
                        <a:t>10</a:t>
                      </a:r>
                      <a:endParaRPr lang="en-US" sz="1600" dirty="0"/>
                    </a:p>
                  </a:txBody>
                  <a:tcPr/>
                </a:tc>
                <a:tc>
                  <a:txBody>
                    <a:bodyPr/>
                    <a:lstStyle/>
                    <a:p>
                      <a:r>
                        <a:rPr lang="en-US" sz="1600" dirty="0" smtClean="0"/>
                        <a:t>14</a:t>
                      </a:r>
                      <a:endParaRPr lang="en-US" sz="1600" dirty="0"/>
                    </a:p>
                  </a:txBody>
                  <a:tcPr/>
                </a:tc>
              </a:tr>
              <a:tr h="360040">
                <a:tc>
                  <a:txBody>
                    <a:bodyPr/>
                    <a:lstStyle/>
                    <a:p>
                      <a:r>
                        <a:rPr lang="en-US" sz="1600" dirty="0" smtClean="0"/>
                        <a:t>Small submissions </a:t>
                      </a:r>
                    </a:p>
                  </a:txBody>
                  <a:tcPr/>
                </a:tc>
                <a:tc>
                  <a:txBody>
                    <a:bodyPr/>
                    <a:lstStyle/>
                    <a:p>
                      <a:r>
                        <a:rPr lang="en-US" sz="1600" dirty="0" smtClean="0"/>
                        <a:t>28</a:t>
                      </a:r>
                      <a:endParaRPr lang="en-US" sz="1600" dirty="0"/>
                    </a:p>
                  </a:txBody>
                  <a:tcPr/>
                </a:tc>
                <a:tc>
                  <a:txBody>
                    <a:bodyPr/>
                    <a:lstStyle/>
                    <a:p>
                      <a:r>
                        <a:rPr lang="en-US" sz="1600" dirty="0" smtClean="0"/>
                        <a:t>34</a:t>
                      </a:r>
                      <a:endParaRPr lang="en-US" sz="1600" dirty="0"/>
                    </a:p>
                  </a:txBody>
                  <a:tcPr/>
                </a:tc>
              </a:tr>
              <a:tr h="360040">
                <a:tc>
                  <a:txBody>
                    <a:bodyPr/>
                    <a:lstStyle/>
                    <a:p>
                      <a:r>
                        <a:rPr lang="en-US" sz="1600" dirty="0" smtClean="0"/>
                        <a:t>Total income</a:t>
                      </a:r>
                    </a:p>
                  </a:txBody>
                  <a:tcPr/>
                </a:tc>
                <a:tc>
                  <a:txBody>
                    <a:bodyPr/>
                    <a:lstStyle/>
                    <a:p>
                      <a:r>
                        <a:rPr lang="en-US" sz="1600" dirty="0" smtClean="0"/>
                        <a:t>£31.2m</a:t>
                      </a:r>
                      <a:endParaRPr lang="en-US" sz="1600" dirty="0"/>
                    </a:p>
                  </a:txBody>
                  <a:tcPr/>
                </a:tc>
                <a:tc>
                  <a:txBody>
                    <a:bodyPr/>
                    <a:lstStyle/>
                    <a:p>
                      <a:r>
                        <a:rPr lang="en-US" sz="1600" dirty="0" smtClean="0"/>
                        <a:t>£80.323m</a:t>
                      </a:r>
                      <a:endParaRPr lang="en-US" sz="1600" dirty="0"/>
                    </a:p>
                  </a:txBody>
                  <a:tcPr/>
                </a:tc>
              </a:tr>
              <a:tr h="360040">
                <a:tc>
                  <a:txBody>
                    <a:bodyPr/>
                    <a:lstStyle/>
                    <a:p>
                      <a:r>
                        <a:rPr lang="en-US" sz="1600" dirty="0" smtClean="0"/>
                        <a:t>Mean</a:t>
                      </a:r>
                      <a:r>
                        <a:rPr lang="en-US" sz="1600" baseline="0" dirty="0" smtClean="0"/>
                        <a:t> i</a:t>
                      </a:r>
                      <a:r>
                        <a:rPr lang="en-US" sz="1600" dirty="0" smtClean="0"/>
                        <a:t>ncome</a:t>
                      </a:r>
                      <a:r>
                        <a:rPr lang="en-US" sz="1600" baseline="0" dirty="0" smtClean="0"/>
                        <a:t> per FTE</a:t>
                      </a:r>
                      <a:endParaRPr lang="en-US" sz="1600" dirty="0" smtClean="0"/>
                    </a:p>
                  </a:txBody>
                  <a:tcPr/>
                </a:tc>
                <a:tc>
                  <a:txBody>
                    <a:bodyPr/>
                    <a:lstStyle/>
                    <a:p>
                      <a:r>
                        <a:rPr lang="en-US" sz="1600" dirty="0" smtClean="0"/>
                        <a:t>£62,400</a:t>
                      </a:r>
                      <a:endParaRPr lang="en-US" sz="1600" dirty="0"/>
                    </a:p>
                  </a:txBody>
                  <a:tcPr/>
                </a:tc>
                <a:tc>
                  <a:txBody>
                    <a:bodyPr/>
                    <a:lstStyle/>
                    <a:p>
                      <a:r>
                        <a:rPr lang="en-US" sz="1600" dirty="0" smtClean="0"/>
                        <a:t>£102,000</a:t>
                      </a:r>
                      <a:endParaRPr lang="en-US" sz="1600" dirty="0"/>
                    </a:p>
                  </a:txBody>
                  <a:tcPr/>
                </a:tc>
              </a:tr>
              <a:tr h="360040">
                <a:tc>
                  <a:txBody>
                    <a:bodyPr/>
                    <a:lstStyle/>
                    <a:p>
                      <a:r>
                        <a:rPr lang="en-US" sz="1600" dirty="0" smtClean="0"/>
                        <a:t>Total PhDs</a:t>
                      </a:r>
                    </a:p>
                  </a:txBody>
                  <a:tcPr/>
                </a:tc>
                <a:tc>
                  <a:txBody>
                    <a:bodyPr/>
                    <a:lstStyle/>
                    <a:p>
                      <a:r>
                        <a:rPr lang="en-US" sz="1600" dirty="0" smtClean="0"/>
                        <a:t>551</a:t>
                      </a:r>
                      <a:endParaRPr lang="en-US" sz="1600" dirty="0"/>
                    </a:p>
                  </a:txBody>
                  <a:tcPr/>
                </a:tc>
                <a:tc>
                  <a:txBody>
                    <a:bodyPr/>
                    <a:lstStyle/>
                    <a:p>
                      <a:r>
                        <a:rPr lang="en-US" sz="1600" dirty="0" smtClean="0"/>
                        <a:t>921</a:t>
                      </a:r>
                      <a:endParaRPr lang="en-US" sz="1600" dirty="0"/>
                    </a:p>
                  </a:txBody>
                  <a:tcPr/>
                </a:tc>
              </a:tr>
              <a:tr h="360040">
                <a:tc>
                  <a:txBody>
                    <a:bodyPr/>
                    <a:lstStyle/>
                    <a:p>
                      <a:r>
                        <a:rPr lang="en-US" sz="1600" dirty="0" smtClean="0"/>
                        <a:t>PhDs</a:t>
                      </a:r>
                      <a:r>
                        <a:rPr lang="en-US" sz="1600" baseline="0" dirty="0" smtClean="0"/>
                        <a:t> per FTE</a:t>
                      </a:r>
                      <a:endParaRPr lang="en-US" sz="1600" dirty="0" smtClean="0"/>
                    </a:p>
                  </a:txBody>
                  <a:tcPr/>
                </a:tc>
                <a:tc>
                  <a:txBody>
                    <a:bodyPr/>
                    <a:lstStyle/>
                    <a:p>
                      <a:r>
                        <a:rPr lang="en-US" sz="1600" dirty="0" smtClean="0"/>
                        <a:t>1.10</a:t>
                      </a:r>
                      <a:endParaRPr lang="en-US" sz="1600" dirty="0"/>
                    </a:p>
                  </a:txBody>
                  <a:tcPr/>
                </a:tc>
                <a:tc>
                  <a:txBody>
                    <a:bodyPr/>
                    <a:lstStyle/>
                    <a:p>
                      <a:r>
                        <a:rPr lang="en-US" sz="1600" dirty="0" smtClean="0"/>
                        <a:t>1.17</a:t>
                      </a:r>
                      <a:endParaRPr lang="en-US" sz="1600" dirty="0"/>
                    </a:p>
                  </a:txBody>
                  <a:tcPr/>
                </a:tc>
              </a:tr>
            </a:tbl>
          </a:graphicData>
        </a:graphic>
      </p:graphicFrame>
    </p:spTree>
    <p:extLst>
      <p:ext uri="{BB962C8B-B14F-4D97-AF65-F5344CB8AC3E}">
        <p14:creationId xmlns:p14="http://schemas.microsoft.com/office/powerpoint/2010/main" val="354143538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130425"/>
            <a:ext cx="8136904" cy="3314799"/>
          </a:xfrm>
        </p:spPr>
        <p:txBody>
          <a:bodyPr>
            <a:normAutofit/>
          </a:bodyPr>
          <a:lstStyle/>
          <a:p>
            <a:pPr>
              <a:lnSpc>
                <a:spcPct val="140000"/>
              </a:lnSpc>
              <a:spcBef>
                <a:spcPts val="600"/>
              </a:spcBef>
              <a:spcAft>
                <a:spcPts val="1200"/>
              </a:spcAft>
            </a:pPr>
            <a:r>
              <a:rPr lang="en-GB" sz="3200" b="1" dirty="0" smtClean="0">
                <a:solidFill>
                  <a:srgbClr val="000090"/>
                </a:solidFill>
                <a:effectLst>
                  <a:outerShdw blurRad="38100" dist="38100" dir="2700000" algn="tl">
                    <a:srgbClr val="DDDDDD"/>
                  </a:outerShdw>
                </a:effectLst>
                <a:latin typeface="Aharoni" charset="0"/>
                <a:cs typeface="Aharoni" charset="0"/>
              </a:rPr>
              <a:t>From ‘</a:t>
            </a:r>
            <a:r>
              <a:rPr lang="en-GB" sz="3200" b="1" dirty="0" err="1" smtClean="0">
                <a:solidFill>
                  <a:srgbClr val="000090"/>
                </a:solidFill>
                <a:effectLst>
                  <a:outerShdw blurRad="38100" dist="38100" dir="2700000" algn="tl">
                    <a:srgbClr val="DDDDDD"/>
                  </a:outerShdw>
                </a:effectLst>
                <a:latin typeface="Aharoni" charset="0"/>
                <a:cs typeface="Aharoni" charset="0"/>
              </a:rPr>
              <a:t>REFlections</a:t>
            </a:r>
            <a:r>
              <a:rPr lang="en-GB" sz="3200" b="1" dirty="0" smtClean="0">
                <a:solidFill>
                  <a:srgbClr val="000090"/>
                </a:solidFill>
                <a:effectLst>
                  <a:outerShdw blurRad="38100" dist="38100" dir="2700000" algn="tl">
                    <a:srgbClr val="DDDDDD"/>
                  </a:outerShdw>
                </a:effectLst>
                <a:latin typeface="Aharoni" charset="0"/>
                <a:cs typeface="Aharoni" charset="0"/>
              </a:rPr>
              <a:t>’ to ‘</a:t>
            </a:r>
            <a:r>
              <a:rPr lang="en-GB" sz="3200" b="1" dirty="0" err="1" smtClean="0">
                <a:solidFill>
                  <a:srgbClr val="000090"/>
                </a:solidFill>
                <a:effectLst>
                  <a:outerShdw blurRad="38100" dist="38100" dir="2700000" algn="tl">
                    <a:srgbClr val="DDDDDD"/>
                  </a:outerShdw>
                </a:effectLst>
                <a:latin typeface="Aharoni" charset="0"/>
                <a:cs typeface="Aharoni" charset="0"/>
              </a:rPr>
              <a:t>REFereeing</a:t>
            </a:r>
            <a:r>
              <a:rPr lang="en-GB" sz="3200" b="1" dirty="0" smtClean="0">
                <a:solidFill>
                  <a:srgbClr val="000090"/>
                </a:solidFill>
                <a:effectLst>
                  <a:outerShdw blurRad="38100" dist="38100" dir="2700000" algn="tl">
                    <a:srgbClr val="DDDDDD"/>
                  </a:outerShdw>
                </a:effectLst>
                <a:latin typeface="Aharoni" charset="0"/>
                <a:cs typeface="Aharoni" charset="0"/>
              </a:rPr>
              <a:t>’: </a:t>
            </a:r>
            <a:br>
              <a:rPr lang="en-GB" sz="3200" b="1" dirty="0" smtClean="0">
                <a:solidFill>
                  <a:srgbClr val="000090"/>
                </a:solidFill>
                <a:effectLst>
                  <a:outerShdw blurRad="38100" dist="38100" dir="2700000" algn="tl">
                    <a:srgbClr val="DDDDDD"/>
                  </a:outerShdw>
                </a:effectLst>
                <a:latin typeface="Aharoni" charset="0"/>
                <a:cs typeface="Aharoni" charset="0"/>
              </a:rPr>
            </a:br>
            <a:r>
              <a:rPr lang="en-GB" sz="2200" b="1" dirty="0" smtClean="0">
                <a:solidFill>
                  <a:srgbClr val="000090"/>
                </a:solidFill>
                <a:effectLst>
                  <a:outerShdw blurRad="38100" dist="38100" dir="2700000" algn="tl">
                    <a:srgbClr val="DDDDDD"/>
                  </a:outerShdw>
                </a:effectLst>
                <a:latin typeface="Aharoni" charset="0"/>
                <a:cs typeface="Aharoni" charset="0"/>
              </a:rPr>
              <a:t>three insights from REF2014 and suggestions for </a:t>
            </a:r>
            <a:br>
              <a:rPr lang="en-GB" sz="2200" b="1" dirty="0" smtClean="0">
                <a:solidFill>
                  <a:srgbClr val="000090"/>
                </a:solidFill>
                <a:effectLst>
                  <a:outerShdw blurRad="38100" dist="38100" dir="2700000" algn="tl">
                    <a:srgbClr val="DDDDDD"/>
                  </a:outerShdw>
                </a:effectLst>
                <a:latin typeface="Aharoni" charset="0"/>
                <a:cs typeface="Aharoni" charset="0"/>
              </a:rPr>
            </a:br>
            <a:r>
              <a:rPr lang="en-GB" sz="2200" b="1" dirty="0" smtClean="0">
                <a:solidFill>
                  <a:srgbClr val="000090"/>
                </a:solidFill>
                <a:effectLst>
                  <a:outerShdw blurRad="38100" dist="38100" dir="2700000" algn="tl">
                    <a:srgbClr val="DDDDDD"/>
                  </a:outerShdw>
                </a:effectLst>
                <a:latin typeface="Aharoni" charset="0"/>
                <a:cs typeface="Aharoni" charset="0"/>
              </a:rPr>
              <a:t>balancing competing funding demands </a:t>
            </a:r>
            <a:r>
              <a:rPr lang="en-GB" sz="2200" b="1" dirty="0" smtClean="0">
                <a:solidFill>
                  <a:srgbClr val="A11211"/>
                </a:solidFill>
                <a:effectLst>
                  <a:outerShdw blurRad="38100" dist="38100" dir="2700000" algn="tl">
                    <a:srgbClr val="DDDDDD"/>
                  </a:outerShdw>
                </a:effectLst>
                <a:latin typeface="Aharoni" charset="0"/>
                <a:cs typeface="Aharoni" charset="0"/>
              </a:rPr>
              <a:t/>
            </a:r>
            <a:br>
              <a:rPr lang="en-GB" sz="2200" b="1" dirty="0" smtClean="0">
                <a:solidFill>
                  <a:srgbClr val="A11211"/>
                </a:solidFill>
                <a:effectLst>
                  <a:outerShdw blurRad="38100" dist="38100" dir="2700000" algn="tl">
                    <a:srgbClr val="DDDDDD"/>
                  </a:outerShdw>
                </a:effectLst>
                <a:latin typeface="Aharoni" charset="0"/>
                <a:cs typeface="Aharoni" charset="0"/>
              </a:rPr>
            </a:br>
            <a:endParaRPr lang="en-GB" sz="2200" b="1" dirty="0">
              <a:solidFill>
                <a:srgbClr val="A11211"/>
              </a:solidFill>
            </a:endParaRPr>
          </a:p>
        </p:txBody>
      </p:sp>
    </p:spTree>
    <p:extLst>
      <p:ext uri="{BB962C8B-B14F-4D97-AF65-F5344CB8AC3E}">
        <p14:creationId xmlns:p14="http://schemas.microsoft.com/office/powerpoint/2010/main" val="350352347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355976" y="0"/>
            <a:ext cx="4528192" cy="6858000"/>
          </a:xfrm>
          <a:prstGeom prst="rect">
            <a:avLst/>
          </a:prstGeom>
        </p:spPr>
      </p:pic>
      <p:sp>
        <p:nvSpPr>
          <p:cNvPr id="3" name="TextBox 2"/>
          <p:cNvSpPr txBox="1"/>
          <p:nvPr/>
        </p:nvSpPr>
        <p:spPr>
          <a:xfrm>
            <a:off x="251520" y="548680"/>
            <a:ext cx="3816424" cy="6063199"/>
          </a:xfrm>
          <a:prstGeom prst="rect">
            <a:avLst/>
          </a:prstGeom>
          <a:noFill/>
        </p:spPr>
        <p:txBody>
          <a:bodyPr wrap="square" rtlCol="0">
            <a:spAutoFit/>
          </a:bodyPr>
          <a:lstStyle/>
          <a:p>
            <a:r>
              <a:rPr lang="en-US" sz="2800" b="1" dirty="0" smtClean="0">
                <a:solidFill>
                  <a:srgbClr val="000090"/>
                </a:solidFill>
              </a:rPr>
              <a:t>Word cloud of most frequent words from the ‘Details of Impact (Section 4) of case studies </a:t>
            </a:r>
          </a:p>
          <a:p>
            <a:endParaRPr lang="en-US" sz="2400" dirty="0">
              <a:solidFill>
                <a:srgbClr val="000090"/>
              </a:solidFill>
            </a:endParaRPr>
          </a:p>
          <a:p>
            <a:endParaRPr lang="en-US" sz="2400" dirty="0" smtClean="0">
              <a:solidFill>
                <a:srgbClr val="000090"/>
              </a:solidFill>
            </a:endParaRPr>
          </a:p>
          <a:p>
            <a:endParaRPr lang="en-US" sz="2400" dirty="0">
              <a:solidFill>
                <a:srgbClr val="000090"/>
              </a:solidFill>
            </a:endParaRPr>
          </a:p>
          <a:p>
            <a:endParaRPr lang="en-US" sz="2400" dirty="0" smtClean="0">
              <a:solidFill>
                <a:srgbClr val="000090"/>
              </a:solidFill>
            </a:endParaRPr>
          </a:p>
          <a:p>
            <a:endParaRPr lang="en-US" sz="2400" dirty="0" smtClean="0">
              <a:solidFill>
                <a:srgbClr val="000090"/>
              </a:solidFill>
            </a:endParaRPr>
          </a:p>
          <a:p>
            <a:endParaRPr lang="en-US" sz="2000" dirty="0">
              <a:solidFill>
                <a:srgbClr val="000090"/>
              </a:solidFill>
            </a:endParaRPr>
          </a:p>
          <a:p>
            <a:pPr algn="r"/>
            <a:r>
              <a:rPr lang="en-US" dirty="0" smtClean="0">
                <a:solidFill>
                  <a:srgbClr val="000090"/>
                </a:solidFill>
              </a:rPr>
              <a:t>(Kings College London &amp; Digital Science, </a:t>
            </a:r>
            <a:r>
              <a:rPr lang="en-US" i="1" dirty="0" smtClean="0">
                <a:solidFill>
                  <a:srgbClr val="000090"/>
                </a:solidFill>
              </a:rPr>
              <a:t>The Nature, Scale and Beneficiaries of Research Impact: An Initial Analysis of Research Excellence Framework (REF) 2014 Impact Case Studies</a:t>
            </a:r>
            <a:r>
              <a:rPr lang="en-US" dirty="0" smtClean="0">
                <a:solidFill>
                  <a:srgbClr val="000090"/>
                </a:solidFill>
              </a:rPr>
              <a:t>, HEFCE, 2015: 29)</a:t>
            </a:r>
            <a:endParaRPr lang="en-US" dirty="0">
              <a:solidFill>
                <a:srgbClr val="000090"/>
              </a:solidFill>
            </a:endParaRPr>
          </a:p>
        </p:txBody>
      </p:sp>
    </p:spTree>
    <p:extLst>
      <p:ext uri="{BB962C8B-B14F-4D97-AF65-F5344CB8AC3E}">
        <p14:creationId xmlns:p14="http://schemas.microsoft.com/office/powerpoint/2010/main" val="373981544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16632"/>
            <a:ext cx="7920880" cy="936104"/>
          </a:xfrm>
        </p:spPr>
        <p:txBody>
          <a:bodyPr>
            <a:normAutofit/>
          </a:bodyPr>
          <a:lstStyle/>
          <a:p>
            <a:pPr algn="l"/>
            <a:r>
              <a:rPr lang="en-GB" sz="3200" b="1" dirty="0" smtClean="0">
                <a:solidFill>
                  <a:srgbClr val="A11211"/>
                </a:solidFill>
              </a:rPr>
              <a:t>Insights from REF 2014</a:t>
            </a:r>
            <a:endParaRPr lang="en-GB" sz="3200" b="1" dirty="0">
              <a:solidFill>
                <a:srgbClr val="A11211"/>
              </a:solidFill>
            </a:endParaRPr>
          </a:p>
        </p:txBody>
      </p:sp>
      <p:sp>
        <p:nvSpPr>
          <p:cNvPr id="3" name="Content Placeholder 2"/>
          <p:cNvSpPr>
            <a:spLocks noGrp="1"/>
          </p:cNvSpPr>
          <p:nvPr>
            <p:ph idx="1"/>
          </p:nvPr>
        </p:nvSpPr>
        <p:spPr>
          <a:xfrm>
            <a:off x="1043608" y="1772816"/>
            <a:ext cx="7920880" cy="4176465"/>
          </a:xfrm>
        </p:spPr>
        <p:txBody>
          <a:bodyPr>
            <a:normAutofit/>
          </a:bodyPr>
          <a:lstStyle/>
          <a:p>
            <a:pPr marL="514350" indent="-514350">
              <a:spcAft>
                <a:spcPts val="1800"/>
              </a:spcAft>
              <a:buClr>
                <a:srgbClr val="C00000"/>
              </a:buClr>
              <a:buFont typeface="+mj-lt"/>
              <a:buAutoNum type="alphaLcParenR"/>
            </a:pPr>
            <a:r>
              <a:rPr lang="en-GB" sz="2200" dirty="0" smtClean="0">
                <a:solidFill>
                  <a:srgbClr val="000090"/>
                </a:solidFill>
              </a:rPr>
              <a:t>UK research is world leading and has a global impact: </a:t>
            </a:r>
          </a:p>
          <a:p>
            <a:pPr marL="400050" lvl="1" indent="0">
              <a:spcAft>
                <a:spcPts val="1800"/>
              </a:spcAft>
              <a:buClr>
                <a:srgbClr val="C00000"/>
              </a:buClr>
              <a:buNone/>
            </a:pPr>
            <a:r>
              <a:rPr lang="en-GB" sz="1800" dirty="0">
                <a:solidFill>
                  <a:srgbClr val="000090"/>
                </a:solidFill>
              </a:rPr>
              <a:t>	</a:t>
            </a:r>
            <a:r>
              <a:rPr lang="en-GB" sz="1800" i="1" dirty="0" smtClean="0">
                <a:solidFill>
                  <a:srgbClr val="000090"/>
                </a:solidFill>
              </a:rPr>
              <a:t>how should we maintain current excellence while developing potential?</a:t>
            </a:r>
          </a:p>
          <a:p>
            <a:pPr marL="514350" indent="-514350">
              <a:spcAft>
                <a:spcPts val="1800"/>
              </a:spcAft>
              <a:buClr>
                <a:srgbClr val="C00000"/>
              </a:buClr>
              <a:buFont typeface="+mj-lt"/>
              <a:buAutoNum type="alphaLcParenR"/>
            </a:pPr>
            <a:r>
              <a:rPr lang="en-GB" sz="2200" dirty="0" smtClean="0">
                <a:solidFill>
                  <a:srgbClr val="000090"/>
                </a:solidFill>
              </a:rPr>
              <a:t>UK research demonstrates diverse pathways to impact: </a:t>
            </a:r>
          </a:p>
          <a:p>
            <a:pPr marL="400050" lvl="1" indent="0">
              <a:spcAft>
                <a:spcPts val="1800"/>
              </a:spcAft>
              <a:buClr>
                <a:srgbClr val="C00000"/>
              </a:buClr>
              <a:buNone/>
            </a:pPr>
            <a:r>
              <a:rPr lang="en-GB" sz="1800" dirty="0">
                <a:solidFill>
                  <a:srgbClr val="000090"/>
                </a:solidFill>
              </a:rPr>
              <a:t>	</a:t>
            </a:r>
            <a:r>
              <a:rPr lang="en-GB" sz="1800" i="1" dirty="0" smtClean="0">
                <a:solidFill>
                  <a:srgbClr val="000090"/>
                </a:solidFill>
              </a:rPr>
              <a:t>how should we support </a:t>
            </a:r>
            <a:r>
              <a:rPr lang="en-GB" sz="1800" i="1" dirty="0" err="1" smtClean="0">
                <a:solidFill>
                  <a:srgbClr val="000090"/>
                </a:solidFill>
              </a:rPr>
              <a:t>mutli</a:t>
            </a:r>
            <a:r>
              <a:rPr lang="en-GB" sz="1800" i="1" dirty="0" smtClean="0">
                <a:solidFill>
                  <a:srgbClr val="000090"/>
                </a:solidFill>
              </a:rPr>
              <a:t>-, inter- and trans-disciplinary research?</a:t>
            </a:r>
          </a:p>
          <a:p>
            <a:pPr marL="514350" indent="-514350">
              <a:spcAft>
                <a:spcPts val="1800"/>
              </a:spcAft>
              <a:buClr>
                <a:srgbClr val="C00000"/>
              </a:buClr>
              <a:buFont typeface="+mj-lt"/>
              <a:buAutoNum type="alphaLcParenR"/>
            </a:pPr>
            <a:r>
              <a:rPr lang="en-GB" sz="2200" dirty="0" smtClean="0">
                <a:solidFill>
                  <a:srgbClr val="000090"/>
                </a:solidFill>
              </a:rPr>
              <a:t>Different types of HEIs specialise in different types of impact:</a:t>
            </a:r>
          </a:p>
          <a:p>
            <a:pPr marL="893763" lvl="1" indent="0">
              <a:spcAft>
                <a:spcPts val="1800"/>
              </a:spcAft>
              <a:buClr>
                <a:srgbClr val="C00000"/>
              </a:buClr>
              <a:buNone/>
            </a:pPr>
            <a:r>
              <a:rPr lang="en-GB" sz="1800" i="1" dirty="0">
                <a:solidFill>
                  <a:srgbClr val="000090"/>
                </a:solidFill>
              </a:rPr>
              <a:t>	</a:t>
            </a:r>
            <a:r>
              <a:rPr lang="en-GB" sz="1800" i="1" dirty="0" smtClean="0">
                <a:solidFill>
                  <a:srgbClr val="000090"/>
                </a:solidFill>
              </a:rPr>
              <a:t>how should we support small and specialist institutions without diminishing the impact of the research-intensive universities?</a:t>
            </a:r>
          </a:p>
          <a:p>
            <a:pPr marL="514350" indent="-514350">
              <a:buClr>
                <a:srgbClr val="C00000"/>
              </a:buClr>
              <a:buFont typeface="+mj-lt"/>
              <a:buAutoNum type="alphaLcParenR"/>
            </a:pPr>
            <a:endParaRPr lang="en-GB" sz="2800" dirty="0" smtClean="0">
              <a:solidFill>
                <a:srgbClr val="002060"/>
              </a:solidFill>
            </a:endParaRPr>
          </a:p>
        </p:txBody>
      </p:sp>
    </p:spTree>
    <p:extLst>
      <p:ext uri="{BB962C8B-B14F-4D97-AF65-F5344CB8AC3E}">
        <p14:creationId xmlns:p14="http://schemas.microsoft.com/office/powerpoint/2010/main" val="119482317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16632"/>
            <a:ext cx="8208912" cy="936104"/>
          </a:xfrm>
        </p:spPr>
        <p:txBody>
          <a:bodyPr>
            <a:normAutofit/>
          </a:bodyPr>
          <a:lstStyle/>
          <a:p>
            <a:pPr algn="l"/>
            <a:r>
              <a:rPr lang="en-GB" sz="3200" b="1" dirty="0" smtClean="0">
                <a:solidFill>
                  <a:srgbClr val="A11211"/>
                </a:solidFill>
              </a:rPr>
              <a:t>a) World Leading with Global Impact</a:t>
            </a:r>
            <a:endParaRPr lang="en-GB" sz="3200" b="1" dirty="0">
              <a:solidFill>
                <a:srgbClr val="A11211"/>
              </a:solidFill>
            </a:endParaRPr>
          </a:p>
        </p:txBody>
      </p:sp>
      <p:graphicFrame>
        <p:nvGraphicFramePr>
          <p:cNvPr id="7" name="Object 3"/>
          <p:cNvGraphicFramePr>
            <a:graphicFrameLocks noChangeAspect="1"/>
          </p:cNvGraphicFramePr>
          <p:nvPr>
            <p:extLst>
              <p:ext uri="{D42A27DB-BD31-4B8C-83A1-F6EECF244321}">
                <p14:modId xmlns:p14="http://schemas.microsoft.com/office/powerpoint/2010/main" val="3401958901"/>
              </p:ext>
            </p:extLst>
          </p:nvPr>
        </p:nvGraphicFramePr>
        <p:xfrm>
          <a:off x="755576" y="1700808"/>
          <a:ext cx="3960440" cy="3888432"/>
        </p:xfrm>
        <a:graphic>
          <a:graphicData uri="http://schemas.openxmlformats.org/presentationml/2006/ole">
            <mc:AlternateContent xmlns:mc="http://schemas.openxmlformats.org/markup-compatibility/2006">
              <mc:Choice xmlns:v="urn:schemas-microsoft-com:vml" Requires="v">
                <p:oleObj spid="_x0000_s1063" name="Document" r:id="rId4" imgW="5270306" imgH="4711527" progId="Word.Document.12">
                  <p:embed/>
                </p:oleObj>
              </mc:Choice>
              <mc:Fallback>
                <p:oleObj name="Document" r:id="rId4" imgW="5270306" imgH="4711527"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1700808"/>
                        <a:ext cx="3960440" cy="3888432"/>
                      </a:xfrm>
                      <a:prstGeom prst="rect">
                        <a:avLst/>
                      </a:prstGeom>
                      <a:noFill/>
                      <a:ln>
                        <a:noFill/>
                      </a:ln>
                    </p:spPr>
                  </p:pic>
                </p:oleObj>
              </mc:Fallback>
            </mc:AlternateContent>
          </a:graphicData>
        </a:graphic>
      </p:graphicFrame>
      <p:pic>
        <p:nvPicPr>
          <p:cNvPr id="9" name="Picture 8"/>
          <p:cNvPicPr>
            <a:picLocks noChangeAspect="1"/>
          </p:cNvPicPr>
          <p:nvPr/>
        </p:nvPicPr>
        <p:blipFill>
          <a:blip r:embed="rId6"/>
          <a:stretch>
            <a:fillRect/>
          </a:stretch>
        </p:blipFill>
        <p:spPr>
          <a:xfrm>
            <a:off x="4932040" y="2060848"/>
            <a:ext cx="4032448" cy="3600400"/>
          </a:xfrm>
          <a:prstGeom prst="rect">
            <a:avLst/>
          </a:prstGeom>
        </p:spPr>
      </p:pic>
      <p:sp>
        <p:nvSpPr>
          <p:cNvPr id="10" name="TextBox 9"/>
          <p:cNvSpPr txBox="1"/>
          <p:nvPr/>
        </p:nvSpPr>
        <p:spPr>
          <a:xfrm>
            <a:off x="5076056" y="1484784"/>
            <a:ext cx="4067944" cy="553998"/>
          </a:xfrm>
          <a:prstGeom prst="rect">
            <a:avLst/>
          </a:prstGeom>
          <a:noFill/>
        </p:spPr>
        <p:txBody>
          <a:bodyPr wrap="square" rtlCol="0">
            <a:spAutoFit/>
          </a:bodyPr>
          <a:lstStyle/>
          <a:p>
            <a:r>
              <a:rPr lang="en-US" sz="1500" b="1" dirty="0" smtClean="0">
                <a:solidFill>
                  <a:srgbClr val="000090"/>
                </a:solidFill>
              </a:rPr>
              <a:t>Average overall quality profile for </a:t>
            </a:r>
            <a:r>
              <a:rPr lang="en-US" sz="1500" b="1" dirty="0" err="1" smtClean="0">
                <a:solidFill>
                  <a:srgbClr val="000090"/>
                </a:solidFill>
              </a:rPr>
              <a:t>UoA</a:t>
            </a:r>
            <a:r>
              <a:rPr lang="en-US" sz="1500" b="1" dirty="0" smtClean="0">
                <a:solidFill>
                  <a:srgbClr val="000090"/>
                </a:solidFill>
              </a:rPr>
              <a:t> 26: </a:t>
            </a:r>
          </a:p>
          <a:p>
            <a:r>
              <a:rPr lang="en-US" sz="1500" b="1" dirty="0" smtClean="0">
                <a:solidFill>
                  <a:srgbClr val="000090"/>
                </a:solidFill>
              </a:rPr>
              <a:t>Sport and Exercise Sciences, Leisure and Tourism</a:t>
            </a:r>
            <a:endParaRPr lang="en-US" sz="1500" b="1" dirty="0">
              <a:solidFill>
                <a:srgbClr val="000090"/>
              </a:solidFill>
            </a:endParaRPr>
          </a:p>
        </p:txBody>
      </p:sp>
    </p:spTree>
    <p:extLst>
      <p:ext uri="{BB962C8B-B14F-4D97-AF65-F5344CB8AC3E}">
        <p14:creationId xmlns:p14="http://schemas.microsoft.com/office/powerpoint/2010/main" val="106396943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5536" y="1412776"/>
            <a:ext cx="8568952" cy="5445224"/>
          </a:xfrm>
          <a:prstGeom prst="rect">
            <a:avLst/>
          </a:prstGeom>
        </p:spPr>
      </p:pic>
      <p:sp>
        <p:nvSpPr>
          <p:cNvPr id="3" name="TextBox 2"/>
          <p:cNvSpPr txBox="1"/>
          <p:nvPr/>
        </p:nvSpPr>
        <p:spPr>
          <a:xfrm>
            <a:off x="179512" y="476672"/>
            <a:ext cx="8640960" cy="723275"/>
          </a:xfrm>
          <a:prstGeom prst="rect">
            <a:avLst/>
          </a:prstGeom>
          <a:noFill/>
        </p:spPr>
        <p:txBody>
          <a:bodyPr wrap="square" rtlCol="0">
            <a:spAutoFit/>
          </a:bodyPr>
          <a:lstStyle/>
          <a:p>
            <a:r>
              <a:rPr lang="en-US" sz="2300" dirty="0" smtClean="0">
                <a:solidFill>
                  <a:srgbClr val="000090"/>
                </a:solidFill>
              </a:rPr>
              <a:t>Fig. 13 The global reach of impact from research undertaken in UK HEIs </a:t>
            </a:r>
          </a:p>
          <a:p>
            <a:pPr algn="r"/>
            <a:r>
              <a:rPr lang="en-US" dirty="0" smtClean="0">
                <a:solidFill>
                  <a:srgbClr val="000090"/>
                </a:solidFill>
              </a:rPr>
              <a:t>(King’s College London and Digital Science, 2015: 41) </a:t>
            </a:r>
            <a:endParaRPr lang="en-US" dirty="0">
              <a:solidFill>
                <a:srgbClr val="000090"/>
              </a:solidFill>
            </a:endParaRPr>
          </a:p>
        </p:txBody>
      </p:sp>
    </p:spTree>
    <p:extLst>
      <p:ext uri="{BB962C8B-B14F-4D97-AF65-F5344CB8AC3E}">
        <p14:creationId xmlns:p14="http://schemas.microsoft.com/office/powerpoint/2010/main" val="96184876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16632"/>
            <a:ext cx="7992888" cy="936104"/>
          </a:xfrm>
        </p:spPr>
        <p:txBody>
          <a:bodyPr>
            <a:normAutofit/>
          </a:bodyPr>
          <a:lstStyle/>
          <a:p>
            <a:pPr algn="l"/>
            <a:r>
              <a:rPr lang="en-GB" sz="3200" b="1" dirty="0" smtClean="0">
                <a:solidFill>
                  <a:srgbClr val="A11211"/>
                </a:solidFill>
              </a:rPr>
              <a:t>b) Diverse Pathways to Impact</a:t>
            </a:r>
            <a:endParaRPr lang="en-GB" sz="3200" b="1" dirty="0">
              <a:solidFill>
                <a:srgbClr val="A11211"/>
              </a:solidFill>
            </a:endParaRPr>
          </a:p>
        </p:txBody>
      </p:sp>
      <p:sp>
        <p:nvSpPr>
          <p:cNvPr id="3" name="Content Placeholder 2"/>
          <p:cNvSpPr>
            <a:spLocks noGrp="1"/>
          </p:cNvSpPr>
          <p:nvPr>
            <p:ph idx="1"/>
          </p:nvPr>
        </p:nvSpPr>
        <p:spPr>
          <a:xfrm>
            <a:off x="1043608" y="1484785"/>
            <a:ext cx="7488832" cy="4392488"/>
          </a:xfrm>
        </p:spPr>
        <p:txBody>
          <a:bodyPr>
            <a:noAutofit/>
          </a:bodyPr>
          <a:lstStyle/>
          <a:p>
            <a:pPr marL="0" indent="0">
              <a:lnSpc>
                <a:spcPct val="160000"/>
              </a:lnSpc>
              <a:buNone/>
            </a:pPr>
            <a:r>
              <a:rPr lang="en-US" sz="1700" dirty="0">
                <a:solidFill>
                  <a:srgbClr val="000090"/>
                </a:solidFill>
              </a:rPr>
              <a:t>‘Case studies demonstrated widespread international impacts in tackling some of the most significant and entrenched global challenges of the 21st century including: the prevention of non-communicable diseases such as obesity, cardiovascular disease, depression and cancer; international development, conflict resolution and peace-building; sustainable economic development and regeneration; and child protection and athlete welfare (Sub-Panel 26 Overview Report).’ </a:t>
            </a:r>
          </a:p>
          <a:p>
            <a:endParaRPr lang="en-US" sz="1700" dirty="0">
              <a:solidFill>
                <a:srgbClr val="000090"/>
              </a:solidFill>
            </a:endParaRPr>
          </a:p>
          <a:p>
            <a:pPr marL="0" indent="0">
              <a:lnSpc>
                <a:spcPct val="110000"/>
              </a:lnSpc>
              <a:buNone/>
            </a:pPr>
            <a:r>
              <a:rPr lang="en-US" sz="1700" dirty="0">
                <a:solidFill>
                  <a:srgbClr val="000090"/>
                </a:solidFill>
              </a:rPr>
              <a:t>The majority of impact case studies were in two broad areas: </a:t>
            </a:r>
            <a:endParaRPr lang="en-US" sz="1700" dirty="0" smtClean="0">
              <a:solidFill>
                <a:srgbClr val="000090"/>
              </a:solidFill>
            </a:endParaRPr>
          </a:p>
          <a:p>
            <a:pPr marL="0" indent="0">
              <a:lnSpc>
                <a:spcPct val="110000"/>
              </a:lnSpc>
              <a:buNone/>
            </a:pPr>
            <a:r>
              <a:rPr lang="en-US" sz="1700" dirty="0" err="1" smtClean="0">
                <a:solidFill>
                  <a:srgbClr val="000090"/>
                </a:solidFill>
              </a:rPr>
              <a:t>i</a:t>
            </a:r>
            <a:r>
              <a:rPr lang="en-US" sz="1700" dirty="0">
                <a:solidFill>
                  <a:srgbClr val="000090"/>
                </a:solidFill>
              </a:rPr>
              <a:t>) elite performance in sport</a:t>
            </a:r>
          </a:p>
          <a:p>
            <a:pPr marL="0" indent="0">
              <a:lnSpc>
                <a:spcPct val="110000"/>
              </a:lnSpc>
              <a:buNone/>
            </a:pPr>
            <a:r>
              <a:rPr lang="en-US" sz="1700" dirty="0">
                <a:solidFill>
                  <a:srgbClr val="000090"/>
                </a:solidFill>
              </a:rPr>
              <a:t>ii) physical activity and </a:t>
            </a:r>
            <a:r>
              <a:rPr lang="en-US" sz="1700" dirty="0" smtClean="0">
                <a:solidFill>
                  <a:srgbClr val="000090"/>
                </a:solidFill>
              </a:rPr>
              <a:t>health</a:t>
            </a:r>
            <a:endParaRPr lang="en-US" sz="1700" dirty="0">
              <a:solidFill>
                <a:srgbClr val="000090"/>
              </a:solidFill>
            </a:endParaRPr>
          </a:p>
        </p:txBody>
      </p:sp>
    </p:spTree>
    <p:extLst>
      <p:ext uri="{BB962C8B-B14F-4D97-AF65-F5344CB8AC3E}">
        <p14:creationId xmlns:p14="http://schemas.microsoft.com/office/powerpoint/2010/main" val="87648208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16632"/>
            <a:ext cx="7992888" cy="936104"/>
          </a:xfrm>
        </p:spPr>
        <p:txBody>
          <a:bodyPr>
            <a:normAutofit/>
          </a:bodyPr>
          <a:lstStyle/>
          <a:p>
            <a:pPr algn="l"/>
            <a:r>
              <a:rPr lang="en-GB" sz="3200" b="1" dirty="0" smtClean="0">
                <a:solidFill>
                  <a:srgbClr val="A11211"/>
                </a:solidFill>
              </a:rPr>
              <a:t>Diverse pathways to impact in sport</a:t>
            </a:r>
            <a:endParaRPr lang="en-GB" sz="3200" b="1" dirty="0">
              <a:solidFill>
                <a:srgbClr val="A11211"/>
              </a:solidFill>
            </a:endParaRPr>
          </a:p>
        </p:txBody>
      </p:sp>
      <p:sp>
        <p:nvSpPr>
          <p:cNvPr id="3" name="Content Placeholder 2"/>
          <p:cNvSpPr>
            <a:spLocks noGrp="1"/>
          </p:cNvSpPr>
          <p:nvPr>
            <p:ph idx="1"/>
          </p:nvPr>
        </p:nvSpPr>
        <p:spPr>
          <a:xfrm>
            <a:off x="755576" y="1412777"/>
            <a:ext cx="8280920" cy="4104456"/>
          </a:xfrm>
        </p:spPr>
        <p:txBody>
          <a:bodyPr>
            <a:noAutofit/>
          </a:bodyPr>
          <a:lstStyle/>
          <a:p>
            <a:pPr>
              <a:spcBef>
                <a:spcPts val="0"/>
              </a:spcBef>
              <a:buFont typeface="+mj-lt"/>
              <a:buAutoNum type="arabicPeriod"/>
            </a:pPr>
            <a:r>
              <a:rPr lang="en-US" sz="1400" dirty="0" smtClean="0">
                <a:solidFill>
                  <a:srgbClr val="000090"/>
                </a:solidFill>
              </a:rPr>
              <a:t>Catching </a:t>
            </a:r>
            <a:r>
              <a:rPr lang="en-US" sz="1400" dirty="0">
                <a:solidFill>
                  <a:srgbClr val="000090"/>
                </a:solidFill>
              </a:rPr>
              <a:t>the Drug Cheats: The Science Behind Anti-Doping for the London 2012 Olympic and Paralympic </a:t>
            </a:r>
            <a:r>
              <a:rPr lang="en-US" sz="1400" dirty="0" smtClean="0">
                <a:solidFill>
                  <a:srgbClr val="000090"/>
                </a:solidFill>
              </a:rPr>
              <a:t>Games (King’s College London)</a:t>
            </a:r>
          </a:p>
          <a:p>
            <a:pPr>
              <a:spcBef>
                <a:spcPts val="0"/>
              </a:spcBef>
              <a:buFont typeface="+mj-lt"/>
              <a:buAutoNum type="arabicPeriod"/>
            </a:pPr>
            <a:endParaRPr lang="en-US" sz="1400" dirty="0">
              <a:solidFill>
                <a:srgbClr val="000090"/>
              </a:solidFill>
            </a:endParaRPr>
          </a:p>
          <a:p>
            <a:pPr>
              <a:spcBef>
                <a:spcPts val="0"/>
              </a:spcBef>
              <a:buFont typeface="+mj-lt"/>
              <a:buAutoNum type="arabicPeriod"/>
            </a:pPr>
            <a:r>
              <a:rPr lang="en-US" sz="1400" dirty="0">
                <a:solidFill>
                  <a:srgbClr val="000090"/>
                </a:solidFill>
              </a:rPr>
              <a:t>Child and athlete welfare: research and knowledge transfer in sport </a:t>
            </a:r>
            <a:r>
              <a:rPr lang="en-US" sz="1400" dirty="0" err="1" smtClean="0">
                <a:solidFill>
                  <a:srgbClr val="000090"/>
                </a:solidFill>
              </a:rPr>
              <a:t>organisations</a:t>
            </a:r>
            <a:r>
              <a:rPr lang="en-US" sz="1400" dirty="0" smtClean="0">
                <a:solidFill>
                  <a:srgbClr val="000090"/>
                </a:solidFill>
              </a:rPr>
              <a:t> (Brunel University)</a:t>
            </a:r>
          </a:p>
          <a:p>
            <a:pPr>
              <a:spcBef>
                <a:spcPts val="0"/>
              </a:spcBef>
              <a:buFont typeface="+mj-lt"/>
              <a:buAutoNum type="arabicPeriod"/>
            </a:pPr>
            <a:endParaRPr lang="en-US" sz="1400" dirty="0">
              <a:solidFill>
                <a:srgbClr val="000090"/>
              </a:solidFill>
            </a:endParaRPr>
          </a:p>
          <a:p>
            <a:pPr>
              <a:spcBef>
                <a:spcPts val="0"/>
              </a:spcBef>
              <a:buFont typeface="+mj-lt"/>
              <a:buAutoNum type="arabicPeriod"/>
            </a:pPr>
            <a:r>
              <a:rPr lang="en-US" sz="1400" dirty="0" smtClean="0">
                <a:solidFill>
                  <a:srgbClr val="000090"/>
                </a:solidFill>
              </a:rPr>
              <a:t>Football4Peace (University of Brighton)</a:t>
            </a:r>
          </a:p>
          <a:p>
            <a:pPr marL="0" indent="0">
              <a:spcBef>
                <a:spcPts val="0"/>
              </a:spcBef>
              <a:buNone/>
            </a:pPr>
            <a:endParaRPr lang="en-US" sz="1400" dirty="0">
              <a:solidFill>
                <a:srgbClr val="000090"/>
              </a:solidFill>
            </a:endParaRPr>
          </a:p>
          <a:p>
            <a:pPr>
              <a:spcBef>
                <a:spcPts val="0"/>
              </a:spcBef>
              <a:buFont typeface="+mj-lt"/>
              <a:buAutoNum type="arabicPeriod"/>
            </a:pPr>
            <a:r>
              <a:rPr lang="en-US" sz="1400" dirty="0" smtClean="0">
                <a:solidFill>
                  <a:srgbClr val="000090"/>
                </a:solidFill>
              </a:rPr>
              <a:t>Injury </a:t>
            </a:r>
            <a:r>
              <a:rPr lang="en-US" sz="1400" dirty="0">
                <a:solidFill>
                  <a:srgbClr val="000090"/>
                </a:solidFill>
              </a:rPr>
              <a:t>and concussion in rugby </a:t>
            </a:r>
            <a:r>
              <a:rPr lang="en-US" sz="1400" dirty="0" smtClean="0">
                <a:solidFill>
                  <a:srgbClr val="000090"/>
                </a:solidFill>
              </a:rPr>
              <a:t>(St </a:t>
            </a:r>
            <a:r>
              <a:rPr lang="en-US" sz="1400" dirty="0">
                <a:solidFill>
                  <a:srgbClr val="000090"/>
                </a:solidFill>
              </a:rPr>
              <a:t>Mary’s University </a:t>
            </a:r>
            <a:r>
              <a:rPr lang="en-US" sz="1400" dirty="0" err="1" smtClean="0">
                <a:solidFill>
                  <a:srgbClr val="000090"/>
                </a:solidFill>
              </a:rPr>
              <a:t>Twickenham</a:t>
            </a:r>
            <a:r>
              <a:rPr lang="en-US" sz="1400" dirty="0" smtClean="0">
                <a:solidFill>
                  <a:srgbClr val="000090"/>
                </a:solidFill>
              </a:rPr>
              <a:t>)</a:t>
            </a:r>
            <a:endParaRPr lang="en-US" sz="1400" dirty="0">
              <a:solidFill>
                <a:srgbClr val="000090"/>
              </a:solidFill>
            </a:endParaRPr>
          </a:p>
          <a:p>
            <a:pPr>
              <a:spcBef>
                <a:spcPts val="0"/>
              </a:spcBef>
              <a:buFont typeface="+mj-lt"/>
              <a:buAutoNum type="arabicPeriod"/>
            </a:pPr>
            <a:endParaRPr lang="en-US" sz="1400" dirty="0">
              <a:solidFill>
                <a:srgbClr val="000090"/>
              </a:solidFill>
            </a:endParaRPr>
          </a:p>
          <a:p>
            <a:pPr>
              <a:spcBef>
                <a:spcPts val="0"/>
              </a:spcBef>
              <a:buFont typeface="+mj-lt"/>
              <a:buAutoNum type="arabicPeriod"/>
            </a:pPr>
            <a:r>
              <a:rPr lang="en-US" sz="1400" dirty="0">
                <a:solidFill>
                  <a:srgbClr val="000090"/>
                </a:solidFill>
              </a:rPr>
              <a:t>M</a:t>
            </a:r>
            <a:r>
              <a:rPr lang="en-US" sz="1400" dirty="0" smtClean="0">
                <a:solidFill>
                  <a:srgbClr val="000090"/>
                </a:solidFill>
              </a:rPr>
              <a:t>odifying </a:t>
            </a:r>
            <a:r>
              <a:rPr lang="en-US" sz="1400" dirty="0">
                <a:solidFill>
                  <a:srgbClr val="000090"/>
                </a:solidFill>
              </a:rPr>
              <a:t>school playground environments to increase physical activity </a:t>
            </a:r>
            <a:r>
              <a:rPr lang="en-US" sz="1400" dirty="0" smtClean="0">
                <a:solidFill>
                  <a:srgbClr val="000090"/>
                </a:solidFill>
              </a:rPr>
              <a:t>(Liverpool </a:t>
            </a:r>
            <a:r>
              <a:rPr lang="en-US" sz="1400" dirty="0">
                <a:solidFill>
                  <a:srgbClr val="000090"/>
                </a:solidFill>
              </a:rPr>
              <a:t>John </a:t>
            </a:r>
            <a:r>
              <a:rPr lang="en-US" sz="1400" dirty="0" err="1" smtClean="0">
                <a:solidFill>
                  <a:srgbClr val="000090"/>
                </a:solidFill>
              </a:rPr>
              <a:t>Moores</a:t>
            </a:r>
            <a:r>
              <a:rPr lang="en-US" sz="1400" dirty="0" smtClean="0">
                <a:solidFill>
                  <a:srgbClr val="000090"/>
                </a:solidFill>
              </a:rPr>
              <a:t> University)</a:t>
            </a:r>
            <a:endParaRPr lang="en-US" sz="1400" dirty="0">
              <a:solidFill>
                <a:srgbClr val="000090"/>
              </a:solidFill>
            </a:endParaRPr>
          </a:p>
          <a:p>
            <a:pPr marL="0" indent="0">
              <a:spcBef>
                <a:spcPts val="0"/>
              </a:spcBef>
              <a:buNone/>
            </a:pPr>
            <a:endParaRPr lang="en-US" sz="1400" dirty="0">
              <a:solidFill>
                <a:srgbClr val="000090"/>
              </a:solidFill>
            </a:endParaRPr>
          </a:p>
          <a:p>
            <a:pPr>
              <a:spcBef>
                <a:spcPts val="0"/>
              </a:spcBef>
              <a:buFont typeface="+mj-lt"/>
              <a:buAutoNum type="arabicPeriod"/>
            </a:pPr>
            <a:r>
              <a:rPr lang="en-US" sz="1400" dirty="0">
                <a:solidFill>
                  <a:srgbClr val="000090"/>
                </a:solidFill>
              </a:rPr>
              <a:t>Changing policy and practice to increase active travel to school </a:t>
            </a:r>
            <a:r>
              <a:rPr lang="en-US" sz="1400" dirty="0" smtClean="0">
                <a:solidFill>
                  <a:srgbClr val="000090"/>
                </a:solidFill>
              </a:rPr>
              <a:t>(University of Bristol)</a:t>
            </a:r>
            <a:endParaRPr lang="en-US" sz="1400" dirty="0">
              <a:solidFill>
                <a:srgbClr val="000090"/>
              </a:solidFill>
            </a:endParaRPr>
          </a:p>
          <a:p>
            <a:pPr>
              <a:spcBef>
                <a:spcPts val="0"/>
              </a:spcBef>
              <a:buFont typeface="+mj-lt"/>
              <a:buAutoNum type="arabicPeriod"/>
            </a:pPr>
            <a:endParaRPr lang="en-US" sz="1400" dirty="0" smtClean="0">
              <a:solidFill>
                <a:srgbClr val="000090"/>
              </a:solidFill>
            </a:endParaRPr>
          </a:p>
          <a:p>
            <a:pPr>
              <a:spcBef>
                <a:spcPts val="0"/>
              </a:spcBef>
              <a:buFont typeface="+mj-lt"/>
              <a:buAutoNum type="arabicPeriod"/>
            </a:pPr>
            <a:r>
              <a:rPr lang="en-US" sz="1400" dirty="0" smtClean="0">
                <a:solidFill>
                  <a:srgbClr val="000090"/>
                </a:solidFill>
              </a:rPr>
              <a:t>The effects </a:t>
            </a:r>
            <a:r>
              <a:rPr lang="en-US" sz="1400" dirty="0">
                <a:solidFill>
                  <a:srgbClr val="000090"/>
                </a:solidFill>
              </a:rPr>
              <a:t>of physical activity on mental health and nicotine addiction </a:t>
            </a:r>
            <a:r>
              <a:rPr lang="en-US" sz="1400" dirty="0" smtClean="0">
                <a:solidFill>
                  <a:srgbClr val="000090"/>
                </a:solidFill>
              </a:rPr>
              <a:t>(Exeter University)</a:t>
            </a:r>
            <a:endParaRPr lang="en-US" sz="1400" dirty="0">
              <a:solidFill>
                <a:srgbClr val="000090"/>
              </a:solidFill>
            </a:endParaRPr>
          </a:p>
          <a:p>
            <a:pPr>
              <a:spcBef>
                <a:spcPts val="0"/>
              </a:spcBef>
              <a:buFont typeface="+mj-lt"/>
              <a:buAutoNum type="arabicPeriod"/>
            </a:pPr>
            <a:endParaRPr lang="en-US" sz="1400" dirty="0">
              <a:solidFill>
                <a:srgbClr val="000090"/>
              </a:solidFill>
            </a:endParaRPr>
          </a:p>
          <a:p>
            <a:pPr>
              <a:spcBef>
                <a:spcPts val="0"/>
              </a:spcBef>
              <a:buFont typeface="+mj-lt"/>
              <a:buAutoNum type="arabicPeriod"/>
            </a:pPr>
            <a:r>
              <a:rPr lang="en-US" sz="1400" dirty="0">
                <a:solidFill>
                  <a:srgbClr val="000090"/>
                </a:solidFill>
              </a:rPr>
              <a:t>Improving functional performance, prosthetic rehabilitation and falls prevention in </a:t>
            </a:r>
            <a:r>
              <a:rPr lang="en-US" sz="1400" dirty="0" err="1">
                <a:solidFill>
                  <a:srgbClr val="000090"/>
                </a:solidFill>
              </a:rPr>
              <a:t>transtibial</a:t>
            </a:r>
            <a:r>
              <a:rPr lang="en-US" sz="1400" dirty="0">
                <a:solidFill>
                  <a:srgbClr val="000090"/>
                </a:solidFill>
              </a:rPr>
              <a:t> amputees </a:t>
            </a:r>
            <a:r>
              <a:rPr lang="en-US" sz="1400" dirty="0" smtClean="0">
                <a:solidFill>
                  <a:srgbClr val="000090"/>
                </a:solidFill>
              </a:rPr>
              <a:t>(University of Hull)</a:t>
            </a:r>
          </a:p>
          <a:p>
            <a:pPr>
              <a:spcBef>
                <a:spcPts val="0"/>
              </a:spcBef>
              <a:buFont typeface="+mj-lt"/>
              <a:buAutoNum type="arabicPeriod"/>
            </a:pPr>
            <a:endParaRPr lang="en-US" sz="1400" dirty="0">
              <a:solidFill>
                <a:srgbClr val="000090"/>
              </a:solidFill>
            </a:endParaRPr>
          </a:p>
          <a:p>
            <a:pPr>
              <a:spcBef>
                <a:spcPts val="0"/>
              </a:spcBef>
              <a:buFont typeface="+mj-lt"/>
              <a:buAutoNum type="arabicPeriod"/>
            </a:pPr>
            <a:r>
              <a:rPr lang="en-US" sz="1400" dirty="0">
                <a:solidFill>
                  <a:srgbClr val="000090"/>
                </a:solidFill>
              </a:rPr>
              <a:t>The development of column-based mid-sole (‘</a:t>
            </a:r>
            <a:r>
              <a:rPr lang="en-US" sz="1400" dirty="0" err="1">
                <a:solidFill>
                  <a:srgbClr val="000090"/>
                </a:solidFill>
              </a:rPr>
              <a:t>Microwobbleboard</a:t>
            </a:r>
            <a:r>
              <a:rPr lang="en-US" sz="1400" dirty="0">
                <a:solidFill>
                  <a:srgbClr val="000090"/>
                </a:solidFill>
              </a:rPr>
              <a:t>’™) technology, leading to the creation of </a:t>
            </a:r>
            <a:r>
              <a:rPr lang="en-US" sz="1400" dirty="0" err="1">
                <a:solidFill>
                  <a:srgbClr val="000090"/>
                </a:solidFill>
              </a:rPr>
              <a:t>FitFlop</a:t>
            </a:r>
            <a:r>
              <a:rPr lang="en-US" sz="1400" dirty="0">
                <a:solidFill>
                  <a:srgbClr val="000090"/>
                </a:solidFill>
              </a:rPr>
              <a:t> Ltd, a global footwear brand (London South Bank University)</a:t>
            </a:r>
          </a:p>
          <a:p>
            <a:pPr marL="0" indent="0">
              <a:spcBef>
                <a:spcPts val="0"/>
              </a:spcBef>
              <a:buNone/>
            </a:pPr>
            <a:endParaRPr lang="en-US" sz="1400" dirty="0">
              <a:solidFill>
                <a:srgbClr val="000090"/>
              </a:solidFill>
            </a:endParaRPr>
          </a:p>
          <a:p>
            <a:pPr marL="0" indent="0">
              <a:spcBef>
                <a:spcPts val="0"/>
              </a:spcBef>
              <a:buNone/>
            </a:pPr>
            <a:endParaRPr lang="en-US" sz="1400" dirty="0" smtClean="0"/>
          </a:p>
          <a:p>
            <a:pPr marL="0" indent="0">
              <a:buNone/>
            </a:pPr>
            <a:endParaRPr lang="en-US" sz="1400" dirty="0">
              <a:solidFill>
                <a:srgbClr val="000090"/>
              </a:solidFill>
            </a:endParaRPr>
          </a:p>
        </p:txBody>
      </p:sp>
    </p:spTree>
    <p:extLst>
      <p:ext uri="{BB962C8B-B14F-4D97-AF65-F5344CB8AC3E}">
        <p14:creationId xmlns:p14="http://schemas.microsoft.com/office/powerpoint/2010/main" val="261253200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5536" y="764704"/>
            <a:ext cx="8424936" cy="5832648"/>
          </a:xfrm>
          <a:prstGeom prst="rect">
            <a:avLst/>
          </a:prstGeom>
        </p:spPr>
      </p:pic>
      <p:sp>
        <p:nvSpPr>
          <p:cNvPr id="3" name="Rectangle 2"/>
          <p:cNvSpPr/>
          <p:nvPr/>
        </p:nvSpPr>
        <p:spPr>
          <a:xfrm>
            <a:off x="467544" y="188640"/>
            <a:ext cx="8208912" cy="646331"/>
          </a:xfrm>
          <a:prstGeom prst="rect">
            <a:avLst/>
          </a:prstGeom>
        </p:spPr>
        <p:txBody>
          <a:bodyPr wrap="square">
            <a:spAutoFit/>
          </a:bodyPr>
          <a:lstStyle/>
          <a:p>
            <a:r>
              <a:rPr lang="en-US" dirty="0">
                <a:solidFill>
                  <a:srgbClr val="000090"/>
                </a:solidFill>
              </a:rPr>
              <a:t>Fig. </a:t>
            </a:r>
            <a:r>
              <a:rPr lang="en-US" dirty="0" smtClean="0">
                <a:solidFill>
                  <a:srgbClr val="000090"/>
                </a:solidFill>
              </a:rPr>
              <a:t>12 Alluvial diagram linking ‘fields of research’ with </a:t>
            </a:r>
            <a:r>
              <a:rPr lang="en-US" dirty="0" err="1" smtClean="0">
                <a:solidFill>
                  <a:srgbClr val="000090"/>
                </a:solidFill>
              </a:rPr>
              <a:t>UoAs</a:t>
            </a:r>
            <a:r>
              <a:rPr lang="en-US" dirty="0" smtClean="0">
                <a:solidFill>
                  <a:srgbClr val="000090"/>
                </a:solidFill>
              </a:rPr>
              <a:t> to ‘</a:t>
            </a:r>
            <a:r>
              <a:rPr lang="en-US" dirty="0">
                <a:solidFill>
                  <a:srgbClr val="000090"/>
                </a:solidFill>
              </a:rPr>
              <a:t>i</a:t>
            </a:r>
            <a:r>
              <a:rPr lang="en-US" dirty="0" smtClean="0">
                <a:solidFill>
                  <a:srgbClr val="000090"/>
                </a:solidFill>
              </a:rPr>
              <a:t>mpact topics’</a:t>
            </a:r>
            <a:endParaRPr lang="en-US" dirty="0">
              <a:solidFill>
                <a:srgbClr val="000090"/>
              </a:solidFill>
            </a:endParaRPr>
          </a:p>
          <a:p>
            <a:pPr algn="r"/>
            <a:r>
              <a:rPr lang="en-US" dirty="0">
                <a:solidFill>
                  <a:srgbClr val="000090"/>
                </a:solidFill>
              </a:rPr>
              <a:t>(King’s College London and Digital Science, 2015: 41) </a:t>
            </a:r>
          </a:p>
        </p:txBody>
      </p:sp>
    </p:spTree>
    <p:extLst>
      <p:ext uri="{BB962C8B-B14F-4D97-AF65-F5344CB8AC3E}">
        <p14:creationId xmlns:p14="http://schemas.microsoft.com/office/powerpoint/2010/main" val="259348201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template</Template>
  <TotalTime>726</TotalTime>
  <Words>1500</Words>
  <Application>Microsoft Macintosh PowerPoint</Application>
  <PresentationFormat>On-screen Show (4:3)</PresentationFormat>
  <Paragraphs>146</Paragraphs>
  <Slides>14</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presentation template</vt:lpstr>
      <vt:lpstr>Document</vt:lpstr>
      <vt:lpstr>HEPI-Elsevier Research Conference: Reflections on REF2014  31 March 2015 Royal Society, London </vt:lpstr>
      <vt:lpstr>From ‘REFlections’ to ‘REFereeing’:  three insights from REF2014 and suggestions for  balancing competing funding demands  </vt:lpstr>
      <vt:lpstr>PowerPoint Presentation</vt:lpstr>
      <vt:lpstr>Insights from REF 2014</vt:lpstr>
      <vt:lpstr>a) World Leading with Global Impact</vt:lpstr>
      <vt:lpstr>PowerPoint Presentation</vt:lpstr>
      <vt:lpstr>b) Diverse Pathways to Impact</vt:lpstr>
      <vt:lpstr>Diverse pathways to impact in sport</vt:lpstr>
      <vt:lpstr>PowerPoint Presentation</vt:lpstr>
      <vt:lpstr>PowerPoint Presentation</vt:lpstr>
      <vt:lpstr>PowerPoint Presentation</vt:lpstr>
      <vt:lpstr>c) Different types of HEI specialise in different types of Impact</vt:lpstr>
      <vt:lpstr>PowerPoint Presentation</vt:lpstr>
      <vt:lpstr>d) Supporting excellence and inter-disciplinarity</vt:lpstr>
    </vt:vector>
  </TitlesOfParts>
  <Company>Marjon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Cara Aitchison</cp:lastModifiedBy>
  <cp:revision>73</cp:revision>
  <dcterms:created xsi:type="dcterms:W3CDTF">2014-12-09T11:09:19Z</dcterms:created>
  <dcterms:modified xsi:type="dcterms:W3CDTF">2015-03-31T06:26:39Z</dcterms:modified>
</cp:coreProperties>
</file>