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5.xml" ContentType="application/vnd.openxmlformats-officedocument.presentationml.notesSlide+xml"/>
  <Override PartName="/ppt/embeddings/oleObject1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79" r:id="rId3"/>
    <p:sldId id="321" r:id="rId4"/>
    <p:sldId id="315" r:id="rId5"/>
    <p:sldId id="314" r:id="rId6"/>
    <p:sldId id="318" r:id="rId7"/>
    <p:sldId id="310" r:id="rId8"/>
    <p:sldId id="309" r:id="rId9"/>
    <p:sldId id="305" r:id="rId10"/>
    <p:sldId id="306" r:id="rId11"/>
    <p:sldId id="316" r:id="rId12"/>
    <p:sldId id="307" r:id="rId13"/>
    <p:sldId id="304" r:id="rId14"/>
    <p:sldId id="317" r:id="rId15"/>
    <p:sldId id="308" r:id="rId16"/>
    <p:sldId id="319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4660"/>
  </p:normalViewPr>
  <p:slideViewPr>
    <p:cSldViewPr>
      <p:cViewPr varScale="1">
        <p:scale>
          <a:sx n="97" d="100"/>
          <a:sy n="97" d="100"/>
        </p:scale>
        <p:origin x="-14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62C4B-8185-49E9-B930-1D45B2629850}" type="datetimeFigureOut">
              <a:rPr lang="en-GB" smtClean="0"/>
              <a:pPr/>
              <a:t>31/03/15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39E0D-BED4-4670-8C31-5AEDFF01EB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9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0575-51A7-4D33-A4D7-85291243178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45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B109F-423C-4365-88F5-2E080652A7D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AF50B-3317-4497-9B02-F96EF027E202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…</a:t>
            </a:r>
          </a:p>
          <a:p>
            <a:pPr eaLnBrk="1" hangingPunct="1">
              <a:buFontTx/>
              <a:buNone/>
            </a:pPr>
            <a:endParaRPr lang="en-US" baseline="0" dirty="0" smtClean="0"/>
          </a:p>
          <a:p>
            <a:pPr eaLnBrk="1" hangingPunct="1">
              <a:buFontTx/>
              <a:buNone/>
            </a:pPr>
            <a:r>
              <a:rPr lang="en-US" baseline="0" dirty="0" smtClean="0"/>
              <a:t>We are also in the Top 2% world wide, which means that by studying with us, you will be earning a degree that is internationally </a:t>
            </a:r>
            <a:r>
              <a:rPr lang="en-US" baseline="0" dirty="0" err="1" smtClean="0"/>
              <a:t>recognised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>
                <a:solidFill>
                  <a:srgbClr val="FFFFFF"/>
                </a:solidFill>
                <a:latin typeface="Calibri" pitchFamily="34" charset="0"/>
              </a:rPr>
              <a:t>       </a:t>
            </a:r>
            <a:r>
              <a:rPr lang="en-GB" sz="2400" dirty="0" err="1" smtClean="0">
                <a:solidFill>
                  <a:srgbClr val="FFFFFF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2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pic>
        <p:nvPicPr>
          <p:cNvPr id="4" name="Picture 3" descr="THE Awards for 2012 black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17034" y="1268760"/>
            <a:ext cx="690993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29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FFFFFF"/>
                </a:solidFill>
                <a:latin typeface="Calibri" pitchFamily="34" charset="0"/>
              </a:rPr>
              <a:t>www.le.ac.uk</a:t>
            </a:r>
          </a:p>
        </p:txBody>
      </p:sp>
      <p:pic>
        <p:nvPicPr>
          <p:cNvPr id="7" name="Picture 6" descr="Final PC logo black 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5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73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4" name="Picture 3" descr="Final PC logo black 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3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43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3" name="Picture 2" descr="Final PC logo black 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77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E Awards for 2012 black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7034" y="1268760"/>
            <a:ext cx="6909931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09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al PC logo white text.png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586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rebuchet MS" pitchFamily="34" charset="0"/>
        <a:buChar char="•"/>
        <a:defRPr sz="28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bg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bg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tif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4" Type="http://schemas.openxmlformats.org/officeDocument/2006/relationships/tags" Target="../tags/tag3.xml"/><Relationship Id="rId5" Type="http://schemas.openxmlformats.org/officeDocument/2006/relationships/tags" Target="../tags/tag4.xml"/><Relationship Id="rId6" Type="http://schemas.openxmlformats.org/officeDocument/2006/relationships/slideLayout" Target="../slideLayouts/slideLayout3.xml"/><Relationship Id="rId7" Type="http://schemas.openxmlformats.org/officeDocument/2006/relationships/notesSlide" Target="../notesSlides/notesSlide15.xml"/><Relationship Id="rId8" Type="http://schemas.openxmlformats.org/officeDocument/2006/relationships/oleObject" Target="../embeddings/oleObject1.bin"/><Relationship Id="rId9" Type="http://schemas.openxmlformats.org/officeDocument/2006/relationships/image" Target="../media/image7.emf"/><Relationship Id="rId10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0000" y="2160048"/>
            <a:ext cx="7740000" cy="1268952"/>
          </a:xfrm>
        </p:spPr>
        <p:txBody>
          <a:bodyPr/>
          <a:lstStyle/>
          <a:p>
            <a:r>
              <a:rPr lang="en-GB" sz="4400" dirty="0"/>
              <a:t>The Impact of the REF2014</a:t>
            </a:r>
            <a:endParaRPr lang="en-GB" sz="2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740000" cy="648072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755576" y="3672216"/>
            <a:ext cx="7740000" cy="126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en-GB" sz="2600" dirty="0" smtClean="0"/>
              <a:t>Professor Paul Boyle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830923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REF as a Management Tool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Crude tool which needs careful use</a:t>
            </a:r>
          </a:p>
          <a:p>
            <a:pPr lvl="1"/>
            <a:r>
              <a:rPr lang="en-GB" sz="2400" dirty="0" smtClean="0"/>
              <a:t>Would not design it in this </a:t>
            </a:r>
            <a:r>
              <a:rPr lang="en-GB" sz="2400" dirty="0" smtClean="0"/>
              <a:t>way for management purposes</a:t>
            </a:r>
            <a:endParaRPr lang="en-GB" sz="2400" dirty="0" smtClean="0"/>
          </a:p>
          <a:p>
            <a:pPr lvl="1"/>
            <a:r>
              <a:rPr lang="en-GB" sz="2400" dirty="0" smtClean="0"/>
              <a:t>Individual-level data hidden</a:t>
            </a:r>
          </a:p>
          <a:p>
            <a:pPr lvl="1"/>
            <a:r>
              <a:rPr lang="en-GB" sz="2400" dirty="0" smtClean="0"/>
              <a:t>Infrequent updates</a:t>
            </a:r>
            <a:endParaRPr lang="en-GB" sz="2400" dirty="0" smtClean="0"/>
          </a:p>
          <a:p>
            <a:pPr lvl="1"/>
            <a:r>
              <a:rPr lang="en-GB" sz="2400" dirty="0" smtClean="0"/>
              <a:t>The cost to produce it may not be </a:t>
            </a:r>
            <a:r>
              <a:rPr lang="en-GB" sz="2400" dirty="0" smtClean="0"/>
              <a:t>justified</a:t>
            </a:r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marL="457200" lvl="1" indent="0">
              <a:buNone/>
            </a:pPr>
            <a:r>
              <a:rPr lang="en-GB" sz="2400" i="1" dirty="0" smtClean="0"/>
              <a:t>If we were designing a nationally consistent management tool to help identify research strength, how might we do it?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04597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Pre-REF ‘Poaching’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Much like the Premier League, transfer deadlines create artificial mobility patterns</a:t>
            </a:r>
          </a:p>
          <a:p>
            <a:pPr lvl="1"/>
            <a:r>
              <a:rPr lang="en-GB" sz="2400" dirty="0"/>
              <a:t>O</a:t>
            </a:r>
            <a:r>
              <a:rPr lang="en-GB" sz="2400" dirty="0" smtClean="0"/>
              <a:t>utputs </a:t>
            </a:r>
            <a:r>
              <a:rPr lang="en-GB" sz="2400" dirty="0"/>
              <a:t>travel with </a:t>
            </a:r>
            <a:r>
              <a:rPr lang="en-GB" sz="2400" dirty="0" smtClean="0"/>
              <a:t>the </a:t>
            </a:r>
            <a:r>
              <a:rPr lang="en-GB" sz="2400" dirty="0"/>
              <a:t>author when </a:t>
            </a:r>
            <a:r>
              <a:rPr lang="en-GB" sz="2400" dirty="0" smtClean="0"/>
              <a:t>staff move institution</a:t>
            </a:r>
          </a:p>
          <a:p>
            <a:pPr lvl="1"/>
            <a:r>
              <a:rPr lang="en-GB" sz="2400" dirty="0"/>
              <a:t>F</a:t>
            </a:r>
            <a:r>
              <a:rPr lang="en-GB" sz="2400" dirty="0" smtClean="0"/>
              <a:t>lurry </a:t>
            </a:r>
            <a:r>
              <a:rPr lang="en-GB" sz="2400" dirty="0"/>
              <a:t>of pre-REF </a:t>
            </a:r>
            <a:r>
              <a:rPr lang="en-GB" sz="2400" dirty="0" smtClean="0"/>
              <a:t>4</a:t>
            </a:r>
            <a:r>
              <a:rPr lang="en-GB" sz="2400" dirty="0"/>
              <a:t>* </a:t>
            </a:r>
            <a:r>
              <a:rPr lang="en-GB" sz="2400" dirty="0" smtClean="0"/>
              <a:t>transfers, with family implications</a:t>
            </a:r>
            <a:endParaRPr lang="en-GB" sz="2400" dirty="0" smtClean="0"/>
          </a:p>
          <a:p>
            <a:pPr lvl="1"/>
            <a:r>
              <a:rPr lang="en-GB" sz="2400" dirty="0" smtClean="0"/>
              <a:t>Some institutions provide the foundation to feed the top </a:t>
            </a:r>
          </a:p>
          <a:p>
            <a:pPr lvl="1"/>
            <a:r>
              <a:rPr lang="en-GB" sz="2400" dirty="0" smtClean="0"/>
              <a:t>Is the system carefully designed to maintain this bottom up provision?</a:t>
            </a:r>
          </a:p>
          <a:p>
            <a:pPr marL="457200" lvl="1" indent="0">
              <a:buNone/>
            </a:pPr>
            <a:endParaRPr lang="en-GB" sz="2400" i="1" dirty="0" smtClean="0"/>
          </a:p>
          <a:p>
            <a:pPr marL="457200" lvl="1" indent="0">
              <a:buNone/>
            </a:pPr>
            <a:r>
              <a:rPr lang="en-GB" sz="2400" i="1" dirty="0" smtClean="0"/>
              <a:t>Should the outputs follow the Impact ‘no travel’ rule?</a:t>
            </a:r>
          </a:p>
        </p:txBody>
      </p:sp>
    </p:spTree>
    <p:extLst>
      <p:ext uri="{BB962C8B-B14F-4D97-AF65-F5344CB8AC3E}">
        <p14:creationId xmlns:p14="http://schemas.microsoft.com/office/powerpoint/2010/main" val="25341541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Fostering the Best Research Ecosystem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UK has the world’s most efficient research system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US" sz="2400" dirty="0" smtClean="0"/>
          </a:p>
        </p:txBody>
      </p:sp>
      <p:pic>
        <p:nvPicPr>
          <p:cNvPr id="7" name="Picture 6" descr="gerd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36912"/>
            <a:ext cx="6486322" cy="3600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36296" y="5517232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latin typeface="Calibri"/>
                <a:cs typeface="Calibri"/>
              </a:rPr>
              <a:t>Share of world citations by GERD </a:t>
            </a:r>
            <a:endParaRPr lang="en-US" sz="14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65663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Fostering the Best Research Ecosystem</a:t>
            </a:r>
            <a:endParaRPr lang="en-GB" dirty="0" smtClean="0"/>
          </a:p>
        </p:txBody>
      </p:sp>
      <p:pic>
        <p:nvPicPr>
          <p:cNvPr id="3" name="Picture 2" descr="UK research spend GDP barcha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699852"/>
            <a:ext cx="5705872" cy="387788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But public funding is falling behind</a:t>
            </a:r>
            <a:endParaRPr lang="en-GB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805755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Fostering the Best Research Ecosystem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There is a risk </a:t>
            </a:r>
            <a:r>
              <a:rPr lang="en-GB" dirty="0" smtClean="0"/>
              <a:t>if we </a:t>
            </a:r>
            <a:r>
              <a:rPr lang="en-GB" dirty="0" smtClean="0"/>
              <a:t>focus too much on efficiency</a:t>
            </a:r>
          </a:p>
          <a:p>
            <a:pPr lvl="1"/>
            <a:r>
              <a:rPr lang="en-GB" sz="2400" dirty="0" smtClean="0"/>
              <a:t>Is </a:t>
            </a:r>
            <a:r>
              <a:rPr lang="en-GB" sz="2400" dirty="0" smtClean="0"/>
              <a:t>our performance because </a:t>
            </a:r>
            <a:r>
              <a:rPr lang="en-GB" sz="2400" dirty="0" smtClean="0"/>
              <a:t>of the focus on excellence, or despite it?</a:t>
            </a:r>
          </a:p>
          <a:p>
            <a:pPr lvl="1"/>
            <a:r>
              <a:rPr lang="en-GB" sz="2400" dirty="0" smtClean="0"/>
              <a:t>REF concentration of </a:t>
            </a:r>
            <a:r>
              <a:rPr lang="en-GB" sz="2400" dirty="0" smtClean="0"/>
              <a:t>funding</a:t>
            </a:r>
          </a:p>
          <a:p>
            <a:pPr lvl="1"/>
            <a:r>
              <a:rPr lang="en-GB" sz="2400" dirty="0" smtClean="0"/>
              <a:t>Some of the most fundamental breakthroughs happen in unpredictable places</a:t>
            </a:r>
            <a:endParaRPr lang="en-GB" sz="2400" dirty="0" smtClean="0"/>
          </a:p>
          <a:p>
            <a:pPr lvl="1"/>
            <a:endParaRPr lang="en-GB" sz="2000" dirty="0" smtClean="0"/>
          </a:p>
          <a:p>
            <a:pPr marL="457200" lvl="1" indent="0">
              <a:buNone/>
            </a:pPr>
            <a:endParaRPr lang="en-GB" sz="2400" i="1" dirty="0" smtClean="0"/>
          </a:p>
          <a:p>
            <a:pPr marL="457200" lvl="1" indent="0">
              <a:buNone/>
            </a:pPr>
            <a:r>
              <a:rPr lang="en-GB" sz="2400" i="1" dirty="0" smtClean="0"/>
              <a:t>Should the QR allocation match the allocation of Research Council funding or not?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9433047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Object 4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think-cell Slide" r:id="rId8" imgW="381" imgH="381" progId="">
                  <p:embed/>
                </p:oleObj>
              </mc:Choice>
              <mc:Fallback>
                <p:oleObj name="think-cell Slide" r:id="rId8" imgW="381" imgH="38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kumimoji="0" lang="en-US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Calibri"/>
              <a:sym typeface="Calibri"/>
            </a:endParaRPr>
          </a:p>
        </p:txBody>
      </p:sp>
      <p:sp>
        <p:nvSpPr>
          <p:cNvPr id="8" name="Rectangle 7"/>
          <p:cNvSpPr/>
          <p:nvPr>
            <p:custDataLst>
              <p:tags r:id="rId4"/>
            </p:custDataLst>
          </p:nvPr>
        </p:nvSpPr>
        <p:spPr bwMode="auto">
          <a:xfrm>
            <a:off x="827584" y="2276872"/>
            <a:ext cx="7560840" cy="4312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8900" indent="-88900" algn="l">
              <a:lnSpc>
                <a:spcPct val="100000"/>
              </a:lnSpc>
            </a:pPr>
            <a:r>
              <a:rPr lang="en-US" sz="1200" b="1" dirty="0" smtClean="0"/>
              <a:t>Even though there is significantly less inter-country mobility in Europe than inter-state mobility in the US, differences between inter-state and inter-country collaboration are much smaller. </a:t>
            </a: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 bwMode="auto">
          <a:xfrm>
            <a:off x="827584" y="2692386"/>
            <a:ext cx="7560840" cy="36724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r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884B8-848A-421E-86B6-4BA7AF1F338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86362" y="4320737"/>
            <a:ext cx="497327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6.0%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2200" y="4089266"/>
            <a:ext cx="648072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22.2%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206975" name="Picture 12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59302"/>
            <a:ext cx="7297439" cy="330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Mobility in Europe and the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7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Conclusion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US" dirty="0" smtClean="0"/>
              <a:t>The UK research system is envied across the world</a:t>
            </a:r>
            <a:endParaRPr lang="en-US" dirty="0"/>
          </a:p>
          <a:p>
            <a:pPr lvl="1"/>
            <a:r>
              <a:rPr lang="en-US" sz="2400" dirty="0" smtClean="0"/>
              <a:t>We have a strong system which produces world-class discovery</a:t>
            </a:r>
          </a:p>
          <a:p>
            <a:pPr lvl="1"/>
            <a:r>
              <a:rPr lang="en-US" sz="2400" dirty="0" smtClean="0"/>
              <a:t>Impact </a:t>
            </a:r>
            <a:r>
              <a:rPr lang="en-US" sz="2400" dirty="0" smtClean="0"/>
              <a:t>is </a:t>
            </a:r>
            <a:r>
              <a:rPr lang="en-US" sz="2400" dirty="0" smtClean="0"/>
              <a:t>more embedded </a:t>
            </a:r>
            <a:r>
              <a:rPr lang="en-US" sz="2400" dirty="0" smtClean="0"/>
              <a:t>now</a:t>
            </a:r>
          </a:p>
          <a:p>
            <a:pPr lvl="1"/>
            <a:r>
              <a:rPr lang="en-US" sz="2400" dirty="0" smtClean="0"/>
              <a:t>Public engagement is </a:t>
            </a:r>
            <a:r>
              <a:rPr lang="en-US" sz="2400" dirty="0" smtClean="0"/>
              <a:t>starting to be taken seriously</a:t>
            </a:r>
          </a:p>
          <a:p>
            <a:pPr lvl="1"/>
            <a:r>
              <a:rPr lang="en-US" sz="2400" dirty="0"/>
              <a:t>Changes made to the REF have been good for equal </a:t>
            </a:r>
            <a:r>
              <a:rPr lang="en-US" sz="2400" dirty="0" smtClean="0"/>
              <a:t>opportunities (1/5 of submitted staff were early career)</a:t>
            </a:r>
            <a:endParaRPr lang="en-US" sz="2400" dirty="0"/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5859116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Conclusion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318000"/>
          </a:xfrm>
        </p:spPr>
        <p:txBody>
          <a:bodyPr/>
          <a:lstStyle/>
          <a:p>
            <a:r>
              <a:rPr lang="en-US" dirty="0" smtClean="0"/>
              <a:t>However, </a:t>
            </a:r>
            <a:r>
              <a:rPr lang="en-US" dirty="0" smtClean="0"/>
              <a:t>the REF approach </a:t>
            </a:r>
            <a:r>
              <a:rPr lang="en-US" dirty="0" smtClean="0"/>
              <a:t>is not being replicated in </a:t>
            </a:r>
            <a:r>
              <a:rPr lang="en-US" dirty="0" smtClean="0"/>
              <a:t>many </a:t>
            </a:r>
            <a:r>
              <a:rPr lang="en-US" dirty="0" smtClean="0"/>
              <a:t>leading nations</a:t>
            </a:r>
            <a:endParaRPr lang="en-US" dirty="0"/>
          </a:p>
          <a:p>
            <a:pPr lvl="1"/>
            <a:r>
              <a:rPr lang="en-US" sz="2400" dirty="0" smtClean="0"/>
              <a:t>The cost is </a:t>
            </a:r>
            <a:r>
              <a:rPr lang="en-US" sz="2400" dirty="0" smtClean="0"/>
              <a:t>substantial</a:t>
            </a:r>
            <a:endParaRPr lang="en-US" sz="2400" dirty="0" smtClean="0"/>
          </a:p>
          <a:p>
            <a:pPr lvl="1"/>
            <a:r>
              <a:rPr lang="en-US" sz="2400" dirty="0"/>
              <a:t>There is a feeling </a:t>
            </a:r>
            <a:r>
              <a:rPr lang="en-US" sz="2400" dirty="0"/>
              <a:t>a</a:t>
            </a:r>
            <a:r>
              <a:rPr lang="en-US" sz="2400" dirty="0" smtClean="0"/>
              <a:t>mong some nations that we </a:t>
            </a:r>
            <a:r>
              <a:rPr lang="en-US" sz="2400" dirty="0"/>
              <a:t>focus too much on </a:t>
            </a:r>
            <a:r>
              <a:rPr lang="en-US" sz="2400" dirty="0" smtClean="0"/>
              <a:t>impact, and this might undermine fundamental science</a:t>
            </a:r>
            <a:endParaRPr lang="en-US" sz="2400" dirty="0" smtClean="0"/>
          </a:p>
          <a:p>
            <a:pPr lvl="1"/>
            <a:r>
              <a:rPr lang="en-US" sz="2400" dirty="0" smtClean="0"/>
              <a:t>It introduces artificial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 into the market</a:t>
            </a:r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r>
              <a:rPr lang="en-US" sz="2400" i="1" dirty="0" smtClean="0"/>
              <a:t>Would a citations / research grants system provide much the same results, annually?</a:t>
            </a:r>
          </a:p>
        </p:txBody>
      </p:sp>
    </p:spTree>
    <p:extLst>
      <p:ext uri="{BB962C8B-B14F-4D97-AF65-F5344CB8AC3E}">
        <p14:creationId xmlns:p14="http://schemas.microsoft.com/office/powerpoint/2010/main" val="351882415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Introduction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Each </a:t>
            </a:r>
            <a:r>
              <a:rPr lang="en-GB" dirty="0"/>
              <a:t>REF is a critical and influential milestone in a </a:t>
            </a:r>
            <a:r>
              <a:rPr lang="en-GB" dirty="0" smtClean="0"/>
              <a:t>University’s </a:t>
            </a:r>
            <a:r>
              <a:rPr lang="en-GB" dirty="0" smtClean="0"/>
              <a:t>life</a:t>
            </a:r>
            <a:endParaRPr lang="en-GB" dirty="0"/>
          </a:p>
          <a:p>
            <a:pPr lvl="1"/>
            <a:r>
              <a:rPr lang="en-GB" sz="2400" dirty="0" smtClean="0"/>
              <a:t>Performance </a:t>
            </a:r>
            <a:r>
              <a:rPr lang="en-GB" sz="2400" dirty="0"/>
              <a:t>dictates </a:t>
            </a:r>
            <a:r>
              <a:rPr lang="en-GB" sz="2400" dirty="0" smtClean="0"/>
              <a:t>funding </a:t>
            </a:r>
            <a:r>
              <a:rPr lang="en-GB" sz="2400" dirty="0"/>
              <a:t>allocation </a:t>
            </a:r>
            <a:r>
              <a:rPr lang="en-GB" sz="2400" dirty="0" smtClean="0"/>
              <a:t>and the capacity </a:t>
            </a:r>
            <a:r>
              <a:rPr lang="en-GB" sz="2400" dirty="0"/>
              <a:t>to build on existing </a:t>
            </a:r>
            <a:r>
              <a:rPr lang="en-GB" sz="2400" dirty="0" smtClean="0"/>
              <a:t>excellence</a:t>
            </a:r>
          </a:p>
          <a:p>
            <a:pPr lvl="1"/>
            <a:r>
              <a:rPr lang="en-GB" sz="2400" dirty="0" smtClean="0"/>
              <a:t>It </a:t>
            </a:r>
            <a:r>
              <a:rPr lang="en-GB" sz="2400" dirty="0"/>
              <a:t>impacts on </a:t>
            </a:r>
            <a:r>
              <a:rPr lang="en-GB" sz="2400" dirty="0" smtClean="0"/>
              <a:t>reputation directly </a:t>
            </a:r>
            <a:r>
              <a:rPr lang="en-GB" sz="2400" dirty="0" smtClean="0"/>
              <a:t>and </a:t>
            </a:r>
            <a:r>
              <a:rPr lang="en-GB" sz="2400" dirty="0" smtClean="0"/>
              <a:t>through league </a:t>
            </a:r>
            <a:r>
              <a:rPr lang="en-GB" sz="2400" dirty="0" smtClean="0"/>
              <a:t>tables</a:t>
            </a:r>
            <a:endParaRPr lang="en-GB" sz="2400" dirty="0"/>
          </a:p>
          <a:p>
            <a:pPr marL="457200" lvl="1" indent="0">
              <a:buNone/>
            </a:pPr>
            <a:endParaRPr lang="en-GB" sz="2400" dirty="0" smtClean="0"/>
          </a:p>
          <a:p>
            <a:pPr marL="457200" lvl="1" indent="0">
              <a:buNone/>
            </a:pPr>
            <a:r>
              <a:rPr lang="en-GB" sz="2400" i="1" dirty="0" smtClean="0"/>
              <a:t>With </a:t>
            </a:r>
            <a:r>
              <a:rPr lang="en-GB" sz="2400" i="1" dirty="0"/>
              <a:t>so much at stake, it’s not surprising that institutions spend huge amounts of time and effort working towards a positive </a:t>
            </a:r>
            <a:r>
              <a:rPr lang="en-GB" sz="2400" i="1" dirty="0" smtClean="0"/>
              <a:t>outcome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6326737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Methodology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The methodology continues to be debated</a:t>
            </a:r>
          </a:p>
          <a:p>
            <a:pPr lvl="1"/>
            <a:r>
              <a:rPr lang="en-GB" sz="2400" dirty="0"/>
              <a:t>REF2014 </a:t>
            </a:r>
            <a:r>
              <a:rPr lang="en-GB" sz="2400" dirty="0" smtClean="0"/>
              <a:t>measurement of outputs, environment and </a:t>
            </a:r>
            <a:r>
              <a:rPr lang="en-GB" sz="2400" b="1" dirty="0" smtClean="0"/>
              <a:t>impact</a:t>
            </a:r>
            <a:r>
              <a:rPr lang="en-GB" sz="2400" dirty="0" smtClean="0"/>
              <a:t> is a welcome development</a:t>
            </a:r>
            <a:endParaRPr lang="en-GB" sz="2400" dirty="0"/>
          </a:p>
          <a:p>
            <a:pPr lvl="1"/>
            <a:r>
              <a:rPr lang="en-GB" sz="2400" dirty="0" smtClean="0"/>
              <a:t>Conducted at </a:t>
            </a:r>
            <a:r>
              <a:rPr lang="en-GB" sz="2400" dirty="0" err="1" smtClean="0"/>
              <a:t>UoA</a:t>
            </a:r>
            <a:r>
              <a:rPr lang="en-GB" sz="2400" dirty="0" smtClean="0"/>
              <a:t> level</a:t>
            </a:r>
            <a:r>
              <a:rPr lang="en-GB" sz="2400" dirty="0" smtClean="0"/>
              <a:t>, not Institution or individual – staff may be entered in the most relevant </a:t>
            </a:r>
            <a:r>
              <a:rPr lang="en-GB" sz="2400" dirty="0" err="1" smtClean="0"/>
              <a:t>UoA</a:t>
            </a:r>
            <a:endParaRPr lang="en-GB" sz="2400" dirty="0" smtClean="0"/>
          </a:p>
          <a:p>
            <a:pPr lvl="1"/>
            <a:r>
              <a:rPr lang="en-GB" sz="2400" dirty="0" smtClean="0"/>
              <a:t>Gaming is inevitable, but is further encouraged if the rules of the game are not clearly spelled out up front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pPr marL="457200" lvl="1" indent="0">
              <a:buNone/>
            </a:pPr>
            <a:r>
              <a:rPr lang="en-GB" sz="2400" i="1" dirty="0" smtClean="0"/>
              <a:t>Would the downside of including every member of staff outweigh the benefits?</a:t>
            </a:r>
            <a:endParaRPr lang="en-GB" sz="2400" i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043373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Methodology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Once again the rewards have been pushed more towards the world class, 4*, performance</a:t>
            </a:r>
          </a:p>
          <a:p>
            <a:pPr lvl="1"/>
            <a:r>
              <a:rPr lang="en-GB" sz="2400" dirty="0" smtClean="0"/>
              <a:t>The focus on 4* excellence is persuasive</a:t>
            </a:r>
          </a:p>
          <a:p>
            <a:pPr lvl="1"/>
            <a:r>
              <a:rPr lang="en-GB" sz="2400" dirty="0" smtClean="0"/>
              <a:t>However, scientific breakthroughs often build upon incremental scientific developments</a:t>
            </a:r>
          </a:p>
          <a:p>
            <a:pPr lvl="1"/>
            <a:r>
              <a:rPr lang="en-GB" sz="2400" dirty="0" smtClean="0"/>
              <a:t>Is further concentration a good long-term strategy for the UK, which has unusual strength in depth compared to many countries?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pPr marL="457200" lvl="1" indent="0">
              <a:buNone/>
            </a:pPr>
            <a:r>
              <a:rPr lang="en-GB" sz="2400" i="1" dirty="0" smtClean="0"/>
              <a:t>How much of national funding should be focused on world-class research and and how much on the foundations?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757916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Inclusion of Impact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US" dirty="0" smtClean="0"/>
              <a:t>The inclusion of impact raises interesting questions about </a:t>
            </a:r>
            <a:r>
              <a:rPr lang="en-US" dirty="0" smtClean="0"/>
              <a:t>how blue </a:t>
            </a:r>
            <a:r>
              <a:rPr lang="en-US" dirty="0" smtClean="0"/>
              <a:t>skies </a:t>
            </a:r>
            <a:r>
              <a:rPr lang="en-US" dirty="0"/>
              <a:t>research is </a:t>
            </a:r>
            <a:r>
              <a:rPr lang="en-US" dirty="0" smtClean="0"/>
              <a:t>valued </a:t>
            </a:r>
            <a:endParaRPr lang="en-US" dirty="0" smtClean="0"/>
          </a:p>
          <a:p>
            <a:pPr lvl="1"/>
            <a:r>
              <a:rPr lang="en-GB" sz="2400" dirty="0"/>
              <a:t>Reveals truly significant contribution to society </a:t>
            </a:r>
          </a:p>
          <a:p>
            <a:pPr lvl="1"/>
            <a:r>
              <a:rPr lang="en-GB" sz="2400" dirty="0"/>
              <a:t>New insights </a:t>
            </a:r>
            <a:r>
              <a:rPr lang="en-GB" sz="2400" dirty="0" smtClean="0"/>
              <a:t>within institutions about the contributions</a:t>
            </a:r>
          </a:p>
          <a:p>
            <a:pPr lvl="1"/>
            <a:r>
              <a:rPr lang="en-GB" sz="2400" dirty="0" smtClean="0"/>
              <a:t>And the barriers that exist</a:t>
            </a:r>
            <a:endParaRPr lang="en-GB" sz="2400" dirty="0"/>
          </a:p>
          <a:p>
            <a:pPr lvl="1"/>
            <a:r>
              <a:rPr lang="en-GB" sz="2400" dirty="0" smtClean="0"/>
              <a:t>Encourages more focus on </a:t>
            </a:r>
            <a:r>
              <a:rPr lang="en-GB" sz="2400" dirty="0" smtClean="0"/>
              <a:t>impact reward </a:t>
            </a:r>
            <a:r>
              <a:rPr lang="en-GB" sz="2400" dirty="0"/>
              <a:t>and recognition</a:t>
            </a:r>
          </a:p>
          <a:p>
            <a:pPr marL="457200" lvl="1" indent="0">
              <a:buNone/>
            </a:pPr>
            <a:endParaRPr lang="en-GB" sz="2400" i="1" dirty="0" smtClean="0"/>
          </a:p>
          <a:p>
            <a:pPr marL="457200" lvl="1" indent="0">
              <a:buNone/>
            </a:pPr>
            <a:r>
              <a:rPr lang="en-GB" sz="2400" i="1" dirty="0" smtClean="0"/>
              <a:t>Should </a:t>
            </a:r>
            <a:r>
              <a:rPr lang="en-GB" sz="2400" i="1" dirty="0"/>
              <a:t>strive to find new ways to articulate and evidence the full spectrum of academic </a:t>
            </a:r>
            <a:r>
              <a:rPr lang="en-GB" sz="2400" i="1" dirty="0" smtClean="0"/>
              <a:t>research (including fundamental)</a:t>
            </a:r>
            <a:endParaRPr lang="en-GB" sz="2400" i="1" dirty="0"/>
          </a:p>
          <a:p>
            <a:pPr lvl="2"/>
            <a:endParaRPr lang="en-U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34862875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REF Cycle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US" dirty="0" smtClean="0"/>
              <a:t>The REF cycle is every 5-6 years</a:t>
            </a:r>
          </a:p>
          <a:p>
            <a:pPr lvl="1"/>
            <a:r>
              <a:rPr lang="en-US" sz="2400" dirty="0" smtClean="0"/>
              <a:t>The focus is rightly on quality rather than quantity</a:t>
            </a:r>
          </a:p>
          <a:p>
            <a:pPr lvl="1"/>
            <a:r>
              <a:rPr lang="en-US" sz="2400" dirty="0" smtClean="0"/>
              <a:t>Academics are encouraged to produce 4 </a:t>
            </a:r>
            <a:r>
              <a:rPr lang="en-US" sz="2400" dirty="0" smtClean="0"/>
              <a:t>x 4* articles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asier </a:t>
            </a:r>
            <a:r>
              <a:rPr lang="en-US" sz="2400" dirty="0" smtClean="0"/>
              <a:t>to accommodate in some disciplines than </a:t>
            </a:r>
            <a:r>
              <a:rPr lang="en-US" sz="2400" dirty="0" smtClean="0"/>
              <a:t>others?</a:t>
            </a:r>
            <a:endParaRPr lang="en-US" sz="2400" dirty="0" smtClean="0"/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oes </a:t>
            </a:r>
            <a:r>
              <a:rPr lang="en-US" sz="2400" dirty="0" smtClean="0"/>
              <a:t>it distort the natural process of scientific discovery?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i="1" dirty="0" smtClean="0"/>
              <a:t>Some fundamental breakthroughs have happened after years of less remarkable foundation work, often through serendipity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04897050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Spread </a:t>
            </a:r>
            <a:r>
              <a:rPr lang="en-GB" dirty="0"/>
              <a:t>A</a:t>
            </a:r>
            <a:r>
              <a:rPr lang="en-GB" dirty="0" smtClean="0"/>
              <a:t>cross Disciplines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The relative </a:t>
            </a:r>
            <a:r>
              <a:rPr lang="en-GB" dirty="0" smtClean="0"/>
              <a:t>output quality </a:t>
            </a:r>
            <a:r>
              <a:rPr lang="en-GB" dirty="0" smtClean="0"/>
              <a:t>of </a:t>
            </a:r>
            <a:r>
              <a:rPr lang="en-GB" dirty="0" err="1" smtClean="0"/>
              <a:t>UoAs</a:t>
            </a:r>
            <a:r>
              <a:rPr lang="en-GB" dirty="0" smtClean="0"/>
              <a:t> is interesting</a:t>
            </a:r>
            <a:endParaRPr lang="en-GB" dirty="0" smtClean="0"/>
          </a:p>
          <a:p>
            <a:pPr lvl="1"/>
            <a:r>
              <a:rPr lang="en-GB" sz="2400" dirty="0" smtClean="0"/>
              <a:t>Top on outputs are: Chemistry; Physics; Electrical </a:t>
            </a:r>
            <a:r>
              <a:rPr lang="en-GB" sz="2400" dirty="0"/>
              <a:t>and electronic engineering, metallurgy and </a:t>
            </a:r>
            <a:r>
              <a:rPr lang="en-GB" sz="2400" dirty="0" smtClean="0"/>
              <a:t>materials; Mathematical sciences</a:t>
            </a:r>
          </a:p>
          <a:p>
            <a:pPr lvl="1"/>
            <a:r>
              <a:rPr lang="en-GB" sz="2400" dirty="0" smtClean="0"/>
              <a:t>Classics </a:t>
            </a:r>
            <a:r>
              <a:rPr lang="en-GB" sz="2400" dirty="0"/>
              <a:t>highest ranked humanities </a:t>
            </a:r>
            <a:r>
              <a:rPr lang="en-GB" sz="2400" dirty="0" smtClean="0"/>
              <a:t>subject </a:t>
            </a:r>
          </a:p>
          <a:p>
            <a:pPr lvl="1"/>
            <a:r>
              <a:rPr lang="en-GB" sz="2400" dirty="0" smtClean="0"/>
              <a:t>Economics </a:t>
            </a:r>
            <a:r>
              <a:rPr lang="en-GB" sz="2400" dirty="0"/>
              <a:t>and </a:t>
            </a:r>
            <a:r>
              <a:rPr lang="en-GB" sz="2400" dirty="0" smtClean="0"/>
              <a:t>econometrics highest in social </a:t>
            </a:r>
            <a:r>
              <a:rPr lang="en-GB" sz="2400" dirty="0" smtClean="0"/>
              <a:t>science, but most social science disciplines were </a:t>
            </a:r>
            <a:r>
              <a:rPr lang="en-GB" sz="2400" dirty="0" smtClean="0"/>
              <a:t>poorly </a:t>
            </a:r>
            <a:r>
              <a:rPr lang="en-GB" sz="2400" dirty="0" smtClean="0"/>
              <a:t>ranked</a:t>
            </a:r>
            <a:endParaRPr lang="en-GB" sz="2400" dirty="0" smtClean="0"/>
          </a:p>
          <a:p>
            <a:pPr marL="457200" lvl="1" indent="0">
              <a:buNone/>
            </a:pPr>
            <a:endParaRPr lang="en-GB" sz="2400" dirty="0"/>
          </a:p>
          <a:p>
            <a:pPr marL="457200" lvl="1" indent="0">
              <a:buNone/>
            </a:pPr>
            <a:r>
              <a:rPr lang="en-GB" sz="2400" i="1" dirty="0" smtClean="0"/>
              <a:t>How do these relate to our understanding of UK strength? UK Social Science performs very strongly in ERC for example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60463005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Impact </a:t>
            </a:r>
            <a:r>
              <a:rPr lang="en-GB" dirty="0" smtClean="0"/>
              <a:t>Analyses</a:t>
            </a:r>
            <a:endParaRPr lang="en-GB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most common kinds of impact </a:t>
            </a:r>
            <a:r>
              <a:rPr lang="en-GB" dirty="0" smtClean="0"/>
              <a:t>in the 6,679 </a:t>
            </a:r>
            <a:r>
              <a:rPr lang="en-GB" dirty="0" err="1" smtClean="0"/>
              <a:t>unredacted</a:t>
            </a:r>
            <a:r>
              <a:rPr lang="en-GB" dirty="0" smtClean="0"/>
              <a:t> case studies related </a:t>
            </a:r>
            <a:r>
              <a:rPr lang="en-GB" dirty="0" smtClean="0"/>
              <a:t>to</a:t>
            </a:r>
            <a:endParaRPr lang="en-GB" dirty="0" smtClean="0"/>
          </a:p>
          <a:p>
            <a:pPr lvl="1"/>
            <a:r>
              <a:rPr lang="en-GB" sz="2400" dirty="0"/>
              <a:t>I</a:t>
            </a:r>
            <a:r>
              <a:rPr lang="en-GB" sz="2400" dirty="0" smtClean="0"/>
              <a:t>nforming </a:t>
            </a:r>
            <a:r>
              <a:rPr lang="en-GB" sz="2400" dirty="0"/>
              <a:t>government </a:t>
            </a:r>
            <a:r>
              <a:rPr lang="en-GB" sz="2400" dirty="0" smtClean="0"/>
              <a:t>policy</a:t>
            </a:r>
            <a:endParaRPr lang="en-GB" sz="2400" dirty="0"/>
          </a:p>
          <a:p>
            <a:pPr lvl="1"/>
            <a:r>
              <a:rPr lang="en-GB" sz="2400" dirty="0"/>
              <a:t>P</a:t>
            </a:r>
            <a:r>
              <a:rPr lang="en-GB" sz="2400" dirty="0" smtClean="0"/>
              <a:t>arliamentary scrutiny</a:t>
            </a:r>
            <a:endParaRPr lang="en-GB" sz="2400" dirty="0"/>
          </a:p>
          <a:p>
            <a:pPr lvl="1"/>
            <a:r>
              <a:rPr lang="en-GB" sz="2400" dirty="0"/>
              <a:t>T</a:t>
            </a:r>
            <a:r>
              <a:rPr lang="en-GB" sz="2400" dirty="0" smtClean="0"/>
              <a:t>echnology commercialisation</a:t>
            </a:r>
            <a:endParaRPr lang="en-GB" sz="2400" dirty="0"/>
          </a:p>
          <a:p>
            <a:pPr lvl="1"/>
            <a:r>
              <a:rPr lang="en-GB" sz="2400" dirty="0"/>
              <a:t>P</a:t>
            </a:r>
            <a:r>
              <a:rPr lang="en-GB" sz="2400" dirty="0" smtClean="0"/>
              <a:t>rint</a:t>
            </a:r>
            <a:r>
              <a:rPr lang="en-GB" sz="2400" dirty="0"/>
              <a:t>, media and </a:t>
            </a:r>
            <a:r>
              <a:rPr lang="en-GB" sz="2400" dirty="0" smtClean="0"/>
              <a:t>publishing</a:t>
            </a:r>
            <a:endParaRPr lang="en-GB" sz="2400" dirty="0"/>
          </a:p>
          <a:p>
            <a:pPr lvl="1"/>
            <a:endParaRPr lang="en-GB" sz="2400" dirty="0"/>
          </a:p>
          <a:p>
            <a:pPr marL="457200" lvl="1" indent="0">
              <a:buNone/>
            </a:pPr>
            <a:r>
              <a:rPr lang="en-US" sz="2400" i="1" dirty="0" smtClean="0"/>
              <a:t>Was this predictable?</a:t>
            </a:r>
          </a:p>
        </p:txBody>
      </p:sp>
    </p:spTree>
    <p:extLst>
      <p:ext uri="{BB962C8B-B14F-4D97-AF65-F5344CB8AC3E}">
        <p14:creationId xmlns:p14="http://schemas.microsoft.com/office/powerpoint/2010/main" val="360206559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5805488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Trebuchet MS" pitchFamily="34" charset="0"/>
              <a:buChar char="•"/>
            </a:pPr>
            <a:endParaRPr lang="en-US" sz="32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REF as a Management Tool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8025"/>
            <a:ext cx="8229600" cy="4318000"/>
          </a:xfrm>
        </p:spPr>
        <p:txBody>
          <a:bodyPr/>
          <a:lstStyle/>
          <a:p>
            <a:r>
              <a:rPr lang="en-GB" dirty="0" smtClean="0"/>
              <a:t>The most detailed nationally consistent analysis of research performance anywhere</a:t>
            </a:r>
          </a:p>
          <a:p>
            <a:pPr lvl="1"/>
            <a:r>
              <a:rPr lang="en-GB" sz="2400" dirty="0" smtClean="0"/>
              <a:t>Data available at </a:t>
            </a:r>
            <a:r>
              <a:rPr lang="en-GB" sz="2400" dirty="0" err="1" smtClean="0"/>
              <a:t>UoA</a:t>
            </a:r>
            <a:r>
              <a:rPr lang="en-GB" sz="2400" dirty="0" smtClean="0"/>
              <a:t> level</a:t>
            </a:r>
            <a:endParaRPr lang="en-GB" sz="2400" dirty="0" smtClean="0"/>
          </a:p>
          <a:p>
            <a:pPr lvl="1"/>
            <a:r>
              <a:rPr lang="en-GB" sz="2400" dirty="0" smtClean="0"/>
              <a:t>Mixture of measures</a:t>
            </a:r>
            <a:r>
              <a:rPr lang="en-GB" sz="2400" dirty="0" smtClean="0"/>
              <a:t>, now </a:t>
            </a:r>
            <a:r>
              <a:rPr lang="en-GB" sz="2400" dirty="0" smtClean="0"/>
              <a:t>including impact</a:t>
            </a:r>
          </a:p>
          <a:p>
            <a:pPr lvl="1"/>
            <a:r>
              <a:rPr lang="en-GB" sz="2400" dirty="0" smtClean="0"/>
              <a:t>Long time series of performance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956626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sMCXNWzFU.8fvTnEG4xq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6LNsYEIokWJJ_8yFRpKI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vmRjVjpoUuLmk70t_yPvQ"/>
</p:tagLst>
</file>

<file path=ppt/theme/theme1.xml><?xml version="1.0" encoding="utf-8"?>
<a:theme xmlns:a="http://schemas.openxmlformats.org/drawingml/2006/main" name="1_Default Design">
  <a:themeElements>
    <a:clrScheme name="Custom 6">
      <a:dk1>
        <a:srgbClr val="000000"/>
      </a:dk1>
      <a:lt1>
        <a:srgbClr val="FFFFFF"/>
      </a:lt1>
      <a:dk2>
        <a:srgbClr val="7F7F7F"/>
      </a:dk2>
      <a:lt2>
        <a:srgbClr val="D8D8D8"/>
      </a:lt2>
      <a:accent1>
        <a:srgbClr val="F95207"/>
      </a:accent1>
      <a:accent2>
        <a:srgbClr val="FF9966"/>
      </a:accent2>
      <a:accent3>
        <a:srgbClr val="FFBC9B"/>
      </a:accent3>
      <a:accent4>
        <a:srgbClr val="2E799E"/>
      </a:accent4>
      <a:accent5>
        <a:srgbClr val="70B4D6"/>
      </a:accent5>
      <a:accent6>
        <a:srgbClr val="C1DEED"/>
      </a:accent6>
      <a:hlink>
        <a:srgbClr val="FFFFFF"/>
      </a:hlink>
      <a:folHlink>
        <a:srgbClr val="A5A5A5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10267</TotalTime>
  <Words>1351</Words>
  <Application>Microsoft Macintosh PowerPoint</Application>
  <PresentationFormat>On-screen Show (4:3)</PresentationFormat>
  <Paragraphs>191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1_Default Design</vt:lpstr>
      <vt:lpstr>think-cell Slide</vt:lpstr>
      <vt:lpstr>The Impact of the REF2014</vt:lpstr>
      <vt:lpstr>Introduction</vt:lpstr>
      <vt:lpstr>The Methodology</vt:lpstr>
      <vt:lpstr>The Methodology</vt:lpstr>
      <vt:lpstr>The Inclusion of Impact</vt:lpstr>
      <vt:lpstr>The REF Cycle</vt:lpstr>
      <vt:lpstr>The Spread Across Disciplines</vt:lpstr>
      <vt:lpstr>Impact Analyses</vt:lpstr>
      <vt:lpstr>REF as a Management Tool</vt:lpstr>
      <vt:lpstr>REF as a Management Tool</vt:lpstr>
      <vt:lpstr>Pre-REF ‘Poaching’</vt:lpstr>
      <vt:lpstr>Fostering the Best Research Ecosystem</vt:lpstr>
      <vt:lpstr>Fostering the Best Research Ecosystem</vt:lpstr>
      <vt:lpstr>Fostering the Best Research Ecosystem</vt:lpstr>
      <vt:lpstr>Mobility in Europe and the US</vt:lpstr>
      <vt:lpstr>Conclusion</vt:lpstr>
      <vt:lpstr>Conclusion</vt:lpstr>
    </vt:vector>
  </TitlesOfParts>
  <Company>University of Leicester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University of Leicester</dc:title>
  <dc:creator>law14</dc:creator>
  <cp:lastModifiedBy>Paul Boyle</cp:lastModifiedBy>
  <cp:revision>131</cp:revision>
  <dcterms:created xsi:type="dcterms:W3CDTF">2014-06-20T09:58:53Z</dcterms:created>
  <dcterms:modified xsi:type="dcterms:W3CDTF">2015-03-31T07:17:37Z</dcterms:modified>
</cp:coreProperties>
</file>