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handoutMasterIdLst>
    <p:handoutMasterId r:id="rId12"/>
  </p:handoutMasterIdLst>
  <p:sldIdLst>
    <p:sldId id="256" r:id="rId2"/>
    <p:sldId id="261" r:id="rId3"/>
    <p:sldId id="262" r:id="rId4"/>
    <p:sldId id="263" r:id="rId5"/>
    <p:sldId id="264" r:id="rId6"/>
    <p:sldId id="265" r:id="rId7"/>
    <p:sldId id="266" r:id="rId8"/>
    <p:sldId id="267" r:id="rId9"/>
    <p:sldId id="259" r:id="rId10"/>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852"/>
    <a:srgbClr val="FABE00"/>
    <a:srgbClr val="D6A300"/>
    <a:srgbClr val="A47D00"/>
    <a:srgbClr val="A8034F"/>
    <a:srgbClr val="FFFFFF"/>
    <a:srgbClr val="A8B50A"/>
    <a:srgbClr val="007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84" autoAdjust="0"/>
    <p:restoredTop sz="83442" autoAdjust="0"/>
  </p:normalViewPr>
  <p:slideViewPr>
    <p:cSldViewPr snapToGrid="0">
      <p:cViewPr varScale="1">
        <p:scale>
          <a:sx n="93" d="100"/>
          <a:sy n="93" d="100"/>
        </p:scale>
        <p:origin x="-207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V1.0</a:t>
            </a:r>
          </a:p>
          <a:p>
            <a:endParaRPr lang="en-US" dirty="0" smtClean="0"/>
          </a:p>
          <a:p>
            <a:r>
              <a:rPr lang="en-US" dirty="0" smtClean="0"/>
              <a:t>T</a:t>
            </a:r>
            <a:r>
              <a:rPr lang="en-US" baseline="0" dirty="0" smtClean="0"/>
              <a:t>o change the footer on every slide:</a:t>
            </a:r>
          </a:p>
          <a:p>
            <a:r>
              <a:rPr lang="en-US" baseline="0" dirty="0" smtClean="0"/>
              <a:t>1. On the menu go to Insert &gt; Header and Footer…  </a:t>
            </a:r>
          </a:p>
          <a:p>
            <a:r>
              <a:rPr lang="en-US" baseline="0" dirty="0" smtClean="0"/>
              <a:t>2. Select the Footer checkbox and enter the footer text in the accompanying text box</a:t>
            </a:r>
          </a:p>
          <a:p>
            <a:r>
              <a:rPr lang="en-US" baseline="0" dirty="0" smtClean="0"/>
              <a:t>3. Click “Apply to All”</a:t>
            </a:r>
            <a:endParaRPr lang="en-US"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val="10902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The Deputy Head of REF Strategy at </a:t>
            </a:r>
            <a:r>
              <a:rPr lang="en-US" dirty="0" err="1" smtClean="0"/>
              <a:t>Poppleton</a:t>
            </a:r>
            <a:r>
              <a:rPr lang="en-US" dirty="0" smtClean="0"/>
              <a:t> University, Brian Bryan, was concerned about metrics ‘robustness, relevance outside the sciences, and the potential negative effect on early career researchers and women. He is advocating the Total Immersion Research Assessment Impact Matrix. The finer details are abstruse but in essence, this involves tying a small rock around the research submission, throwing the whole bundle in a nearby pond and waiting to see whether the research displays its </a:t>
            </a:r>
            <a:r>
              <a:rPr lang="en-US" dirty="0" err="1" smtClean="0"/>
              <a:t>impactfulness</a:t>
            </a:r>
            <a:r>
              <a:rPr lang="en-US" dirty="0" smtClean="0"/>
              <a:t> by floating to the surface.</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2</a:t>
            </a:fld>
            <a:endParaRPr lang="en-GB"/>
          </a:p>
        </p:txBody>
      </p:sp>
    </p:spTree>
    <p:extLst>
      <p:ext uri="{BB962C8B-B14F-4D97-AF65-F5344CB8AC3E}">
        <p14:creationId xmlns:p14="http://schemas.microsoft.com/office/powerpoint/2010/main" val="140529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2090 publications submitted from Kent</a:t>
            </a:r>
          </a:p>
          <a:p>
            <a:r>
              <a:rPr lang="en-GB" dirty="0" smtClean="0"/>
              <a:t>80 impact case studies</a:t>
            </a:r>
          </a:p>
          <a:p>
            <a:r>
              <a:rPr lang="en-GB" dirty="0" smtClean="0"/>
              <a:t>Inclusivity</a:t>
            </a:r>
            <a:r>
              <a:rPr lang="en-GB" baseline="0" dirty="0" smtClean="0"/>
              <a:t> at Kent 84% (67% RAE). 85% ♂ 81% ♀ (69% ♂ 61% ♀ RAE)</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a:t>
            </a:fld>
            <a:endParaRPr lang="en-GB"/>
          </a:p>
        </p:txBody>
      </p:sp>
    </p:spTree>
    <p:extLst>
      <p:ext uri="{BB962C8B-B14F-4D97-AF65-F5344CB8AC3E}">
        <p14:creationId xmlns:p14="http://schemas.microsoft.com/office/powerpoint/2010/main" val="219535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Effort</a:t>
            </a:r>
            <a:r>
              <a:rPr lang="en-GB" smtClean="0"/>
              <a:t>:</a:t>
            </a:r>
            <a:r>
              <a:rPr lang="en-GB" baseline="0" smtClean="0"/>
              <a:t> Technopolis</a:t>
            </a:r>
            <a:r>
              <a:rPr lang="en-GB" baseline="0" dirty="0" smtClean="0"/>
              <a:t> work on costs of the REF will be reporting after the election</a:t>
            </a:r>
          </a:p>
          <a:p>
            <a:r>
              <a:rPr lang="en-GB" baseline="0" dirty="0" smtClean="0"/>
              <a:t>Cambridge figures are for outputs only as these are the only directly comparable ones (RAE Cambridge output GPA 2.807. 23.5% 4* and 42.0% 3*). Note. Kent RAE 2008 GPA 2.500, 14% 4* 37.3% 3*</a:t>
            </a:r>
          </a:p>
          <a:p>
            <a:r>
              <a:rPr lang="en-GB" baseline="0" dirty="0" smtClean="0"/>
              <a:t>Average 4* is just under Cambridge but 3* markedly more</a:t>
            </a:r>
          </a:p>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5</a:t>
            </a:fld>
            <a:endParaRPr lang="en-GB"/>
          </a:p>
        </p:txBody>
      </p:sp>
    </p:spTree>
    <p:extLst>
      <p:ext uri="{BB962C8B-B14F-4D97-AF65-F5344CB8AC3E}">
        <p14:creationId xmlns:p14="http://schemas.microsoft.com/office/powerpoint/2010/main" val="19046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2000" dirty="0" smtClean="0"/>
              <a:t>This </a:t>
            </a:r>
            <a:endParaRPr lang="en-US" sz="2000"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9</a:t>
            </a:fld>
            <a:endParaRPr lang="en-GB"/>
          </a:p>
        </p:txBody>
      </p:sp>
    </p:spTree>
    <p:extLst>
      <p:ext uri="{BB962C8B-B14F-4D97-AF65-F5344CB8AC3E}">
        <p14:creationId xmlns:p14="http://schemas.microsoft.com/office/powerpoint/2010/main" val="810135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r>
              <a:rPr lang="en-US" smtClean="0"/>
              <a:t>Click icon to add picture</a:t>
            </a:r>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r>
              <a:rPr lang="en-US" smtClean="0"/>
              <a:t>Click icon to add picture</a:t>
            </a:r>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smtClean="0"/>
              <a:t>Footer text</a:t>
            </a:r>
            <a:endParaRPr lang="en-GB"/>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nl-NL" smtClean="0"/>
              <a:t>Footer text</a:t>
            </a:r>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nl-NL" smtClean="0"/>
              <a:t>Footer text</a:t>
            </a:r>
            <a:endParaRPr lang="en-GB"/>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smtClean="0"/>
              <a:t>Footer text</a:t>
            </a:r>
            <a:endParaRPr lang="en-GB"/>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GB" dirty="0" smtClean="0"/>
              <a:t>Footer text</a:t>
            </a: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9" b="1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p:nvPr>
        </p:nvSpPr>
        <p:spPr/>
        <p:txBody>
          <a:bodyPr/>
          <a:lstStyle/>
          <a:p>
            <a:r>
              <a:rPr lang="en-US" dirty="0" smtClean="0"/>
              <a:t>REFLECTIONS ON REF 2014</a:t>
            </a:r>
            <a:endParaRPr lang="en-US" dirty="0">
              <a:solidFill>
                <a:srgbClr val="D6A300"/>
              </a:solidFill>
            </a:endParaRPr>
          </a:p>
        </p:txBody>
      </p:sp>
      <p:sp>
        <p:nvSpPr>
          <p:cNvPr id="10" name="Text Placeholder 9"/>
          <p:cNvSpPr>
            <a:spLocks noGrp="1"/>
          </p:cNvSpPr>
          <p:nvPr>
            <p:ph type="body" sz="quarter" idx="13"/>
          </p:nvPr>
        </p:nvSpPr>
        <p:spPr/>
        <p:txBody>
          <a:bodyPr/>
          <a:lstStyle/>
          <a:p>
            <a:r>
              <a:rPr lang="en-US" dirty="0" smtClean="0"/>
              <a:t>Julia M Goodfellow</a:t>
            </a:r>
            <a:endParaRPr lang="en-US" dirty="0"/>
          </a:p>
        </p:txBody>
      </p:sp>
    </p:spTree>
    <p:extLst>
      <p:ext uri="{BB962C8B-B14F-4D97-AF65-F5344CB8AC3E}">
        <p14:creationId xmlns:p14="http://schemas.microsoft.com/office/powerpoint/2010/main" val="1066105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Total Immersion Research Assessment Impact Matrix</a:t>
            </a:r>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99" y="1340457"/>
            <a:ext cx="7085475" cy="499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018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Positives </a:t>
            </a:r>
            <a:endParaRPr lang="en-GB" dirty="0"/>
          </a:p>
        </p:txBody>
      </p:sp>
      <p:sp>
        <p:nvSpPr>
          <p:cNvPr id="3" name="Content Placeholder 2"/>
          <p:cNvSpPr>
            <a:spLocks noGrp="1"/>
          </p:cNvSpPr>
          <p:nvPr>
            <p:ph idx="1"/>
          </p:nvPr>
        </p:nvSpPr>
        <p:spPr>
          <a:xfrm>
            <a:off x="787400" y="1447800"/>
            <a:ext cx="8128000" cy="5321299"/>
          </a:xfrm>
        </p:spPr>
        <p:txBody>
          <a:bodyPr/>
          <a:lstStyle/>
          <a:p>
            <a:r>
              <a:rPr lang="en-GB" dirty="0" smtClean="0"/>
              <a:t>The professional way in which it is run by HEFCE</a:t>
            </a:r>
          </a:p>
          <a:p>
            <a:r>
              <a:rPr lang="en-GB" dirty="0" smtClean="0"/>
              <a:t>Focus on quality not quantity of output</a:t>
            </a:r>
          </a:p>
          <a:p>
            <a:r>
              <a:rPr lang="en-GB" dirty="0" smtClean="0"/>
              <a:t>Increasing focus on inclusivity of staff </a:t>
            </a:r>
          </a:p>
          <a:p>
            <a:r>
              <a:rPr lang="en-GB" dirty="0" smtClean="0"/>
              <a:t>Publication of HESA data to coincide with REF</a:t>
            </a:r>
          </a:p>
          <a:p>
            <a:r>
              <a:rPr lang="en-GB" dirty="0" smtClean="0"/>
              <a:t>Magnet to engage staff and students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163" y="4051300"/>
            <a:ext cx="4186238" cy="256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015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291" t="28395" r="3126" b="10370"/>
          <a:stretch/>
        </p:blipFill>
        <p:spPr bwMode="auto">
          <a:xfrm>
            <a:off x="292100" y="3340100"/>
            <a:ext cx="8648700" cy="31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IMPACT</a:t>
            </a:r>
            <a:endParaRPr lang="en-GB" dirty="0"/>
          </a:p>
        </p:txBody>
      </p:sp>
      <p:sp>
        <p:nvSpPr>
          <p:cNvPr id="3" name="Content Placeholder 2"/>
          <p:cNvSpPr>
            <a:spLocks noGrp="1"/>
          </p:cNvSpPr>
          <p:nvPr>
            <p:ph idx="1"/>
          </p:nvPr>
        </p:nvSpPr>
        <p:spPr/>
        <p:txBody>
          <a:bodyPr/>
          <a:lstStyle/>
          <a:p>
            <a:r>
              <a:rPr lang="en-GB" dirty="0" smtClean="0"/>
              <a:t>The inclusion of Impact was hard work but is useful if not essential for institutions individually and for universities generally in which to demonstrate the economic, social and cultural  impact of their work. </a:t>
            </a:r>
          </a:p>
          <a:p>
            <a:endParaRPr lang="en-GB" dirty="0"/>
          </a:p>
        </p:txBody>
      </p:sp>
    </p:spTree>
    <p:extLst>
      <p:ext uri="{BB962C8B-B14F-4D97-AF65-F5344CB8AC3E}">
        <p14:creationId xmlns:p14="http://schemas.microsoft.com/office/powerpoint/2010/main" val="2375555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Issues </a:t>
            </a:r>
            <a:endParaRPr lang="en-GB" dirty="0"/>
          </a:p>
        </p:txBody>
      </p:sp>
      <p:sp>
        <p:nvSpPr>
          <p:cNvPr id="3" name="Content Placeholder 2"/>
          <p:cNvSpPr>
            <a:spLocks noGrp="1"/>
          </p:cNvSpPr>
          <p:nvPr>
            <p:ph idx="1"/>
          </p:nvPr>
        </p:nvSpPr>
        <p:spPr/>
        <p:txBody>
          <a:bodyPr/>
          <a:lstStyle/>
          <a:p>
            <a:r>
              <a:rPr lang="en-GB" dirty="0" smtClean="0"/>
              <a:t>Increase in quality  -   average in 2014 (2.895) the same as Cambridge (2.807) in 2008! </a:t>
            </a:r>
          </a:p>
          <a:p>
            <a:r>
              <a:rPr lang="en-GB" dirty="0" smtClean="0"/>
              <a:t>Staff inclusion -  can lead to game playing.  Types of contract; % t and r submitted. </a:t>
            </a:r>
            <a:r>
              <a:rPr lang="en-GB" dirty="0" err="1" smtClean="0"/>
              <a:t>Etc</a:t>
            </a:r>
            <a:r>
              <a:rPr lang="en-GB" dirty="0" smtClean="0"/>
              <a:t> </a:t>
            </a:r>
          </a:p>
          <a:p>
            <a:r>
              <a:rPr lang="en-GB" dirty="0" smtClean="0"/>
              <a:t>Correlations between size and quality especially in science – especially in environment scores </a:t>
            </a:r>
          </a:p>
          <a:p>
            <a:pPr marL="0" indent="0">
              <a:buNone/>
            </a:pPr>
            <a:endParaRPr lang="en-GB" dirty="0" smtClean="0"/>
          </a:p>
          <a:p>
            <a:endParaRPr lang="en-GB" dirty="0"/>
          </a:p>
        </p:txBody>
      </p:sp>
    </p:spTree>
    <p:extLst>
      <p:ext uri="{BB962C8B-B14F-4D97-AF65-F5344CB8AC3E}">
        <p14:creationId xmlns:p14="http://schemas.microsoft.com/office/powerpoint/2010/main" val="2298388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continued </a:t>
            </a:r>
            <a:endParaRPr lang="en-GB" dirty="0"/>
          </a:p>
        </p:txBody>
      </p:sp>
      <p:sp>
        <p:nvSpPr>
          <p:cNvPr id="3" name="Content Placeholder 2"/>
          <p:cNvSpPr>
            <a:spLocks noGrp="1"/>
          </p:cNvSpPr>
          <p:nvPr>
            <p:ph idx="1"/>
          </p:nvPr>
        </p:nvSpPr>
        <p:spPr/>
        <p:txBody>
          <a:bodyPr>
            <a:normAutofit/>
          </a:bodyPr>
          <a:lstStyle/>
          <a:p>
            <a:r>
              <a:rPr lang="en-GB" dirty="0" smtClean="0"/>
              <a:t>Five point scale when really only two points count! </a:t>
            </a:r>
          </a:p>
          <a:p>
            <a:r>
              <a:rPr lang="en-GB" dirty="0" smtClean="0"/>
              <a:t>Inclusion of new entry to a UOA – Kent entered three areas for the first time.  Very risky! </a:t>
            </a:r>
          </a:p>
          <a:p>
            <a:pPr marL="0" indent="0">
              <a:buNone/>
            </a:pPr>
            <a:endParaRPr lang="en-GB" dirty="0" smtClean="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670" t="20494" r="25000" b="46022"/>
          <a:stretch/>
        </p:blipFill>
        <p:spPr bwMode="auto">
          <a:xfrm>
            <a:off x="171450" y="3304366"/>
            <a:ext cx="5400000" cy="198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444" t="12099" r="26389" b="57863"/>
          <a:stretch/>
        </p:blipFill>
        <p:spPr bwMode="auto">
          <a:xfrm>
            <a:off x="1543050" y="4295129"/>
            <a:ext cx="5400000" cy="185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139" t="7901" r="25347" b="67408"/>
          <a:stretch/>
        </p:blipFill>
        <p:spPr bwMode="auto">
          <a:xfrm>
            <a:off x="3092450" y="5035303"/>
            <a:ext cx="5568887"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039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Going forward</a:t>
            </a:r>
            <a:endParaRPr lang="en-GB" dirty="0"/>
          </a:p>
        </p:txBody>
      </p:sp>
      <p:sp>
        <p:nvSpPr>
          <p:cNvPr id="3" name="Content Placeholder 2"/>
          <p:cNvSpPr>
            <a:spLocks noGrp="1"/>
          </p:cNvSpPr>
          <p:nvPr>
            <p:ph idx="1"/>
          </p:nvPr>
        </p:nvSpPr>
        <p:spPr/>
        <p:txBody>
          <a:bodyPr/>
          <a:lstStyle/>
          <a:p>
            <a:pPr marL="0" indent="0">
              <a:buNone/>
            </a:pPr>
            <a:r>
              <a:rPr lang="en-GB" dirty="0" smtClean="0"/>
              <a:t>Why are we doing this?   </a:t>
            </a:r>
          </a:p>
          <a:p>
            <a:endParaRPr lang="en-GB" dirty="0"/>
          </a:p>
          <a:p>
            <a:r>
              <a:rPr lang="en-GB" dirty="0" smtClean="0"/>
              <a:t>Block grant to university </a:t>
            </a:r>
          </a:p>
          <a:p>
            <a:r>
              <a:rPr lang="en-GB" dirty="0" smtClean="0"/>
              <a:t>International comparator</a:t>
            </a:r>
          </a:p>
          <a:p>
            <a:r>
              <a:rPr lang="en-US" dirty="0"/>
              <a:t>K</a:t>
            </a:r>
            <a:r>
              <a:rPr lang="en-US" dirty="0" smtClean="0"/>
              <a:t>eeping </a:t>
            </a:r>
            <a:r>
              <a:rPr lang="en-US" dirty="0"/>
              <a:t>government happier </a:t>
            </a:r>
            <a:endParaRPr lang="en-US" dirty="0" smtClean="0"/>
          </a:p>
          <a:p>
            <a:r>
              <a:rPr lang="en-GB" dirty="0" smtClean="0"/>
              <a:t>Comparisons across  UK universities to feed newspaper league tables </a:t>
            </a:r>
          </a:p>
          <a:p>
            <a:r>
              <a:rPr lang="en-GB" dirty="0" smtClean="0"/>
              <a:t>Increase salaries of our top researchers </a:t>
            </a:r>
          </a:p>
          <a:p>
            <a:r>
              <a:rPr lang="en-US" dirty="0" smtClean="0"/>
              <a:t>Do </a:t>
            </a:r>
            <a:r>
              <a:rPr lang="en-US" dirty="0"/>
              <a:t>we need another </a:t>
            </a:r>
            <a:r>
              <a:rPr lang="en-US" dirty="0" smtClean="0"/>
              <a:t>REF?</a:t>
            </a:r>
            <a:endParaRPr lang="en-GB" dirty="0"/>
          </a:p>
          <a:p>
            <a:endParaRPr lang="en-GB" dirty="0" smtClean="0"/>
          </a:p>
          <a:p>
            <a:endParaRPr lang="en-GB" dirty="0" smtClean="0"/>
          </a:p>
        </p:txBody>
      </p:sp>
    </p:spTree>
    <p:extLst>
      <p:ext uri="{BB962C8B-B14F-4D97-AF65-F5344CB8AC3E}">
        <p14:creationId xmlns:p14="http://schemas.microsoft.com/office/powerpoint/2010/main" val="1626543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646" r="4075"/>
          <a:stretch/>
        </p:blipFill>
        <p:spPr bwMode="auto">
          <a:xfrm>
            <a:off x="383080" y="706064"/>
            <a:ext cx="3372173" cy="589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1181" r="34011"/>
          <a:stretch/>
        </p:blipFill>
        <p:spPr bwMode="auto">
          <a:xfrm>
            <a:off x="4130543" y="1162975"/>
            <a:ext cx="4418654" cy="527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417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86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powerpoint-generic">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kent-powerpoint-generic</Template>
  <TotalTime>549</TotalTime>
  <Words>463</Words>
  <Application>Microsoft Office PowerPoint</Application>
  <PresentationFormat>On-screen Show (4:3)</PresentationFormat>
  <Paragraphs>46</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kent-powerpoint-generic</vt:lpstr>
      <vt:lpstr>PowerPoint Presentation</vt:lpstr>
      <vt:lpstr>Total Immersion Research Assessment Impact Matrix</vt:lpstr>
      <vt:lpstr>Positives </vt:lpstr>
      <vt:lpstr>IMPACT</vt:lpstr>
      <vt:lpstr>Some Issues </vt:lpstr>
      <vt:lpstr>Issues continued </vt:lpstr>
      <vt:lpstr>Going forward</vt:lpstr>
      <vt:lpstr>PowerPoint Presentation</vt:lpstr>
      <vt:lpstr>PowerPoint Presentation</vt:lpstr>
    </vt:vector>
  </TitlesOfParts>
  <Company>University of Kent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Sullivan-Guckian</dc:creator>
  <cp:lastModifiedBy>Hannah Sullivan-Guckian</cp:lastModifiedBy>
  <cp:revision>18</cp:revision>
  <dcterms:created xsi:type="dcterms:W3CDTF">2015-03-23T09:28:14Z</dcterms:created>
  <dcterms:modified xsi:type="dcterms:W3CDTF">2015-03-30T08:21:55Z</dcterms:modified>
</cp:coreProperties>
</file>