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5" r:id="rId7"/>
    <p:sldId id="264" r:id="rId8"/>
    <p:sldId id="263" r:id="rId9"/>
    <p:sldId id="262" r:id="rId10"/>
    <p:sldId id="267" r:id="rId11"/>
    <p:sldId id="269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833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450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5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98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43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459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495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793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167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49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195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231A5-4116-41F6-B28E-C8AC56842DA7}" type="datetimeFigureOut">
              <a:rPr lang="en-GB" smtClean="0"/>
              <a:t>27/03/2015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32E30-70AB-46AC-ACAC-1DF6E775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2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REF: the Good, the Bad and the </a:t>
            </a:r>
            <a:r>
              <a:rPr lang="en-GB" dirty="0" smtClean="0"/>
              <a:t>Future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Professor Julia Black</a:t>
            </a:r>
          </a:p>
          <a:p>
            <a:r>
              <a:rPr lang="en-GB" dirty="0" smtClean="0"/>
              <a:t>Pro Director for Research</a:t>
            </a:r>
          </a:p>
          <a:p>
            <a:r>
              <a:rPr lang="en-GB" dirty="0" smtClean="0"/>
              <a:t>London School of Economics and Political Science</a:t>
            </a:r>
          </a:p>
          <a:p>
            <a:endParaRPr lang="en-GB" dirty="0"/>
          </a:p>
          <a:p>
            <a:r>
              <a:rPr lang="en-GB" dirty="0" smtClean="0"/>
              <a:t>HEPI Conference 31</a:t>
            </a:r>
            <a:r>
              <a:rPr lang="en-GB" baseline="30000" dirty="0" smtClean="0"/>
              <a:t>st</a:t>
            </a:r>
            <a:r>
              <a:rPr lang="en-GB" dirty="0" smtClean="0"/>
              <a:t> 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768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 – looking 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Submission  </a:t>
            </a:r>
          </a:p>
          <a:p>
            <a:pPr lvl="1"/>
            <a:r>
              <a:rPr lang="en-GB" dirty="0" smtClean="0"/>
              <a:t>ICSs should stay, but keep the ratio to outputs the same, but with some flexibility (</a:t>
            </a:r>
            <a:r>
              <a:rPr lang="en-GB" dirty="0" err="1" smtClean="0"/>
              <a:t>eg</a:t>
            </a:r>
            <a:r>
              <a:rPr lang="en-GB" dirty="0" smtClean="0"/>
              <a:t> 1 ICS per 8-12 submitted for outputs)</a:t>
            </a:r>
          </a:p>
          <a:p>
            <a:pPr lvl="1"/>
            <a:r>
              <a:rPr lang="en-GB" dirty="0" smtClean="0"/>
              <a:t>Require submission of all </a:t>
            </a:r>
            <a:r>
              <a:rPr lang="en-GB" dirty="0" smtClean="0"/>
              <a:t>staff on research contracts (</a:t>
            </a:r>
            <a:r>
              <a:rPr lang="en-GB" dirty="0" smtClean="0"/>
              <a:t>though recognising gaming will still occur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Allow individuals to be submitted to more than one UOA and / or c</a:t>
            </a:r>
            <a:r>
              <a:rPr lang="en-GB" dirty="0" smtClean="0"/>
              <a:t>larify rules and practices on cross-referring</a:t>
            </a:r>
            <a:endParaRPr lang="en-GB" dirty="0" smtClean="0"/>
          </a:p>
          <a:p>
            <a:pPr lvl="1"/>
            <a:r>
              <a:rPr lang="en-GB" dirty="0" smtClean="0"/>
              <a:t>Eligibility of outputs and </a:t>
            </a:r>
            <a:r>
              <a:rPr lang="en-GB" dirty="0" smtClean="0"/>
              <a:t>open access </a:t>
            </a:r>
            <a:endParaRPr lang="en-GB" dirty="0" smtClean="0"/>
          </a:p>
          <a:p>
            <a:pPr lvl="2"/>
            <a:r>
              <a:rPr lang="en-GB" dirty="0" smtClean="0"/>
              <a:t>Deadline for submission to repository should </a:t>
            </a:r>
            <a:r>
              <a:rPr lang="en-GB" dirty="0" smtClean="0"/>
              <a:t>be based on date of publication not date of acceptance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8943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 – </a:t>
            </a:r>
            <a:r>
              <a:rPr lang="en-GB" dirty="0" smtClean="0"/>
              <a:t>the future?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Assessment</a:t>
            </a:r>
          </a:p>
          <a:p>
            <a:pPr lvl="1"/>
            <a:r>
              <a:rPr lang="en-GB" dirty="0" smtClean="0"/>
              <a:t>Metric debate </a:t>
            </a:r>
          </a:p>
          <a:p>
            <a:pPr lvl="2"/>
            <a:r>
              <a:rPr lang="en-GB" dirty="0" smtClean="0"/>
              <a:t>For outputs, do we need the same approach across all panels?  Disciplinary publication and citation norms vary hugely</a:t>
            </a:r>
          </a:p>
          <a:p>
            <a:pPr lvl="2"/>
            <a:r>
              <a:rPr lang="en-GB" dirty="0" smtClean="0"/>
              <a:t>Abolish environment statement and rely just on metrics, </a:t>
            </a:r>
            <a:r>
              <a:rPr lang="en-GB" dirty="0" err="1" smtClean="0"/>
              <a:t>eg</a:t>
            </a:r>
            <a:r>
              <a:rPr lang="en-GB" dirty="0" smtClean="0"/>
              <a:t> of research funding, research student numbers, other</a:t>
            </a:r>
            <a:r>
              <a:rPr lang="en-GB" dirty="0" smtClean="0"/>
              <a:t>..?</a:t>
            </a:r>
            <a:endParaRPr lang="en-GB" dirty="0" smtClean="0"/>
          </a:p>
          <a:p>
            <a:pPr lvl="2"/>
            <a:r>
              <a:rPr lang="en-GB" dirty="0" smtClean="0"/>
              <a:t>Need for clarity on metrics on impact – highly subjective assessments in 2014 with no clearly accepted norms</a:t>
            </a:r>
          </a:p>
          <a:p>
            <a:pPr lvl="1"/>
            <a:r>
              <a:rPr lang="en-GB" dirty="0" smtClean="0"/>
              <a:t>Outputs: with so many 4* outputs do we now need a 5* or even 6* category?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826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 – looking 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QR funding is </a:t>
            </a:r>
            <a:r>
              <a:rPr lang="en-GB" dirty="0" smtClean="0"/>
              <a:t>vital to ensure that pure, curiosity driven research survives</a:t>
            </a:r>
          </a:p>
          <a:p>
            <a:r>
              <a:rPr lang="en-GB" dirty="0" smtClean="0"/>
              <a:t>But d</a:t>
            </a:r>
            <a:r>
              <a:rPr lang="en-GB" dirty="0" smtClean="0"/>
              <a:t>o </a:t>
            </a:r>
            <a:r>
              <a:rPr lang="en-GB" dirty="0" smtClean="0"/>
              <a:t>we need such a fine grained assessment for the purposes of distributing funding?</a:t>
            </a:r>
          </a:p>
          <a:p>
            <a:pPr lvl="1"/>
            <a:r>
              <a:rPr lang="en-GB" dirty="0" smtClean="0"/>
              <a:t>Estimated costs of submission c.£500m-£1bn across HE sector, though figures unclear: proportionate cost given level of funding being distributed?</a:t>
            </a:r>
          </a:p>
          <a:p>
            <a:r>
              <a:rPr lang="en-GB" dirty="0" smtClean="0"/>
              <a:t>Shrinking funding</a:t>
            </a:r>
          </a:p>
          <a:p>
            <a:pPr lvl="1"/>
            <a:r>
              <a:rPr lang="en-GB" dirty="0" smtClean="0"/>
              <a:t>In a growing </a:t>
            </a:r>
            <a:r>
              <a:rPr lang="en-GB" dirty="0" smtClean="0"/>
              <a:t>sector, </a:t>
            </a:r>
            <a:r>
              <a:rPr lang="en-GB" dirty="0" smtClean="0"/>
              <a:t>will </a:t>
            </a:r>
            <a:r>
              <a:rPr lang="en-GB" dirty="0" smtClean="0"/>
              <a:t>overall </a:t>
            </a:r>
            <a:r>
              <a:rPr lang="en-GB" dirty="0" smtClean="0"/>
              <a:t>cuts in funding mean </a:t>
            </a:r>
            <a:r>
              <a:rPr lang="en-GB" dirty="0" smtClean="0"/>
              <a:t>SSHR </a:t>
            </a:r>
            <a:r>
              <a:rPr lang="en-GB" dirty="0" smtClean="0"/>
              <a:t>lose their critical mass?  </a:t>
            </a:r>
          </a:p>
          <a:p>
            <a:pPr lvl="1"/>
            <a:r>
              <a:rPr lang="en-GB" dirty="0" smtClean="0"/>
              <a:t>Increasing reliance on student fees to fund research </a:t>
            </a:r>
          </a:p>
          <a:p>
            <a:pPr lvl="2"/>
            <a:r>
              <a:rPr lang="en-GB" dirty="0" smtClean="0"/>
              <a:t>Implications if regulated fees may be cut </a:t>
            </a:r>
          </a:p>
          <a:p>
            <a:pPr lvl="2"/>
            <a:r>
              <a:rPr lang="en-GB" dirty="0" smtClean="0"/>
              <a:t>International competition for students intensifying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68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GB" sz="3200" dirty="0" smtClean="0"/>
              <a:t>Conclusions: Making the REF fit for purpose(s)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For government: </a:t>
            </a:r>
          </a:p>
          <a:p>
            <a:pPr lvl="1"/>
            <a:r>
              <a:rPr lang="en-GB" dirty="0" smtClean="0"/>
              <a:t>Use a less intensive exercise – not just focusing on metrics for assessing outputs but across the whole of the REF exercise</a:t>
            </a:r>
          </a:p>
          <a:p>
            <a:pPr lvl="1"/>
            <a:r>
              <a:rPr lang="en-GB" dirty="0" smtClean="0"/>
              <a:t>Increase international element of peer review to ‘showcase’ the UK HE sector </a:t>
            </a:r>
          </a:p>
          <a:p>
            <a:r>
              <a:rPr lang="en-GB" dirty="0" smtClean="0"/>
              <a:t>For HE institutions</a:t>
            </a:r>
          </a:p>
          <a:p>
            <a:pPr lvl="1"/>
            <a:r>
              <a:rPr lang="en-GB" dirty="0" smtClean="0"/>
              <a:t>Need to maintain </a:t>
            </a:r>
            <a:r>
              <a:rPr lang="en-GB" dirty="0" smtClean="0"/>
              <a:t>trust in the process of allocating unrestricted research </a:t>
            </a:r>
            <a:r>
              <a:rPr lang="en-GB" dirty="0" smtClean="0"/>
              <a:t>funding, particularly if move to metrics</a:t>
            </a:r>
            <a:endParaRPr lang="en-GB" dirty="0" smtClean="0"/>
          </a:p>
          <a:p>
            <a:pPr lvl="1"/>
            <a:r>
              <a:rPr lang="en-GB" dirty="0" smtClean="0"/>
              <a:t>Moderate gaming of league tables by using normalisation as standard</a:t>
            </a:r>
          </a:p>
          <a:p>
            <a:pPr lvl="1"/>
            <a:r>
              <a:rPr lang="en-GB" dirty="0" smtClean="0"/>
              <a:t>Moderate pernicious elements of using REF as an internal management tool by requiring all staff to be submitted </a:t>
            </a:r>
          </a:p>
          <a:p>
            <a:pPr lvl="1"/>
            <a:r>
              <a:rPr lang="en-GB" dirty="0" smtClean="0"/>
              <a:t>Restructure UOAs and allow greater flexibility in submissions and cross-referring to enable appropriate benchmarking</a:t>
            </a:r>
          </a:p>
          <a:p>
            <a:pPr lvl="1"/>
            <a:r>
              <a:rPr lang="en-GB" dirty="0" smtClean="0"/>
              <a:t>Cut red tape and complexity – the REF needs its own ‘red tape </a:t>
            </a:r>
            <a:r>
              <a:rPr lang="en-GB" dirty="0" smtClean="0"/>
              <a:t>challenge’</a:t>
            </a:r>
            <a:endParaRPr lang="en-GB" dirty="0" smtClean="0"/>
          </a:p>
          <a:p>
            <a:r>
              <a:rPr lang="en-GB" dirty="0" smtClean="0"/>
              <a:t>For HE users and / or potential partners or funders</a:t>
            </a:r>
          </a:p>
          <a:p>
            <a:pPr lvl="1"/>
            <a:r>
              <a:rPr lang="en-GB" dirty="0" smtClean="0"/>
              <a:t>Reduce gaming opportunities so as to give clear indications of quality across disciplines and HEIs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06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What’s the purpose of the REF, and for whom?</a:t>
            </a:r>
          </a:p>
          <a:p>
            <a:r>
              <a:rPr lang="en-GB" dirty="0" smtClean="0"/>
              <a:t>REF: the good</a:t>
            </a:r>
          </a:p>
          <a:p>
            <a:r>
              <a:rPr lang="en-GB" dirty="0" smtClean="0"/>
              <a:t>REF: the bad</a:t>
            </a:r>
          </a:p>
          <a:p>
            <a:r>
              <a:rPr lang="en-GB" dirty="0" smtClean="0"/>
              <a:t>REF: </a:t>
            </a:r>
            <a:r>
              <a:rPr lang="en-GB" dirty="0" smtClean="0"/>
              <a:t>the </a:t>
            </a:r>
            <a:r>
              <a:rPr lang="en-GB" dirty="0" smtClean="0"/>
              <a:t>future?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69462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</a:t>
            </a:r>
            <a:r>
              <a:rPr lang="en-GB" dirty="0" smtClean="0"/>
              <a:t>y have th</a:t>
            </a:r>
            <a:r>
              <a:rPr lang="en-GB" dirty="0" smtClean="0"/>
              <a:t>e </a:t>
            </a:r>
            <a:r>
              <a:rPr lang="en-GB" dirty="0" smtClean="0"/>
              <a:t>REF?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For government: </a:t>
            </a:r>
          </a:p>
          <a:p>
            <a:pPr lvl="1"/>
            <a:r>
              <a:rPr lang="en-GB" dirty="0" smtClean="0"/>
              <a:t>To justify an unequal distribution of unrestricted research funding (QR)</a:t>
            </a:r>
          </a:p>
          <a:p>
            <a:pPr lvl="1"/>
            <a:r>
              <a:rPr lang="en-GB" dirty="0" smtClean="0"/>
              <a:t>Possibly: to ‘showcase’ the UK HE sector as part of UK plc?</a:t>
            </a:r>
          </a:p>
          <a:p>
            <a:r>
              <a:rPr lang="en-GB" dirty="0" smtClean="0"/>
              <a:t>For HE institutions</a:t>
            </a:r>
          </a:p>
          <a:p>
            <a:pPr lvl="1"/>
            <a:r>
              <a:rPr lang="en-GB" dirty="0" smtClean="0"/>
              <a:t>To gain a share of unrestricted research funding</a:t>
            </a:r>
          </a:p>
          <a:p>
            <a:pPr lvl="1"/>
            <a:r>
              <a:rPr lang="en-GB" dirty="0" smtClean="0"/>
              <a:t>To ‘showcase’ their own success in order to attract students, recruit staff and gain grants</a:t>
            </a:r>
          </a:p>
          <a:p>
            <a:pPr lvl="1"/>
            <a:r>
              <a:rPr lang="en-GB" dirty="0" smtClean="0"/>
              <a:t>As a benchmarking exercise</a:t>
            </a:r>
          </a:p>
          <a:p>
            <a:pPr lvl="1"/>
            <a:r>
              <a:rPr lang="en-GB" dirty="0" smtClean="0"/>
              <a:t>As an internal management tool – for good or ill</a:t>
            </a:r>
          </a:p>
          <a:p>
            <a:pPr lvl="2"/>
            <a:r>
              <a:rPr lang="en-GB" dirty="0" smtClean="0"/>
              <a:t>Particularly where the REF rules allow selectivity in who is submitted</a:t>
            </a:r>
          </a:p>
          <a:p>
            <a:r>
              <a:rPr lang="en-GB" dirty="0" smtClean="0"/>
              <a:t>For HE users and / or potential partners or funders</a:t>
            </a:r>
          </a:p>
          <a:p>
            <a:pPr lvl="1"/>
            <a:r>
              <a:rPr lang="en-GB" dirty="0" smtClean="0"/>
              <a:t>As an indication of quality when deciding where to commit resources (student fees, research funding, philanthropy </a:t>
            </a:r>
            <a:r>
              <a:rPr lang="en-GB" dirty="0" err="1" smtClean="0"/>
              <a:t>etc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642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GB" dirty="0" smtClean="0"/>
              <a:t>REF: the good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0000" lnSpcReduction="20000"/>
          </a:bodyPr>
          <a:lstStyle/>
          <a:p>
            <a:r>
              <a:rPr lang="en-GB" sz="3400" dirty="0" smtClean="0"/>
              <a:t>For Government</a:t>
            </a:r>
          </a:p>
          <a:p>
            <a:pPr lvl="1"/>
            <a:r>
              <a:rPr lang="en-GB" dirty="0"/>
              <a:t>P</a:t>
            </a:r>
            <a:r>
              <a:rPr lang="en-GB" dirty="0" smtClean="0"/>
              <a:t>rovides a basis for the unequal allocation of funding which is generally trusted by the HE sector and others</a:t>
            </a:r>
          </a:p>
          <a:p>
            <a:pPr lvl="1"/>
            <a:r>
              <a:rPr lang="en-GB" dirty="0" smtClean="0"/>
              <a:t>Enables some showcasing of UK plc - but limited due to the fact is only a national comparison</a:t>
            </a:r>
          </a:p>
          <a:p>
            <a:r>
              <a:rPr lang="en-GB" sz="3400" dirty="0" smtClean="0"/>
              <a:t>For HEIs</a:t>
            </a:r>
          </a:p>
          <a:p>
            <a:pPr lvl="1"/>
            <a:r>
              <a:rPr lang="en-GB" dirty="0" smtClean="0"/>
              <a:t>Peer-based assessment of research quality across HEIs which is (more or less) trusted by the academy provides (more or less) a justifiable basis for unequal QR allocation</a:t>
            </a:r>
          </a:p>
          <a:p>
            <a:pPr lvl="1"/>
            <a:r>
              <a:rPr lang="en-GB" dirty="0" smtClean="0"/>
              <a:t>New: recognition of the impact of research raises awareness of the success and importance of HEI research beyond academia </a:t>
            </a:r>
          </a:p>
          <a:p>
            <a:r>
              <a:rPr lang="en-GB" sz="3400" dirty="0" smtClean="0"/>
              <a:t>For HE users and / or potential partners or funders</a:t>
            </a:r>
          </a:p>
          <a:p>
            <a:pPr lvl="1"/>
            <a:r>
              <a:rPr lang="en-GB" dirty="0" smtClean="0"/>
              <a:t>For funders: provides a reasonably robust assessment of quality so preventing adverse selection for the allocation of research funding</a:t>
            </a:r>
          </a:p>
          <a:p>
            <a:pPr lvl="1"/>
            <a:r>
              <a:rPr lang="en-GB" dirty="0" smtClean="0"/>
              <a:t>For students</a:t>
            </a:r>
          </a:p>
          <a:p>
            <a:pPr lvl="2"/>
            <a:r>
              <a:rPr lang="en-GB" dirty="0" smtClean="0"/>
              <a:t>Gives a ‘badge’ to a degree, potentially increasing its marketability</a:t>
            </a:r>
          </a:p>
          <a:p>
            <a:pPr lvl="2"/>
            <a:r>
              <a:rPr lang="en-GB" dirty="0" smtClean="0"/>
              <a:t>But note role of other indicators, notably NSS, in students’ selection decisions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523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REF: the </a:t>
            </a:r>
            <a:r>
              <a:rPr lang="en-GB" dirty="0" smtClean="0"/>
              <a:t>bad </a:t>
            </a:r>
            <a:br>
              <a:rPr lang="en-GB" dirty="0" smtClean="0"/>
            </a:br>
            <a:r>
              <a:rPr lang="en-GB" dirty="0" smtClean="0"/>
              <a:t>1. Panels and OUAs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UOAs vs </a:t>
            </a:r>
            <a:r>
              <a:rPr lang="en-GB" dirty="0" err="1" smtClean="0"/>
              <a:t>interdisciplinarity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HEIs </a:t>
            </a:r>
            <a:r>
              <a:rPr lang="en-GB" dirty="0" smtClean="0"/>
              <a:t>have to fit themselves into UAO </a:t>
            </a:r>
            <a:r>
              <a:rPr lang="en-GB" dirty="0" smtClean="0"/>
              <a:t>blocks – cuts across RCUK policy of promoting </a:t>
            </a:r>
            <a:r>
              <a:rPr lang="en-GB" dirty="0" err="1" smtClean="0"/>
              <a:t>interdisciplinarity</a:t>
            </a:r>
            <a:endParaRPr lang="en-GB" dirty="0" smtClean="0"/>
          </a:p>
          <a:p>
            <a:pPr lvl="2"/>
            <a:r>
              <a:rPr lang="en-GB" dirty="0"/>
              <a:t>Insufficient norms of cross-referring between panels – </a:t>
            </a:r>
            <a:r>
              <a:rPr lang="en-GB" dirty="0" smtClean="0"/>
              <a:t>poor </a:t>
            </a:r>
            <a:r>
              <a:rPr lang="en-GB" dirty="0"/>
              <a:t>understanding of what the practices </a:t>
            </a:r>
            <a:r>
              <a:rPr lang="en-GB" dirty="0" smtClean="0"/>
              <a:t>are</a:t>
            </a:r>
          </a:p>
          <a:p>
            <a:pPr lvl="2"/>
            <a:r>
              <a:rPr lang="en-GB" dirty="0" smtClean="0"/>
              <a:t>Should an individual be able to be submitted to more than one UOA?</a:t>
            </a:r>
            <a:endParaRPr lang="en-GB" dirty="0"/>
          </a:p>
          <a:p>
            <a:pPr lvl="1"/>
            <a:r>
              <a:rPr lang="en-GB" dirty="0" smtClean="0"/>
              <a:t>Merging </a:t>
            </a:r>
            <a:r>
              <a:rPr lang="en-GB" dirty="0" smtClean="0"/>
              <a:t>of blocks leads to odd combinations (</a:t>
            </a:r>
            <a:r>
              <a:rPr lang="en-GB" dirty="0" err="1" smtClean="0"/>
              <a:t>eg</a:t>
            </a:r>
            <a:r>
              <a:rPr lang="en-GB" dirty="0" smtClean="0"/>
              <a:t> Geography and Archaeology)</a:t>
            </a:r>
          </a:p>
          <a:p>
            <a:pPr lvl="1"/>
            <a:r>
              <a:rPr lang="en-GB" dirty="0" smtClean="0"/>
              <a:t>Some disciplines omitted (</a:t>
            </a:r>
            <a:r>
              <a:rPr lang="en-GB" dirty="0" err="1" smtClean="0"/>
              <a:t>eg</a:t>
            </a:r>
            <a:r>
              <a:rPr lang="en-GB" dirty="0" smtClean="0"/>
              <a:t> Social Psychology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Number of non-submitted individuals due to ‘fit’ – that should not have to happen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65645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REF: </a:t>
            </a:r>
            <a:r>
              <a:rPr lang="en-GB" dirty="0" smtClean="0"/>
              <a:t>the bad</a:t>
            </a:r>
            <a:br>
              <a:rPr lang="en-GB" dirty="0" smtClean="0"/>
            </a:br>
            <a:r>
              <a:rPr lang="en-GB" dirty="0" smtClean="0"/>
              <a:t>1. </a:t>
            </a:r>
            <a:r>
              <a:rPr lang="en-GB" dirty="0" smtClean="0"/>
              <a:t>Panels and UOAs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Panel </a:t>
            </a:r>
            <a:r>
              <a:rPr lang="en-GB" dirty="0" smtClean="0"/>
              <a:t>composition</a:t>
            </a:r>
          </a:p>
          <a:p>
            <a:pPr lvl="1"/>
            <a:r>
              <a:rPr lang="en-GB" dirty="0" smtClean="0"/>
              <a:t>Panel members chosen using national societies; no international input into the composition of panels</a:t>
            </a:r>
          </a:p>
          <a:p>
            <a:pPr lvl="1"/>
            <a:r>
              <a:rPr lang="en-GB" dirty="0" smtClean="0"/>
              <a:t>Query whether panels always had the necessary expertise </a:t>
            </a:r>
            <a:r>
              <a:rPr lang="en-GB" dirty="0" smtClean="0"/>
              <a:t>to assess outputs (</a:t>
            </a:r>
            <a:r>
              <a:rPr lang="en-GB" dirty="0" err="1" smtClean="0"/>
              <a:t>eg</a:t>
            </a:r>
            <a:r>
              <a:rPr lang="en-GB" dirty="0" smtClean="0"/>
              <a:t> lack of quantitative skills for some UOAs in Panel C)</a:t>
            </a:r>
            <a:endParaRPr lang="en-GB" dirty="0" smtClean="0"/>
          </a:p>
          <a:p>
            <a:pPr lvl="1"/>
            <a:r>
              <a:rPr lang="en-GB" dirty="0" smtClean="0"/>
              <a:t>Query whether sufficient cross-referring occurred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6798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REF: </a:t>
            </a:r>
            <a:r>
              <a:rPr lang="en-GB" dirty="0" smtClean="0"/>
              <a:t>the bad</a:t>
            </a:r>
            <a:br>
              <a:rPr lang="en-GB" dirty="0" smtClean="0"/>
            </a:br>
            <a:r>
              <a:rPr lang="en-GB" dirty="0" smtClean="0"/>
              <a:t>2. Selecting individuals for submission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Principle of rewarding excellent where it is found is laudable but selectivity over submissions:</a:t>
            </a:r>
          </a:p>
          <a:p>
            <a:pPr lvl="1"/>
            <a:r>
              <a:rPr lang="en-GB" dirty="0" smtClean="0"/>
              <a:t>Places a significant cost burden </a:t>
            </a:r>
            <a:r>
              <a:rPr lang="en-GB" dirty="0" smtClean="0"/>
              <a:t>on HEIs to determine who to </a:t>
            </a:r>
            <a:r>
              <a:rPr lang="en-GB" dirty="0" smtClean="0"/>
              <a:t>submit</a:t>
            </a:r>
          </a:p>
          <a:p>
            <a:pPr lvl="1"/>
            <a:r>
              <a:rPr lang="en-GB" dirty="0" smtClean="0"/>
              <a:t>Career </a:t>
            </a:r>
            <a:r>
              <a:rPr lang="en-GB" dirty="0" smtClean="0"/>
              <a:t>implications for those who are not submitted </a:t>
            </a:r>
            <a:r>
              <a:rPr lang="en-GB" dirty="0" smtClean="0"/>
              <a:t>may be significant so a certain minimum level of due process is required in making assessments (</a:t>
            </a:r>
            <a:r>
              <a:rPr lang="en-GB" dirty="0" err="1" smtClean="0"/>
              <a:t>eg</a:t>
            </a:r>
            <a:r>
              <a:rPr lang="en-GB" dirty="0" smtClean="0"/>
              <a:t> getting an external, allowing appeals)</a:t>
            </a:r>
            <a:endParaRPr lang="en-GB" dirty="0" smtClean="0"/>
          </a:p>
          <a:p>
            <a:pPr lvl="1"/>
            <a:r>
              <a:rPr lang="en-GB" dirty="0" smtClean="0"/>
              <a:t>Gaming of census data – ‘hiding’ people by putting them on different contracts</a:t>
            </a:r>
          </a:p>
          <a:p>
            <a:pPr lvl="1"/>
            <a:r>
              <a:rPr lang="en-GB" dirty="0" smtClean="0"/>
              <a:t>Use of non-normalised and normalised tables led to significant gaming of league tables – so sending mixed signals as to quality contrary to </a:t>
            </a:r>
            <a:r>
              <a:rPr lang="en-GB" dirty="0" smtClean="0"/>
              <a:t>one of the </a:t>
            </a:r>
            <a:r>
              <a:rPr lang="en-GB" dirty="0" smtClean="0"/>
              <a:t>purposes of the </a:t>
            </a:r>
            <a:r>
              <a:rPr lang="en-GB" dirty="0" smtClean="0"/>
              <a:t>REF</a:t>
            </a:r>
          </a:p>
        </p:txBody>
      </p:sp>
    </p:spTree>
    <p:extLst>
      <p:ext uri="{BB962C8B-B14F-4D97-AF65-F5344CB8AC3E}">
        <p14:creationId xmlns:p14="http://schemas.microsoft.com/office/powerpoint/2010/main" val="3799985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REF: the </a:t>
            </a:r>
            <a:r>
              <a:rPr lang="en-GB" dirty="0" smtClean="0"/>
              <a:t>bad</a:t>
            </a:r>
            <a:br>
              <a:rPr lang="en-GB" dirty="0" smtClean="0"/>
            </a:br>
            <a:r>
              <a:rPr lang="en-GB" dirty="0" smtClean="0"/>
              <a:t>3. Impact case 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A positive feature, but the ‘wildcard’ for REF2014 </a:t>
            </a:r>
          </a:p>
          <a:p>
            <a:pPr lvl="1"/>
            <a:r>
              <a:rPr lang="en-GB" dirty="0" smtClean="0"/>
              <a:t>Guidance was broad but interpretations </a:t>
            </a:r>
            <a:r>
              <a:rPr lang="en-GB" dirty="0"/>
              <a:t>by panels show that impacts were preferred that were narrow but clearly linked to research were preferred to more diffused </a:t>
            </a:r>
            <a:r>
              <a:rPr lang="en-GB" dirty="0" smtClean="0"/>
              <a:t>impacts </a:t>
            </a:r>
            <a:endParaRPr lang="en-GB" dirty="0"/>
          </a:p>
          <a:p>
            <a:pPr lvl="1"/>
            <a:r>
              <a:rPr lang="en-GB" dirty="0" smtClean="0"/>
              <a:t>Panels had unrealistic </a:t>
            </a:r>
            <a:r>
              <a:rPr lang="en-GB" dirty="0"/>
              <a:t>expectations of the extent to which the path from research to impact can be documented and rendered  </a:t>
            </a:r>
            <a:r>
              <a:rPr lang="en-GB" dirty="0" smtClean="0"/>
              <a:t>auditable, particularly in SSHR  </a:t>
            </a:r>
            <a:endParaRPr lang="en-GB" dirty="0"/>
          </a:p>
          <a:p>
            <a:pPr lvl="2"/>
            <a:r>
              <a:rPr lang="en-GB" dirty="0"/>
              <a:t>high level of very detailed audit queries</a:t>
            </a:r>
          </a:p>
          <a:p>
            <a:pPr lvl="1"/>
            <a:r>
              <a:rPr lang="en-GB" dirty="0"/>
              <a:t>No scope for recognising impacts that arise from expertise of academics </a:t>
            </a:r>
            <a:r>
              <a:rPr lang="en-GB" dirty="0" smtClean="0"/>
              <a:t>in a general area rather </a:t>
            </a:r>
            <a:r>
              <a:rPr lang="en-GB" dirty="0"/>
              <a:t>than specific publications</a:t>
            </a:r>
          </a:p>
          <a:p>
            <a:pPr lvl="1"/>
            <a:r>
              <a:rPr lang="en-GB" dirty="0" smtClean="0"/>
              <a:t>Purpose of the impact template unclear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8831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REF: the </a:t>
            </a:r>
            <a:r>
              <a:rPr lang="en-GB" dirty="0" smtClean="0"/>
              <a:t>bad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4. Red tape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Needless complexity</a:t>
            </a:r>
            <a:endParaRPr lang="en-GB" dirty="0" smtClean="0"/>
          </a:p>
          <a:p>
            <a:pPr lvl="1"/>
            <a:r>
              <a:rPr lang="en-GB" dirty="0" smtClean="0"/>
              <a:t>Deadlines</a:t>
            </a:r>
          </a:p>
          <a:p>
            <a:pPr lvl="2"/>
            <a:r>
              <a:rPr lang="en-GB" dirty="0" smtClean="0"/>
              <a:t>Multiple </a:t>
            </a:r>
            <a:r>
              <a:rPr lang="en-GB" dirty="0" smtClean="0"/>
              <a:t>eligibility deadlines (for impact, census, publication) created unnecessary scope for </a:t>
            </a:r>
            <a:r>
              <a:rPr lang="en-GB" dirty="0" smtClean="0"/>
              <a:t>confusion</a:t>
            </a:r>
          </a:p>
          <a:p>
            <a:pPr lvl="2"/>
            <a:r>
              <a:rPr lang="en-GB" dirty="0"/>
              <a:t>Submission deadline before publication deadline for outputs created needless uncertainty</a:t>
            </a:r>
          </a:p>
          <a:p>
            <a:pPr lvl="1"/>
            <a:r>
              <a:rPr lang="en-GB" dirty="0" smtClean="0"/>
              <a:t>Census </a:t>
            </a:r>
            <a:r>
              <a:rPr lang="en-GB" dirty="0" smtClean="0"/>
              <a:t>data – unnecessary confusion in compilation of HESA </a:t>
            </a:r>
            <a:r>
              <a:rPr lang="en-GB" dirty="0" smtClean="0"/>
              <a:t>data – why can’t HEFCE produce its own?</a:t>
            </a:r>
            <a:endParaRPr lang="en-GB" dirty="0" smtClean="0"/>
          </a:p>
          <a:p>
            <a:pPr lvl="1"/>
            <a:r>
              <a:rPr lang="en-GB" dirty="0" smtClean="0"/>
              <a:t>Unnecessary </a:t>
            </a:r>
            <a:r>
              <a:rPr lang="en-GB" dirty="0" smtClean="0"/>
              <a:t>ambiguity on ‘complex circumstances’ creating significant and intrusive audit queries </a:t>
            </a:r>
          </a:p>
          <a:p>
            <a:pPr lvl="1"/>
            <a:r>
              <a:rPr lang="en-GB" dirty="0" smtClean="0"/>
              <a:t>‘Salami slicing’ release of results by HEFCE and HESA w</a:t>
            </a:r>
            <a:r>
              <a:rPr lang="en-GB" dirty="0" smtClean="0"/>
              <a:t>as </a:t>
            </a:r>
            <a:r>
              <a:rPr lang="en-GB" dirty="0" smtClean="0"/>
              <a:t>absurd and </a:t>
            </a:r>
            <a:r>
              <a:rPr lang="en-GB" dirty="0" smtClean="0"/>
              <a:t>unnecessarily painful</a:t>
            </a:r>
          </a:p>
          <a:p>
            <a:pPr lvl="2"/>
            <a:r>
              <a:rPr lang="en-GB" dirty="0" smtClean="0"/>
              <a:t>Did commercial publishers get the information before HEIs?</a:t>
            </a:r>
            <a:endParaRPr lang="en-GB" dirty="0" smtClean="0"/>
          </a:p>
          <a:p>
            <a:pPr lvl="1"/>
            <a:r>
              <a:rPr lang="en-GB" dirty="0" smtClean="0"/>
              <a:t>Environment template – what does it add?</a:t>
            </a:r>
          </a:p>
          <a:p>
            <a:pPr lvl="2"/>
            <a:r>
              <a:rPr lang="en-GB" dirty="0" smtClean="0"/>
              <a:t>No relation to outputs score</a:t>
            </a:r>
          </a:p>
          <a:p>
            <a:pPr lvl="2"/>
            <a:r>
              <a:rPr lang="en-GB" dirty="0" smtClean="0"/>
              <a:t>Just an exercise in essay writing?</a:t>
            </a:r>
            <a:endParaRPr lang="en-GB" dirty="0" smtClean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360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1212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The REF: the Good, the Bad and the Future</vt:lpstr>
      <vt:lpstr>Outline</vt:lpstr>
      <vt:lpstr>Why have the REF?</vt:lpstr>
      <vt:lpstr>REF: the good</vt:lpstr>
      <vt:lpstr>REF: the bad  1. Panels and OUAs</vt:lpstr>
      <vt:lpstr>REF: the bad 1. Panels and UOAs cont.</vt:lpstr>
      <vt:lpstr>REF: the bad 2. Selecting individuals for submission</vt:lpstr>
      <vt:lpstr>REF: the bad 3. Impact case studies</vt:lpstr>
      <vt:lpstr>REF: the bad 4. Red tape</vt:lpstr>
      <vt:lpstr>REF – looking forward</vt:lpstr>
      <vt:lpstr>REF – the future?</vt:lpstr>
      <vt:lpstr>REF – looking forward</vt:lpstr>
      <vt:lpstr>Conclusions: Making the REF fit for purpose(s)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REF: Looking Backwards and Forwards</dc:title>
  <dc:creator>Tim</dc:creator>
  <cp:lastModifiedBy>Black,J</cp:lastModifiedBy>
  <cp:revision>19</cp:revision>
  <dcterms:created xsi:type="dcterms:W3CDTF">2015-03-21T17:24:22Z</dcterms:created>
  <dcterms:modified xsi:type="dcterms:W3CDTF">2015-03-27T14:43:50Z</dcterms:modified>
</cp:coreProperties>
</file>