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314" r:id="rId3"/>
    <p:sldId id="312" r:id="rId4"/>
    <p:sldId id="327" r:id="rId5"/>
    <p:sldId id="333" r:id="rId6"/>
    <p:sldId id="337" r:id="rId7"/>
    <p:sldId id="338" r:id="rId8"/>
    <p:sldId id="339" r:id="rId9"/>
    <p:sldId id="340" r:id="rId10"/>
    <p:sldId id="334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A2B8"/>
    <a:srgbClr val="F89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69419" autoAdjust="0"/>
  </p:normalViewPr>
  <p:slideViewPr>
    <p:cSldViewPr>
      <p:cViewPr varScale="1">
        <p:scale>
          <a:sx n="52" d="100"/>
          <a:sy n="52" d="100"/>
        </p:scale>
        <p:origin x="19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1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FDE98-59CA-4C0F-A840-396A07F90349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2F93A-E3B7-433B-ACFB-53FB011AB1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61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93F57-F61E-451B-BEE0-E3FBF350B357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0F541-A536-4B31-9CC7-C880D6D6CA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237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28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8971D"/>
              </a:buClr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0F541-A536-4B31-9CC7-C880D6D6CA1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0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448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03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94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Screen Shot 2013-06-03 at 22.30.11.png"/>
          <p:cNvPicPr/>
          <p:nvPr userDrawn="1"/>
        </p:nvPicPr>
        <p:blipFill>
          <a:blip r:embed="rId2" cstate="print"/>
          <a:srcRect b="22787"/>
          <a:stretch>
            <a:fillRect/>
          </a:stretch>
        </p:blipFill>
        <p:spPr bwMode="auto">
          <a:xfrm>
            <a:off x="7055795" y="6093296"/>
            <a:ext cx="1823085" cy="54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903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042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creen Shot 2013-06-03 at 22.30.11.png"/>
          <p:cNvPicPr/>
          <p:nvPr userDrawn="1"/>
        </p:nvPicPr>
        <p:blipFill>
          <a:blip r:embed="rId2" cstate="print"/>
          <a:srcRect b="22787"/>
          <a:stretch>
            <a:fillRect/>
          </a:stretch>
        </p:blipFill>
        <p:spPr bwMode="auto">
          <a:xfrm>
            <a:off x="7055795" y="6093296"/>
            <a:ext cx="1823085" cy="54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8808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Screen Shot 2013-06-03 at 22.30.11.png"/>
          <p:cNvPicPr/>
          <p:nvPr userDrawn="1"/>
        </p:nvPicPr>
        <p:blipFill>
          <a:blip r:embed="rId2" cstate="print"/>
          <a:srcRect b="22787"/>
          <a:stretch>
            <a:fillRect/>
          </a:stretch>
        </p:blipFill>
        <p:spPr bwMode="auto">
          <a:xfrm>
            <a:off x="7055795" y="6093296"/>
            <a:ext cx="1823085" cy="54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87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592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 descr="Screen Shot 2013-06-03 at 22.30.11.png"/>
          <p:cNvPicPr/>
          <p:nvPr userDrawn="1"/>
        </p:nvPicPr>
        <p:blipFill>
          <a:blip r:embed="rId2" cstate="print"/>
          <a:srcRect b="22787"/>
          <a:stretch>
            <a:fillRect/>
          </a:stretch>
        </p:blipFill>
        <p:spPr bwMode="auto">
          <a:xfrm>
            <a:off x="7055795" y="6093296"/>
            <a:ext cx="1823085" cy="54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0436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 descr="Screen Shot 2013-06-03 at 22.30.11.png"/>
          <p:cNvPicPr/>
          <p:nvPr userDrawn="1"/>
        </p:nvPicPr>
        <p:blipFill>
          <a:blip r:embed="rId2" cstate="print"/>
          <a:srcRect b="22787"/>
          <a:stretch>
            <a:fillRect/>
          </a:stretch>
        </p:blipFill>
        <p:spPr bwMode="auto">
          <a:xfrm>
            <a:off x="7055795" y="6093296"/>
            <a:ext cx="1823085" cy="54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4529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83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03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3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70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C84F4-BFEA-493E-A498-40CDD94496A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D143-39BE-41EF-8621-44205C134E72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64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72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71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21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26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33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28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EA5F-B302-4E1B-983D-F77F9EFF83D0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8E7A9-8BDA-4771-ADC1-B605433B1F19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Screen Shot 2013-06-03 at 22.30.11.png"/>
          <p:cNvPicPr/>
          <p:nvPr userDrawn="1"/>
        </p:nvPicPr>
        <p:blipFill>
          <a:blip r:embed="rId13" cstate="print"/>
          <a:srcRect b="22787"/>
          <a:stretch>
            <a:fillRect/>
          </a:stretch>
        </p:blipFill>
        <p:spPr bwMode="auto">
          <a:xfrm>
            <a:off x="7055795" y="6093296"/>
            <a:ext cx="1823085" cy="54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6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C84F4-BFEA-493E-A498-40CDD94496A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30/03/2015</a:t>
            </a:fld>
            <a:endParaRPr lang="en-GB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9D143-39BE-41EF-8621-44205C134E7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88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7" y="974270"/>
            <a:ext cx="774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1274" y="4320170"/>
            <a:ext cx="7780904" cy="136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042684">
              <a:defRPr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Reflections on REF2014 – Looking forward to REF2020</a:t>
            </a:r>
          </a:p>
          <a:p>
            <a:pPr defTabSz="2042684">
              <a:defRPr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042684">
              <a:defRPr/>
            </a:pPr>
            <a:r>
              <a:rPr lang="en-US" sz="1950" b="1" kern="0" dirty="0" smtClean="0"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Professor George Marston</a:t>
            </a:r>
          </a:p>
          <a:p>
            <a:pPr defTabSz="2042684">
              <a:defRPr/>
            </a:pPr>
            <a:r>
              <a:rPr lang="en-US" sz="1500" i="1" kern="0" dirty="0" smtClean="0"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Pro </a:t>
            </a:r>
            <a:r>
              <a:rPr lang="en-US" sz="1500" i="1" kern="0" smtClean="0"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Vice-Chancellor (Research </a:t>
            </a:r>
            <a:r>
              <a:rPr lang="en-US" sz="1500" i="1" kern="0" dirty="0" smtClean="0"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&amp; Innovation)</a:t>
            </a:r>
          </a:p>
        </p:txBody>
      </p:sp>
      <p:pic>
        <p:nvPicPr>
          <p:cNvPr id="6" name="Picture 5" descr="Screen Shot 2013-06-03 at 22.30.11.png"/>
          <p:cNvPicPr/>
          <p:nvPr/>
        </p:nvPicPr>
        <p:blipFill>
          <a:blip r:embed="rId3" cstate="print"/>
          <a:srcRect b="22787"/>
          <a:stretch>
            <a:fillRect/>
          </a:stretch>
        </p:blipFill>
        <p:spPr bwMode="auto">
          <a:xfrm>
            <a:off x="612000" y="432000"/>
            <a:ext cx="3455944" cy="1032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 flipH="1">
            <a:off x="612000" y="5475237"/>
            <a:ext cx="2400" cy="576176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44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8003232" cy="3216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We </a:t>
            </a:r>
            <a:r>
              <a:rPr lang="en-GB" sz="2800" dirty="0"/>
              <a:t>therefore wish you to continue selectively to fund world-leading and internationally excellent research </a:t>
            </a:r>
            <a:r>
              <a:rPr lang="en-GB" sz="2800" u="sng" dirty="0"/>
              <a:t>wherever it is found</a:t>
            </a:r>
            <a:r>
              <a:rPr lang="en-GB" sz="2800" dirty="0"/>
              <a:t>, to provide selective support for the next generation of </a:t>
            </a:r>
            <a:r>
              <a:rPr lang="en-GB" sz="2800" dirty="0" smtClean="0"/>
              <a:t>researchers……. </a:t>
            </a:r>
            <a:endParaRPr lang="en-GB" sz="2800" dirty="0"/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800" dirty="0" smtClean="0"/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800" dirty="0" smtClean="0"/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360000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HEFCE Grant Letter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3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3232" cy="4800758"/>
          </a:xfrm>
        </p:spPr>
        <p:txBody>
          <a:bodyPr>
            <a:normAutofit/>
          </a:bodyPr>
          <a:lstStyle/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360000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Northumbria University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6812"/>
              </p:ext>
            </p:extLst>
          </p:nvPr>
        </p:nvGraphicFramePr>
        <p:xfrm>
          <a:off x="828091" y="2060849"/>
          <a:ext cx="7560840" cy="1584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9734"/>
                <a:gridCol w="2520553"/>
                <a:gridCol w="2520553"/>
              </a:tblGrid>
              <a:tr h="480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RAE 2008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REF 2014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THE Research Power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80</a:t>
                      </a:r>
                      <a:r>
                        <a:rPr lang="en-GB" sz="2000" baseline="30000">
                          <a:effectLst/>
                        </a:rPr>
                        <a:t>th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50</a:t>
                      </a:r>
                      <a:r>
                        <a:rPr lang="en-GB" sz="2000" baseline="30000">
                          <a:effectLst/>
                        </a:rPr>
                        <a:t>th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QR income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>
                          <a:effectLst/>
                        </a:rPr>
                        <a:t>£3.1 M</a:t>
                      </a:r>
                      <a:endParaRPr lang="en-GB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dirty="0">
                          <a:effectLst/>
                        </a:rPr>
                        <a:t>£6.5 M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7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3232" cy="4800758"/>
          </a:xfrm>
        </p:spPr>
        <p:txBody>
          <a:bodyPr>
            <a:normAutofit/>
          </a:bodyPr>
          <a:lstStyle/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360000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/>
              <a:t>Success?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1475656" y="2204864"/>
            <a:ext cx="4968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Benchmark </a:t>
            </a:r>
            <a:r>
              <a:rPr lang="en-GB" sz="2800" dirty="0"/>
              <a:t>for excellence</a:t>
            </a:r>
          </a:p>
          <a:p>
            <a:r>
              <a:rPr lang="en-GB" sz="28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Impact</a:t>
            </a:r>
          </a:p>
          <a:p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Equality - circumstances</a:t>
            </a:r>
          </a:p>
        </p:txBody>
      </p:sp>
    </p:spTree>
    <p:extLst>
      <p:ext uri="{BB962C8B-B14F-4D97-AF65-F5344CB8AC3E}">
        <p14:creationId xmlns:p14="http://schemas.microsoft.com/office/powerpoint/2010/main" val="30692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3232" cy="4800758"/>
          </a:xfrm>
        </p:spPr>
        <p:txBody>
          <a:bodyPr>
            <a:normAutofit/>
          </a:bodyPr>
          <a:lstStyle/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360000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/>
              <a:t>Issues?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1475656" y="2204864"/>
            <a:ext cx="4968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Cost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Inclusivity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Equality - impact case studies</a:t>
            </a:r>
          </a:p>
        </p:txBody>
      </p:sp>
    </p:spTree>
    <p:extLst>
      <p:ext uri="{BB962C8B-B14F-4D97-AF65-F5344CB8AC3E}">
        <p14:creationId xmlns:p14="http://schemas.microsoft.com/office/powerpoint/2010/main" val="235494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3232" cy="4800758"/>
          </a:xfrm>
        </p:spPr>
        <p:txBody>
          <a:bodyPr>
            <a:normAutofit/>
          </a:bodyPr>
          <a:lstStyle/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360000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/>
              <a:t>REF2020?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1475656" y="2204864"/>
            <a:ext cx="49685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Timing</a:t>
            </a:r>
            <a:endParaRPr lang="en-GB" sz="2800" dirty="0"/>
          </a:p>
          <a:p>
            <a:r>
              <a:rPr lang="en-GB" sz="28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What will it look like?</a:t>
            </a:r>
          </a:p>
        </p:txBody>
      </p:sp>
    </p:spTree>
    <p:extLst>
      <p:ext uri="{BB962C8B-B14F-4D97-AF65-F5344CB8AC3E}">
        <p14:creationId xmlns:p14="http://schemas.microsoft.com/office/powerpoint/2010/main" val="227664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3232" cy="4800758"/>
          </a:xfrm>
        </p:spPr>
        <p:txBody>
          <a:bodyPr>
            <a:normAutofit/>
          </a:bodyPr>
          <a:lstStyle/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360000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/>
              <a:t>REF2020:  Issues?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1475656" y="2204864"/>
            <a:ext cx="49685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Metrics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Open Access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Open Data</a:t>
            </a:r>
          </a:p>
        </p:txBody>
      </p:sp>
    </p:spTree>
    <p:extLst>
      <p:ext uri="{BB962C8B-B14F-4D97-AF65-F5344CB8AC3E}">
        <p14:creationId xmlns:p14="http://schemas.microsoft.com/office/powerpoint/2010/main" val="140060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3232" cy="4800758"/>
          </a:xfrm>
        </p:spPr>
        <p:txBody>
          <a:bodyPr>
            <a:normAutofit/>
          </a:bodyPr>
          <a:lstStyle/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360000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/>
              <a:t>REF2020:  Multi-disciplinary/partner research?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1475656" y="2204864"/>
            <a:ext cx="64807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MD very </a:t>
            </a:r>
            <a:r>
              <a:rPr lang="en-GB" sz="2800" dirty="0"/>
              <a:t>significant in </a:t>
            </a:r>
            <a:r>
              <a:rPr lang="en-GB" sz="2800" dirty="0" smtClean="0"/>
              <a:t>Impact</a:t>
            </a:r>
          </a:p>
          <a:p>
            <a:r>
              <a:rPr lang="en-GB" sz="28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Interrogate in Outputs/Environment?</a:t>
            </a:r>
          </a:p>
        </p:txBody>
      </p:sp>
    </p:spTree>
    <p:extLst>
      <p:ext uri="{BB962C8B-B14F-4D97-AF65-F5344CB8AC3E}">
        <p14:creationId xmlns:p14="http://schemas.microsoft.com/office/powerpoint/2010/main" val="112154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8003232" cy="4800758"/>
          </a:xfrm>
        </p:spPr>
        <p:txBody>
          <a:bodyPr>
            <a:normAutofit/>
          </a:bodyPr>
          <a:lstStyle/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Clr>
                <a:srgbClr val="F8971D"/>
              </a:buCl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512" y="2996952"/>
            <a:ext cx="9144000" cy="7969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1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3285</TotalTime>
  <Words>117</Words>
  <Application>Microsoft Office PowerPoint</Application>
  <PresentationFormat>On-screen Show (4:3)</PresentationFormat>
  <Paragraphs>60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</vt:lpstr>
      <vt:lpstr>Times New Roman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Northumbria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&amp; Enrolment</dc:title>
  <dc:creator>Adam Dunlop</dc:creator>
  <cp:lastModifiedBy>Sarah Isles</cp:lastModifiedBy>
  <cp:revision>201</cp:revision>
  <cp:lastPrinted>2014-02-26T11:18:41Z</cp:lastPrinted>
  <dcterms:created xsi:type="dcterms:W3CDTF">2013-10-18T08:31:38Z</dcterms:created>
  <dcterms:modified xsi:type="dcterms:W3CDTF">2015-03-30T20:02:50Z</dcterms:modified>
</cp:coreProperties>
</file>