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22" r:id="rId2"/>
    <p:sldId id="321" r:id="rId3"/>
  </p:sldIdLst>
  <p:sldSz cx="9144000" cy="6858000" type="screen4x3"/>
  <p:notesSz cx="6888163" cy="10020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31" autoAdjust="0"/>
    <p:restoredTop sz="94660"/>
  </p:normalViewPr>
  <p:slideViewPr>
    <p:cSldViewPr>
      <p:cViewPr varScale="1">
        <p:scale>
          <a:sx n="68" d="100"/>
          <a:sy n="68" d="100"/>
        </p:scale>
        <p:origin x="508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ahram\Dropbox\Lectures,%20Speeches%20and%20Presentations\staff%20and%20publication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ahram\Dropbox\Lectures,%20Speeches%20and%20Presentations\staff%20and%20publication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/>
              <a:t>Staff </a:t>
            </a:r>
            <a:r>
              <a:rPr lang="en-US" dirty="0" smtClean="0"/>
              <a:t>numbers </a:t>
            </a:r>
            <a:r>
              <a:rPr lang="en-US" dirty="0"/>
              <a:t>2008 &amp; 2014</a:t>
            </a:r>
          </a:p>
        </c:rich>
      </c:tx>
      <c:layout>
        <c:manualLayout>
          <c:xMode val="edge"/>
          <c:yMode val="edge"/>
          <c:x val="0.1568471128608924"/>
          <c:y val="3.24074074074074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1"/>
            <c:invertIfNegative val="0"/>
            <c:bubble3D val="0"/>
            <c:spPr>
              <a:noFill/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1"/>
                <c:pt idx="0">
                  <c:v>Staff</c:v>
                </c:pt>
              </c:strCache>
            </c:strRef>
          </c:cat>
          <c:val>
            <c:numRef>
              <c:f>Sheet1!$B$2:$C$2</c:f>
              <c:numCache>
                <c:formatCode>#,##0</c:formatCode>
                <c:ptCount val="2"/>
                <c:pt idx="0" formatCode="General">
                  <c:v>52061</c:v>
                </c:pt>
                <c:pt idx="1">
                  <c:v>132074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2008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1"/>
            <c:invertIfNegative val="0"/>
            <c:bubble3D val="0"/>
            <c:spPr>
              <a:noFill/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1"/>
                <c:pt idx="0">
                  <c:v>Staff</c:v>
                </c:pt>
              </c:strCache>
            </c:strRef>
          </c:cat>
          <c:val>
            <c:numRef>
              <c:f>Sheet1!$B$3:$C$3</c:f>
              <c:numCache>
                <c:formatCode>#,##0</c:formatCode>
                <c:ptCount val="2"/>
                <c:pt idx="0" formatCode="General">
                  <c:v>52400</c:v>
                </c:pt>
                <c:pt idx="1">
                  <c:v>101149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59318360"/>
        <c:axId val="459319536"/>
      </c:barChart>
      <c:catAx>
        <c:axId val="459318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9319536"/>
        <c:crosses val="autoZero"/>
        <c:auto val="1"/>
        <c:lblAlgn val="ctr"/>
        <c:lblOffset val="100"/>
        <c:noMultiLvlLbl val="0"/>
      </c:catAx>
      <c:valAx>
        <c:axId val="459319536"/>
        <c:scaling>
          <c:orientation val="minMax"/>
          <c:min val="2000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9318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Staff &amp; Publications 2008 &amp; 2014</a:t>
            </a:r>
          </a:p>
        </c:rich>
      </c:tx>
      <c:layout>
        <c:manualLayout>
          <c:xMode val="edge"/>
          <c:yMode val="edge"/>
          <c:x val="0.1568471128608924"/>
          <c:y val="3.24074074074074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1"/>
                <c:pt idx="0">
                  <c:v>Staff</c:v>
                </c:pt>
              </c:strCache>
            </c:strRef>
          </c:cat>
          <c:val>
            <c:numRef>
              <c:f>Sheet1!$B$2:$C$2</c:f>
              <c:numCache>
                <c:formatCode>#,##0</c:formatCode>
                <c:ptCount val="2"/>
                <c:pt idx="0" formatCode="General">
                  <c:v>52061</c:v>
                </c:pt>
                <c:pt idx="1">
                  <c:v>132074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2008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1"/>
                <c:pt idx="0">
                  <c:v>Staff</c:v>
                </c:pt>
              </c:strCache>
            </c:strRef>
          </c:cat>
          <c:val>
            <c:numRef>
              <c:f>Sheet1!$B$3:$C$3</c:f>
              <c:numCache>
                <c:formatCode>#,##0</c:formatCode>
                <c:ptCount val="2"/>
                <c:pt idx="0" formatCode="General">
                  <c:v>52400</c:v>
                </c:pt>
                <c:pt idx="1">
                  <c:v>101149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49169600"/>
        <c:axId val="449164112"/>
      </c:barChart>
      <c:catAx>
        <c:axId val="449169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9164112"/>
        <c:crosses val="autoZero"/>
        <c:auto val="1"/>
        <c:lblAlgn val="ctr"/>
        <c:lblOffset val="100"/>
        <c:noMultiLvlLbl val="0"/>
      </c:catAx>
      <c:valAx>
        <c:axId val="449164112"/>
        <c:scaling>
          <c:orientation val="minMax"/>
          <c:min val="2000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9169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870" cy="501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1699" y="0"/>
            <a:ext cx="2984870" cy="501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7148"/>
            <a:ext cx="2984870" cy="501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1699" y="9517148"/>
            <a:ext cx="2984870" cy="501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1285470-4956-48F9-B820-1C7CD503D98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818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870" cy="501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1699" y="0"/>
            <a:ext cx="2984870" cy="501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1388" y="752475"/>
            <a:ext cx="5006975" cy="3756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817" y="4760219"/>
            <a:ext cx="5510530" cy="4508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517148"/>
            <a:ext cx="2984870" cy="501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1699" y="9517148"/>
            <a:ext cx="2984870" cy="501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38E6D77-9F88-421A-88CB-D1816031935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3379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/>
          <p:cNvGrpSpPr>
            <a:grpSpLocks/>
          </p:cNvGrpSpPr>
          <p:nvPr/>
        </p:nvGrpSpPr>
        <p:grpSpPr bwMode="auto">
          <a:xfrm>
            <a:off x="-3132138" y="-171450"/>
            <a:ext cx="11909426" cy="4724400"/>
            <a:chOff x="-2030" y="192"/>
            <a:chExt cx="7502" cy="2976"/>
          </a:xfrm>
        </p:grpSpPr>
        <p:sp>
          <p:nvSpPr>
            <p:cNvPr id="37891" name="Line 3"/>
            <p:cNvSpPr>
              <a:spLocks noChangeShapeType="1"/>
            </p:cNvSpPr>
            <p:nvPr userDrawn="1"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44450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892" name="AutoShape 4"/>
            <p:cNvSpPr>
              <a:spLocks noChangeArrowheads="1"/>
            </p:cNvSpPr>
            <p:nvPr userDrawn="1"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rgbClr val="00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37893" name="AutoShape 5"/>
            <p:cNvSpPr>
              <a:spLocks noChangeArrowheads="1"/>
            </p:cNvSpPr>
            <p:nvPr userDrawn="1"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rgbClr val="3333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3789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547813" y="13414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3429000"/>
            <a:ext cx="72390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7896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7897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7898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1A1160F-B742-4946-81F4-B9A427BB0CDB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37899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750" y="5876925"/>
            <a:ext cx="1419225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4F2B49-7D2D-41DC-8CD9-48B9D44DAF9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E546FF-B13B-474C-9E7E-1B2A3FB4443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168A610-DC1B-42F0-B6B6-3C9CF929812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63BB43-4C11-4AAC-B83B-104B6C028D3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EFD0E8-2FBC-4164-9FA7-A31A4429A1F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359B3C-7CFB-4DC5-A85C-BA3AC79B901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7D6CB8-14ED-49EF-B57C-169C615BF29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3CEBE-4560-4F96-BAD4-5DC6343B48F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50DA81-B5FD-4D5B-9044-8ED18771E80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0ED0AD-832A-4FE6-9475-1250199A6A7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F8F65-564C-44BA-975E-5F93AB95E2F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36867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rgbClr val="00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36868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rgbClr val="0000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869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44450">
              <a:solidFill>
                <a:srgbClr val="33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3687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87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3687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3687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8ABD8460-D082-4C63-9031-2A9C84E0E338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36875" name="Picture 1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67625" y="5959475"/>
            <a:ext cx="127635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Char char="o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Font typeface="Verdana" pitchFamily="34" charset="0"/>
        <a:buChar char="-"/>
        <a:defRPr sz="25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Char char="•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Char char="o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Char char="o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Char char="o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Char char="o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Char char="o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number of staff has barely changed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9457186"/>
              </p:ext>
            </p:extLst>
          </p:nvPr>
        </p:nvGraphicFramePr>
        <p:xfrm>
          <a:off x="1374685" y="1844479"/>
          <a:ext cx="7308940" cy="4097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1972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Research activity per member of staff has increased 30% in 6 years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5344462"/>
              </p:ext>
            </p:extLst>
          </p:nvPr>
        </p:nvGraphicFramePr>
        <p:xfrm>
          <a:off x="1372710" y="1827213"/>
          <a:ext cx="7313612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08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dfordshire">
  <a:themeElements>
    <a:clrScheme name="HEPI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HEPI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HEPI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PI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PI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PI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PI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PI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PI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PI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PI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PI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Bedfordshire</Template>
  <TotalTime>4369</TotalTime>
  <Words>31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Times New Roman</vt:lpstr>
      <vt:lpstr>Verdana</vt:lpstr>
      <vt:lpstr>Wingdings</vt:lpstr>
      <vt:lpstr>Bedfordshire</vt:lpstr>
      <vt:lpstr>The number of staff has barely changed</vt:lpstr>
      <vt:lpstr>Research activity per member of staff has increased 30% in 6 years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Evidence-free policy making – the case of ‘Metrics’</dc:title>
  <dc:creator>Bahram Bekhradnia</dc:creator>
  <cp:lastModifiedBy>Bahram Bekhradnia</cp:lastModifiedBy>
  <cp:revision>154</cp:revision>
  <cp:lastPrinted>2014-12-11T14:26:50Z</cp:lastPrinted>
  <dcterms:created xsi:type="dcterms:W3CDTF">2010-08-17T15:24:54Z</dcterms:created>
  <dcterms:modified xsi:type="dcterms:W3CDTF">2015-03-31T12:24:38Z</dcterms:modified>
</cp:coreProperties>
</file>