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3.xml" ContentType="application/vnd.openxmlformats-officedocument.presentationml.notesSlide+xml"/>
  <Override PartName="/ppt/charts/chart14.xml" ContentType="application/vnd.openxmlformats-officedocument.drawingml.chart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notesSlides/notesSlide15.xml" ContentType="application/vnd.openxmlformats-officedocument.presentationml.notesSlide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2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7" r:id="rId12"/>
    <p:sldId id="263" r:id="rId13"/>
    <p:sldId id="265" r:id="rId14"/>
    <p:sldId id="277" r:id="rId15"/>
    <p:sldId id="266" r:id="rId16"/>
    <p:sldId id="276" r:id="rId17"/>
    <p:sldId id="275" r:id="rId18"/>
    <p:sldId id="274" r:id="rId19"/>
    <p:sldId id="270" r:id="rId20"/>
    <p:sldId id="269" r:id="rId21"/>
    <p:sldId id="272" r:id="rId2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078"/>
    <a:srgbClr val="AD0816"/>
    <a:srgbClr val="EC7E00"/>
    <a:srgbClr val="007AA6"/>
    <a:srgbClr val="00A186"/>
    <a:srgbClr val="C6D3DB"/>
    <a:srgbClr val="FAA634"/>
    <a:srgbClr val="FFFFFF"/>
    <a:srgbClr val="EB539E"/>
    <a:srgbClr val="EF3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53" autoAdjust="0"/>
    <p:restoredTop sz="80639" autoAdjust="0"/>
  </p:normalViewPr>
  <p:slideViewPr>
    <p:cSldViewPr>
      <p:cViewPr varScale="1">
        <p:scale>
          <a:sx n="37" d="100"/>
          <a:sy n="37" d="100"/>
        </p:scale>
        <p:origin x="171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third%20draft\Book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final%20draft\Weighted3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final%20draft\Weighted3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final%20draft\Weighted4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second%20draft\Book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third%20draft\Book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second%20draft\Book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second%20draft\Book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final%20draft\Weighted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final%20draft\Weighted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heayofpclxfs\personal\AlexB\HEPI%20survey%202015\HEPI%20Report%202015\Analysis\Analysis%20for%20final%20draft\Weighted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'weighted satisfaction'!$A$2:$A$5</c:f>
              <c:strCache>
                <c:ptCount val="4"/>
                <c:pt idx="0">
                  <c:v>Very satisfied</c:v>
                </c:pt>
                <c:pt idx="1">
                  <c:v>Fairly satisfied</c:v>
                </c:pt>
                <c:pt idx="2">
                  <c:v>Not very satisfied</c:v>
                </c:pt>
                <c:pt idx="3">
                  <c:v>Not at all satisfied</c:v>
                </c:pt>
              </c:strCache>
            </c:strRef>
          </c:cat>
          <c:val>
            <c:numRef>
              <c:f>'weighted satisfaction'!$B$2:$B$5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0.59</c:v>
                </c:pt>
                <c:pt idx="2">
                  <c:v>0.1</c:v>
                </c:pt>
                <c:pt idx="3">
                  <c:v>0.02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24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character!$A$15</c:f>
              <c:strCache>
                <c:ptCount val="1"/>
                <c:pt idx="0">
                  <c:v>Ranked 3rd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character!$B$14:$D$14</c:f>
              <c:strCache>
                <c:ptCount val="3"/>
                <c:pt idx="0">
                  <c:v>They have received training in how to teach</c:v>
                </c:pt>
                <c:pt idx="1">
                  <c:v>They are currently active researchers in their subject</c:v>
                </c:pt>
                <c:pt idx="2">
                  <c:v>They have relevant industry or professional expertise</c:v>
                </c:pt>
              </c:strCache>
            </c:strRef>
          </c:cat>
          <c:val>
            <c:numRef>
              <c:f>character!$B$15:$D$15</c:f>
              <c:numCache>
                <c:formatCode>0%</c:formatCode>
                <c:ptCount val="3"/>
                <c:pt idx="0">
                  <c:v>0.24</c:v>
                </c:pt>
                <c:pt idx="1">
                  <c:v>0.54</c:v>
                </c:pt>
                <c:pt idx="2">
                  <c:v>0.22</c:v>
                </c:pt>
              </c:numCache>
            </c:numRef>
          </c:val>
        </c:ser>
        <c:ser>
          <c:idx val="1"/>
          <c:order val="1"/>
          <c:tx>
            <c:strRef>
              <c:f>character!$A$16</c:f>
              <c:strCache>
                <c:ptCount val="1"/>
                <c:pt idx="0">
                  <c:v>Ranked 2nd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character!$B$14:$D$14</c:f>
              <c:strCache>
                <c:ptCount val="3"/>
                <c:pt idx="0">
                  <c:v>They have received training in how to teach</c:v>
                </c:pt>
                <c:pt idx="1">
                  <c:v>They are currently active researchers in their subject</c:v>
                </c:pt>
                <c:pt idx="2">
                  <c:v>They have relevant industry or professional expertise</c:v>
                </c:pt>
              </c:strCache>
            </c:strRef>
          </c:cat>
          <c:val>
            <c:numRef>
              <c:f>character!$B$16:$D$16</c:f>
              <c:numCache>
                <c:formatCode>0%</c:formatCode>
                <c:ptCount val="3"/>
                <c:pt idx="0">
                  <c:v>0.37</c:v>
                </c:pt>
                <c:pt idx="1">
                  <c:v>0.28999999999999998</c:v>
                </c:pt>
                <c:pt idx="2">
                  <c:v>0.34</c:v>
                </c:pt>
              </c:numCache>
            </c:numRef>
          </c:val>
        </c:ser>
        <c:ser>
          <c:idx val="2"/>
          <c:order val="2"/>
          <c:tx>
            <c:strRef>
              <c:f>character!$A$17</c:f>
              <c:strCache>
                <c:ptCount val="1"/>
                <c:pt idx="0">
                  <c:v>Ranked 1st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character!$B$14:$D$14</c:f>
              <c:strCache>
                <c:ptCount val="3"/>
                <c:pt idx="0">
                  <c:v>They have received training in how to teach</c:v>
                </c:pt>
                <c:pt idx="1">
                  <c:v>They are currently active researchers in their subject</c:v>
                </c:pt>
                <c:pt idx="2">
                  <c:v>They have relevant industry or professional expertise</c:v>
                </c:pt>
              </c:strCache>
            </c:strRef>
          </c:cat>
          <c:val>
            <c:numRef>
              <c:f>character!$B$17:$D$17</c:f>
              <c:numCache>
                <c:formatCode>0%</c:formatCode>
                <c:ptCount val="3"/>
                <c:pt idx="0">
                  <c:v>0.39</c:v>
                </c:pt>
                <c:pt idx="1">
                  <c:v>0.17</c:v>
                </c:pt>
                <c:pt idx="2">
                  <c:v>0.44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56896488"/>
        <c:axId val="356892568"/>
      </c:barChart>
      <c:catAx>
        <c:axId val="356896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6892568"/>
        <c:crosses val="autoZero"/>
        <c:auto val="1"/>
        <c:lblAlgn val="ctr"/>
        <c:lblOffset val="100"/>
        <c:noMultiLvlLbl val="0"/>
      </c:catAx>
      <c:valAx>
        <c:axId val="3568925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689648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Sheet6!$B$1</c:f>
              <c:strCache>
                <c:ptCount val="1"/>
                <c:pt idx="0">
                  <c:v>They have received training in how to teach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Sheet6!$A$2:$A$19</c:f>
              <c:strCache>
                <c:ptCount val="7"/>
                <c:pt idx="0">
                  <c:v> Creative arts &amp; design</c:v>
                </c:pt>
                <c:pt idx="1">
                  <c:v> Subjects allied to medicine</c:v>
                </c:pt>
                <c:pt idx="2">
                  <c:v> Education</c:v>
                </c:pt>
                <c:pt idx="3">
                  <c:v> Historical &amp; philosophical studies</c:v>
                </c:pt>
                <c:pt idx="4">
                  <c:v> Engineering &amp; technology</c:v>
                </c:pt>
                <c:pt idx="5">
                  <c:v> Languages</c:v>
                </c:pt>
                <c:pt idx="6">
                  <c:v> Physical sciences</c:v>
                </c:pt>
              </c:strCache>
            </c:strRef>
          </c:cat>
          <c:val>
            <c:numRef>
              <c:f>Sheet6!$B$2:$B$19</c:f>
              <c:numCache>
                <c:formatCode>0%</c:formatCode>
                <c:ptCount val="7"/>
                <c:pt idx="0">
                  <c:v>0.21</c:v>
                </c:pt>
                <c:pt idx="1">
                  <c:v>0.31</c:v>
                </c:pt>
                <c:pt idx="2">
                  <c:v>0.34</c:v>
                </c:pt>
                <c:pt idx="3">
                  <c:v>0.37</c:v>
                </c:pt>
                <c:pt idx="4">
                  <c:v>0.48</c:v>
                </c:pt>
                <c:pt idx="5">
                  <c:v>0.48</c:v>
                </c:pt>
                <c:pt idx="6">
                  <c:v>0.52</c:v>
                </c:pt>
              </c:numCache>
            </c:numRef>
          </c:val>
        </c:ser>
        <c:ser>
          <c:idx val="1"/>
          <c:order val="1"/>
          <c:tx>
            <c:strRef>
              <c:f>Sheet6!$C$1</c:f>
              <c:strCache>
                <c:ptCount val="1"/>
                <c:pt idx="0">
                  <c:v>They are currently active researchers in their subject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Sheet6!$A$2:$A$19</c:f>
              <c:strCache>
                <c:ptCount val="7"/>
                <c:pt idx="0">
                  <c:v> Creative arts &amp; design</c:v>
                </c:pt>
                <c:pt idx="1">
                  <c:v> Subjects allied to medicine</c:v>
                </c:pt>
                <c:pt idx="2">
                  <c:v> Education</c:v>
                </c:pt>
                <c:pt idx="3">
                  <c:v> Historical &amp; philosophical studies</c:v>
                </c:pt>
                <c:pt idx="4">
                  <c:v> Engineering &amp; technology</c:v>
                </c:pt>
                <c:pt idx="5">
                  <c:v> Languages</c:v>
                </c:pt>
                <c:pt idx="6">
                  <c:v> Physical sciences</c:v>
                </c:pt>
              </c:strCache>
            </c:strRef>
          </c:cat>
          <c:val>
            <c:numRef>
              <c:f>Sheet6!$C$2:$C$19</c:f>
              <c:numCache>
                <c:formatCode>0%</c:formatCode>
                <c:ptCount val="7"/>
                <c:pt idx="0">
                  <c:v>0.13</c:v>
                </c:pt>
                <c:pt idx="1">
                  <c:v>0.11</c:v>
                </c:pt>
                <c:pt idx="2">
                  <c:v>0.09</c:v>
                </c:pt>
                <c:pt idx="3">
                  <c:v>0.35</c:v>
                </c:pt>
                <c:pt idx="4">
                  <c:v>0.13</c:v>
                </c:pt>
                <c:pt idx="5">
                  <c:v>0.24</c:v>
                </c:pt>
                <c:pt idx="6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Sheet6!$D$1</c:f>
              <c:strCache>
                <c:ptCount val="1"/>
                <c:pt idx="0">
                  <c:v>They have relevant industry or professional expertise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Sheet6!$A$2:$A$19</c:f>
              <c:strCache>
                <c:ptCount val="7"/>
                <c:pt idx="0">
                  <c:v> Creative arts &amp; design</c:v>
                </c:pt>
                <c:pt idx="1">
                  <c:v> Subjects allied to medicine</c:v>
                </c:pt>
                <c:pt idx="2">
                  <c:v> Education</c:v>
                </c:pt>
                <c:pt idx="3">
                  <c:v> Historical &amp; philosophical studies</c:v>
                </c:pt>
                <c:pt idx="4">
                  <c:v> Engineering &amp; technology</c:v>
                </c:pt>
                <c:pt idx="5">
                  <c:v> Languages</c:v>
                </c:pt>
                <c:pt idx="6">
                  <c:v> Physical sciences</c:v>
                </c:pt>
              </c:strCache>
            </c:strRef>
          </c:cat>
          <c:val>
            <c:numRef>
              <c:f>Sheet6!$D$2:$D$19</c:f>
              <c:numCache>
                <c:formatCode>0%</c:formatCode>
                <c:ptCount val="7"/>
                <c:pt idx="0">
                  <c:v>0.66</c:v>
                </c:pt>
                <c:pt idx="1">
                  <c:v>0.59</c:v>
                </c:pt>
                <c:pt idx="2">
                  <c:v>0.56999999999999995</c:v>
                </c:pt>
                <c:pt idx="3">
                  <c:v>0.28000000000000003</c:v>
                </c:pt>
                <c:pt idx="4">
                  <c:v>0.39</c:v>
                </c:pt>
                <c:pt idx="5">
                  <c:v>0.28000000000000003</c:v>
                </c:pt>
                <c:pt idx="6">
                  <c:v>0.23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56888256"/>
        <c:axId val="356888648"/>
      </c:barChart>
      <c:catAx>
        <c:axId val="35688825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56888648"/>
        <c:crosses val="autoZero"/>
        <c:auto val="1"/>
        <c:lblAlgn val="ctr"/>
        <c:lblOffset val="100"/>
        <c:noMultiLvlLbl val="0"/>
      </c:catAx>
      <c:valAx>
        <c:axId val="35688864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35688825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Sheet5!$C$12:$C$19</c:f>
              <c:strCache>
                <c:ptCount val="8"/>
                <c:pt idx="0">
                  <c:v>Helped you to explore your own areas of interest</c:v>
                </c:pt>
                <c:pt idx="1">
                  <c:v>Regularly initiated debates and discussions</c:v>
                </c:pt>
                <c:pt idx="2">
                  <c:v>Motivated you to do your best work</c:v>
                </c:pt>
                <c:pt idx="3">
                  <c:v>Worked hard to make their subjects interesting</c:v>
                </c:pt>
                <c:pt idx="4">
                  <c:v>Used lectures/ teaching groups to guide independent study</c:v>
                </c:pt>
                <c:pt idx="5">
                  <c:v>Clearly explained course goals and requirements</c:v>
                </c:pt>
                <c:pt idx="6">
                  <c:v>Were helpful and supportive</c:v>
                </c:pt>
                <c:pt idx="7">
                  <c:v>Encouraged you to take responsibility for your own learning</c:v>
                </c:pt>
              </c:strCache>
            </c:strRef>
          </c:cat>
          <c:val>
            <c:numRef>
              <c:f>Sheet5!$D$12:$D$19</c:f>
              <c:numCache>
                <c:formatCode>0%</c:formatCode>
                <c:ptCount val="8"/>
                <c:pt idx="0">
                  <c:v>0.33</c:v>
                </c:pt>
                <c:pt idx="1">
                  <c:v>0.39</c:v>
                </c:pt>
                <c:pt idx="2">
                  <c:v>0.51</c:v>
                </c:pt>
                <c:pt idx="3">
                  <c:v>0.55000000000000004</c:v>
                </c:pt>
                <c:pt idx="4">
                  <c:v>0.56999999999999995</c:v>
                </c:pt>
                <c:pt idx="5">
                  <c:v>0.63</c:v>
                </c:pt>
                <c:pt idx="6">
                  <c:v>0.67999999999999994</c:v>
                </c:pt>
                <c:pt idx="7">
                  <c:v>0.77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56893744"/>
        <c:axId val="356890608"/>
      </c:barChart>
      <c:catAx>
        <c:axId val="3568937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56890608"/>
        <c:crosses val="autoZero"/>
        <c:auto val="1"/>
        <c:lblAlgn val="ctr"/>
        <c:lblOffset val="100"/>
        <c:noMultiLvlLbl val="0"/>
      </c:catAx>
      <c:valAx>
        <c:axId val="356890608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356893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'Wellbeing v ONS'!$H$16</c:f>
              <c:strCache>
                <c:ptCount val="1"/>
                <c:pt idx="0">
                  <c:v>ONS data, general population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'Wellbeing v ONS'!$I$15:$K$15</c:f>
              <c:strCache>
                <c:ptCount val="3"/>
                <c:pt idx="0">
                  <c:v>Overall, how satisfied are you with your life nowadays?</c:v>
                </c:pt>
                <c:pt idx="1">
                  <c:v>Overall, to what extent do you feel the things you do in your life are worthwhile?</c:v>
                </c:pt>
                <c:pt idx="2">
                  <c:v>Overall, how happy did you feel yesterday?</c:v>
                </c:pt>
              </c:strCache>
            </c:strRef>
          </c:cat>
          <c:val>
            <c:numRef>
              <c:f>'Wellbeing v ONS'!$I$16:$K$16</c:f>
              <c:numCache>
                <c:formatCode>0%</c:formatCode>
                <c:ptCount val="3"/>
                <c:pt idx="0">
                  <c:v>0.78460000000000008</c:v>
                </c:pt>
                <c:pt idx="1">
                  <c:v>0.81770000000000009</c:v>
                </c:pt>
                <c:pt idx="2">
                  <c:v>0.73259999999999992</c:v>
                </c:pt>
              </c:numCache>
            </c:numRef>
          </c:val>
        </c:ser>
        <c:ser>
          <c:idx val="1"/>
          <c:order val="1"/>
          <c:tx>
            <c:strRef>
              <c:f>'Wellbeing v ONS'!$H$17</c:f>
              <c:strCache>
                <c:ptCount val="1"/>
                <c:pt idx="0">
                  <c:v>ONS data, ages 20-24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'Wellbeing v ONS'!$I$15:$K$15</c:f>
              <c:strCache>
                <c:ptCount val="3"/>
                <c:pt idx="0">
                  <c:v>Overall, how satisfied are you with your life nowadays?</c:v>
                </c:pt>
                <c:pt idx="1">
                  <c:v>Overall, to what extent do you feel the things you do in your life are worthwhile?</c:v>
                </c:pt>
                <c:pt idx="2">
                  <c:v>Overall, how happy did you feel yesterday?</c:v>
                </c:pt>
              </c:strCache>
            </c:strRef>
          </c:cat>
          <c:val>
            <c:numRef>
              <c:f>'Wellbeing v ONS'!$I$17:$K$17</c:f>
              <c:numCache>
                <c:formatCode>0%</c:formatCode>
                <c:ptCount val="3"/>
                <c:pt idx="0">
                  <c:v>0.79459999999999997</c:v>
                </c:pt>
                <c:pt idx="1">
                  <c:v>0.77980000000000005</c:v>
                </c:pt>
                <c:pt idx="2">
                  <c:v>0.72260000000000002</c:v>
                </c:pt>
              </c:numCache>
            </c:numRef>
          </c:val>
        </c:ser>
        <c:ser>
          <c:idx val="2"/>
          <c:order val="2"/>
          <c:tx>
            <c:strRef>
              <c:f>'Wellbeing v ONS'!$H$19</c:f>
              <c:strCache>
                <c:ptCount val="1"/>
                <c:pt idx="0">
                  <c:v>HEPI-HEA data, students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'Wellbeing v ONS'!$I$15:$K$15</c:f>
              <c:strCache>
                <c:ptCount val="3"/>
                <c:pt idx="0">
                  <c:v>Overall, how satisfied are you with your life nowadays?</c:v>
                </c:pt>
                <c:pt idx="1">
                  <c:v>Overall, to what extent do you feel the things you do in your life are worthwhile?</c:v>
                </c:pt>
                <c:pt idx="2">
                  <c:v>Overall, how happy did you feel yesterday?</c:v>
                </c:pt>
              </c:strCache>
            </c:strRef>
          </c:cat>
          <c:val>
            <c:numRef>
              <c:f>'Wellbeing v ONS'!$I$19:$K$19</c:f>
              <c:numCache>
                <c:formatCode>0%</c:formatCode>
                <c:ptCount val="3"/>
                <c:pt idx="0">
                  <c:v>0.73000000000000009</c:v>
                </c:pt>
                <c:pt idx="1">
                  <c:v>0.72</c:v>
                </c:pt>
                <c:pt idx="2">
                  <c:v>0.62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56899624"/>
        <c:axId val="356889040"/>
      </c:barChart>
      <c:catAx>
        <c:axId val="356899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356889040"/>
        <c:crosses val="autoZero"/>
        <c:auto val="1"/>
        <c:lblAlgn val="ctr"/>
        <c:lblOffset val="100"/>
        <c:noMultiLvlLbl val="0"/>
      </c:catAx>
      <c:valAx>
        <c:axId val="3568890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689962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Most preferred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Reducing spending on learning facilities </c:v>
                </c:pt>
                <c:pt idx="1">
                  <c:v>Having fewer hours of teaching</c:v>
                </c:pt>
                <c:pt idx="2">
                  <c:v>Reducing the support available to academics for improving their teaching skills</c:v>
                </c:pt>
                <c:pt idx="3">
                  <c:v>Reducing student support services</c:v>
                </c:pt>
                <c:pt idx="4">
                  <c:v>Reducing financial support for hard-up students</c:v>
                </c:pt>
                <c:pt idx="5">
                  <c:v>Reducing pay for staff</c:v>
                </c:pt>
                <c:pt idx="6">
                  <c:v>Giving academics less time for research</c:v>
                </c:pt>
                <c:pt idx="7">
                  <c:v>Increasing the size of classes</c:v>
                </c:pt>
                <c:pt idx="8">
                  <c:v>Spending less on buildings</c:v>
                </c:pt>
                <c:pt idx="9">
                  <c:v>Spending less on sport and social facilities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0.05</c:v>
                </c:pt>
                <c:pt idx="1">
                  <c:v>0.06</c:v>
                </c:pt>
                <c:pt idx="2">
                  <c:v>0.08</c:v>
                </c:pt>
                <c:pt idx="3">
                  <c:v>0.1</c:v>
                </c:pt>
                <c:pt idx="4">
                  <c:v>0.12</c:v>
                </c:pt>
                <c:pt idx="5">
                  <c:v>0.18</c:v>
                </c:pt>
                <c:pt idx="6">
                  <c:v>0.21</c:v>
                </c:pt>
                <c:pt idx="7">
                  <c:v>0.22</c:v>
                </c:pt>
                <c:pt idx="8">
                  <c:v>0.45</c:v>
                </c:pt>
                <c:pt idx="9">
                  <c:v>0.46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56891000"/>
        <c:axId val="356900016"/>
      </c:barChart>
      <c:catAx>
        <c:axId val="3568910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56900016"/>
        <c:crosses val="autoZero"/>
        <c:auto val="1"/>
        <c:lblAlgn val="ctr"/>
        <c:lblOffset val="100"/>
        <c:noMultiLvlLbl val="0"/>
      </c:catAx>
      <c:valAx>
        <c:axId val="35690001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356891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'views of funding-nation'!$A$7</c:f>
              <c:strCache>
                <c:ptCount val="1"/>
                <c:pt idx="0">
                  <c:v>Don't know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'views of funding-nation'!$B$6:$F$6</c:f>
              <c:strCache>
                <c:ptCount val="5"/>
                <c:pt idx="0">
                  <c:v> England</c:v>
                </c:pt>
                <c:pt idx="1">
                  <c:v> Scotland</c:v>
                </c:pt>
                <c:pt idx="2">
                  <c:v> Wales</c:v>
                </c:pt>
                <c:pt idx="3">
                  <c:v> Northern Ireland</c:v>
                </c:pt>
                <c:pt idx="4">
                  <c:v>All</c:v>
                </c:pt>
              </c:strCache>
            </c:strRef>
          </c:cat>
          <c:val>
            <c:numRef>
              <c:f>'views of funding-nation'!$B$7:$F$7</c:f>
              <c:numCache>
                <c:formatCode>0%</c:formatCode>
                <c:ptCount val="5"/>
                <c:pt idx="0">
                  <c:v>0.04</c:v>
                </c:pt>
                <c:pt idx="1">
                  <c:v>7.0000000000000007E-2</c:v>
                </c:pt>
                <c:pt idx="2">
                  <c:v>0.04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'views of funding-nation'!$A$8</c:f>
              <c:strCache>
                <c:ptCount val="1"/>
                <c:pt idx="0">
                  <c:v>The government should pay all of the costs and students should pay nothing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'views of funding-nation'!$B$6:$F$6</c:f>
              <c:strCache>
                <c:ptCount val="5"/>
                <c:pt idx="0">
                  <c:v> England</c:v>
                </c:pt>
                <c:pt idx="1">
                  <c:v> Scotland</c:v>
                </c:pt>
                <c:pt idx="2">
                  <c:v> Wales</c:v>
                </c:pt>
                <c:pt idx="3">
                  <c:v> Northern Ireland</c:v>
                </c:pt>
                <c:pt idx="4">
                  <c:v>All</c:v>
                </c:pt>
              </c:strCache>
            </c:strRef>
          </c:cat>
          <c:val>
            <c:numRef>
              <c:f>'views of funding-nation'!$B$8:$F$8</c:f>
              <c:numCache>
                <c:formatCode>0%</c:formatCode>
                <c:ptCount val="5"/>
                <c:pt idx="0">
                  <c:v>0.22</c:v>
                </c:pt>
                <c:pt idx="1">
                  <c:v>0.37</c:v>
                </c:pt>
                <c:pt idx="2">
                  <c:v>0.18</c:v>
                </c:pt>
                <c:pt idx="3">
                  <c:v>0.22</c:v>
                </c:pt>
                <c:pt idx="4">
                  <c:v>0.23</c:v>
                </c:pt>
              </c:numCache>
            </c:numRef>
          </c:val>
        </c:ser>
        <c:ser>
          <c:idx val="2"/>
          <c:order val="2"/>
          <c:tx>
            <c:strRef>
              <c:f>'views of funding-nation'!$A$9</c:f>
              <c:strCache>
                <c:ptCount val="1"/>
                <c:pt idx="0">
                  <c:v>Students and the government should both contribute, but the government should pay more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'views of funding-nation'!$B$6:$F$6</c:f>
              <c:strCache>
                <c:ptCount val="5"/>
                <c:pt idx="0">
                  <c:v> England</c:v>
                </c:pt>
                <c:pt idx="1">
                  <c:v> Scotland</c:v>
                </c:pt>
                <c:pt idx="2">
                  <c:v> Wales</c:v>
                </c:pt>
                <c:pt idx="3">
                  <c:v> Northern Ireland</c:v>
                </c:pt>
                <c:pt idx="4">
                  <c:v>All</c:v>
                </c:pt>
              </c:strCache>
            </c:strRef>
          </c:cat>
          <c:val>
            <c:numRef>
              <c:f>'views of funding-nation'!$B$9:$F$9</c:f>
              <c:numCache>
                <c:formatCode>0%</c:formatCode>
                <c:ptCount val="5"/>
                <c:pt idx="0">
                  <c:v>0.43</c:v>
                </c:pt>
                <c:pt idx="1">
                  <c:v>0.31</c:v>
                </c:pt>
                <c:pt idx="2">
                  <c:v>0.39</c:v>
                </c:pt>
                <c:pt idx="3">
                  <c:v>0.42</c:v>
                </c:pt>
                <c:pt idx="4">
                  <c:v>0.41</c:v>
                </c:pt>
              </c:numCache>
            </c:numRef>
          </c:val>
        </c:ser>
        <c:ser>
          <c:idx val="3"/>
          <c:order val="3"/>
          <c:tx>
            <c:strRef>
              <c:f>'views of funding-nation'!$A$10</c:f>
              <c:strCache>
                <c:ptCount val="1"/>
                <c:pt idx="0">
                  <c:v>Students and the government should each pay half of the costs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'views of funding-nation'!$B$6:$F$6</c:f>
              <c:strCache>
                <c:ptCount val="5"/>
                <c:pt idx="0">
                  <c:v> England</c:v>
                </c:pt>
                <c:pt idx="1">
                  <c:v> Scotland</c:v>
                </c:pt>
                <c:pt idx="2">
                  <c:v> Wales</c:v>
                </c:pt>
                <c:pt idx="3">
                  <c:v> Northern Ireland</c:v>
                </c:pt>
                <c:pt idx="4">
                  <c:v>All</c:v>
                </c:pt>
              </c:strCache>
            </c:strRef>
          </c:cat>
          <c:val>
            <c:numRef>
              <c:f>'views of funding-nation'!$B$10:$F$10</c:f>
              <c:numCache>
                <c:formatCode>0%</c:formatCode>
                <c:ptCount val="5"/>
                <c:pt idx="0">
                  <c:v>0.19</c:v>
                </c:pt>
                <c:pt idx="1">
                  <c:v>0.15</c:v>
                </c:pt>
                <c:pt idx="2">
                  <c:v>0.24</c:v>
                </c:pt>
                <c:pt idx="3">
                  <c:v>0.19</c:v>
                </c:pt>
                <c:pt idx="4">
                  <c:v>0.19</c:v>
                </c:pt>
              </c:numCache>
            </c:numRef>
          </c:val>
        </c:ser>
        <c:ser>
          <c:idx val="4"/>
          <c:order val="4"/>
          <c:tx>
            <c:strRef>
              <c:f>'views of funding-nation'!$A$11</c:f>
              <c:strCache>
                <c:ptCount val="1"/>
                <c:pt idx="0">
                  <c:v>Students and the government should both contribute, but students should pay more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'views of funding-nation'!$B$6:$F$6</c:f>
              <c:strCache>
                <c:ptCount val="5"/>
                <c:pt idx="0">
                  <c:v> England</c:v>
                </c:pt>
                <c:pt idx="1">
                  <c:v> Scotland</c:v>
                </c:pt>
                <c:pt idx="2">
                  <c:v> Wales</c:v>
                </c:pt>
                <c:pt idx="3">
                  <c:v> Northern Ireland</c:v>
                </c:pt>
                <c:pt idx="4">
                  <c:v>All</c:v>
                </c:pt>
              </c:strCache>
            </c:strRef>
          </c:cat>
          <c:val>
            <c:numRef>
              <c:f>'views of funding-nation'!$B$11:$F$11</c:f>
              <c:numCache>
                <c:formatCode>0%</c:formatCode>
                <c:ptCount val="5"/>
                <c:pt idx="0">
                  <c:v>0.1</c:v>
                </c:pt>
                <c:pt idx="1">
                  <c:v>7.0000000000000007E-2</c:v>
                </c:pt>
                <c:pt idx="2">
                  <c:v>0.13</c:v>
                </c:pt>
                <c:pt idx="3">
                  <c:v>0.11</c:v>
                </c:pt>
                <c:pt idx="4">
                  <c:v>0.1</c:v>
                </c:pt>
              </c:numCache>
            </c:numRef>
          </c:val>
        </c:ser>
        <c:ser>
          <c:idx val="5"/>
          <c:order val="5"/>
          <c:tx>
            <c:strRef>
              <c:f>'views of funding-nation'!$A$12</c:f>
              <c:strCache>
                <c:ptCount val="1"/>
                <c:pt idx="0">
                  <c:v>Students should pay all of the costs and the government should pay nothing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'views of funding-nation'!$B$6:$F$6</c:f>
              <c:strCache>
                <c:ptCount val="5"/>
                <c:pt idx="0">
                  <c:v> England</c:v>
                </c:pt>
                <c:pt idx="1">
                  <c:v> Scotland</c:v>
                </c:pt>
                <c:pt idx="2">
                  <c:v> Wales</c:v>
                </c:pt>
                <c:pt idx="3">
                  <c:v> Northern Ireland</c:v>
                </c:pt>
                <c:pt idx="4">
                  <c:v>All</c:v>
                </c:pt>
              </c:strCache>
            </c:strRef>
          </c:cat>
          <c:val>
            <c:numRef>
              <c:f>'views of funding-nation'!$B$12:$F$12</c:f>
              <c:numCache>
                <c:formatCode>0%</c:formatCode>
                <c:ptCount val="5"/>
                <c:pt idx="0">
                  <c:v>0.02</c:v>
                </c:pt>
                <c:pt idx="1">
                  <c:v>0.02</c:v>
                </c:pt>
                <c:pt idx="2">
                  <c:v>0.02</c:v>
                </c:pt>
                <c:pt idx="3">
                  <c:v>0.02</c:v>
                </c:pt>
                <c:pt idx="4">
                  <c:v>0.02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56890216"/>
        <c:axId val="356894528"/>
      </c:barChart>
      <c:catAx>
        <c:axId val="356890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6894528"/>
        <c:crosses val="autoZero"/>
        <c:auto val="1"/>
        <c:lblAlgn val="ctr"/>
        <c:lblOffset val="100"/>
        <c:noMultiLvlLbl val="0"/>
      </c:catAx>
      <c:valAx>
        <c:axId val="35689452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56890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606735436475592"/>
          <c:y val="5.8660576175296762E-2"/>
          <c:w val="0.35456790445112785"/>
          <c:h val="0.92609282729269393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6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Sheet2!$A$3:$A$7</c:f>
              <c:strCache>
                <c:ptCount val="5"/>
                <c:pt idx="0">
                  <c:v>Yes definitely</c:v>
                </c:pt>
                <c:pt idx="1">
                  <c:v>Yes maybe</c:v>
                </c:pt>
                <c:pt idx="2">
                  <c:v>Probably not</c:v>
                </c:pt>
                <c:pt idx="3">
                  <c:v>Definitely not</c:v>
                </c:pt>
                <c:pt idx="4">
                  <c:v>Don't know</c:v>
                </c:pt>
              </c:strCache>
            </c:strRef>
          </c:cat>
          <c:val>
            <c:numRef>
              <c:f>Sheet2!$B$3:$B$7</c:f>
              <c:numCache>
                <c:formatCode>0%</c:formatCode>
                <c:ptCount val="5"/>
                <c:pt idx="0">
                  <c:v>0.06</c:v>
                </c:pt>
                <c:pt idx="1">
                  <c:v>0.12</c:v>
                </c:pt>
                <c:pt idx="2">
                  <c:v>0.31</c:v>
                </c:pt>
                <c:pt idx="3">
                  <c:v>0.44</c:v>
                </c:pt>
                <c:pt idx="4">
                  <c:v>7.0000000000000007E-2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4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Sheet3!$A$2:$A$6</c:f>
              <c:strCache>
                <c:ptCount val="5"/>
                <c:pt idx="0">
                  <c:v>It’s been better</c:v>
                </c:pt>
                <c:pt idx="1">
                  <c:v>It’s been worse</c:v>
                </c:pt>
                <c:pt idx="2">
                  <c:v>It’s been better in some ways and worse in others</c:v>
                </c:pt>
                <c:pt idx="3">
                  <c:v>It’s been exactly what I expected</c:v>
                </c:pt>
                <c:pt idx="4">
                  <c:v>Other/don’t know</c:v>
                </c:pt>
              </c:strCache>
            </c:strRef>
          </c:cat>
          <c:val>
            <c:numRef>
              <c:f>Sheet3!$B$2:$B$6</c:f>
              <c:numCache>
                <c:formatCode>0%</c:formatCode>
                <c:ptCount val="5"/>
                <c:pt idx="0">
                  <c:v>0.28000000000000003</c:v>
                </c:pt>
                <c:pt idx="1">
                  <c:v>0.12</c:v>
                </c:pt>
                <c:pt idx="2">
                  <c:v>0.49</c:v>
                </c:pt>
                <c:pt idx="3">
                  <c:v>0.09</c:v>
                </c:pt>
                <c:pt idx="4">
                  <c:v>0.02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24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The course wasn't challenging enough</c:v>
                </c:pt>
                <c:pt idx="1">
                  <c:v>Teaching staff were inaccessible</c:v>
                </c:pt>
                <c:pt idx="2">
                  <c:v>The course was too challenging</c:v>
                </c:pt>
                <c:pt idx="3">
                  <c:v>The teaching groups were too large</c:v>
                </c:pt>
                <c:pt idx="4">
                  <c:v>There was too little interaction with other students</c:v>
                </c:pt>
                <c:pt idx="5">
                  <c:v>The feedback was poor</c:v>
                </c:pt>
                <c:pt idx="6">
                  <c:v>There was too little interaction with staff</c:v>
                </c:pt>
                <c:pt idx="7">
                  <c:v>The teaching quality was worse than I expected</c:v>
                </c:pt>
                <c:pt idx="8">
                  <c:v>I didn't feel supported in my independent study</c:v>
                </c:pt>
                <c:pt idx="9">
                  <c:v>I received fewer contact hours than I was expecting</c:v>
                </c:pt>
                <c:pt idx="10">
                  <c:v>The course was poorly organised</c:v>
                </c:pt>
                <c:pt idx="11">
                  <c:v>I haven't put in enough effort myself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0.11</c:v>
                </c:pt>
                <c:pt idx="1">
                  <c:v>0.12</c:v>
                </c:pt>
                <c:pt idx="2">
                  <c:v>0.13</c:v>
                </c:pt>
                <c:pt idx="3">
                  <c:v>0.18</c:v>
                </c:pt>
                <c:pt idx="4">
                  <c:v>0.2</c:v>
                </c:pt>
                <c:pt idx="5">
                  <c:v>0.26</c:v>
                </c:pt>
                <c:pt idx="6">
                  <c:v>0.26</c:v>
                </c:pt>
                <c:pt idx="7">
                  <c:v>0.28999999999999998</c:v>
                </c:pt>
                <c:pt idx="8">
                  <c:v>0.28999999999999998</c:v>
                </c:pt>
                <c:pt idx="9">
                  <c:v>0.3</c:v>
                </c:pt>
                <c:pt idx="10">
                  <c:v>0.32</c:v>
                </c:pt>
                <c:pt idx="11">
                  <c:v>0.36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55953640"/>
        <c:axId val="355958344"/>
      </c:barChart>
      <c:catAx>
        <c:axId val="3559536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55958344"/>
        <c:crosses val="autoZero"/>
        <c:auto val="1"/>
        <c:lblAlgn val="ctr"/>
        <c:lblOffset val="100"/>
        <c:noMultiLvlLbl val="0"/>
      </c:catAx>
      <c:valAx>
        <c:axId val="35595834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355953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'Same course'!$A$2:$A$6</c:f>
              <c:strCache>
                <c:ptCount val="5"/>
                <c:pt idx="0">
                  <c:v>Yes definitely</c:v>
                </c:pt>
                <c:pt idx="1">
                  <c:v>Yes maybe</c:v>
                </c:pt>
                <c:pt idx="2">
                  <c:v>No probably not</c:v>
                </c:pt>
                <c:pt idx="3">
                  <c:v>No definitely not</c:v>
                </c:pt>
                <c:pt idx="4">
                  <c:v>Don’t know</c:v>
                </c:pt>
              </c:strCache>
            </c:strRef>
          </c:cat>
          <c:val>
            <c:numRef>
              <c:f>'Same course'!$B$2:$B$6</c:f>
              <c:numCache>
                <c:formatCode>0%</c:formatCode>
                <c:ptCount val="5"/>
                <c:pt idx="0">
                  <c:v>0.1</c:v>
                </c:pt>
                <c:pt idx="1">
                  <c:v>0.24</c:v>
                </c:pt>
                <c:pt idx="2">
                  <c:v>0.3</c:v>
                </c:pt>
                <c:pt idx="3">
                  <c:v>0.33</c:v>
                </c:pt>
                <c:pt idx="4">
                  <c:v>0.03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24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4"/>
              <c:spPr/>
              <c:txPr>
                <a:bodyPr/>
                <a:lstStyle/>
                <a:p>
                  <a:pPr>
                    <a:defRPr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'VFM overall'!$A$3:$A$7</c:f>
              <c:strCache>
                <c:ptCount val="5"/>
                <c:pt idx="0">
                  <c:v>I have received very good value for money</c:v>
                </c:pt>
                <c:pt idx="1">
                  <c:v>I have received good value for money</c:v>
                </c:pt>
                <c:pt idx="2">
                  <c:v>I have received neither poor nor good value for money</c:v>
                </c:pt>
                <c:pt idx="3">
                  <c:v>I have received poor value for money</c:v>
                </c:pt>
                <c:pt idx="4">
                  <c:v>I have received very poor value for money</c:v>
                </c:pt>
              </c:strCache>
            </c:strRef>
          </c:cat>
          <c:val>
            <c:numRef>
              <c:f>'VFM overall'!$B$3:$B$7</c:f>
              <c:numCache>
                <c:formatCode>0%</c:formatCode>
                <c:ptCount val="5"/>
                <c:pt idx="0">
                  <c:v>0.1</c:v>
                </c:pt>
                <c:pt idx="1">
                  <c:v>0.31</c:v>
                </c:pt>
                <c:pt idx="2">
                  <c:v>0.31</c:v>
                </c:pt>
                <c:pt idx="3">
                  <c:v>0.2</c:v>
                </c:pt>
                <c:pt idx="4">
                  <c:v>0.09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287690775791262"/>
          <c:y val="8.547554545221471E-2"/>
          <c:w val="0.34723322538409546"/>
          <c:h val="0.89959662601591273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24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'vfm-fee regime'!$C$5</c:f>
              <c:strCache>
                <c:ptCount val="1"/>
                <c:pt idx="0">
                  <c:v>I have received very poor value for money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1.64750950398937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'vfm-fee regime'!$B$6:$B$7</c:f>
              <c:strCache>
                <c:ptCount val="2"/>
                <c:pt idx="0">
                  <c:v>Students from England (paying up to £9,000)</c:v>
                </c:pt>
                <c:pt idx="1">
                  <c:v>Students from Scotland studying in Scotland (paying no tuition fees)</c:v>
                </c:pt>
              </c:strCache>
            </c:strRef>
          </c:cat>
          <c:val>
            <c:numRef>
              <c:f>'vfm-fee regime'!$C$6:$C$7</c:f>
              <c:numCache>
                <c:formatCode>###0.0%</c:formatCode>
                <c:ptCount val="2"/>
                <c:pt idx="0">
                  <c:v>0.112941826215022</c:v>
                </c:pt>
                <c:pt idx="1">
                  <c:v>1.76767676767677E-2</c:v>
                </c:pt>
              </c:numCache>
            </c:numRef>
          </c:val>
        </c:ser>
        <c:ser>
          <c:idx val="1"/>
          <c:order val="1"/>
          <c:tx>
            <c:strRef>
              <c:f>'vfm-fee regime'!$D$5</c:f>
              <c:strCache>
                <c:ptCount val="1"/>
                <c:pt idx="0">
                  <c:v>I have received poor value for money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4.1187737599734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'vfm-fee regime'!$B$6:$B$7</c:f>
              <c:strCache>
                <c:ptCount val="2"/>
                <c:pt idx="0">
                  <c:v>Students from England (paying up to £9,000)</c:v>
                </c:pt>
                <c:pt idx="1">
                  <c:v>Students from Scotland studying in Scotland (paying no tuition fees)</c:v>
                </c:pt>
              </c:strCache>
            </c:strRef>
          </c:cat>
          <c:val>
            <c:numRef>
              <c:f>'vfm-fee regime'!$D$6:$D$7</c:f>
              <c:numCache>
                <c:formatCode>###0.0%</c:formatCode>
                <c:ptCount val="2"/>
                <c:pt idx="0">
                  <c:v>0.22505522827687799</c:v>
                </c:pt>
                <c:pt idx="1">
                  <c:v>3.9141414141414102E-2</c:v>
                </c:pt>
              </c:numCache>
            </c:numRef>
          </c:val>
        </c:ser>
        <c:ser>
          <c:idx val="2"/>
          <c:order val="2"/>
          <c:tx>
            <c:strRef>
              <c:f>'vfm-fee regime'!$E$5</c:f>
              <c:strCache>
                <c:ptCount val="1"/>
                <c:pt idx="0">
                  <c:v>I have received neither poor nor good value for money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'vfm-fee regime'!$B$6:$B$7</c:f>
              <c:strCache>
                <c:ptCount val="2"/>
                <c:pt idx="0">
                  <c:v>Students from England (paying up to £9,000)</c:v>
                </c:pt>
                <c:pt idx="1">
                  <c:v>Students from Scotland studying in Scotland (paying no tuition fees)</c:v>
                </c:pt>
              </c:strCache>
            </c:strRef>
          </c:cat>
          <c:val>
            <c:numRef>
              <c:f>'vfm-fee regime'!$E$6:$E$7</c:f>
              <c:numCache>
                <c:formatCode>###0.0%</c:formatCode>
                <c:ptCount val="2"/>
                <c:pt idx="0">
                  <c:v>0.31268409425625898</c:v>
                </c:pt>
                <c:pt idx="1">
                  <c:v>0.24242424242424199</c:v>
                </c:pt>
              </c:numCache>
            </c:numRef>
          </c:val>
        </c:ser>
        <c:ser>
          <c:idx val="3"/>
          <c:order val="3"/>
          <c:tx>
            <c:strRef>
              <c:f>'vfm-fee regime'!$F$5</c:f>
              <c:strCache>
                <c:ptCount val="1"/>
                <c:pt idx="0">
                  <c:v>I have received good value for money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'vfm-fee regime'!$B$6:$B$7</c:f>
              <c:strCache>
                <c:ptCount val="2"/>
                <c:pt idx="0">
                  <c:v>Students from England (paying up to £9,000)</c:v>
                </c:pt>
                <c:pt idx="1">
                  <c:v>Students from Scotland studying in Scotland (paying no tuition fees)</c:v>
                </c:pt>
              </c:strCache>
            </c:strRef>
          </c:cat>
          <c:val>
            <c:numRef>
              <c:f>'vfm-fee regime'!$F$6:$F$7</c:f>
              <c:numCache>
                <c:formatCode>###0.0%</c:formatCode>
                <c:ptCount val="2"/>
                <c:pt idx="0">
                  <c:v>0.282676730486009</c:v>
                </c:pt>
                <c:pt idx="1">
                  <c:v>0.35353535353535398</c:v>
                </c:pt>
              </c:numCache>
            </c:numRef>
          </c:val>
        </c:ser>
        <c:ser>
          <c:idx val="4"/>
          <c:order val="4"/>
          <c:tx>
            <c:strRef>
              <c:f>'vfm-fee regime'!$G$5</c:f>
              <c:strCache>
                <c:ptCount val="1"/>
                <c:pt idx="0">
                  <c:v>I have received very good value for money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'vfm-fee regime'!$B$6:$B$7</c:f>
              <c:strCache>
                <c:ptCount val="2"/>
                <c:pt idx="0">
                  <c:v>Students from England (paying up to £9,000)</c:v>
                </c:pt>
                <c:pt idx="1">
                  <c:v>Students from Scotland studying in Scotland (paying no tuition fees)</c:v>
                </c:pt>
              </c:strCache>
            </c:strRef>
          </c:cat>
          <c:val>
            <c:numRef>
              <c:f>'vfm-fee regime'!$G$6:$G$7</c:f>
              <c:numCache>
                <c:formatCode>###0.0%</c:formatCode>
                <c:ptCount val="2"/>
                <c:pt idx="0">
                  <c:v>6.6642120765832105E-2</c:v>
                </c:pt>
                <c:pt idx="1">
                  <c:v>0.34722222222222199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55957952"/>
        <c:axId val="355958736"/>
      </c:barChart>
      <c:catAx>
        <c:axId val="355957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5958736"/>
        <c:crosses val="autoZero"/>
        <c:auto val="1"/>
        <c:lblAlgn val="ctr"/>
        <c:lblOffset val="100"/>
        <c:noMultiLvlLbl val="0"/>
      </c:catAx>
      <c:valAx>
        <c:axId val="35595873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5957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379591255733494"/>
          <c:y val="8.4657260304410606E-2"/>
          <c:w val="0.3267557324979764"/>
          <c:h val="0.8735180218071008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'overall perceptions - wave'!$K$5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'overall perceptions - wave'!$L$4:$O$4</c:f>
              <c:strCache>
                <c:ptCount val="4"/>
                <c:pt idx="0">
                  <c:v>Satisfied</c:v>
                </c:pt>
                <c:pt idx="1">
                  <c:v>Would not have chosen a different course</c:v>
                </c:pt>
                <c:pt idx="2">
                  <c:v>Expectations met or exceeded</c:v>
                </c:pt>
                <c:pt idx="3">
                  <c:v>Good or very good value for money</c:v>
                </c:pt>
              </c:strCache>
            </c:strRef>
          </c:cat>
          <c:val>
            <c:numRef>
              <c:f>'overall perceptions - wave'!$L$5:$O$5</c:f>
              <c:numCache>
                <c:formatCode>General</c:formatCode>
                <c:ptCount val="4"/>
                <c:pt idx="2" formatCode="0.000000000000000%">
                  <c:v>0.34534711964549503</c:v>
                </c:pt>
                <c:pt idx="3" formatCode="0.00000000000000%">
                  <c:v>0.48758865248227001</c:v>
                </c:pt>
              </c:numCache>
            </c:numRef>
          </c:val>
        </c:ser>
        <c:ser>
          <c:idx val="1"/>
          <c:order val="1"/>
          <c:tx>
            <c:strRef>
              <c:f>'overall perceptions - wave'!$K$6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'overall perceptions - wave'!$L$4:$O$4</c:f>
              <c:strCache>
                <c:ptCount val="4"/>
                <c:pt idx="0">
                  <c:v>Satisfied</c:v>
                </c:pt>
                <c:pt idx="1">
                  <c:v>Would not have chosen a different course</c:v>
                </c:pt>
                <c:pt idx="2">
                  <c:v>Expectations met or exceeded</c:v>
                </c:pt>
                <c:pt idx="3">
                  <c:v>Good or very good value for money</c:v>
                </c:pt>
              </c:strCache>
            </c:strRef>
          </c:cat>
          <c:val>
            <c:numRef>
              <c:f>'overall perceptions - wave'!$L$6:$O$6</c:f>
              <c:numCache>
                <c:formatCode>0.000000000000000%</c:formatCode>
                <c:ptCount val="4"/>
                <c:pt idx="0" formatCode="###0.0%">
                  <c:v>0.86718126164493003</c:v>
                </c:pt>
                <c:pt idx="1">
                  <c:v>0.62135665076841595</c:v>
                </c:pt>
                <c:pt idx="2">
                  <c:v>0.35797562268150501</c:v>
                </c:pt>
                <c:pt idx="3" formatCode="0.00000000000000%">
                  <c:v>0.51801801801801795</c:v>
                </c:pt>
              </c:numCache>
            </c:numRef>
          </c:val>
        </c:ser>
        <c:ser>
          <c:idx val="2"/>
          <c:order val="2"/>
          <c:tx>
            <c:strRef>
              <c:f>'overall perceptions - wave'!$K$7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'overall perceptions - wave'!$L$4:$O$4</c:f>
              <c:strCache>
                <c:ptCount val="4"/>
                <c:pt idx="0">
                  <c:v>Satisfied</c:v>
                </c:pt>
                <c:pt idx="1">
                  <c:v>Would not have chosen a different course</c:v>
                </c:pt>
                <c:pt idx="2">
                  <c:v>Expectations met or exceeded</c:v>
                </c:pt>
                <c:pt idx="3">
                  <c:v>Good or very good value for money</c:v>
                </c:pt>
              </c:strCache>
            </c:strRef>
          </c:cat>
          <c:val>
            <c:numRef>
              <c:f>'overall perceptions - wave'!$L$7:$O$7</c:f>
              <c:numCache>
                <c:formatCode>0.000000000000000%</c:formatCode>
                <c:ptCount val="4"/>
                <c:pt idx="0" formatCode="###0.0%">
                  <c:v>0.83602649006622498</c:v>
                </c:pt>
                <c:pt idx="1">
                  <c:v>0.64580031695721096</c:v>
                </c:pt>
                <c:pt idx="2">
                  <c:v>0.32530765115034799</c:v>
                </c:pt>
                <c:pt idx="3" formatCode="0.00000000000000%">
                  <c:v>0.32910723718964602</c:v>
                </c:pt>
              </c:numCache>
            </c:numRef>
          </c:val>
        </c:ser>
        <c:ser>
          <c:idx val="3"/>
          <c:order val="3"/>
          <c:tx>
            <c:strRef>
              <c:f>'overall perceptions - wave'!$K$8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'overall perceptions - wave'!$L$4:$O$4</c:f>
              <c:strCache>
                <c:ptCount val="4"/>
                <c:pt idx="0">
                  <c:v>Satisfied</c:v>
                </c:pt>
                <c:pt idx="1">
                  <c:v>Would not have chosen a different course</c:v>
                </c:pt>
                <c:pt idx="2">
                  <c:v>Expectations met or exceeded</c:v>
                </c:pt>
                <c:pt idx="3">
                  <c:v>Good or very good value for money</c:v>
                </c:pt>
              </c:strCache>
            </c:strRef>
          </c:cat>
          <c:val>
            <c:numRef>
              <c:f>'overall perceptions - wave'!$L$8:$O$8</c:f>
              <c:numCache>
                <c:formatCode>0.000000000000000%</c:formatCode>
                <c:ptCount val="4"/>
                <c:pt idx="0" formatCode="###0.0%">
                  <c:v>0.86606409202958101</c:v>
                </c:pt>
                <c:pt idx="1">
                  <c:v>0.62994273247886601</c:v>
                </c:pt>
                <c:pt idx="2">
                  <c:v>0.355132450331126</c:v>
                </c:pt>
                <c:pt idx="3" formatCode="0.00000000000000%">
                  <c:v>0.33133351513498799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55956776"/>
        <c:axId val="355955600"/>
      </c:barChart>
      <c:catAx>
        <c:axId val="355956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5955600"/>
        <c:crosses val="autoZero"/>
        <c:auto val="1"/>
        <c:lblAlgn val="ctr"/>
        <c:lblOffset val="100"/>
        <c:noMultiLvlLbl val="0"/>
      </c:catAx>
      <c:valAx>
        <c:axId val="35595560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59567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882285110083547"/>
          <c:y val="0.291778691256527"/>
          <c:w val="0.11205459929739608"/>
          <c:h val="0.5086973242289318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Contact hours (attended)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Sheet1!$A$2:$A$18</c:f>
              <c:strCache>
                <c:ptCount val="8"/>
                <c:pt idx="0">
                  <c:v>All subjects</c:v>
                </c:pt>
                <c:pt idx="1">
                  <c:v>Business &amp; administrative studies</c:v>
                </c:pt>
                <c:pt idx="2">
                  <c:v>Social studies</c:v>
                </c:pt>
                <c:pt idx="3">
                  <c:v>Languages</c:v>
                </c:pt>
                <c:pt idx="4">
                  <c:v>Biological sciences</c:v>
                </c:pt>
                <c:pt idx="5">
                  <c:v>Engineering &amp; technology</c:v>
                </c:pt>
                <c:pt idx="6">
                  <c:v>Creative arts &amp; design</c:v>
                </c:pt>
                <c:pt idx="7">
                  <c:v>Subjects allied to medicine</c:v>
                </c:pt>
              </c:strCache>
            </c:strRef>
          </c:cat>
          <c:val>
            <c:numRef>
              <c:f>Sheet1!$B$2:$B$18</c:f>
              <c:numCache>
                <c:formatCode>###0.00</c:formatCode>
                <c:ptCount val="8"/>
                <c:pt idx="0" formatCode="General">
                  <c:v>11.6</c:v>
                </c:pt>
                <c:pt idx="1">
                  <c:v>10.102625432339774</c:v>
                </c:pt>
                <c:pt idx="2">
                  <c:v>9.1723609969620377</c:v>
                </c:pt>
                <c:pt idx="3">
                  <c:v>9.0145589150626382</c:v>
                </c:pt>
                <c:pt idx="4">
                  <c:v>11.500091300224561</c:v>
                </c:pt>
                <c:pt idx="5">
                  <c:v>14.013175890684231</c:v>
                </c:pt>
                <c:pt idx="6">
                  <c:v>11.302277414750366</c:v>
                </c:pt>
                <c:pt idx="7">
                  <c:v>16.142292052194808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Independent study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Sheet1!$A$2:$A$18</c:f>
              <c:strCache>
                <c:ptCount val="8"/>
                <c:pt idx="0">
                  <c:v>All subjects</c:v>
                </c:pt>
                <c:pt idx="1">
                  <c:v>Business &amp; administrative studies</c:v>
                </c:pt>
                <c:pt idx="2">
                  <c:v>Social studies</c:v>
                </c:pt>
                <c:pt idx="3">
                  <c:v>Languages</c:v>
                </c:pt>
                <c:pt idx="4">
                  <c:v>Biological sciences</c:v>
                </c:pt>
                <c:pt idx="5">
                  <c:v>Engineering &amp; technology</c:v>
                </c:pt>
                <c:pt idx="6">
                  <c:v>Creative arts &amp; design</c:v>
                </c:pt>
                <c:pt idx="7">
                  <c:v>Subjects allied to medicine</c:v>
                </c:pt>
              </c:strCache>
            </c:strRef>
          </c:cat>
          <c:val>
            <c:numRef>
              <c:f>Sheet1!$C$2:$C$18</c:f>
              <c:numCache>
                <c:formatCode>###0.00</c:formatCode>
                <c:ptCount val="8"/>
                <c:pt idx="0" formatCode="General">
                  <c:v>13.9</c:v>
                </c:pt>
                <c:pt idx="1">
                  <c:v>11.7006935885881</c:v>
                </c:pt>
                <c:pt idx="2">
                  <c:v>13.190277583741691</c:v>
                </c:pt>
                <c:pt idx="3">
                  <c:v>15.228139087727856</c:v>
                </c:pt>
                <c:pt idx="4">
                  <c:v>13.310127391198293</c:v>
                </c:pt>
                <c:pt idx="5">
                  <c:v>12.891013853001034</c:v>
                </c:pt>
                <c:pt idx="6">
                  <c:v>15.60946346274719</c:v>
                </c:pt>
                <c:pt idx="7">
                  <c:v>13.260350971893427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Work outside university as part of the course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Sheet1!$A$2:$A$18</c:f>
              <c:strCache>
                <c:ptCount val="8"/>
                <c:pt idx="0">
                  <c:v>All subjects</c:v>
                </c:pt>
                <c:pt idx="1">
                  <c:v>Business &amp; administrative studies</c:v>
                </c:pt>
                <c:pt idx="2">
                  <c:v>Social studies</c:v>
                </c:pt>
                <c:pt idx="3">
                  <c:v>Languages</c:v>
                </c:pt>
                <c:pt idx="4">
                  <c:v>Biological sciences</c:v>
                </c:pt>
                <c:pt idx="5">
                  <c:v>Engineering &amp; technology</c:v>
                </c:pt>
                <c:pt idx="6">
                  <c:v>Creative arts &amp; design</c:v>
                </c:pt>
                <c:pt idx="7">
                  <c:v>Subjects allied to medicine</c:v>
                </c:pt>
              </c:strCache>
            </c:strRef>
          </c:cat>
          <c:val>
            <c:numRef>
              <c:f>Sheet1!$D$2:$D$18</c:f>
              <c:numCache>
                <c:formatCode>###0.00</c:formatCode>
                <c:ptCount val="8"/>
                <c:pt idx="0" formatCode="General">
                  <c:v>3.1</c:v>
                </c:pt>
                <c:pt idx="1">
                  <c:v>2.1869058039237936</c:v>
                </c:pt>
                <c:pt idx="2">
                  <c:v>2.2683830587965805</c:v>
                </c:pt>
                <c:pt idx="3" formatCode="####.00">
                  <c:v>0.57199591886383117</c:v>
                </c:pt>
                <c:pt idx="4">
                  <c:v>1.3112116857145546</c:v>
                </c:pt>
                <c:pt idx="5">
                  <c:v>1.9965564783188103</c:v>
                </c:pt>
                <c:pt idx="6">
                  <c:v>2.8041572495910971</c:v>
                </c:pt>
                <c:pt idx="7">
                  <c:v>13.758878475711448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356898840"/>
        <c:axId val="356899232"/>
      </c:barChart>
      <c:catAx>
        <c:axId val="3568988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56899232"/>
        <c:crosses val="autoZero"/>
        <c:auto val="1"/>
        <c:lblAlgn val="ctr"/>
        <c:lblOffset val="100"/>
        <c:noMultiLvlLbl val="0"/>
      </c:catAx>
      <c:valAx>
        <c:axId val="35689923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5689884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'classsizebenefits-disc'!$P$13:$U$13</c:f>
              <c:strCache>
                <c:ptCount val="6"/>
                <c:pt idx="0">
                  <c:v>No other students, just you and a member of staff</c:v>
                </c:pt>
                <c:pt idx="1">
                  <c:v> 1-5 other students</c:v>
                </c:pt>
                <c:pt idx="2">
                  <c:v>6-15 other students</c:v>
                </c:pt>
                <c:pt idx="3">
                  <c:v>16-50 other students</c:v>
                </c:pt>
                <c:pt idx="4">
                  <c:v>51-100 other students</c:v>
                </c:pt>
                <c:pt idx="5">
                  <c:v>More than 100 other students</c:v>
                </c:pt>
              </c:strCache>
            </c:strRef>
          </c:cat>
          <c:val>
            <c:numRef>
              <c:f>'classsizebenefits-disc'!$P$14:$U$14</c:f>
              <c:numCache>
                <c:formatCode>0.00%</c:formatCode>
                <c:ptCount val="6"/>
                <c:pt idx="0">
                  <c:v>0.89600000000000002</c:v>
                </c:pt>
                <c:pt idx="1">
                  <c:v>0.86499999999999999</c:v>
                </c:pt>
                <c:pt idx="2">
                  <c:v>0.874</c:v>
                </c:pt>
                <c:pt idx="3">
                  <c:v>0.70699999999999996</c:v>
                </c:pt>
                <c:pt idx="4">
                  <c:v>0.55700000000000005</c:v>
                </c:pt>
                <c:pt idx="5">
                  <c:v>0.52100000000000002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56897664"/>
        <c:axId val="356889824"/>
      </c:barChart>
      <c:catAx>
        <c:axId val="356897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56889824"/>
        <c:crosses val="autoZero"/>
        <c:auto val="1"/>
        <c:lblAlgn val="ctr"/>
        <c:lblOffset val="100"/>
        <c:noMultiLvlLbl val="0"/>
      </c:catAx>
      <c:valAx>
        <c:axId val="35688982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6897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Gill Sans MT" panose="020B0502020104020203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96D4E-7342-46B2-8DEA-47763D1F3D8F}" type="datetimeFigureOut">
              <a:rPr lang="en-GB" smtClean="0"/>
              <a:pPr/>
              <a:t>03/06/2015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05F93-41C4-4C5F-B43A-2DA84672496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351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7891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5298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5298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5298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7842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136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349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55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291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285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628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55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529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5298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529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6632" y="0"/>
            <a:ext cx="10312176" cy="6858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-1815" y="4137481"/>
            <a:ext cx="8748464" cy="2304016"/>
          </a:xfrm>
          <a:prstGeom prst="rect">
            <a:avLst/>
          </a:prstGeom>
          <a:solidFill>
            <a:srgbClr val="007AA6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GB" dirty="0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7" y="5186311"/>
            <a:ext cx="1630635" cy="101619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5059728"/>
            <a:ext cx="1224137" cy="12059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 userDrawn="1">
            <p:ph type="chart"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11" name="Picture 10" descr="HEA_Logo_Primary_Blue_RGB.png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Chart Placeholder 2"/>
          <p:cNvSpPr>
            <a:spLocks noGrp="1"/>
          </p:cNvSpPr>
          <p:nvPr userDrawn="1">
            <p:ph type="chart" idx="1"/>
          </p:nvPr>
        </p:nvSpPr>
        <p:spPr>
          <a:xfrm>
            <a:off x="827088" y="1628775"/>
            <a:ext cx="7756525" cy="4205288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Red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000" cy="1224136"/>
          </a:xfrm>
          <a:prstGeom prst="rect">
            <a:avLst/>
          </a:prstGeom>
          <a:solidFill>
            <a:srgbClr val="AD08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71399" y="5373216"/>
            <a:ext cx="7986194" cy="466345"/>
          </a:xfrm>
          <a:prstGeom prst="rect">
            <a:avLst/>
          </a:prstGeom>
        </p:spPr>
      </p:pic>
      <p:sp>
        <p:nvSpPr>
          <p:cNvPr id="6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9" name="Picture 8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Gree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464" cy="1224136"/>
          </a:xfrm>
          <a:prstGeom prst="rect">
            <a:avLst/>
          </a:prstGeom>
          <a:solidFill>
            <a:srgbClr val="00A1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67544" y="5373216"/>
            <a:ext cx="7920880" cy="46634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7" name="Picture 6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Orang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000" cy="1224136"/>
          </a:xfrm>
          <a:prstGeom prst="rect">
            <a:avLst/>
          </a:prstGeom>
          <a:solidFill>
            <a:srgbClr val="EC7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67544" y="5373216"/>
            <a:ext cx="7920880" cy="46634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7" name="Picture 6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464" cy="1224136"/>
          </a:xfrm>
          <a:prstGeom prst="rect">
            <a:avLst/>
          </a:prstGeom>
          <a:solidFill>
            <a:srgbClr val="007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67544" y="5373216"/>
            <a:ext cx="7920880" cy="46634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 Title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4149080"/>
            <a:ext cx="8748464" cy="2304016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GB" dirty="0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3568772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 Title Slide No Image - Bigger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3645024"/>
            <a:ext cx="8748464" cy="2808072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3717032"/>
            <a:ext cx="8424936" cy="1800200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390615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E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sp>
        <p:nvSpPr>
          <p:cNvPr id="3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9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6" name="Picture 5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9" name="Picture 8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/>
        <p:txBody>
          <a:bodyPr/>
          <a:lstStyle>
            <a:lvl1pPr marL="174625" indent="-174625">
              <a:buClr>
                <a:srgbClr val="007AA6"/>
              </a:buClr>
              <a:buFont typeface="Arial" pitchFamily="34" charset="0"/>
              <a:buNone/>
              <a:defRPr/>
            </a:lvl1pPr>
            <a:lvl2pPr marL="174625" indent="-173038">
              <a:buClr>
                <a:srgbClr val="007AA6"/>
              </a:buClr>
              <a:buFont typeface="Arial" pitchFamily="34" charset="0"/>
              <a:buNone/>
              <a:defRPr sz="22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 userDrawn="1">
            <p:ph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11" name="Picture 10" descr="HEA_Logo_Primary_Blue_RGB.png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3" name="Picture 12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 userDrawn="1">
            <p:ph type="pic" idx="1"/>
          </p:nvPr>
        </p:nvSpPr>
        <p:spPr>
          <a:xfrm>
            <a:off x="827584" y="1700808"/>
            <a:ext cx="7776864" cy="45468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lipArt Placeholder 3"/>
          <p:cNvSpPr>
            <a:spLocks noGrp="1"/>
          </p:cNvSpPr>
          <p:nvPr userDrawn="1">
            <p:ph type="clipArt"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pic>
        <p:nvPicPr>
          <p:cNvPr id="11" name="Picture 10" descr="HEA_Logo_Primary_Blue_RGB.png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476250"/>
            <a:ext cx="777736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28775"/>
            <a:ext cx="7756525" cy="420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0" y="6356350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7" r:id="rId2"/>
    <p:sldLayoutId id="2147483689" r:id="rId3"/>
    <p:sldLayoutId id="2147483652" r:id="rId4"/>
    <p:sldLayoutId id="2147483656" r:id="rId5"/>
    <p:sldLayoutId id="2147483651" r:id="rId6"/>
    <p:sldLayoutId id="2147483653" r:id="rId7"/>
    <p:sldLayoutId id="2147483658" r:id="rId8"/>
    <p:sldLayoutId id="2147483672" r:id="rId9"/>
    <p:sldLayoutId id="2147483673" r:id="rId10"/>
    <p:sldLayoutId id="2147483674" r:id="rId11"/>
    <p:sldLayoutId id="2147483677" r:id="rId12"/>
    <p:sldLayoutId id="2147483678" r:id="rId13"/>
    <p:sldLayoutId id="2147483679" r:id="rId14"/>
    <p:sldLayoutId id="2147483680" r:id="rId1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spcBef>
          <a:spcPct val="0"/>
        </a:spcBef>
        <a:spcAft>
          <a:spcPts val="1200"/>
        </a:spcAft>
        <a:defRPr sz="240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1588" algn="l" rtl="0" eaLnBrk="1" fontAlgn="base" hangingPunct="1">
        <a:spcBef>
          <a:spcPct val="0"/>
        </a:spcBef>
        <a:spcAft>
          <a:spcPts val="1000"/>
        </a:spcAft>
        <a:buClr>
          <a:srgbClr val="FAA634"/>
        </a:buClr>
        <a:buSzPct val="120000"/>
        <a:defRPr sz="2200">
          <a:solidFill>
            <a:schemeClr val="tx1"/>
          </a:solidFill>
          <a:latin typeface="Gill Sans MT" pitchFamily="34" charset="0"/>
        </a:defRPr>
      </a:lvl2pPr>
      <a:lvl3pPr marL="227013" indent="-223838" algn="l" rtl="0" eaLnBrk="1" fontAlgn="base" hangingPunct="1">
        <a:spcBef>
          <a:spcPct val="0"/>
        </a:spcBef>
        <a:spcAft>
          <a:spcPct val="0"/>
        </a:spcAft>
        <a:buClr>
          <a:srgbClr val="007AA6"/>
        </a:buClr>
        <a:buSzPct val="120000"/>
        <a:buChar char="•"/>
        <a:defRPr sz="1800">
          <a:solidFill>
            <a:schemeClr val="tx1"/>
          </a:solidFill>
          <a:latin typeface="Gill Sans MT" pitchFamily="34" charset="0"/>
        </a:defRPr>
      </a:lvl3pPr>
      <a:lvl4pPr marL="428625" indent="-200025" algn="l" rtl="0" eaLnBrk="1" fontAlgn="base" hangingPunct="1">
        <a:spcBef>
          <a:spcPct val="20000"/>
        </a:spcBef>
        <a:spcAft>
          <a:spcPct val="0"/>
        </a:spcAft>
        <a:buClr>
          <a:srgbClr val="007AA6"/>
        </a:buClr>
        <a:buSzPct val="120000"/>
        <a:buChar char="•"/>
        <a:defRPr sz="1800">
          <a:solidFill>
            <a:schemeClr val="tx1"/>
          </a:solidFill>
          <a:latin typeface="Gill Sans MT" pitchFamily="34" charset="0"/>
        </a:defRPr>
      </a:lvl4pPr>
      <a:lvl5pPr marL="646113" indent="-215900" algn="l" rtl="0" eaLnBrk="1" fontAlgn="base" hangingPunct="1">
        <a:spcBef>
          <a:spcPct val="20000"/>
        </a:spcBef>
        <a:spcAft>
          <a:spcPct val="0"/>
        </a:spcAft>
        <a:buClr>
          <a:srgbClr val="007AA6"/>
        </a:buClr>
        <a:buSzPct val="120000"/>
        <a:buChar char="•"/>
        <a:defRPr sz="1800">
          <a:solidFill>
            <a:schemeClr val="tx1"/>
          </a:solidFill>
          <a:latin typeface="Gill Sans MT" pitchFamily="34" charset="0"/>
        </a:defRPr>
      </a:lvl5pPr>
      <a:lvl6pPr marL="11033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6pPr>
      <a:lvl7pPr marL="15605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7pPr>
      <a:lvl8pPr marL="20177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8pPr>
      <a:lvl9pPr marL="24749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4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HEPI–HEA Student Academic Experience Survey 2015</a:t>
            </a:r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GB" sz="2000" dirty="0" smtClean="0"/>
              <a:t>Nick Hillman, John Newton </a:t>
            </a:r>
            <a:r>
              <a:rPr lang="en-GB" sz="2000" smtClean="0"/>
              <a:t>and Dr Alex </a:t>
            </a:r>
            <a:r>
              <a:rPr lang="en-GB" sz="2000" dirty="0" smtClean="0"/>
              <a:t>Buckley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Average workload per week, during term-time (range of subjects)</a:t>
            </a:r>
            <a:endParaRPr lang="en-GB" sz="24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9677502"/>
              </p:ext>
            </p:extLst>
          </p:nvPr>
        </p:nvGraphicFramePr>
        <p:xfrm>
          <a:off x="827584" y="1484784"/>
          <a:ext cx="756084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10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69691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To what extent do you feel that you benefit (educationally) from attending groups with… [combined “a lot” and “quite a bit”]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11</a:t>
            </a:fld>
            <a:endParaRPr lang="en-GB" dirty="0">
              <a:latin typeface="Gill Sans MT"/>
              <a:cs typeface="Gill Sans MT"/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660754528"/>
              </p:ext>
            </p:extLst>
          </p:nvPr>
        </p:nvGraphicFramePr>
        <p:xfrm>
          <a:off x="251520" y="1484784"/>
          <a:ext cx="849694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723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How important to you are the following characteristics of teaching staff? 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87645950"/>
              </p:ext>
            </p:extLst>
          </p:nvPr>
        </p:nvGraphicFramePr>
        <p:xfrm>
          <a:off x="467544" y="1556792"/>
          <a:ext cx="792088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12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424630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How important to you are the following characteristics of teaching staff?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13</a:t>
            </a:fld>
            <a:endParaRPr lang="en-GB" dirty="0">
              <a:latin typeface="Gill Sans MT"/>
              <a:cs typeface="Gill Sans M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112195"/>
              </p:ext>
            </p:extLst>
          </p:nvPr>
        </p:nvGraphicFramePr>
        <p:xfrm>
          <a:off x="323528" y="1556792"/>
          <a:ext cx="849694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95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Thinking </a:t>
            </a:r>
            <a:r>
              <a:rPr lang="en-GB" sz="2400" dirty="0"/>
              <a:t>about all the teaching you have experienced this year, what  proportion of teaching staff did the </a:t>
            </a:r>
            <a:r>
              <a:rPr lang="en-GB" sz="2400" dirty="0" smtClean="0"/>
              <a:t>following? (“All” and “majority”)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14</a:t>
            </a:fld>
            <a:endParaRPr lang="en-GB" dirty="0">
              <a:latin typeface="Gill Sans MT"/>
              <a:cs typeface="Gill Sans M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767650"/>
              </p:ext>
            </p:extLst>
          </p:nvPr>
        </p:nvGraphicFramePr>
        <p:xfrm>
          <a:off x="395536" y="1556792"/>
          <a:ext cx="835292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261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15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Personal wellbeing of students compared with ONS data (those selecting 7-10, where 10 is “completely”)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840384"/>
              </p:ext>
            </p:extLst>
          </p:nvPr>
        </p:nvGraphicFramePr>
        <p:xfrm>
          <a:off x="539552" y="1628800"/>
          <a:ext cx="806489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387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16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/>
              <a:t>In which areas would you most prefer your university to save money</a:t>
            </a:r>
            <a:r>
              <a:rPr lang="en-GB" sz="2800" dirty="0" smtClean="0"/>
              <a:t>?</a:t>
            </a:r>
            <a:endParaRPr lang="en-GB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385619487"/>
              </p:ext>
            </p:extLst>
          </p:nvPr>
        </p:nvGraphicFramePr>
        <p:xfrm>
          <a:off x="395536" y="1556792"/>
          <a:ext cx="813690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162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17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200" dirty="0"/>
              <a:t>The costs of teaching undergraduates are partly paid for by students themselves and partly by the government. What do you think the balance should be? 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557035168"/>
              </p:ext>
            </p:extLst>
          </p:nvPr>
        </p:nvGraphicFramePr>
        <p:xfrm>
          <a:off x="395536" y="1628800"/>
          <a:ext cx="842493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585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18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Has your university given you enough information about how your tuition fees are spent</a:t>
            </a:r>
            <a:r>
              <a:rPr lang="en-US" sz="2400" dirty="0" smtClean="0"/>
              <a:t>?</a:t>
            </a:r>
            <a:endParaRPr lang="en-GB" sz="24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644863171"/>
              </p:ext>
            </p:extLst>
          </p:nvPr>
        </p:nvGraphicFramePr>
        <p:xfrm>
          <a:off x="395536" y="1556792"/>
          <a:ext cx="820891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6573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794394532"/>
              </p:ext>
            </p:extLst>
          </p:nvPr>
        </p:nvGraphicFramePr>
        <p:xfrm>
          <a:off x="827584" y="1484784"/>
          <a:ext cx="770485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To what extent are you satisfied, or not, with the overall quality of your course?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2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1666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471089728"/>
              </p:ext>
            </p:extLst>
          </p:nvPr>
        </p:nvGraphicFramePr>
        <p:xfrm>
          <a:off x="827584" y="1484784"/>
          <a:ext cx="770485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Thinking back to when you applied to your current university, has the reality of your academic experience matched your expectations?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3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0098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018110742"/>
              </p:ext>
            </p:extLst>
          </p:nvPr>
        </p:nvGraphicFramePr>
        <p:xfrm>
          <a:off x="395536" y="1484784"/>
          <a:ext cx="842493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You’ve said that your experience was worse than expected, or worse in some ways than expected, why do you feel this was?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4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13542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037457354"/>
              </p:ext>
            </p:extLst>
          </p:nvPr>
        </p:nvGraphicFramePr>
        <p:xfrm>
          <a:off x="827584" y="1484784"/>
          <a:ext cx="770485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Thinking </a:t>
            </a:r>
            <a:r>
              <a:rPr lang="en-GB" sz="2400" dirty="0"/>
              <a:t>about your academic experience, if you knew what you do now, would you have chosen a different course?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5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40576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99229234"/>
              </p:ext>
            </p:extLst>
          </p:nvPr>
        </p:nvGraphicFramePr>
        <p:xfrm>
          <a:off x="827584" y="1484784"/>
          <a:ext cx="770485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Which statement best describes your view of the value for money of your present course?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6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69654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970953882"/>
              </p:ext>
            </p:extLst>
          </p:nvPr>
        </p:nvGraphicFramePr>
        <p:xfrm>
          <a:off x="467544" y="1484784"/>
          <a:ext cx="8064896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Which statement </a:t>
            </a:r>
            <a:r>
              <a:rPr lang="en-GB" sz="2400" dirty="0"/>
              <a:t>best describes your view of the value for money of your present course?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7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79624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Changes in students overall perceptions 2012-15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114253317"/>
              </p:ext>
            </p:extLst>
          </p:nvPr>
        </p:nvGraphicFramePr>
        <p:xfrm>
          <a:off x="467544" y="1556792"/>
          <a:ext cx="835292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8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198286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Average workload per week, during term-time</a:t>
            </a:r>
            <a:endParaRPr lang="en-GB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434953"/>
              </p:ext>
            </p:extLst>
          </p:nvPr>
        </p:nvGraphicFramePr>
        <p:xfrm>
          <a:off x="971600" y="1700808"/>
          <a:ext cx="7416824" cy="417646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040560"/>
                <a:gridCol w="2376264"/>
              </a:tblGrid>
              <a:tr h="1044116"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Independent</a:t>
                      </a:r>
                      <a:r>
                        <a:rPr lang="en-GB" sz="2400" b="0" baseline="0" dirty="0" smtClean="0"/>
                        <a:t> study (including study with friends)</a:t>
                      </a:r>
                      <a:endParaRPr lang="en-GB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/>
                        <a:t>13.9 hours</a:t>
                      </a:r>
                      <a:endParaRPr lang="en-GB" sz="2400" b="0" dirty="0"/>
                    </a:p>
                  </a:txBody>
                  <a:tcPr/>
                </a:tc>
              </a:tr>
              <a:tr h="104411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Scheduled</a:t>
                      </a:r>
                      <a:r>
                        <a:rPr lang="en-GB" sz="2400" baseline="0" dirty="0" smtClean="0"/>
                        <a:t> contact hours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12.8 hours</a:t>
                      </a:r>
                    </a:p>
                  </a:txBody>
                  <a:tcPr/>
                </a:tc>
              </a:tr>
              <a:tr h="104411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Attended contact hours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11.6 hours</a:t>
                      </a:r>
                      <a:endParaRPr lang="en-GB" sz="2400" dirty="0"/>
                    </a:p>
                  </a:txBody>
                  <a:tcPr/>
                </a:tc>
              </a:tr>
              <a:tr h="104411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Time spent outside the institution as part of the course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3.1 hours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9</a:t>
            </a:fld>
            <a:endParaRPr lang="en-GB" dirty="0"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89436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HEA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7AA6"/>
      </a:accent1>
      <a:accent2>
        <a:srgbClr val="AD0816"/>
      </a:accent2>
      <a:accent3>
        <a:srgbClr val="00A186"/>
      </a:accent3>
      <a:accent4>
        <a:srgbClr val="EC7E00"/>
      </a:accent4>
      <a:accent5>
        <a:srgbClr val="C6D3DB"/>
      </a:accent5>
      <a:accent6>
        <a:srgbClr val="66AFCA"/>
      </a:accent6>
      <a:hlink>
        <a:srgbClr val="007AA6"/>
      </a:hlink>
      <a:folHlink>
        <a:srgbClr val="66AFCA"/>
      </a:folHlink>
    </a:clrScheme>
    <a:fontScheme name="HEA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39598"/>
        </a:lt2>
        <a:accent1>
          <a:srgbClr val="EF3E42"/>
        </a:accent1>
        <a:accent2>
          <a:srgbClr val="FAA634"/>
        </a:accent2>
        <a:accent3>
          <a:srgbClr val="FFFFFF"/>
        </a:accent3>
        <a:accent4>
          <a:srgbClr val="000000"/>
        </a:accent4>
        <a:accent5>
          <a:srgbClr val="F6AFB0"/>
        </a:accent5>
        <a:accent6>
          <a:srgbClr val="E3962E"/>
        </a:accent6>
        <a:hlink>
          <a:srgbClr val="EB539E"/>
        </a:hlink>
        <a:folHlink>
          <a:srgbClr val="93959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7C1477"/>
        </a:dk2>
        <a:lt2>
          <a:srgbClr val="B7B9BA"/>
        </a:lt2>
        <a:accent1>
          <a:srgbClr val="0092A7"/>
        </a:accent1>
        <a:accent2>
          <a:srgbClr val="F0B600"/>
        </a:accent2>
        <a:accent3>
          <a:srgbClr val="FFFFFF"/>
        </a:accent3>
        <a:accent4>
          <a:srgbClr val="000000"/>
        </a:accent4>
        <a:accent5>
          <a:srgbClr val="AAC7D0"/>
        </a:accent5>
        <a:accent6>
          <a:srgbClr val="D9A500"/>
        </a:accent6>
        <a:hlink>
          <a:srgbClr val="B7B9BA"/>
        </a:hlink>
        <a:folHlink>
          <a:srgbClr val="61626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AEB718C90B824FB3A8E5B99438C848" ma:contentTypeVersion="0" ma:contentTypeDescription="Create a new document." ma:contentTypeScope="" ma:versionID="7292663a9fd8860ceac9bd762eeb8f5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816764-279F-422B-85FF-12DD1AD74F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D31064-E91B-40E6-9EE2-15AC434464EA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26EBF88-7004-4E3E-B207-2A25FF418A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1566</TotalTime>
  <Words>378</Words>
  <Application>Microsoft Office PowerPoint</Application>
  <PresentationFormat>On-screen Show (4:3)</PresentationFormat>
  <Paragraphs>59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Gill Sans MT</vt:lpstr>
      <vt:lpstr>Lucida Sans Unicode</vt:lpstr>
      <vt:lpstr>Blank</vt:lpstr>
      <vt:lpstr>The HEPI–HEA Student Academic Experience Survey 2015</vt:lpstr>
      <vt:lpstr>To what extent are you satisfied, or not, with the overall quality of your course?</vt:lpstr>
      <vt:lpstr>Thinking back to when you applied to your current university, has the reality of your academic experience matched your expectations?</vt:lpstr>
      <vt:lpstr>You’ve said that your experience was worse than expected, or worse in some ways than expected, why do you feel this was?</vt:lpstr>
      <vt:lpstr>Thinking about your academic experience, if you knew what you do now, would you have chosen a different course?</vt:lpstr>
      <vt:lpstr>Which statement best describes your view of the value for money of your present course?</vt:lpstr>
      <vt:lpstr>Which statement best describes your view of the value for money of your present course?</vt:lpstr>
      <vt:lpstr>Changes in students overall perceptions 2012-15</vt:lpstr>
      <vt:lpstr>Average workload per week, during term-time</vt:lpstr>
      <vt:lpstr>Average workload per week, during term-time (range of subjects)</vt:lpstr>
      <vt:lpstr>To what extent do you feel that you benefit (educationally) from attending groups with… [combined “a lot” and “quite a bit”]</vt:lpstr>
      <vt:lpstr>How important to you are the following characteristics of teaching staff? </vt:lpstr>
      <vt:lpstr>How important to you are the following characteristics of teaching staff? </vt:lpstr>
      <vt:lpstr>Thinking about all the teaching you have experienced this year, what  proportion of teaching staff did the following? (“All” and “majority”)</vt:lpstr>
      <vt:lpstr>Personal wellbeing of students compared with ONS data (those selecting 7-10, where 10 is “completely”)</vt:lpstr>
      <vt:lpstr>In which areas would you most prefer your university to save money?</vt:lpstr>
      <vt:lpstr>The costs of teaching undergraduates are partly paid for by students themselves and partly by the government. What do you think the balance should be? </vt:lpstr>
      <vt:lpstr>Has your university given you enough information about how your tuition fees are spent?</vt:lpstr>
    </vt:vector>
  </TitlesOfParts>
  <Company>The Higher Education Academy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Bennett</dc:creator>
  <cp:lastModifiedBy>Sarah Isles</cp:lastModifiedBy>
  <cp:revision>72</cp:revision>
  <dcterms:created xsi:type="dcterms:W3CDTF">2014-05-16T09:48:23Z</dcterms:created>
  <dcterms:modified xsi:type="dcterms:W3CDTF">2015-06-03T14:53:52Z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0x01010058AEB718C90B824FB3A8E5B99438C848</vt:lpwstr>
  </property>
</Properties>
</file>