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457" r:id="rId2"/>
    <p:sldId id="481" r:id="rId3"/>
    <p:sldId id="492" r:id="rId4"/>
    <p:sldId id="493" r:id="rId5"/>
    <p:sldId id="494" r:id="rId6"/>
    <p:sldId id="498" r:id="rId7"/>
    <p:sldId id="499" r:id="rId8"/>
    <p:sldId id="491" r:id="rId9"/>
    <p:sldId id="496" r:id="rId10"/>
    <p:sldId id="497" r:id="rId11"/>
    <p:sldId id="495" r:id="rId12"/>
  </p:sldIdLst>
  <p:sldSz cx="9144000" cy="6858000" type="screen4x3"/>
  <p:notesSz cx="9945688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216" autoAdjust="0"/>
    <p:restoredTop sz="94646" autoAdjust="0"/>
  </p:normalViewPr>
  <p:slideViewPr>
    <p:cSldViewPr>
      <p:cViewPr varScale="1">
        <p:scale>
          <a:sx n="94" d="100"/>
          <a:sy n="94" d="100"/>
        </p:scale>
        <p:origin x="41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y%20documents\Documents\Presentations\EU%20referendum%20presentation%20Feb%202016%20char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y%20documents\Documents\Presentations\EU%20referendum%20presentation%20Feb%202016%20char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353491058624799"/>
          <c:y val="0.0231751626265206"/>
          <c:w val="0.959597983948227"/>
          <c:h val="0.9245325504512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Sheet1!$C$25</c:f>
              <c:strCache>
                <c:ptCount val="1"/>
                <c:pt idx="0">
                  <c:v>18-24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Sheet1!$B$26:$B$28</c:f>
              <c:strCache>
                <c:ptCount val="3"/>
                <c:pt idx="0">
                  <c:v>Remain</c:v>
                </c:pt>
                <c:pt idx="1">
                  <c:v>Leave</c:v>
                </c:pt>
                <c:pt idx="2">
                  <c:v>Don't know</c:v>
                </c:pt>
              </c:strCache>
            </c:strRef>
          </c:cat>
          <c:val>
            <c:numRef>
              <c:f>Sheet1!$C$26:$C$28</c:f>
              <c:numCache>
                <c:formatCode>General</c:formatCode>
                <c:ptCount val="3"/>
                <c:pt idx="0">
                  <c:v>61.0</c:v>
                </c:pt>
                <c:pt idx="1">
                  <c:v>20.0</c:v>
                </c:pt>
                <c:pt idx="2">
                  <c:v>18.0</c:v>
                </c:pt>
              </c:numCache>
            </c:numRef>
          </c:val>
        </c:ser>
        <c:ser>
          <c:idx val="1"/>
          <c:order val="1"/>
          <c:tx>
            <c:strRef>
              <c:f>Sheet1!$D$25</c:f>
              <c:strCache>
                <c:ptCount val="1"/>
                <c:pt idx="0">
                  <c:v>25-34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Sheet1!$B$26:$B$28</c:f>
              <c:strCache>
                <c:ptCount val="3"/>
                <c:pt idx="0">
                  <c:v>Remain</c:v>
                </c:pt>
                <c:pt idx="1">
                  <c:v>Leave</c:v>
                </c:pt>
                <c:pt idx="2">
                  <c:v>Don't know</c:v>
                </c:pt>
              </c:strCache>
            </c:strRef>
          </c:cat>
          <c:val>
            <c:numRef>
              <c:f>Sheet1!$D$26:$D$28</c:f>
              <c:numCache>
                <c:formatCode>General</c:formatCode>
                <c:ptCount val="3"/>
                <c:pt idx="0">
                  <c:v>53.0</c:v>
                </c:pt>
                <c:pt idx="1">
                  <c:v>29.0</c:v>
                </c:pt>
                <c:pt idx="2">
                  <c:v>18.0</c:v>
                </c:pt>
              </c:numCache>
            </c:numRef>
          </c:val>
        </c:ser>
        <c:ser>
          <c:idx val="2"/>
          <c:order val="2"/>
          <c:tx>
            <c:strRef>
              <c:f>Sheet1!$E$25</c:f>
              <c:strCache>
                <c:ptCount val="1"/>
                <c:pt idx="0">
                  <c:v>65 plus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Sheet1!$B$26:$B$28</c:f>
              <c:strCache>
                <c:ptCount val="3"/>
                <c:pt idx="0">
                  <c:v>Remain</c:v>
                </c:pt>
                <c:pt idx="1">
                  <c:v>Leave</c:v>
                </c:pt>
                <c:pt idx="2">
                  <c:v>Don't know</c:v>
                </c:pt>
              </c:strCache>
            </c:strRef>
          </c:cat>
          <c:val>
            <c:numRef>
              <c:f>Sheet1!$E$26:$E$28</c:f>
              <c:numCache>
                <c:formatCode>General</c:formatCode>
                <c:ptCount val="3"/>
                <c:pt idx="0">
                  <c:v>34.0</c:v>
                </c:pt>
                <c:pt idx="1">
                  <c:v>50.0</c:v>
                </c:pt>
                <c:pt idx="2">
                  <c:v>16.0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3955232"/>
        <c:axId val="-2122296352"/>
      </c:barChart>
      <c:catAx>
        <c:axId val="-2133955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Garamond" pitchFamily="18" charset="0"/>
              </a:defRPr>
            </a:pPr>
            <a:endParaRPr lang="en-US"/>
          </a:p>
        </c:txPr>
        <c:crossAx val="-2122296352"/>
        <c:crosses val="autoZero"/>
        <c:auto val="1"/>
        <c:lblAlgn val="ctr"/>
        <c:lblOffset val="100"/>
        <c:noMultiLvlLbl val="0"/>
      </c:catAx>
      <c:valAx>
        <c:axId val="-21222963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Garamond" pitchFamily="18" charset="0"/>
              </a:defRPr>
            </a:pPr>
            <a:endParaRPr lang="en-US"/>
          </a:p>
        </c:txPr>
        <c:crossAx val="-21339552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5819411973444"/>
          <c:y val="0.0217305979797462"/>
          <c:w val="0.135996606977306"/>
          <c:h val="0.150810478180647"/>
        </c:manualLayout>
      </c:layout>
      <c:overlay val="0"/>
      <c:txPr>
        <a:bodyPr/>
        <a:lstStyle/>
        <a:p>
          <a:pPr>
            <a:defRPr sz="1400">
              <a:latin typeface="Garamond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353491058624799"/>
          <c:y val="0.0231751626265206"/>
          <c:w val="0.932318047117391"/>
          <c:h val="0.9042010329083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Sheet1!$C$54</c:f>
              <c:strCache>
                <c:ptCount val="1"/>
                <c:pt idx="0">
                  <c:v>AB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Sheet1!$B$55:$B$57</c:f>
              <c:strCache>
                <c:ptCount val="3"/>
                <c:pt idx="0">
                  <c:v>Remain</c:v>
                </c:pt>
                <c:pt idx="1">
                  <c:v>Leave</c:v>
                </c:pt>
                <c:pt idx="2">
                  <c:v>Don't know</c:v>
                </c:pt>
              </c:strCache>
            </c:strRef>
          </c:cat>
          <c:val>
            <c:numRef>
              <c:f>Sheet1!$C$55:$C$57</c:f>
              <c:numCache>
                <c:formatCode>General</c:formatCode>
                <c:ptCount val="3"/>
                <c:pt idx="0">
                  <c:v>52.0</c:v>
                </c:pt>
                <c:pt idx="1">
                  <c:v>33.0</c:v>
                </c:pt>
                <c:pt idx="2">
                  <c:v>15.0</c:v>
                </c:pt>
              </c:numCache>
            </c:numRef>
          </c:val>
        </c:ser>
        <c:ser>
          <c:idx val="1"/>
          <c:order val="1"/>
          <c:tx>
            <c:strRef>
              <c:f>Sheet1!$D$54</c:f>
              <c:strCache>
                <c:ptCount val="1"/>
                <c:pt idx="0">
                  <c:v>C1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Sheet1!$B$55:$B$57</c:f>
              <c:strCache>
                <c:ptCount val="3"/>
                <c:pt idx="0">
                  <c:v>Remain</c:v>
                </c:pt>
                <c:pt idx="1">
                  <c:v>Leave</c:v>
                </c:pt>
                <c:pt idx="2">
                  <c:v>Don't know</c:v>
                </c:pt>
              </c:strCache>
            </c:strRef>
          </c:cat>
          <c:val>
            <c:numRef>
              <c:f>Sheet1!$D$55:$D$57</c:f>
              <c:numCache>
                <c:formatCode>General</c:formatCode>
                <c:ptCount val="3"/>
                <c:pt idx="0">
                  <c:v>48.0</c:v>
                </c:pt>
                <c:pt idx="1">
                  <c:v>36.0</c:v>
                </c:pt>
                <c:pt idx="2">
                  <c:v>16.0</c:v>
                </c:pt>
              </c:numCache>
            </c:numRef>
          </c:val>
        </c:ser>
        <c:ser>
          <c:idx val="2"/>
          <c:order val="2"/>
          <c:tx>
            <c:strRef>
              <c:f>Sheet1!$E$54</c:f>
              <c:strCache>
                <c:ptCount val="1"/>
                <c:pt idx="0">
                  <c:v>C2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Sheet1!$B$55:$B$57</c:f>
              <c:strCache>
                <c:ptCount val="3"/>
                <c:pt idx="0">
                  <c:v>Remain</c:v>
                </c:pt>
                <c:pt idx="1">
                  <c:v>Leave</c:v>
                </c:pt>
                <c:pt idx="2">
                  <c:v>Don't know</c:v>
                </c:pt>
              </c:strCache>
            </c:strRef>
          </c:cat>
          <c:val>
            <c:numRef>
              <c:f>Sheet1!$E$55:$E$57</c:f>
              <c:numCache>
                <c:formatCode>General</c:formatCode>
                <c:ptCount val="3"/>
                <c:pt idx="0">
                  <c:v>34.0</c:v>
                </c:pt>
                <c:pt idx="1">
                  <c:v>45.0</c:v>
                </c:pt>
                <c:pt idx="2">
                  <c:v>20.0</c:v>
                </c:pt>
              </c:numCache>
            </c:numRef>
          </c:val>
        </c:ser>
        <c:ser>
          <c:idx val="3"/>
          <c:order val="3"/>
          <c:tx>
            <c:strRef>
              <c:f>Sheet1!$F$54</c:f>
              <c:strCache>
                <c:ptCount val="1"/>
                <c:pt idx="0">
                  <c:v>DE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Sheet1!$B$55:$B$57</c:f>
              <c:strCache>
                <c:ptCount val="3"/>
                <c:pt idx="0">
                  <c:v>Remain</c:v>
                </c:pt>
                <c:pt idx="1">
                  <c:v>Leave</c:v>
                </c:pt>
                <c:pt idx="2">
                  <c:v>Don't know</c:v>
                </c:pt>
              </c:strCache>
            </c:strRef>
          </c:cat>
          <c:val>
            <c:numRef>
              <c:f>Sheet1!$F$55:$F$57</c:f>
              <c:numCache>
                <c:formatCode>General</c:formatCode>
                <c:ptCount val="3"/>
                <c:pt idx="0">
                  <c:v>33.0</c:v>
                </c:pt>
                <c:pt idx="1">
                  <c:v>47.0</c:v>
                </c:pt>
                <c:pt idx="2">
                  <c:v>20.0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3109792"/>
        <c:axId val="-2133559888"/>
      </c:barChart>
      <c:catAx>
        <c:axId val="-21331097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Garamond" pitchFamily="18" charset="0"/>
              </a:defRPr>
            </a:pPr>
            <a:endParaRPr lang="en-US"/>
          </a:p>
        </c:txPr>
        <c:crossAx val="-2133559888"/>
        <c:crosses val="autoZero"/>
        <c:auto val="1"/>
        <c:lblAlgn val="ctr"/>
        <c:lblOffset val="100"/>
        <c:noMultiLvlLbl val="0"/>
      </c:catAx>
      <c:valAx>
        <c:axId val="-21335598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-21331097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9007358279654"/>
          <c:y val="0.0217305979797462"/>
          <c:w val="0.0814367333156336"/>
          <c:h val="0.173771643404722"/>
        </c:manualLayout>
      </c:layout>
      <c:overlay val="0"/>
      <c:txPr>
        <a:bodyPr/>
        <a:lstStyle/>
        <a:p>
          <a:pPr>
            <a:defRPr sz="1400">
              <a:latin typeface="Garamond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AC75D5"/>
            </a:solidFill>
            <a:ln>
              <a:noFill/>
            </a:ln>
            <a:effectLst/>
          </c:spPr>
          <c:invertIfNegative val="0"/>
          <c:cat>
            <c:strRef>
              <c:f>Sheet1!$A$2:$A$35</c:f>
              <c:strCache>
                <c:ptCount val="34"/>
                <c:pt idx="0">
                  <c:v>Quebec 1980</c:v>
                </c:pt>
                <c:pt idx="1">
                  <c:v>Sweden 1980</c:v>
                </c:pt>
                <c:pt idx="2">
                  <c:v>Ireland 1986</c:v>
                </c:pt>
                <c:pt idx="3">
                  <c:v>Australia 1988</c:v>
                </c:pt>
                <c:pt idx="4">
                  <c:v>Canada 1992</c:v>
                </c:pt>
                <c:pt idx="5">
                  <c:v>Denmark 1992</c:v>
                </c:pt>
                <c:pt idx="6">
                  <c:v>France 1992</c:v>
                </c:pt>
                <c:pt idx="7">
                  <c:v>Ireland 1992a</c:v>
                </c:pt>
                <c:pt idx="8">
                  <c:v>Ireland 1992b</c:v>
                </c:pt>
                <c:pt idx="9">
                  <c:v>New Zealand 1992</c:v>
                </c:pt>
                <c:pt idx="10">
                  <c:v>Denmark 1993</c:v>
                </c:pt>
                <c:pt idx="11">
                  <c:v>New Zealand 1993</c:v>
                </c:pt>
                <c:pt idx="12">
                  <c:v>Austria 1994</c:v>
                </c:pt>
                <c:pt idx="13">
                  <c:v>Finland 1994</c:v>
                </c:pt>
                <c:pt idx="14">
                  <c:v>Norway 1994</c:v>
                </c:pt>
                <c:pt idx="15">
                  <c:v>Sweden 1994</c:v>
                </c:pt>
                <c:pt idx="16">
                  <c:v>Uruguay 1994</c:v>
                </c:pt>
                <c:pt idx="17">
                  <c:v>Ireland 1995</c:v>
                </c:pt>
                <c:pt idx="18">
                  <c:v>Quebec 1995</c:v>
                </c:pt>
                <c:pt idx="19">
                  <c:v>Uruguay 1996</c:v>
                </c:pt>
                <c:pt idx="20">
                  <c:v>Scotland 1997</c:v>
                </c:pt>
                <c:pt idx="21">
                  <c:v>Wales 1997</c:v>
                </c:pt>
                <c:pt idx="22">
                  <c:v>Australia 1999</c:v>
                </c:pt>
                <c:pt idx="23">
                  <c:v>Sweden 2003</c:v>
                </c:pt>
                <c:pt idx="24">
                  <c:v>Portugal 2007</c:v>
                </c:pt>
                <c:pt idx="25">
                  <c:v>Ireland 2008</c:v>
                </c:pt>
                <c:pt idx="26">
                  <c:v>Ireland 2009</c:v>
                </c:pt>
                <c:pt idx="27">
                  <c:v>Italy 2009</c:v>
                </c:pt>
                <c:pt idx="28">
                  <c:v>Ireland 2011</c:v>
                </c:pt>
                <c:pt idx="29">
                  <c:v>New Zealand 2011</c:v>
                </c:pt>
                <c:pt idx="30">
                  <c:v>United Kingdom 2011</c:v>
                </c:pt>
                <c:pt idx="31">
                  <c:v>Ireland 2012</c:v>
                </c:pt>
                <c:pt idx="32">
                  <c:v>Austria 2013</c:v>
                </c:pt>
                <c:pt idx="33">
                  <c:v>Ireland 2013</c:v>
                </c:pt>
              </c:strCache>
            </c:strRef>
          </c:cat>
          <c:val>
            <c:numRef>
              <c:f>Sheet1!$B$2:$B$35</c:f>
              <c:numCache>
                <c:formatCode>General</c:formatCode>
                <c:ptCount val="34"/>
                <c:pt idx="0">
                  <c:v>-22.0</c:v>
                </c:pt>
                <c:pt idx="1">
                  <c:v>-1.0</c:v>
                </c:pt>
                <c:pt idx="2">
                  <c:v>-24.0</c:v>
                </c:pt>
                <c:pt idx="3">
                  <c:v>-40.0</c:v>
                </c:pt>
                <c:pt idx="4">
                  <c:v>-22.0</c:v>
                </c:pt>
                <c:pt idx="5">
                  <c:v>-10.0</c:v>
                </c:pt>
                <c:pt idx="6">
                  <c:v>-27.0</c:v>
                </c:pt>
                <c:pt idx="7">
                  <c:v>-22.0</c:v>
                </c:pt>
                <c:pt idx="8">
                  <c:v>-32.0</c:v>
                </c:pt>
                <c:pt idx="9">
                  <c:v>16.0</c:v>
                </c:pt>
                <c:pt idx="10">
                  <c:v>-11.0</c:v>
                </c:pt>
                <c:pt idx="11">
                  <c:v>-9.0</c:v>
                </c:pt>
                <c:pt idx="12">
                  <c:v>6.0</c:v>
                </c:pt>
                <c:pt idx="13">
                  <c:v>4.0</c:v>
                </c:pt>
                <c:pt idx="14">
                  <c:v>7.0</c:v>
                </c:pt>
                <c:pt idx="15">
                  <c:v>1.0</c:v>
                </c:pt>
                <c:pt idx="16">
                  <c:v>-49.0</c:v>
                </c:pt>
                <c:pt idx="17">
                  <c:v>-19.0</c:v>
                </c:pt>
                <c:pt idx="18">
                  <c:v>3.0</c:v>
                </c:pt>
                <c:pt idx="19">
                  <c:v>-14.0</c:v>
                </c:pt>
                <c:pt idx="20">
                  <c:v>-4.0</c:v>
                </c:pt>
                <c:pt idx="21">
                  <c:v>-15.0</c:v>
                </c:pt>
                <c:pt idx="22">
                  <c:v>-18.0</c:v>
                </c:pt>
                <c:pt idx="23">
                  <c:v>1.0</c:v>
                </c:pt>
                <c:pt idx="24">
                  <c:v>-9.0</c:v>
                </c:pt>
                <c:pt idx="25">
                  <c:v>-17.0</c:v>
                </c:pt>
                <c:pt idx="26">
                  <c:v>2.0</c:v>
                </c:pt>
                <c:pt idx="27">
                  <c:v>7.0</c:v>
                </c:pt>
                <c:pt idx="28">
                  <c:v>-42.0</c:v>
                </c:pt>
                <c:pt idx="29">
                  <c:v>1.0</c:v>
                </c:pt>
                <c:pt idx="30">
                  <c:v>-22.0</c:v>
                </c:pt>
                <c:pt idx="31">
                  <c:v>1.0</c:v>
                </c:pt>
                <c:pt idx="32">
                  <c:v>-4.0</c:v>
                </c:pt>
                <c:pt idx="33">
                  <c:v>-14.0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overlap val="-27"/>
        <c:axId val="-2129164480"/>
        <c:axId val="2108484720"/>
      </c:barChart>
      <c:catAx>
        <c:axId val="-2129164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900"/>
            </a:pPr>
            <a:endParaRPr lang="en-US"/>
          </a:p>
        </c:txPr>
        <c:crossAx val="2108484720"/>
        <c:crosses val="autoZero"/>
        <c:auto val="1"/>
        <c:lblAlgn val="ctr"/>
        <c:lblOffset val="100"/>
        <c:noMultiLvlLbl val="0"/>
      </c:catAx>
      <c:valAx>
        <c:axId val="2108484720"/>
        <c:scaling>
          <c:orientation val="minMax"/>
          <c:max val="6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129164480"/>
        <c:crossesAt val="1.0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26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3588" y="0"/>
            <a:ext cx="4309798" cy="3426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6DA12-681E-464B-B7A0-07D897F6B5F4}" type="datetimeFigureOut">
              <a:rPr lang="en-GB" smtClean="0"/>
              <a:pPr/>
              <a:t>24/02/2016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4279"/>
            <a:ext cx="4309798" cy="3426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3588" y="6514279"/>
            <a:ext cx="4309798" cy="3426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8F6D48-0792-4DDE-81D6-7CF230345B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0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3588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B28460-8DE6-4EF3-8C4C-5005F6ECA66A}" type="datetimeFigureOut">
              <a:rPr lang="en-GB" smtClean="0"/>
              <a:pPr/>
              <a:t>24/02/2016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7550" y="514350"/>
            <a:ext cx="3430588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569" y="3257550"/>
            <a:ext cx="795655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3588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55203-3051-46DB-814B-3A13BA230F2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549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418B5-B03B-8043-A097-D00B36780FC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582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55203-3051-46DB-814B-3A13BA230F2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5382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55203-3051-46DB-814B-3A13BA230F2D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496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55203-3051-46DB-814B-3A13BA230F2D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046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55203-3051-46DB-814B-3A13BA230F2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589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55203-3051-46DB-814B-3A13BA230F2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45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55203-3051-46DB-814B-3A13BA230F2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60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55203-3051-46DB-814B-3A13BA230F2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047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55203-3051-46DB-814B-3A13BA230F2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2501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55203-3051-46DB-814B-3A13BA230F2D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9219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55203-3051-46DB-814B-3A13BA230F2D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439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entury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entury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304D-B499-4EE0-8390-37869EA52D08}" type="datetimeFigureOut">
              <a:rPr lang="en-GB" smtClean="0"/>
              <a:pPr/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0B972-1FC5-4B0D-8643-7FA8048150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304D-B499-4EE0-8390-37869EA52D08}" type="datetimeFigureOut">
              <a:rPr lang="en-GB" smtClean="0"/>
              <a:pPr/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0B972-1FC5-4B0D-8643-7FA8048150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304D-B499-4EE0-8390-37869EA52D08}" type="datetimeFigureOut">
              <a:rPr lang="en-GB" smtClean="0"/>
              <a:pPr/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0B972-1FC5-4B0D-8643-7FA8048150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" pitchFamily="18" charset="0"/>
              </a:defRPr>
            </a:lvl1pPr>
            <a:lvl2pPr>
              <a:defRPr>
                <a:latin typeface="Century" pitchFamily="18" charset="0"/>
              </a:defRPr>
            </a:lvl2pPr>
            <a:lvl3pPr>
              <a:defRPr>
                <a:latin typeface="Century" pitchFamily="18" charset="0"/>
              </a:defRPr>
            </a:lvl3pPr>
            <a:lvl4pPr>
              <a:defRPr>
                <a:latin typeface="Century" pitchFamily="18" charset="0"/>
              </a:defRPr>
            </a:lvl4pPr>
            <a:lvl5pPr>
              <a:defRPr>
                <a:latin typeface="Century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304D-B499-4EE0-8390-37869EA52D08}" type="datetimeFigureOut">
              <a:rPr lang="en-GB" smtClean="0"/>
              <a:pPr/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0B972-1FC5-4B0D-8643-7FA8048150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304D-B499-4EE0-8390-37869EA52D08}" type="datetimeFigureOut">
              <a:rPr lang="en-GB" smtClean="0"/>
              <a:pPr/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0B972-1FC5-4B0D-8643-7FA8048150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304D-B499-4EE0-8390-37869EA52D08}" type="datetimeFigureOut">
              <a:rPr lang="en-GB" smtClean="0"/>
              <a:pPr/>
              <a:t>24/02/2016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0B972-1FC5-4B0D-8643-7FA8048150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304D-B499-4EE0-8390-37869EA52D08}" type="datetimeFigureOut">
              <a:rPr lang="en-GB" smtClean="0"/>
              <a:pPr/>
              <a:t>24/02/2016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0B972-1FC5-4B0D-8643-7FA8048150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304D-B499-4EE0-8390-37869EA52D08}" type="datetimeFigureOut">
              <a:rPr lang="en-GB" smtClean="0"/>
              <a:pPr/>
              <a:t>24/02/2016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0B972-1FC5-4B0D-8643-7FA8048150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304D-B499-4EE0-8390-37869EA52D08}" type="datetimeFigureOut">
              <a:rPr lang="en-GB" smtClean="0"/>
              <a:pPr/>
              <a:t>24/02/2016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0B972-1FC5-4B0D-8643-7FA8048150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304D-B499-4EE0-8390-37869EA52D08}" type="datetimeFigureOut">
              <a:rPr lang="en-GB" smtClean="0"/>
              <a:pPr/>
              <a:t>24/02/2016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0B972-1FC5-4B0D-8643-7FA8048150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304D-B499-4EE0-8390-37869EA52D08}" type="datetimeFigureOut">
              <a:rPr lang="en-GB" smtClean="0"/>
              <a:pPr/>
              <a:t>24/02/2016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0B972-1FC5-4B0D-8643-7FA8048150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E304D-B499-4EE0-8390-37869EA52D08}" type="datetimeFigureOut">
              <a:rPr lang="en-GB" smtClean="0"/>
              <a:pPr/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0B972-1FC5-4B0D-8643-7FA804815091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manchester_university_logo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308304" y="6021288"/>
            <a:ext cx="1658112" cy="7010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Rob.ford@manchester.ac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931" y="146522"/>
            <a:ext cx="8708964" cy="879126"/>
          </a:xfrm>
        </p:spPr>
        <p:txBody>
          <a:bodyPr>
            <a:normAutofit fontScale="90000"/>
          </a:bodyPr>
          <a:lstStyle/>
          <a:p>
            <a:r>
              <a:rPr lang="en-US" sz="3800" dirty="0" smtClean="0">
                <a:latin typeface="Garamond"/>
                <a:cs typeface="Garamond"/>
              </a:rPr>
              <a:t/>
            </a:r>
            <a:br>
              <a:rPr lang="en-US" sz="3800" dirty="0" smtClean="0">
                <a:latin typeface="Garamond"/>
                <a:cs typeface="Garamond"/>
              </a:rPr>
            </a:br>
            <a:r>
              <a:rPr lang="en-US" sz="3800" dirty="0">
                <a:latin typeface="Garamond"/>
                <a:cs typeface="Garamond"/>
              </a:rPr>
              <a:t/>
            </a:r>
            <a:br>
              <a:rPr lang="en-US" sz="3800" dirty="0">
                <a:latin typeface="Garamond"/>
                <a:cs typeface="Garamond"/>
              </a:rPr>
            </a:br>
            <a:r>
              <a:rPr lang="en-US" sz="3800" dirty="0" smtClean="0">
                <a:latin typeface="Garamond"/>
                <a:cs typeface="Garamond"/>
              </a:rPr>
              <a:t/>
            </a:r>
            <a:br>
              <a:rPr lang="en-US" sz="3800" dirty="0" smtClean="0">
                <a:latin typeface="Garamond"/>
                <a:cs typeface="Garamond"/>
              </a:rPr>
            </a:br>
            <a:r>
              <a:rPr lang="en-US" sz="3800" dirty="0">
                <a:latin typeface="Garamond"/>
                <a:cs typeface="Garamond"/>
              </a:rPr>
              <a:t/>
            </a:r>
            <a:br>
              <a:rPr lang="en-US" sz="3800" dirty="0">
                <a:latin typeface="Garamond"/>
                <a:cs typeface="Garamond"/>
              </a:rPr>
            </a:br>
            <a:r>
              <a:rPr lang="en-US" sz="3800" dirty="0" smtClean="0">
                <a:latin typeface="Garamond"/>
                <a:cs typeface="Garamond"/>
              </a:rPr>
              <a:t/>
            </a:r>
            <a:br>
              <a:rPr lang="en-US" sz="3800" dirty="0" smtClean="0">
                <a:latin typeface="Garamond"/>
                <a:cs typeface="Garamond"/>
              </a:rPr>
            </a:br>
            <a:r>
              <a:rPr lang="en-US" sz="3800" dirty="0">
                <a:latin typeface="Garamond"/>
                <a:cs typeface="Garamond"/>
              </a:rPr>
              <a:t/>
            </a:r>
            <a:br>
              <a:rPr lang="en-US" sz="3800" dirty="0">
                <a:latin typeface="Garamond"/>
                <a:cs typeface="Garamond"/>
              </a:rPr>
            </a:br>
            <a:r>
              <a:rPr lang="en-US" sz="3800" dirty="0" smtClean="0">
                <a:latin typeface="Garamond"/>
                <a:cs typeface="Garamond"/>
              </a:rPr>
              <a:t/>
            </a:r>
            <a:br>
              <a:rPr lang="en-US" sz="3800" dirty="0" smtClean="0">
                <a:latin typeface="Garamond"/>
                <a:cs typeface="Garamond"/>
              </a:rPr>
            </a:br>
            <a:r>
              <a:rPr lang="en-US" sz="3800" dirty="0">
                <a:latin typeface="Garamond"/>
                <a:cs typeface="Garamond"/>
              </a:rPr>
              <a:t/>
            </a:r>
            <a:br>
              <a:rPr lang="en-US" sz="3800" dirty="0">
                <a:latin typeface="Garamond"/>
                <a:cs typeface="Garamond"/>
              </a:rPr>
            </a:br>
            <a:r>
              <a:rPr lang="en-US" sz="3800" dirty="0" smtClean="0">
                <a:latin typeface="Garamond"/>
                <a:cs typeface="Garamond"/>
              </a:rPr>
              <a:t/>
            </a:r>
            <a:br>
              <a:rPr lang="en-US" sz="3800" dirty="0" smtClean="0">
                <a:latin typeface="Garamond"/>
                <a:cs typeface="Garamond"/>
              </a:rPr>
            </a:br>
            <a:r>
              <a:rPr lang="en-US" sz="3800" dirty="0">
                <a:latin typeface="Garamond"/>
                <a:cs typeface="Garamond"/>
              </a:rPr>
              <a:t/>
            </a:r>
            <a:br>
              <a:rPr lang="en-US" sz="3800" dirty="0">
                <a:latin typeface="Garamond"/>
                <a:cs typeface="Garamond"/>
              </a:rPr>
            </a:br>
            <a:r>
              <a:rPr lang="en-US" sz="3800" dirty="0" smtClean="0">
                <a:latin typeface="Andale Mono"/>
                <a:cs typeface="Andale Mono"/>
              </a:rPr>
              <a:t/>
            </a:r>
            <a:br>
              <a:rPr lang="en-US" sz="3800" dirty="0" smtClean="0">
                <a:latin typeface="Andale Mono"/>
                <a:cs typeface="Andale Mono"/>
              </a:rPr>
            </a:br>
            <a:r>
              <a:rPr lang="en-US" sz="3800" dirty="0" smtClean="0">
                <a:latin typeface="Andale Mono"/>
                <a:cs typeface="Andale Mono"/>
              </a:rPr>
              <a:t/>
            </a:r>
            <a:br>
              <a:rPr lang="en-US" sz="3800" dirty="0" smtClean="0">
                <a:latin typeface="Andale Mono"/>
                <a:cs typeface="Andale Mono"/>
              </a:rPr>
            </a:br>
            <a:r>
              <a:rPr lang="en-US" sz="3800" dirty="0" smtClean="0">
                <a:latin typeface="Andale Mono"/>
                <a:cs typeface="Andale Mono"/>
              </a:rPr>
              <a:t/>
            </a:r>
            <a:br>
              <a:rPr lang="en-US" sz="3800" dirty="0" smtClean="0">
                <a:latin typeface="Andale Mono"/>
                <a:cs typeface="Andale Mono"/>
              </a:rPr>
            </a:br>
            <a:r>
              <a:rPr lang="en-US" sz="4700" dirty="0" smtClean="0">
                <a:latin typeface="Garamond" pitchFamily="18" charset="0"/>
                <a:cs typeface="Apple Symbols"/>
              </a:rPr>
              <a:t/>
            </a:r>
            <a:br>
              <a:rPr lang="en-US" sz="4700" dirty="0" smtClean="0">
                <a:latin typeface="Garamond" pitchFamily="18" charset="0"/>
                <a:cs typeface="Apple Symbols"/>
              </a:rPr>
            </a:br>
            <a:r>
              <a:rPr lang="en-US" sz="4000" dirty="0" smtClean="0">
                <a:latin typeface="Garamond" pitchFamily="18" charset="0"/>
                <a:cs typeface="Apple Symbols"/>
              </a:rPr>
              <a:t>A </a:t>
            </a:r>
            <a:r>
              <a:rPr lang="en-US" sz="4000" dirty="0" err="1" smtClean="0">
                <a:latin typeface="Garamond" pitchFamily="18" charset="0"/>
                <a:cs typeface="Apple Symbols"/>
              </a:rPr>
              <a:t>dis</a:t>
            </a:r>
            <a:r>
              <a:rPr lang="en-US" sz="4000" dirty="0" smtClean="0">
                <a:latin typeface="Garamond" pitchFamily="18" charset="0"/>
                <a:cs typeface="Apple Symbols"/>
              </a:rPr>
              <a:t>-united Kingdom? UK Universities and the </a:t>
            </a:r>
            <a:r>
              <a:rPr lang="en-US" sz="4000" smtClean="0">
                <a:latin typeface="Garamond" pitchFamily="18" charset="0"/>
                <a:cs typeface="Apple Symbols"/>
              </a:rPr>
              <a:t>EU referendum</a:t>
            </a:r>
            <a:br>
              <a:rPr lang="en-US" sz="4000" smtClean="0">
                <a:latin typeface="Garamond" pitchFamily="18" charset="0"/>
                <a:cs typeface="Apple Symbols"/>
              </a:rPr>
            </a:br>
            <a:r>
              <a:rPr lang="en-US" sz="3600" dirty="0" smtClean="0">
                <a:latin typeface="Garamond" pitchFamily="18" charset="0"/>
                <a:cs typeface="Apple Symbols"/>
              </a:rPr>
              <a:t/>
            </a:r>
            <a:br>
              <a:rPr lang="en-US" sz="3600" dirty="0" smtClean="0">
                <a:latin typeface="Garamond" pitchFamily="18" charset="0"/>
                <a:cs typeface="Apple Symbols"/>
              </a:rPr>
            </a:br>
            <a:r>
              <a:rPr lang="en-US" sz="2700" dirty="0" smtClean="0">
                <a:latin typeface="Garamond" pitchFamily="18" charset="0"/>
                <a:cs typeface="Apple Symbols"/>
              </a:rPr>
              <a:t>Robert Ford </a:t>
            </a:r>
            <a:br>
              <a:rPr lang="en-US" sz="2700" dirty="0" smtClean="0">
                <a:latin typeface="Garamond" pitchFamily="18" charset="0"/>
                <a:cs typeface="Apple Symbols"/>
              </a:rPr>
            </a:br>
            <a:r>
              <a:rPr lang="en-US" sz="2700" dirty="0" smtClean="0">
                <a:latin typeface="Garamond" pitchFamily="18" charset="0"/>
                <a:cs typeface="Apple Symbols"/>
              </a:rPr>
              <a:t>Professor of Political Science, Manchester University</a:t>
            </a:r>
            <a:r>
              <a:rPr lang="en-US" sz="3600" dirty="0" smtClean="0">
                <a:latin typeface="Garamond" pitchFamily="18" charset="0"/>
                <a:cs typeface="Apple Symbols"/>
              </a:rPr>
              <a:t/>
            </a:r>
            <a:br>
              <a:rPr lang="en-US" sz="3600" dirty="0" smtClean="0">
                <a:latin typeface="Garamond" pitchFamily="18" charset="0"/>
                <a:cs typeface="Apple Symbols"/>
              </a:rPr>
            </a:br>
            <a:r>
              <a:rPr lang="en-US" sz="2700" i="1" dirty="0" smtClean="0">
                <a:latin typeface="Garamond" pitchFamily="18" charset="0"/>
                <a:cs typeface="Apple Symbols"/>
              </a:rPr>
              <a:t/>
            </a:r>
            <a:br>
              <a:rPr lang="en-US" sz="2700" i="1" dirty="0" smtClean="0">
                <a:latin typeface="Garamond" pitchFamily="18" charset="0"/>
                <a:cs typeface="Apple Symbols"/>
              </a:rPr>
            </a:br>
            <a:r>
              <a:rPr lang="en-US" sz="2700" i="1" dirty="0" smtClean="0">
                <a:latin typeface="Garamond" pitchFamily="18" charset="0"/>
                <a:cs typeface="Apple Symbols"/>
              </a:rPr>
              <a:t>HEPI-HEA Parliamentary Breakfast Seminar</a:t>
            </a:r>
            <a:br>
              <a:rPr lang="en-US" sz="2700" i="1" dirty="0" smtClean="0">
                <a:latin typeface="Garamond" pitchFamily="18" charset="0"/>
                <a:cs typeface="Apple Symbols"/>
              </a:rPr>
            </a:br>
            <a:r>
              <a:rPr lang="en-US" sz="2700" i="1" dirty="0" smtClean="0">
                <a:latin typeface="Garamond" pitchFamily="18" charset="0"/>
                <a:cs typeface="Apple Symbols"/>
              </a:rPr>
              <a:t>23rd February 2016</a:t>
            </a:r>
            <a:r>
              <a:rPr lang="en-US" sz="3600" dirty="0" smtClean="0">
                <a:latin typeface="Garamond" pitchFamily="18" charset="0"/>
                <a:cs typeface="Apple Symbols"/>
              </a:rPr>
              <a:t/>
            </a:r>
            <a:br>
              <a:rPr lang="en-US" sz="3600" dirty="0" smtClean="0">
                <a:latin typeface="Garamond" pitchFamily="18" charset="0"/>
                <a:cs typeface="Apple Symbols"/>
              </a:rPr>
            </a:br>
            <a:r>
              <a:rPr lang="en-US" sz="2700" dirty="0" smtClean="0">
                <a:latin typeface="Garamond" pitchFamily="18" charset="0"/>
                <a:cs typeface="Apple Symbols"/>
                <a:hlinkClick r:id="rId3"/>
              </a:rPr>
              <a:t>Rob.ford@manchester.ac.uk</a:t>
            </a:r>
            <a:r>
              <a:rPr lang="en-US" sz="2700" dirty="0" smtClean="0">
                <a:latin typeface="Garamond" pitchFamily="18" charset="0"/>
                <a:cs typeface="Apple Symbols"/>
              </a:rPr>
              <a:t> </a:t>
            </a:r>
            <a:br>
              <a:rPr lang="en-US" sz="2700" dirty="0" smtClean="0">
                <a:latin typeface="Garamond" pitchFamily="18" charset="0"/>
                <a:cs typeface="Apple Symbols"/>
              </a:rPr>
            </a:br>
            <a:r>
              <a:rPr lang="en-US" sz="2700" dirty="0" smtClean="0">
                <a:latin typeface="Garamond" pitchFamily="18" charset="0"/>
                <a:cs typeface="Apple Symbols"/>
              </a:rPr>
              <a:t>twitter: @</a:t>
            </a:r>
            <a:r>
              <a:rPr lang="en-US" sz="2700" dirty="0" err="1" smtClean="0">
                <a:latin typeface="Garamond" pitchFamily="18" charset="0"/>
                <a:cs typeface="Apple Symbols"/>
              </a:rPr>
              <a:t>robfordmancs</a:t>
            </a:r>
            <a:r>
              <a:rPr lang="en-US" sz="2700" dirty="0" smtClean="0">
                <a:latin typeface="Garamond" pitchFamily="18" charset="0"/>
                <a:cs typeface="Apple Symbols"/>
              </a:rPr>
              <a:t> </a:t>
            </a:r>
            <a:r>
              <a:rPr lang="en-US" sz="3800" dirty="0" smtClean="0">
                <a:latin typeface="Apple Symbols"/>
                <a:cs typeface="Apple Symbols"/>
              </a:rPr>
              <a:t/>
            </a:r>
            <a:br>
              <a:rPr lang="en-US" sz="3800" dirty="0" smtClean="0">
                <a:latin typeface="Apple Symbols"/>
                <a:cs typeface="Apple Symbols"/>
              </a:rPr>
            </a:br>
            <a:endParaRPr lang="en-US" sz="3800" dirty="0">
              <a:latin typeface="Apple Symbols"/>
              <a:cs typeface="Apple Symbols"/>
            </a:endParaRPr>
          </a:p>
        </p:txBody>
      </p:sp>
    </p:spTree>
    <p:extLst>
      <p:ext uri="{BB962C8B-B14F-4D97-AF65-F5344CB8AC3E}">
        <p14:creationId xmlns:p14="http://schemas.microsoft.com/office/powerpoint/2010/main" val="300834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Garamond" pitchFamily="18" charset="0"/>
              </a:rPr>
              <a:t>Campaign: advantage “remain”? </a:t>
            </a:r>
            <a:endParaRPr lang="en-GB" sz="2800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4968552"/>
          </a:xfrm>
        </p:spPr>
        <p:txBody>
          <a:bodyPr>
            <a:normAutofit fontScale="77500" lnSpcReduction="20000"/>
          </a:bodyPr>
          <a:lstStyle/>
          <a:p>
            <a:r>
              <a:rPr lang="en-GB" sz="2800" dirty="0" smtClean="0">
                <a:latin typeface="Garamond" pitchFamily="18" charset="0"/>
              </a:rPr>
              <a:t>Historically, moves to the “status quo” option much more common in final month of campaigning (Renwick, 2014)...</a:t>
            </a:r>
          </a:p>
          <a:p>
            <a:pPr lvl="1"/>
            <a:r>
              <a:rPr lang="en-GB" sz="2400" dirty="0" smtClean="0">
                <a:latin typeface="Garamond" pitchFamily="18" charset="0"/>
              </a:rPr>
              <a:t>....but not always. Move towards “change” in one third of cases (incl. Scottish </a:t>
            </a:r>
            <a:r>
              <a:rPr lang="en-GB" sz="2400" dirty="0" err="1" smtClean="0">
                <a:latin typeface="Garamond" pitchFamily="18" charset="0"/>
              </a:rPr>
              <a:t>indyref</a:t>
            </a:r>
            <a:r>
              <a:rPr lang="en-GB" sz="2400" dirty="0" smtClean="0">
                <a:latin typeface="Garamond" pitchFamily="18" charset="0"/>
              </a:rPr>
              <a:t>) </a:t>
            </a:r>
          </a:p>
          <a:p>
            <a:endParaRPr lang="en-GB" sz="2800" dirty="0" smtClean="0">
              <a:latin typeface="Garamond" pitchFamily="18" charset="0"/>
            </a:endParaRPr>
          </a:p>
          <a:p>
            <a:r>
              <a:rPr lang="en-GB" sz="2800" dirty="0" smtClean="0">
                <a:latin typeface="Garamond" pitchFamily="18" charset="0"/>
              </a:rPr>
              <a:t>“Change” option has done best historically when:</a:t>
            </a:r>
          </a:p>
          <a:p>
            <a:pPr lvl="1"/>
            <a:r>
              <a:rPr lang="en-GB" sz="2400" dirty="0" smtClean="0">
                <a:latin typeface="Garamond" pitchFamily="18" charset="0"/>
              </a:rPr>
              <a:t>Larger share of “change” voters have firm, well-informed views pre-campaign</a:t>
            </a:r>
          </a:p>
          <a:p>
            <a:pPr lvl="1"/>
            <a:r>
              <a:rPr lang="en-GB" sz="2400" dirty="0" smtClean="0">
                <a:latin typeface="Garamond" pitchFamily="18" charset="0"/>
              </a:rPr>
              <a:t>“Change” can convince uncertain voters that change is not risky</a:t>
            </a:r>
          </a:p>
          <a:p>
            <a:pPr lvl="1"/>
            <a:r>
              <a:rPr lang="en-GB" sz="2400" dirty="0" smtClean="0">
                <a:latin typeface="Garamond" pitchFamily="18" charset="0"/>
              </a:rPr>
              <a:t>“Change” can explain what the change will mean in concrete terms</a:t>
            </a:r>
          </a:p>
          <a:p>
            <a:pPr lvl="1"/>
            <a:r>
              <a:rPr lang="en-GB" sz="2400" dirty="0" smtClean="0">
                <a:latin typeface="Garamond" pitchFamily="18" charset="0"/>
              </a:rPr>
              <a:t>“Change” can portray status quo as risky</a:t>
            </a:r>
          </a:p>
          <a:p>
            <a:pPr lvl="1"/>
            <a:r>
              <a:rPr lang="en-GB" sz="2400" dirty="0" smtClean="0">
                <a:latin typeface="Garamond" pitchFamily="18" charset="0"/>
              </a:rPr>
              <a:t>“Change” manage to portray their option as a low-risk anti-establishment vote</a:t>
            </a:r>
          </a:p>
          <a:p>
            <a:pPr lvl="1"/>
            <a:endParaRPr lang="en-GB" sz="2400" dirty="0" smtClean="0">
              <a:latin typeface="Garamond" pitchFamily="18" charset="0"/>
            </a:endParaRPr>
          </a:p>
          <a:p>
            <a:r>
              <a:rPr lang="en-GB" sz="2800" dirty="0" smtClean="0">
                <a:latin typeface="Garamond" pitchFamily="18" charset="0"/>
              </a:rPr>
              <a:t>Most of these conditions don’t obtain this time: </a:t>
            </a:r>
          </a:p>
          <a:p>
            <a:pPr lvl="1"/>
            <a:r>
              <a:rPr lang="en-GB" sz="2400" dirty="0" smtClean="0">
                <a:latin typeface="Garamond" pitchFamily="18" charset="0"/>
              </a:rPr>
              <a:t>Lot of undecided voters, low information levels generally, little understanding of what “</a:t>
            </a:r>
            <a:r>
              <a:rPr lang="en-GB" sz="2400" dirty="0" err="1" smtClean="0">
                <a:latin typeface="Garamond" pitchFamily="18" charset="0"/>
              </a:rPr>
              <a:t>Brexit</a:t>
            </a:r>
            <a:r>
              <a:rPr lang="en-GB" sz="2400" dirty="0" smtClean="0">
                <a:latin typeface="Garamond" pitchFamily="18" charset="0"/>
              </a:rPr>
              <a:t>” would mean, vote is very important and recognised as such</a:t>
            </a:r>
          </a:p>
          <a:p>
            <a:pPr lvl="1"/>
            <a:r>
              <a:rPr lang="en-GB" sz="2400" dirty="0" smtClean="0">
                <a:latin typeface="Garamond" pitchFamily="18" charset="0"/>
              </a:rPr>
              <a:t>“Change” has few credible/reassuring leaders (though: Boris) </a:t>
            </a:r>
          </a:p>
          <a:p>
            <a:pPr lvl="1"/>
            <a:endParaRPr lang="en-GB" dirty="0" smtClean="0">
              <a:latin typeface="Garamond" pitchFamily="18" charset="0"/>
            </a:endParaRPr>
          </a:p>
          <a:p>
            <a:pPr lvl="1"/>
            <a:endParaRPr lang="en-GB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Garamond" pitchFamily="18" charset="0"/>
              </a:rPr>
              <a:t>Could the polls be wrong? If so, in what direction? </a:t>
            </a:r>
            <a:endParaRPr lang="en-GB" sz="2400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>
                <a:latin typeface="Garamond" pitchFamily="18" charset="0"/>
              </a:rPr>
              <a:t>In 17 recent/relevant referendum campaigns, final polls underestimated “status quo” option in 13 (Fisher, 2014):	</a:t>
            </a:r>
          </a:p>
          <a:p>
            <a:pPr lvl="1"/>
            <a:r>
              <a:rPr lang="en-GB" sz="2000" dirty="0" smtClean="0">
                <a:latin typeface="Garamond" pitchFamily="18" charset="0"/>
              </a:rPr>
              <a:t>Including AV referendum (5 points), Scottish independence (3 points), Welsh devolution (4 points), 1975 EU referendum</a:t>
            </a:r>
          </a:p>
          <a:p>
            <a:pPr lvl="1"/>
            <a:r>
              <a:rPr lang="en-GB" sz="2000" dirty="0" smtClean="0">
                <a:latin typeface="Garamond" pitchFamily="18" charset="0"/>
              </a:rPr>
              <a:t>Only cases where polls underestimated “change” were when “change” well ahead (60% plus) – Scotland 1997, Ireland May 2012</a:t>
            </a:r>
          </a:p>
          <a:p>
            <a:pPr lvl="1"/>
            <a:r>
              <a:rPr lang="en-GB" sz="2000" dirty="0" smtClean="0">
                <a:latin typeface="Garamond" pitchFamily="18" charset="0"/>
              </a:rPr>
              <a:t>When final polls are close, </a:t>
            </a:r>
            <a:r>
              <a:rPr lang="en-GB" sz="2000" dirty="0" smtClean="0">
                <a:latin typeface="Garamond" pitchFamily="18" charset="0"/>
              </a:rPr>
              <a:t>“status quo” </a:t>
            </a:r>
            <a:r>
              <a:rPr lang="en-GB" sz="2000" dirty="0" smtClean="0">
                <a:latin typeface="Garamond" pitchFamily="18" charset="0"/>
              </a:rPr>
              <a:t>is often underestimated, but has </a:t>
            </a:r>
            <a:r>
              <a:rPr lang="en-GB" sz="2000" b="1" dirty="0" smtClean="0">
                <a:latin typeface="Garamond" pitchFamily="18" charset="0"/>
              </a:rPr>
              <a:t>never</a:t>
            </a:r>
            <a:r>
              <a:rPr lang="en-GB" sz="2000" dirty="0" smtClean="0">
                <a:latin typeface="Garamond" pitchFamily="18" charset="0"/>
              </a:rPr>
              <a:t> been over-estimated</a:t>
            </a:r>
          </a:p>
          <a:p>
            <a:r>
              <a:rPr lang="en-GB" sz="2400" dirty="0" smtClean="0">
                <a:latin typeface="Garamond" pitchFamily="18" charset="0"/>
              </a:rPr>
              <a:t>Why:</a:t>
            </a:r>
          </a:p>
          <a:p>
            <a:pPr lvl="1"/>
            <a:r>
              <a:rPr lang="en-GB" sz="2000" dirty="0" smtClean="0">
                <a:latin typeface="Garamond" pitchFamily="18" charset="0"/>
              </a:rPr>
              <a:t>Poll bias? Possible, but unlikely given systematic pattern</a:t>
            </a:r>
          </a:p>
          <a:p>
            <a:pPr lvl="1"/>
            <a:r>
              <a:rPr lang="en-GB" sz="2000" dirty="0" smtClean="0">
                <a:latin typeface="Garamond" pitchFamily="18" charset="0"/>
              </a:rPr>
              <a:t>Late deciding don’t knows tend to break for status quo</a:t>
            </a:r>
          </a:p>
          <a:p>
            <a:pPr lvl="1"/>
            <a:r>
              <a:rPr lang="en-GB" sz="2000" dirty="0" smtClean="0">
                <a:latin typeface="Garamond" pitchFamily="18" charset="0"/>
              </a:rPr>
              <a:t>Turnout effects – close vote mobilises low interest voters anxious about change (some evidence for this in Scotland 2014) </a:t>
            </a:r>
            <a:endParaRPr lang="en-GB" sz="20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743"/>
            <a:ext cx="8229600" cy="948513"/>
          </a:xfrm>
        </p:spPr>
        <p:txBody>
          <a:bodyPr>
            <a:normAutofit fontScale="90000"/>
          </a:bodyPr>
          <a:lstStyle/>
          <a:p>
            <a:r>
              <a:rPr lang="en-GB" sz="3200" dirty="0" smtClean="0">
                <a:latin typeface="Garamond" pitchFamily="18" charset="0"/>
                <a:cs typeface="Calibri"/>
              </a:rPr>
              <a:t>Public opinion on the referendum May 2015-Feb 2016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6488668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Garamond" pitchFamily="18" charset="0"/>
                <a:cs typeface="Apple Symbols"/>
              </a:rPr>
              <a:t>Source: Pickup, Jennings , Wlezien and Ford “Polling Observatory” poll aggregation estimates </a:t>
            </a:r>
            <a:endParaRPr lang="en-GB" dirty="0">
              <a:latin typeface="Garamond" pitchFamily="18" charset="0"/>
              <a:cs typeface="Apple Symbols"/>
            </a:endParaRPr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980728"/>
            <a:ext cx="8568952" cy="5562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5789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Garamond" pitchFamily="18" charset="0"/>
              </a:rPr>
              <a:t>The phone-internet divide</a:t>
            </a:r>
            <a:endParaRPr lang="en-GB" sz="3200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8130" name="Picture 2" descr="https://gallery.mailchimp.com/622abafa668ae542eeba8dd1f/images/b5b7f1dd-907b-4a2c-80bc-2b073d7459a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622628"/>
            <a:ext cx="7970149" cy="432665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520" y="6309320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Source: Professor Matthew Goodwin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Garamond" pitchFamily="18" charset="0"/>
              </a:rPr>
              <a:t>Why the divide? </a:t>
            </a:r>
            <a:endParaRPr lang="en-GB" sz="3200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2800" dirty="0" smtClean="0">
                <a:latin typeface="Garamond" pitchFamily="18" charset="0"/>
              </a:rPr>
              <a:t>“Soft in?” – people who say they don’t know online, but shift to “in” on the phone?</a:t>
            </a:r>
          </a:p>
          <a:p>
            <a:r>
              <a:rPr lang="en-GB" sz="2800" dirty="0" smtClean="0">
                <a:latin typeface="Garamond" pitchFamily="18" charset="0"/>
              </a:rPr>
              <a:t>Social desirability effects: people less willing to support contentious view (out) on phone? </a:t>
            </a:r>
          </a:p>
          <a:p>
            <a:r>
              <a:rPr lang="en-GB" sz="2800" dirty="0" smtClean="0">
                <a:latin typeface="Garamond" pitchFamily="18" charset="0"/>
              </a:rPr>
              <a:t>Sample effects: opt-in panels recruit more interested – in some groups (e.g. 65 plus) may over-represent out?</a:t>
            </a:r>
          </a:p>
          <a:p>
            <a:endParaRPr lang="en-GB" dirty="0" smtClean="0">
              <a:latin typeface="Garamond" pitchFamily="18" charset="0"/>
            </a:endParaRPr>
          </a:p>
          <a:p>
            <a:r>
              <a:rPr lang="en-GB" sz="2800" dirty="0" smtClean="0">
                <a:latin typeface="Garamond" pitchFamily="18" charset="0"/>
              </a:rPr>
              <a:t>We have been here before: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Phone polls gave higher shares for “No” in Scottish independence referendum campaign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Phone polls gave lower shares for UKIP in 2015 election campaign</a:t>
            </a:r>
            <a:endParaRPr lang="en-GB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Garamond" pitchFamily="18" charset="0"/>
              </a:rPr>
              <a:t>Social divides: age and referendum preference, 6 pollster average</a:t>
            </a:r>
            <a:endParaRPr lang="en-GB" sz="2400" dirty="0">
              <a:latin typeface="Garamond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Garamond" pitchFamily="18" charset="0"/>
              </a:rPr>
              <a:t>Social divides: Class and referendum preferences, 6 pollster average</a:t>
            </a:r>
            <a:endParaRPr lang="en-GB" sz="2400" dirty="0">
              <a:latin typeface="Garamond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412776"/>
          <a:ext cx="864096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Garamond" pitchFamily="18" charset="0"/>
              </a:rPr>
              <a:t>Social divides: profs &amp; students </a:t>
            </a:r>
            <a:r>
              <a:rPr lang="en-GB" sz="2800" dirty="0" err="1" smtClean="0">
                <a:latin typeface="Garamond" pitchFamily="18" charset="0"/>
              </a:rPr>
              <a:t>vs</a:t>
            </a:r>
            <a:r>
              <a:rPr lang="en-GB" sz="2800" dirty="0" smtClean="0">
                <a:latin typeface="Garamond" pitchFamily="18" charset="0"/>
              </a:rPr>
              <a:t> pensioner &amp; plumbers</a:t>
            </a:r>
            <a:endParaRPr lang="en-GB" sz="2800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Garamond" pitchFamily="18" charset="0"/>
              </a:rPr>
              <a:t>Professional middle classes, the young, graduates, ethnic minorities tend to back “remain” more strongly</a:t>
            </a:r>
          </a:p>
          <a:p>
            <a:r>
              <a:rPr lang="en-GB" sz="2400" dirty="0" smtClean="0">
                <a:latin typeface="Garamond" pitchFamily="18" charset="0"/>
              </a:rPr>
              <a:t>Working classes, pensioners, school leavers, white voters tend to back “leave” more</a:t>
            </a:r>
          </a:p>
          <a:p>
            <a:endParaRPr lang="en-GB" sz="2400" dirty="0" smtClean="0">
              <a:latin typeface="Garamond" pitchFamily="18" charset="0"/>
            </a:endParaRPr>
          </a:p>
          <a:p>
            <a:r>
              <a:rPr lang="en-GB" sz="2400" dirty="0" smtClean="0">
                <a:latin typeface="Garamond" pitchFamily="18" charset="0"/>
              </a:rPr>
              <a:t>Implications?</a:t>
            </a:r>
          </a:p>
          <a:p>
            <a:pPr lvl="1"/>
            <a:r>
              <a:rPr lang="en-GB" sz="2000" dirty="0" smtClean="0">
                <a:latin typeface="Garamond" pitchFamily="18" charset="0"/>
              </a:rPr>
              <a:t>“Remain” has stronger support from more informed/politically engaged groups (except young) – firmer support?</a:t>
            </a:r>
          </a:p>
          <a:p>
            <a:pPr lvl="1"/>
            <a:r>
              <a:rPr lang="en-GB" sz="2000" dirty="0" smtClean="0">
                <a:latin typeface="Garamond" pitchFamily="18" charset="0"/>
              </a:rPr>
              <a:t>More undecided votes in “leave” leaning groups” – greater potential growth?</a:t>
            </a:r>
          </a:p>
          <a:p>
            <a:pPr lvl="1"/>
            <a:r>
              <a:rPr lang="en-GB" sz="2000" dirty="0" smtClean="0">
                <a:latin typeface="Garamond" pitchFamily="18" charset="0"/>
              </a:rPr>
              <a:t>Turnout: hard to call. Each side has support from some high &amp; some low turnout groups</a:t>
            </a:r>
            <a:endParaRPr lang="en-GB" sz="20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Garamond" pitchFamily="18" charset="0"/>
              </a:rPr>
              <a:t>Leadership: Who can swing votes? </a:t>
            </a:r>
            <a:endParaRPr lang="en-GB" sz="3200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http://d.ibtimes.co.uk/en/full/1487007/boris-johnson-david-cameron.jpg?w=4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276872"/>
            <a:ext cx="3929414" cy="3055121"/>
          </a:xfrm>
          <a:prstGeom prst="rect">
            <a:avLst/>
          </a:prstGeom>
          <a:noFill/>
        </p:spPr>
      </p:pic>
      <p:pic>
        <p:nvPicPr>
          <p:cNvPr id="1028" name="Picture 4" descr="http://cdn.images.express.co.uk/img/dynamic/139/590x/galloway-64585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276872"/>
            <a:ext cx="4144615" cy="24586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Garamond" pitchFamily="18" charset="0"/>
              </a:rPr>
              <a:t>How will opinion move through the campaign? </a:t>
            </a:r>
            <a:endParaRPr lang="en-GB" sz="2800" dirty="0">
              <a:latin typeface="Garamond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504" y="630932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Source: Dr Alan Renwick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98566</TotalTime>
  <Words>485</Words>
  <Application>Microsoft Macintosh PowerPoint</Application>
  <PresentationFormat>On-screen Show (4:3)</PresentationFormat>
  <Paragraphs>60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Andale Mono</vt:lpstr>
      <vt:lpstr>Apple Symbols</vt:lpstr>
      <vt:lpstr>Arial</vt:lpstr>
      <vt:lpstr>Calibri</vt:lpstr>
      <vt:lpstr>Century</vt:lpstr>
      <vt:lpstr>Garamond</vt:lpstr>
      <vt:lpstr>Office Theme</vt:lpstr>
      <vt:lpstr>              A dis-united Kingdom? UK Universities and the EU referendum  Robert Ford  Professor of Political Science, Manchester University  HEPI-HEA Parliamentary Breakfast Seminar 23rd February 2016 Rob.ford@manchester.ac.uk  twitter: @robfordmancs  </vt:lpstr>
      <vt:lpstr>Public opinion on the referendum May 2015-Feb 2016</vt:lpstr>
      <vt:lpstr>The phone-internet divide</vt:lpstr>
      <vt:lpstr>Why the divide? </vt:lpstr>
      <vt:lpstr>Social divides: age and referendum preference, 6 pollster average</vt:lpstr>
      <vt:lpstr>Social divides: Class and referendum preferences, 6 pollster average</vt:lpstr>
      <vt:lpstr>Social divides: profs &amp; students vs pensioner &amp; plumbers</vt:lpstr>
      <vt:lpstr>Leadership: Who can swing votes? </vt:lpstr>
      <vt:lpstr>How will opinion move through the campaign? </vt:lpstr>
      <vt:lpstr>Campaign: advantage “remain”? </vt:lpstr>
      <vt:lpstr>Could the polls be wrong? If so, in what direction?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Voting for extremists in Britain: the bases of support for the British National Party</dc:title>
  <dc:creator>Bobbyford</dc:creator>
  <cp:lastModifiedBy>Nick Hillman</cp:lastModifiedBy>
  <cp:revision>2055</cp:revision>
  <cp:lastPrinted>2016-02-22T14:27:12Z</cp:lastPrinted>
  <dcterms:created xsi:type="dcterms:W3CDTF">2010-11-10T10:30:19Z</dcterms:created>
  <dcterms:modified xsi:type="dcterms:W3CDTF">2016-02-24T18:16:44Z</dcterms:modified>
</cp:coreProperties>
</file>