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6"/>
  </p:normalViewPr>
  <p:slideViewPr>
    <p:cSldViewPr snapToGrid="0" snapToObjects="1">
      <p:cViewPr varScale="1">
        <p:scale>
          <a:sx n="94" d="100"/>
          <a:sy n="94" d="100"/>
        </p:scale>
        <p:origin x="162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E434-0C2D-2447-9EB8-B83B52663157}" type="datetimeFigureOut">
              <a:rPr lang="en-US" smtClean="0"/>
              <a:t>4/7/16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89E-78A5-6F49-9A53-6D355DCCD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0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E434-0C2D-2447-9EB8-B83B52663157}" type="datetimeFigureOut">
              <a:rPr lang="en-US" smtClean="0"/>
              <a:t>4/7/16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89E-78A5-6F49-9A53-6D355DCCD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7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E434-0C2D-2447-9EB8-B83B52663157}" type="datetimeFigureOut">
              <a:rPr lang="en-US" smtClean="0"/>
              <a:t>4/7/16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89E-78A5-6F49-9A53-6D355DCCD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63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E434-0C2D-2447-9EB8-B83B52663157}" type="datetimeFigureOut">
              <a:rPr lang="en-US" smtClean="0"/>
              <a:t>4/7/16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89E-78A5-6F49-9A53-6D355DCCD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813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E434-0C2D-2447-9EB8-B83B52663157}" type="datetimeFigureOut">
              <a:rPr lang="en-US" smtClean="0"/>
              <a:t>4/7/16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89E-78A5-6F49-9A53-6D355DCCD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59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E434-0C2D-2447-9EB8-B83B52663157}" type="datetimeFigureOut">
              <a:rPr lang="en-US" smtClean="0"/>
              <a:t>4/7/16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89E-78A5-6F49-9A53-6D355DCCD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557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E434-0C2D-2447-9EB8-B83B52663157}" type="datetimeFigureOut">
              <a:rPr lang="en-US" smtClean="0"/>
              <a:t>4/7/16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89E-78A5-6F49-9A53-6D355DCCD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21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E434-0C2D-2447-9EB8-B83B52663157}" type="datetimeFigureOut">
              <a:rPr lang="en-US" smtClean="0"/>
              <a:t>4/7/16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89E-78A5-6F49-9A53-6D355DCCD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519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E434-0C2D-2447-9EB8-B83B52663157}" type="datetimeFigureOut">
              <a:rPr lang="en-US" smtClean="0"/>
              <a:t>4/7/16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89E-78A5-6F49-9A53-6D355DCCD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15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E434-0C2D-2447-9EB8-B83B52663157}" type="datetimeFigureOut">
              <a:rPr lang="en-US" smtClean="0"/>
              <a:t>4/7/16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89E-78A5-6F49-9A53-6D355DCCD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703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E434-0C2D-2447-9EB8-B83B52663157}" type="datetimeFigureOut">
              <a:rPr lang="en-US" smtClean="0"/>
              <a:t>4/7/16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389E-78A5-6F49-9A53-6D355DCCD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99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0E434-0C2D-2447-9EB8-B83B52663157}" type="datetimeFigureOut">
              <a:rPr lang="en-US" smtClean="0"/>
              <a:t>4/7/16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7389E-78A5-6F49-9A53-6D355DCCD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02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Change in Higher Education: Private Providers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Professor </a:t>
            </a:r>
            <a:r>
              <a:rPr lang="en-US" smtClean="0"/>
              <a:t>Sir Robert Burgess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488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areas </a:t>
            </a:r>
            <a:r>
              <a:rPr lang="en-US" smtClean="0"/>
              <a:t>for </a:t>
            </a:r>
            <a:r>
              <a:rPr lang="en-US" smtClean="0"/>
              <a:t>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Distinctive Mission</a:t>
            </a:r>
          </a:p>
          <a:p>
            <a:r>
              <a:rPr lang="en-US" dirty="0" smtClean="0"/>
              <a:t>Recruit from White Working Class</a:t>
            </a:r>
          </a:p>
          <a:p>
            <a:r>
              <a:rPr lang="en-US" dirty="0" smtClean="0"/>
              <a:t>Innovative degree </a:t>
            </a:r>
            <a:r>
              <a:rPr lang="en-US" dirty="0" err="1" smtClean="0"/>
              <a:t>programmes</a:t>
            </a:r>
            <a:r>
              <a:rPr lang="en-US" dirty="0" smtClean="0"/>
              <a:t>: </a:t>
            </a:r>
            <a:r>
              <a:rPr lang="en-US" dirty="0" err="1" smtClean="0"/>
              <a:t>ft</a:t>
            </a:r>
            <a:r>
              <a:rPr lang="en-US" dirty="0" smtClean="0"/>
              <a:t>, </a:t>
            </a:r>
            <a:r>
              <a:rPr lang="en-US" dirty="0" err="1" smtClean="0"/>
              <a:t>pt</a:t>
            </a:r>
            <a:r>
              <a:rPr lang="en-US" dirty="0" smtClean="0"/>
              <a:t>, accelerated</a:t>
            </a:r>
          </a:p>
          <a:p>
            <a:r>
              <a:rPr lang="en-US" dirty="0" smtClean="0"/>
              <a:t>Obtain degree awarding powers</a:t>
            </a:r>
          </a:p>
          <a:p>
            <a:r>
              <a:rPr lang="en-US" dirty="0" smtClean="0"/>
              <a:t>Level playing field essential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953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Structure of Higher Education Institutions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Ancient</a:t>
            </a:r>
          </a:p>
          <a:p>
            <a:r>
              <a:rPr lang="en-US" dirty="0" smtClean="0"/>
              <a:t>Civic</a:t>
            </a:r>
          </a:p>
          <a:p>
            <a:r>
              <a:rPr lang="en-US" dirty="0" smtClean="0"/>
              <a:t>Ex university of London Colleges </a:t>
            </a:r>
          </a:p>
          <a:p>
            <a:r>
              <a:rPr lang="en-US" dirty="0" smtClean="0"/>
              <a:t>Colleges of Advanced Technology</a:t>
            </a:r>
          </a:p>
          <a:p>
            <a:r>
              <a:rPr lang="en-US" dirty="0" smtClean="0"/>
              <a:t>Plate Glass </a:t>
            </a:r>
          </a:p>
          <a:p>
            <a:r>
              <a:rPr lang="en-US" dirty="0" smtClean="0"/>
              <a:t>Post 92</a:t>
            </a:r>
          </a:p>
        </p:txBody>
      </p:sp>
    </p:spTree>
    <p:extLst>
      <p:ext uri="{BB962C8B-B14F-4D97-AF65-F5344CB8AC3E}">
        <p14:creationId xmlns:p14="http://schemas.microsoft.com/office/powerpoint/2010/main" val="4273858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in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Plate glass-cope with expansion</a:t>
            </a:r>
          </a:p>
          <a:p>
            <a:r>
              <a:rPr lang="en-US" dirty="0" smtClean="0"/>
              <a:t>New thinking, new curricula</a:t>
            </a:r>
          </a:p>
          <a:p>
            <a:r>
              <a:rPr lang="en-US" dirty="0" smtClean="0"/>
              <a:t>Location based on local donation</a:t>
            </a:r>
          </a:p>
          <a:p>
            <a:r>
              <a:rPr lang="en-US" dirty="0" smtClean="0"/>
              <a:t>Post 92-Opened up idea of a university</a:t>
            </a:r>
          </a:p>
          <a:p>
            <a:r>
              <a:rPr lang="en-US" dirty="0" smtClean="0"/>
              <a:t>Delivered Mass Higher Education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788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Aspects of Inequality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Expansion </a:t>
            </a:r>
            <a:r>
              <a:rPr lang="en-US" dirty="0" smtClean="0"/>
              <a:t>400,000 to </a:t>
            </a:r>
            <a:r>
              <a:rPr lang="en-US" dirty="0" smtClean="0"/>
              <a:t>2 million</a:t>
            </a:r>
          </a:p>
          <a:p>
            <a:r>
              <a:rPr lang="en-US" dirty="0" smtClean="0"/>
              <a:t>HE not equally distributed between rich and poor      </a:t>
            </a:r>
          </a:p>
          <a:p>
            <a:r>
              <a:rPr lang="en-US" dirty="0" smtClean="0"/>
              <a:t>The rich disproportionately represented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360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New Style of HE Provision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Private Provider</a:t>
            </a:r>
          </a:p>
          <a:p>
            <a:r>
              <a:rPr lang="en-US" dirty="0" smtClean="0"/>
              <a:t>Independent College</a:t>
            </a:r>
          </a:p>
          <a:p>
            <a:r>
              <a:rPr lang="en-US" dirty="0" smtClean="0"/>
              <a:t>Challenger Institutions</a:t>
            </a:r>
          </a:p>
          <a:p>
            <a:r>
              <a:rPr lang="en-US" dirty="0" smtClean="0"/>
              <a:t>Alternative Providers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483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Characteristics of Alternative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Questioning elites </a:t>
            </a:r>
          </a:p>
          <a:p>
            <a:r>
              <a:rPr lang="en-US" dirty="0" smtClean="0"/>
              <a:t>Challenging existing institutions</a:t>
            </a:r>
          </a:p>
          <a:p>
            <a:r>
              <a:rPr lang="en-US" dirty="0" smtClean="0"/>
              <a:t>Growth as Validated institutions </a:t>
            </a:r>
          </a:p>
          <a:p>
            <a:r>
              <a:rPr lang="en-US" dirty="0" smtClean="0"/>
              <a:t>New styles of pedagogy and learning</a:t>
            </a:r>
          </a:p>
          <a:p>
            <a:r>
              <a:rPr lang="en-US" dirty="0" smtClean="0"/>
              <a:t>Financial stability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121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Developing APs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Study for BIS of APs in 2012</a:t>
            </a:r>
          </a:p>
          <a:p>
            <a:r>
              <a:rPr lang="en-US" dirty="0" smtClean="0"/>
              <a:t>674 private providers – what is a private provider?</a:t>
            </a:r>
          </a:p>
          <a:p>
            <a:r>
              <a:rPr lang="en-US" dirty="0" smtClean="0"/>
              <a:t>Only 35 had over 1000 students</a:t>
            </a:r>
          </a:p>
          <a:p>
            <a:r>
              <a:rPr lang="en-US" dirty="0" smtClean="0"/>
              <a:t>Only 5 had over 5000 students</a:t>
            </a:r>
          </a:p>
          <a:p>
            <a:r>
              <a:rPr lang="en-US" dirty="0" smtClean="0"/>
              <a:t>Most popular subjects Business, Management,</a:t>
            </a:r>
          </a:p>
          <a:p>
            <a:pPr marL="0" indent="0">
              <a:buNone/>
            </a:pPr>
            <a:r>
              <a:rPr lang="en-US" smtClean="0"/>
              <a:t>    Accountancy </a:t>
            </a:r>
            <a:r>
              <a:rPr lang="en-US" dirty="0" smtClean="0"/>
              <a:t>and IT</a:t>
            </a:r>
          </a:p>
          <a:p>
            <a:r>
              <a:rPr lang="en-US" dirty="0" smtClean="0"/>
              <a:t>Established for 12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178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purposes of an AP?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of GSM</a:t>
            </a:r>
          </a:p>
          <a:p>
            <a:r>
              <a:rPr lang="en-US" dirty="0" err="1" smtClean="0"/>
              <a:t>Recognised</a:t>
            </a:r>
            <a:r>
              <a:rPr lang="en-US" dirty="0" smtClean="0"/>
              <a:t> for social inclusion and change</a:t>
            </a:r>
          </a:p>
          <a:p>
            <a:r>
              <a:rPr lang="en-US" dirty="0" smtClean="0"/>
              <a:t>Promoting Widening Participation</a:t>
            </a:r>
          </a:p>
          <a:p>
            <a:r>
              <a:rPr lang="en-US" dirty="0" smtClean="0"/>
              <a:t>Recruitment Locally</a:t>
            </a:r>
          </a:p>
          <a:p>
            <a:r>
              <a:rPr lang="en-US" dirty="0" smtClean="0"/>
              <a:t>New Curricula – Strengths based education</a:t>
            </a:r>
          </a:p>
          <a:p>
            <a:r>
              <a:rPr lang="en-US" dirty="0" smtClean="0"/>
              <a:t>Employability and the curriculum</a:t>
            </a:r>
          </a:p>
          <a:p>
            <a:r>
              <a:rPr lang="en-US" dirty="0" smtClean="0"/>
              <a:t>Commitment to Social Mobility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89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Activities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Raising the importance of teaching</a:t>
            </a:r>
          </a:p>
          <a:p>
            <a:r>
              <a:rPr lang="en-US" dirty="0" smtClean="0"/>
              <a:t>Measures of engagement to determine risk and retention</a:t>
            </a:r>
          </a:p>
          <a:p>
            <a:r>
              <a:rPr lang="en-US" dirty="0" smtClean="0"/>
              <a:t>Interventions to improve retention, progression and achievement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343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248</Words>
  <Application>Microsoft Macintosh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Arial</vt:lpstr>
      <vt:lpstr>Office Theme</vt:lpstr>
      <vt:lpstr>Change in Higher Education: Private Providers</vt:lpstr>
      <vt:lpstr>Structure of Higher Education Institutions</vt:lpstr>
      <vt:lpstr>Change in Purpose</vt:lpstr>
      <vt:lpstr>Aspects of Inequality</vt:lpstr>
      <vt:lpstr>A New Style of HE Provision </vt:lpstr>
      <vt:lpstr>Some Characteristics of Alternative Providers</vt:lpstr>
      <vt:lpstr>Developing APs </vt:lpstr>
      <vt:lpstr>What are the purposes of an AP? </vt:lpstr>
      <vt:lpstr>Some Activities </vt:lpstr>
      <vt:lpstr>New areas for Development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of Higher Education Institutions</dc:title>
  <dc:creator>Bob</dc:creator>
  <cp:lastModifiedBy>Nick Hillman</cp:lastModifiedBy>
  <cp:revision>15</cp:revision>
  <dcterms:created xsi:type="dcterms:W3CDTF">2016-03-10T11:37:22Z</dcterms:created>
  <dcterms:modified xsi:type="dcterms:W3CDTF">2016-04-07T15:21:37Z</dcterms:modified>
</cp:coreProperties>
</file>