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20" r:id="rId2"/>
    <p:sldMasterId id="2147483705" r:id="rId3"/>
    <p:sldMasterId id="2147483746" r:id="rId4"/>
    <p:sldMasterId id="2147483789" r:id="rId5"/>
    <p:sldMasterId id="2147483974" r:id="rId6"/>
    <p:sldMasterId id="2147483995" r:id="rId7"/>
    <p:sldMasterId id="2147484016" r:id="rId8"/>
    <p:sldMasterId id="2147484037" r:id="rId9"/>
  </p:sldMasterIdLst>
  <p:notesMasterIdLst>
    <p:notesMasterId r:id="rId26"/>
  </p:notesMasterIdLst>
  <p:handoutMasterIdLst>
    <p:handoutMasterId r:id="rId27"/>
  </p:handoutMasterIdLst>
  <p:sldIdLst>
    <p:sldId id="257" r:id="rId10"/>
    <p:sldId id="280" r:id="rId11"/>
    <p:sldId id="265" r:id="rId12"/>
    <p:sldId id="260" r:id="rId13"/>
    <p:sldId id="276" r:id="rId14"/>
    <p:sldId id="266" r:id="rId15"/>
    <p:sldId id="262" r:id="rId16"/>
    <p:sldId id="267" r:id="rId17"/>
    <p:sldId id="277" r:id="rId18"/>
    <p:sldId id="272" r:id="rId19"/>
    <p:sldId id="271" r:id="rId20"/>
    <p:sldId id="273" r:id="rId21"/>
    <p:sldId id="278" r:id="rId22"/>
    <p:sldId id="270" r:id="rId23"/>
    <p:sldId id="279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9933"/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19/10/2016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19/10/2016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07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429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85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06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9548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13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8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7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52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9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236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548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4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6"/>
            <a:ext cx="8966198" cy="6690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35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2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5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7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94377" cy="6704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 smtClean="0"/>
              <a:t>Drag your image here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2" name="Rectangle 21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45276" y="445155"/>
            <a:ext cx="1072824" cy="9334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9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1"/>
            <a:ext cx="8966200" cy="66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8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445154"/>
              <a:ext cx="1072823" cy="9429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4553" flipV="1">
            <a:off x="4723002" y="1477556"/>
            <a:ext cx="622961" cy="9405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600699" y="2095052"/>
            <a:ext cx="1580796" cy="412534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 smtClean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 smtClean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0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4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0" name="Rectangle 19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1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6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44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200" cy="6680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5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672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206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074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9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0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 smtClean="0"/>
              <a:t>Drag your image here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4667" y="1435101"/>
            <a:ext cx="4446869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1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2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671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103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2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 smtClean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 smtClean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763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4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2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77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930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644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0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3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7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</a:t>
            </a:r>
            <a:br>
              <a:rPr lang="en-US" dirty="0" smtClean="0"/>
            </a:br>
            <a:r>
              <a:rPr lang="en-US" dirty="0" smtClean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46.xml"/><Relationship Id="rId21" Type="http://schemas.openxmlformats.org/officeDocument/2006/relationships/theme" Target="../theme/theme5.xml"/><Relationship Id="rId1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66.xml"/><Relationship Id="rId21" Type="http://schemas.openxmlformats.org/officeDocument/2006/relationships/theme" Target="../theme/theme6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86.xml"/><Relationship Id="rId21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106.xml"/><Relationship Id="rId21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26.xml"/><Relationship Id="rId21" Type="http://schemas.openxmlformats.org/officeDocument/2006/relationships/theme" Target="../theme/theme9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717" r:id="rId3"/>
    <p:sldLayoutId id="2147483718" r:id="rId4"/>
    <p:sldLayoutId id="2147483719" r:id="rId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4058" r:id="rId2"/>
    <p:sldLayoutId id="2147483726" r:id="rId3"/>
    <p:sldLayoutId id="2147483879" r:id="rId4"/>
    <p:sldLayoutId id="2147483698" r:id="rId5"/>
    <p:sldLayoutId id="2147483884" r:id="rId6"/>
    <p:sldLayoutId id="2147483728" r:id="rId7"/>
    <p:sldLayoutId id="2147483882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51" r:id="rId3"/>
    <p:sldLayoutId id="2147483752" r:id="rId4"/>
    <p:sldLayoutId id="2147483753" r:id="rId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4059" r:id="rId2"/>
    <p:sldLayoutId id="2147483749" r:id="rId3"/>
    <p:sldLayoutId id="2147483880" r:id="rId4"/>
    <p:sldLayoutId id="2147483750" r:id="rId5"/>
    <p:sldLayoutId id="2147483883" r:id="rId6"/>
    <p:sldLayoutId id="2147483786" r:id="rId7"/>
    <p:sldLayoutId id="2147483881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89" r:id="rId3"/>
    <p:sldLayoutId id="2147483791" r:id="rId4"/>
    <p:sldLayoutId id="2147483793" r:id="rId5"/>
    <p:sldLayoutId id="2147483794" r:id="rId6"/>
    <p:sldLayoutId id="2147483795" r:id="rId7"/>
    <p:sldLayoutId id="2147483796" r:id="rId8"/>
    <p:sldLayoutId id="2147483895" r:id="rId9"/>
    <p:sldLayoutId id="2147483901" r:id="rId10"/>
    <p:sldLayoutId id="2147483805" r:id="rId11"/>
    <p:sldLayoutId id="2147483973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588831"/>
            <a:ext cx="6858000" cy="783383"/>
          </a:xfrm>
        </p:spPr>
        <p:txBody>
          <a:bodyPr/>
          <a:lstStyle/>
          <a:p>
            <a:r>
              <a:rPr lang="en-GB" sz="2400" dirty="0" smtClean="0"/>
              <a:t>Professor Michael C R Davies</a:t>
            </a:r>
          </a:p>
          <a:p>
            <a:r>
              <a:rPr lang="en-GB" sz="2400" dirty="0"/>
              <a:t>Pro-Vice-Chancellor (Research) </a:t>
            </a:r>
            <a:endParaRPr lang="en-GB" sz="2400" dirty="0" smtClean="0"/>
          </a:p>
          <a:p>
            <a:r>
              <a:rPr lang="en-GB" sz="2400" dirty="0" smtClean="0"/>
              <a:t>University </a:t>
            </a:r>
            <a:r>
              <a:rPr lang="en-GB" sz="2400" dirty="0"/>
              <a:t>of </a:t>
            </a:r>
            <a:r>
              <a:rPr lang="en-GB" sz="2400" dirty="0" smtClean="0"/>
              <a:t>Sussex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Higher Education in New Zealand: What might the UK learn?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6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/>
              <a:t>New Zealand international education strategic roadmap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9" y="1471684"/>
            <a:ext cx="8098614" cy="53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495"/>
          <a:stretch/>
        </p:blipFill>
        <p:spPr>
          <a:xfrm>
            <a:off x="1804089" y="1407810"/>
            <a:ext cx="6096000" cy="4276816"/>
          </a:xfrm>
          <a:prstGeom prst="rect">
            <a:avLst/>
          </a:prstGeom>
        </p:spPr>
      </p:pic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585399" y="337213"/>
            <a:ext cx="7958526" cy="806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/>
              <a:t>New Zealand international education strategic roadmap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09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UK HESA Student Record (2014-2015)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5" y="1433967"/>
            <a:ext cx="7430530" cy="52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International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6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Proportion of long distance collaborative publications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(&gt;5000 km) - CWTS Leiden Ranking 2016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796" t="58554" r="57240" b="10333"/>
          <a:stretch/>
        </p:blipFill>
        <p:spPr bwMode="auto">
          <a:xfrm>
            <a:off x="585399" y="4548863"/>
            <a:ext cx="8153712" cy="1983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877" t="30063" r="54754" b="22681"/>
          <a:stretch/>
        </p:blipFill>
        <p:spPr bwMode="auto">
          <a:xfrm>
            <a:off x="651302" y="1828801"/>
            <a:ext cx="7958526" cy="2556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3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International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Conclusions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0743" y="1689270"/>
            <a:ext cx="8142514" cy="4044265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Compared to the HE sector in England the New Zealand university sector is relatively small: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allows easier communications across the sector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facilitates innovation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necessitates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Similarly to the HE sector in the UK the New Zealand university sector is very international: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similar trends in proportion of international staff and students as UK research intensive universities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international collaboration in research in New </a:t>
            </a:r>
            <a:r>
              <a:rPr lang="en-GB" sz="1800" dirty="0"/>
              <a:t>Zealand </a:t>
            </a:r>
            <a:r>
              <a:rPr lang="en-GB" sz="1800" dirty="0" smtClean="0"/>
              <a:t>universities is comparable to that at UK research intensive universities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The New Zealand university sector </a:t>
            </a:r>
            <a:r>
              <a:rPr lang="en-GB" sz="1800" dirty="0" smtClean="0"/>
              <a:t>is internationally competitive </a:t>
            </a:r>
            <a:r>
              <a:rPr lang="en-GB" sz="1800" dirty="0"/>
              <a:t>in both </a:t>
            </a:r>
            <a:r>
              <a:rPr lang="en-GB" sz="1800" dirty="0" smtClean="0"/>
              <a:t>teaching </a:t>
            </a:r>
            <a:r>
              <a:rPr lang="en-GB" sz="1800" dirty="0"/>
              <a:t>and </a:t>
            </a:r>
            <a:r>
              <a:rPr lang="en-GB" sz="1800" dirty="0" smtClean="0"/>
              <a:t>research </a:t>
            </a:r>
            <a:r>
              <a:rPr lang="en-GB" sz="1800" dirty="0"/>
              <a:t>– as recognised in international rankings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International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 smtClean="0"/>
              <a:t>Formerly: </a:t>
            </a:r>
            <a:r>
              <a:rPr lang="en-GB" sz="1800" dirty="0"/>
              <a:t>Dean of Engineering at the University of Auckland </a:t>
            </a:r>
            <a:r>
              <a:rPr lang="en-GB" sz="1800" dirty="0" smtClean="0"/>
              <a:t>and Pro-Vice-Chancellor </a:t>
            </a:r>
            <a:r>
              <a:rPr lang="en-GB" sz="1800" dirty="0"/>
              <a:t>of The University of Auckland </a:t>
            </a:r>
            <a:r>
              <a:rPr lang="en-GB" sz="1800" dirty="0" smtClean="0"/>
              <a:t>Tāmaki </a:t>
            </a:r>
            <a:r>
              <a:rPr lang="en-GB" sz="1800" dirty="0"/>
              <a:t>Innovation </a:t>
            </a:r>
            <a:r>
              <a:rPr lang="en-GB" sz="1800" dirty="0" smtClean="0"/>
              <a:t>Campus</a:t>
            </a:r>
            <a:endParaRPr lang="en-GB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81529"/>
            <a:ext cx="87153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000" dirty="0" smtClean="0"/>
              <a:t>			New Zealand	4.6 million</a:t>
            </a:r>
          </a:p>
          <a:p>
            <a:r>
              <a:rPr lang="en-GB" sz="2000" dirty="0" smtClean="0"/>
              <a:t>			UK			63.4 million</a:t>
            </a:r>
          </a:p>
          <a:p>
            <a:endParaRPr lang="en-GB" sz="2000" dirty="0"/>
          </a:p>
          <a:p>
            <a:r>
              <a:rPr lang="en-GB" sz="2000" dirty="0" smtClean="0"/>
              <a:t>			Scotland		5.3 million</a:t>
            </a:r>
          </a:p>
          <a:p>
            <a:r>
              <a:rPr lang="en-GB" sz="2000" dirty="0" smtClean="0"/>
              <a:t>			Wales		3.1 million</a:t>
            </a:r>
          </a:p>
          <a:p>
            <a:endParaRPr lang="en-GB" sz="2000" dirty="0"/>
          </a:p>
          <a:p>
            <a:r>
              <a:rPr lang="en-GB" sz="2000" dirty="0" smtClean="0"/>
              <a:t>			Zhengzhou 		4.8 million</a:t>
            </a:r>
          </a:p>
          <a:p>
            <a:r>
              <a:rPr lang="en-GB" sz="2000" dirty="0" smtClean="0"/>
              <a:t>			China			1.4 billion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International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Rankings of New Zealand universities in the Times Higher Education/QS system 2006 to </a:t>
            </a:r>
            <a:r>
              <a:rPr lang="en-GB" dirty="0" smtClean="0"/>
              <a:t>2011</a:t>
            </a:r>
            <a:endParaRPr lang="en-GB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66900" y="1660525"/>
            <a:ext cx="5402263" cy="4010025"/>
            <a:chOff x="1176" y="1046"/>
            <a:chExt cx="3403" cy="252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8" y="1084"/>
              <a:ext cx="3384" cy="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" t="3346" r="9003" b="5274"/>
            <a:stretch/>
          </p:blipFill>
          <p:spPr bwMode="auto">
            <a:xfrm>
              <a:off x="1176" y="1046"/>
              <a:ext cx="3403" cy="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878493" y="1851480"/>
            <a:ext cx="1427228" cy="2893653"/>
            <a:chOff x="6878493" y="1851480"/>
            <a:chExt cx="1427228" cy="2893653"/>
          </a:xfrm>
        </p:grpSpPr>
        <p:sp>
          <p:nvSpPr>
            <p:cNvPr id="6" name="Cross 5"/>
            <p:cNvSpPr/>
            <p:nvPr/>
          </p:nvSpPr>
          <p:spPr>
            <a:xfrm>
              <a:off x="7030891" y="2435839"/>
              <a:ext cx="145996" cy="138312"/>
            </a:xfrm>
            <a:prstGeom prst="plu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Cross 7"/>
            <p:cNvSpPr/>
            <p:nvPr/>
          </p:nvSpPr>
          <p:spPr>
            <a:xfrm>
              <a:off x="7037295" y="3033911"/>
              <a:ext cx="145996" cy="138312"/>
            </a:xfrm>
            <a:prstGeom prst="plus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ross 10"/>
            <p:cNvSpPr/>
            <p:nvPr/>
          </p:nvSpPr>
          <p:spPr>
            <a:xfrm>
              <a:off x="7044979" y="3456531"/>
              <a:ext cx="145996" cy="138312"/>
            </a:xfrm>
            <a:prstGeom prst="pl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Cross 11"/>
            <p:cNvSpPr/>
            <p:nvPr/>
          </p:nvSpPr>
          <p:spPr>
            <a:xfrm>
              <a:off x="7043699" y="3601247"/>
              <a:ext cx="145996" cy="138312"/>
            </a:xfrm>
            <a:prstGeom prst="plus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Cross 12"/>
            <p:cNvSpPr/>
            <p:nvPr/>
          </p:nvSpPr>
          <p:spPr>
            <a:xfrm>
              <a:off x="7036015" y="4423435"/>
              <a:ext cx="145996" cy="138312"/>
            </a:xfrm>
            <a:prstGeom prst="plus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ross 13"/>
            <p:cNvSpPr/>
            <p:nvPr/>
          </p:nvSpPr>
          <p:spPr>
            <a:xfrm>
              <a:off x="7034735" y="4337631"/>
              <a:ext cx="145996" cy="138312"/>
            </a:xfrm>
            <a:prstGeom prst="plu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0115" y="2320579"/>
              <a:ext cx="583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81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67411" y="2918401"/>
              <a:ext cx="64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169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67411" y="3272115"/>
              <a:ext cx="64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214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67411" y="3554893"/>
              <a:ext cx="64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228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7411" y="4092773"/>
              <a:ext cx="64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324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67411" y="4375801"/>
              <a:ext cx="64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343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78493" y="1851480"/>
              <a:ext cx="1427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2016-2017</a:t>
              </a:r>
              <a:endParaRPr lang="en-GB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79039" y="6177963"/>
            <a:ext cx="36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Stuart McCutcheon “Never mind the quality – feel the price”, Universities New Zealand, 2012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9394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Relationship between the Times Higher-QS 2008 world ranking of each university (top 200 only) </a:t>
            </a:r>
            <a:r>
              <a:rPr lang="en-GB" sz="2000" dirty="0" smtClean="0"/>
              <a:t>and its </a:t>
            </a:r>
            <a:r>
              <a:rPr lang="en-GB" sz="2000" dirty="0"/>
              <a:t>total expenditure per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2204" t="7445" r="1236" b="6457"/>
          <a:stretch/>
        </p:blipFill>
        <p:spPr>
          <a:xfrm>
            <a:off x="1285102" y="1458097"/>
            <a:ext cx="6573796" cy="4184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9039" y="6177963"/>
            <a:ext cx="36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Stuart McCutcheon “Never mind the quality – feel the price”, Universities New Zealand, 2012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2092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Student numbers (headcount) at The University of Auckland 1883-2011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4279" y="1466163"/>
            <a:ext cx="8858484" cy="5099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034" y="1630677"/>
            <a:ext cx="36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Stuart McCutcheon “Never mind the quality – feel the price”, Universities New Zealand, 2012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3275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International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6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 Title 1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8003EDE2-31AE-4B85-BBFF-9D099B6B1E5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22D82D01-EC9C-4EAD-8B3D-025619A61275}"/>
    </a:ext>
  </a:extLst>
</a:theme>
</file>

<file path=ppt/theme/theme3.xml><?xml version="1.0" encoding="utf-8"?>
<a:theme xmlns:a="http://schemas.openxmlformats.org/drawingml/2006/main" name="UoS Title 2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06F2081F-71D5-4313-BFE0-71CAC04C70C2}"/>
    </a:ext>
  </a:extLst>
</a:theme>
</file>

<file path=ppt/theme/theme4.xml><?xml version="1.0" encoding="utf-8"?>
<a:theme xmlns:a="http://schemas.openxmlformats.org/drawingml/2006/main" name="UoS Title 2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1E6E0983-90E4-485F-88AC-91532DD3FE8B}"/>
    </a:ext>
  </a:extLst>
</a:theme>
</file>

<file path=ppt/theme/theme5.xml><?xml version="1.0" encoding="utf-8"?>
<a:theme xmlns:a="http://schemas.openxmlformats.org/drawingml/2006/main" name="Cobal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6.xml><?xml version="1.0" encoding="utf-8"?>
<a:theme xmlns:a="http://schemas.openxmlformats.org/drawingml/2006/main" name="Turquois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2171F1C2-6428-4C44-9532-700C2E24A372}"/>
    </a:ext>
  </a:extLst>
</a:theme>
</file>

<file path=ppt/theme/theme7.xml><?xml version="1.0" encoding="utf-8"?>
<a:theme xmlns:a="http://schemas.openxmlformats.org/drawingml/2006/main" name="Orang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BC0C09B7-BD1F-4F25-8C9C-C89A2C93230F}"/>
    </a:ext>
  </a:extLst>
</a:theme>
</file>

<file path=ppt/theme/theme8.xml><?xml version="1.0" encoding="utf-8"?>
<a:theme xmlns:a="http://schemas.openxmlformats.org/drawingml/2006/main" name="Blu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BE651764-881C-46F0-BAE6-D1AD39131839}"/>
    </a:ext>
  </a:extLst>
</a:theme>
</file>

<file path=ppt/theme/theme9.xml><?xml version="1.0" encoding="utf-8"?>
<a:theme xmlns:a="http://schemas.openxmlformats.org/drawingml/2006/main" name="Grap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E9B942CE-CE2B-4D60-BFEC-8A8500C910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PowerPoint template - Standard</Template>
  <TotalTime>561</TotalTime>
  <Words>313</Words>
  <Application>Microsoft Macintosh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Georgia</vt:lpstr>
      <vt:lpstr>UoS Title 1</vt:lpstr>
      <vt:lpstr>UoS Title 1 Photography</vt:lpstr>
      <vt:lpstr>UoS Title 2</vt:lpstr>
      <vt:lpstr>UoS Title 2 Photography</vt:lpstr>
      <vt:lpstr>Cobalt - UoS Content</vt:lpstr>
      <vt:lpstr>Turquoise - UoS Content</vt:lpstr>
      <vt:lpstr>Orange - UoS Content</vt:lpstr>
      <vt:lpstr>Blue - UoS Content</vt:lpstr>
      <vt:lpstr>Grape - UoS Content</vt:lpstr>
      <vt:lpstr>Higher Education in New Zealand: What might the UK learn?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 Michael C R Davies</dc:creator>
  <cp:lastModifiedBy>Nick Hillman</cp:lastModifiedBy>
  <cp:revision>35</cp:revision>
  <dcterms:created xsi:type="dcterms:W3CDTF">2016-10-18T22:07:49Z</dcterms:created>
  <dcterms:modified xsi:type="dcterms:W3CDTF">2016-10-19T21:59:03Z</dcterms:modified>
</cp:coreProperties>
</file>