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60" r:id="rId4"/>
    <p:sldId id="258" r:id="rId5"/>
    <p:sldId id="261" r:id="rId6"/>
    <p:sldId id="262" r:id="rId7"/>
    <p:sldId id="263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C1C1C1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/>
    <p:restoredTop sz="94545"/>
  </p:normalViewPr>
  <p:slideViewPr>
    <p:cSldViewPr snapToGrid="0" snapToObjects="1">
      <p:cViewPr varScale="1">
        <p:scale>
          <a:sx n="64" d="100"/>
          <a:sy n="64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70CF-9BAF-B74F-8570-EE6E518F1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687D1-3FFD-0E43-A37C-1AD1ED440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644C0-1659-4F4E-B857-11B52792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7AF4-B885-4047-B502-0BD03FC5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E38DF-7353-2C4D-9B42-0E9FF4FB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57EC0-0DC3-7244-A220-62EAD042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61DEE-11FF-0B42-8C21-4DD8208C5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AAB4A-71A4-9946-B524-21DF55B5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53AFD-8E0E-AE43-B6CD-C8B2EE8F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8D08-F05E-D741-A099-868309B6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496D5-AC55-2F4B-BD8F-382B3ECE2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D3DFFD-8197-ED4D-A9C7-004266607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D28B1-17FB-2A42-A885-9F4AAF8A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7E027-F4AD-3F45-8BB0-49C3C28D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BFE7E-7AB9-5745-A838-34B3366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8C94-7F63-F241-830D-69BFB226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0AFA-8F00-2340-B135-BC8A7BF9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CBE7-A048-FD4D-8A55-F68E52891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AD14-8C11-B044-AFE7-6FBCF241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EAABE-D242-154F-A895-F25CE042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7668-3869-0549-A226-5B0228BD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2602-457F-8A47-85AB-E24F150C6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DBA28-991C-F844-BFEF-7BAD5D7F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C9CD-01F3-9E4A-863A-74AF7BB5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1B6C4-A6B3-1242-ACD6-E7CBAF5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9948-C716-BB4B-B40E-03327DBB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C010-E5CA-324D-A12F-C17538481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11AC5-1A92-DE48-894B-7984A3184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232-96E7-7747-B9D6-53C02D97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C990-24C7-A94E-B4E1-06B6942A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AFB56-A2F8-2541-A991-CC18BD13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CFBC-98B1-454F-9BB9-742B0DE5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5841F-68BF-FC42-B787-EBD88124E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41087-312F-1E42-A0CE-C2E5E5F49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A0B45-8AFC-6047-BDF2-626E1D4DF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00FCC-07E5-0744-BDB6-390945178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95409-9CC6-EF49-B147-D334E32C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FF3E6-C988-2848-BEBB-568D7F41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71C53-1B42-5943-8E3B-86C336F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A906C-2803-924B-8493-3E5FFFA1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64665-919C-2849-B7F3-2586AC0B1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E2C23-106C-774D-8CA5-B0C29CCF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7B339-0CE0-E14E-A761-FA41F194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6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D9E51-94FD-CC4C-AD4A-1E2490A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786980-389C-6742-BB2B-7B0CC337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9BB7E-461E-624C-857E-42B96B3F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3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EEEF9-2C05-5444-887E-F91DEE08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36097-E63F-A944-9C04-25B3F0D2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FF4B3-D497-7C47-91AE-A3133C83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4100-5305-994E-B27D-E9A48528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B99A-B7D1-3243-86B5-862ED6B1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41E77-ABDF-924D-8234-F87E2ACA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5DA8-6DEA-A84B-A3D6-5343EF77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F8139-E58C-D045-AE31-A9DCE3154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C1522-C6BB-9142-B700-B00134541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DBBF5-AF27-4448-934C-80F1EA9A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B1B7C-CE7F-4F4B-9805-8FAA4B92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D0259-2459-D849-8A4C-DA29446D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25180-8D6A-0740-BABD-B017753D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D61D5-C1C0-1B4A-9FF0-CF26349D0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EEFED-3875-7F48-B41B-D78B132F3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3B46-D25F-2B45-B489-14C183F1AEA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8834F-4EF0-2B4D-BE05-4138E5AC8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416A0-251B-2F44-9448-947DA6C1C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CDBD-C28C-FD43-9E8C-E8EF33EE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24E66C-9501-E641-A60B-8360015E4C51}"/>
              </a:ext>
            </a:extLst>
          </p:cNvPr>
          <p:cNvSpPr txBox="1"/>
          <p:nvPr/>
        </p:nvSpPr>
        <p:spPr>
          <a:xfrm>
            <a:off x="594360" y="335280"/>
            <a:ext cx="11856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i="1" dirty="0"/>
              <a:t>Student Academic Experience Survey</a:t>
            </a:r>
            <a:r>
              <a:rPr lang="en-US" sz="3200" dirty="0"/>
              <a:t> began in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Much has changed since: funding, regulation, student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academic workload has changed very little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4EC7C-DE2F-FE4F-8FCA-7F0DBA5FCE67}"/>
              </a:ext>
            </a:extLst>
          </p:cNvPr>
          <p:cNvSpPr txBox="1"/>
          <p:nvPr/>
        </p:nvSpPr>
        <p:spPr>
          <a:xfrm>
            <a:off x="594360" y="6073170"/>
            <a:ext cx="1185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Yet caricatures are wrong: students don’t want lightest workloads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367374-93EC-D449-A530-8699B72B4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729570"/>
              </p:ext>
            </p:extLst>
          </p:nvPr>
        </p:nvGraphicFramePr>
        <p:xfrm>
          <a:off x="0" y="1904940"/>
          <a:ext cx="12191998" cy="416823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26271288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04925717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82126527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428783586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4137081349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16100573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427586736"/>
                    </a:ext>
                  </a:extLst>
                </a:gridCol>
              </a:tblGrid>
              <a:tr h="952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Hours per week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All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2006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Medics / Dentists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Business &amp; Admin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effectLst/>
                        </a:rPr>
                        <a:t>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effectLst/>
                        </a:rPr>
                        <a:t>2018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effectLst/>
                        </a:rPr>
                        <a:t>Medics / Dentists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Business &amp; Admin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11321"/>
                  </a:ext>
                </a:extLst>
              </a:tr>
              <a:tr h="1311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effectLst/>
                        </a:rPr>
                        <a:t>Contact time attended</a:t>
                      </a:r>
                      <a:endParaRPr lang="en-GB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</a:rPr>
                        <a:t>12.6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</a:rPr>
                        <a:t>12.1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670318"/>
                  </a:ext>
                </a:extLst>
              </a:tr>
              <a:tr h="952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>
                          <a:effectLst/>
                        </a:rPr>
                        <a:t>Private study</a:t>
                      </a:r>
                      <a:endParaRPr lang="en-GB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>
                          <a:solidFill>
                            <a:schemeClr val="bg1"/>
                          </a:solidFill>
                          <a:effectLst/>
                        </a:rPr>
                        <a:t>13.1</a:t>
                      </a:r>
                      <a:endParaRPr lang="en-GB" sz="2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</a:rPr>
                        <a:t>14.0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363000"/>
                  </a:ext>
                </a:extLst>
              </a:tr>
              <a:tr h="952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>
                          <a:effectLst/>
                        </a:rPr>
                        <a:t>Together</a:t>
                      </a:r>
                      <a:endParaRPr lang="en-GB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</a:rPr>
                        <a:t>25.7</a:t>
                      </a: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</a:rPr>
                        <a:t>26.1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95411"/>
                  </a:ext>
                </a:extLst>
              </a:tr>
            </a:tbl>
          </a:graphicData>
        </a:graphic>
      </p:graphicFrame>
      <p:pic>
        <p:nvPicPr>
          <p:cNvPr id="6" name="Picture 2" descr="M:\November keynotes\HEA_Surveys_logos_SAES - colour.jpg">
            <a:extLst>
              <a:ext uri="{FF2B5EF4-FFF2-40B4-BE49-F238E27FC236}">
                <a16:creationId xmlns:a16="http://schemas.microsoft.com/office/drawing/2014/main" id="{37F67F0C-BFED-164E-BA97-F4C0448D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955" y="203519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9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AB9CB6-57BC-D142-BE07-77AE9E50A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618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179379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862404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8366854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Perceptions of value for money are not entirely in the control of institutions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Students with the lightest workloads are less content with their choice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Students with BME backgrounds provide less positive responses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118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High levels of paid employment disrupt learning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Total time-on-task remains lower than the sector expects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Challenges remain in providing the sort of feedback students expect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179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Wellbeing continues to fall but needs a joined up response</a:t>
                      </a:r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The benefits from international students are not as clear as expected</a:t>
                      </a:r>
                    </a:p>
                  </a:txBody>
                  <a:tcP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Students are divided on funding, but most accept mixed models</a:t>
                      </a:r>
                    </a:p>
                  </a:txBody>
                  <a:tcPr>
                    <a:solidFill>
                      <a:srgbClr val="00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5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4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31C3E8-FDFD-0C4D-B260-6DD107048A7F}"/>
              </a:ext>
            </a:extLst>
          </p:cNvPr>
          <p:cNvSpPr txBox="1"/>
          <p:nvPr/>
        </p:nvSpPr>
        <p:spPr>
          <a:xfrm>
            <a:off x="594360" y="335280"/>
            <a:ext cx="1185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There is a white access gap but a BME satisfaction gap after entry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D29F-BCBE-1141-9D23-7A624383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" y="869200"/>
            <a:ext cx="6660567" cy="419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C3DED-77BB-4A4D-9D19-F17865D0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331" y="2553891"/>
            <a:ext cx="6882669" cy="3411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BA1EF1-7115-C647-B777-E5D6C0CE4DBD}"/>
              </a:ext>
            </a:extLst>
          </p:cNvPr>
          <p:cNvSpPr txBox="1"/>
          <p:nvPr/>
        </p:nvSpPr>
        <p:spPr>
          <a:xfrm>
            <a:off x="9436100" y="1211212"/>
            <a:ext cx="876300" cy="461665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UCAS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320E12-2935-7F4C-A5D9-912E88663C3C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745672" y="1442045"/>
            <a:ext cx="2690428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157665-2925-EA45-A49A-255C9B7CB6F2}"/>
              </a:ext>
            </a:extLst>
          </p:cNvPr>
          <p:cNvCxnSpPr>
            <a:cxnSpLocks/>
          </p:cNvCxnSpPr>
          <p:nvPr/>
        </p:nvCxnSpPr>
        <p:spPr>
          <a:xfrm flipV="1">
            <a:off x="2613015" y="5694657"/>
            <a:ext cx="2696316" cy="3688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4DE6240-E0F2-E14F-8E79-8C783ADC8EB6}"/>
              </a:ext>
            </a:extLst>
          </p:cNvPr>
          <p:cNvSpPr txBox="1"/>
          <p:nvPr/>
        </p:nvSpPr>
        <p:spPr>
          <a:xfrm>
            <a:off x="1736715" y="5500707"/>
            <a:ext cx="876300" cy="46166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SAES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27CA0-A1C4-724E-B313-999F4E3D01EA}"/>
              </a:ext>
            </a:extLst>
          </p:cNvPr>
          <p:cNvSpPr txBox="1"/>
          <p:nvPr/>
        </p:nvSpPr>
        <p:spPr>
          <a:xfrm>
            <a:off x="594360" y="6062866"/>
            <a:ext cx="1185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Diversity among staff, reassess curricula, tackle unconscious bias</a:t>
            </a:r>
          </a:p>
        </p:txBody>
      </p:sp>
      <p:pic>
        <p:nvPicPr>
          <p:cNvPr id="10" name="Picture 2" descr="M:\November keynotes\HEA_Surveys_logos_SAES - colour.jpg">
            <a:extLst>
              <a:ext uri="{FF2B5EF4-FFF2-40B4-BE49-F238E27FC236}">
                <a16:creationId xmlns:a16="http://schemas.microsoft.com/office/drawing/2014/main" id="{BF62B3D1-7D61-A844-8F0A-05141EB3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95" y="1299977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93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863A02-E777-7C46-BBDC-629EE04DE083}"/>
              </a:ext>
            </a:extLst>
          </p:cNvPr>
          <p:cNvSpPr txBox="1"/>
          <p:nvPr/>
        </p:nvSpPr>
        <p:spPr>
          <a:xfrm>
            <a:off x="579120" y="121920"/>
            <a:ext cx="118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Despite all the focus on student mental health, student wellbeing continues to fall and is worse among some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2EFB0-0144-9C42-AFF3-AD4A4410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420" y="1181358"/>
            <a:ext cx="7178567" cy="4178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F929D-F068-EE4C-BD19-214948983357}"/>
              </a:ext>
            </a:extLst>
          </p:cNvPr>
          <p:cNvSpPr txBox="1"/>
          <p:nvPr/>
        </p:nvSpPr>
        <p:spPr>
          <a:xfrm>
            <a:off x="579120" y="5335498"/>
            <a:ext cx="1085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Big challenge to ensure same outcomes for all groups…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…but universities unlikely to solve all the issues on their own</a:t>
            </a:r>
          </a:p>
        </p:txBody>
      </p:sp>
      <p:pic>
        <p:nvPicPr>
          <p:cNvPr id="8" name="Picture 2" descr="M:\November keynotes\HEA_Surveys_logos_SAES - colour.jpg">
            <a:extLst>
              <a:ext uri="{FF2B5EF4-FFF2-40B4-BE49-F238E27FC236}">
                <a16:creationId xmlns:a16="http://schemas.microsoft.com/office/drawing/2014/main" id="{5C717777-5699-7946-876D-CEB3056B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95" y="1299977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ED84A0-A399-FD43-890D-2C698B33D653}"/>
              </a:ext>
            </a:extLst>
          </p:cNvPr>
          <p:cNvSpPr txBox="1"/>
          <p:nvPr/>
        </p:nvSpPr>
        <p:spPr>
          <a:xfrm>
            <a:off x="213360" y="232757"/>
            <a:ext cx="44043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There is a mixed picture on students’ perceptions of the benefits from learning alongside 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The benefits should be made clearer to be certain of winning the continuing row on international student targets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728D6-0EA6-3249-A5AE-55485539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0" y="0"/>
            <a:ext cx="7421880" cy="683015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EF3E9B-201C-F840-9645-26BF5FE9854E}"/>
              </a:ext>
            </a:extLst>
          </p:cNvPr>
          <p:cNvCxnSpPr/>
          <p:nvPr/>
        </p:nvCxnSpPr>
        <p:spPr>
          <a:xfrm>
            <a:off x="7480300" y="927100"/>
            <a:ext cx="0" cy="2590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40EBDC-B3F0-4F47-BFBD-04971C67B5EF}"/>
              </a:ext>
            </a:extLst>
          </p:cNvPr>
          <p:cNvCxnSpPr/>
          <p:nvPr/>
        </p:nvCxnSpPr>
        <p:spPr>
          <a:xfrm>
            <a:off x="9715500" y="889000"/>
            <a:ext cx="0" cy="2590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M:\November keynotes\HEA_Surveys_logos_SAES - colour.jpg">
            <a:extLst>
              <a:ext uri="{FF2B5EF4-FFF2-40B4-BE49-F238E27FC236}">
                <a16:creationId xmlns:a16="http://schemas.microsoft.com/office/drawing/2014/main" id="{8BC33585-5AC9-394B-97C7-A5FFC1289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95" y="1299977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5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A35CFF-6B87-2545-B7C8-7129C699906B}"/>
              </a:ext>
            </a:extLst>
          </p:cNvPr>
          <p:cNvSpPr txBox="1"/>
          <p:nvPr/>
        </p:nvSpPr>
        <p:spPr>
          <a:xfrm>
            <a:off x="283075" y="266640"/>
            <a:ext cx="347180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Still a big gap between expectations and reality 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Over half (53%) of students want their work back in a fortnight or less…but nearly three-quarters (71%) wait longer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AFF70-C7AB-814B-B47A-B2AD5385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2" y="1020890"/>
            <a:ext cx="8437123" cy="5098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1763D-10BE-9649-BFFF-32F90BEEDE96}"/>
              </a:ext>
            </a:extLst>
          </p:cNvPr>
          <p:cNvSpPr txBox="1"/>
          <p:nvPr/>
        </p:nvSpPr>
        <p:spPr>
          <a:xfrm>
            <a:off x="2956560" y="2026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BC76C82C-6FE9-954A-9F20-8F7F12F62F31}"/>
              </a:ext>
            </a:extLst>
          </p:cNvPr>
          <p:cNvSpPr/>
          <p:nvPr/>
        </p:nvSpPr>
        <p:spPr>
          <a:xfrm>
            <a:off x="7874000" y="1831020"/>
            <a:ext cx="468000" cy="468000"/>
          </a:xfrm>
          <a:prstGeom prst="donut">
            <a:avLst>
              <a:gd name="adj" fmla="val 12756"/>
            </a:avLst>
          </a:prstGeom>
          <a:solidFill>
            <a:srgbClr val="92D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842D098A-F979-9A4D-A2FB-41F62EFCF496}"/>
              </a:ext>
            </a:extLst>
          </p:cNvPr>
          <p:cNvSpPr/>
          <p:nvPr/>
        </p:nvSpPr>
        <p:spPr>
          <a:xfrm>
            <a:off x="10655300" y="2554920"/>
            <a:ext cx="468000" cy="468000"/>
          </a:xfrm>
          <a:prstGeom prst="donut">
            <a:avLst>
              <a:gd name="adj" fmla="val 12756"/>
            </a:avLst>
          </a:prstGeom>
          <a:solidFill>
            <a:srgbClr val="92D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9F4306F0-4FBA-AE42-A530-4884C93C6668}"/>
              </a:ext>
            </a:extLst>
          </p:cNvPr>
          <p:cNvSpPr/>
          <p:nvPr/>
        </p:nvSpPr>
        <p:spPr>
          <a:xfrm>
            <a:off x="9144000" y="4193220"/>
            <a:ext cx="468000" cy="468000"/>
          </a:xfrm>
          <a:prstGeom prst="donut">
            <a:avLst>
              <a:gd name="adj" fmla="val 12756"/>
            </a:avLst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1BA4E529-BEA6-DD4F-9E05-1D1F2BA08372}"/>
              </a:ext>
            </a:extLst>
          </p:cNvPr>
          <p:cNvSpPr/>
          <p:nvPr/>
        </p:nvSpPr>
        <p:spPr>
          <a:xfrm>
            <a:off x="10147300" y="3462882"/>
            <a:ext cx="468000" cy="468000"/>
          </a:xfrm>
          <a:prstGeom prst="donut">
            <a:avLst>
              <a:gd name="adj" fmla="val 12756"/>
            </a:avLst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C1243-9E8E-B24D-B38A-827052863DD9}"/>
              </a:ext>
            </a:extLst>
          </p:cNvPr>
          <p:cNvCxnSpPr>
            <a:stCxn id="7" idx="6"/>
            <a:endCxn id="8" idx="1"/>
          </p:cNvCxnSpPr>
          <p:nvPr/>
        </p:nvCxnSpPr>
        <p:spPr>
          <a:xfrm>
            <a:off x="8342000" y="2065020"/>
            <a:ext cx="2381837" cy="558437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DB6C8-07CA-0544-9C2D-1AE60EDDB48E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9543463" y="3829281"/>
            <a:ext cx="666974" cy="43247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5">
            <a:extLst>
              <a:ext uri="{FF2B5EF4-FFF2-40B4-BE49-F238E27FC236}">
                <a16:creationId xmlns:a16="http://schemas.microsoft.com/office/drawing/2014/main" id="{79A58EC4-E3DA-8C4E-ACD2-6201090FCE62}"/>
              </a:ext>
            </a:extLst>
          </p:cNvPr>
          <p:cNvSpPr/>
          <p:nvPr/>
        </p:nvSpPr>
        <p:spPr>
          <a:xfrm>
            <a:off x="7770500" y="4904420"/>
            <a:ext cx="468000" cy="468000"/>
          </a:xfrm>
          <a:prstGeom prst="donut">
            <a:avLst>
              <a:gd name="adj" fmla="val 12756"/>
            </a:avLst>
          </a:prstGeo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D1FF0F-3467-C440-BC83-FDBAD979183F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8169963" y="4527643"/>
            <a:ext cx="1019899" cy="44531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M:\November keynotes\HEA_Surveys_logos_SAES - colour.jpg">
            <a:extLst>
              <a:ext uri="{FF2B5EF4-FFF2-40B4-BE49-F238E27FC236}">
                <a16:creationId xmlns:a16="http://schemas.microsoft.com/office/drawing/2014/main" id="{FAE52765-94AD-8F4F-9EE8-68E36693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955" y="203519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05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E3697-DBF2-BB4A-9282-A8E85B5D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587" y="649596"/>
            <a:ext cx="9009335" cy="5945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86C5D-575C-4446-BC68-EE70B3401388}"/>
              </a:ext>
            </a:extLst>
          </p:cNvPr>
          <p:cNvSpPr txBox="1"/>
          <p:nvPr/>
        </p:nvSpPr>
        <p:spPr>
          <a:xfrm>
            <a:off x="46497" y="203519"/>
            <a:ext cx="329379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No one funding model enjoys majority support anywhere in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Most students think the Government should pay all or most of the costs…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AFD80-4594-4D46-AD57-409388F39650}"/>
              </a:ext>
            </a:extLst>
          </p:cNvPr>
          <p:cNvSpPr txBox="1"/>
          <p:nvPr/>
        </p:nvSpPr>
        <p:spPr>
          <a:xfrm>
            <a:off x="3784134" y="2014110"/>
            <a:ext cx="709935" cy="2416912"/>
          </a:xfrm>
          <a:prstGeom prst="rect">
            <a:avLst/>
          </a:prstGeom>
          <a:noFill/>
          <a:ln w="793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42B61-397A-1747-BF14-9C6ACD6E9EEF}"/>
              </a:ext>
            </a:extLst>
          </p:cNvPr>
          <p:cNvSpPr txBox="1"/>
          <p:nvPr/>
        </p:nvSpPr>
        <p:spPr>
          <a:xfrm>
            <a:off x="5089281" y="2074559"/>
            <a:ext cx="709935" cy="2776606"/>
          </a:xfrm>
          <a:prstGeom prst="rect">
            <a:avLst/>
          </a:prstGeom>
          <a:noFill/>
          <a:ln w="793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B6B2A-99CA-DA44-8C9A-C30EB0096A6A}"/>
              </a:ext>
            </a:extLst>
          </p:cNvPr>
          <p:cNvSpPr txBox="1"/>
          <p:nvPr/>
        </p:nvSpPr>
        <p:spPr>
          <a:xfrm>
            <a:off x="6385841" y="2052554"/>
            <a:ext cx="709935" cy="2263186"/>
          </a:xfrm>
          <a:prstGeom prst="rect">
            <a:avLst/>
          </a:prstGeom>
          <a:noFill/>
          <a:ln w="793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221FD-0822-7F4C-BEFF-DBB8D67C5447}"/>
              </a:ext>
            </a:extLst>
          </p:cNvPr>
          <p:cNvSpPr txBox="1"/>
          <p:nvPr/>
        </p:nvSpPr>
        <p:spPr>
          <a:xfrm>
            <a:off x="7701856" y="1976649"/>
            <a:ext cx="709935" cy="2340049"/>
          </a:xfrm>
          <a:prstGeom prst="rect">
            <a:avLst/>
          </a:prstGeom>
          <a:noFill/>
          <a:ln w="793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M:\November keynotes\HEA_Surveys_logos_SAES - colour.jpg">
            <a:extLst>
              <a:ext uri="{FF2B5EF4-FFF2-40B4-BE49-F238E27FC236}">
                <a16:creationId xmlns:a16="http://schemas.microsoft.com/office/drawing/2014/main" id="{B08A814A-1AA4-8642-A1BA-DE98B99E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955" y="203519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9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E3697-DBF2-BB4A-9282-A8E85B5D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43" y="669050"/>
            <a:ext cx="8685057" cy="5731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86C5D-575C-4446-BC68-EE70B3401388}"/>
              </a:ext>
            </a:extLst>
          </p:cNvPr>
          <p:cNvSpPr txBox="1"/>
          <p:nvPr/>
        </p:nvSpPr>
        <p:spPr>
          <a:xfrm>
            <a:off x="251328" y="363915"/>
            <a:ext cx="33077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…but a big majority think they should contribute towards the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Implications for the Post-18 Review of Education and Funding?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EDD39-62D9-D743-B67C-3F257B36990B}"/>
              </a:ext>
            </a:extLst>
          </p:cNvPr>
          <p:cNvSpPr txBox="1"/>
          <p:nvPr/>
        </p:nvSpPr>
        <p:spPr>
          <a:xfrm>
            <a:off x="4081969" y="2762655"/>
            <a:ext cx="706902" cy="2737327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BBC44-C5D9-944F-A8E9-5F37D99749FA}"/>
              </a:ext>
            </a:extLst>
          </p:cNvPr>
          <p:cNvSpPr txBox="1"/>
          <p:nvPr/>
        </p:nvSpPr>
        <p:spPr>
          <a:xfrm>
            <a:off x="5324881" y="3424136"/>
            <a:ext cx="720000" cy="2075846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E9474-99EA-1E42-B6D7-DC3B505C3E59}"/>
              </a:ext>
            </a:extLst>
          </p:cNvPr>
          <p:cNvSpPr txBox="1"/>
          <p:nvPr/>
        </p:nvSpPr>
        <p:spPr>
          <a:xfrm>
            <a:off x="6600886" y="2762655"/>
            <a:ext cx="720000" cy="2737327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EB138-A81F-ED4C-9B59-A18CAB5D743F}"/>
              </a:ext>
            </a:extLst>
          </p:cNvPr>
          <p:cNvSpPr txBox="1"/>
          <p:nvPr/>
        </p:nvSpPr>
        <p:spPr>
          <a:xfrm>
            <a:off x="7856896" y="2762655"/>
            <a:ext cx="720000" cy="2737327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M:\November keynotes\HEA_Surveys_logos_SAES - colour.jpg">
            <a:extLst>
              <a:ext uri="{FF2B5EF4-FFF2-40B4-BE49-F238E27FC236}">
                <a16:creationId xmlns:a16="http://schemas.microsoft.com/office/drawing/2014/main" id="{0447630C-114B-C345-AB4E-4237C6B3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955" y="203519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58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16501-0D05-F54F-8B6C-3DF7928D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10" y="1618239"/>
            <a:ext cx="6926289" cy="4249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59792-1A6C-844A-AD13-DEECDCF39380}"/>
              </a:ext>
            </a:extLst>
          </p:cNvPr>
          <p:cNvSpPr txBox="1"/>
          <p:nvPr/>
        </p:nvSpPr>
        <p:spPr>
          <a:xfrm>
            <a:off x="269240" y="147320"/>
            <a:ext cx="118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 minority of students want differential fees, which are less unpopular than they were (63% wanted same fee in Nov 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707B2-C43A-8441-9EF4-7A291634652B}"/>
              </a:ext>
            </a:extLst>
          </p:cNvPr>
          <p:cNvSpPr txBox="1"/>
          <p:nvPr/>
        </p:nvSpPr>
        <p:spPr>
          <a:xfrm>
            <a:off x="269240" y="1618239"/>
            <a:ext cx="46408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Medics and Dentists are most accepting (51%) and those on Mass Communication (</a:t>
            </a:r>
            <a:r>
              <a:rPr lang="en-US" sz="3200" b="1" dirty="0" err="1"/>
              <a:t>eg</a:t>
            </a:r>
            <a:r>
              <a:rPr lang="en-US" sz="3200" b="1" dirty="0"/>
              <a:t> journalism) are least accepting (30%)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Unclear if differential means lower or higher – and for whom?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251F56E4-0802-F442-A285-192346D0AC6B}"/>
              </a:ext>
            </a:extLst>
          </p:cNvPr>
          <p:cNvCxnSpPr>
            <a:cxnSpLocks/>
          </p:cNvCxnSpPr>
          <p:nvPr/>
        </p:nvCxnSpPr>
        <p:spPr>
          <a:xfrm>
            <a:off x="4145973" y="2951018"/>
            <a:ext cx="1454727" cy="1143000"/>
          </a:xfrm>
          <a:prstGeom prst="bentConnector3">
            <a:avLst/>
          </a:prstGeom>
          <a:ln w="793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M:\November keynotes\HEA_Surveys_logos_SAES - colour.jpg">
            <a:extLst>
              <a:ext uri="{FF2B5EF4-FFF2-40B4-BE49-F238E27FC236}">
                <a16:creationId xmlns:a16="http://schemas.microsoft.com/office/drawing/2014/main" id="{F80A74AE-801A-2D47-B972-A5C9768B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631" y="6124448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0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E1C2A-E247-BF41-B317-6CF73E14E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45" y="337144"/>
            <a:ext cx="10422758" cy="59919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6FB5BB-E949-B94A-A729-AAB9F7376A33}"/>
              </a:ext>
            </a:extLst>
          </p:cNvPr>
          <p:cNvSpPr/>
          <p:nvPr/>
        </p:nvSpPr>
        <p:spPr>
          <a:xfrm>
            <a:off x="1685365" y="2273024"/>
            <a:ext cx="8390965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MT"/>
              </a:rPr>
              <a:t>‘Providers should … allow students to see how their money is spent, following examples from other sectors, such as Local Authorities publishing breakdowns of how Council Tax is spent.’ Govt / </a:t>
            </a:r>
            <a:r>
              <a:rPr lang="en-GB" sz="2400" b="1" dirty="0" err="1">
                <a:solidFill>
                  <a:schemeClr val="bg1"/>
                </a:solidFill>
                <a:latin typeface="ArialMT"/>
              </a:rPr>
              <a:t>OfS</a:t>
            </a:r>
            <a:r>
              <a:rPr lang="en-GB" sz="2400" b="1" dirty="0">
                <a:solidFill>
                  <a:schemeClr val="bg1"/>
                </a:solidFill>
                <a:latin typeface="ArialMT"/>
              </a:rPr>
              <a:t> consultation, 2017 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M:\November keynotes\HEA_Surveys_logos_SAES - colour.jpg">
            <a:extLst>
              <a:ext uri="{FF2B5EF4-FFF2-40B4-BE49-F238E27FC236}">
                <a16:creationId xmlns:a16="http://schemas.microsoft.com/office/drawing/2014/main" id="{DB6D5599-DCF0-1C40-A30D-372567485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631" y="6124448"/>
            <a:ext cx="1191768" cy="6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3183</TotalTime>
  <Words>452</Words>
  <Application>Microsoft Office PowerPoint</Application>
  <PresentationFormat>Widescreen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Sarah� Isles�</cp:lastModifiedBy>
  <cp:revision>40</cp:revision>
  <cp:lastPrinted>2018-06-04T20:41:24Z</cp:lastPrinted>
  <dcterms:created xsi:type="dcterms:W3CDTF">2018-06-01T10:21:05Z</dcterms:created>
  <dcterms:modified xsi:type="dcterms:W3CDTF">2018-06-08T14:39:17Z</dcterms:modified>
</cp:coreProperties>
</file>