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4163A-8FC5-4A4C-83E7-7B6F26C8F7FF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40A2E-B5D8-4300-B3C8-92A8779CE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572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BDC77-1BC5-42C9-9CC2-4E45D6747673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A134C-90B1-4D52-8E03-B6A0ABEF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96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134C-90B1-4D52-8E03-B6A0ABEF64D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3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134C-90B1-4D52-8E03-B6A0ABEF64D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3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134C-90B1-4D52-8E03-B6A0ABEF64D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44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01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62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7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7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0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1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7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6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05629-E47C-45C2-892E-D6512C0A6C29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3D60-A212-4F0B-AD48-3DF2617D6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8265" y="0"/>
            <a:ext cx="10515600" cy="1325563"/>
          </a:xfrm>
        </p:spPr>
        <p:txBody>
          <a:bodyPr/>
          <a:lstStyle/>
          <a:p>
            <a:r>
              <a:rPr lang="en-GB" b="1" dirty="0"/>
              <a:t>Social Value for Money (SVFM)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508" y="2212248"/>
            <a:ext cx="3098074" cy="372364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63292" y="1623220"/>
            <a:ext cx="69668" cy="490170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147582" y="1964724"/>
            <a:ext cx="2783162" cy="1466452"/>
            <a:chOff x="5147582" y="1964724"/>
            <a:chExt cx="2783162" cy="1466452"/>
          </a:xfrm>
        </p:grpSpPr>
        <p:sp>
          <p:nvSpPr>
            <p:cNvPr id="13" name="TextBox 12"/>
            <p:cNvSpPr txBox="1"/>
            <p:nvPr/>
          </p:nvSpPr>
          <p:spPr>
            <a:xfrm>
              <a:off x="6891677" y="1964724"/>
              <a:ext cx="103906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>
                  <a:latin typeface="Bernard MT Condensed" panose="02050806060905020404" pitchFamily="18" charset="0"/>
                </a:rPr>
                <a:t>££</a:t>
              </a:r>
              <a:r>
                <a:rPr lang="en-GB" dirty="0"/>
                <a:t> </a:t>
              </a:r>
            </a:p>
          </p:txBody>
        </p:sp>
        <p:sp>
          <p:nvSpPr>
            <p:cNvPr id="14" name="Right Arrow 13"/>
            <p:cNvSpPr/>
            <p:nvPr/>
          </p:nvSpPr>
          <p:spPr>
            <a:xfrm rot="19933566">
              <a:off x="5147582" y="2656113"/>
              <a:ext cx="1846218" cy="7750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Benefit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930744" y="3043644"/>
            <a:ext cx="3794006" cy="3707799"/>
            <a:chOff x="7930744" y="3043644"/>
            <a:chExt cx="3794006" cy="3707799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365847" y="3043644"/>
              <a:ext cx="46633" cy="315685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8412481" y="6198474"/>
              <a:ext cx="3312269" cy="20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930744" y="4339438"/>
              <a:ext cx="4235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/>
                <a:t>P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97143" y="6105112"/>
              <a:ext cx="4956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/>
                <a:t>Q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455594" y="2369847"/>
            <a:ext cx="2289685" cy="1161293"/>
            <a:chOff x="1455594" y="2369847"/>
            <a:chExt cx="2289685" cy="1161293"/>
          </a:xfrm>
        </p:grpSpPr>
        <p:sp>
          <p:nvSpPr>
            <p:cNvPr id="10" name="TextBox 9"/>
            <p:cNvSpPr txBox="1"/>
            <p:nvPr/>
          </p:nvSpPr>
          <p:spPr>
            <a:xfrm>
              <a:off x="1455594" y="2369847"/>
              <a:ext cx="63831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>
                  <a:latin typeface="Bernard MT Condensed" panose="02050806060905020404" pitchFamily="18" charset="0"/>
                </a:rPr>
                <a:t>£</a:t>
              </a:r>
              <a:r>
                <a:rPr lang="en-GB" dirty="0"/>
                <a:t> </a:t>
              </a:r>
            </a:p>
          </p:txBody>
        </p:sp>
        <p:sp>
          <p:nvSpPr>
            <p:cNvPr id="27" name="Left Arrow 26"/>
            <p:cNvSpPr/>
            <p:nvPr/>
          </p:nvSpPr>
          <p:spPr>
            <a:xfrm rot="1237884">
              <a:off x="1983799" y="2758100"/>
              <a:ext cx="1761480" cy="77304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Private Benefit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713056" y="3653899"/>
            <a:ext cx="2168173" cy="2577565"/>
            <a:chOff x="8713056" y="3653899"/>
            <a:chExt cx="2168173" cy="2577565"/>
          </a:xfrm>
        </p:grpSpPr>
        <p:cxnSp>
          <p:nvCxnSpPr>
            <p:cNvPr id="32" name="Straight Connector 31"/>
            <p:cNvCxnSpPr/>
            <p:nvPr/>
          </p:nvCxnSpPr>
          <p:spPr>
            <a:xfrm flipH="1" flipV="1">
              <a:off x="8713056" y="3734136"/>
              <a:ext cx="2168173" cy="22273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 rot="2767715">
              <a:off x="8450580" y="4758016"/>
              <a:ext cx="25775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Private (marginal) Benefit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818147" y="3422002"/>
            <a:ext cx="3190974" cy="2205301"/>
            <a:chOff x="8818147" y="3422002"/>
            <a:chExt cx="3190974" cy="2205301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8818147" y="3772378"/>
              <a:ext cx="2453640" cy="18549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0344819" y="3422002"/>
              <a:ext cx="1664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Marginal Social </a:t>
              </a:r>
            </a:p>
            <a:p>
              <a:r>
                <a:rPr lang="en-GB" dirty="0"/>
                <a:t>Cost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472281" y="3329744"/>
            <a:ext cx="2168173" cy="2656881"/>
            <a:chOff x="9739362" y="-20013"/>
            <a:chExt cx="2168173" cy="2656881"/>
          </a:xfrm>
        </p:grpSpPr>
        <p:cxnSp>
          <p:nvCxnSpPr>
            <p:cNvPr id="25" name="Straight Connector 24"/>
            <p:cNvCxnSpPr/>
            <p:nvPr/>
          </p:nvCxnSpPr>
          <p:spPr>
            <a:xfrm flipH="1" flipV="1">
              <a:off x="9739362" y="314307"/>
              <a:ext cx="2168173" cy="22273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2766039">
              <a:off x="9692522" y="1123762"/>
              <a:ext cx="2656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Societal (marginal) Benefit</a:t>
              </a:r>
            </a:p>
          </p:txBody>
        </p:sp>
      </p:grpSp>
      <p:sp>
        <p:nvSpPr>
          <p:cNvPr id="45" name="Freeform 44"/>
          <p:cNvSpPr/>
          <p:nvPr/>
        </p:nvSpPr>
        <p:spPr>
          <a:xfrm rot="19977336">
            <a:off x="9699827" y="3497227"/>
            <a:ext cx="1196451" cy="2820403"/>
          </a:xfrm>
          <a:custGeom>
            <a:avLst/>
            <a:gdLst>
              <a:gd name="connsiteX0" fmla="*/ 69669 w 1141693"/>
              <a:gd name="connsiteY0" fmla="*/ 0 h 2185851"/>
              <a:gd name="connsiteX1" fmla="*/ 8709 w 1141693"/>
              <a:gd name="connsiteY1" fmla="*/ 60960 h 2185851"/>
              <a:gd name="connsiteX2" fmla="*/ 0 w 1141693"/>
              <a:gd name="connsiteY2" fmla="*/ 87086 h 2185851"/>
              <a:gd name="connsiteX3" fmla="*/ 156754 w 1141693"/>
              <a:gd name="connsiteY3" fmla="*/ 139337 h 2185851"/>
              <a:gd name="connsiteX4" fmla="*/ 243840 w 1141693"/>
              <a:gd name="connsiteY4" fmla="*/ 156754 h 2185851"/>
              <a:gd name="connsiteX5" fmla="*/ 287383 w 1141693"/>
              <a:gd name="connsiteY5" fmla="*/ 165463 h 2185851"/>
              <a:gd name="connsiteX6" fmla="*/ 243840 w 1141693"/>
              <a:gd name="connsiteY6" fmla="*/ 235131 h 2185851"/>
              <a:gd name="connsiteX7" fmla="*/ 174171 w 1141693"/>
              <a:gd name="connsiteY7" fmla="*/ 296091 h 2185851"/>
              <a:gd name="connsiteX8" fmla="*/ 130629 w 1141693"/>
              <a:gd name="connsiteY8" fmla="*/ 322217 h 2185851"/>
              <a:gd name="connsiteX9" fmla="*/ 113211 w 1141693"/>
              <a:gd name="connsiteY9" fmla="*/ 339634 h 2185851"/>
              <a:gd name="connsiteX10" fmla="*/ 78377 w 1141693"/>
              <a:gd name="connsiteY10" fmla="*/ 357051 h 2185851"/>
              <a:gd name="connsiteX11" fmla="*/ 26126 w 1141693"/>
              <a:gd name="connsiteY11" fmla="*/ 391886 h 2185851"/>
              <a:gd name="connsiteX12" fmla="*/ 113211 w 1141693"/>
              <a:gd name="connsiteY12" fmla="*/ 391886 h 2185851"/>
              <a:gd name="connsiteX13" fmla="*/ 426720 w 1141693"/>
              <a:gd name="connsiteY13" fmla="*/ 400594 h 2185851"/>
              <a:gd name="connsiteX14" fmla="*/ 409303 w 1141693"/>
              <a:gd name="connsiteY14" fmla="*/ 426720 h 2185851"/>
              <a:gd name="connsiteX15" fmla="*/ 330926 w 1141693"/>
              <a:gd name="connsiteY15" fmla="*/ 487680 h 2185851"/>
              <a:gd name="connsiteX16" fmla="*/ 313509 w 1141693"/>
              <a:gd name="connsiteY16" fmla="*/ 513806 h 2185851"/>
              <a:gd name="connsiteX17" fmla="*/ 296091 w 1141693"/>
              <a:gd name="connsiteY17" fmla="*/ 548640 h 2185851"/>
              <a:gd name="connsiteX18" fmla="*/ 261257 w 1141693"/>
              <a:gd name="connsiteY18" fmla="*/ 557348 h 2185851"/>
              <a:gd name="connsiteX19" fmla="*/ 235131 w 1141693"/>
              <a:gd name="connsiteY19" fmla="*/ 592183 h 2185851"/>
              <a:gd name="connsiteX20" fmla="*/ 278674 w 1141693"/>
              <a:gd name="connsiteY20" fmla="*/ 609600 h 2185851"/>
              <a:gd name="connsiteX21" fmla="*/ 348343 w 1141693"/>
              <a:gd name="connsiteY21" fmla="*/ 609600 h 2185851"/>
              <a:gd name="connsiteX22" fmla="*/ 296091 w 1141693"/>
              <a:gd name="connsiteY22" fmla="*/ 661851 h 2185851"/>
              <a:gd name="connsiteX23" fmla="*/ 217714 w 1141693"/>
              <a:gd name="connsiteY23" fmla="*/ 731520 h 2185851"/>
              <a:gd name="connsiteX24" fmla="*/ 200297 w 1141693"/>
              <a:gd name="connsiteY24" fmla="*/ 757646 h 2185851"/>
              <a:gd name="connsiteX25" fmla="*/ 226423 w 1141693"/>
              <a:gd name="connsiteY25" fmla="*/ 775063 h 2185851"/>
              <a:gd name="connsiteX26" fmla="*/ 330926 w 1141693"/>
              <a:gd name="connsiteY26" fmla="*/ 783771 h 2185851"/>
              <a:gd name="connsiteX27" fmla="*/ 313509 w 1141693"/>
              <a:gd name="connsiteY27" fmla="*/ 827314 h 2185851"/>
              <a:gd name="connsiteX28" fmla="*/ 304800 w 1141693"/>
              <a:gd name="connsiteY28" fmla="*/ 862148 h 2185851"/>
              <a:gd name="connsiteX29" fmla="*/ 296091 w 1141693"/>
              <a:gd name="connsiteY29" fmla="*/ 888274 h 2185851"/>
              <a:gd name="connsiteX30" fmla="*/ 348343 w 1141693"/>
              <a:gd name="connsiteY30" fmla="*/ 896983 h 2185851"/>
              <a:gd name="connsiteX31" fmla="*/ 400594 w 1141693"/>
              <a:gd name="connsiteY31" fmla="*/ 879566 h 2185851"/>
              <a:gd name="connsiteX32" fmla="*/ 444137 w 1141693"/>
              <a:gd name="connsiteY32" fmla="*/ 870857 h 2185851"/>
              <a:gd name="connsiteX33" fmla="*/ 592183 w 1141693"/>
              <a:gd name="connsiteY33" fmla="*/ 827314 h 2185851"/>
              <a:gd name="connsiteX34" fmla="*/ 574766 w 1141693"/>
              <a:gd name="connsiteY34" fmla="*/ 862148 h 2185851"/>
              <a:gd name="connsiteX35" fmla="*/ 592183 w 1141693"/>
              <a:gd name="connsiteY35" fmla="*/ 888274 h 2185851"/>
              <a:gd name="connsiteX36" fmla="*/ 531223 w 1141693"/>
              <a:gd name="connsiteY36" fmla="*/ 975360 h 2185851"/>
              <a:gd name="connsiteX37" fmla="*/ 461554 w 1141693"/>
              <a:gd name="connsiteY37" fmla="*/ 1097280 h 2185851"/>
              <a:gd name="connsiteX38" fmla="*/ 418011 w 1141693"/>
              <a:gd name="connsiteY38" fmla="*/ 1175657 h 2185851"/>
              <a:gd name="connsiteX39" fmla="*/ 409303 w 1141693"/>
              <a:gd name="connsiteY39" fmla="*/ 1210491 h 2185851"/>
              <a:gd name="connsiteX40" fmla="*/ 478971 w 1141693"/>
              <a:gd name="connsiteY40" fmla="*/ 1201783 h 2185851"/>
              <a:gd name="connsiteX41" fmla="*/ 539931 w 1141693"/>
              <a:gd name="connsiteY41" fmla="*/ 1184366 h 2185851"/>
              <a:gd name="connsiteX42" fmla="*/ 574766 w 1141693"/>
              <a:gd name="connsiteY42" fmla="*/ 1166948 h 2185851"/>
              <a:gd name="connsiteX43" fmla="*/ 600891 w 1141693"/>
              <a:gd name="connsiteY43" fmla="*/ 1175657 h 2185851"/>
              <a:gd name="connsiteX44" fmla="*/ 609600 w 1141693"/>
              <a:gd name="connsiteY44" fmla="*/ 1219200 h 2185851"/>
              <a:gd name="connsiteX45" fmla="*/ 618309 w 1141693"/>
              <a:gd name="connsiteY45" fmla="*/ 1245326 h 2185851"/>
              <a:gd name="connsiteX46" fmla="*/ 574766 w 1141693"/>
              <a:gd name="connsiteY46" fmla="*/ 1323703 h 2185851"/>
              <a:gd name="connsiteX47" fmla="*/ 557349 w 1141693"/>
              <a:gd name="connsiteY47" fmla="*/ 1358537 h 2185851"/>
              <a:gd name="connsiteX48" fmla="*/ 522514 w 1141693"/>
              <a:gd name="connsiteY48" fmla="*/ 1410788 h 2185851"/>
              <a:gd name="connsiteX49" fmla="*/ 505097 w 1141693"/>
              <a:gd name="connsiteY49" fmla="*/ 1463040 h 2185851"/>
              <a:gd name="connsiteX50" fmla="*/ 496389 w 1141693"/>
              <a:gd name="connsiteY50" fmla="*/ 1489166 h 2185851"/>
              <a:gd name="connsiteX51" fmla="*/ 574766 w 1141693"/>
              <a:gd name="connsiteY51" fmla="*/ 1497874 h 2185851"/>
              <a:gd name="connsiteX52" fmla="*/ 583474 w 1141693"/>
              <a:gd name="connsiteY52" fmla="*/ 1524000 h 2185851"/>
              <a:gd name="connsiteX53" fmla="*/ 618309 w 1141693"/>
              <a:gd name="connsiteY53" fmla="*/ 1532708 h 2185851"/>
              <a:gd name="connsiteX54" fmla="*/ 775063 w 1141693"/>
              <a:gd name="connsiteY54" fmla="*/ 1541417 h 2185851"/>
              <a:gd name="connsiteX55" fmla="*/ 870857 w 1141693"/>
              <a:gd name="connsiteY55" fmla="*/ 1645920 h 2185851"/>
              <a:gd name="connsiteX56" fmla="*/ 896983 w 1141693"/>
              <a:gd name="connsiteY56" fmla="*/ 1628503 h 2185851"/>
              <a:gd name="connsiteX57" fmla="*/ 949234 w 1141693"/>
              <a:gd name="connsiteY57" fmla="*/ 1680754 h 2185851"/>
              <a:gd name="connsiteX58" fmla="*/ 1062446 w 1141693"/>
              <a:gd name="connsiteY58" fmla="*/ 1706880 h 2185851"/>
              <a:gd name="connsiteX59" fmla="*/ 1036320 w 1141693"/>
              <a:gd name="connsiteY59" fmla="*/ 1776548 h 2185851"/>
              <a:gd name="connsiteX60" fmla="*/ 1001486 w 1141693"/>
              <a:gd name="connsiteY60" fmla="*/ 1811383 h 2185851"/>
              <a:gd name="connsiteX61" fmla="*/ 949234 w 1141693"/>
              <a:gd name="connsiteY61" fmla="*/ 1872343 h 2185851"/>
              <a:gd name="connsiteX62" fmla="*/ 844731 w 1141693"/>
              <a:gd name="connsiteY62" fmla="*/ 2011680 h 2185851"/>
              <a:gd name="connsiteX63" fmla="*/ 818606 w 1141693"/>
              <a:gd name="connsiteY63" fmla="*/ 2029097 h 2185851"/>
              <a:gd name="connsiteX64" fmla="*/ 801189 w 1141693"/>
              <a:gd name="connsiteY64" fmla="*/ 2055223 h 2185851"/>
              <a:gd name="connsiteX65" fmla="*/ 827314 w 1141693"/>
              <a:gd name="connsiteY65" fmla="*/ 2063931 h 2185851"/>
              <a:gd name="connsiteX66" fmla="*/ 879566 w 1141693"/>
              <a:gd name="connsiteY66" fmla="*/ 2055223 h 2185851"/>
              <a:gd name="connsiteX67" fmla="*/ 940526 w 1141693"/>
              <a:gd name="connsiteY67" fmla="*/ 2046514 h 2185851"/>
              <a:gd name="connsiteX68" fmla="*/ 975360 w 1141693"/>
              <a:gd name="connsiteY68" fmla="*/ 2055223 h 2185851"/>
              <a:gd name="connsiteX69" fmla="*/ 966651 w 1141693"/>
              <a:gd name="connsiteY69" fmla="*/ 2081348 h 2185851"/>
              <a:gd name="connsiteX70" fmla="*/ 1001486 w 1141693"/>
              <a:gd name="connsiteY70" fmla="*/ 2116183 h 2185851"/>
              <a:gd name="connsiteX71" fmla="*/ 1010194 w 1141693"/>
              <a:gd name="connsiteY71" fmla="*/ 2151017 h 2185851"/>
              <a:gd name="connsiteX72" fmla="*/ 1114697 w 1141693"/>
              <a:gd name="connsiteY72" fmla="*/ 2185851 h 2185851"/>
              <a:gd name="connsiteX73" fmla="*/ 1140823 w 1141693"/>
              <a:gd name="connsiteY73" fmla="*/ 2151017 h 218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141693" h="2185851">
                <a:moveTo>
                  <a:pt x="69669" y="0"/>
                </a:moveTo>
                <a:cubicBezTo>
                  <a:pt x="38469" y="24960"/>
                  <a:pt x="24884" y="28610"/>
                  <a:pt x="8709" y="60960"/>
                </a:cubicBezTo>
                <a:cubicBezTo>
                  <a:pt x="4604" y="69171"/>
                  <a:pt x="2903" y="78377"/>
                  <a:pt x="0" y="87086"/>
                </a:cubicBezTo>
                <a:cubicBezTo>
                  <a:pt x="35855" y="176721"/>
                  <a:pt x="-1621" y="121063"/>
                  <a:pt x="156754" y="139337"/>
                </a:cubicBezTo>
                <a:cubicBezTo>
                  <a:pt x="186162" y="142730"/>
                  <a:pt x="214811" y="150948"/>
                  <a:pt x="243840" y="156754"/>
                </a:cubicBezTo>
                <a:lnTo>
                  <a:pt x="287383" y="165463"/>
                </a:lnTo>
                <a:cubicBezTo>
                  <a:pt x="303603" y="214126"/>
                  <a:pt x="302296" y="183170"/>
                  <a:pt x="243840" y="235131"/>
                </a:cubicBezTo>
                <a:cubicBezTo>
                  <a:pt x="200118" y="273995"/>
                  <a:pt x="234052" y="254174"/>
                  <a:pt x="174171" y="296091"/>
                </a:cubicBezTo>
                <a:cubicBezTo>
                  <a:pt x="160305" y="305798"/>
                  <a:pt x="144402" y="312379"/>
                  <a:pt x="130629" y="322217"/>
                </a:cubicBezTo>
                <a:cubicBezTo>
                  <a:pt x="123948" y="326989"/>
                  <a:pt x="120043" y="335080"/>
                  <a:pt x="113211" y="339634"/>
                </a:cubicBezTo>
                <a:cubicBezTo>
                  <a:pt x="102409" y="346835"/>
                  <a:pt x="88941" y="349505"/>
                  <a:pt x="78377" y="357051"/>
                </a:cubicBezTo>
                <a:cubicBezTo>
                  <a:pt x="21296" y="397823"/>
                  <a:pt x="82169" y="373204"/>
                  <a:pt x="26126" y="391886"/>
                </a:cubicBezTo>
                <a:cubicBezTo>
                  <a:pt x="85149" y="411559"/>
                  <a:pt x="13145" y="391886"/>
                  <a:pt x="113211" y="391886"/>
                </a:cubicBezTo>
                <a:cubicBezTo>
                  <a:pt x="217754" y="391886"/>
                  <a:pt x="322217" y="397691"/>
                  <a:pt x="426720" y="400594"/>
                </a:cubicBezTo>
                <a:cubicBezTo>
                  <a:pt x="420914" y="409303"/>
                  <a:pt x="417048" y="419679"/>
                  <a:pt x="409303" y="426720"/>
                </a:cubicBezTo>
                <a:cubicBezTo>
                  <a:pt x="384813" y="448984"/>
                  <a:pt x="349285" y="460141"/>
                  <a:pt x="330926" y="487680"/>
                </a:cubicBezTo>
                <a:cubicBezTo>
                  <a:pt x="325120" y="496389"/>
                  <a:pt x="318702" y="504719"/>
                  <a:pt x="313509" y="513806"/>
                </a:cubicBezTo>
                <a:cubicBezTo>
                  <a:pt x="307068" y="525077"/>
                  <a:pt x="306064" y="540329"/>
                  <a:pt x="296091" y="548640"/>
                </a:cubicBezTo>
                <a:cubicBezTo>
                  <a:pt x="286896" y="556302"/>
                  <a:pt x="272868" y="554445"/>
                  <a:pt x="261257" y="557348"/>
                </a:cubicBezTo>
                <a:cubicBezTo>
                  <a:pt x="252548" y="568960"/>
                  <a:pt x="244577" y="581163"/>
                  <a:pt x="235131" y="592183"/>
                </a:cubicBezTo>
                <a:cubicBezTo>
                  <a:pt x="199285" y="634003"/>
                  <a:pt x="183810" y="621457"/>
                  <a:pt x="278674" y="609600"/>
                </a:cubicBezTo>
                <a:cubicBezTo>
                  <a:pt x="283648" y="607942"/>
                  <a:pt x="352547" y="580174"/>
                  <a:pt x="348343" y="609600"/>
                </a:cubicBezTo>
                <a:cubicBezTo>
                  <a:pt x="344859" y="633984"/>
                  <a:pt x="315013" y="646082"/>
                  <a:pt x="296091" y="661851"/>
                </a:cubicBezTo>
                <a:cubicBezTo>
                  <a:pt x="276711" y="678001"/>
                  <a:pt x="236875" y="708526"/>
                  <a:pt x="217714" y="731520"/>
                </a:cubicBezTo>
                <a:cubicBezTo>
                  <a:pt x="211014" y="739561"/>
                  <a:pt x="206103" y="748937"/>
                  <a:pt x="200297" y="757646"/>
                </a:cubicBezTo>
                <a:cubicBezTo>
                  <a:pt x="209006" y="763452"/>
                  <a:pt x="216160" y="773010"/>
                  <a:pt x="226423" y="775063"/>
                </a:cubicBezTo>
                <a:cubicBezTo>
                  <a:pt x="260699" y="781918"/>
                  <a:pt x="300952" y="765787"/>
                  <a:pt x="330926" y="783771"/>
                </a:cubicBezTo>
                <a:cubicBezTo>
                  <a:pt x="344331" y="791814"/>
                  <a:pt x="318452" y="812484"/>
                  <a:pt x="313509" y="827314"/>
                </a:cubicBezTo>
                <a:cubicBezTo>
                  <a:pt x="309724" y="838669"/>
                  <a:pt x="308088" y="850640"/>
                  <a:pt x="304800" y="862148"/>
                </a:cubicBezTo>
                <a:cubicBezTo>
                  <a:pt x="302278" y="870975"/>
                  <a:pt x="298994" y="879565"/>
                  <a:pt x="296091" y="888274"/>
                </a:cubicBezTo>
                <a:cubicBezTo>
                  <a:pt x="313508" y="891177"/>
                  <a:pt x="330746" y="898449"/>
                  <a:pt x="348343" y="896983"/>
                </a:cubicBezTo>
                <a:cubicBezTo>
                  <a:pt x="366639" y="895458"/>
                  <a:pt x="382882" y="884397"/>
                  <a:pt x="400594" y="879566"/>
                </a:cubicBezTo>
                <a:cubicBezTo>
                  <a:pt x="414874" y="875671"/>
                  <a:pt x="429937" y="875034"/>
                  <a:pt x="444137" y="870857"/>
                </a:cubicBezTo>
                <a:cubicBezTo>
                  <a:pt x="612076" y="821463"/>
                  <a:pt x="492723" y="847207"/>
                  <a:pt x="592183" y="827314"/>
                </a:cubicBezTo>
                <a:cubicBezTo>
                  <a:pt x="586377" y="838925"/>
                  <a:pt x="583077" y="852175"/>
                  <a:pt x="574766" y="862148"/>
                </a:cubicBezTo>
                <a:cubicBezTo>
                  <a:pt x="550968" y="890705"/>
                  <a:pt x="517667" y="873372"/>
                  <a:pt x="592183" y="888274"/>
                </a:cubicBezTo>
                <a:cubicBezTo>
                  <a:pt x="568361" y="920036"/>
                  <a:pt x="552671" y="939614"/>
                  <a:pt x="531223" y="975360"/>
                </a:cubicBezTo>
                <a:cubicBezTo>
                  <a:pt x="507141" y="1015497"/>
                  <a:pt x="485006" y="1056772"/>
                  <a:pt x="461554" y="1097280"/>
                </a:cubicBezTo>
                <a:cubicBezTo>
                  <a:pt x="421462" y="1166530"/>
                  <a:pt x="448588" y="1114506"/>
                  <a:pt x="418011" y="1175657"/>
                </a:cubicBezTo>
                <a:cubicBezTo>
                  <a:pt x="415108" y="1187268"/>
                  <a:pt x="398302" y="1205776"/>
                  <a:pt x="409303" y="1210491"/>
                </a:cubicBezTo>
                <a:cubicBezTo>
                  <a:pt x="430814" y="1219710"/>
                  <a:pt x="455886" y="1205630"/>
                  <a:pt x="478971" y="1201783"/>
                </a:cubicBezTo>
                <a:cubicBezTo>
                  <a:pt x="491019" y="1199775"/>
                  <a:pt x="526757" y="1190012"/>
                  <a:pt x="539931" y="1184366"/>
                </a:cubicBezTo>
                <a:cubicBezTo>
                  <a:pt x="551864" y="1179252"/>
                  <a:pt x="563154" y="1172754"/>
                  <a:pt x="574766" y="1166948"/>
                </a:cubicBezTo>
                <a:cubicBezTo>
                  <a:pt x="583474" y="1169851"/>
                  <a:pt x="595799" y="1168019"/>
                  <a:pt x="600891" y="1175657"/>
                </a:cubicBezTo>
                <a:cubicBezTo>
                  <a:pt x="609101" y="1187973"/>
                  <a:pt x="606010" y="1204840"/>
                  <a:pt x="609600" y="1219200"/>
                </a:cubicBezTo>
                <a:cubicBezTo>
                  <a:pt x="611827" y="1228106"/>
                  <a:pt x="615406" y="1236617"/>
                  <a:pt x="618309" y="1245326"/>
                </a:cubicBezTo>
                <a:cubicBezTo>
                  <a:pt x="602367" y="1309090"/>
                  <a:pt x="621308" y="1253889"/>
                  <a:pt x="574766" y="1323703"/>
                </a:cubicBezTo>
                <a:cubicBezTo>
                  <a:pt x="567565" y="1334505"/>
                  <a:pt x="564028" y="1347405"/>
                  <a:pt x="557349" y="1358537"/>
                </a:cubicBezTo>
                <a:cubicBezTo>
                  <a:pt x="546579" y="1376487"/>
                  <a:pt x="522514" y="1410788"/>
                  <a:pt x="522514" y="1410788"/>
                </a:cubicBezTo>
                <a:lnTo>
                  <a:pt x="505097" y="1463040"/>
                </a:lnTo>
                <a:lnTo>
                  <a:pt x="496389" y="1489166"/>
                </a:lnTo>
                <a:cubicBezTo>
                  <a:pt x="522515" y="1492069"/>
                  <a:pt x="550360" y="1488111"/>
                  <a:pt x="574766" y="1497874"/>
                </a:cubicBezTo>
                <a:cubicBezTo>
                  <a:pt x="583289" y="1501283"/>
                  <a:pt x="576306" y="1518266"/>
                  <a:pt x="583474" y="1524000"/>
                </a:cubicBezTo>
                <a:cubicBezTo>
                  <a:pt x="592820" y="1531477"/>
                  <a:pt x="606389" y="1531624"/>
                  <a:pt x="618309" y="1532708"/>
                </a:cubicBezTo>
                <a:cubicBezTo>
                  <a:pt x="670426" y="1537446"/>
                  <a:pt x="722812" y="1538514"/>
                  <a:pt x="775063" y="1541417"/>
                </a:cubicBezTo>
                <a:cubicBezTo>
                  <a:pt x="784409" y="1662921"/>
                  <a:pt x="747343" y="1674422"/>
                  <a:pt x="870857" y="1645920"/>
                </a:cubicBezTo>
                <a:cubicBezTo>
                  <a:pt x="881055" y="1643567"/>
                  <a:pt x="888274" y="1634309"/>
                  <a:pt x="896983" y="1628503"/>
                </a:cubicBezTo>
                <a:cubicBezTo>
                  <a:pt x="989875" y="1647080"/>
                  <a:pt x="902788" y="1615730"/>
                  <a:pt x="949234" y="1680754"/>
                </a:cubicBezTo>
                <a:cubicBezTo>
                  <a:pt x="966838" y="1705399"/>
                  <a:pt x="1053663" y="1705904"/>
                  <a:pt x="1062446" y="1706880"/>
                </a:cubicBezTo>
                <a:cubicBezTo>
                  <a:pt x="1053737" y="1730103"/>
                  <a:pt x="1048817" y="1755125"/>
                  <a:pt x="1036320" y="1776548"/>
                </a:cubicBezTo>
                <a:cubicBezTo>
                  <a:pt x="1028046" y="1790732"/>
                  <a:pt x="1012532" y="1799232"/>
                  <a:pt x="1001486" y="1811383"/>
                </a:cubicBezTo>
                <a:cubicBezTo>
                  <a:pt x="983483" y="1831186"/>
                  <a:pt x="965292" y="1850933"/>
                  <a:pt x="949234" y="1872343"/>
                </a:cubicBezTo>
                <a:cubicBezTo>
                  <a:pt x="917640" y="1914468"/>
                  <a:pt x="888877" y="1974891"/>
                  <a:pt x="844731" y="2011680"/>
                </a:cubicBezTo>
                <a:cubicBezTo>
                  <a:pt x="836691" y="2018380"/>
                  <a:pt x="827314" y="2023291"/>
                  <a:pt x="818606" y="2029097"/>
                </a:cubicBezTo>
                <a:cubicBezTo>
                  <a:pt x="812800" y="2037806"/>
                  <a:pt x="798651" y="2045069"/>
                  <a:pt x="801189" y="2055223"/>
                </a:cubicBezTo>
                <a:cubicBezTo>
                  <a:pt x="803415" y="2064128"/>
                  <a:pt x="818135" y="2063931"/>
                  <a:pt x="827314" y="2063931"/>
                </a:cubicBezTo>
                <a:cubicBezTo>
                  <a:pt x="844972" y="2063931"/>
                  <a:pt x="862114" y="2057908"/>
                  <a:pt x="879566" y="2055223"/>
                </a:cubicBezTo>
                <a:cubicBezTo>
                  <a:pt x="899854" y="2052102"/>
                  <a:pt x="920206" y="2049417"/>
                  <a:pt x="940526" y="2046514"/>
                </a:cubicBezTo>
                <a:cubicBezTo>
                  <a:pt x="952137" y="2049417"/>
                  <a:pt x="968179" y="2045648"/>
                  <a:pt x="975360" y="2055223"/>
                </a:cubicBezTo>
                <a:cubicBezTo>
                  <a:pt x="980868" y="2062567"/>
                  <a:pt x="966651" y="2072169"/>
                  <a:pt x="966651" y="2081348"/>
                </a:cubicBezTo>
                <a:cubicBezTo>
                  <a:pt x="966651" y="2112312"/>
                  <a:pt x="978263" y="2108442"/>
                  <a:pt x="1001486" y="2116183"/>
                </a:cubicBezTo>
                <a:cubicBezTo>
                  <a:pt x="1004389" y="2127794"/>
                  <a:pt x="999146" y="2146414"/>
                  <a:pt x="1010194" y="2151017"/>
                </a:cubicBezTo>
                <a:cubicBezTo>
                  <a:pt x="1128362" y="2200254"/>
                  <a:pt x="1092062" y="2117943"/>
                  <a:pt x="1114697" y="2185851"/>
                </a:cubicBezTo>
                <a:cubicBezTo>
                  <a:pt x="1149085" y="2174389"/>
                  <a:pt x="1140823" y="2186323"/>
                  <a:pt x="1140823" y="2151017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8" name="Group 57"/>
          <p:cNvGrpSpPr/>
          <p:nvPr/>
        </p:nvGrpSpPr>
        <p:grpSpPr>
          <a:xfrm>
            <a:off x="5767475" y="142060"/>
            <a:ext cx="3481028" cy="3674624"/>
            <a:chOff x="5767475" y="142060"/>
            <a:chExt cx="3481028" cy="3674624"/>
          </a:xfrm>
        </p:grpSpPr>
        <p:sp>
          <p:nvSpPr>
            <p:cNvPr id="51" name="Freeform 50"/>
            <p:cNvSpPr/>
            <p:nvPr/>
          </p:nvSpPr>
          <p:spPr>
            <a:xfrm>
              <a:off x="5767475" y="142060"/>
              <a:ext cx="2248403" cy="1104016"/>
            </a:xfrm>
            <a:custGeom>
              <a:avLst/>
              <a:gdLst>
                <a:gd name="connsiteX0" fmla="*/ 1660811 w 2248403"/>
                <a:gd name="connsiteY0" fmla="*/ 244014 h 1104016"/>
                <a:gd name="connsiteX1" fmla="*/ 2174617 w 2248403"/>
                <a:gd name="connsiteY1" fmla="*/ 1088746 h 1104016"/>
                <a:gd name="connsiteX2" fmla="*/ 93268 w 2248403"/>
                <a:gd name="connsiteY2" fmla="*/ 731694 h 1104016"/>
                <a:gd name="connsiteX3" fmla="*/ 493863 w 2248403"/>
                <a:gd name="connsiteY3" fmla="*/ 26300 h 1104016"/>
                <a:gd name="connsiteX4" fmla="*/ 1660811 w 2248403"/>
                <a:gd name="connsiteY4" fmla="*/ 244014 h 110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8403" h="1104016">
                  <a:moveTo>
                    <a:pt x="1660811" y="244014"/>
                  </a:moveTo>
                  <a:cubicBezTo>
                    <a:pt x="1940937" y="421088"/>
                    <a:pt x="2435874" y="1007466"/>
                    <a:pt x="2174617" y="1088746"/>
                  </a:cubicBezTo>
                  <a:cubicBezTo>
                    <a:pt x="1913360" y="1170026"/>
                    <a:pt x="373394" y="908768"/>
                    <a:pt x="93268" y="731694"/>
                  </a:cubicBezTo>
                  <a:cubicBezTo>
                    <a:pt x="-186858" y="554620"/>
                    <a:pt x="228251" y="109031"/>
                    <a:pt x="493863" y="26300"/>
                  </a:cubicBezTo>
                  <a:cubicBezTo>
                    <a:pt x="759475" y="-56431"/>
                    <a:pt x="1380685" y="66940"/>
                    <a:pt x="1660811" y="244014"/>
                  </a:cubicBezTo>
                  <a:close/>
                </a:path>
              </a:pathLst>
            </a:cu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6" name="Straight Arrow Connector 55"/>
            <p:cNvCxnSpPr>
              <a:stCxn id="51" idx="1"/>
            </p:cNvCxnSpPr>
            <p:nvPr/>
          </p:nvCxnSpPr>
          <p:spPr>
            <a:xfrm>
              <a:off x="7942092" y="1230806"/>
              <a:ext cx="1306411" cy="258587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2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9356" r="60385" b="11123"/>
          <a:stretch/>
        </p:blipFill>
        <p:spPr bwMode="auto">
          <a:xfrm>
            <a:off x="32971" y="5627303"/>
            <a:ext cx="851081" cy="12583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2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9" t="33536" r="7863" b="34487"/>
          <a:stretch/>
        </p:blipFill>
        <p:spPr bwMode="auto">
          <a:xfrm>
            <a:off x="900437" y="6359525"/>
            <a:ext cx="1350645" cy="498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910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duate earnings by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526" y="517388"/>
            <a:ext cx="6713129" cy="602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213463" y="4188818"/>
            <a:ext cx="7061494" cy="369332"/>
            <a:chOff x="3213463" y="4188818"/>
            <a:chExt cx="7061494" cy="369332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3213463" y="4502331"/>
              <a:ext cx="5843451" cy="870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6574970" y="4188818"/>
              <a:ext cx="369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Median salary 25-29 </a:t>
              </a:r>
              <a:r>
                <a:rPr lang="en-GB" dirty="0" err="1"/>
                <a:t>yrs</a:t>
              </a:r>
              <a:r>
                <a:rPr lang="en-GB" dirty="0"/>
                <a:t> (ONS/HMRC)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85574" y="441960"/>
            <a:ext cx="3993901" cy="3672783"/>
            <a:chOff x="2385574" y="441960"/>
            <a:chExt cx="3993901" cy="3672783"/>
          </a:xfrm>
        </p:grpSpPr>
        <p:sp>
          <p:nvSpPr>
            <p:cNvPr id="8" name="Freeform 7"/>
            <p:cNvSpPr/>
            <p:nvPr/>
          </p:nvSpPr>
          <p:spPr>
            <a:xfrm rot="1243707">
              <a:off x="2385574" y="441960"/>
              <a:ext cx="1655777" cy="731248"/>
            </a:xfrm>
            <a:custGeom>
              <a:avLst/>
              <a:gdLst>
                <a:gd name="connsiteX0" fmla="*/ 1190957 w 2740531"/>
                <a:gd name="connsiteY0" fmla="*/ 71489 h 1099917"/>
                <a:gd name="connsiteX1" fmla="*/ 177497 w 2740531"/>
                <a:gd name="connsiteY1" fmla="*/ 406769 h 1099917"/>
                <a:gd name="connsiteX2" fmla="*/ 78437 w 2740531"/>
                <a:gd name="connsiteY2" fmla="*/ 772529 h 1099917"/>
                <a:gd name="connsiteX3" fmla="*/ 1008077 w 2740531"/>
                <a:gd name="connsiteY3" fmla="*/ 1077329 h 1099917"/>
                <a:gd name="connsiteX4" fmla="*/ 2730197 w 2740531"/>
                <a:gd name="connsiteY4" fmla="*/ 132449 h 1099917"/>
                <a:gd name="connsiteX5" fmla="*/ 1701497 w 2740531"/>
                <a:gd name="connsiteY5" fmla="*/ 2909 h 1099917"/>
                <a:gd name="connsiteX6" fmla="*/ 1190957 w 2740531"/>
                <a:gd name="connsiteY6" fmla="*/ 71489 h 1099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40531" h="1099917">
                  <a:moveTo>
                    <a:pt x="1190957" y="71489"/>
                  </a:moveTo>
                  <a:cubicBezTo>
                    <a:pt x="936957" y="138799"/>
                    <a:pt x="362917" y="289929"/>
                    <a:pt x="177497" y="406769"/>
                  </a:cubicBezTo>
                  <a:cubicBezTo>
                    <a:pt x="-7923" y="523609"/>
                    <a:pt x="-59993" y="660769"/>
                    <a:pt x="78437" y="772529"/>
                  </a:cubicBezTo>
                  <a:cubicBezTo>
                    <a:pt x="216867" y="884289"/>
                    <a:pt x="566117" y="1184009"/>
                    <a:pt x="1008077" y="1077329"/>
                  </a:cubicBezTo>
                  <a:cubicBezTo>
                    <a:pt x="1450037" y="970649"/>
                    <a:pt x="2614627" y="311519"/>
                    <a:pt x="2730197" y="132449"/>
                  </a:cubicBezTo>
                  <a:cubicBezTo>
                    <a:pt x="2845767" y="-46621"/>
                    <a:pt x="1959307" y="10529"/>
                    <a:pt x="1701497" y="2909"/>
                  </a:cubicBezTo>
                  <a:cubicBezTo>
                    <a:pt x="1443687" y="-4711"/>
                    <a:pt x="1444957" y="4179"/>
                    <a:pt x="1190957" y="71489"/>
                  </a:cubicBezTo>
                  <a:close/>
                </a:path>
              </a:pathLst>
            </a:cu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 rot="513950">
              <a:off x="3200400" y="1991085"/>
              <a:ext cx="3179075" cy="212365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6600" b="1" dirty="0">
                  <a:solidFill>
                    <a:srgbClr val="00B050"/>
                  </a:solidFill>
                  <a:latin typeface="Freestyle Script" panose="030804020302050B0404" pitchFamily="66" charset="0"/>
                </a:rPr>
                <a:t>Who decides?</a:t>
              </a:r>
            </a:p>
            <a:p>
              <a:r>
                <a:rPr lang="en-GB" sz="6600" b="1" dirty="0">
                  <a:solidFill>
                    <a:srgbClr val="00B050"/>
                  </a:solidFill>
                  <a:latin typeface="Freestyle Script" panose="030804020302050B0404" pitchFamily="66" charset="0"/>
                </a:rPr>
                <a:t>Fit for 21C?</a:t>
              </a:r>
            </a:p>
          </p:txBody>
        </p:sp>
        <p:cxnSp>
          <p:nvCxnSpPr>
            <p:cNvPr id="14" name="Curved Connector 13"/>
            <p:cNvCxnSpPr>
              <a:stCxn id="8" idx="2"/>
            </p:cNvCxnSpPr>
            <p:nvPr/>
          </p:nvCxnSpPr>
          <p:spPr>
            <a:xfrm>
              <a:off x="2431115" y="669727"/>
              <a:ext cx="1226485" cy="1562933"/>
            </a:xfrm>
            <a:prstGeom prst="curvedConnector4">
              <a:avLst>
                <a:gd name="adj1" fmla="val -124878"/>
                <a:gd name="adj2" fmla="val 66107"/>
              </a:avLst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083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609925" y="547845"/>
            <a:ext cx="6421782" cy="5777114"/>
            <a:chOff x="2571495" y="-107834"/>
            <a:chExt cx="6421782" cy="577711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478780" y="342900"/>
              <a:ext cx="15240" cy="512826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 flipV="1">
              <a:off x="2712720" y="3032760"/>
              <a:ext cx="5844540" cy="38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517568" y="2964180"/>
              <a:ext cx="3596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i="1" dirty="0"/>
                <a:t>Perceived</a:t>
              </a:r>
              <a:r>
                <a:rPr lang="en-GB" sz="2400" b="1" dirty="0"/>
                <a:t> Value for Money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3711664" y="1243786"/>
              <a:ext cx="31649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 </a:t>
              </a:r>
              <a:r>
                <a:rPr lang="en-GB" sz="2400" b="1" i="1" dirty="0"/>
                <a:t>Relative</a:t>
              </a:r>
              <a:r>
                <a:rPr lang="en-GB" b="1" i="1" dirty="0"/>
                <a:t> </a:t>
              </a:r>
              <a:r>
                <a:rPr lang="en-GB" sz="2400" b="1" dirty="0"/>
                <a:t>Starting</a:t>
              </a:r>
              <a:r>
                <a:rPr lang="en-GB" b="1" dirty="0"/>
                <a:t> </a:t>
              </a:r>
              <a:r>
                <a:rPr lang="en-GB" sz="2400" b="1" dirty="0"/>
                <a:t>Salary</a:t>
              </a:r>
              <a:endParaRPr lang="en-GB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28310" y="21336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High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228324" y="3082528"/>
              <a:ext cx="76495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b="1" dirty="0"/>
                <a:t>High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71495" y="3028712"/>
              <a:ext cx="7082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b="1" dirty="0"/>
                <a:t>Low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00524" y="5207615"/>
              <a:ext cx="7082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b="1" dirty="0"/>
                <a:t>Low</a:t>
              </a: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25" y="186543"/>
            <a:ext cx="5454730" cy="306828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59421" y="3684860"/>
            <a:ext cx="3962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  <a:latin typeface="Freestyle Script" panose="030804020302050B0404" pitchFamily="66" charset="0"/>
              </a:rPr>
              <a:t>Social Value for Money</a:t>
            </a:r>
            <a:endParaRPr lang="en-GB" dirty="0">
              <a:solidFill>
                <a:srgbClr val="FF0000"/>
              </a:solidFill>
              <a:latin typeface="Freestyle Script" panose="030804020302050B0404" pitchFamily="66" charset="0"/>
            </a:endParaRPr>
          </a:p>
        </p:txBody>
      </p:sp>
      <p:pic>
        <p:nvPicPr>
          <p:cNvPr id="19" name="Picture 1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9356" r="60385" b="11123"/>
          <a:stretch/>
        </p:blipFill>
        <p:spPr bwMode="auto">
          <a:xfrm>
            <a:off x="0" y="5050971"/>
            <a:ext cx="1225550" cy="17454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9" t="33536" r="7863" b="34487"/>
          <a:stretch/>
        </p:blipFill>
        <p:spPr bwMode="auto">
          <a:xfrm>
            <a:off x="1164457" y="6204666"/>
            <a:ext cx="1350645" cy="498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781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63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Bernard MT Condensed</vt:lpstr>
      <vt:lpstr>Calibri</vt:lpstr>
      <vt:lpstr>Calibri Light</vt:lpstr>
      <vt:lpstr>Freestyle Script</vt:lpstr>
      <vt:lpstr>Office Theme</vt:lpstr>
      <vt:lpstr>Social Value for Money (SVFM)</vt:lpstr>
      <vt:lpstr>PowerPoint Presentation</vt:lpstr>
      <vt:lpstr>PowerPoint Presentation</vt:lpstr>
    </vt:vector>
  </TitlesOfParts>
  <Company>University of Northampton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Value for Money (SVFM)</dc:title>
  <dc:creator>Nick Petford</dc:creator>
  <cp:lastModifiedBy>Sarah Isles</cp:lastModifiedBy>
  <cp:revision>18</cp:revision>
  <cp:lastPrinted>2018-06-06T14:36:59Z</cp:lastPrinted>
  <dcterms:created xsi:type="dcterms:W3CDTF">2018-06-06T10:02:45Z</dcterms:created>
  <dcterms:modified xsi:type="dcterms:W3CDTF">2018-06-06T14:48:01Z</dcterms:modified>
</cp:coreProperties>
</file>