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50"/>
  </p:handoutMasterIdLst>
  <p:sldIdLst>
    <p:sldId id="257" r:id="rId3"/>
    <p:sldId id="351" r:id="rId4"/>
    <p:sldId id="354" r:id="rId5"/>
    <p:sldId id="379" r:id="rId6"/>
    <p:sldId id="380" r:id="rId7"/>
    <p:sldId id="260" r:id="rId8"/>
    <p:sldId id="261" r:id="rId9"/>
    <p:sldId id="307" r:id="rId10"/>
    <p:sldId id="381" r:id="rId11"/>
    <p:sldId id="262" r:id="rId12"/>
    <p:sldId id="302" r:id="rId13"/>
    <p:sldId id="344" r:id="rId14"/>
    <p:sldId id="263" r:id="rId15"/>
    <p:sldId id="391" r:id="rId16"/>
    <p:sldId id="393" r:id="rId17"/>
    <p:sldId id="394" r:id="rId18"/>
    <p:sldId id="264" r:id="rId19"/>
    <p:sldId id="259" r:id="rId20"/>
    <p:sldId id="30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385" r:id="rId30"/>
    <p:sldId id="386" r:id="rId31"/>
    <p:sldId id="395" r:id="rId32"/>
    <p:sldId id="387" r:id="rId33"/>
    <p:sldId id="389" r:id="rId34"/>
    <p:sldId id="388" r:id="rId35"/>
    <p:sldId id="336" r:id="rId36"/>
    <p:sldId id="286" r:id="rId37"/>
    <p:sldId id="287" r:id="rId38"/>
    <p:sldId id="278" r:id="rId39"/>
    <p:sldId id="326" r:id="rId40"/>
    <p:sldId id="327" r:id="rId41"/>
    <p:sldId id="328" r:id="rId42"/>
    <p:sldId id="329" r:id="rId43"/>
    <p:sldId id="331" r:id="rId44"/>
    <p:sldId id="332" r:id="rId45"/>
    <p:sldId id="333" r:id="rId46"/>
    <p:sldId id="334" r:id="rId47"/>
    <p:sldId id="384" r:id="rId48"/>
    <p:sldId id="296" r:id="rId4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35AAC18-A199-4F54-B404-6B0C5CD47951}">
          <p14:sldIdLst>
            <p14:sldId id="257"/>
            <p14:sldId id="351"/>
            <p14:sldId id="354"/>
            <p14:sldId id="379"/>
            <p14:sldId id="380"/>
            <p14:sldId id="260"/>
            <p14:sldId id="261"/>
            <p14:sldId id="307"/>
            <p14:sldId id="381"/>
            <p14:sldId id="262"/>
            <p14:sldId id="302"/>
            <p14:sldId id="344"/>
            <p14:sldId id="263"/>
            <p14:sldId id="391"/>
            <p14:sldId id="393"/>
            <p14:sldId id="394"/>
            <p14:sldId id="264"/>
            <p14:sldId id="259"/>
            <p14:sldId id="30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385"/>
            <p14:sldId id="386"/>
            <p14:sldId id="395"/>
            <p14:sldId id="387"/>
            <p14:sldId id="389"/>
            <p14:sldId id="388"/>
            <p14:sldId id="336"/>
            <p14:sldId id="286"/>
            <p14:sldId id="287"/>
            <p14:sldId id="278"/>
            <p14:sldId id="326"/>
            <p14:sldId id="327"/>
            <p14:sldId id="328"/>
            <p14:sldId id="329"/>
            <p14:sldId id="331"/>
            <p14:sldId id="332"/>
            <p14:sldId id="333"/>
            <p14:sldId id="334"/>
            <p14:sldId id="384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E4E"/>
    <a:srgbClr val="4ED4E2"/>
    <a:srgbClr val="C96783"/>
    <a:srgbClr val="CFB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91A19-2BC1-47D5-ACC6-23CF3C4CF8DC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A8C3-A0D9-481D-80FA-90B3305E96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62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40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0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00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05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5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3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8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10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43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29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05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55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0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7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39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0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31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20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2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9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2D6E-C804-4A99-865C-ACA70B370595}" type="datetimeFigureOut">
              <a:rPr lang="en-GB" smtClean="0"/>
              <a:t>08/06/2018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238C-49C0-4094-9CA7-686A83E0A5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58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CDF4-0955-48B2-9C58-2D0412E51E5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82B0-2B7B-4325-9E38-814169FFE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ettyimages.com/detail/photo/the-university-of-bologna-the-medicine-high-res-stock-photography/16312789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946" y="573741"/>
            <a:ext cx="10444767" cy="2730699"/>
          </a:xfrm>
        </p:spPr>
        <p:txBody>
          <a:bodyPr>
            <a:normAutofit/>
          </a:bodyPr>
          <a:lstStyle/>
          <a:p>
            <a:r>
              <a:rPr lang="en-GB" sz="3600" b="1" dirty="0"/>
              <a:t>HEPI Annual Conference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The challenge for the sector: The 4th Education Revolution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032130"/>
            <a:ext cx="9144000" cy="1033462"/>
          </a:xfrm>
        </p:spPr>
        <p:txBody>
          <a:bodyPr>
            <a:normAutofit/>
          </a:bodyPr>
          <a:lstStyle/>
          <a:p>
            <a:r>
              <a:rPr lang="en-GB" sz="2800" dirty="0"/>
              <a:t>Thursday 7</a:t>
            </a:r>
            <a:r>
              <a:rPr lang="en-GB" sz="2800" baseline="30000" dirty="0"/>
              <a:t>th</a:t>
            </a:r>
            <a:r>
              <a:rPr lang="en-GB" sz="2800" dirty="0"/>
              <a:t> June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4370" y="3752786"/>
            <a:ext cx="864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Anthony Seldon</a:t>
            </a:r>
          </a:p>
          <a:p>
            <a:pPr algn="ctr"/>
            <a:r>
              <a:rPr lang="en-GB" sz="2400" dirty="0"/>
              <a:t>Vice-Chancellor of University of Buckingham</a:t>
            </a:r>
          </a:p>
        </p:txBody>
      </p:sp>
    </p:spTree>
    <p:extLst>
      <p:ext uri="{BB962C8B-B14F-4D97-AF65-F5344CB8AC3E}">
        <p14:creationId xmlns:p14="http://schemas.microsoft.com/office/powerpoint/2010/main" val="22361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1" y="667053"/>
            <a:ext cx="8763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Third Revolution – The Printing Press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32" y="1789112"/>
            <a:ext cx="4470400" cy="39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400" y="956733"/>
            <a:ext cx="9499600" cy="1346200"/>
          </a:xfrm>
        </p:spPr>
        <p:txBody>
          <a:bodyPr>
            <a:noAutofit/>
          </a:bodyPr>
          <a:lstStyle/>
          <a:p>
            <a:r>
              <a:rPr lang="en-GB" sz="4000" dirty="0"/>
              <a:t> </a:t>
            </a:r>
            <a:r>
              <a:rPr lang="en-GB" sz="4000" dirty="0">
                <a:latin typeface="+mn-lt"/>
              </a:rPr>
              <a:t>and mass education at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the time of the Industrial Revolution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33" y="2731029"/>
            <a:ext cx="5510742" cy="27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934" y="292629"/>
            <a:ext cx="9144000" cy="157850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We are still living in the third education revolution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5135"/>
            <a:ext cx="9144000" cy="2895598"/>
          </a:xfrm>
        </p:spPr>
        <p:txBody>
          <a:bodyPr>
            <a:noAutofit/>
          </a:bodyPr>
          <a:lstStyle/>
          <a:p>
            <a:pPr algn="l"/>
            <a:endParaRPr lang="en-GB" sz="2800" dirty="0"/>
          </a:p>
          <a:p>
            <a:pPr algn="l"/>
            <a:r>
              <a:rPr lang="en-GB" sz="3200" dirty="0"/>
              <a:t>Until…</a:t>
            </a:r>
          </a:p>
        </p:txBody>
      </p:sp>
    </p:spTree>
    <p:extLst>
      <p:ext uri="{BB962C8B-B14F-4D97-AF65-F5344CB8AC3E}">
        <p14:creationId xmlns:p14="http://schemas.microsoft.com/office/powerpoint/2010/main" val="4437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3552" y="57392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Fourth Revolution – 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9" y="1651000"/>
            <a:ext cx="4487863" cy="44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00" y="698500"/>
            <a:ext cx="890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prstClr val="black"/>
                </a:solidFill>
              </a:rPr>
              <a:t>AI/digital is already transforming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300" y="2184420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Transport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0700" y="2726695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Shopping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8000" y="3256291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Law firms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300" y="3844283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Accountancy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4432275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Agriculture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085040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Banking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0700" y="1635768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Healthcare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3522" y="5733529"/>
            <a:ext cx="315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/>
              <a:t>But not education</a:t>
            </a:r>
          </a:p>
        </p:txBody>
      </p:sp>
    </p:spTree>
    <p:extLst>
      <p:ext uri="{BB962C8B-B14F-4D97-AF65-F5344CB8AC3E}">
        <p14:creationId xmlns:p14="http://schemas.microsoft.com/office/powerpoint/2010/main" val="40631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The British Government understands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impact of AI on transport, health, industry etc.</a:t>
            </a:r>
          </a:p>
          <a:p>
            <a:r>
              <a:rPr lang="en-GB" dirty="0"/>
              <a:t>It fails to understand the impact of AI on education</a:t>
            </a:r>
          </a:p>
          <a:p>
            <a:r>
              <a:rPr lang="en-GB" dirty="0"/>
              <a:t>And on the jobs that education is preparing our students for</a:t>
            </a:r>
          </a:p>
          <a:p>
            <a:r>
              <a:rPr lang="en-GB" dirty="0"/>
              <a:t>And on the kind of skills that students need to cope</a:t>
            </a:r>
          </a:p>
        </p:txBody>
      </p:sp>
    </p:spTree>
    <p:extLst>
      <p:ext uri="{BB962C8B-B14F-4D97-AF65-F5344CB8AC3E}">
        <p14:creationId xmlns:p14="http://schemas.microsoft.com/office/powerpoint/2010/main" val="10016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GB" dirty="0"/>
              <a:t>The University Journey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8695" y="1788022"/>
            <a:ext cx="1510858" cy="5943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Seminars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7648" y="5206110"/>
            <a:ext cx="1510858" cy="59435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Social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4942" y="1788022"/>
            <a:ext cx="1510858" cy="594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Lectures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761606" y="3485367"/>
            <a:ext cx="1510858" cy="5943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Graduation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5520" y="3485367"/>
            <a:ext cx="1510858" cy="5943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Matriculation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753494" y="5206110"/>
            <a:ext cx="1510858" cy="5943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Skills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2384" y="5206110"/>
            <a:ext cx="1510858" cy="594351"/>
          </a:xfrm>
          <a:prstGeom prst="rect">
            <a:avLst/>
          </a:prstGeom>
          <a:gradFill>
            <a:gsLst>
              <a:gs pos="92500">
                <a:schemeClr val="accent6">
                  <a:lumMod val="75000"/>
                </a:schemeClr>
              </a:gs>
              <a:gs pos="100000">
                <a:srgbClr val="E2E1F3"/>
              </a:gs>
              <a:gs pos="42000">
                <a:srgbClr val="C00000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Co-curricular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92448" y="1788022"/>
            <a:ext cx="1510858" cy="5943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Libraries/</a:t>
            </a:r>
          </a:p>
          <a:p>
            <a:pPr algn="ctr"/>
            <a:r>
              <a:rPr lang="en-GB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6200" y="1788022"/>
            <a:ext cx="1510858" cy="594351"/>
          </a:xfrm>
          <a:prstGeom prst="rect">
            <a:avLst/>
          </a:prstGeom>
          <a:gradFill>
            <a:gsLst>
              <a:gs pos="92500">
                <a:schemeClr val="accent6">
                  <a:lumMod val="75000"/>
                </a:schemeClr>
              </a:gs>
              <a:gs pos="100000">
                <a:srgbClr val="E2E1F3"/>
              </a:gs>
              <a:gs pos="42000">
                <a:schemeClr val="accent3">
                  <a:lumMod val="75000"/>
                </a:schemeClr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Exams/Tests</a:t>
            </a:r>
          </a:p>
        </p:txBody>
      </p:sp>
      <p:cxnSp>
        <p:nvCxnSpPr>
          <p:cNvPr id="16" name="Straight Connector 15"/>
          <p:cNvCxnSpPr>
            <a:stCxn id="8" idx="3"/>
          </p:cNvCxnSpPr>
          <p:nvPr/>
        </p:nvCxnSpPr>
        <p:spPr>
          <a:xfrm>
            <a:off x="3286379" y="3782542"/>
            <a:ext cx="5582585" cy="11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35760" y="2702421"/>
            <a:ext cx="1026796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Admin</a:t>
            </a:r>
          </a:p>
        </p:txBody>
      </p:sp>
      <p:sp>
        <p:nvSpPr>
          <p:cNvPr id="19" name="Oval 18"/>
          <p:cNvSpPr/>
          <p:nvPr/>
        </p:nvSpPr>
        <p:spPr>
          <a:xfrm>
            <a:off x="3935760" y="4297449"/>
            <a:ext cx="1026796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Admin</a:t>
            </a:r>
          </a:p>
        </p:txBody>
      </p:sp>
      <p:sp>
        <p:nvSpPr>
          <p:cNvPr id="20" name="Oval 19"/>
          <p:cNvSpPr/>
          <p:nvPr/>
        </p:nvSpPr>
        <p:spPr>
          <a:xfrm>
            <a:off x="7392144" y="2702421"/>
            <a:ext cx="1026796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prstClr val="white"/>
                </a:solidFill>
              </a:rPr>
              <a:t>Comms</a:t>
            </a:r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92144" y="4297449"/>
            <a:ext cx="1026796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prstClr val="white"/>
                </a:solidFill>
              </a:rPr>
              <a:t>Comms</a:t>
            </a:r>
            <a:endParaRPr lang="en-GB" sz="1200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>
            <a:stCxn id="6" idx="2"/>
          </p:cNvCxnSpPr>
          <p:nvPr/>
        </p:nvCxnSpPr>
        <p:spPr>
          <a:xfrm>
            <a:off x="3540371" y="2382372"/>
            <a:ext cx="0" cy="141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27603" y="2371315"/>
            <a:ext cx="0" cy="141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55339" y="2395917"/>
            <a:ext cx="0" cy="141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43919" y="2395917"/>
            <a:ext cx="0" cy="141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92028" y="3782425"/>
            <a:ext cx="0" cy="141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77670" y="3794883"/>
            <a:ext cx="0" cy="141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08638" y="3793598"/>
            <a:ext cx="0" cy="1411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9" idx="0"/>
          </p:cNvCxnSpPr>
          <p:nvPr/>
        </p:nvCxnSpPr>
        <p:spPr>
          <a:xfrm flipV="1">
            <a:off x="4449158" y="3782425"/>
            <a:ext cx="0" cy="51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4"/>
          </p:cNvCxnSpPr>
          <p:nvPr/>
        </p:nvCxnSpPr>
        <p:spPr>
          <a:xfrm>
            <a:off x="4449158" y="3350494"/>
            <a:ext cx="0" cy="43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0" idx="4"/>
          </p:cNvCxnSpPr>
          <p:nvPr/>
        </p:nvCxnSpPr>
        <p:spPr>
          <a:xfrm>
            <a:off x="7905542" y="3350494"/>
            <a:ext cx="0" cy="43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1" idx="0"/>
          </p:cNvCxnSpPr>
          <p:nvPr/>
        </p:nvCxnSpPr>
        <p:spPr>
          <a:xfrm flipV="1">
            <a:off x="7905542" y="3782425"/>
            <a:ext cx="0" cy="51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8926" y="1285422"/>
            <a:ext cx="812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Tutorials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79976" y="1262904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Articles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17025" y="1262262"/>
            <a:ext cx="52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Web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76120" y="1260765"/>
            <a:ext cx="622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Books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70411" y="1278170"/>
            <a:ext cx="54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Tests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252624" y="6076925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Sport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50418" y="6076924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Arts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83703" y="614171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Job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05510" y="6361584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Social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76320" y="6076925"/>
            <a:ext cx="811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Personal</a:t>
            </a:r>
          </a:p>
        </p:txBody>
      </p:sp>
      <p:cxnSp>
        <p:nvCxnSpPr>
          <p:cNvPr id="56" name="Straight Connector 55"/>
          <p:cNvCxnSpPr>
            <a:stCxn id="44" idx="2"/>
            <a:endCxn id="4" idx="0"/>
          </p:cNvCxnSpPr>
          <p:nvPr/>
        </p:nvCxnSpPr>
        <p:spPr>
          <a:xfrm>
            <a:off x="4825416" y="1593199"/>
            <a:ext cx="418709" cy="1948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2"/>
          </p:cNvCxnSpPr>
          <p:nvPr/>
        </p:nvCxnSpPr>
        <p:spPr>
          <a:xfrm>
            <a:off x="6245621" y="1570681"/>
            <a:ext cx="238538" cy="2173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6" idx="2"/>
            <a:endCxn id="11" idx="0"/>
          </p:cNvCxnSpPr>
          <p:nvPr/>
        </p:nvCxnSpPr>
        <p:spPr>
          <a:xfrm flipH="1">
            <a:off x="6947878" y="1570039"/>
            <a:ext cx="30501" cy="21798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7" idx="2"/>
          </p:cNvCxnSpPr>
          <p:nvPr/>
        </p:nvCxnSpPr>
        <p:spPr>
          <a:xfrm flipH="1">
            <a:off x="7248129" y="1568541"/>
            <a:ext cx="239103" cy="2194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8" idx="2"/>
          </p:cNvCxnSpPr>
          <p:nvPr/>
        </p:nvCxnSpPr>
        <p:spPr>
          <a:xfrm flipH="1">
            <a:off x="9000577" y="1585947"/>
            <a:ext cx="243147" cy="2020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9" idx="0"/>
          </p:cNvCxnSpPr>
          <p:nvPr/>
        </p:nvCxnSpPr>
        <p:spPr>
          <a:xfrm flipV="1">
            <a:off x="5542126" y="5800460"/>
            <a:ext cx="289502" cy="2764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0" idx="0"/>
          </p:cNvCxnSpPr>
          <p:nvPr/>
        </p:nvCxnSpPr>
        <p:spPr>
          <a:xfrm flipH="1" flipV="1">
            <a:off x="6350418" y="5800461"/>
            <a:ext cx="241412" cy="2764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1" idx="0"/>
          </p:cNvCxnSpPr>
          <p:nvPr/>
        </p:nvCxnSpPr>
        <p:spPr>
          <a:xfrm flipV="1">
            <a:off x="7799467" y="5800460"/>
            <a:ext cx="215764" cy="341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2" idx="0"/>
            <a:endCxn id="9" idx="2"/>
          </p:cNvCxnSpPr>
          <p:nvPr/>
        </p:nvCxnSpPr>
        <p:spPr>
          <a:xfrm flipV="1">
            <a:off x="8508639" y="5800461"/>
            <a:ext cx="285" cy="5611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0"/>
          </p:cNvCxnSpPr>
          <p:nvPr/>
        </p:nvCxnSpPr>
        <p:spPr>
          <a:xfrm flipH="1" flipV="1">
            <a:off x="9122146" y="5800460"/>
            <a:ext cx="259767" cy="2764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45125" y="131141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Classes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5322385" y="1558134"/>
            <a:ext cx="239103" cy="2194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824192" y="1268761"/>
            <a:ext cx="111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Assessments</a:t>
            </a:r>
          </a:p>
        </p:txBody>
      </p:sp>
      <p:cxnSp>
        <p:nvCxnSpPr>
          <p:cNvPr id="61" name="Straight Connector 60"/>
          <p:cNvCxnSpPr>
            <a:stCxn id="59" idx="2"/>
          </p:cNvCxnSpPr>
          <p:nvPr/>
        </p:nvCxnSpPr>
        <p:spPr>
          <a:xfrm>
            <a:off x="8382967" y="1576538"/>
            <a:ext cx="266424" cy="1948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6200000">
            <a:off x="1350569" y="5164987"/>
            <a:ext cx="17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Broader Benefits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1434310" y="1877677"/>
            <a:ext cx="15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Academic Core</a:t>
            </a:r>
          </a:p>
        </p:txBody>
      </p:sp>
      <p:sp>
        <p:nvSpPr>
          <p:cNvPr id="13" name="Chevron 12"/>
          <p:cNvSpPr/>
          <p:nvPr/>
        </p:nvSpPr>
        <p:spPr>
          <a:xfrm>
            <a:off x="3935761" y="3659527"/>
            <a:ext cx="228955" cy="216024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5651022" y="3672732"/>
            <a:ext cx="228955" cy="216024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7395810" y="3699131"/>
            <a:ext cx="228955" cy="216024"/>
          </a:xfrm>
          <a:prstGeom prst="chevr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40417" y="6351712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AS</a:t>
            </a:r>
          </a:p>
          <a:p>
            <a:r>
              <a:rPr lang="en-GB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18.11.12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42407" y="408088"/>
            <a:ext cx="1133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prstClr val="black"/>
                </a:solidFill>
              </a:rPr>
              <a:t>Transformative</a:t>
            </a:r>
          </a:p>
          <a:p>
            <a:endParaRPr lang="en-GB" sz="400" i="1" dirty="0">
              <a:solidFill>
                <a:prstClr val="black"/>
              </a:solidFill>
            </a:endParaRPr>
          </a:p>
          <a:p>
            <a:r>
              <a:rPr lang="en-GB" sz="1200" i="1" dirty="0">
                <a:solidFill>
                  <a:prstClr val="black"/>
                </a:solidFill>
              </a:rPr>
              <a:t>Very significant</a:t>
            </a:r>
          </a:p>
          <a:p>
            <a:endParaRPr lang="en-GB" sz="400" i="1" dirty="0">
              <a:solidFill>
                <a:prstClr val="black"/>
              </a:solidFill>
            </a:endParaRPr>
          </a:p>
          <a:p>
            <a:r>
              <a:rPr lang="en-GB" sz="1200" i="1" dirty="0">
                <a:solidFill>
                  <a:prstClr val="black"/>
                </a:solidFill>
              </a:rPr>
              <a:t>Little/none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180228" y="457448"/>
            <a:ext cx="159730" cy="1485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180227" y="695036"/>
            <a:ext cx="159730" cy="1485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180228" y="961504"/>
            <a:ext cx="159730" cy="14858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7653" y="116633"/>
            <a:ext cx="185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prstClr val="black"/>
                </a:solidFill>
              </a:rPr>
              <a:t>Key – Impact on Digital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04311" y="116632"/>
            <a:ext cx="1799037" cy="1060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5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387" y="2636761"/>
            <a:ext cx="906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intelligence?</a:t>
            </a:r>
          </a:p>
        </p:txBody>
      </p:sp>
    </p:spTree>
    <p:extLst>
      <p:ext uri="{BB962C8B-B14F-4D97-AF65-F5344CB8AC3E}">
        <p14:creationId xmlns:p14="http://schemas.microsoft.com/office/powerpoint/2010/main" val="6485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1883791" y="760067"/>
            <a:ext cx="8522390" cy="1043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32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39337" y="2480733"/>
            <a:ext cx="13031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third education era had a very narrow, mean, and limiting </a:t>
            </a:r>
          </a:p>
          <a:p>
            <a:r>
              <a:rPr lang="en-GB" sz="3200" dirty="0"/>
              <a:t>understanding of intelligence which is completely out of date in 2018.</a:t>
            </a:r>
          </a:p>
        </p:txBody>
      </p:sp>
    </p:spTree>
    <p:extLst>
      <p:ext uri="{BB962C8B-B14F-4D97-AF65-F5344CB8AC3E}">
        <p14:creationId xmlns:p14="http://schemas.microsoft.com/office/powerpoint/2010/main" val="5432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333" y="224895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Narrowly defined in 1912 as </a:t>
            </a:r>
            <a:r>
              <a:rPr lang="en-GB" sz="4000" i="1" dirty="0">
                <a:latin typeface="+mn-lt"/>
              </a:rPr>
              <a:t>intelligenzquotient,</a:t>
            </a:r>
            <a:r>
              <a:rPr lang="en-GB" sz="4000" dirty="0">
                <a:latin typeface="+mn-lt"/>
              </a:rPr>
              <a:t> first used at the University of Breslau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1" y="3061229"/>
            <a:ext cx="5019228" cy="34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Metal &amp; coach workers pose in front of the Benz &amp; Co factory in Mannheim.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79892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7128" y="1785258"/>
            <a:ext cx="55434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“AI is coming.  To understand the stage we are with </a:t>
            </a:r>
          </a:p>
          <a:p>
            <a:r>
              <a:rPr lang="en-GB" sz="2000" dirty="0"/>
              <a:t>Its arrival, we can draw an analogy from the car </a:t>
            </a:r>
          </a:p>
          <a:p>
            <a:r>
              <a:rPr lang="en-GB" sz="2000" dirty="0"/>
              <a:t>Industry in 1886.  Karl Benz had just invented the </a:t>
            </a:r>
          </a:p>
          <a:p>
            <a:r>
              <a:rPr lang="en-GB" sz="2000" dirty="0"/>
              <a:t>Internal combustion engine.  People had no idea </a:t>
            </a:r>
          </a:p>
          <a:p>
            <a:r>
              <a:rPr lang="en-GB" sz="2000" dirty="0"/>
              <a:t>how the invention would take off, or that it would </a:t>
            </a:r>
          </a:p>
          <a:p>
            <a:r>
              <a:rPr lang="en-GB" sz="2000" dirty="0"/>
              <a:t>transform human life across the planet.  The</a:t>
            </a:r>
          </a:p>
          <a:p>
            <a:r>
              <a:rPr lang="en-GB" sz="2000" dirty="0"/>
              <a:t>comparison is wrong though in one respect.  </a:t>
            </a:r>
          </a:p>
          <a:p>
            <a:r>
              <a:rPr lang="en-GB" sz="2000" dirty="0"/>
              <a:t>AI is far more wide-ranging than the car, and</a:t>
            </a:r>
          </a:p>
          <a:p>
            <a:r>
              <a:rPr lang="en-GB" sz="2000" dirty="0"/>
              <a:t>will carry humans much further.”</a:t>
            </a:r>
          </a:p>
        </p:txBody>
      </p:sp>
    </p:spTree>
    <p:extLst>
      <p:ext uri="{BB962C8B-B14F-4D97-AF65-F5344CB8AC3E}">
        <p14:creationId xmlns:p14="http://schemas.microsoft.com/office/powerpoint/2010/main" val="16017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9600" y="800100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Logical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467" y="1825625"/>
            <a:ext cx="61430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72754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Linguistic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02" y="1480640"/>
            <a:ext cx="6932736" cy="45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00100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Social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816101"/>
            <a:ext cx="693964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9466" y="613833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Personal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82762"/>
            <a:ext cx="6540499" cy="43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799" y="647700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Moral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58" y="1726670"/>
            <a:ext cx="66865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799" y="571500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Spiritual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6" y="1569541"/>
            <a:ext cx="6846887" cy="45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799" y="732367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Physical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3" y="1897548"/>
            <a:ext cx="5693833" cy="39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96900"/>
            <a:ext cx="588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Cultural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545430"/>
            <a:ext cx="8191500" cy="4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4542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+mn-lt"/>
              </a:rPr>
              <a:t>We are not even preparing our students for the world of work.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3" y="2282825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Oxford Martin School 2013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David Deming - Harvard working paper 2015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Richard and Daniel Susskind – </a:t>
            </a:r>
            <a:r>
              <a:rPr lang="en-GB" i="1" dirty="0"/>
              <a:t>The future of the professions 2015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dirty="0"/>
              <a:t>McKinsey Global Institute January 2017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IPPR, </a:t>
            </a:r>
            <a:r>
              <a:rPr lang="en-GB" dirty="0" err="1"/>
              <a:t>Carys</a:t>
            </a:r>
            <a:r>
              <a:rPr lang="en-GB" dirty="0"/>
              <a:t> Roberts, 2017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PriceWaterhouseCoopers</a:t>
            </a:r>
            <a:r>
              <a:rPr lang="en-GB" dirty="0"/>
              <a:t> March 2017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Oxford Martin/Pearson/</a:t>
            </a:r>
            <a:r>
              <a:rPr lang="en-GB" dirty="0" err="1"/>
              <a:t>Nesta</a:t>
            </a:r>
            <a:r>
              <a:rPr lang="en-GB" dirty="0"/>
              <a:t>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4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+mn-lt"/>
              </a:rPr>
              <a:t>Important to distinguish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Quantity</a:t>
            </a:r>
            <a:r>
              <a:rPr lang="en-GB" dirty="0"/>
              <a:t> of work from </a:t>
            </a:r>
            <a:r>
              <a:rPr lang="en-GB" i="1" dirty="0"/>
              <a:t>quality </a:t>
            </a:r>
            <a:r>
              <a:rPr lang="en-GB" dirty="0"/>
              <a:t>of work that will be available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Optimists versus realists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Is AI merely the latest technological revolution, or is it qualitatively different?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8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977" y="1012827"/>
            <a:ext cx="4982090" cy="4841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5321" y="1344706"/>
            <a:ext cx="53028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AI is infinitely seductive.  It will know us better </a:t>
            </a:r>
          </a:p>
          <a:p>
            <a:r>
              <a:rPr lang="en-GB" sz="2000" dirty="0"/>
              <a:t>than our best friends, our parents, our partners.  </a:t>
            </a:r>
          </a:p>
          <a:p>
            <a:r>
              <a:rPr lang="en-GB" sz="2000" dirty="0"/>
              <a:t>It probably already does.  Under the guise of </a:t>
            </a:r>
          </a:p>
          <a:p>
            <a:r>
              <a:rPr lang="en-GB" sz="2000" dirty="0"/>
              <a:t>plausibility, is it opening our eyes, shielding our</a:t>
            </a:r>
          </a:p>
          <a:p>
            <a:r>
              <a:rPr lang="en-GB" sz="2000" dirty="0"/>
              <a:t>sight, or blinding us?</a:t>
            </a:r>
          </a:p>
        </p:txBody>
      </p:sp>
    </p:spTree>
    <p:extLst>
      <p:ext uri="{BB962C8B-B14F-4D97-AF65-F5344CB8AC3E}">
        <p14:creationId xmlns:p14="http://schemas.microsoft.com/office/powerpoint/2010/main" val="25826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29"/>
            <a:ext cx="10515600" cy="1477896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+mn-lt"/>
              </a:rPr>
              <a:t>Need for a common core of life skills (adapted from Joseph E </a:t>
            </a:r>
            <a:r>
              <a:rPr lang="en-GB" sz="4000" dirty="0" err="1">
                <a:latin typeface="+mn-lt"/>
              </a:rPr>
              <a:t>Aoun</a:t>
            </a:r>
            <a:r>
              <a:rPr lang="en-GB" sz="4000" dirty="0">
                <a:latin typeface="+mn-lt"/>
              </a:rPr>
              <a:t>-</a:t>
            </a:r>
            <a:r>
              <a:rPr lang="en-GB" sz="4000" i="1" dirty="0">
                <a:latin typeface="+mn-lt"/>
              </a:rPr>
              <a:t>Robot-proof: HE in the Age of AI</a:t>
            </a:r>
            <a:r>
              <a:rPr lang="en-GB" sz="4000" dirty="0">
                <a:latin typeface="+mn-lt"/>
              </a:rPr>
              <a:t> (2017)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New literacies:</a:t>
            </a:r>
          </a:p>
          <a:p>
            <a:pPr marL="0" indent="0">
              <a:buNone/>
            </a:pPr>
            <a:r>
              <a:rPr lang="en-GB" dirty="0"/>
              <a:t>	Data of literacy</a:t>
            </a:r>
          </a:p>
          <a:p>
            <a:pPr marL="0" indent="0">
              <a:buNone/>
            </a:pPr>
            <a:r>
              <a:rPr lang="en-GB" dirty="0"/>
              <a:t>	Technological literacy</a:t>
            </a:r>
          </a:p>
          <a:p>
            <a:pPr marL="0" indent="0">
              <a:buNone/>
            </a:pPr>
            <a:r>
              <a:rPr lang="en-GB" dirty="0"/>
              <a:t>	Human literacy</a:t>
            </a:r>
          </a:p>
          <a:p>
            <a:r>
              <a:rPr lang="en-GB" dirty="0"/>
              <a:t>Cognitive capacities:</a:t>
            </a:r>
          </a:p>
          <a:p>
            <a:pPr marL="0" indent="0">
              <a:buNone/>
            </a:pPr>
            <a:r>
              <a:rPr lang="en-GB" dirty="0"/>
              <a:t>	Systems thinking</a:t>
            </a:r>
          </a:p>
          <a:p>
            <a:pPr marL="0" indent="0">
              <a:buNone/>
            </a:pPr>
            <a:r>
              <a:rPr lang="en-GB" dirty="0"/>
              <a:t>	Entrepreneurship</a:t>
            </a:r>
          </a:p>
          <a:p>
            <a:pPr marL="0" indent="0">
              <a:buNone/>
            </a:pPr>
            <a:r>
              <a:rPr lang="en-GB" dirty="0"/>
              <a:t>	Cultural agility</a:t>
            </a:r>
          </a:p>
          <a:p>
            <a:pPr marL="0" indent="0">
              <a:buNone/>
            </a:pPr>
            <a:r>
              <a:rPr lang="en-GB" dirty="0"/>
              <a:t>	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7485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543" y="636814"/>
            <a:ext cx="736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Potential Dangers of 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586" y="1468266"/>
            <a:ext cx="836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Infantilisation of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586" y="2314879"/>
            <a:ext cx="765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Infantilisation of teachers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586" y="3211398"/>
            <a:ext cx="867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Focus on “Information” not “Understanding” still less “Wisdom”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7586" y="4443187"/>
            <a:ext cx="6080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Homogenisation and loss of diversity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586" y="5244089"/>
            <a:ext cx="8136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Students no longer learn facts but rely on machines</a:t>
            </a:r>
          </a:p>
        </p:txBody>
      </p:sp>
    </p:spTree>
    <p:extLst>
      <p:ext uri="{BB962C8B-B14F-4D97-AF65-F5344CB8AC3E}">
        <p14:creationId xmlns:p14="http://schemas.microsoft.com/office/powerpoint/2010/main" val="15269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2146300"/>
            <a:ext cx="9359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Will AI replace the factory model of education which marginalised the many by a “Satnav” model of education that dehumanises the many?</a:t>
            </a:r>
          </a:p>
        </p:txBody>
      </p:sp>
    </p:spTree>
    <p:extLst>
      <p:ext uri="{BB962C8B-B14F-4D97-AF65-F5344CB8AC3E}">
        <p14:creationId xmlns:p14="http://schemas.microsoft.com/office/powerpoint/2010/main" val="39348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57" y="561992"/>
            <a:ext cx="8539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Focus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736" y="1867437"/>
            <a:ext cx="107049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Universities need to take AI (and VR, AR and MR) much more seriously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9376" y="2601392"/>
            <a:ext cx="1120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AI will transform every facet of universities utterly within twenty five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6736" y="3335627"/>
            <a:ext cx="1022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They will transform learning, teaching, research and administration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9376" y="4160257"/>
            <a:ext cx="6248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We need to emphasise the human skills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9376" y="4948945"/>
            <a:ext cx="684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Too many British universities are ignoring AI</a:t>
            </a:r>
          </a:p>
        </p:txBody>
      </p:sp>
    </p:spTree>
    <p:extLst>
      <p:ext uri="{BB962C8B-B14F-4D97-AF65-F5344CB8AC3E}">
        <p14:creationId xmlns:p14="http://schemas.microsoft.com/office/powerpoint/2010/main" val="31680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1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24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+mn-lt"/>
              </a:rPr>
              <a:t>The Fourth Education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Will it liberate or infantilise humanity?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0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0287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Max Tegmark’s Three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200" y="2065923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Life 1.0. 	Biological stage.  Evolution rules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200" y="3149313"/>
            <a:ext cx="1045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2. Life 2.0.	Cultural stage.  Humans learn and can change physical environment but not themselves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2200" y="4641109"/>
            <a:ext cx="1035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3. Life 3.0. 	Technological, post-human stage.  Humans can redesign their software and hardware.  “Life” will be limitless.</a:t>
            </a:r>
          </a:p>
        </p:txBody>
      </p:sp>
    </p:spTree>
    <p:extLst>
      <p:ext uri="{BB962C8B-B14F-4D97-AF65-F5344CB8AC3E}">
        <p14:creationId xmlns:p14="http://schemas.microsoft.com/office/powerpoint/2010/main" val="30864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10287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Singularity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5600" y="2135889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What?	AI will trigger runaway change, with 				humans the equal or subordinate to 				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266" y="4104852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When?	No one knows.  Some say 2040.  </a:t>
            </a:r>
          </a:p>
          <a:p>
            <a:r>
              <a:rPr lang="en-GB" sz="2800" dirty="0"/>
              <a:t>		Some later.  Some never</a:t>
            </a:r>
          </a:p>
        </p:txBody>
      </p:sp>
    </p:spTree>
    <p:extLst>
      <p:ext uri="{BB962C8B-B14F-4D97-AF65-F5344CB8AC3E}">
        <p14:creationId xmlns:p14="http://schemas.microsoft.com/office/powerpoint/2010/main" val="32217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551" y="564409"/>
            <a:ext cx="8408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Some advances in education already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742327"/>
            <a:ext cx="745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 Machines plan and mark student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184818"/>
            <a:ext cx="671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Speech recognition and generation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914878"/>
            <a:ext cx="687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 Empathetic tailored responses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451593"/>
            <a:ext cx="74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 Machines plan and roll out curriculum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4632595"/>
            <a:ext cx="687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Comprehensive understanding of individual learning 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7985" y="5781199"/>
            <a:ext cx="964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  Machines are beginning to transform university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594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3" grpId="0"/>
      <p:bldP spid="8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/>
              <a:t>Ten problems facing 21</a:t>
            </a:r>
            <a:r>
              <a:rPr lang="en-GB" sz="4000" baseline="30000" dirty="0"/>
              <a:t>st</a:t>
            </a:r>
            <a:r>
              <a:rPr lang="en-GB" sz="4000" dirty="0"/>
              <a:t> century universities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Mental Health</a:t>
            </a:r>
          </a:p>
          <a:p>
            <a:r>
              <a:rPr lang="en-GB" dirty="0"/>
              <a:t>Students not ready for independent learning</a:t>
            </a:r>
          </a:p>
          <a:p>
            <a:r>
              <a:rPr lang="en-GB" dirty="0"/>
              <a:t>Public perception</a:t>
            </a:r>
          </a:p>
          <a:p>
            <a:r>
              <a:rPr lang="en-GB" dirty="0"/>
              <a:t>Uncertain leadership</a:t>
            </a:r>
          </a:p>
          <a:p>
            <a:r>
              <a:rPr lang="en-GB" dirty="0"/>
              <a:t>Affordability and questions over value for money</a:t>
            </a:r>
          </a:p>
          <a:p>
            <a:r>
              <a:rPr lang="en-GB" dirty="0"/>
              <a:t>Teaching quality and perception of relevance of research</a:t>
            </a:r>
          </a:p>
          <a:p>
            <a:r>
              <a:rPr lang="en-GB" dirty="0"/>
              <a:t>Rising student demands</a:t>
            </a:r>
          </a:p>
          <a:p>
            <a:r>
              <a:rPr lang="en-GB" dirty="0"/>
              <a:t>Decline in image of a liberal arts education</a:t>
            </a:r>
          </a:p>
          <a:p>
            <a:r>
              <a:rPr lang="en-GB" dirty="0"/>
              <a:t>Lifelong education</a:t>
            </a:r>
          </a:p>
          <a:p>
            <a:r>
              <a:rPr lang="en-GB" dirty="0"/>
              <a:t>Brexit</a:t>
            </a:r>
          </a:p>
        </p:txBody>
      </p:sp>
    </p:spTree>
    <p:extLst>
      <p:ext uri="{BB962C8B-B14F-4D97-AF65-F5344CB8AC3E}">
        <p14:creationId xmlns:p14="http://schemas.microsoft.com/office/powerpoint/2010/main" val="9602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The three drivers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Technology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Evolution and understanding of learning and the brain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impact of AI and automation on jobs</a:t>
            </a:r>
          </a:p>
        </p:txBody>
      </p:sp>
    </p:spTree>
    <p:extLst>
      <p:ext uri="{BB962C8B-B14F-4D97-AF65-F5344CB8AC3E}">
        <p14:creationId xmlns:p14="http://schemas.microsoft.com/office/powerpoint/2010/main" val="38758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143000"/>
            <a:ext cx="8547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“AI will be 'either best or worst thing' for humanity”</a:t>
            </a:r>
          </a:p>
          <a:p>
            <a:endParaRPr lang="en-GB" sz="3200" dirty="0"/>
          </a:p>
          <a:p>
            <a:r>
              <a:rPr lang="en-GB" sz="3200" dirty="0"/>
              <a:t>“Every aspect of our lives will be transformed. In short, success in creating AI could be the biggest event in the history of our civilisation”</a:t>
            </a:r>
          </a:p>
          <a:p>
            <a:endParaRPr lang="en-GB" sz="3200" dirty="0"/>
          </a:p>
          <a:p>
            <a:r>
              <a:rPr lang="en-GB" sz="3200" b="1" dirty="0"/>
              <a:t>Steven Hawking</a:t>
            </a:r>
          </a:p>
        </p:txBody>
      </p:sp>
    </p:spTree>
    <p:extLst>
      <p:ext uri="{BB962C8B-B14F-4D97-AF65-F5344CB8AC3E}">
        <p14:creationId xmlns:p14="http://schemas.microsoft.com/office/powerpoint/2010/main" val="22489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The six types of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Global universities</a:t>
            </a:r>
          </a:p>
          <a:p>
            <a:r>
              <a:rPr lang="en-GB" dirty="0"/>
              <a:t>National universities</a:t>
            </a:r>
          </a:p>
          <a:p>
            <a:r>
              <a:rPr lang="en-GB" dirty="0"/>
              <a:t>Regional universities</a:t>
            </a:r>
          </a:p>
          <a:p>
            <a:r>
              <a:rPr lang="en-GB" dirty="0"/>
              <a:t>Professional universities</a:t>
            </a:r>
          </a:p>
          <a:p>
            <a:r>
              <a:rPr lang="en-GB" dirty="0"/>
              <a:t>Digital universities</a:t>
            </a:r>
          </a:p>
          <a:p>
            <a:r>
              <a:rPr lang="en-GB" dirty="0"/>
              <a:t>Local universities</a:t>
            </a:r>
          </a:p>
        </p:txBody>
      </p:sp>
    </p:spTree>
    <p:extLst>
      <p:ext uri="{BB962C8B-B14F-4D97-AF65-F5344CB8AC3E}">
        <p14:creationId xmlns:p14="http://schemas.microsoft.com/office/powerpoint/2010/main" val="15861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365125"/>
            <a:ext cx="11109101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The five examples of dismembered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081" y="1547084"/>
            <a:ext cx="9808335" cy="69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1. The end of the lecture hall at the University of Northampton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20" y="2964152"/>
            <a:ext cx="5335284" cy="36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87" y="365125"/>
            <a:ext cx="9924245" cy="125761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3100" dirty="0"/>
              <a:t>2. The ‘C-Campus’ or bilateral/trilateral degree</a:t>
            </a:r>
            <a:br>
              <a:rPr lang="en-GB" sz="3100" dirty="0"/>
            </a:br>
            <a:endParaRPr lang="en-GB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20" y="2379417"/>
            <a:ext cx="6484855" cy="4351338"/>
          </a:xfrm>
        </p:spPr>
      </p:pic>
    </p:spTree>
    <p:extLst>
      <p:ext uri="{BB962C8B-B14F-4D97-AF65-F5344CB8AC3E}">
        <p14:creationId xmlns:p14="http://schemas.microsoft.com/office/powerpoint/2010/main" val="11763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3. Virtual degrees or ‘nanodegrees’ from </a:t>
            </a:r>
            <a:r>
              <a:rPr lang="en-GB" sz="2800" dirty="0" err="1"/>
              <a:t>Udacity</a:t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22" y="1825625"/>
            <a:ext cx="6221155" cy="4351338"/>
          </a:xfrm>
        </p:spPr>
      </p:pic>
    </p:spTree>
    <p:extLst>
      <p:ext uri="{BB962C8B-B14F-4D97-AF65-F5344CB8AC3E}">
        <p14:creationId xmlns:p14="http://schemas.microsoft.com/office/powerpoint/2010/main" val="16707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3100" dirty="0"/>
              <a:t>4. The </a:t>
            </a:r>
            <a:r>
              <a:rPr lang="en-GB" sz="3100" dirty="0" err="1"/>
              <a:t>Blockchain</a:t>
            </a:r>
            <a:r>
              <a:rPr lang="en-GB" sz="3100" dirty="0"/>
              <a:t>, the University of One and Woolf University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8865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5. No universities at all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870" y="1690688"/>
            <a:ext cx="4943279" cy="49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We need AI machines to teach our students to become more fully </a:t>
            </a:r>
            <a:r>
              <a:rPr lang="en-GB" i="1" dirty="0"/>
              <a:t>human</a:t>
            </a:r>
            <a:r>
              <a:rPr lang="en-GB" dirty="0"/>
              <a:t> - the education system currently deploys humans to teach our young to become more like </a:t>
            </a:r>
            <a:r>
              <a:rPr lang="en-GB" i="1" dirty="0"/>
              <a:t>machines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0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2654300"/>
            <a:ext cx="699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538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2209800"/>
            <a:ext cx="9893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“Artificial intelligence is the biggest risk we face as a civilisation and needs to be checked as soon as possible”</a:t>
            </a:r>
          </a:p>
          <a:p>
            <a:endParaRPr lang="en-GB" sz="3200" u="sng" dirty="0"/>
          </a:p>
          <a:p>
            <a:r>
              <a:rPr lang="en-GB" sz="3200" b="1" dirty="0"/>
              <a:t>Elon Musk</a:t>
            </a:r>
          </a:p>
        </p:txBody>
      </p:sp>
    </p:spTree>
    <p:extLst>
      <p:ext uri="{BB962C8B-B14F-4D97-AF65-F5344CB8AC3E}">
        <p14:creationId xmlns:p14="http://schemas.microsoft.com/office/powerpoint/2010/main" val="30336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1" y="608995"/>
            <a:ext cx="9407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First Revolution - The Dawn of Learning</a:t>
            </a:r>
          </a:p>
          <a:p>
            <a:pPr algn="ctr"/>
            <a:r>
              <a:rPr lang="en-GB" sz="4000" dirty="0"/>
              <a:t>some five million years ago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4" y="2450233"/>
            <a:ext cx="6162675" cy="40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43610" y="753631"/>
            <a:ext cx="8453026" cy="5254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kern="1200" dirty="0"/>
              <a:t>Logical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667" y="678894"/>
            <a:ext cx="989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Second Revolution – Organised Learning</a:t>
            </a:r>
          </a:p>
          <a:p>
            <a:pPr algn="ctr"/>
            <a:r>
              <a:rPr lang="en-GB" sz="4000" dirty="0"/>
              <a:t>6000 years ago, cities sprung up on four rivers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15" y="2305100"/>
            <a:ext cx="5705552" cy="41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734" y="546630"/>
            <a:ext cx="9144000" cy="1138237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The first schools and the first universities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39" y="2289703"/>
            <a:ext cx="7953589" cy="29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Europe’s first University – Bologna 1088</a:t>
            </a:r>
          </a:p>
        </p:txBody>
      </p:sp>
      <p:pic>
        <p:nvPicPr>
          <p:cNvPr id="1026" name="Picture 2" descr="Image result for images of bologna university, ital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67" y="1595657"/>
            <a:ext cx="7031865" cy="47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907</Words>
  <Application>Microsoft Office PowerPoint</Application>
  <PresentationFormat>Widescreen</PresentationFormat>
  <Paragraphs>202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2_Office Theme</vt:lpstr>
      <vt:lpstr>HEPI Annual Conference  The challenge for the sector: The 4th Education Revolution </vt:lpstr>
      <vt:lpstr>Metal &amp; coach workers pose in front of the Benz &amp; Co factory in Mannheim.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first schools and the first universities</vt:lpstr>
      <vt:lpstr>Europe’s first University – Bologna 1088</vt:lpstr>
      <vt:lpstr>PowerPoint Presentation</vt:lpstr>
      <vt:lpstr> and mass education at the time of the Industrial Revolution</vt:lpstr>
      <vt:lpstr>We are still living in the third education revolution model</vt:lpstr>
      <vt:lpstr>PowerPoint Presentation</vt:lpstr>
      <vt:lpstr>PowerPoint Presentation</vt:lpstr>
      <vt:lpstr>The British Government understands</vt:lpstr>
      <vt:lpstr>The University Journey</vt:lpstr>
      <vt:lpstr>PowerPoint Presentation</vt:lpstr>
      <vt:lpstr>PowerPoint Presentation</vt:lpstr>
      <vt:lpstr>Narrowly defined in 1912 as intelligenzquotient, first used at the University of Breslau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not even preparing our students for the world of work.</vt:lpstr>
      <vt:lpstr>Important to distinguish</vt:lpstr>
      <vt:lpstr>Need for a common core of life skills (adapted from Joseph E Aoun-Robot-proof: HE in the Age of AI (2017) </vt:lpstr>
      <vt:lpstr>PowerPoint Presentation</vt:lpstr>
      <vt:lpstr>PowerPoint Presentation</vt:lpstr>
      <vt:lpstr>PowerPoint Presentation</vt:lpstr>
      <vt:lpstr>The Fourth Education Revolution</vt:lpstr>
      <vt:lpstr>PowerPoint Presentation</vt:lpstr>
      <vt:lpstr>PowerPoint Presentation</vt:lpstr>
      <vt:lpstr>PowerPoint Presentation</vt:lpstr>
      <vt:lpstr>Ten problems facing 21st century universities </vt:lpstr>
      <vt:lpstr>The three drivers of change</vt:lpstr>
      <vt:lpstr>The six types of universities</vt:lpstr>
      <vt:lpstr>The five examples of dismembered universities</vt:lpstr>
      <vt:lpstr>  2. The ‘C-Campus’ or bilateral/trilateral degree </vt:lpstr>
      <vt:lpstr>3. Virtual degrees or ‘nanodegrees’ from Udacity </vt:lpstr>
      <vt:lpstr>  4. The Blockchain, the University of One and Woolf University  </vt:lpstr>
      <vt:lpstr>5. No universities at all </vt:lpstr>
      <vt:lpstr>PowerPoint Presentation</vt:lpstr>
      <vt:lpstr>PowerPoint Presentation</vt:lpstr>
    </vt:vector>
  </TitlesOfParts>
  <Company>The University of Buckingham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Science Festival 2017</dc:title>
  <dc:creator>Carolina Medel</dc:creator>
  <cp:lastModifiedBy>Sarah� Isles�</cp:lastModifiedBy>
  <cp:revision>238</cp:revision>
  <cp:lastPrinted>2018-06-05T13:39:54Z</cp:lastPrinted>
  <dcterms:created xsi:type="dcterms:W3CDTF">2017-09-08T09:22:32Z</dcterms:created>
  <dcterms:modified xsi:type="dcterms:W3CDTF">2018-06-08T14:38:27Z</dcterms:modified>
</cp:coreProperties>
</file>