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4"/>
  </p:sldMasterIdLst>
  <p:notesMasterIdLst>
    <p:notesMasterId r:id="rId15"/>
  </p:notesMasterIdLst>
  <p:handoutMasterIdLst>
    <p:handoutMasterId r:id="rId16"/>
  </p:handoutMasterIdLst>
  <p:sldIdLst>
    <p:sldId id="925" r:id="rId5"/>
    <p:sldId id="954" r:id="rId6"/>
    <p:sldId id="943" r:id="rId7"/>
    <p:sldId id="956" r:id="rId8"/>
    <p:sldId id="955" r:id="rId9"/>
    <p:sldId id="957" r:id="rId10"/>
    <p:sldId id="959" r:id="rId11"/>
    <p:sldId id="958" r:id="rId12"/>
    <p:sldId id="961" r:id="rId13"/>
    <p:sldId id="960" r:id="rId14"/>
  </p:sldIdLst>
  <p:sldSz cx="10058400" cy="7772400"/>
  <p:notesSz cx="6810375" cy="9942513"/>
  <p:custDataLst>
    <p:tags r:id="rId17"/>
  </p:custDataLst>
  <p:defaultTextStyle>
    <a:defPPr>
      <a:defRPr lang="en-US"/>
    </a:defPPr>
    <a:lvl1pPr marL="0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FAD35B6-682E-4890-AC06-87565E54F034}">
          <p14:sldIdLst>
            <p14:sldId id="925"/>
            <p14:sldId id="954"/>
            <p14:sldId id="943"/>
            <p14:sldId id="956"/>
            <p14:sldId id="955"/>
            <p14:sldId id="957"/>
            <p14:sldId id="959"/>
            <p14:sldId id="958"/>
            <p14:sldId id="961"/>
            <p14:sldId id="9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2">
          <p15:clr>
            <a:srgbClr val="A4A3A4"/>
          </p15:clr>
        </p15:guide>
        <p15:guide id="2" orient="horz" pos="4668">
          <p15:clr>
            <a:srgbClr val="A4A3A4"/>
          </p15:clr>
        </p15:guide>
        <p15:guide id="3" orient="horz" pos="4533">
          <p15:clr>
            <a:srgbClr val="A4A3A4"/>
          </p15:clr>
        </p15:guide>
        <p15:guide id="4" orient="horz" pos="4278">
          <p15:clr>
            <a:srgbClr val="A4A3A4"/>
          </p15:clr>
        </p15:guide>
        <p15:guide id="5" orient="horz" pos="624">
          <p15:clr>
            <a:srgbClr val="A4A3A4"/>
          </p15:clr>
        </p15:guide>
        <p15:guide id="6" orient="horz" pos="720">
          <p15:clr>
            <a:srgbClr val="A4A3A4"/>
          </p15:clr>
        </p15:guide>
        <p15:guide id="7" orient="horz" pos="1296">
          <p15:clr>
            <a:srgbClr val="A4A3A4"/>
          </p15:clr>
        </p15:guide>
        <p15:guide id="8" orient="horz" pos="1392">
          <p15:clr>
            <a:srgbClr val="A4A3A4"/>
          </p15:clr>
        </p15:guide>
        <p15:guide id="9" orient="horz" pos="1776">
          <p15:clr>
            <a:srgbClr val="A4A3A4"/>
          </p15:clr>
        </p15:guide>
        <p15:guide id="10" orient="horz" pos="1872">
          <p15:clr>
            <a:srgbClr val="A4A3A4"/>
          </p15:clr>
        </p15:guide>
        <p15:guide id="11" orient="horz" pos="2256">
          <p15:clr>
            <a:srgbClr val="A4A3A4"/>
          </p15:clr>
        </p15:guide>
        <p15:guide id="12" orient="horz" pos="2352">
          <p15:clr>
            <a:srgbClr val="A4A3A4"/>
          </p15:clr>
        </p15:guide>
        <p15:guide id="13" orient="horz" pos="2736">
          <p15:clr>
            <a:srgbClr val="A4A3A4"/>
          </p15:clr>
        </p15:guide>
        <p15:guide id="14" orient="horz" pos="2832">
          <p15:clr>
            <a:srgbClr val="A4A3A4"/>
          </p15:clr>
        </p15:guide>
        <p15:guide id="15" orient="horz" pos="3216">
          <p15:clr>
            <a:srgbClr val="A4A3A4"/>
          </p15:clr>
        </p15:guide>
        <p15:guide id="16" orient="horz" pos="3312">
          <p15:clr>
            <a:srgbClr val="A4A3A4"/>
          </p15:clr>
        </p15:guide>
        <p15:guide id="17" orient="horz" pos="3696">
          <p15:clr>
            <a:srgbClr val="A4A3A4"/>
          </p15:clr>
        </p15:guide>
        <p15:guide id="18" orient="horz" pos="3792">
          <p15:clr>
            <a:srgbClr val="A4A3A4"/>
          </p15:clr>
        </p15:guide>
        <p15:guide id="19" orient="horz" pos="4176">
          <p15:clr>
            <a:srgbClr val="A4A3A4"/>
          </p15:clr>
        </p15:guide>
        <p15:guide id="20" orient="horz" pos="4386">
          <p15:clr>
            <a:srgbClr val="A4A3A4"/>
          </p15:clr>
        </p15:guide>
        <p15:guide id="21" pos="336">
          <p15:clr>
            <a:srgbClr val="A4A3A4"/>
          </p15:clr>
        </p15:guide>
        <p15:guide id="22" pos="6000">
          <p15:clr>
            <a:srgbClr val="A4A3A4"/>
          </p15:clr>
        </p15:guide>
        <p15:guide id="23" pos="1200">
          <p15:clr>
            <a:srgbClr val="A4A3A4"/>
          </p15:clr>
        </p15:guide>
        <p15:guide id="24" pos="1296">
          <p15:clr>
            <a:srgbClr val="A4A3A4"/>
          </p15:clr>
        </p15:guide>
        <p15:guide id="25" pos="2160">
          <p15:clr>
            <a:srgbClr val="A4A3A4"/>
          </p15:clr>
        </p15:guide>
        <p15:guide id="26" pos="2256">
          <p15:clr>
            <a:srgbClr val="A4A3A4"/>
          </p15:clr>
        </p15:guide>
        <p15:guide id="27" pos="3120">
          <p15:clr>
            <a:srgbClr val="A4A3A4"/>
          </p15:clr>
        </p15:guide>
        <p15:guide id="28" pos="3216">
          <p15:clr>
            <a:srgbClr val="A4A3A4"/>
          </p15:clr>
        </p15:guide>
        <p15:guide id="29" pos="4080">
          <p15:clr>
            <a:srgbClr val="A4A3A4"/>
          </p15:clr>
        </p15:guide>
        <p15:guide id="30" pos="4176">
          <p15:clr>
            <a:srgbClr val="A4A3A4"/>
          </p15:clr>
        </p15:guide>
        <p15:guide id="31" pos="5040">
          <p15:clr>
            <a:srgbClr val="A4A3A4"/>
          </p15:clr>
        </p15:guide>
        <p15:guide id="32" pos="51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8C6D"/>
    <a:srgbClr val="FF0000"/>
    <a:srgbClr val="D62E1C"/>
    <a:srgbClr val="D9D9D9"/>
    <a:srgbClr val="F2F2F2"/>
    <a:srgbClr val="A6A6A6"/>
    <a:srgbClr val="D5D1C5"/>
    <a:srgbClr val="CD2F0F"/>
    <a:srgbClr val="DC6900"/>
    <a:srgbClr val="FFC2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C30875-5027-47A9-8995-C2BF9F8F2FF4}">
  <a:tblStyle styleId="{D5C30875-5027-47A9-8995-C2BF9F8F2FF4}" styleName="Smart Colour Block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1H>
    <a:band2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solidFill>
            <a:schemeClr val="accent1">
              <a:lumMod val="20000"/>
              <a:lumOff val="80000"/>
            </a:schemeClr>
          </a:solidFill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noFill/>
        </a:fill>
      </a:tcStyle>
    </a:firstRow>
  </a:tblStyle>
  <a:tblStyle styleId="{74ED0A72-4B8E-423B-AE2F-120ADE3C16FB}" styleName="Smart Table Tex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aj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D360D96-D63B-11DF-A243-F2A3DFD72085}" styleName="Smart Table Figures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1BAE4E-8E61-4555-8164-91CCB0C98032}" styleName="Smart Text Lis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>
              <a:noFill/>
            </a:ln>
          </a:bottom>
        </a:tcBdr>
      </a:tcStyle>
    </a:band1H>
    <a:band2H>
      <a:tcStyle>
        <a:tcBdr>
          <a:bottom>
            <a:ln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>
        <a:fontRef idx="major">
          <a:prstClr val="black"/>
        </a:fontRef>
        <a:schemeClr val="dk1"/>
      </a:tcTxStyle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>
              <a:noFill/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D073F8-1565-44D7-B386-08B59EADF2EE}" styleName="Smart Basic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582F6C1B-F5DC-4988-9FA3-4B01CB59C5F3}" styleName="Smart Classic">
    <a:wholeTbl>
      <a:tcTxStyle>
        <a:fontRef idx="major">
          <a:prstClr val="black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firstCol>
      <a:tcStyle>
        <a:tcBdr/>
      </a:tcStyle>
    </a:firstCol>
    <a:firstRow>
      <a:tcTxStyle b="on">
        <a:fontRef idx="major">
          <a:prstClr val="black"/>
        </a:fontRef>
        <a:schemeClr val="dk2"/>
      </a:tcTxStyle>
      <a:tcStyle>
        <a:tcBdr/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8998" autoAdjust="0"/>
  </p:normalViewPr>
  <p:slideViewPr>
    <p:cSldViewPr snapToObjects="1">
      <p:cViewPr>
        <p:scale>
          <a:sx n="66" d="100"/>
          <a:sy n="66" d="100"/>
        </p:scale>
        <p:origin x="888" y="-152"/>
      </p:cViewPr>
      <p:guideLst>
        <p:guide orient="horz" pos="432"/>
        <p:guide orient="horz" pos="4668"/>
        <p:guide orient="horz" pos="4533"/>
        <p:guide orient="horz" pos="4278"/>
        <p:guide orient="horz" pos="624"/>
        <p:guide orient="horz" pos="720"/>
        <p:guide orient="horz" pos="1296"/>
        <p:guide orient="horz" pos="1392"/>
        <p:guide orient="horz" pos="1776"/>
        <p:guide orient="horz" pos="1872"/>
        <p:guide orient="horz" pos="2256"/>
        <p:guide orient="horz" pos="2352"/>
        <p:guide orient="horz" pos="2736"/>
        <p:guide orient="horz" pos="2832"/>
        <p:guide orient="horz" pos="3216"/>
        <p:guide orient="horz" pos="3312"/>
        <p:guide orient="horz" pos="3696"/>
        <p:guide orient="horz" pos="3792"/>
        <p:guide orient="horz" pos="4176"/>
        <p:guide orient="horz" pos="4386"/>
        <p:guide pos="336"/>
        <p:guide pos="6000"/>
        <p:guide pos="1200"/>
        <p:guide pos="1296"/>
        <p:guide pos="2160"/>
        <p:guide pos="2256"/>
        <p:guide pos="3120"/>
        <p:guide pos="3216"/>
        <p:guide pos="4080"/>
        <p:guide pos="4176"/>
        <p:guide pos="5040"/>
        <p:guide pos="51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818" y="-7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7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D35B1-60AB-43F7-96E0-8278C11AA7BA}" type="datetimeFigureOut">
              <a:rPr lang="en-GB" smtClean="0"/>
              <a:pPr/>
              <a:t>12/06/2019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7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CB74D-572E-4F08-9394-3ECB1E1638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305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7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935B-3E5D-4FF0-8ED3-E5C882647223}" type="datetimeFigureOut">
              <a:rPr lang="en-US" smtClean="0"/>
              <a:pPr/>
              <a:t>6/12/2019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46125"/>
            <a:ext cx="48228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7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706B8-EBCC-470A-8AE8-B49CE76EE6E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15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3" Type="http://schemas.openxmlformats.org/officeDocument/2006/relationships/tags" Target="../tags/tag98.xml"/><Relationship Id="rId7" Type="http://schemas.openxmlformats.org/officeDocument/2006/relationships/tags" Target="../tags/tag102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5" Type="http://schemas.openxmlformats.org/officeDocument/2006/relationships/tags" Target="../tags/tag10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9.xml"/><Relationship Id="rId9" Type="http://schemas.openxmlformats.org/officeDocument/2006/relationships/tags" Target="../tags/tag10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8.xml"/><Relationship Id="rId1" Type="http://schemas.openxmlformats.org/officeDocument/2006/relationships/tags" Target="../tags/tag107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16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12.xml"/><Relationship Id="rId9" Type="http://schemas.openxmlformats.org/officeDocument/2006/relationships/tags" Target="../tags/tag117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5" Type="http://schemas.openxmlformats.org/officeDocument/2006/relationships/tags" Target="../tags/tag130.xml"/><Relationship Id="rId10" Type="http://schemas.openxmlformats.org/officeDocument/2006/relationships/tags" Target="../tags/tag135.xml"/><Relationship Id="rId4" Type="http://schemas.openxmlformats.org/officeDocument/2006/relationships/tags" Target="../tags/tag129.xml"/><Relationship Id="rId9" Type="http://schemas.openxmlformats.org/officeDocument/2006/relationships/tags" Target="../tags/tag134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44.xml"/><Relationship Id="rId3" Type="http://schemas.openxmlformats.org/officeDocument/2006/relationships/tags" Target="../tags/tag139.xml"/><Relationship Id="rId7" Type="http://schemas.openxmlformats.org/officeDocument/2006/relationships/tags" Target="../tags/tag143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5" Type="http://schemas.openxmlformats.org/officeDocument/2006/relationships/tags" Target="../tags/tag141.xml"/><Relationship Id="rId10" Type="http://schemas.openxmlformats.org/officeDocument/2006/relationships/tags" Target="../tags/tag146.xml"/><Relationship Id="rId4" Type="http://schemas.openxmlformats.org/officeDocument/2006/relationships/tags" Target="../tags/tag140.xml"/><Relationship Id="rId9" Type="http://schemas.openxmlformats.org/officeDocument/2006/relationships/tags" Target="../tags/tag145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9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63.xml"/><Relationship Id="rId3" Type="http://schemas.openxmlformats.org/officeDocument/2006/relationships/tags" Target="../tags/tag158.xml"/><Relationship Id="rId7" Type="http://schemas.openxmlformats.org/officeDocument/2006/relationships/tags" Target="../tags/tag162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4" Type="http://schemas.openxmlformats.org/officeDocument/2006/relationships/tags" Target="../tags/tag159.xml"/><Relationship Id="rId9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3" Type="http://schemas.openxmlformats.org/officeDocument/2006/relationships/tags" Target="../tags/tag166.xml"/><Relationship Id="rId7" Type="http://schemas.openxmlformats.org/officeDocument/2006/relationships/tags" Target="../tags/tag170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tags" Target="../tags/tag167.xml"/><Relationship Id="rId9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179.xml"/><Relationship Id="rId3" Type="http://schemas.openxmlformats.org/officeDocument/2006/relationships/tags" Target="../tags/tag174.xml"/><Relationship Id="rId7" Type="http://schemas.openxmlformats.org/officeDocument/2006/relationships/tags" Target="../tags/tag178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5" Type="http://schemas.openxmlformats.org/officeDocument/2006/relationships/tags" Target="../tags/tag176.xml"/><Relationship Id="rId4" Type="http://schemas.openxmlformats.org/officeDocument/2006/relationships/tags" Target="../tags/tag175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5.xml"/><Relationship Id="rId9" Type="http://schemas.openxmlformats.org/officeDocument/2006/relationships/tags" Target="../tags/tag4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2" Type="http://schemas.openxmlformats.org/officeDocument/2006/relationships/tags" Target="../tags/tag41.xml"/><Relationship Id="rId1" Type="http://schemas.openxmlformats.org/officeDocument/2006/relationships/vmlDrawing" Target="../drawings/vmlDrawing2.v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5" Type="http://schemas.openxmlformats.org/officeDocument/2006/relationships/image" Target="../media/image1.emf"/><Relationship Id="rId10" Type="http://schemas.openxmlformats.org/officeDocument/2006/relationships/tags" Target="../tags/tag49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oleObject" Target="../embeddings/oleObject2.bin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2" Type="http://schemas.openxmlformats.org/officeDocument/2006/relationships/tags" Target="../tags/tag52.xml"/><Relationship Id="rId16" Type="http://schemas.openxmlformats.org/officeDocument/2006/relationships/image" Target="../media/image2.emf"/><Relationship Id="rId1" Type="http://schemas.openxmlformats.org/officeDocument/2006/relationships/vmlDrawing" Target="../drawings/vmlDrawing3.v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5" Type="http://schemas.openxmlformats.org/officeDocument/2006/relationships/tags" Target="../tags/tag55.xml"/><Relationship Id="rId15" Type="http://schemas.openxmlformats.org/officeDocument/2006/relationships/oleObject" Target="../embeddings/oleObject3.bin"/><Relationship Id="rId10" Type="http://schemas.openxmlformats.org/officeDocument/2006/relationships/tags" Target="../tags/tag60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0" Type="http://schemas.openxmlformats.org/officeDocument/2006/relationships/tags" Target="../tags/tag73.xml"/><Relationship Id="rId4" Type="http://schemas.openxmlformats.org/officeDocument/2006/relationships/tags" Target="../tags/tag67.xml"/><Relationship Id="rId9" Type="http://schemas.openxmlformats.org/officeDocument/2006/relationships/tags" Target="../tags/tag72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12" Type="http://schemas.openxmlformats.org/officeDocument/2006/relationships/tags" Target="../tags/tag86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5" Type="http://schemas.openxmlformats.org/officeDocument/2006/relationships/tags" Target="../tags/tag79.xml"/><Relationship Id="rId10" Type="http://schemas.openxmlformats.org/officeDocument/2006/relationships/tags" Target="../tags/tag84.xml"/><Relationship Id="rId4" Type="http://schemas.openxmlformats.org/officeDocument/2006/relationships/tags" Target="../tags/tag78.xml"/><Relationship Id="rId9" Type="http://schemas.openxmlformats.org/officeDocument/2006/relationships/tags" Target="../tags/tag83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3" Type="http://schemas.openxmlformats.org/officeDocument/2006/relationships/tags" Target="../tags/tag89.xml"/><Relationship Id="rId7" Type="http://schemas.openxmlformats.org/officeDocument/2006/relationships/tags" Target="../tags/tag93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5" Type="http://schemas.openxmlformats.org/officeDocument/2006/relationships/tags" Target="../tags/tag91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0.xml"/><Relationship Id="rId9" Type="http://schemas.openxmlformats.org/officeDocument/2006/relationships/tags" Target="../tags/tag9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Logo with Panels"/>
          <p:cNvGrpSpPr/>
          <p:nvPr userDrawn="1"/>
        </p:nvGrpSpPr>
        <p:grpSpPr>
          <a:xfrm>
            <a:off x="1130368" y="0"/>
            <a:ext cx="8928031" cy="7318210"/>
            <a:chOff x="1130368" y="0"/>
            <a:chExt cx="8928031" cy="7318210"/>
          </a:xfrm>
        </p:grpSpPr>
        <p:grpSp>
          <p:nvGrpSpPr>
            <p:cNvPr id="4" name="Logo Shapes"/>
            <p:cNvGrpSpPr/>
            <p:nvPr userDrawn="1"/>
          </p:nvGrpSpPr>
          <p:grpSpPr>
            <a:xfrm>
              <a:off x="1904992" y="0"/>
              <a:ext cx="8153407" cy="6792223"/>
              <a:chOff x="1828800" y="-7143"/>
              <a:chExt cx="8153407" cy="6792223"/>
            </a:xfrm>
          </p:grpSpPr>
          <p:sp>
            <p:nvSpPr>
              <p:cNvPr id="23" name="Rectangle 1"/>
              <p:cNvSpPr>
                <a:spLocks noChangeArrowheads="1"/>
              </p:cNvSpPr>
              <p:nvPr/>
            </p:nvSpPr>
            <p:spPr bwMode="gray">
              <a:xfrm>
                <a:off x="1832930" y="4496096"/>
                <a:ext cx="8149277" cy="2288752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68" name="Rectangle 2"/>
              <p:cNvSpPr>
                <a:spLocks noChangeArrowheads="1"/>
              </p:cNvSpPr>
              <p:nvPr userDrawn="1"/>
            </p:nvSpPr>
            <p:spPr bwMode="gray">
              <a:xfrm>
                <a:off x="1828800" y="3583783"/>
                <a:ext cx="7132320" cy="3201066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0" name="Rectangle 3"/>
              <p:cNvSpPr>
                <a:spLocks noChangeArrowheads="1"/>
              </p:cNvSpPr>
              <p:nvPr userDrawn="1"/>
            </p:nvSpPr>
            <p:spPr bwMode="gray">
              <a:xfrm>
                <a:off x="1828800" y="4496096"/>
                <a:ext cx="7132320" cy="2288752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gray">
              <a:xfrm>
                <a:off x="1828800" y="-7143"/>
                <a:ext cx="6248400" cy="6772722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8" name="Rectangle 5"/>
              <p:cNvSpPr>
                <a:spLocks noChangeArrowheads="1"/>
              </p:cNvSpPr>
              <p:nvPr userDrawn="1"/>
            </p:nvSpPr>
            <p:spPr bwMode="gray">
              <a:xfrm>
                <a:off x="1828800" y="1057864"/>
                <a:ext cx="6492240" cy="5707715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69" name="Rectangle 6"/>
              <p:cNvSpPr>
                <a:spLocks noChangeArrowheads="1"/>
              </p:cNvSpPr>
              <p:nvPr userDrawn="1"/>
            </p:nvSpPr>
            <p:spPr bwMode="gray">
              <a:xfrm>
                <a:off x="1828800" y="3583783"/>
                <a:ext cx="6492240" cy="3201066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9" name="Rectangle 7"/>
              <p:cNvSpPr>
                <a:spLocks noChangeArrowheads="1"/>
              </p:cNvSpPr>
              <p:nvPr userDrawn="1"/>
            </p:nvSpPr>
            <p:spPr bwMode="gray">
              <a:xfrm>
                <a:off x="1828800" y="1057864"/>
                <a:ext cx="6248400" cy="5707715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 userDrawn="1"/>
            </p:nvSpPr>
            <p:spPr bwMode="gray">
              <a:xfrm>
                <a:off x="1828800" y="4496096"/>
                <a:ext cx="6492240" cy="2288752"/>
              </a:xfrm>
              <a:prstGeom prst="rect">
                <a:avLst/>
              </a:prstGeom>
              <a:solidFill>
                <a:srgbClr val="D139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7" name="Rectangle 9"/>
              <p:cNvSpPr/>
              <p:nvPr userDrawn="1"/>
            </p:nvSpPr>
            <p:spPr bwMode="gray">
              <a:xfrm>
                <a:off x="1828800" y="3583783"/>
                <a:ext cx="6246019" cy="3201066"/>
              </a:xfrm>
              <a:prstGeom prst="rect">
                <a:avLst/>
              </a:prstGeom>
              <a:solidFill>
                <a:srgbClr val="CD2F0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algn="l" defTabSz="1018824" rtl="0" eaLnBrk="1" latinLnBrk="0" hangingPunct="1"/>
                <a:endParaRPr lang="en-GB" sz="2000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" name="Rectangle 10"/>
              <p:cNvSpPr>
                <a:spLocks noChangeArrowheads="1"/>
              </p:cNvSpPr>
              <p:nvPr userDrawn="1"/>
            </p:nvSpPr>
            <p:spPr bwMode="gray">
              <a:xfrm>
                <a:off x="1828800" y="4495801"/>
                <a:ext cx="6245352" cy="2288752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71" name="Rectangle 11"/>
              <p:cNvSpPr>
                <a:spLocks noChangeArrowheads="1"/>
              </p:cNvSpPr>
              <p:nvPr userDrawn="1"/>
            </p:nvSpPr>
            <p:spPr bwMode="gray">
              <a:xfrm>
                <a:off x="1828800" y="4800832"/>
                <a:ext cx="2286000" cy="1984248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</p:grpSp>
        <p:grpSp>
          <p:nvGrpSpPr>
            <p:cNvPr id="36" name="Logo"/>
            <p:cNvGrpSpPr/>
            <p:nvPr userDrawn="1"/>
          </p:nvGrpSpPr>
          <p:grpSpPr>
            <a:xfrm>
              <a:off x="1130368" y="6790556"/>
              <a:ext cx="905256" cy="527654"/>
              <a:chOff x="1130368" y="6790556"/>
              <a:chExt cx="905256" cy="527654"/>
            </a:xfrm>
          </p:grpSpPr>
          <p:sp>
            <p:nvSpPr>
              <p:cNvPr id="38" name="Rectangle 0"/>
              <p:cNvSpPr>
                <a:spLocks noChangeArrowheads="1"/>
              </p:cNvSpPr>
              <p:nvPr userDrawn="1"/>
            </p:nvSpPr>
            <p:spPr bwMode="black">
              <a:xfrm>
                <a:off x="1676368" y="6790556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9" name="Freeform 38"/>
              <p:cNvSpPr>
                <a:spLocks noEditPoints="1"/>
              </p:cNvSpPr>
              <p:nvPr userDrawn="1"/>
            </p:nvSpPr>
            <p:spPr bwMode="black">
              <a:xfrm>
                <a:off x="1130368" y="6976999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43" name="Descriptor"/>
          <p:cNvSpPr txBox="1"/>
          <p:nvPr userDrawn="1">
            <p:custDataLst>
              <p:tags r:id="rId1"/>
            </p:custDataLst>
          </p:nvPr>
        </p:nvSpPr>
        <p:spPr bwMode="white">
          <a:xfrm>
            <a:off x="2057400" y="678216"/>
            <a:ext cx="35266" cy="15388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GB" sz="10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2" name="Report Title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 bwMode="white">
          <a:xfrm>
            <a:off x="2056818" y="1261037"/>
            <a:ext cx="5943600" cy="443198"/>
          </a:xfrm>
        </p:spPr>
        <p:txBody>
          <a:bodyPr vert="horz" lIns="0" tIns="0" rIns="0" bIns="0" rtlCol="0" anchor="t" anchorCtr="0">
            <a:spAutoFit/>
          </a:bodyPr>
          <a:lstStyle>
            <a:lvl1pPr algn="l" defTabSz="10188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i="1" kern="1200" baseline="0" noProof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noProof="0" dirty="0" smtClean="0"/>
              <a:t>Report Title</a:t>
            </a:r>
            <a:endParaRPr lang="en-GB" noProof="0" dirty="0"/>
          </a:p>
        </p:txBody>
      </p:sp>
      <p:sp>
        <p:nvSpPr>
          <p:cNvPr id="41" name="Report Subtitle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 bwMode="white">
          <a:xfrm>
            <a:off x="2056818" y="1752600"/>
            <a:ext cx="5943600" cy="443198"/>
          </a:xfrm>
        </p:spPr>
        <p:txBody>
          <a:bodyPr tIns="0" bIns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Subtitle</a:t>
            </a:r>
          </a:p>
        </p:txBody>
      </p:sp>
      <p:sp>
        <p:nvSpPr>
          <p:cNvPr id="45" name="Confidentiality Stamp"/>
          <p:cNvSpPr txBox="1"/>
          <p:nvPr userDrawn="1">
            <p:custDataLst>
              <p:tags r:id="rId4"/>
            </p:custDataLst>
          </p:nvPr>
        </p:nvSpPr>
        <p:spPr>
          <a:xfrm>
            <a:off x="530352" y="3730752"/>
            <a:ext cx="1225296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000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32" name="Draft Stamp"/>
          <p:cNvSpPr txBox="1"/>
          <p:nvPr userDrawn="1">
            <p:custDataLst>
              <p:tags r:id="rId5"/>
            </p:custDataLst>
          </p:nvPr>
        </p:nvSpPr>
        <p:spPr bwMode="black">
          <a:xfrm>
            <a:off x="530352" y="4041648"/>
            <a:ext cx="1371600" cy="2923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3716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endParaRPr lang="en-GB" sz="10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3" name="Report Date"/>
          <p:cNvSpPr txBox="1"/>
          <p:nvPr userDrawn="1">
            <p:custDataLst>
              <p:tags r:id="rId6"/>
            </p:custDataLst>
          </p:nvPr>
        </p:nvSpPr>
        <p:spPr bwMode="black">
          <a:xfrm>
            <a:off x="530352" y="4343400"/>
            <a:ext cx="1225296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endParaRPr lang="en-GB" sz="1000" i="1" dirty="0">
              <a:latin typeface="Georgia" pitchFamily="18" charset="0"/>
            </a:endParaRPr>
          </a:p>
        </p:txBody>
      </p:sp>
      <p:cxnSp>
        <p:nvCxnSpPr>
          <p:cNvPr id="25" name="Frame Line"/>
          <p:cNvCxnSpPr/>
          <p:nvPr userDrawn="1"/>
        </p:nvCxnSpPr>
        <p:spPr>
          <a:xfrm flipV="1">
            <a:off x="381000" y="3592800"/>
            <a:ext cx="1371600" cy="144000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ver image"/>
          <p:cNvSpPr txBox="1">
            <a:spLocks noChangeAspect="1"/>
          </p:cNvSpPr>
          <p:nvPr userDrawn="1">
            <p:custDataLst>
              <p:tags r:id="rId7"/>
            </p:custDataLst>
          </p:nvPr>
        </p:nvSpPr>
        <p:spPr>
          <a:xfrm>
            <a:off x="1904334" y="3589973"/>
            <a:ext cx="6719929" cy="3200400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en-GB" sz="2200" dirty="0" smtClean="0"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8997696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</p:nvPr>
        </p:nvSpPr>
        <p:spPr>
          <a:xfrm>
            <a:off x="530352" y="2057400"/>
            <a:ext cx="4425696" cy="2359152"/>
          </a:xfrm>
        </p:spPr>
        <p:txBody>
          <a:bodyPr tIns="0" bIns="0"/>
          <a:lstStyle/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</p:nvPr>
        </p:nvSpPr>
        <p:spPr>
          <a:xfrm>
            <a:off x="5102352" y="2057400"/>
            <a:ext cx="4425696" cy="2359152"/>
          </a:xfrm>
        </p:spPr>
        <p:txBody>
          <a:bodyPr tIns="0" bIns="0"/>
          <a:lstStyle/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38" name="Content Placeholder 4"/>
          <p:cNvSpPr>
            <a:spLocks noGrp="1"/>
          </p:cNvSpPr>
          <p:nvPr>
            <p:ph sz="quarter" idx="26"/>
          </p:nvPr>
        </p:nvSpPr>
        <p:spPr>
          <a:xfrm>
            <a:off x="530352" y="4572000"/>
            <a:ext cx="4425696" cy="2359152"/>
          </a:xfrm>
        </p:spPr>
        <p:txBody>
          <a:bodyPr tIns="0" bIns="0"/>
          <a:lstStyle/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0" name="Content Placeholder 5"/>
          <p:cNvSpPr>
            <a:spLocks noGrp="1"/>
          </p:cNvSpPr>
          <p:nvPr>
            <p:ph sz="quarter" idx="27"/>
          </p:nvPr>
        </p:nvSpPr>
        <p:spPr>
          <a:xfrm>
            <a:off x="5102352" y="4572000"/>
            <a:ext cx="4425696" cy="2359152"/>
          </a:xfrm>
        </p:spPr>
        <p:txBody>
          <a:bodyPr tIns="0" bIns="0"/>
          <a:lstStyle/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29" name="PwC Text"/>
          <p:cNvSpPr txBox="1"/>
          <p:nvPr userDrawn="1"/>
        </p:nvSpPr>
        <p:spPr>
          <a:xfrm>
            <a:off x="530352" y="7315200"/>
            <a:ext cx="274320" cy="107157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31" name="Report Date"/>
          <p:cNvSpPr txBox="1"/>
          <p:nvPr userDrawn="1">
            <p:custDataLst>
              <p:tags r:id="rId1"/>
            </p:custDataLst>
          </p:nvPr>
        </p:nvSpPr>
        <p:spPr>
          <a:xfrm>
            <a:off x="8819777" y="7159752"/>
            <a:ext cx="69890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13 June 2019</a:t>
            </a:r>
            <a:endParaRPr lang="en-GB" sz="900" noProof="1" smtClean="0">
              <a:latin typeface="+mn-lt"/>
            </a:endParaRPr>
          </a:p>
        </p:txBody>
      </p:sp>
      <p:sp>
        <p:nvSpPr>
          <p:cNvPr id="50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51" name="HeaderTOCPlaceholder"/>
          <p:cNvSpPr txBox="1"/>
          <p:nvPr userDrawn="1">
            <p:custDataLst>
              <p:tags r:id="rId3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4" name="Presentation 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3584448" y="715975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cxnSp>
        <p:nvCxnSpPr>
          <p:cNvPr id="56" name="Straight Connector 55"/>
          <p:cNvCxnSpPr/>
          <p:nvPr userDrawn="1"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 userDrawn="1"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6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33" name="Draft stamp" hidden="1"/>
          <p:cNvSpPr txBox="1"/>
          <p:nvPr userDrawn="1">
            <p:custDataLst>
              <p:tags r:id="rId7"/>
            </p:custDataLst>
          </p:nvPr>
        </p:nvSpPr>
        <p:spPr>
          <a:xfrm>
            <a:off x="3584448" y="7298142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7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12/06/2019 C:\Users\926064\Documents\OfS pack - 12Feb2019 final.pptx</a:t>
            </a:r>
            <a:endParaRPr lang="en-GB" sz="900" noProof="1"/>
          </a:p>
        </p:txBody>
      </p:sp>
      <p:sp>
        <p:nvSpPr>
          <p:cNvPr id="21" name="Slide Tags" hidden="1"/>
          <p:cNvSpPr txBox="1"/>
          <p:nvPr userDrawn="1">
            <p:custDataLst>
              <p:tags r:id="rId9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3" name="Frame Line"/>
          <p:cNvCxnSpPr/>
          <p:nvPr userDrawn="1"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/Filepath" hidden="1"/>
          <p:cNvSpPr txBox="1"/>
          <p:nvPr userDrawn="1">
            <p:custDataLst>
              <p:tags r:id="rId1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12/06/2019 C:\Users\926064\Documents\OfS pack - 12Feb2019 final.pptx</a:t>
            </a:r>
            <a:endParaRPr lang="en-GB" sz="900" noProof="1"/>
          </a:p>
        </p:txBody>
      </p:sp>
      <p:sp>
        <p:nvSpPr>
          <p:cNvPr id="5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 No Header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8997696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12" name="HeaderTOCPlaceholder"/>
          <p:cNvSpPr txBox="1"/>
          <p:nvPr userDrawn="1">
            <p:custDataLst>
              <p:tags r:id="rId1"/>
            </p:custDataLst>
          </p:nvPr>
        </p:nvSpPr>
        <p:spPr>
          <a:xfrm>
            <a:off x="3581399" y="704088"/>
            <a:ext cx="5943600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13" name="Frame Line"/>
          <p:cNvCxnSpPr/>
          <p:nvPr userDrawn="1"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Header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wC Text"/>
          <p:cNvSpPr txBox="1"/>
          <p:nvPr userDrawn="1"/>
        </p:nvSpPr>
        <p:spPr>
          <a:xfrm>
            <a:off x="530352" y="7315200"/>
            <a:ext cx="274320" cy="107157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8" name="Report Date"/>
          <p:cNvSpPr txBox="1"/>
          <p:nvPr userDrawn="1">
            <p:custDataLst>
              <p:tags r:id="rId1"/>
            </p:custDataLst>
          </p:nvPr>
        </p:nvSpPr>
        <p:spPr>
          <a:xfrm>
            <a:off x="8819777" y="7159752"/>
            <a:ext cx="69890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13 June 2019</a:t>
            </a:r>
            <a:endParaRPr lang="en-GB" sz="900" noProof="1" smtClean="0">
              <a:latin typeface="+mn-lt"/>
            </a:endParaRPr>
          </a:p>
        </p:txBody>
      </p:sp>
      <p:sp>
        <p:nvSpPr>
          <p:cNvPr id="12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13" name="HeaderTOCPlaceholder"/>
          <p:cNvSpPr txBox="1"/>
          <p:nvPr userDrawn="1">
            <p:custDataLst>
              <p:tags r:id="rId3"/>
            </p:custDataLst>
          </p:nvPr>
        </p:nvSpPr>
        <p:spPr>
          <a:xfrm>
            <a:off x="3581399" y="704088"/>
            <a:ext cx="5943600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0" name="Presentation 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3584448" y="715975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18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10" name="Draft stamp" hidden="1"/>
          <p:cNvSpPr txBox="1"/>
          <p:nvPr userDrawn="1">
            <p:custDataLst>
              <p:tags r:id="rId7"/>
            </p:custDataLst>
          </p:nvPr>
        </p:nvSpPr>
        <p:spPr>
          <a:xfrm>
            <a:off x="3584448" y="7298142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6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12/06/2019 C:\Users\926064\Documents\OfS pack - 12Feb2019 final.pptx</a:t>
            </a:r>
            <a:endParaRPr lang="en-GB" sz="900" noProof="1"/>
          </a:p>
        </p:txBody>
      </p:sp>
      <p:sp>
        <p:nvSpPr>
          <p:cNvPr id="17" name="Slide Tags" hidden="1"/>
          <p:cNvSpPr txBox="1"/>
          <p:nvPr userDrawn="1">
            <p:custDataLst>
              <p:tags r:id="rId9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1" name="Frame Line"/>
          <p:cNvCxnSpPr/>
          <p:nvPr userDrawn="1"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wC Text"/>
          <p:cNvSpPr txBox="1"/>
          <p:nvPr userDrawn="1"/>
        </p:nvSpPr>
        <p:spPr>
          <a:xfrm>
            <a:off x="530352" y="7315200"/>
            <a:ext cx="274320" cy="107157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8" name="Report Date"/>
          <p:cNvSpPr txBox="1"/>
          <p:nvPr userDrawn="1">
            <p:custDataLst>
              <p:tags r:id="rId1"/>
            </p:custDataLst>
          </p:nvPr>
        </p:nvSpPr>
        <p:spPr>
          <a:xfrm>
            <a:off x="8819777" y="7159752"/>
            <a:ext cx="69890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13 June 2019</a:t>
            </a:r>
            <a:endParaRPr lang="en-GB" sz="900" noProof="1" smtClean="0">
              <a:latin typeface="+mn-lt"/>
            </a:endParaRPr>
          </a:p>
        </p:txBody>
      </p:sp>
      <p:sp>
        <p:nvSpPr>
          <p:cNvPr id="12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13" name="HeaderTOCPlaceholder"/>
          <p:cNvSpPr txBox="1"/>
          <p:nvPr userDrawn="1">
            <p:custDataLst>
              <p:tags r:id="rId3"/>
            </p:custDataLst>
          </p:nvPr>
        </p:nvSpPr>
        <p:spPr>
          <a:xfrm>
            <a:off x="3581399" y="704088"/>
            <a:ext cx="5943600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0" name="Presentation 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3584448" y="715975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10" name="Draft stamp" hidden="1"/>
          <p:cNvSpPr txBox="1"/>
          <p:nvPr userDrawn="1">
            <p:custDataLst>
              <p:tags r:id="rId6"/>
            </p:custDataLst>
          </p:nvPr>
        </p:nvSpPr>
        <p:spPr>
          <a:xfrm>
            <a:off x="3584448" y="7298142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6" name="Date/Filepath" hidden="1"/>
          <p:cNvSpPr txBox="1"/>
          <p:nvPr userDrawn="1">
            <p:custDataLst>
              <p:tags r:id="rId7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12/06/2019 C:\Users\926064\Documents\OfS pack - 12Feb2019 final.pptx</a:t>
            </a:r>
            <a:endParaRPr lang="en-GB" sz="900" noProof="1"/>
          </a:p>
        </p:txBody>
      </p:sp>
      <p:sp>
        <p:nvSpPr>
          <p:cNvPr id="17" name="Slide Tags" hidden="1"/>
          <p:cNvSpPr txBox="1"/>
          <p:nvPr userDrawn="1">
            <p:custDataLst>
              <p:tags r:id="rId8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ction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529200" y="1004400"/>
            <a:ext cx="2891125" cy="1477328"/>
          </a:xfrm>
        </p:spPr>
        <p:txBody>
          <a:bodyPr wrap="square" tIns="0" bIns="0" anchor="t">
            <a:spAutoFit/>
          </a:bodyPr>
          <a:lstStyle>
            <a:lvl1pPr algn="l">
              <a:defRPr sz="3200" b="1" i="1" cap="none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add Section Divider Title</a:t>
            </a:r>
            <a:endParaRPr lang="en-GB" noProof="0" dirty="0"/>
          </a:p>
        </p:txBody>
      </p:sp>
      <p:sp>
        <p:nvSpPr>
          <p:cNvPr id="25" name="DividerTOCPlaceholder"/>
          <p:cNvSpPr txBox="1"/>
          <p:nvPr userDrawn="1">
            <p:custDataLst>
              <p:tags r:id="rId2"/>
            </p:custDataLst>
          </p:nvPr>
        </p:nvSpPr>
        <p:spPr>
          <a:xfrm>
            <a:off x="3589200" y="1029600"/>
            <a:ext cx="5943600" cy="59046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en-GB" noProof="1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8" name="PwC Text"/>
          <p:cNvSpPr txBox="1"/>
          <p:nvPr userDrawn="1"/>
        </p:nvSpPr>
        <p:spPr>
          <a:xfrm>
            <a:off x="530352" y="7315200"/>
            <a:ext cx="274320" cy="107157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19" name="Report Date"/>
          <p:cNvSpPr txBox="1"/>
          <p:nvPr userDrawn="1">
            <p:custDataLst>
              <p:tags r:id="rId3"/>
            </p:custDataLst>
          </p:nvPr>
        </p:nvSpPr>
        <p:spPr>
          <a:xfrm>
            <a:off x="8819777" y="7159752"/>
            <a:ext cx="69890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13 June 2019</a:t>
            </a:r>
            <a:endParaRPr lang="en-GB" sz="900" noProof="1" smtClean="0">
              <a:latin typeface="+mn-lt"/>
            </a:endParaRPr>
          </a:p>
        </p:txBody>
      </p:sp>
      <p:sp>
        <p:nvSpPr>
          <p:cNvPr id="23" name="Page Number"/>
          <p:cNvSpPr txBox="1"/>
          <p:nvPr userDrawn="1">
            <p:custDataLst>
              <p:tags r:id="rId4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24" name="HeaderTOCPlaceholder"/>
          <p:cNvSpPr txBox="1"/>
          <p:nvPr userDrawn="1">
            <p:custDataLst>
              <p:tags r:id="rId5"/>
            </p:custDataLst>
          </p:nvPr>
        </p:nvSpPr>
        <p:spPr>
          <a:xfrm>
            <a:off x="3581399" y="704088"/>
            <a:ext cx="5943600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6" name="Presentation 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3584448" y="715975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9" name="Section Header"/>
          <p:cNvSpPr txBox="1"/>
          <p:nvPr userDrawn="1">
            <p:custDataLst>
              <p:tags r:id="rId8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1" name="Draft stamp" hidden="1"/>
          <p:cNvSpPr txBox="1"/>
          <p:nvPr userDrawn="1">
            <p:custDataLst>
              <p:tags r:id="rId9"/>
            </p:custDataLst>
          </p:nvPr>
        </p:nvSpPr>
        <p:spPr>
          <a:xfrm>
            <a:off x="3584448" y="7298142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14" name="Date/Filepath" hidden="1"/>
          <p:cNvSpPr txBox="1"/>
          <p:nvPr userDrawn="1">
            <p:custDataLst>
              <p:tags r:id="rId10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12/06/2019 C:\Users\926064\Documents\OfS pack - 12Feb2019 final.pptx</a:t>
            </a:r>
            <a:endParaRPr lang="en-GB" sz="900" noProof="1"/>
          </a:p>
        </p:txBody>
      </p:sp>
      <p:sp>
        <p:nvSpPr>
          <p:cNvPr id="11" name="Slide Tags" hidden="1"/>
          <p:cNvSpPr txBox="1"/>
          <p:nvPr userDrawn="1">
            <p:custDataLst>
              <p:tags r:id="rId11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ppendix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530351" y="1004400"/>
            <a:ext cx="2898649" cy="1477328"/>
          </a:xfrm>
        </p:spPr>
        <p:txBody>
          <a:bodyPr wrap="square" tIns="0" bIns="0" anchor="t">
            <a:spAutoFit/>
          </a:bodyPr>
          <a:lstStyle>
            <a:lvl1pPr algn="l">
              <a:defRPr sz="3200" b="1" i="1" cap="none" baseline="0">
                <a:latin typeface="+mj-lt"/>
              </a:defRPr>
            </a:lvl1pPr>
          </a:lstStyle>
          <a:p>
            <a:r>
              <a:rPr lang="en-GB" noProof="0" dirty="0" smtClean="0"/>
              <a:t>Click to add Appendix Divider Title</a:t>
            </a:r>
            <a:endParaRPr lang="en-GB" noProof="0" dirty="0"/>
          </a:p>
        </p:txBody>
      </p:sp>
      <p:sp>
        <p:nvSpPr>
          <p:cNvPr id="18" name="DividerTOCPlaceholder"/>
          <p:cNvSpPr txBox="1"/>
          <p:nvPr userDrawn="1">
            <p:custDataLst>
              <p:tags r:id="rId2"/>
            </p:custDataLst>
          </p:nvPr>
        </p:nvSpPr>
        <p:spPr>
          <a:xfrm>
            <a:off x="3589200" y="1029600"/>
            <a:ext cx="5943600" cy="5904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en-GB" noProof="1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20" name="PwC Text"/>
          <p:cNvSpPr txBox="1"/>
          <p:nvPr userDrawn="1"/>
        </p:nvSpPr>
        <p:spPr>
          <a:xfrm>
            <a:off x="530352" y="7315200"/>
            <a:ext cx="274320" cy="107157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21" name="Report Date"/>
          <p:cNvSpPr txBox="1"/>
          <p:nvPr userDrawn="1">
            <p:custDataLst>
              <p:tags r:id="rId3"/>
            </p:custDataLst>
          </p:nvPr>
        </p:nvSpPr>
        <p:spPr>
          <a:xfrm>
            <a:off x="8819777" y="7159752"/>
            <a:ext cx="69890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13 June 2019</a:t>
            </a:r>
            <a:endParaRPr lang="en-GB" sz="900" noProof="1" smtClean="0">
              <a:latin typeface="+mn-lt"/>
            </a:endParaRPr>
          </a:p>
        </p:txBody>
      </p:sp>
      <p:sp>
        <p:nvSpPr>
          <p:cNvPr id="25" name="Page Number"/>
          <p:cNvSpPr txBox="1"/>
          <p:nvPr userDrawn="1">
            <p:custDataLst>
              <p:tags r:id="rId4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26" name="HeaderTOCPlaceholder"/>
          <p:cNvSpPr txBox="1"/>
          <p:nvPr userDrawn="1">
            <p:custDataLst>
              <p:tags r:id="rId5"/>
            </p:custDataLst>
          </p:nvPr>
        </p:nvSpPr>
        <p:spPr>
          <a:xfrm>
            <a:off x="3581399" y="704088"/>
            <a:ext cx="5943600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7" name="Presentation 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3584448" y="715975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19" name="Section Header"/>
          <p:cNvSpPr txBox="1"/>
          <p:nvPr userDrawn="1">
            <p:custDataLst>
              <p:tags r:id="rId8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3" name="Draft stamp" hidden="1"/>
          <p:cNvSpPr txBox="1"/>
          <p:nvPr userDrawn="1">
            <p:custDataLst>
              <p:tags r:id="rId9"/>
            </p:custDataLst>
          </p:nvPr>
        </p:nvSpPr>
        <p:spPr>
          <a:xfrm>
            <a:off x="3584448" y="7298142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17" name="Date/Filepath" hidden="1"/>
          <p:cNvSpPr txBox="1"/>
          <p:nvPr userDrawn="1">
            <p:custDataLst>
              <p:tags r:id="rId10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12/06/2019 C:\Users\926064\Documents\OfS pack - 12Feb2019 final.pptx</a:t>
            </a:r>
            <a:endParaRPr lang="en-GB" sz="900" noProof="1"/>
          </a:p>
        </p:txBody>
      </p:sp>
      <p:sp>
        <p:nvSpPr>
          <p:cNvPr id="16" name="Slide Tags" hidden="1"/>
          <p:cNvSpPr txBox="1"/>
          <p:nvPr userDrawn="1">
            <p:custDataLst>
              <p:tags r:id="rId11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8" name="Frame Line"/>
          <p:cNvCxnSpPr/>
          <p:nvPr userDrawn="1"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 a gl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nner"/>
          <p:cNvSpPr>
            <a:spLocks noGrp="1"/>
          </p:cNvSpPr>
          <p:nvPr>
            <p:ph type="title" hasCustomPrompt="1"/>
          </p:nvPr>
        </p:nvSpPr>
        <p:spPr>
          <a:xfrm>
            <a:off x="530352" y="1066800"/>
            <a:ext cx="2898648" cy="841248"/>
          </a:xfrm>
        </p:spPr>
        <p:txBody>
          <a:bodyPr wrap="square" tIns="0" bIns="0" anchor="t">
            <a:noAutofit/>
          </a:bodyPr>
          <a:lstStyle>
            <a:lvl1pPr algn="l">
              <a:defRPr sz="1500" b="1" i="0" cap="none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At a glance</a:t>
            </a:r>
            <a:endParaRPr lang="en-GB" noProof="0" dirty="0"/>
          </a:p>
        </p:txBody>
      </p:sp>
      <p:sp>
        <p:nvSpPr>
          <p:cNvPr id="17" name="Text Placeholder"/>
          <p:cNvSpPr>
            <a:spLocks noGrp="1"/>
          </p:cNvSpPr>
          <p:nvPr>
            <p:ph type="body" sz="quarter" idx="30" hasCustomPrompt="1"/>
          </p:nvPr>
        </p:nvSpPr>
        <p:spPr>
          <a:xfrm>
            <a:off x="3585600" y="1066799"/>
            <a:ext cx="5942448" cy="84124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10188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lang="en-GB" sz="1100" b="0" i="1" kern="120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dirty="0" smtClean="0"/>
              <a:t>PwC view – Insert text here</a:t>
            </a:r>
          </a:p>
        </p:txBody>
      </p:sp>
      <p:sp>
        <p:nvSpPr>
          <p:cNvPr id="18" name="PwC Text"/>
          <p:cNvSpPr txBox="1"/>
          <p:nvPr userDrawn="1"/>
        </p:nvSpPr>
        <p:spPr>
          <a:xfrm>
            <a:off x="530352" y="7315200"/>
            <a:ext cx="274320" cy="107157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19" name="Report Date"/>
          <p:cNvSpPr txBox="1"/>
          <p:nvPr userDrawn="1">
            <p:custDataLst>
              <p:tags r:id="rId1"/>
            </p:custDataLst>
          </p:nvPr>
        </p:nvSpPr>
        <p:spPr>
          <a:xfrm>
            <a:off x="8819777" y="7159752"/>
            <a:ext cx="69890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13 June 2019</a:t>
            </a:r>
            <a:endParaRPr lang="en-GB" sz="900" noProof="1" smtClean="0">
              <a:latin typeface="+mn-lt"/>
            </a:endParaRPr>
          </a:p>
        </p:txBody>
      </p:sp>
      <p:sp>
        <p:nvSpPr>
          <p:cNvPr id="23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26" name="Presentation Disclaimer" hidden="1"/>
          <p:cNvSpPr txBox="1"/>
          <p:nvPr userDrawn="1">
            <p:custDataLst>
              <p:tags r:id="rId3"/>
            </p:custDataLst>
          </p:nvPr>
        </p:nvSpPr>
        <p:spPr>
          <a:xfrm>
            <a:off x="3584448" y="715975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HeaderTOCPlaceholder"/>
          <p:cNvSpPr txBox="1"/>
          <p:nvPr userDrawn="1">
            <p:custDataLst>
              <p:tags r:id="rId4"/>
            </p:custDataLst>
          </p:nvPr>
        </p:nvSpPr>
        <p:spPr>
          <a:xfrm>
            <a:off x="3584448" y="704088"/>
            <a:ext cx="5943600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4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5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1" name="Draft stamp" hidden="1"/>
          <p:cNvSpPr txBox="1"/>
          <p:nvPr userDrawn="1">
            <p:custDataLst>
              <p:tags r:id="rId7"/>
            </p:custDataLst>
          </p:nvPr>
        </p:nvSpPr>
        <p:spPr>
          <a:xfrm>
            <a:off x="3584448" y="7298142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14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12/06/2019 C:\Users\926064\Documents\OfS pack - 12Feb2019 final.pptx</a:t>
            </a:r>
            <a:endParaRPr lang="en-GB" sz="900" noProof="1"/>
          </a:p>
        </p:txBody>
      </p:sp>
      <p:sp>
        <p:nvSpPr>
          <p:cNvPr id="11" name="Slide Tags" hidden="1"/>
          <p:cNvSpPr txBox="1"/>
          <p:nvPr userDrawn="1"/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2" name="Frame Line"/>
          <p:cNvCxnSpPr/>
          <p:nvPr userDrawn="1"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 a glance 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nner"/>
          <p:cNvSpPr>
            <a:spLocks noGrp="1"/>
          </p:cNvSpPr>
          <p:nvPr>
            <p:ph type="title" hasCustomPrompt="1"/>
          </p:nvPr>
        </p:nvSpPr>
        <p:spPr>
          <a:xfrm>
            <a:off x="530352" y="1066800"/>
            <a:ext cx="2898648" cy="841248"/>
          </a:xfrm>
        </p:spPr>
        <p:txBody>
          <a:bodyPr wrap="square" tIns="0" bIns="0" anchor="t">
            <a:noAutofit/>
          </a:bodyPr>
          <a:lstStyle>
            <a:lvl1pPr algn="l">
              <a:defRPr sz="1500" b="1" i="0" cap="none">
                <a:solidFill>
                  <a:schemeClr val="tx2"/>
                </a:solidFill>
                <a:latin typeface="+mj-lt"/>
                <a:cs typeface="Arial"/>
              </a:defRPr>
            </a:lvl1pPr>
          </a:lstStyle>
          <a:p>
            <a:r>
              <a:rPr lang="en-GB" noProof="0" dirty="0" smtClean="0"/>
              <a:t>At a glance – our views</a:t>
            </a:r>
            <a:endParaRPr lang="en-GB" noProof="0" dirty="0"/>
          </a:p>
        </p:txBody>
      </p:sp>
      <p:sp>
        <p:nvSpPr>
          <p:cNvPr id="17" name="Text Placeholder"/>
          <p:cNvSpPr>
            <a:spLocks noGrp="1"/>
          </p:cNvSpPr>
          <p:nvPr>
            <p:ph type="body" sz="quarter" idx="30" hasCustomPrompt="1"/>
          </p:nvPr>
        </p:nvSpPr>
        <p:spPr>
          <a:xfrm>
            <a:off x="3585600" y="1066799"/>
            <a:ext cx="5943600" cy="84124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10188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lang="en-GB" sz="1100" b="0" i="1" kern="120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dirty="0" smtClean="0"/>
              <a:t>Insert text here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quarter" idx="31"/>
          </p:nvPr>
        </p:nvSpPr>
        <p:spPr>
          <a:xfrm>
            <a:off x="530352" y="2057400"/>
            <a:ext cx="2898648" cy="4882896"/>
          </a:xfrm>
        </p:spPr>
        <p:txBody>
          <a:bodyPr/>
          <a:lstStyle/>
          <a:p>
            <a:pPr lvl="0"/>
            <a:r>
              <a:rPr lang="en-GB" dirty="0" smtClean="0"/>
              <a:t>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31" name="Content Placeholder 3"/>
          <p:cNvSpPr>
            <a:spLocks noGrp="1"/>
          </p:cNvSpPr>
          <p:nvPr>
            <p:ph sz="quarter" idx="32"/>
          </p:nvPr>
        </p:nvSpPr>
        <p:spPr>
          <a:xfrm>
            <a:off x="3584448" y="2057400"/>
            <a:ext cx="2898648" cy="4882896"/>
          </a:xfrm>
        </p:spPr>
        <p:txBody>
          <a:bodyPr/>
          <a:lstStyle/>
          <a:p>
            <a:pPr lvl="0"/>
            <a:r>
              <a:rPr lang="en-GB" dirty="0" smtClean="0"/>
              <a:t>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33" name="Content Placeholder 4"/>
          <p:cNvSpPr>
            <a:spLocks noGrp="1"/>
          </p:cNvSpPr>
          <p:nvPr>
            <p:ph sz="quarter" idx="33"/>
          </p:nvPr>
        </p:nvSpPr>
        <p:spPr>
          <a:xfrm>
            <a:off x="6629400" y="2057400"/>
            <a:ext cx="2898648" cy="4882896"/>
          </a:xfrm>
        </p:spPr>
        <p:txBody>
          <a:bodyPr/>
          <a:lstStyle/>
          <a:p>
            <a:pPr lvl="0"/>
            <a:r>
              <a:rPr lang="en-GB" dirty="0" smtClean="0"/>
              <a:t>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8" name="PwC Text"/>
          <p:cNvSpPr txBox="1"/>
          <p:nvPr userDrawn="1"/>
        </p:nvSpPr>
        <p:spPr>
          <a:xfrm>
            <a:off x="530352" y="7315200"/>
            <a:ext cx="274320" cy="107157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19" name="Report Date"/>
          <p:cNvSpPr txBox="1"/>
          <p:nvPr userDrawn="1">
            <p:custDataLst>
              <p:tags r:id="rId1"/>
            </p:custDataLst>
          </p:nvPr>
        </p:nvSpPr>
        <p:spPr>
          <a:xfrm>
            <a:off x="8819777" y="7159752"/>
            <a:ext cx="69890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13 June 2019</a:t>
            </a:r>
            <a:endParaRPr lang="en-GB" sz="900" noProof="1" smtClean="0">
              <a:latin typeface="+mn-lt"/>
            </a:endParaRPr>
          </a:p>
        </p:txBody>
      </p:sp>
      <p:sp>
        <p:nvSpPr>
          <p:cNvPr id="23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26" name="Presentation Disclaimer" hidden="1"/>
          <p:cNvSpPr txBox="1"/>
          <p:nvPr userDrawn="1">
            <p:custDataLst>
              <p:tags r:id="rId3"/>
            </p:custDataLst>
          </p:nvPr>
        </p:nvSpPr>
        <p:spPr>
          <a:xfrm>
            <a:off x="3584448" y="715975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HeaderTOCPlaceholder"/>
          <p:cNvSpPr txBox="1"/>
          <p:nvPr userDrawn="1">
            <p:custDataLst>
              <p:tags r:id="rId4"/>
            </p:custDataLst>
          </p:nvPr>
        </p:nvSpPr>
        <p:spPr>
          <a:xfrm>
            <a:off x="3584448" y="704088"/>
            <a:ext cx="5943600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4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5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1" name="Draft stamp" hidden="1"/>
          <p:cNvSpPr txBox="1"/>
          <p:nvPr userDrawn="1">
            <p:custDataLst>
              <p:tags r:id="rId7"/>
            </p:custDataLst>
          </p:nvPr>
        </p:nvSpPr>
        <p:spPr>
          <a:xfrm>
            <a:off x="3584448" y="7298142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14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12/06/2019 C:\Users\926064\Documents\OfS pack - 12Feb2019 final.pptx</a:t>
            </a:r>
            <a:endParaRPr lang="en-GB" sz="900" noProof="1"/>
          </a:p>
        </p:txBody>
      </p:sp>
      <p:sp>
        <p:nvSpPr>
          <p:cNvPr id="11" name="Slide Tags" hidden="1"/>
          <p:cNvSpPr txBox="1"/>
          <p:nvPr userDrawn="1"/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7" name="Frame Line"/>
          <p:cNvCxnSpPr/>
          <p:nvPr userDrawn="1"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 a glance Content: S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nner"/>
          <p:cNvSpPr>
            <a:spLocks noGrp="1"/>
          </p:cNvSpPr>
          <p:nvPr>
            <p:ph type="title" hasCustomPrompt="1"/>
          </p:nvPr>
        </p:nvSpPr>
        <p:spPr>
          <a:xfrm>
            <a:off x="530352" y="1066800"/>
            <a:ext cx="2898648" cy="841248"/>
          </a:xfrm>
        </p:spPr>
        <p:txBody>
          <a:bodyPr wrap="square" tIns="0" bIns="0" anchor="t">
            <a:noAutofit/>
          </a:bodyPr>
          <a:lstStyle>
            <a:lvl1pPr algn="l">
              <a:defRPr sz="1500" b="1" i="0" cap="none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At a glance – our views</a:t>
            </a:r>
            <a:endParaRPr lang="en-GB" noProof="0" dirty="0"/>
          </a:p>
        </p:txBody>
      </p:sp>
      <p:sp>
        <p:nvSpPr>
          <p:cNvPr id="17" name="Text Placeholder"/>
          <p:cNvSpPr>
            <a:spLocks noGrp="1"/>
          </p:cNvSpPr>
          <p:nvPr>
            <p:ph type="body" sz="quarter" idx="30" hasCustomPrompt="1"/>
          </p:nvPr>
        </p:nvSpPr>
        <p:spPr>
          <a:xfrm>
            <a:off x="3585600" y="1066799"/>
            <a:ext cx="5943600" cy="84124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10188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lang="en-GB" sz="1100" b="0" i="1" kern="120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dirty="0" smtClean="0"/>
              <a:t>Insert text here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quarter" idx="31"/>
          </p:nvPr>
        </p:nvSpPr>
        <p:spPr>
          <a:xfrm>
            <a:off x="530352" y="2057400"/>
            <a:ext cx="2898648" cy="2359152"/>
          </a:xfrm>
        </p:spPr>
        <p:txBody>
          <a:bodyPr/>
          <a:lstStyle/>
          <a:p>
            <a:pPr lvl="0"/>
            <a:r>
              <a:rPr lang="en-GB" dirty="0" smtClean="0"/>
              <a:t>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31" name="Content Placeholder 3"/>
          <p:cNvSpPr>
            <a:spLocks noGrp="1"/>
          </p:cNvSpPr>
          <p:nvPr>
            <p:ph sz="quarter" idx="32"/>
          </p:nvPr>
        </p:nvSpPr>
        <p:spPr>
          <a:xfrm>
            <a:off x="3584447" y="2057400"/>
            <a:ext cx="2898648" cy="2359152"/>
          </a:xfrm>
        </p:spPr>
        <p:txBody>
          <a:bodyPr/>
          <a:lstStyle/>
          <a:p>
            <a:pPr lvl="0"/>
            <a:r>
              <a:rPr lang="en-GB" dirty="0" smtClean="0"/>
              <a:t>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33" name="Content Placeholder 4"/>
          <p:cNvSpPr>
            <a:spLocks noGrp="1"/>
          </p:cNvSpPr>
          <p:nvPr>
            <p:ph sz="quarter" idx="33"/>
          </p:nvPr>
        </p:nvSpPr>
        <p:spPr>
          <a:xfrm>
            <a:off x="6629399" y="2057400"/>
            <a:ext cx="2898648" cy="2359152"/>
          </a:xfrm>
        </p:spPr>
        <p:txBody>
          <a:bodyPr/>
          <a:lstStyle/>
          <a:p>
            <a:pPr lvl="0"/>
            <a:r>
              <a:rPr lang="en-GB" dirty="0" smtClean="0"/>
              <a:t>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36" name="Content Placeholder 5"/>
          <p:cNvSpPr>
            <a:spLocks noGrp="1"/>
          </p:cNvSpPr>
          <p:nvPr>
            <p:ph sz="quarter" idx="34"/>
          </p:nvPr>
        </p:nvSpPr>
        <p:spPr>
          <a:xfrm>
            <a:off x="530352" y="4572000"/>
            <a:ext cx="2898648" cy="2359152"/>
          </a:xfrm>
        </p:spPr>
        <p:txBody>
          <a:bodyPr/>
          <a:lstStyle/>
          <a:p>
            <a:pPr lvl="0"/>
            <a:r>
              <a:rPr lang="en-GB" dirty="0" smtClean="0"/>
              <a:t>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38" name="Content Placeholder 6"/>
          <p:cNvSpPr>
            <a:spLocks noGrp="1"/>
          </p:cNvSpPr>
          <p:nvPr>
            <p:ph sz="quarter" idx="35"/>
          </p:nvPr>
        </p:nvSpPr>
        <p:spPr>
          <a:xfrm>
            <a:off x="3584447" y="4572000"/>
            <a:ext cx="2898648" cy="2359152"/>
          </a:xfrm>
        </p:spPr>
        <p:txBody>
          <a:bodyPr/>
          <a:lstStyle/>
          <a:p>
            <a:pPr lvl="0"/>
            <a:r>
              <a:rPr lang="en-GB" dirty="0" smtClean="0"/>
              <a:t>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0" name="Content Placeholder 7"/>
          <p:cNvSpPr>
            <a:spLocks noGrp="1"/>
          </p:cNvSpPr>
          <p:nvPr>
            <p:ph sz="quarter" idx="36"/>
          </p:nvPr>
        </p:nvSpPr>
        <p:spPr>
          <a:xfrm>
            <a:off x="6629399" y="4572000"/>
            <a:ext cx="2898648" cy="2359152"/>
          </a:xfrm>
        </p:spPr>
        <p:txBody>
          <a:bodyPr/>
          <a:lstStyle/>
          <a:p>
            <a:pPr lvl="0"/>
            <a:r>
              <a:rPr lang="en-GB" dirty="0" smtClean="0"/>
              <a:t>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8" name="PwC Text"/>
          <p:cNvSpPr txBox="1"/>
          <p:nvPr userDrawn="1"/>
        </p:nvSpPr>
        <p:spPr>
          <a:xfrm>
            <a:off x="530352" y="7315200"/>
            <a:ext cx="274320" cy="107157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19" name="Report Date"/>
          <p:cNvSpPr txBox="1"/>
          <p:nvPr userDrawn="1">
            <p:custDataLst>
              <p:tags r:id="rId1"/>
            </p:custDataLst>
          </p:nvPr>
        </p:nvSpPr>
        <p:spPr>
          <a:xfrm>
            <a:off x="8819777" y="7159752"/>
            <a:ext cx="69890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13 June 2019</a:t>
            </a:r>
            <a:endParaRPr lang="en-GB" sz="900" noProof="1" smtClean="0">
              <a:latin typeface="+mn-lt"/>
            </a:endParaRPr>
          </a:p>
        </p:txBody>
      </p:sp>
      <p:sp>
        <p:nvSpPr>
          <p:cNvPr id="23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26" name="Presentation Disclaimer" hidden="1"/>
          <p:cNvSpPr txBox="1"/>
          <p:nvPr userDrawn="1">
            <p:custDataLst>
              <p:tags r:id="rId3"/>
            </p:custDataLst>
          </p:nvPr>
        </p:nvSpPr>
        <p:spPr>
          <a:xfrm>
            <a:off x="3584448" y="715975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HeaderTOCPlaceholder"/>
          <p:cNvSpPr txBox="1"/>
          <p:nvPr userDrawn="1">
            <p:custDataLst>
              <p:tags r:id="rId4"/>
            </p:custDataLst>
          </p:nvPr>
        </p:nvSpPr>
        <p:spPr>
          <a:xfrm>
            <a:off x="3584448" y="704088"/>
            <a:ext cx="5943600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4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5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1" name="Draft stamp" hidden="1"/>
          <p:cNvSpPr txBox="1"/>
          <p:nvPr userDrawn="1">
            <p:custDataLst>
              <p:tags r:id="rId7"/>
            </p:custDataLst>
          </p:nvPr>
        </p:nvSpPr>
        <p:spPr>
          <a:xfrm>
            <a:off x="3584448" y="7298142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14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12/06/2019 C:\Users\926064\Documents\OfS pack - 12Feb2019 final.pptx</a:t>
            </a:r>
            <a:endParaRPr lang="en-GB" sz="900" noProof="1"/>
          </a:p>
        </p:txBody>
      </p:sp>
      <p:sp>
        <p:nvSpPr>
          <p:cNvPr id="11" name="Slide Tags" hidden="1"/>
          <p:cNvSpPr txBox="1"/>
          <p:nvPr userDrawn="1"/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7" name="Frame Line"/>
          <p:cNvCxnSpPr/>
          <p:nvPr userDrawn="1"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4422648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100" b="1" i="0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heading here</a:t>
            </a:r>
            <a:r>
              <a:rPr lang="en-GB" dirty="0" smtClean="0"/>
              <a:t> – Insert text here</a:t>
            </a:r>
            <a:endParaRPr lang="en-GB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7" hasCustomPrompt="1"/>
          </p:nvPr>
        </p:nvSpPr>
        <p:spPr>
          <a:xfrm>
            <a:off x="5105399" y="1069975"/>
            <a:ext cx="4425696" cy="841375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100" b="1" i="1" kern="1200" baseline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dirty="0" smtClean="0"/>
              <a:t>PwC view – Inserted text here should not be bold.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530352" y="2057400"/>
            <a:ext cx="8997696" cy="4882896"/>
          </a:xfrm>
        </p:spPr>
        <p:txBody>
          <a:bodyPr tIns="0" bIns="0"/>
          <a:lstStyle>
            <a:lvl5pPr>
              <a:defRPr/>
            </a:lvl5pPr>
            <a:lvl6pPr>
              <a:buAutoNum type="arabicPeriod"/>
              <a:defRPr/>
            </a:lvl6pPr>
            <a:lvl7pPr>
              <a:buAutoNum type="alphaLcPeriod"/>
              <a:defRPr/>
            </a:lvl7pPr>
            <a:lvl8pPr>
              <a:buAutoNum type="romanLcPeriod"/>
              <a:defRPr/>
            </a:lvl8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wC Text"/>
          <p:cNvSpPr txBox="1"/>
          <p:nvPr userDrawn="1"/>
        </p:nvSpPr>
        <p:spPr>
          <a:xfrm>
            <a:off x="530352" y="7315200"/>
            <a:ext cx="274320" cy="107157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17" name="Report Date"/>
          <p:cNvSpPr txBox="1"/>
          <p:nvPr userDrawn="1">
            <p:custDataLst>
              <p:tags r:id="rId2"/>
            </p:custDataLst>
          </p:nvPr>
        </p:nvSpPr>
        <p:spPr>
          <a:xfrm>
            <a:off x="8819777" y="7159752"/>
            <a:ext cx="69890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13 June 2019</a:t>
            </a:r>
            <a:endParaRPr lang="en-GB" sz="900" noProof="1" smtClean="0">
              <a:latin typeface="+mn-lt"/>
            </a:endParaRPr>
          </a:p>
        </p:txBody>
      </p:sp>
      <p:sp>
        <p:nvSpPr>
          <p:cNvPr id="15" name="Page Number"/>
          <p:cNvSpPr txBox="1"/>
          <p:nvPr userDrawn="1">
            <p:custDataLst>
              <p:tags r:id="rId3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30" name="HeaderTOCPlaceholder"/>
          <p:cNvSpPr txBox="1"/>
          <p:nvPr userDrawn="1">
            <p:custDataLst>
              <p:tags r:id="rId4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9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3584448" y="715975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cxnSp>
        <p:nvCxnSpPr>
          <p:cNvPr id="35" name="Frame Line"/>
          <p:cNvCxnSpPr/>
          <p:nvPr userDrawn="1"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ection Footer"/>
          <p:cNvSpPr txBox="1"/>
          <p:nvPr userDrawn="1">
            <p:custDataLst>
              <p:tags r:id="rId6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5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1" name="Draft stamp" hidden="1"/>
          <p:cNvSpPr txBox="1"/>
          <p:nvPr userDrawn="1">
            <p:custDataLst>
              <p:tags r:id="rId8"/>
            </p:custDataLst>
          </p:nvPr>
        </p:nvSpPr>
        <p:spPr>
          <a:xfrm>
            <a:off x="3584448" y="7298142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3" name="Date/Filepath" hidden="1"/>
          <p:cNvSpPr txBox="1"/>
          <p:nvPr userDrawn="1">
            <p:custDataLst>
              <p:tags r:id="rId9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12/06/2019 C:\Users\926064\Documents\OfS pack - 12Feb2019 final.pptx</a:t>
            </a:r>
            <a:endParaRPr lang="en-GB" sz="900" noProof="1"/>
          </a:p>
        </p:txBody>
      </p:sp>
      <p:sp>
        <p:nvSpPr>
          <p:cNvPr id="24" name="Slide Tags" hidden="1"/>
          <p:cNvSpPr txBox="1"/>
          <p:nvPr userDrawn="1">
            <p:custDataLst>
              <p:tags r:id="rId10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ogo with Panels"/>
          <p:cNvGrpSpPr/>
          <p:nvPr userDrawn="1"/>
        </p:nvGrpSpPr>
        <p:grpSpPr>
          <a:xfrm>
            <a:off x="1130368" y="0"/>
            <a:ext cx="8928031" cy="7318210"/>
            <a:chOff x="1130368" y="0"/>
            <a:chExt cx="8928031" cy="7318210"/>
          </a:xfrm>
        </p:grpSpPr>
        <p:grpSp>
          <p:nvGrpSpPr>
            <p:cNvPr id="5" name="Logo Shapes"/>
            <p:cNvGrpSpPr/>
            <p:nvPr userDrawn="1"/>
          </p:nvGrpSpPr>
          <p:grpSpPr>
            <a:xfrm>
              <a:off x="1904992" y="0"/>
              <a:ext cx="8153407" cy="6792223"/>
              <a:chOff x="1828800" y="-7143"/>
              <a:chExt cx="8153407" cy="6792223"/>
            </a:xfrm>
          </p:grpSpPr>
          <p:sp>
            <p:nvSpPr>
              <p:cNvPr id="23" name="Rectangle 1"/>
              <p:cNvSpPr>
                <a:spLocks noChangeArrowheads="1"/>
              </p:cNvSpPr>
              <p:nvPr/>
            </p:nvSpPr>
            <p:spPr bwMode="gray">
              <a:xfrm>
                <a:off x="1832930" y="4496096"/>
                <a:ext cx="8149277" cy="2288752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68" name="Rectangle 2"/>
              <p:cNvSpPr>
                <a:spLocks noChangeArrowheads="1"/>
              </p:cNvSpPr>
              <p:nvPr userDrawn="1"/>
            </p:nvSpPr>
            <p:spPr bwMode="gray">
              <a:xfrm>
                <a:off x="1828800" y="3583782"/>
                <a:ext cx="7132320" cy="3201066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0" name="Rectangle 3"/>
              <p:cNvSpPr>
                <a:spLocks noChangeArrowheads="1"/>
              </p:cNvSpPr>
              <p:nvPr userDrawn="1"/>
            </p:nvSpPr>
            <p:spPr bwMode="gray">
              <a:xfrm>
                <a:off x="1828800" y="4496096"/>
                <a:ext cx="7132320" cy="2288752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gray">
              <a:xfrm>
                <a:off x="1828800" y="-7143"/>
                <a:ext cx="6248400" cy="6772722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8" name="Rectangle 5"/>
              <p:cNvSpPr>
                <a:spLocks noChangeArrowheads="1"/>
              </p:cNvSpPr>
              <p:nvPr userDrawn="1"/>
            </p:nvSpPr>
            <p:spPr bwMode="gray">
              <a:xfrm>
                <a:off x="1828800" y="1057382"/>
                <a:ext cx="6492240" cy="5708197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69" name="Rectangle 6"/>
              <p:cNvSpPr>
                <a:spLocks noChangeArrowheads="1"/>
              </p:cNvSpPr>
              <p:nvPr userDrawn="1"/>
            </p:nvSpPr>
            <p:spPr bwMode="gray">
              <a:xfrm>
                <a:off x="1828800" y="3583782"/>
                <a:ext cx="6492240" cy="3201066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9" name="Rectangle 7"/>
              <p:cNvSpPr>
                <a:spLocks noChangeArrowheads="1"/>
              </p:cNvSpPr>
              <p:nvPr userDrawn="1"/>
            </p:nvSpPr>
            <p:spPr bwMode="gray">
              <a:xfrm>
                <a:off x="1828800" y="1057382"/>
                <a:ext cx="6248400" cy="5708197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 userDrawn="1"/>
            </p:nvSpPr>
            <p:spPr bwMode="gray">
              <a:xfrm>
                <a:off x="1828800" y="4496096"/>
                <a:ext cx="6492240" cy="2288752"/>
              </a:xfrm>
              <a:prstGeom prst="rect">
                <a:avLst/>
              </a:prstGeom>
              <a:solidFill>
                <a:srgbClr val="D139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27" name="Rectangle 9"/>
              <p:cNvSpPr/>
              <p:nvPr userDrawn="1"/>
            </p:nvSpPr>
            <p:spPr bwMode="gray">
              <a:xfrm>
                <a:off x="1828800" y="3583782"/>
                <a:ext cx="6246019" cy="3201066"/>
              </a:xfrm>
              <a:prstGeom prst="rect">
                <a:avLst/>
              </a:prstGeom>
              <a:solidFill>
                <a:srgbClr val="CD2F0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algn="l" defTabSz="1018824" rtl="0" eaLnBrk="1" latinLnBrk="0" hangingPunct="1"/>
                <a:endParaRPr lang="en-GB" sz="2000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" name="Rectangle 10"/>
              <p:cNvSpPr>
                <a:spLocks noChangeArrowheads="1"/>
              </p:cNvSpPr>
              <p:nvPr userDrawn="1"/>
            </p:nvSpPr>
            <p:spPr bwMode="gray">
              <a:xfrm>
                <a:off x="1828800" y="4495801"/>
                <a:ext cx="6245352" cy="2288752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71" name="Rectangle 11"/>
              <p:cNvSpPr>
                <a:spLocks noChangeArrowheads="1"/>
              </p:cNvSpPr>
              <p:nvPr userDrawn="1"/>
            </p:nvSpPr>
            <p:spPr bwMode="gray">
              <a:xfrm>
                <a:off x="1828800" y="4800832"/>
                <a:ext cx="2286000" cy="1984248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</p:grpSp>
        <p:grpSp>
          <p:nvGrpSpPr>
            <p:cNvPr id="6" name="Logo"/>
            <p:cNvGrpSpPr/>
            <p:nvPr userDrawn="1"/>
          </p:nvGrpSpPr>
          <p:grpSpPr>
            <a:xfrm>
              <a:off x="1130368" y="6790556"/>
              <a:ext cx="905256" cy="527654"/>
              <a:chOff x="1130368" y="6790556"/>
              <a:chExt cx="905256" cy="527654"/>
            </a:xfrm>
          </p:grpSpPr>
          <p:sp>
            <p:nvSpPr>
              <p:cNvPr id="38" name="Rectangle 0"/>
              <p:cNvSpPr>
                <a:spLocks noChangeArrowheads="1"/>
              </p:cNvSpPr>
              <p:nvPr userDrawn="1"/>
            </p:nvSpPr>
            <p:spPr bwMode="black">
              <a:xfrm>
                <a:off x="1676368" y="6790556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9" name="Freeform 38"/>
              <p:cNvSpPr>
                <a:spLocks noEditPoints="1"/>
              </p:cNvSpPr>
              <p:nvPr userDrawn="1"/>
            </p:nvSpPr>
            <p:spPr bwMode="black">
              <a:xfrm>
                <a:off x="1130368" y="6976999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41" name="Descriptor"/>
          <p:cNvSpPr txBox="1"/>
          <p:nvPr userDrawn="1">
            <p:custDataLst>
              <p:tags r:id="rId1"/>
            </p:custDataLst>
          </p:nvPr>
        </p:nvSpPr>
        <p:spPr bwMode="white">
          <a:xfrm>
            <a:off x="2057400" y="673200"/>
            <a:ext cx="35266" cy="15388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GB" sz="10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" name="Report Title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 bwMode="white">
          <a:xfrm>
            <a:off x="2056818" y="1261037"/>
            <a:ext cx="5943600" cy="443198"/>
          </a:xfrm>
        </p:spPr>
        <p:txBody>
          <a:bodyPr vert="horz" lIns="0" tIns="0" rIns="0" bIns="0" rtlCol="0" anchor="t" anchorCtr="0">
            <a:spAutoFit/>
          </a:bodyPr>
          <a:lstStyle>
            <a:lvl1pPr algn="l" defTabSz="10188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i="1" kern="1200" baseline="0" noProof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noProof="0" dirty="0" smtClean="0"/>
              <a:t>Report Title</a:t>
            </a:r>
            <a:endParaRPr lang="en-GB" noProof="0" dirty="0"/>
          </a:p>
        </p:txBody>
      </p:sp>
      <p:sp>
        <p:nvSpPr>
          <p:cNvPr id="31" name="Report Subtitle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 bwMode="white">
          <a:xfrm>
            <a:off x="2056818" y="1752600"/>
            <a:ext cx="5943600" cy="443198"/>
          </a:xfrm>
        </p:spPr>
        <p:txBody>
          <a:bodyPr tIns="0" bIns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Subtitle</a:t>
            </a:r>
          </a:p>
        </p:txBody>
      </p:sp>
      <p:sp>
        <p:nvSpPr>
          <p:cNvPr id="42" name="Confidentiality Stamp"/>
          <p:cNvSpPr txBox="1"/>
          <p:nvPr userDrawn="1">
            <p:custDataLst>
              <p:tags r:id="rId4"/>
            </p:custDataLst>
          </p:nvPr>
        </p:nvSpPr>
        <p:spPr>
          <a:xfrm>
            <a:off x="530352" y="3730752"/>
            <a:ext cx="1225296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000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34" name="Draft Stamp"/>
          <p:cNvSpPr txBox="1"/>
          <p:nvPr userDrawn="1">
            <p:custDataLst>
              <p:tags r:id="rId5"/>
            </p:custDataLst>
          </p:nvPr>
        </p:nvSpPr>
        <p:spPr bwMode="black">
          <a:xfrm>
            <a:off x="530352" y="4041648"/>
            <a:ext cx="1371600" cy="2923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3716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endParaRPr lang="en-GB" sz="10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0" name="Report Date"/>
          <p:cNvSpPr txBox="1"/>
          <p:nvPr userDrawn="1">
            <p:custDataLst>
              <p:tags r:id="rId6"/>
            </p:custDataLst>
          </p:nvPr>
        </p:nvSpPr>
        <p:spPr bwMode="black">
          <a:xfrm>
            <a:off x="530352" y="4343400"/>
            <a:ext cx="1225296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endParaRPr lang="en-GB" sz="1000" i="1" dirty="0">
              <a:latin typeface="Georgia" pitchFamily="18" charset="0"/>
            </a:endParaRPr>
          </a:p>
        </p:txBody>
      </p:sp>
      <p:cxnSp>
        <p:nvCxnSpPr>
          <p:cNvPr id="25" name="Frame Line"/>
          <p:cNvCxnSpPr/>
          <p:nvPr userDrawn="1"/>
        </p:nvCxnSpPr>
        <p:spPr>
          <a:xfrm flipV="1">
            <a:off x="381000" y="3592800"/>
            <a:ext cx="1371600" cy="144000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34"/>
          <p:cNvSpPr>
            <a:spLocks noGrp="1"/>
          </p:cNvSpPr>
          <p:nvPr>
            <p:ph sz="quarter" idx="10" hasCustomPrompt="1"/>
            <p:custDataLst>
              <p:tags r:id="rId7"/>
            </p:custDataLst>
          </p:nvPr>
        </p:nvSpPr>
        <p:spPr>
          <a:xfrm>
            <a:off x="530352" y="4645152"/>
            <a:ext cx="1225296" cy="1298448"/>
          </a:xfrm>
        </p:spPr>
        <p:txBody>
          <a:bodyPr/>
          <a:lstStyle>
            <a:lvl1pPr>
              <a:defRPr sz="1000" i="1"/>
            </a:lvl1pPr>
          </a:lstStyle>
          <a:p>
            <a:pPr lvl="0"/>
            <a:r>
              <a:rPr lang="en-GB" dirty="0" smtClean="0"/>
              <a:t>Click to enter text</a:t>
            </a:r>
            <a:endParaRPr lang="en-GB" dirty="0"/>
          </a:p>
        </p:txBody>
      </p:sp>
      <p:sp>
        <p:nvSpPr>
          <p:cNvPr id="36" name="Cover image"/>
          <p:cNvSpPr txBox="1">
            <a:spLocks noChangeAspect="1"/>
          </p:cNvSpPr>
          <p:nvPr userDrawn="1">
            <p:custDataLst>
              <p:tags r:id="rId8"/>
            </p:custDataLst>
          </p:nvPr>
        </p:nvSpPr>
        <p:spPr>
          <a:xfrm>
            <a:off x="1904334" y="3589973"/>
            <a:ext cx="6719929" cy="3200400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en-GB" sz="2200" dirty="0" smtClean="0"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4422648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100" b="1" i="0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heading here</a:t>
            </a:r>
            <a:r>
              <a:rPr lang="en-GB" dirty="0" smtClean="0"/>
              <a:t> – Insert text here</a:t>
            </a:r>
            <a:endParaRPr lang="en-GB" dirty="0"/>
          </a:p>
        </p:txBody>
      </p:sp>
      <p:sp>
        <p:nvSpPr>
          <p:cNvPr id="35" name="Text Placeholder 27"/>
          <p:cNvSpPr>
            <a:spLocks noGrp="1"/>
          </p:cNvSpPr>
          <p:nvPr>
            <p:ph type="body" sz="quarter" idx="37" hasCustomPrompt="1"/>
          </p:nvPr>
        </p:nvSpPr>
        <p:spPr>
          <a:xfrm>
            <a:off x="5105399" y="1069975"/>
            <a:ext cx="4425696" cy="841375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100" b="1" i="1" kern="1200" baseline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dirty="0" smtClean="0"/>
              <a:t>PwC view – Inserted text here should not be bold.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530352" y="2057400"/>
            <a:ext cx="4421981" cy="4882896"/>
          </a:xfrm>
        </p:spPr>
        <p:txBody>
          <a:bodyPr tIns="0" bIns="0"/>
          <a:lstStyle/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2"/>
            </p:custDataLst>
          </p:nvPr>
        </p:nvSpPr>
        <p:spPr>
          <a:xfrm>
            <a:off x="5106195" y="2057400"/>
            <a:ext cx="4425696" cy="4882896"/>
          </a:xfrm>
        </p:spPr>
        <p:txBody>
          <a:bodyPr tIns="0" bIns="0"/>
          <a:lstStyle>
            <a:lvl5pPr>
              <a:defRPr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wC Text"/>
          <p:cNvSpPr txBox="1"/>
          <p:nvPr userDrawn="1"/>
        </p:nvSpPr>
        <p:spPr>
          <a:xfrm>
            <a:off x="530352" y="7315200"/>
            <a:ext cx="274320" cy="107157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23" name="Report Date"/>
          <p:cNvSpPr txBox="1"/>
          <p:nvPr userDrawn="1">
            <p:custDataLst>
              <p:tags r:id="rId3"/>
            </p:custDataLst>
          </p:nvPr>
        </p:nvSpPr>
        <p:spPr>
          <a:xfrm>
            <a:off x="8819777" y="7159752"/>
            <a:ext cx="69890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13 June 2019</a:t>
            </a:r>
            <a:endParaRPr lang="en-GB" sz="900" noProof="1" smtClean="0">
              <a:latin typeface="+mn-lt"/>
            </a:endParaRPr>
          </a:p>
        </p:txBody>
      </p:sp>
      <p:sp>
        <p:nvSpPr>
          <p:cNvPr id="27" name="Page Number"/>
          <p:cNvSpPr txBox="1"/>
          <p:nvPr userDrawn="1">
            <p:custDataLst>
              <p:tags r:id="rId4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28" name="HeaderTOCPlaceholder"/>
          <p:cNvSpPr txBox="1"/>
          <p:nvPr userDrawn="1">
            <p:custDataLst>
              <p:tags r:id="rId5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31" name="Presentation 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3584448" y="715975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9" name="Section Header"/>
          <p:cNvSpPr txBox="1"/>
          <p:nvPr userDrawn="1">
            <p:custDataLst>
              <p:tags r:id="rId8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5" name="Draft stamp" hidden="1"/>
          <p:cNvSpPr txBox="1"/>
          <p:nvPr userDrawn="1">
            <p:custDataLst>
              <p:tags r:id="rId9"/>
            </p:custDataLst>
          </p:nvPr>
        </p:nvSpPr>
        <p:spPr>
          <a:xfrm>
            <a:off x="3584448" y="7298142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1" name="Date/Filepath" hidden="1"/>
          <p:cNvSpPr txBox="1"/>
          <p:nvPr userDrawn="1">
            <p:custDataLst>
              <p:tags r:id="rId10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12/06/2019 C:\Users\926064\Documents\OfS pack - 12Feb2019 final.pptx</a:t>
            </a:r>
            <a:endParaRPr lang="en-GB" sz="900" noProof="1"/>
          </a:p>
        </p:txBody>
      </p:sp>
      <p:sp>
        <p:nvSpPr>
          <p:cNvPr id="19" name="Slide Tags" hidden="1"/>
          <p:cNvSpPr txBox="1"/>
          <p:nvPr userDrawn="1">
            <p:custDataLst>
              <p:tags r:id="rId11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6" name="Frame Line"/>
          <p:cNvCxnSpPr/>
          <p:nvPr userDrawn="1"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4422648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100" b="1" i="0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heading here</a:t>
            </a:r>
            <a:r>
              <a:rPr lang="en-GB" dirty="0" smtClean="0"/>
              <a:t> – Insert text here</a:t>
            </a:r>
            <a:endParaRPr lang="en-GB" dirty="0"/>
          </a:p>
        </p:txBody>
      </p:sp>
      <p:sp>
        <p:nvSpPr>
          <p:cNvPr id="53" name="Text Placeholder 27"/>
          <p:cNvSpPr>
            <a:spLocks noGrp="1"/>
          </p:cNvSpPr>
          <p:nvPr>
            <p:ph type="body" sz="quarter" idx="37" hasCustomPrompt="1"/>
          </p:nvPr>
        </p:nvSpPr>
        <p:spPr>
          <a:xfrm>
            <a:off x="5105399" y="1069975"/>
            <a:ext cx="4425696" cy="841375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100" b="1" i="1" kern="1200" baseline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dirty="0" smtClean="0"/>
              <a:t>PwC view – Inserted text here should not be bold.</a:t>
            </a:r>
          </a:p>
        </p:txBody>
      </p:sp>
      <p:sp>
        <p:nvSpPr>
          <p:cNvPr id="41" name="PwC Text"/>
          <p:cNvSpPr txBox="1"/>
          <p:nvPr userDrawn="1"/>
        </p:nvSpPr>
        <p:spPr>
          <a:xfrm>
            <a:off x="530352" y="7315200"/>
            <a:ext cx="274320" cy="107157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42" name="Report Date"/>
          <p:cNvSpPr txBox="1"/>
          <p:nvPr userDrawn="1">
            <p:custDataLst>
              <p:tags r:id="rId1"/>
            </p:custDataLst>
          </p:nvPr>
        </p:nvSpPr>
        <p:spPr>
          <a:xfrm>
            <a:off x="8819777" y="7159752"/>
            <a:ext cx="69890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13 June 2019</a:t>
            </a:r>
            <a:endParaRPr lang="en-GB" sz="900" noProof="1" smtClean="0">
              <a:latin typeface="+mn-lt"/>
            </a:endParaRPr>
          </a:p>
        </p:txBody>
      </p:sp>
      <p:sp>
        <p:nvSpPr>
          <p:cNvPr id="46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47" name="HeaderTOCPlaceholder"/>
          <p:cNvSpPr txBox="1"/>
          <p:nvPr userDrawn="1">
            <p:custDataLst>
              <p:tags r:id="rId3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0" name="Presentation 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3584448" y="715975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cxnSp>
        <p:nvCxnSpPr>
          <p:cNvPr id="52" name="Straight Connector 51"/>
          <p:cNvCxnSpPr/>
          <p:nvPr userDrawn="1"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 userDrawn="1"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2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44" name="Draft stamp" hidden="1"/>
          <p:cNvSpPr txBox="1"/>
          <p:nvPr userDrawn="1">
            <p:custDataLst>
              <p:tags r:id="rId7"/>
            </p:custDataLst>
          </p:nvPr>
        </p:nvSpPr>
        <p:spPr>
          <a:xfrm>
            <a:off x="3584448" y="7298142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30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12/06/2019 C:\Users\926064\Documents\OfS pack - 12Feb2019 final.pptx</a:t>
            </a:r>
            <a:endParaRPr lang="en-GB" sz="900" noProof="1"/>
          </a:p>
        </p:txBody>
      </p:sp>
      <p:sp>
        <p:nvSpPr>
          <p:cNvPr id="17" name="Slide Tags" hidden="1"/>
          <p:cNvSpPr txBox="1"/>
          <p:nvPr userDrawn="1">
            <p:custDataLst>
              <p:tags r:id="rId9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1" name="Frame Line"/>
          <p:cNvCxnSpPr/>
          <p:nvPr userDrawn="1"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8950067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" name="think-cell Slide" r:id="rId14" imgW="395" imgH="394" progId="TCLayout.ActiveDocument.1">
                  <p:embed/>
                </p:oleObj>
              </mc:Choice>
              <mc:Fallback>
                <p:oleObj name="think-cell Slide" r:id="rId14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8997696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3"/>
            </p:custDataLst>
          </p:nvPr>
        </p:nvSpPr>
        <p:spPr>
          <a:xfrm>
            <a:off x="530352" y="2057400"/>
            <a:ext cx="8997696" cy="4882896"/>
          </a:xfrm>
        </p:spPr>
        <p:txBody>
          <a:bodyPr tIns="0" bIns="0"/>
          <a:lstStyle/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24" name="PwC Text"/>
          <p:cNvSpPr txBox="1"/>
          <p:nvPr userDrawn="1"/>
        </p:nvSpPr>
        <p:spPr>
          <a:xfrm>
            <a:off x="530352" y="7315200"/>
            <a:ext cx="274320" cy="107157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25" name="Report Date"/>
          <p:cNvSpPr txBox="1"/>
          <p:nvPr userDrawn="1">
            <p:custDataLst>
              <p:tags r:id="rId4"/>
            </p:custDataLst>
          </p:nvPr>
        </p:nvSpPr>
        <p:spPr>
          <a:xfrm>
            <a:off x="8819777" y="7159752"/>
            <a:ext cx="69890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13 June 2019</a:t>
            </a:r>
            <a:endParaRPr lang="en-GB" sz="900" noProof="1" smtClean="0">
              <a:latin typeface="+mn-lt"/>
            </a:endParaRPr>
          </a:p>
        </p:txBody>
      </p:sp>
      <p:sp>
        <p:nvSpPr>
          <p:cNvPr id="31" name="Page Number"/>
          <p:cNvSpPr txBox="1"/>
          <p:nvPr userDrawn="1">
            <p:custDataLst>
              <p:tags r:id="rId5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45" name="HeaderTOCPlaceholder"/>
          <p:cNvSpPr txBox="1"/>
          <p:nvPr userDrawn="1">
            <p:custDataLst>
              <p:tags r:id="rId6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8" name="Presentation Disclaimer" hidden="1"/>
          <p:cNvSpPr txBox="1"/>
          <p:nvPr userDrawn="1">
            <p:custDataLst>
              <p:tags r:id="rId7"/>
            </p:custDataLst>
          </p:nvPr>
        </p:nvSpPr>
        <p:spPr>
          <a:xfrm>
            <a:off x="3584448" y="715975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 userDrawn="1"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ction Footer"/>
          <p:cNvSpPr txBox="1"/>
          <p:nvPr userDrawn="1">
            <p:custDataLst>
              <p:tags r:id="rId8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9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7" name="Draft stamp" hidden="1"/>
          <p:cNvSpPr txBox="1"/>
          <p:nvPr userDrawn="1">
            <p:custDataLst>
              <p:tags r:id="rId10"/>
            </p:custDataLst>
          </p:nvPr>
        </p:nvSpPr>
        <p:spPr>
          <a:xfrm>
            <a:off x="3584448" y="7298142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1" name="Date/Filepath" hidden="1"/>
          <p:cNvSpPr txBox="1"/>
          <p:nvPr userDrawn="1">
            <p:custDataLst>
              <p:tags r:id="rId11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12/06/2019 C:\Users\926064\Documents\OfS pack - 12Feb2019 final.pptx</a:t>
            </a:r>
            <a:endParaRPr lang="en-GB" sz="900" noProof="1"/>
          </a:p>
        </p:txBody>
      </p:sp>
      <p:sp>
        <p:nvSpPr>
          <p:cNvPr id="19" name="Slide Tags" hidden="1"/>
          <p:cNvSpPr txBox="1"/>
          <p:nvPr userDrawn="1">
            <p:custDataLst>
              <p:tags r:id="rId12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6" name="Frame Line"/>
          <p:cNvCxnSpPr/>
          <p:nvPr userDrawn="1"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094289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8" name="think-cell Slide" r:id="rId15" imgW="384" imgH="385" progId="TCLayout.ActiveDocument.1">
                  <p:embed/>
                </p:oleObj>
              </mc:Choice>
              <mc:Fallback>
                <p:oleObj name="think-cell Slide" r:id="rId15" imgW="384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8997696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3"/>
            </p:custDataLst>
          </p:nvPr>
        </p:nvSpPr>
        <p:spPr>
          <a:xfrm>
            <a:off x="530352" y="2057400"/>
            <a:ext cx="4425696" cy="4882896"/>
          </a:xfrm>
        </p:spPr>
        <p:txBody>
          <a:bodyPr tIns="0" bIns="0"/>
          <a:lstStyle/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4"/>
            </p:custDataLst>
          </p:nvPr>
        </p:nvSpPr>
        <p:spPr>
          <a:xfrm>
            <a:off x="5102352" y="2057400"/>
            <a:ext cx="4425696" cy="4882896"/>
          </a:xfrm>
        </p:spPr>
        <p:txBody>
          <a:bodyPr tIns="0" bIns="0"/>
          <a:lstStyle/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24" name="PwC Text"/>
          <p:cNvSpPr txBox="1"/>
          <p:nvPr userDrawn="1"/>
        </p:nvSpPr>
        <p:spPr>
          <a:xfrm>
            <a:off x="530352" y="7315200"/>
            <a:ext cx="274320" cy="107157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25" name="Report Date"/>
          <p:cNvSpPr txBox="1"/>
          <p:nvPr userDrawn="1">
            <p:custDataLst>
              <p:tags r:id="rId5"/>
            </p:custDataLst>
          </p:nvPr>
        </p:nvSpPr>
        <p:spPr>
          <a:xfrm>
            <a:off x="8819777" y="7159752"/>
            <a:ext cx="69890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13 June 2019</a:t>
            </a:r>
            <a:endParaRPr lang="en-GB" sz="900" noProof="1" smtClean="0">
              <a:latin typeface="+mn-lt"/>
            </a:endParaRPr>
          </a:p>
        </p:txBody>
      </p:sp>
      <p:sp>
        <p:nvSpPr>
          <p:cNvPr id="31" name="Page Number"/>
          <p:cNvSpPr txBox="1"/>
          <p:nvPr userDrawn="1">
            <p:custDataLst>
              <p:tags r:id="rId6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45" name="HeaderTOCPlaceholder"/>
          <p:cNvSpPr txBox="1"/>
          <p:nvPr userDrawn="1">
            <p:custDataLst>
              <p:tags r:id="rId7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8" name="Presentation Disclaimer" hidden="1"/>
          <p:cNvSpPr txBox="1"/>
          <p:nvPr userDrawn="1">
            <p:custDataLst>
              <p:tags r:id="rId8"/>
            </p:custDataLst>
          </p:nvPr>
        </p:nvSpPr>
        <p:spPr>
          <a:xfrm>
            <a:off x="3584448" y="715975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 userDrawn="1"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ction Footer"/>
          <p:cNvSpPr txBox="1"/>
          <p:nvPr userDrawn="1">
            <p:custDataLst>
              <p:tags r:id="rId9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10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7" name="Draft stamp" hidden="1"/>
          <p:cNvSpPr txBox="1"/>
          <p:nvPr userDrawn="1">
            <p:custDataLst>
              <p:tags r:id="rId11"/>
            </p:custDataLst>
          </p:nvPr>
        </p:nvSpPr>
        <p:spPr>
          <a:xfrm>
            <a:off x="3584448" y="7298142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1" name="Date/Filepath" hidden="1"/>
          <p:cNvSpPr txBox="1"/>
          <p:nvPr userDrawn="1">
            <p:custDataLst>
              <p:tags r:id="rId12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12/06/2019 C:\Users\926064\Documents\OfS pack - 12Feb2019 final.pptx</a:t>
            </a:r>
            <a:endParaRPr lang="en-GB" sz="900" noProof="1"/>
          </a:p>
        </p:txBody>
      </p:sp>
      <p:sp>
        <p:nvSpPr>
          <p:cNvPr id="19" name="Slide Tags" hidden="1"/>
          <p:cNvSpPr txBox="1"/>
          <p:nvPr userDrawn="1">
            <p:custDataLst>
              <p:tags r:id="rId13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2" name="Frame Line"/>
          <p:cNvCxnSpPr/>
          <p:nvPr userDrawn="1"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8997696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530352" y="2057400"/>
            <a:ext cx="5956300" cy="4882896"/>
          </a:xfrm>
        </p:spPr>
        <p:txBody>
          <a:bodyPr tIns="0" bIns="0"/>
          <a:lstStyle/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2"/>
            </p:custDataLst>
          </p:nvPr>
        </p:nvSpPr>
        <p:spPr>
          <a:xfrm>
            <a:off x="6629401" y="2057400"/>
            <a:ext cx="2892552" cy="4882896"/>
          </a:xfrm>
        </p:spPr>
        <p:txBody>
          <a:bodyPr tIns="0" bIns="0"/>
          <a:lstStyle/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24" name="PwC Text"/>
          <p:cNvSpPr txBox="1"/>
          <p:nvPr userDrawn="1"/>
        </p:nvSpPr>
        <p:spPr>
          <a:xfrm>
            <a:off x="530352" y="7315200"/>
            <a:ext cx="274320" cy="107157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25" name="Report Date"/>
          <p:cNvSpPr txBox="1"/>
          <p:nvPr userDrawn="1">
            <p:custDataLst>
              <p:tags r:id="rId3"/>
            </p:custDataLst>
          </p:nvPr>
        </p:nvSpPr>
        <p:spPr>
          <a:xfrm>
            <a:off x="8819777" y="7159752"/>
            <a:ext cx="69890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13 June 2019</a:t>
            </a:r>
            <a:endParaRPr lang="en-GB" sz="900" noProof="1" smtClean="0">
              <a:latin typeface="+mn-lt"/>
            </a:endParaRPr>
          </a:p>
        </p:txBody>
      </p:sp>
      <p:sp>
        <p:nvSpPr>
          <p:cNvPr id="31" name="Page Number"/>
          <p:cNvSpPr txBox="1"/>
          <p:nvPr userDrawn="1">
            <p:custDataLst>
              <p:tags r:id="rId4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45" name="HeaderTOCPlaceholder"/>
          <p:cNvSpPr txBox="1"/>
          <p:nvPr userDrawn="1">
            <p:custDataLst>
              <p:tags r:id="rId5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8" name="Presentation 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3584448" y="715975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 userDrawn="1"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8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7" name="Draft stamp" hidden="1"/>
          <p:cNvSpPr txBox="1"/>
          <p:nvPr userDrawn="1">
            <p:custDataLst>
              <p:tags r:id="rId9"/>
            </p:custDataLst>
          </p:nvPr>
        </p:nvSpPr>
        <p:spPr>
          <a:xfrm>
            <a:off x="3584448" y="7298142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1" name="Date/Filepath" hidden="1"/>
          <p:cNvSpPr txBox="1"/>
          <p:nvPr userDrawn="1">
            <p:custDataLst>
              <p:tags r:id="rId10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12/06/2019 C:\Users\926064\Documents\OfS pack - 12Feb2019 final.pptx</a:t>
            </a:r>
            <a:endParaRPr lang="en-GB" sz="900" noProof="1"/>
          </a:p>
        </p:txBody>
      </p:sp>
      <p:sp>
        <p:nvSpPr>
          <p:cNvPr id="19" name="Slide Tags" hidden="1"/>
          <p:cNvSpPr txBox="1"/>
          <p:nvPr userDrawn="1">
            <p:custDataLst>
              <p:tags r:id="rId11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2" name="Frame Line"/>
          <p:cNvCxnSpPr/>
          <p:nvPr userDrawn="1"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8997696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530351" y="2057400"/>
            <a:ext cx="4422649" cy="2362200"/>
          </a:xfrm>
        </p:spPr>
        <p:txBody>
          <a:bodyPr tIns="0" bIns="0"/>
          <a:lstStyle/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2"/>
            </p:custDataLst>
          </p:nvPr>
        </p:nvSpPr>
        <p:spPr>
          <a:xfrm>
            <a:off x="530351" y="4572000"/>
            <a:ext cx="4422649" cy="2359152"/>
          </a:xfrm>
        </p:spPr>
        <p:txBody>
          <a:bodyPr tIns="0" bIns="0"/>
          <a:lstStyle/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38" name="Content Placeholder 4"/>
          <p:cNvSpPr>
            <a:spLocks noGrp="1"/>
          </p:cNvSpPr>
          <p:nvPr>
            <p:ph sz="quarter" idx="26"/>
            <p:custDataLst>
              <p:tags r:id="rId3"/>
            </p:custDataLst>
          </p:nvPr>
        </p:nvSpPr>
        <p:spPr>
          <a:xfrm>
            <a:off x="5105400" y="2057400"/>
            <a:ext cx="4425696" cy="4882896"/>
          </a:xfrm>
        </p:spPr>
        <p:txBody>
          <a:bodyPr tIns="0" bIns="0"/>
          <a:lstStyle/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26" name="PwC Text"/>
          <p:cNvSpPr txBox="1"/>
          <p:nvPr userDrawn="1"/>
        </p:nvSpPr>
        <p:spPr>
          <a:xfrm>
            <a:off x="530352" y="7315200"/>
            <a:ext cx="274320" cy="107157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27" name="Report Date"/>
          <p:cNvSpPr txBox="1"/>
          <p:nvPr userDrawn="1">
            <p:custDataLst>
              <p:tags r:id="rId4"/>
            </p:custDataLst>
          </p:nvPr>
        </p:nvSpPr>
        <p:spPr>
          <a:xfrm>
            <a:off x="8819777" y="7159752"/>
            <a:ext cx="69890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13 June 2019</a:t>
            </a:r>
            <a:endParaRPr lang="en-GB" sz="900" noProof="1" smtClean="0">
              <a:latin typeface="+mn-lt"/>
            </a:endParaRPr>
          </a:p>
        </p:txBody>
      </p:sp>
      <p:sp>
        <p:nvSpPr>
          <p:cNvPr id="43" name="Page Number"/>
          <p:cNvSpPr txBox="1"/>
          <p:nvPr userDrawn="1">
            <p:custDataLst>
              <p:tags r:id="rId5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44" name="HeaderTOCPlaceholder"/>
          <p:cNvSpPr txBox="1"/>
          <p:nvPr userDrawn="1">
            <p:custDataLst>
              <p:tags r:id="rId6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8" name="Presentation Disclaimer" hidden="1"/>
          <p:cNvSpPr txBox="1"/>
          <p:nvPr userDrawn="1">
            <p:custDataLst>
              <p:tags r:id="rId7"/>
            </p:custDataLst>
          </p:nvPr>
        </p:nvSpPr>
        <p:spPr>
          <a:xfrm>
            <a:off x="3584448" y="715975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 userDrawn="1"/>
        </p:nvCxnSpPr>
        <p:spPr>
          <a:xfrm>
            <a:off x="5364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ction Footer"/>
          <p:cNvSpPr txBox="1"/>
          <p:nvPr userDrawn="1">
            <p:custDataLst>
              <p:tags r:id="rId8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9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30" name="Draft stamp" hidden="1"/>
          <p:cNvSpPr txBox="1"/>
          <p:nvPr userDrawn="1">
            <p:custDataLst>
              <p:tags r:id="rId10"/>
            </p:custDataLst>
          </p:nvPr>
        </p:nvSpPr>
        <p:spPr>
          <a:xfrm>
            <a:off x="3584448" y="7298142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5" name="Date/Filepath" hidden="1"/>
          <p:cNvSpPr txBox="1"/>
          <p:nvPr userDrawn="1">
            <p:custDataLst>
              <p:tags r:id="rId11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12/06/2019 C:\Users\926064\Documents\OfS pack - 12Feb2019 final.pptx</a:t>
            </a:r>
            <a:endParaRPr lang="en-GB" sz="900" noProof="1"/>
          </a:p>
        </p:txBody>
      </p:sp>
      <p:sp>
        <p:nvSpPr>
          <p:cNvPr id="20" name="Slide Tags" hidden="1"/>
          <p:cNvSpPr txBox="1"/>
          <p:nvPr userDrawn="1">
            <p:custDataLst>
              <p:tags r:id="rId12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2" name="Frame Line"/>
          <p:cNvCxnSpPr/>
          <p:nvPr userDrawn="1"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hree Lar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nner Statement"/>
          <p:cNvSpPr>
            <a:spLocks noGrp="1"/>
          </p:cNvSpPr>
          <p:nvPr>
            <p:ph type="title" hasCustomPrompt="1"/>
          </p:nvPr>
        </p:nvSpPr>
        <p:spPr>
          <a:xfrm>
            <a:off x="530352" y="1069848"/>
            <a:ext cx="8997696" cy="84124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1018824" rtl="0" eaLnBrk="1" latinLnBrk="0" hangingPunct="1">
              <a:spcBef>
                <a:spcPct val="0"/>
              </a:spcBef>
              <a:buNone/>
              <a:defRPr lang="en-GB" sz="1800" b="1" i="1" kern="120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18824" rtl="0" eaLnBrk="1" latinLnBrk="0" hangingPunct="1">
              <a:spcBef>
                <a:spcPct val="0"/>
              </a:spcBef>
              <a:buNone/>
            </a:pPr>
            <a:r>
              <a:rPr lang="en-GB" noProof="0" dirty="0" smtClean="0"/>
              <a:t>Insert banner statement here</a:t>
            </a:r>
            <a:endParaRPr lang="en-GB" dirty="0"/>
          </a:p>
        </p:txBody>
      </p:sp>
      <p:sp>
        <p:nvSpPr>
          <p:cNvPr id="16" name="Content Placeholder 2"/>
          <p:cNvSpPr>
            <a:spLocks noGrp="1"/>
          </p:cNvSpPr>
          <p:nvPr>
            <p:ph sz="quarter" idx="10"/>
          </p:nvPr>
        </p:nvSpPr>
        <p:spPr>
          <a:xfrm>
            <a:off x="530352" y="2057400"/>
            <a:ext cx="4425696" cy="1527048"/>
          </a:xfrm>
        </p:spPr>
        <p:txBody>
          <a:bodyPr/>
          <a:lstStyle/>
          <a:p>
            <a:pPr lvl="0"/>
            <a:r>
              <a:rPr lang="en-GB" dirty="0" smtClean="0"/>
              <a:t>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11"/>
          </p:nvPr>
        </p:nvSpPr>
        <p:spPr>
          <a:xfrm>
            <a:off x="5102352" y="2057400"/>
            <a:ext cx="4425696" cy="1527048"/>
          </a:xfrm>
        </p:spPr>
        <p:txBody>
          <a:bodyPr/>
          <a:lstStyle/>
          <a:p>
            <a:pPr lvl="0"/>
            <a:r>
              <a:rPr lang="en-GB" dirty="0" smtClean="0"/>
              <a:t>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20" name="Content Placeholder 4"/>
          <p:cNvSpPr>
            <a:spLocks noGrp="1"/>
          </p:cNvSpPr>
          <p:nvPr>
            <p:ph sz="quarter" idx="12"/>
          </p:nvPr>
        </p:nvSpPr>
        <p:spPr>
          <a:xfrm>
            <a:off x="530352" y="3733800"/>
            <a:ext cx="8997696" cy="3200400"/>
          </a:xfrm>
        </p:spPr>
        <p:txBody>
          <a:bodyPr/>
          <a:lstStyle/>
          <a:p>
            <a:pPr lvl="0"/>
            <a:r>
              <a:rPr lang="en-GB" dirty="0" smtClean="0"/>
              <a:t>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23" name="PwC Text"/>
          <p:cNvSpPr txBox="1"/>
          <p:nvPr userDrawn="1"/>
        </p:nvSpPr>
        <p:spPr>
          <a:xfrm>
            <a:off x="530352" y="7315200"/>
            <a:ext cx="274320" cy="107157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en-GB" sz="900" noProof="1" smtClean="0">
                <a:latin typeface="+mn-lt"/>
                <a:cs typeface="Arial" pitchFamily="34" charset="0"/>
              </a:rPr>
              <a:t>PwC</a:t>
            </a:r>
            <a:endParaRPr lang="en-GB" sz="900" noProof="1">
              <a:latin typeface="+mn-lt"/>
              <a:cs typeface="Arial" pitchFamily="34" charset="0"/>
            </a:endParaRPr>
          </a:p>
        </p:txBody>
      </p:sp>
      <p:sp>
        <p:nvSpPr>
          <p:cNvPr id="25" name="Report Date"/>
          <p:cNvSpPr txBox="1"/>
          <p:nvPr userDrawn="1">
            <p:custDataLst>
              <p:tags r:id="rId1"/>
            </p:custDataLst>
          </p:nvPr>
        </p:nvSpPr>
        <p:spPr>
          <a:xfrm>
            <a:off x="8819777" y="7159752"/>
            <a:ext cx="69890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>
              <a:spcAft>
                <a:spcPts val="900"/>
              </a:spcAft>
            </a:pPr>
            <a:r>
              <a:rPr lang="en-GB" sz="900" noProof="1" smtClean="0">
                <a:latin typeface="+mn-lt"/>
              </a:rPr>
              <a:t>13 June 2019</a:t>
            </a:r>
            <a:endParaRPr lang="en-GB" sz="900" noProof="1" smtClean="0">
              <a:latin typeface="+mn-lt"/>
            </a:endParaRPr>
          </a:p>
        </p:txBody>
      </p:sp>
      <p:sp>
        <p:nvSpPr>
          <p:cNvPr id="45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endParaRPr lang="en-GB" sz="900" noProof="1" smtClean="0"/>
          </a:p>
        </p:txBody>
      </p:sp>
      <p:sp>
        <p:nvSpPr>
          <p:cNvPr id="46" name="HeaderTOCPlaceholder"/>
          <p:cNvSpPr txBox="1"/>
          <p:nvPr userDrawn="1">
            <p:custDataLst>
              <p:tags r:id="rId3"/>
            </p:custDataLst>
          </p:nvPr>
        </p:nvSpPr>
        <p:spPr>
          <a:xfrm>
            <a:off x="3581400" y="704088"/>
            <a:ext cx="5939414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900" noProof="1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9" name="Presentation 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3584448" y="715975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cxnSp>
        <p:nvCxnSpPr>
          <p:cNvPr id="51" name="Straight Connector 50"/>
          <p:cNvCxnSpPr/>
          <p:nvPr userDrawn="1"/>
        </p:nvCxnSpPr>
        <p:spPr>
          <a:xfrm>
            <a:off x="530351" y="7086600"/>
            <a:ext cx="8997697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 userDrawn="1"/>
        </p:nvCxnSpPr>
        <p:spPr>
          <a:xfrm>
            <a:off x="529200" y="1981200"/>
            <a:ext cx="899640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31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27" name="Draft stamp" hidden="1"/>
          <p:cNvSpPr txBox="1"/>
          <p:nvPr userDrawn="1">
            <p:custDataLst>
              <p:tags r:id="rId7"/>
            </p:custDataLst>
          </p:nvPr>
        </p:nvSpPr>
        <p:spPr>
          <a:xfrm>
            <a:off x="3584448" y="7298142"/>
            <a:ext cx="213055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900" noProof="1" smtClean="0"/>
              <a:t>Draft</a:t>
            </a:r>
            <a:endParaRPr lang="en-GB" sz="900" noProof="1"/>
          </a:p>
        </p:txBody>
      </p:sp>
      <p:sp>
        <p:nvSpPr>
          <p:cNvPr id="22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3299464" y="303092"/>
            <a:ext cx="621792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900" noProof="1" smtClean="0"/>
              <a:t>12/06/2019 C:\Users\926064\Documents\OfS pack - 12Feb2019 final.pptx</a:t>
            </a:r>
            <a:endParaRPr lang="en-GB" sz="900" noProof="1"/>
          </a:p>
        </p:txBody>
      </p:sp>
      <p:sp>
        <p:nvSpPr>
          <p:cNvPr id="21" name="Slide Tags" hidden="1"/>
          <p:cNvSpPr txBox="1"/>
          <p:nvPr userDrawn="1">
            <p:custDataLst>
              <p:tags r:id="rId9"/>
            </p:custDataLst>
          </p:nvPr>
        </p:nvSpPr>
        <p:spPr>
          <a:xfrm>
            <a:off x="0" y="2286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  <p:cxnSp>
        <p:nvCxnSpPr>
          <p:cNvPr id="28" name="Frame Line"/>
          <p:cNvCxnSpPr/>
          <p:nvPr userDrawn="1"/>
        </p:nvCxnSpPr>
        <p:spPr>
          <a:xfrm flipV="1">
            <a:off x="381000" y="933196"/>
            <a:ext cx="9144002" cy="144000"/>
          </a:xfrm>
          <a:prstGeom prst="bentConnector3">
            <a:avLst>
              <a:gd name="adj1" fmla="val 0"/>
            </a:avLst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55777621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7" name="think-cell Slide" r:id="rId25" imgW="395" imgH="394" progId="TCLayout.ActiveDocument.1">
                  <p:embed/>
                </p:oleObj>
              </mc:Choice>
              <mc:Fallback>
                <p:oleObj name="think-cell Slide" r:id="rId2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0" name="Grid" hidden="1"/>
          <p:cNvGrpSpPr/>
          <p:nvPr>
            <p:custDataLst>
              <p:tags r:id="rId24"/>
            </p:custDataLst>
          </p:nvPr>
        </p:nvGrpSpPr>
        <p:grpSpPr>
          <a:xfrm>
            <a:off x="530352" y="612648"/>
            <a:ext cx="8997696" cy="6848856"/>
            <a:chOff x="530352" y="612648"/>
            <a:chExt cx="8997696" cy="6848856"/>
          </a:xfrm>
        </p:grpSpPr>
        <p:grpSp>
          <p:nvGrpSpPr>
            <p:cNvPr id="108" name="Group 107" hidden="1"/>
            <p:cNvGrpSpPr/>
            <p:nvPr userDrawn="1"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43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5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7" name="Group 106" hidden="1"/>
            <p:cNvGrpSpPr/>
            <p:nvPr userDrawn="1"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45" name="Title block" hidden="1"/>
              <p:cNvSpPr>
                <a:spLocks noChangeArrowheads="1"/>
              </p:cNvSpPr>
              <p:nvPr userDrawn="1"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6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sp>
          <p:nvSpPr>
            <p:cNvPr id="57" name="Header block" hidden="1"/>
            <p:cNvSpPr>
              <a:spLocks noChangeArrowheads="1"/>
            </p:cNvSpPr>
            <p:nvPr userDrawn="1"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06" name="Group 600" hidden="1"/>
            <p:cNvGrpSpPr/>
            <p:nvPr userDrawn="1"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50" name="Content block 6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Content block 6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9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9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9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9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5" name="Group 500" hidden="1"/>
            <p:cNvGrpSpPr/>
            <p:nvPr userDrawn="1"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52" name="Content block 5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Content block 5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9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9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9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9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4" name="Group 400" hidden="1"/>
            <p:cNvGrpSpPr/>
            <p:nvPr userDrawn="1"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54" name="Content block 4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4" name="Content block 4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8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8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8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8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3" name="Group 300" hidden="1"/>
            <p:cNvGrpSpPr/>
            <p:nvPr userDrawn="1"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65" name="Content block 3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70" name="Content block 3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7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7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8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8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1" name="Group 200" hidden="1"/>
            <p:cNvGrpSpPr/>
            <p:nvPr userDrawn="1"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77" name="Content block 2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82" name="Content block 2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6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2" name="Group 100" hidden="1"/>
            <p:cNvGrpSpPr/>
            <p:nvPr userDrawn="1"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71" name="Content block 1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76" name="Content block 1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72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73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74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75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352" y="1069848"/>
            <a:ext cx="8997696" cy="8412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57400"/>
            <a:ext cx="8997696" cy="4881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45552" y="7086600"/>
            <a:ext cx="1673352" cy="15544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9421298-5ECC-4ECF-8253-524571409FFE}" type="datetimeFigureOut">
              <a:rPr lang="en-GB" smtClean="0"/>
              <a:pPr/>
              <a:t>12/06/2019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7086600"/>
            <a:ext cx="5779008" cy="15544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5552" y="7242048"/>
            <a:ext cx="1673352" cy="15544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5A39AF-FEF5-47AB-AA80-4C0BD4A8B0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27" r:id="rId2"/>
    <p:sldLayoutId id="2147483728" r:id="rId3"/>
    <p:sldLayoutId id="2147483703" r:id="rId4"/>
    <p:sldLayoutId id="2147483729" r:id="rId5"/>
    <p:sldLayoutId id="2147483701" r:id="rId6"/>
    <p:sldLayoutId id="2147483700" r:id="rId7"/>
    <p:sldLayoutId id="2147483697" r:id="rId8"/>
    <p:sldLayoutId id="2147483720" r:id="rId9"/>
    <p:sldLayoutId id="2147483696" r:id="rId10"/>
    <p:sldLayoutId id="2147483705" r:id="rId11"/>
    <p:sldLayoutId id="2147483688" r:id="rId12"/>
    <p:sldLayoutId id="2147483721" r:id="rId13"/>
    <p:sldLayoutId id="2147483730" r:id="rId14"/>
    <p:sldLayoutId id="2147483711" r:id="rId15"/>
    <p:sldLayoutId id="2147483708" r:id="rId16"/>
    <p:sldLayoutId id="2147483722" r:id="rId17"/>
    <p:sldLayoutId id="2147483731" r:id="rId18"/>
    <p:sldLayoutId id="2147483732" r:id="rId19"/>
    <p:sldLayoutId id="2147483717" r:id="rId20"/>
  </p:sldLayoutIdLst>
  <p:txStyles>
    <p:titleStyle>
      <a:lvl1pPr algn="l" defTabSz="1018824" rtl="0" eaLnBrk="1" latinLnBrk="0" hangingPunct="1">
        <a:spcBef>
          <a:spcPct val="0"/>
        </a:spcBef>
        <a:buNone/>
        <a:defRPr sz="1400" b="1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019175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Tx/>
        <a:buFont typeface="Wingdings" pitchFamily="2" charset="2"/>
        <a:buNone/>
        <a:tabLst/>
        <a:defRPr sz="11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34950" marR="0" indent="-228600" algn="l" defTabSz="1019175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Tx/>
        <a:buFont typeface="Times New Roman" pitchFamily="18" charset="0"/>
        <a:buChar char="•"/>
        <a:tabLst/>
        <a:defRPr sz="11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468000" marR="0" indent="-230400" algn="l" defTabSz="1019175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Tx/>
        <a:buFont typeface="Arial" pitchFamily="34" charset="0"/>
        <a:buChar char="-"/>
        <a:tabLst/>
        <a:defRPr sz="11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694800" marR="0" indent="-230400" algn="l" defTabSz="1019175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Tx/>
        <a:buFont typeface="Georgia" pitchFamily="18" charset="0"/>
        <a:buChar char="◦"/>
        <a:tabLst/>
        <a:defRPr sz="11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914400" marR="0" indent="-228600" algn="l" defTabSz="1019175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Tx/>
        <a:buFont typeface="Georgia" pitchFamily="18" charset="0"/>
        <a:buChar char="›"/>
        <a:tabLst/>
        <a:defRPr sz="11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34000" indent="-230400" algn="l" defTabSz="10188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+mj-lt"/>
        <a:buAutoNum type="arabicPeriod"/>
        <a:defRPr lang="en-GB" sz="1100" kern="1200" baseline="0" noProof="0" dirty="0" smtClean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468000" indent="-228600" algn="l" defTabSz="10188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+mj-lt"/>
        <a:buAutoNum type="alphaLcPeriod"/>
        <a:defRPr lang="en-GB" sz="1100" kern="1200" baseline="0" noProof="0" dirty="0" smtClean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694800" indent="-228600" algn="l" defTabSz="101882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+mj-lt"/>
        <a:buAutoNum type="romanLcPeriod"/>
        <a:defRPr lang="en-GB" sz="1100" kern="1200" baseline="0" noProof="0" dirty="0" smtClean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0" algn="l" defTabSz="1018824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itchFamily="34" charset="0"/>
        <a:buNone/>
        <a:defRPr lang="en-GB" sz="1100" b="1" kern="1200" baseline="0" noProof="0" dirty="0" smtClean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5" Type="http://schemas.openxmlformats.org/officeDocument/2006/relationships/tags" Target="../tags/tag184.xml"/><Relationship Id="rId4" Type="http://schemas.openxmlformats.org/officeDocument/2006/relationships/tags" Target="../tags/tag18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239.xml"/><Relationship Id="rId7" Type="http://schemas.openxmlformats.org/officeDocument/2006/relationships/tags" Target="../tags/tag243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5" Type="http://schemas.openxmlformats.org/officeDocument/2006/relationships/tags" Target="../tags/tag241.xml"/><Relationship Id="rId4" Type="http://schemas.openxmlformats.org/officeDocument/2006/relationships/tags" Target="../tags/tag2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6" Type="http://schemas.openxmlformats.org/officeDocument/2006/relationships/tags" Target="../tags/tag191.xml"/><Relationship Id="rId5" Type="http://schemas.openxmlformats.org/officeDocument/2006/relationships/tags" Target="../tags/tag190.xml"/><Relationship Id="rId4" Type="http://schemas.openxmlformats.org/officeDocument/2006/relationships/tags" Target="../tags/tag18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tags" Target="../tags/tag197.xml"/><Relationship Id="rId5" Type="http://schemas.openxmlformats.org/officeDocument/2006/relationships/tags" Target="../tags/tag196.xml"/><Relationship Id="rId4" Type="http://schemas.openxmlformats.org/officeDocument/2006/relationships/tags" Target="../tags/tag19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00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5" Type="http://schemas.openxmlformats.org/officeDocument/2006/relationships/tags" Target="../tags/tag202.xml"/><Relationship Id="rId4" Type="http://schemas.openxmlformats.org/officeDocument/2006/relationships/tags" Target="../tags/tag20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6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6" Type="http://schemas.openxmlformats.org/officeDocument/2006/relationships/tags" Target="../tags/tag209.xml"/><Relationship Id="rId5" Type="http://schemas.openxmlformats.org/officeDocument/2006/relationships/tags" Target="../tags/tag208.xml"/><Relationship Id="rId4" Type="http://schemas.openxmlformats.org/officeDocument/2006/relationships/tags" Target="../tags/tag20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2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6" Type="http://schemas.openxmlformats.org/officeDocument/2006/relationships/tags" Target="../tags/tag215.xml"/><Relationship Id="rId5" Type="http://schemas.openxmlformats.org/officeDocument/2006/relationships/tags" Target="../tags/tag214.xml"/><Relationship Id="rId4" Type="http://schemas.openxmlformats.org/officeDocument/2006/relationships/tags" Target="../tags/tag2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23.xml"/><Relationship Id="rId3" Type="http://schemas.openxmlformats.org/officeDocument/2006/relationships/tags" Target="../tags/tag218.xml"/><Relationship Id="rId7" Type="http://schemas.openxmlformats.org/officeDocument/2006/relationships/tags" Target="../tags/tag222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5" Type="http://schemas.openxmlformats.org/officeDocument/2006/relationships/tags" Target="../tags/tag220.xml"/><Relationship Id="rId4" Type="http://schemas.openxmlformats.org/officeDocument/2006/relationships/tags" Target="../tags/tag219.xml"/><Relationship Id="rId9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26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225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5" Type="http://schemas.openxmlformats.org/officeDocument/2006/relationships/tags" Target="../tags/tag228.xml"/><Relationship Id="rId4" Type="http://schemas.openxmlformats.org/officeDocument/2006/relationships/tags" Target="../tags/tag22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232.xml"/><Relationship Id="rId7" Type="http://schemas.openxmlformats.org/officeDocument/2006/relationships/tags" Target="../tags/tag236.xml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6" Type="http://schemas.openxmlformats.org/officeDocument/2006/relationships/tags" Target="../tags/tag235.xml"/><Relationship Id="rId5" Type="http://schemas.openxmlformats.org/officeDocument/2006/relationships/tags" Target="../tags/tag234.xml"/><Relationship Id="rId4" Type="http://schemas.openxmlformats.org/officeDocument/2006/relationships/tags" Target="../tags/tag2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1"/>
            </p:custDataLst>
          </p:nvPr>
        </p:nvGrpSpPr>
        <p:grpSpPr>
          <a:xfrm>
            <a:off x="530352" y="612648"/>
            <a:ext cx="8997696" cy="6848856"/>
            <a:chOff x="530352" y="612648"/>
            <a:chExt cx="8997696" cy="6848856"/>
          </a:xfrm>
        </p:grpSpPr>
        <p:grpSp>
          <p:nvGrpSpPr>
            <p:cNvPr id="5" name="Group 4" hidden="1"/>
            <p:cNvGrpSpPr/>
            <p:nvPr userDrawn="1"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52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4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5" hidden="1"/>
            <p:cNvGrpSpPr/>
            <p:nvPr userDrawn="1"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50" name="Title block" hidden="1"/>
              <p:cNvSpPr>
                <a:spLocks noChangeArrowheads="1"/>
              </p:cNvSpPr>
              <p:nvPr userDrawn="1"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sp>
          <p:nvSpPr>
            <p:cNvPr id="7" name="Header block" hidden="1"/>
            <p:cNvSpPr>
              <a:spLocks noChangeArrowheads="1"/>
            </p:cNvSpPr>
            <p:nvPr userDrawn="1"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 userDrawn="1"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 userDrawn="1"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 userDrawn="1"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 userDrawn="1"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 userDrawn="1"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 userDrawn="1"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056818" y="1261037"/>
            <a:ext cx="5943600" cy="886397"/>
          </a:xfrm>
        </p:spPr>
        <p:txBody>
          <a:bodyPr/>
          <a:lstStyle/>
          <a:p>
            <a:r>
              <a:rPr lang="en-GB" dirty="0" smtClean="0"/>
              <a:t>How can the HE sector be future-proofed?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056818" y="2147434"/>
            <a:ext cx="5943600" cy="443198"/>
          </a:xfrm>
        </p:spPr>
        <p:txBody>
          <a:bodyPr/>
          <a:lstStyle/>
          <a:p>
            <a:r>
              <a:rPr lang="en-GB" dirty="0" smtClean="0"/>
              <a:t>Navigating the new landscape</a:t>
            </a:r>
            <a:endParaRPr lang="en-GB" dirty="0"/>
          </a:p>
        </p:txBody>
      </p:sp>
      <p:sp>
        <p:nvSpPr>
          <p:cNvPr id="55" name="Descriptor"/>
          <p:cNvSpPr txBox="1"/>
          <p:nvPr>
            <p:custDataLst>
              <p:tags r:id="rId4"/>
            </p:custDataLst>
          </p:nvPr>
        </p:nvSpPr>
        <p:spPr bwMode="white">
          <a:xfrm>
            <a:off x="2057400" y="678216"/>
            <a:ext cx="1075615" cy="15388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b" anchorCtr="0">
            <a:spAutoFit/>
          </a:bodyPr>
          <a:lstStyle/>
          <a:p>
            <a:r>
              <a:rPr lang="en-GB" sz="10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Education Strategy</a:t>
            </a:r>
            <a:endParaRPr lang="en-GB" sz="1000" noProof="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Draft Stamp" hidden="1"/>
          <p:cNvSpPr txBox="1"/>
          <p:nvPr>
            <p:custDataLst>
              <p:tags r:id="rId5"/>
            </p:custDataLst>
          </p:nvPr>
        </p:nvSpPr>
        <p:spPr bwMode="black">
          <a:xfrm>
            <a:off x="530352" y="4038529"/>
            <a:ext cx="1371600" cy="2923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3716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1000" b="1" i="1" dirty="0" smtClean="0">
                <a:solidFill>
                  <a:schemeClr val="tx1"/>
                </a:solidFill>
                <a:latin typeface="Georgia" pitchFamily="18" charset="0"/>
              </a:rPr>
              <a:t>Draft</a:t>
            </a:r>
            <a:endParaRPr lang="en-GB" sz="10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8" name="Report Date"/>
          <p:cNvSpPr txBox="1"/>
          <p:nvPr>
            <p:custDataLst>
              <p:tags r:id="rId6"/>
            </p:custDataLst>
          </p:nvPr>
        </p:nvSpPr>
        <p:spPr bwMode="black">
          <a:xfrm>
            <a:off x="530352" y="3884641"/>
            <a:ext cx="1225296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00" i="1" dirty="0" smtClean="0">
                <a:latin typeface="Georgia" pitchFamily="18" charset="0"/>
              </a:rPr>
              <a:t>13 June 2019</a:t>
            </a:r>
            <a:endParaRPr lang="en-GB" sz="10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4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2" y="612648"/>
            <a:ext cx="8997696" cy="6848856"/>
            <a:chOff x="530352" y="612648"/>
            <a:chExt cx="8997696" cy="6848856"/>
          </a:xfrm>
        </p:grpSpPr>
        <p:grpSp>
          <p:nvGrpSpPr>
            <p:cNvPr id="5" name="Group 4" hidden="1"/>
            <p:cNvGrpSpPr/>
            <p:nvPr userDrawn="1"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52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4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5" hidden="1"/>
            <p:cNvGrpSpPr/>
            <p:nvPr userDrawn="1"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50" name="Title block" hidden="1"/>
              <p:cNvSpPr>
                <a:spLocks noChangeArrowheads="1"/>
              </p:cNvSpPr>
              <p:nvPr userDrawn="1"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sp>
          <p:nvSpPr>
            <p:cNvPr id="7" name="Header block" hidden="1"/>
            <p:cNvSpPr>
              <a:spLocks noChangeArrowheads="1"/>
            </p:cNvSpPr>
            <p:nvPr userDrawn="1"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 userDrawn="1"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 userDrawn="1"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 userDrawn="1"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 userDrawn="1"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 userDrawn="1"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 userDrawn="1"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This raises the game for university senior leadership and governors, who will have to look harder for threats / opportunities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4"/>
            <p:custDataLst>
              <p:tags r:id="rId3"/>
            </p:custDataLst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5" name="Page Number"/>
          <p:cNvSpPr txBox="1"/>
          <p:nvPr>
            <p:custDataLst>
              <p:tags r:id="rId4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r>
              <a:rPr lang="en-GB" sz="900" noProof="1" smtClean="0"/>
              <a:t>10</a:t>
            </a:r>
            <a:endParaRPr lang="en-GB" sz="900" noProof="1" smtClean="0"/>
          </a:p>
        </p:txBody>
      </p:sp>
      <p:sp>
        <p:nvSpPr>
          <p:cNvPr id="56" name="Section Footer"/>
          <p:cNvSpPr txBox="1"/>
          <p:nvPr>
            <p:custDataLst>
              <p:tags r:id="rId5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How can the HE sector be future-proofed?</a:t>
            </a:r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57" name="Section Header" hidden="1"/>
          <p:cNvSpPr txBox="1"/>
          <p:nvPr>
            <p:custDataLst>
              <p:tags r:id="rId6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 </a:t>
            </a:r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58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700588" y="2306732"/>
            <a:ext cx="7954614" cy="45305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3495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468000" marR="0" indent="-2304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itchFamily="34" charset="0"/>
              <a:buChar char="-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694800" marR="0" indent="-2304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Georgia" pitchFamily="18" charset="0"/>
              <a:buChar char="◦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91440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Georgia" pitchFamily="18" charset="0"/>
              <a:buChar char="›"/>
              <a:tabLst/>
              <a:defRPr sz="1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34000" indent="-2304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68000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94800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en-GB" sz="1100" b="1" kern="1200" baseline="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2400" b="1" dirty="0" smtClean="0">
                <a:solidFill>
                  <a:schemeClr val="tx2"/>
                </a:solidFill>
              </a:rPr>
              <a:t>What’s the challenge?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60400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Understanding where you are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893704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Spotting change</a:t>
            </a:r>
            <a:endParaRPr lang="en-GB" sz="1600" b="1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127008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Charting a course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360312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Course correction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80728" y="3996175"/>
            <a:ext cx="1920408" cy="320087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Subject strength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Georgia" pitchFamily="18" charset="0"/>
                <a:cs typeface="Arial" pitchFamily="34" charset="0"/>
              </a:rPr>
              <a:t>Aspirational vs. back-up 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Student segments &amp; objectives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“Competitive perimeter”</a:t>
            </a:r>
            <a:endParaRPr lang="en-GB" sz="16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Georgia" pitchFamily="18" charset="0"/>
                <a:cs typeface="Arial" pitchFamily="34" charset="0"/>
              </a:rPr>
              <a:t>Financial drivers</a:t>
            </a:r>
          </a:p>
          <a:p>
            <a:endParaRPr lang="en-GB" sz="1600" noProof="0" dirty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982985" y="3996175"/>
            <a:ext cx="1920408" cy="246221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Trends (long term)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Shifts (between cycles)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Divergence (within cycle)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u="sng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Leading</a:t>
            </a:r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indicators of change</a:t>
            </a:r>
            <a:endParaRPr lang="en-GB" sz="1600" noProof="0" dirty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47336" y="3996175"/>
            <a:ext cx="1920408" cy="270843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Objective vs. mechanics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Focus</a:t>
            </a:r>
            <a:r>
              <a:rPr lang="en-GB" sz="1600" noProof="0" dirty="0" smtClean="0">
                <a:latin typeface="Georgia" pitchFamily="18" charset="0"/>
                <a:cs typeface="Arial" pitchFamily="34" charset="0"/>
              </a:rPr>
              <a:t> vs. covering the bases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noProof="0" dirty="0" smtClean="0">
                <a:latin typeface="Georgia" pitchFamily="18" charset="0"/>
                <a:cs typeface="Arial" pitchFamily="34" charset="0"/>
              </a:rPr>
              <a:t>Wider stakeholders and community needs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Ruthlessness?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426348" y="3996175"/>
            <a:ext cx="1920408" cy="246221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Plan 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Retrenchment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Institutional flexibility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 smtClean="0">
              <a:latin typeface="Georgia" pitchFamily="18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Success on every measure may not be possible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102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2" y="612648"/>
            <a:ext cx="8997696" cy="6848856"/>
            <a:chOff x="530352" y="612648"/>
            <a:chExt cx="8997696" cy="6848856"/>
          </a:xfrm>
        </p:grpSpPr>
        <p:grpSp>
          <p:nvGrpSpPr>
            <p:cNvPr id="5" name="Group 4" hidden="1"/>
            <p:cNvGrpSpPr/>
            <p:nvPr userDrawn="1"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52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4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5" hidden="1"/>
            <p:cNvGrpSpPr/>
            <p:nvPr userDrawn="1"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50" name="Title block" hidden="1"/>
              <p:cNvSpPr>
                <a:spLocks noChangeArrowheads="1"/>
              </p:cNvSpPr>
              <p:nvPr userDrawn="1"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sp>
          <p:nvSpPr>
            <p:cNvPr id="7" name="Header block" hidden="1"/>
            <p:cNvSpPr>
              <a:spLocks noChangeArrowheads="1"/>
            </p:cNvSpPr>
            <p:nvPr userDrawn="1"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 userDrawn="1"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 userDrawn="1"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 userDrawn="1"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 userDrawn="1"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 userDrawn="1"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 userDrawn="1"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Future-proofing the sector is a slightly different challeng</a:t>
            </a:r>
            <a:r>
              <a:rPr lang="en-GB" sz="2000" dirty="0" smtClean="0"/>
              <a:t>e </a:t>
            </a:r>
            <a:r>
              <a:rPr lang="en-GB" sz="2000" dirty="0" smtClean="0"/>
              <a:t>than ensuring the survival (in a recognisable form) of each institution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4"/>
            <p:custDataLst>
              <p:tags r:id="rId3"/>
            </p:custDataLst>
          </p:nvPr>
        </p:nvSpPr>
        <p:spPr>
          <a:xfrm>
            <a:off x="700588" y="2306732"/>
            <a:ext cx="7954614" cy="453053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solidFill>
                  <a:schemeClr val="tx2"/>
                </a:solidFill>
              </a:rPr>
              <a:t>What are we trying to future-proof?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55" name="Page Number"/>
          <p:cNvSpPr txBox="1"/>
          <p:nvPr>
            <p:custDataLst>
              <p:tags r:id="rId4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r>
              <a:rPr lang="en-GB" sz="900" noProof="1" smtClean="0"/>
              <a:t>2</a:t>
            </a:r>
            <a:endParaRPr lang="en-GB" sz="900" noProof="1" smtClean="0"/>
          </a:p>
        </p:txBody>
      </p:sp>
      <p:sp>
        <p:nvSpPr>
          <p:cNvPr id="56" name="Section Footer"/>
          <p:cNvSpPr txBox="1"/>
          <p:nvPr>
            <p:custDataLst>
              <p:tags r:id="rId5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How can the HE sector be future-proofed?</a:t>
            </a:r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57" name="Section Header" hidden="1"/>
          <p:cNvSpPr txBox="1"/>
          <p:nvPr>
            <p:custDataLst>
              <p:tags r:id="rId6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356792" y="3166120"/>
            <a:ext cx="3168352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The UK HE Sector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461248" y="3166120"/>
            <a:ext cx="3168352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c.143 individual universities     (+ others)</a:t>
            </a:r>
            <a:endParaRPr lang="en-GB" sz="1600" b="1" dirty="0" smtClean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42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2" y="612648"/>
            <a:ext cx="8997696" cy="6848856"/>
            <a:chOff x="530352" y="612648"/>
            <a:chExt cx="8997696" cy="6848856"/>
          </a:xfrm>
        </p:grpSpPr>
        <p:grpSp>
          <p:nvGrpSpPr>
            <p:cNvPr id="5" name="Group 4" hidden="1"/>
            <p:cNvGrpSpPr/>
            <p:nvPr userDrawn="1"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52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4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5" hidden="1"/>
            <p:cNvGrpSpPr/>
            <p:nvPr userDrawn="1"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50" name="Title block" hidden="1"/>
              <p:cNvSpPr>
                <a:spLocks noChangeArrowheads="1"/>
              </p:cNvSpPr>
              <p:nvPr userDrawn="1"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sp>
          <p:nvSpPr>
            <p:cNvPr id="7" name="Header block" hidden="1"/>
            <p:cNvSpPr>
              <a:spLocks noChangeArrowheads="1"/>
            </p:cNvSpPr>
            <p:nvPr userDrawn="1"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 userDrawn="1"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 userDrawn="1"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 userDrawn="1"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 userDrawn="1"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 userDrawn="1"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 userDrawn="1"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Future-proofing the sector is a slightly different challeng</a:t>
            </a:r>
            <a:r>
              <a:rPr lang="en-GB" sz="2000" dirty="0" smtClean="0"/>
              <a:t>e </a:t>
            </a:r>
            <a:r>
              <a:rPr lang="en-GB" sz="2000" dirty="0" smtClean="0"/>
              <a:t>than ensuring the survival (in a recognisable form) of each institution</a:t>
            </a:r>
            <a:endParaRPr lang="en-GB" sz="2000" dirty="0"/>
          </a:p>
        </p:txBody>
      </p:sp>
      <p:sp>
        <p:nvSpPr>
          <p:cNvPr id="55" name="Page Number"/>
          <p:cNvSpPr txBox="1"/>
          <p:nvPr>
            <p:custDataLst>
              <p:tags r:id="rId3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r>
              <a:rPr lang="en-GB" sz="900" noProof="1" smtClean="0"/>
              <a:t>3</a:t>
            </a:r>
            <a:endParaRPr lang="en-GB" sz="900" noProof="1" smtClean="0"/>
          </a:p>
        </p:txBody>
      </p:sp>
      <p:sp>
        <p:nvSpPr>
          <p:cNvPr id="56" name="Section Footer"/>
          <p:cNvSpPr txBox="1"/>
          <p:nvPr>
            <p:custDataLst>
              <p:tags r:id="rId4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How can the HE sector be future-proofed?</a:t>
            </a:r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57" name="Section Header" hidden="1"/>
          <p:cNvSpPr txBox="1"/>
          <p:nvPr>
            <p:custDataLst>
              <p:tags r:id="rId5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356792" y="3166120"/>
            <a:ext cx="3168352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The UK HE Sector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461248" y="3166120"/>
            <a:ext cx="3168352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c.143 individual universities     (+ others)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356792" y="3730752"/>
            <a:ext cx="3168352" cy="28887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</a:rPr>
              <a:t>International reputation for quality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</a:rPr>
              <a:t>Driver of UK research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</a:rPr>
              <a:t>Driver of workforce skills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</a:rPr>
              <a:t>Engine for social mobility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461248" y="3733800"/>
            <a:ext cx="3168352" cy="288870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</a:rPr>
              <a:t>Individual brands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</a:rPr>
              <a:t>Current (and future?) staff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</a:rPr>
              <a:t>Local economic hubs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</a:rPr>
              <a:t>Local learning and career opportunities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</a:rPr>
              <a:t>Prospects (and stress levels) of current students</a:t>
            </a:r>
            <a:endParaRPr lang="en-GB" sz="1600" dirty="0">
              <a:latin typeface="+mj-lt"/>
            </a:endParaRPr>
          </a:p>
        </p:txBody>
      </p:sp>
      <p:sp>
        <p:nvSpPr>
          <p:cNvPr id="63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700588" y="2306732"/>
            <a:ext cx="7954614" cy="45305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3495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468000" marR="0" indent="-2304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itchFamily="34" charset="0"/>
              <a:buChar char="-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694800" marR="0" indent="-2304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Georgia" pitchFamily="18" charset="0"/>
              <a:buChar char="◦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91440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Georgia" pitchFamily="18" charset="0"/>
              <a:buChar char="›"/>
              <a:tabLst/>
              <a:defRPr sz="1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34000" indent="-2304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68000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94800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en-GB" sz="1100" b="1" kern="1200" baseline="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2400" b="1" dirty="0" smtClean="0">
                <a:solidFill>
                  <a:schemeClr val="tx2"/>
                </a:solidFill>
              </a:rPr>
              <a:t>What are we trying to future-proof?</a:t>
            </a:r>
            <a:endParaRPr lang="en-GB" sz="2400" b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64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2" y="612648"/>
            <a:ext cx="8997696" cy="6848856"/>
            <a:chOff x="530352" y="612648"/>
            <a:chExt cx="8997696" cy="6848856"/>
          </a:xfrm>
        </p:grpSpPr>
        <p:grpSp>
          <p:nvGrpSpPr>
            <p:cNvPr id="5" name="Group 4" hidden="1"/>
            <p:cNvGrpSpPr/>
            <p:nvPr userDrawn="1"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52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4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5" hidden="1"/>
            <p:cNvGrpSpPr/>
            <p:nvPr userDrawn="1"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50" name="Title block" hidden="1"/>
              <p:cNvSpPr>
                <a:spLocks noChangeArrowheads="1"/>
              </p:cNvSpPr>
              <p:nvPr userDrawn="1"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sp>
          <p:nvSpPr>
            <p:cNvPr id="7" name="Header block" hidden="1"/>
            <p:cNvSpPr>
              <a:spLocks noChangeArrowheads="1"/>
            </p:cNvSpPr>
            <p:nvPr userDrawn="1"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 userDrawn="1"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 userDrawn="1"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 userDrawn="1"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 userDrawn="1"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 userDrawn="1"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 userDrawn="1"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Future-proofing the sector is a slightly different challeng</a:t>
            </a:r>
            <a:r>
              <a:rPr lang="en-GB" sz="2000" dirty="0" smtClean="0"/>
              <a:t>e </a:t>
            </a:r>
            <a:r>
              <a:rPr lang="en-GB" sz="2000" dirty="0" smtClean="0"/>
              <a:t>than ensuring the survival (in a recognisable form) of each institution</a:t>
            </a:r>
            <a:endParaRPr lang="en-GB" sz="2000" dirty="0"/>
          </a:p>
        </p:txBody>
      </p:sp>
      <p:sp>
        <p:nvSpPr>
          <p:cNvPr id="55" name="Page Number"/>
          <p:cNvSpPr txBox="1"/>
          <p:nvPr>
            <p:custDataLst>
              <p:tags r:id="rId3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r>
              <a:rPr lang="en-GB" sz="900" noProof="1" smtClean="0"/>
              <a:t>4</a:t>
            </a:r>
            <a:endParaRPr lang="en-GB" sz="900" noProof="1" smtClean="0"/>
          </a:p>
        </p:txBody>
      </p:sp>
      <p:sp>
        <p:nvSpPr>
          <p:cNvPr id="56" name="Section Footer"/>
          <p:cNvSpPr txBox="1"/>
          <p:nvPr>
            <p:custDataLst>
              <p:tags r:id="rId4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How can the HE sector be future-proofed?</a:t>
            </a:r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57" name="Section Header" hidden="1"/>
          <p:cNvSpPr txBox="1"/>
          <p:nvPr>
            <p:custDataLst>
              <p:tags r:id="rId5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356792" y="3166120"/>
            <a:ext cx="3168352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The UK HE Sector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461248" y="3166120"/>
            <a:ext cx="3168352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c.143 individual universities     (+ others)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620962" y="4529191"/>
            <a:ext cx="2816476" cy="138499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8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Forging a path to the future</a:t>
            </a:r>
          </a:p>
          <a:p>
            <a:pPr algn="ctr"/>
            <a:endParaRPr lang="en-GB" sz="1800" dirty="0" smtClean="0">
              <a:latin typeface="Georgia" pitchFamily="18" charset="0"/>
              <a:cs typeface="Arial" pitchFamily="34" charset="0"/>
            </a:endParaRPr>
          </a:p>
          <a:p>
            <a:pPr algn="ctr"/>
            <a:r>
              <a:rPr lang="en-GB" sz="18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vs.</a:t>
            </a:r>
          </a:p>
          <a:p>
            <a:pPr algn="ctr"/>
            <a:endParaRPr lang="en-GB" sz="1800" dirty="0" smtClean="0">
              <a:latin typeface="Georgia" pitchFamily="18" charset="0"/>
              <a:cs typeface="Arial" pitchFamily="34" charset="0"/>
            </a:endParaRPr>
          </a:p>
          <a:p>
            <a:pPr algn="ctr"/>
            <a:r>
              <a:rPr lang="en-GB" sz="18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Safeguarding our heritage</a:t>
            </a:r>
            <a:endParaRPr lang="en-GB" sz="1800" noProof="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62" name="Content Placeholder 2"/>
          <p:cNvSpPr>
            <a:spLocks noGrp="1"/>
          </p:cNvSpPr>
          <p:nvPr>
            <p:ph sz="quarter" idx="24"/>
            <p:custDataLst>
              <p:tags r:id="rId6"/>
            </p:custDataLst>
          </p:nvPr>
        </p:nvSpPr>
        <p:spPr>
          <a:xfrm>
            <a:off x="700588" y="2306732"/>
            <a:ext cx="7954614" cy="453053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solidFill>
                  <a:schemeClr val="tx2"/>
                </a:solidFill>
              </a:rPr>
              <a:t>What are we trying to future-proof?</a:t>
            </a:r>
            <a:endParaRPr lang="en-GB" sz="2400" b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94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2" y="612648"/>
            <a:ext cx="8997696" cy="6848856"/>
            <a:chOff x="530352" y="612648"/>
            <a:chExt cx="8997696" cy="6848856"/>
          </a:xfrm>
        </p:grpSpPr>
        <p:grpSp>
          <p:nvGrpSpPr>
            <p:cNvPr id="5" name="Group 4" hidden="1"/>
            <p:cNvGrpSpPr/>
            <p:nvPr userDrawn="1"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52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4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5" hidden="1"/>
            <p:cNvGrpSpPr/>
            <p:nvPr userDrawn="1"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50" name="Title block" hidden="1"/>
              <p:cNvSpPr>
                <a:spLocks noChangeArrowheads="1"/>
              </p:cNvSpPr>
              <p:nvPr userDrawn="1"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sp>
          <p:nvSpPr>
            <p:cNvPr id="7" name="Header block" hidden="1"/>
            <p:cNvSpPr>
              <a:spLocks noChangeArrowheads="1"/>
            </p:cNvSpPr>
            <p:nvPr userDrawn="1"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 userDrawn="1"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 userDrawn="1"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 userDrawn="1"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 userDrawn="1"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 userDrawn="1"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 userDrawn="1"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Future-proofing the sector is a slightly different challeng</a:t>
            </a:r>
            <a:r>
              <a:rPr lang="en-GB" sz="2000" dirty="0" smtClean="0"/>
              <a:t>e </a:t>
            </a:r>
            <a:r>
              <a:rPr lang="en-GB" sz="2000" dirty="0" smtClean="0"/>
              <a:t>than ensuring the survival (in a recognisable form) of each institution</a:t>
            </a:r>
            <a:endParaRPr lang="en-GB" sz="2000" dirty="0"/>
          </a:p>
        </p:txBody>
      </p:sp>
      <p:sp>
        <p:nvSpPr>
          <p:cNvPr id="55" name="Page Number"/>
          <p:cNvSpPr txBox="1"/>
          <p:nvPr>
            <p:custDataLst>
              <p:tags r:id="rId3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r>
              <a:rPr lang="en-GB" sz="900" noProof="1" smtClean="0"/>
              <a:t>5</a:t>
            </a:r>
            <a:endParaRPr lang="en-GB" sz="900" noProof="1" smtClean="0"/>
          </a:p>
        </p:txBody>
      </p:sp>
      <p:sp>
        <p:nvSpPr>
          <p:cNvPr id="56" name="Section Footer"/>
          <p:cNvSpPr txBox="1"/>
          <p:nvPr>
            <p:custDataLst>
              <p:tags r:id="rId4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How can the HE sector be future-proofed?</a:t>
            </a:r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57" name="Section Header" hidden="1"/>
          <p:cNvSpPr txBox="1"/>
          <p:nvPr>
            <p:custDataLst>
              <p:tags r:id="rId5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356792" y="3166120"/>
            <a:ext cx="3168352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The UK HE Sector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461248" y="3166120"/>
            <a:ext cx="3168352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c.143 individual universities     (+ others)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620962" y="4529191"/>
            <a:ext cx="2816476" cy="138499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8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Forging a path to the future</a:t>
            </a:r>
          </a:p>
          <a:p>
            <a:pPr algn="ctr"/>
            <a:endParaRPr lang="en-GB" sz="1800" dirty="0" smtClean="0">
              <a:latin typeface="Georgia" pitchFamily="18" charset="0"/>
              <a:cs typeface="Arial" pitchFamily="34" charset="0"/>
            </a:endParaRPr>
          </a:p>
          <a:p>
            <a:pPr algn="ctr"/>
            <a:r>
              <a:rPr lang="en-GB" sz="1800" b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AND</a:t>
            </a:r>
          </a:p>
          <a:p>
            <a:pPr algn="ctr"/>
            <a:endParaRPr lang="en-GB" sz="1800" dirty="0" smtClean="0">
              <a:latin typeface="Georgia" pitchFamily="18" charset="0"/>
              <a:cs typeface="Arial" pitchFamily="34" charset="0"/>
            </a:endParaRPr>
          </a:p>
          <a:p>
            <a:pPr algn="ctr"/>
            <a:r>
              <a:rPr lang="en-GB" sz="18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Safeguarding our heritage</a:t>
            </a:r>
            <a:endParaRPr lang="en-GB" sz="1800" noProof="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62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700588" y="2306732"/>
            <a:ext cx="7954614" cy="45305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3495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468000" marR="0" indent="-2304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itchFamily="34" charset="0"/>
              <a:buChar char="-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694800" marR="0" indent="-2304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Georgia" pitchFamily="18" charset="0"/>
              <a:buChar char="◦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91440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Georgia" pitchFamily="18" charset="0"/>
              <a:buChar char="›"/>
              <a:tabLst/>
              <a:defRPr sz="1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34000" indent="-2304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68000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94800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en-GB" sz="1100" b="1" kern="1200" baseline="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2400" b="1" dirty="0" smtClean="0">
                <a:solidFill>
                  <a:schemeClr val="tx2"/>
                </a:solidFill>
              </a:rPr>
              <a:t>What are we trying to future-proof?</a:t>
            </a:r>
            <a:endParaRPr lang="en-GB" sz="2400" b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15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2" y="612648"/>
            <a:ext cx="8997696" cy="6848856"/>
            <a:chOff x="530352" y="612648"/>
            <a:chExt cx="8997696" cy="6848856"/>
          </a:xfrm>
        </p:grpSpPr>
        <p:grpSp>
          <p:nvGrpSpPr>
            <p:cNvPr id="5" name="Group 4" hidden="1"/>
            <p:cNvGrpSpPr/>
            <p:nvPr userDrawn="1"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52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4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5" hidden="1"/>
            <p:cNvGrpSpPr/>
            <p:nvPr userDrawn="1"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50" name="Title block" hidden="1"/>
              <p:cNvSpPr>
                <a:spLocks noChangeArrowheads="1"/>
              </p:cNvSpPr>
              <p:nvPr userDrawn="1"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sp>
          <p:nvSpPr>
            <p:cNvPr id="7" name="Header block" hidden="1"/>
            <p:cNvSpPr>
              <a:spLocks noChangeArrowheads="1"/>
            </p:cNvSpPr>
            <p:nvPr userDrawn="1"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 userDrawn="1"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 userDrawn="1"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 userDrawn="1"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 userDrawn="1"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 userDrawn="1"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 userDrawn="1"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Several challenges have emerged – but we’re going to focus on the threats to student volumes as the individual institution level</a:t>
            </a:r>
            <a:endParaRPr lang="en-GB" sz="2000" dirty="0"/>
          </a:p>
        </p:txBody>
      </p:sp>
      <p:sp>
        <p:nvSpPr>
          <p:cNvPr id="55" name="Page Number"/>
          <p:cNvSpPr txBox="1"/>
          <p:nvPr>
            <p:custDataLst>
              <p:tags r:id="rId3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r>
              <a:rPr lang="en-GB" sz="900" noProof="1" smtClean="0"/>
              <a:t>6</a:t>
            </a:r>
            <a:endParaRPr lang="en-GB" sz="900" noProof="1" smtClean="0"/>
          </a:p>
        </p:txBody>
      </p:sp>
      <p:sp>
        <p:nvSpPr>
          <p:cNvPr id="56" name="Section Footer"/>
          <p:cNvSpPr txBox="1"/>
          <p:nvPr>
            <p:custDataLst>
              <p:tags r:id="rId4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How can the HE sector be future-proofed?</a:t>
            </a:r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57" name="Section Header" hidden="1"/>
          <p:cNvSpPr txBox="1"/>
          <p:nvPr>
            <p:custDataLst>
              <p:tags r:id="rId5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 </a:t>
            </a:r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58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700588" y="2306732"/>
            <a:ext cx="7954614" cy="45305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3495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468000" marR="0" indent="-2304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itchFamily="34" charset="0"/>
              <a:buChar char="-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694800" marR="0" indent="-2304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Georgia" pitchFamily="18" charset="0"/>
              <a:buChar char="◦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91440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Georgia" pitchFamily="18" charset="0"/>
              <a:buChar char="›"/>
              <a:tabLst/>
              <a:defRPr sz="1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34000" indent="-2304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68000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94800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en-GB" sz="1100" b="1" kern="1200" baseline="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2400" b="1" dirty="0" smtClean="0">
                <a:solidFill>
                  <a:schemeClr val="tx2"/>
                </a:solidFill>
              </a:rPr>
              <a:t>Why are we worried?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60400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International competition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893704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Changing supply / demand ratio</a:t>
            </a:r>
            <a:endParaRPr lang="en-GB" sz="1600" b="1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360312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Funding changes (and reductions)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127008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Competitive turbulence</a:t>
            </a:r>
            <a:endParaRPr lang="en-GB" sz="1600" b="1" dirty="0" smtClean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3308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2" y="612648"/>
            <a:ext cx="8997696" cy="6848856"/>
            <a:chOff x="530352" y="612648"/>
            <a:chExt cx="8997696" cy="6848856"/>
          </a:xfrm>
        </p:grpSpPr>
        <p:grpSp>
          <p:nvGrpSpPr>
            <p:cNvPr id="5" name="Group 4" hidden="1"/>
            <p:cNvGrpSpPr/>
            <p:nvPr userDrawn="1"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52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4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5" hidden="1"/>
            <p:cNvGrpSpPr/>
            <p:nvPr userDrawn="1"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50" name="Title block" hidden="1"/>
              <p:cNvSpPr>
                <a:spLocks noChangeArrowheads="1"/>
              </p:cNvSpPr>
              <p:nvPr userDrawn="1"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sp>
          <p:nvSpPr>
            <p:cNvPr id="7" name="Header block" hidden="1"/>
            <p:cNvSpPr>
              <a:spLocks noChangeArrowheads="1"/>
            </p:cNvSpPr>
            <p:nvPr userDrawn="1"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 userDrawn="1"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 userDrawn="1"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 userDrawn="1"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 userDrawn="1"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 userDrawn="1"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 userDrawn="1"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It is quite possible that a c.10-15% gap will open up between supply and demand over the next three years</a:t>
            </a:r>
            <a:endParaRPr lang="en-GB" sz="2000" dirty="0"/>
          </a:p>
        </p:txBody>
      </p:sp>
      <p:sp>
        <p:nvSpPr>
          <p:cNvPr id="55" name="Page Number"/>
          <p:cNvSpPr txBox="1"/>
          <p:nvPr>
            <p:custDataLst>
              <p:tags r:id="rId3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r>
              <a:rPr lang="en-GB" sz="900" noProof="1" smtClean="0"/>
              <a:t>7</a:t>
            </a:r>
            <a:endParaRPr lang="en-GB" sz="900" noProof="1" smtClean="0"/>
          </a:p>
        </p:txBody>
      </p:sp>
      <p:sp>
        <p:nvSpPr>
          <p:cNvPr id="56" name="Section Footer"/>
          <p:cNvSpPr txBox="1"/>
          <p:nvPr>
            <p:custDataLst>
              <p:tags r:id="rId4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How can the HE sector be future-proofed?</a:t>
            </a:r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57" name="Section Header" hidden="1"/>
          <p:cNvSpPr txBox="1"/>
          <p:nvPr>
            <p:custDataLst>
              <p:tags r:id="rId5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 </a:t>
            </a:r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58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700588" y="2306732"/>
            <a:ext cx="7954614" cy="45305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3495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468000" marR="0" indent="-2304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itchFamily="34" charset="0"/>
              <a:buChar char="-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694800" marR="0" indent="-2304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Georgia" pitchFamily="18" charset="0"/>
              <a:buChar char="◦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91440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Georgia" pitchFamily="18" charset="0"/>
              <a:buChar char="›"/>
              <a:tabLst/>
              <a:defRPr sz="1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34000" indent="-2304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68000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94800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en-GB" sz="1100" b="1" kern="1200" baseline="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2400" b="1" dirty="0" smtClean="0">
                <a:solidFill>
                  <a:schemeClr val="tx2"/>
                </a:solidFill>
              </a:rPr>
              <a:t>Why are we worried?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5334" y="3958208"/>
            <a:ext cx="8707732" cy="280831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62" name="Rectangle 61"/>
          <p:cNvSpPr/>
          <p:nvPr/>
        </p:nvSpPr>
        <p:spPr>
          <a:xfrm>
            <a:off x="2893704" y="3733800"/>
            <a:ext cx="2040736" cy="22440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63" name="Rectangle 62"/>
          <p:cNvSpPr/>
          <p:nvPr/>
        </p:nvSpPr>
        <p:spPr>
          <a:xfrm>
            <a:off x="2900056" y="3886200"/>
            <a:ext cx="2025958" cy="21602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72" name="Rectangle 71"/>
          <p:cNvSpPr/>
          <p:nvPr/>
        </p:nvSpPr>
        <p:spPr>
          <a:xfrm>
            <a:off x="660400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International competition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893704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Changing supply / demand ratio</a:t>
            </a:r>
            <a:endParaRPr lang="en-GB" sz="1600" b="1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360312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Funding changes (and reductions)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127008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Competitive turbulence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934390" y="4204081"/>
            <a:ext cx="3885460" cy="424942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j-lt"/>
              </a:rPr>
              <a:t>Change in Demand </a:t>
            </a:r>
            <a:r>
              <a:rPr lang="en-GB" b="1" dirty="0" smtClean="0">
                <a:solidFill>
                  <a:schemeClr val="bg1"/>
                </a:solidFill>
                <a:latin typeface="+mj-lt"/>
              </a:rPr>
              <a:t>– 3 years</a:t>
            </a:r>
            <a:endParaRPr lang="en-GB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7" name="Table 76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173221622"/>
              </p:ext>
            </p:extLst>
          </p:nvPr>
        </p:nvGraphicFramePr>
        <p:xfrm>
          <a:off x="1006398" y="4690573"/>
          <a:ext cx="3785246" cy="1981200"/>
        </p:xfrm>
        <a:graphic>
          <a:graphicData uri="http://schemas.openxmlformats.org/drawingml/2006/table">
            <a:tbl>
              <a:tblPr firstRow="1" firstCol="1" bandRow="1">
                <a:tableStyleId>{74ED0A72-4B8E-423B-AE2F-120ADE3C16FB}</a:tableStyleId>
              </a:tblPr>
              <a:tblGrid>
                <a:gridCol w="2301013">
                  <a:extLst>
                    <a:ext uri="{9D8B030D-6E8A-4147-A177-3AD203B41FA5}">
                      <a16:colId xmlns:a16="http://schemas.microsoft.com/office/drawing/2014/main" val="465247376"/>
                    </a:ext>
                  </a:extLst>
                </a:gridCol>
                <a:gridCol w="1484233">
                  <a:extLst>
                    <a:ext uri="{9D8B030D-6E8A-4147-A177-3AD203B41FA5}">
                      <a16:colId xmlns:a16="http://schemas.microsoft.com/office/drawing/2014/main" val="306467967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UK Demographics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2-4%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975665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International volume (</a:t>
                      </a:r>
                      <a:r>
                        <a:rPr lang="en-GB" sz="1400" b="0" dirty="0" err="1" smtClean="0">
                          <a:solidFill>
                            <a:schemeClr val="tx1"/>
                          </a:solidFill>
                        </a:rPr>
                        <a:t>Brexit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-1-3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32387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Shift to Apprenticeships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-1% ?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13737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Growth in participation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+1-3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3034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-3-6%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5580329"/>
                  </a:ext>
                </a:extLst>
              </a:tr>
            </a:tbl>
          </a:graphicData>
        </a:graphic>
      </p:graphicFrame>
      <p:sp>
        <p:nvSpPr>
          <p:cNvPr id="78" name="Rectangle 77"/>
          <p:cNvSpPr/>
          <p:nvPr/>
        </p:nvSpPr>
        <p:spPr>
          <a:xfrm>
            <a:off x="5267942" y="4207129"/>
            <a:ext cx="3634134" cy="424942"/>
          </a:xfrm>
          <a:prstGeom prst="rect">
            <a:avLst/>
          </a:prstGeom>
          <a:solidFill>
            <a:schemeClr val="tx2"/>
          </a:solidFill>
          <a:ln w="6350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+mj-lt"/>
              </a:rPr>
              <a:t>Change in Supply </a:t>
            </a:r>
            <a:r>
              <a:rPr lang="en-GB" b="1" dirty="0" smtClean="0">
                <a:solidFill>
                  <a:schemeClr val="bg1"/>
                </a:solidFill>
                <a:latin typeface="+mj-lt"/>
              </a:rPr>
              <a:t>– 3 years</a:t>
            </a:r>
            <a:endParaRPr lang="en-GB" b="1" dirty="0" smtClean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9" name="Table 78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233021844"/>
              </p:ext>
            </p:extLst>
          </p:nvPr>
        </p:nvGraphicFramePr>
        <p:xfrm>
          <a:off x="5339950" y="4977001"/>
          <a:ext cx="3562126" cy="1275801"/>
        </p:xfrm>
        <a:graphic>
          <a:graphicData uri="http://schemas.openxmlformats.org/drawingml/2006/table">
            <a:tbl>
              <a:tblPr firstRow="1" firstCol="1" bandRow="1">
                <a:tableStyleId>{74ED0A72-4B8E-423B-AE2F-120ADE3C16FB}</a:tableStyleId>
              </a:tblPr>
              <a:tblGrid>
                <a:gridCol w="2165381">
                  <a:extLst>
                    <a:ext uri="{9D8B030D-6E8A-4147-A177-3AD203B41FA5}">
                      <a16:colId xmlns:a16="http://schemas.microsoft.com/office/drawing/2014/main" val="465247376"/>
                    </a:ext>
                  </a:extLst>
                </a:gridCol>
                <a:gridCol w="1396745">
                  <a:extLst>
                    <a:ext uri="{9D8B030D-6E8A-4147-A177-3AD203B41FA5}">
                      <a16:colId xmlns:a16="http://schemas.microsoft.com/office/drawing/2014/main" val="3064679671"/>
                    </a:ext>
                  </a:extLst>
                </a:gridCol>
              </a:tblGrid>
              <a:tr h="425267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PBSA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beds 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forecast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+15%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323875"/>
                  </a:ext>
                </a:extLst>
              </a:tr>
              <a:tr h="425267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Shift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</a:rPr>
                        <a:t> from private rental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1/3 to 1/2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2059306"/>
                  </a:ext>
                </a:extLst>
              </a:tr>
              <a:tr h="425267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+7.5% - 10%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143176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527898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2" y="612648"/>
            <a:ext cx="8997696" cy="6848856"/>
            <a:chOff x="530352" y="612648"/>
            <a:chExt cx="8997696" cy="6848856"/>
          </a:xfrm>
        </p:grpSpPr>
        <p:grpSp>
          <p:nvGrpSpPr>
            <p:cNvPr id="5" name="Group 4" hidden="1"/>
            <p:cNvGrpSpPr/>
            <p:nvPr userDrawn="1"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52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4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5" hidden="1"/>
            <p:cNvGrpSpPr/>
            <p:nvPr userDrawn="1"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50" name="Title block" hidden="1"/>
              <p:cNvSpPr>
                <a:spLocks noChangeArrowheads="1"/>
              </p:cNvSpPr>
              <p:nvPr userDrawn="1"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sp>
          <p:nvSpPr>
            <p:cNvPr id="7" name="Header block" hidden="1"/>
            <p:cNvSpPr>
              <a:spLocks noChangeArrowheads="1"/>
            </p:cNvSpPr>
            <p:nvPr userDrawn="1"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 userDrawn="1"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 userDrawn="1"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 userDrawn="1"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 userDrawn="1"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 userDrawn="1"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 userDrawn="1"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If this happens, then until capacity reduces (or demand grows) then there will be empty spaces at universities – but where?</a:t>
            </a:r>
            <a:endParaRPr lang="en-GB" sz="2000" dirty="0"/>
          </a:p>
        </p:txBody>
      </p:sp>
      <p:sp>
        <p:nvSpPr>
          <p:cNvPr id="55" name="Page Number"/>
          <p:cNvSpPr txBox="1"/>
          <p:nvPr>
            <p:custDataLst>
              <p:tags r:id="rId3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r>
              <a:rPr lang="en-GB" sz="900" noProof="1" smtClean="0"/>
              <a:t>8</a:t>
            </a:r>
            <a:endParaRPr lang="en-GB" sz="900" noProof="1" smtClean="0"/>
          </a:p>
        </p:txBody>
      </p:sp>
      <p:sp>
        <p:nvSpPr>
          <p:cNvPr id="56" name="Section Footer"/>
          <p:cNvSpPr txBox="1"/>
          <p:nvPr>
            <p:custDataLst>
              <p:tags r:id="rId4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How can the HE sector be future-proofed?</a:t>
            </a:r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57" name="Section Header" hidden="1"/>
          <p:cNvSpPr txBox="1"/>
          <p:nvPr>
            <p:custDataLst>
              <p:tags r:id="rId5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 </a:t>
            </a:r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58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700588" y="2306732"/>
            <a:ext cx="7954614" cy="45305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3495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468000" marR="0" indent="-2304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itchFamily="34" charset="0"/>
              <a:buChar char="-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694800" marR="0" indent="-2304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Georgia" pitchFamily="18" charset="0"/>
              <a:buChar char="◦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91440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Georgia" pitchFamily="18" charset="0"/>
              <a:buChar char="›"/>
              <a:tabLst/>
              <a:defRPr sz="1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34000" indent="-2304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68000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94800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en-GB" sz="1100" b="1" kern="1200" baseline="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2400" b="1" dirty="0" smtClean="0">
                <a:solidFill>
                  <a:schemeClr val="tx2"/>
                </a:solidFill>
              </a:rPr>
              <a:t>Why are we worried?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5334" y="3947963"/>
            <a:ext cx="8707732" cy="280831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62" name="Rectangle 61"/>
          <p:cNvSpPr/>
          <p:nvPr/>
        </p:nvSpPr>
        <p:spPr>
          <a:xfrm>
            <a:off x="5127008" y="3733800"/>
            <a:ext cx="2040736" cy="21523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63" name="Rectangle 62"/>
          <p:cNvSpPr/>
          <p:nvPr/>
        </p:nvSpPr>
        <p:spPr>
          <a:xfrm>
            <a:off x="5135562" y="3886200"/>
            <a:ext cx="2024061" cy="21602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72" name="Rectangle 71"/>
          <p:cNvSpPr/>
          <p:nvPr/>
        </p:nvSpPr>
        <p:spPr>
          <a:xfrm>
            <a:off x="660400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International competition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893704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Changing supply / demand ratio</a:t>
            </a:r>
            <a:endParaRPr lang="en-GB" sz="1600" b="1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360312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Funding changes (and reductions)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127008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Competitive turbulence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43313" y="4406614"/>
            <a:ext cx="2810065" cy="184665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10-15% gap….</a:t>
            </a:r>
          </a:p>
          <a:p>
            <a:pPr algn="ctr"/>
            <a:endParaRPr lang="en-GB" sz="1600" dirty="0" smtClean="0">
              <a:latin typeface="Georgia" pitchFamily="18" charset="0"/>
              <a:cs typeface="Arial" pitchFamily="34" charset="0"/>
            </a:endParaRPr>
          </a:p>
          <a:p>
            <a:pPr algn="ctr"/>
            <a:r>
              <a:rPr lang="en-GB" sz="24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=</a:t>
            </a:r>
          </a:p>
          <a:p>
            <a:pPr algn="ctr"/>
            <a:endParaRPr lang="en-GB" sz="1600" dirty="0" smtClean="0">
              <a:latin typeface="Georgia" pitchFamily="18" charset="0"/>
              <a:cs typeface="Arial" pitchFamily="34" charset="0"/>
            </a:endParaRPr>
          </a:p>
          <a:p>
            <a:pPr algn="ctr"/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30% of institutions 30% empty</a:t>
            </a:r>
          </a:p>
          <a:p>
            <a:pPr algn="ctr"/>
            <a:endParaRPr lang="en-GB" sz="1600" dirty="0" smtClean="0">
              <a:latin typeface="Georgia" pitchFamily="18" charset="0"/>
              <a:cs typeface="Arial" pitchFamily="34" charset="0"/>
            </a:endParaRPr>
          </a:p>
          <a:p>
            <a:pPr algn="ctr"/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40% of institutions 40% empty</a:t>
            </a:r>
            <a:endParaRPr lang="en-GB" sz="1600" noProof="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81" name="Right Arrow 80"/>
          <p:cNvSpPr/>
          <p:nvPr/>
        </p:nvSpPr>
        <p:spPr>
          <a:xfrm>
            <a:off x="4043879" y="5137366"/>
            <a:ext cx="584799" cy="431648"/>
          </a:xfrm>
          <a:prstGeom prst="rightArrow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82" name="TextBox 81"/>
          <p:cNvSpPr txBox="1"/>
          <p:nvPr/>
        </p:nvSpPr>
        <p:spPr>
          <a:xfrm>
            <a:off x="4891407" y="4419058"/>
            <a:ext cx="1251946" cy="221599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Will vary by…</a:t>
            </a:r>
          </a:p>
          <a:p>
            <a:endParaRPr lang="en-GB" sz="1600" dirty="0" smtClean="0">
              <a:latin typeface="Georgia" pitchFamily="18" charset="0"/>
              <a:cs typeface="Arial" pitchFamily="34" charset="0"/>
            </a:endParaRPr>
          </a:p>
          <a:p>
            <a:r>
              <a:rPr lang="en-GB" sz="1600" dirty="0" smtClean="0">
                <a:latin typeface="Georgia" pitchFamily="18" charset="0"/>
                <a:cs typeface="Arial" pitchFamily="34" charset="0"/>
              </a:rPr>
              <a:t>…region</a:t>
            </a:r>
          </a:p>
          <a:p>
            <a:endParaRPr lang="en-GB" sz="1600" noProof="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  <a:p>
            <a:r>
              <a:rPr lang="en-GB" sz="1600" dirty="0" smtClean="0">
                <a:latin typeface="Georgia" pitchFamily="18" charset="0"/>
                <a:cs typeface="Arial" pitchFamily="34" charset="0"/>
              </a:rPr>
              <a:t>…subject</a:t>
            </a:r>
          </a:p>
          <a:p>
            <a:endParaRPr lang="en-GB" sz="1600" noProof="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  <a:p>
            <a:r>
              <a:rPr lang="en-GB" sz="1600" dirty="0" smtClean="0">
                <a:latin typeface="Georgia" pitchFamily="18" charset="0"/>
                <a:cs typeface="Arial" pitchFamily="34" charset="0"/>
              </a:rPr>
              <a:t>…tariff level</a:t>
            </a:r>
          </a:p>
          <a:p>
            <a:endParaRPr lang="en-GB" sz="1600" noProof="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  <a:p>
            <a:endParaRPr lang="en-GB" sz="1600" noProof="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83" name="Right Arrow 82"/>
          <p:cNvSpPr/>
          <p:nvPr/>
        </p:nvSpPr>
        <p:spPr>
          <a:xfrm>
            <a:off x="6393794" y="5121223"/>
            <a:ext cx="584799" cy="431648"/>
          </a:xfrm>
          <a:prstGeom prst="rightArrow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84" name="TextBox 83"/>
          <p:cNvSpPr txBox="1"/>
          <p:nvPr/>
        </p:nvSpPr>
        <p:spPr>
          <a:xfrm>
            <a:off x="7226330" y="4419058"/>
            <a:ext cx="1973297" cy="221599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1600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Can be managed by…</a:t>
            </a:r>
          </a:p>
          <a:p>
            <a:endParaRPr lang="en-GB" sz="1600" dirty="0" smtClean="0">
              <a:latin typeface="Georgia" pitchFamily="18" charset="0"/>
              <a:cs typeface="Arial" pitchFamily="34" charset="0"/>
            </a:endParaRPr>
          </a:p>
          <a:p>
            <a:r>
              <a:rPr lang="en-GB" sz="1600" dirty="0" smtClean="0">
                <a:latin typeface="Georgia" pitchFamily="18" charset="0"/>
                <a:cs typeface="Arial" pitchFamily="34" charset="0"/>
              </a:rPr>
              <a:t>…”winning”</a:t>
            </a:r>
          </a:p>
          <a:p>
            <a:endParaRPr lang="en-GB" sz="1600" noProof="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  <a:p>
            <a:r>
              <a:rPr lang="en-GB" sz="1600" dirty="0" smtClean="0">
                <a:latin typeface="Georgia" pitchFamily="18" charset="0"/>
                <a:cs typeface="Arial" pitchFamily="34" charset="0"/>
              </a:rPr>
              <a:t>…extending the core</a:t>
            </a:r>
          </a:p>
          <a:p>
            <a:endParaRPr lang="en-GB" sz="1600" noProof="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  <a:p>
            <a:r>
              <a:rPr lang="en-GB" sz="1600" dirty="0" smtClean="0">
                <a:latin typeface="Georgia" pitchFamily="18" charset="0"/>
                <a:cs typeface="Arial" pitchFamily="34" charset="0"/>
              </a:rPr>
              <a:t>…shrinking</a:t>
            </a:r>
          </a:p>
          <a:p>
            <a:endParaRPr lang="en-GB" sz="1600" noProof="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  <a:p>
            <a:endParaRPr lang="en-GB" sz="1600" noProof="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9769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2" y="612648"/>
            <a:ext cx="8997696" cy="6848856"/>
            <a:chOff x="530352" y="612648"/>
            <a:chExt cx="8997696" cy="6848856"/>
          </a:xfrm>
        </p:grpSpPr>
        <p:grpSp>
          <p:nvGrpSpPr>
            <p:cNvPr id="5" name="Group 4" hidden="1"/>
            <p:cNvGrpSpPr/>
            <p:nvPr userDrawn="1"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52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4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6" name="Group 5" hidden="1"/>
            <p:cNvGrpSpPr/>
            <p:nvPr userDrawn="1"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50" name="Title block" hidden="1"/>
              <p:cNvSpPr>
                <a:spLocks noChangeArrowheads="1"/>
              </p:cNvSpPr>
              <p:nvPr userDrawn="1"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sp>
          <p:nvSpPr>
            <p:cNvPr id="7" name="Header block" hidden="1"/>
            <p:cNvSpPr>
              <a:spLocks noChangeArrowheads="1"/>
            </p:cNvSpPr>
            <p:nvPr userDrawn="1"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 userDrawn="1"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 userDrawn="1"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 userDrawn="1"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 userDrawn="1"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 userDrawn="1"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 userDrawn="1"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This raises the game for university senior leadership and governors, who will have to look harder for threats / opportunities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4"/>
            <p:custDataLst>
              <p:tags r:id="rId3"/>
            </p:custDataLst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5" name="Page Number"/>
          <p:cNvSpPr txBox="1"/>
          <p:nvPr>
            <p:custDataLst>
              <p:tags r:id="rId4"/>
            </p:custDataLst>
          </p:nvPr>
        </p:nvSpPr>
        <p:spPr>
          <a:xfrm>
            <a:off x="9217152" y="7315200"/>
            <a:ext cx="320040" cy="15544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000"/>
              </a:lnSpc>
            </a:pPr>
            <a:r>
              <a:rPr lang="en-GB" sz="900" noProof="1" smtClean="0"/>
              <a:t>9</a:t>
            </a:r>
            <a:endParaRPr lang="en-GB" sz="900" noProof="1" smtClean="0"/>
          </a:p>
        </p:txBody>
      </p:sp>
      <p:sp>
        <p:nvSpPr>
          <p:cNvPr id="56" name="Section Footer"/>
          <p:cNvSpPr txBox="1"/>
          <p:nvPr>
            <p:custDataLst>
              <p:tags r:id="rId5"/>
            </p:custDataLst>
          </p:nvPr>
        </p:nvSpPr>
        <p:spPr>
          <a:xfrm>
            <a:off x="530352" y="7159752"/>
            <a:ext cx="289864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How can the HE sector be future-proofed?</a:t>
            </a:r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57" name="Section Header" hidden="1"/>
          <p:cNvSpPr txBox="1"/>
          <p:nvPr>
            <p:custDataLst>
              <p:tags r:id="rId6"/>
            </p:custDataLst>
          </p:nvPr>
        </p:nvSpPr>
        <p:spPr>
          <a:xfrm>
            <a:off x="530351" y="704088"/>
            <a:ext cx="3034379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noProof="1" smtClean="0">
                <a:solidFill>
                  <a:schemeClr val="tx1"/>
                </a:solidFill>
              </a:rPr>
              <a:t> </a:t>
            </a:r>
            <a:endParaRPr lang="en-GB" sz="900" noProof="1" smtClean="0">
              <a:solidFill>
                <a:schemeClr val="tx1"/>
              </a:solidFill>
            </a:endParaRPr>
          </a:p>
        </p:txBody>
      </p:sp>
      <p:sp>
        <p:nvSpPr>
          <p:cNvPr id="58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700588" y="2306732"/>
            <a:ext cx="7954614" cy="45305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3495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Times New Roman" pitchFamily="18" charset="0"/>
              <a:buChar char="•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468000" marR="0" indent="-2304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itchFamily="34" charset="0"/>
              <a:buChar char="-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694800" marR="0" indent="-2304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Georgia" pitchFamily="18" charset="0"/>
              <a:buChar char="◦"/>
              <a:tabLst/>
              <a:defRPr sz="11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914400" marR="0" indent="-228600" algn="l" defTabSz="101917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Georgia" pitchFamily="18" charset="0"/>
              <a:buChar char="›"/>
              <a:tabLst/>
              <a:defRPr sz="11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34000" indent="-2304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468000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694800" indent="-22860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 lang="en-GB" sz="1100" kern="1200" baseline="0" noProof="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0" algn="l" defTabSz="101882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lang="en-GB" sz="1100" b="1" kern="1200" baseline="0" noProof="0" dirty="0" smtClean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2400" b="1" dirty="0" smtClean="0">
                <a:solidFill>
                  <a:schemeClr val="tx2"/>
                </a:solidFill>
              </a:rPr>
              <a:t>What’s the challenge?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60400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Understanding where you are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893704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Spotting change</a:t>
            </a:r>
            <a:endParaRPr lang="en-GB" sz="1600" b="1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127008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Charting a course</a:t>
            </a:r>
            <a:endParaRPr lang="en-GB" sz="1600" b="1" dirty="0" smtClean="0">
              <a:latin typeface="+mj-lt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360312" y="3166120"/>
            <a:ext cx="2040736" cy="567680"/>
          </a:xfrm>
          <a:prstGeom prst="rect">
            <a:avLst/>
          </a:prstGeom>
          <a:solidFill>
            <a:srgbClr val="C0C0C0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Course correction</a:t>
            </a:r>
            <a:endParaRPr lang="en-GB" sz="1600" b="1" dirty="0" smtClean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49060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ISABLE EXECUTIVE SUMMARY" val="Yes"/>
  <p:tag name="FOOTERHEIGHT" val="550"/>
  <p:tag name="FORECASTBOXCOLOR" val="252,212,182"/>
  <p:tag name="FORECASTBOXTRANSPARENCY" val="0"/>
  <p:tag name="HIGHLIGHTBOXCOLOR" val="232,230,223"/>
  <p:tag name="HIGHLIGHTBOXTRANSPARENCY" val="0"/>
  <p:tag name="HORIZONTALTOCTYPE" val="Header TOC"/>
  <p:tag name="INCLUDEINHORIZONTALTOC" val="Yes"/>
  <p:tag name="PAGINATIONSTART" val="Slide 1"/>
  <p:tag name="SHOWDISCLAIMERCLIENTNAME" val="No"/>
  <p:tag name="SHOWPRESENTATIONDISCLAIMER" val="Yes"/>
  <p:tag name="SMARTISVISIBLE" val="{@PresentationDisclaimer}!=No Disclaimer"/>
  <p:tag name="SMARTSHAPETYPE" val="PresentationDisclaimer"/>
  <p:tag name="SMARTTOCSLIDENUMBER" val="4"/>
  <p:tag name="SMRTDOCUMENTTYPE" val="2"/>
  <p:tag name="TABLEDEFAULTFONTSIZE" val="10"/>
  <p:tag name="TABLEHEADERFONTSIZE" val="12"/>
  <p:tag name="TABLESTYLEID" val="{74ED0A72-4B8E-423B-AE2F-120ADE3C16FB}"/>
  <p:tag name="TOCAPPENDIXTEXT" val="Appendices"/>
  <p:tag name="TOCOVERVIEWTEXT" val="Overview"/>
  <p:tag name="TOCPAGETEXT" val="Page"/>
  <p:tag name="TOCSECTIONHEADERTEXT" val="Section"/>
  <p:tag name="TOCSECTIONTEXT" val=" "/>
  <p:tag name="PICTURE" val="Occupied office space"/>
  <p:tag name="TOCTEXT" val="Contents"/>
  <p:tag name="THINKCELLPRESENTATIONDONOTDELETE" val="&lt;?xml version=&quot;1.0&quot; encoding=&quot;UTF-16&quot; standalone=&quot;yes&quot;?&gt;&lt;root reqver=&quot;23045&quot;&gt;&lt;version val=&quot;2514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1&quot;&gt;&lt;elem m_fUsage=&quot;1.00000000000000000000E+00&quot;&gt;&lt;m_msothmcolidx val=&quot;0&quot;/&gt;&lt;m_rgb r=&quot;3C&quot; g=&quot;98&quot; b=&quot;03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GRIDON" val="No"/>
  <p:tag name="THINKCELLUNDODONOTDELETE" val="0"/>
  <p:tag name="SMARTTOCHYPERLINK" val="NO"/>
  <p:tag name="SHOW DRAFT STAMP" val="NO"/>
  <p:tag name="SHOW DATE FILEPATH" val="NO"/>
  <p:tag name="PRESENTATION THEME COLOR" val="Smart Report"/>
  <p:tag name="PRESENTATIONDISCLAIMER" val="No Disclaimer"/>
  <p:tag name="HASFRONTIMAGE" val="YES"/>
  <p:tag name="CONFIDENTIALITY STAMP" val="Strictly private and confidential"/>
  <p:tag name="LANGUAGE" val="English (UK)"/>
  <p:tag name="TITLE" val="How can the HE sector be future-proofed?"/>
  <p:tag name="SUBTITLE" val="Navigating the new landscape"/>
  <p:tag name="BUSINESSUNITCOVERTEXT" val="Education Strategy"/>
  <p:tag name="DRAFT STAMP" val="Draft"/>
  <p:tag name="REPORT DATE" val="13 June 201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TEXT" val="Section"/>
  <p:tag name="SMARTDIVIDERTOCSTYLE" val="Section TOC"/>
  <p:tag name="SMARTDIVIDERLEVEL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HOW EXECUTIVE SUMMARY" val="No"/>
  <p:tag name="SMARTDIVIDERTYPE" val="Section"/>
  <p:tag name="SMARTDIVIDERTEXT" val="Section"/>
  <p:tag name="SMARTDIVIDERTOCSTYLE" val="Section TOC"/>
  <p:tag name="SMARTDIVIDERLEVEL" val="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BusinessUnitCoverText}"/>
  <p:tag name="SMARTREAD" val="{@BusinessUnitCoverText}"/>
  <p:tag name="SMARTOBJECT" val="Descriptor Large Title and Subtitle v.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Subtitle}"/>
  <p:tag name="SMARTREAD" val="{@Subtitle}"/>
  <p:tag name="SMARTLINKEDSHAPEID" val="Titl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  <p:tag name="SMARTLINKEDSHAPEID" val="SideBar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LINKEDSHAPEID" val="SideBar"/>
  <p:tag name="SMARTOBJECT" val="Draft stamp Default Cover v.3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LINKEDSHAPEID" val="SideBar"/>
  <p:tag name="SMARTOBJECT" val="Report date Default Cover v.3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ver Content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LOCKSHAPE" val="Yes"/>
  <p:tag name="SMARTGRID" val="Yes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Subtitle}"/>
  <p:tag name="SMARTREAD" val="{@Subtitle}"/>
  <p:tag name="SMARTLINKEDSHAPEID" val="Titl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BusinessUnitCoverText}"/>
  <p:tag name="SMARTREAD" val="{@BusinessUnitCoverText}"/>
  <p:tag name="SMARTOBJECT" val="Descriptor Large Title and Subtitle v.2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LINKEDSHAPEID" val="SideBar"/>
  <p:tag name="SMARTOBJECT" val="Draft stamp Default Cover v.3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LINKEDSHAPEID" val="SideBar"/>
  <p:tag name="SMARTOBJECT" val="Report date Default Cover v.3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LOCKSHAPE" val="Yes"/>
  <p:tag name="SMARTGRID" val="Yes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LOCKSHAPE" val="Yes"/>
  <p:tag name="SMARTGRID" val="Yes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LOCKSHAPE" val="Yes"/>
  <p:tag name="SMARTGRID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LOCKSHAPE" val="Yes"/>
  <p:tag name="SMARTGRID" val="Yes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LOCKSHAPE" val="Yes"/>
  <p:tag name="SMARTGRID" val="Yes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LOCKSHAPE" val="Yes"/>
  <p:tag name="SMARTGRID" val="Yes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Table"/>
  <p:tag name="TABLEID" val="44a28487-9d33-4997-a0c4-bf858f604282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Table"/>
  <p:tag name="TABLEID" val="44a28487-9d33-4997-a0c4-bf858f604282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LOCKSHAPE" val="Yes"/>
  <p:tag name="SMARTGRID" val="Yes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LOCKSHAPE" val="Yes"/>
  <p:tag name="SMARTGRID" val="Yes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LOCKSHAPE" val="Yes"/>
  <p:tag name="SMARTGRID" val="Yes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LOCKSHAPE" val="Yes"/>
  <p:tag name="SMARTGRID" val="Yes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BusinessUnitCoverText}"/>
  <p:tag name="SMARTREAD" val="{@BusinessUnitCoverText}"/>
  <p:tag name="SMARTOBJECT" val="Descriptor Large Title and Subtitle v.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Subtitle}"/>
  <p:tag name="SMARTREAD" val="{@Subtitle}"/>
  <p:tag name="SMARTLINKEDSHAPEID" val="Titl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  <p:tag name="SMARTLINKEDSHAPEID" val="SideBar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LINKEDSHAPEID" val="SideBar"/>
  <p:tag name="SMARTOBJECT" val="Draft stamp Default Cover v.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LINKEDSHAPEID" val="SideBar"/>
  <p:tag name="SMARTOBJECT" val="Report date Default Cover v.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heme/theme1.xml><?xml version="1.0" encoding="utf-8"?>
<a:theme xmlns:a="http://schemas.openxmlformats.org/drawingml/2006/main" name="TS report">
  <a:themeElements>
    <a:clrScheme name="Smart Report">
      <a:dk1>
        <a:srgbClr val="000000"/>
      </a:dk1>
      <a:lt1>
        <a:srgbClr val="FFFFFF"/>
      </a:lt1>
      <a:dk2>
        <a:srgbClr val="821A1A"/>
      </a:dk2>
      <a:lt2>
        <a:srgbClr val="FFFFFF"/>
      </a:lt2>
      <a:accent1>
        <a:srgbClr val="821A1A"/>
      </a:accent1>
      <a:accent2>
        <a:srgbClr val="D62E1C"/>
      </a:accent2>
      <a:accent3>
        <a:srgbClr val="FFCF48"/>
      </a:accent3>
      <a:accent4>
        <a:srgbClr val="E36A00"/>
      </a:accent4>
      <a:accent5>
        <a:srgbClr val="ABA591"/>
      </a:accent5>
      <a:accent6>
        <a:srgbClr val="877E62"/>
      </a:accent6>
      <a:hlink>
        <a:srgbClr val="821A1A"/>
      </a:hlink>
      <a:folHlink>
        <a:srgbClr val="821A1A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C0C0"/>
        </a:solidFill>
        <a:ln w="6350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/>
        </a:defPPr>
      </a:lstStyle>
    </a:spDef>
    <a:lnDef>
      <a:spPr>
        <a:ln w="12700">
          <a:solidFill>
            <a:srgbClr val="DC69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0" tIns="0" rIns="0" bIns="0" rtlCol="0">
        <a:spAutoFit/>
      </a:bodyPr>
      <a:lstStyle>
        <a:defPPr>
          <a:defRPr noProof="0" dirty="0" smtClean="0">
            <a:solidFill>
              <a:schemeClr val="tx1"/>
            </a:solidFill>
            <a:latin typeface="Georgia" pitchFamily="18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S Report.potx" id="{071802B7-7FFF-479D-8786-482EC27BF884}" vid="{D14F25A4-A637-47FF-A761-E5BBC02D02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03700A8FCC04EA8D57FAEFAFFB663" ma:contentTypeVersion="0" ma:contentTypeDescription="Create a new document." ma:contentTypeScope="" ma:versionID="0487784a98a71a3d2abb319eaa9f30b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C9F600-2EBE-4210-99C7-0C0805A3EA1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B4606C2-EF58-4B93-AFA1-478C253DF3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B535A6-E7BA-4B53-A49D-5604F0389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 Report</Template>
  <TotalTime>22705</TotalTime>
  <Words>693</Words>
  <Application>Microsoft Office PowerPoint</Application>
  <PresentationFormat>Custom</PresentationFormat>
  <Paragraphs>173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Wingdings</vt:lpstr>
      <vt:lpstr>TS report</vt:lpstr>
      <vt:lpstr>think-cell Slide</vt:lpstr>
      <vt:lpstr>How can the HE sector be future-proofed?</vt:lpstr>
      <vt:lpstr>Future-proofing the sector is a slightly different challenge than ensuring the survival (in a recognisable form) of each institution</vt:lpstr>
      <vt:lpstr>Future-proofing the sector is a slightly different challenge than ensuring the survival (in a recognisable form) of each institution</vt:lpstr>
      <vt:lpstr>Future-proofing the sector is a slightly different challenge than ensuring the survival (in a recognisable form) of each institution</vt:lpstr>
      <vt:lpstr>Future-proofing the sector is a slightly different challenge than ensuring the survival (in a recognisable form) of each institution</vt:lpstr>
      <vt:lpstr>Several challenges have emerged – but we’re going to focus on the threats to student volumes as the individual institution level</vt:lpstr>
      <vt:lpstr>It is quite possible that a c.10-15% gap will open up between supply and demand over the next three years</vt:lpstr>
      <vt:lpstr>If this happens, then until capacity reduces (or demand grows) then there will be empty spaces at universities – but where?</vt:lpstr>
      <vt:lpstr>This raises the game for university senior leadership and governors, who will have to look harder for threats / opportunities</vt:lpstr>
      <vt:lpstr>This raises the game for university senior leadership and governors, who will have to look harder for threats / opportunities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Latour</dc:title>
  <dc:creator>Arvin Vaghela</dc:creator>
  <dc:description>TS report</dc:description>
  <cp:lastModifiedBy>Ian Koxvold</cp:lastModifiedBy>
  <cp:revision>513</cp:revision>
  <cp:lastPrinted>2019-02-04T14:18:42Z</cp:lastPrinted>
  <dcterms:created xsi:type="dcterms:W3CDTF">2018-05-21T13:07:28Z</dcterms:created>
  <dcterms:modified xsi:type="dcterms:W3CDTF">2019-06-12T16:42:50Z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mart Base Report Template Version">
    <vt:lpwstr>TS Global ND 20120913</vt:lpwstr>
  </property>
  <property fmtid="{D5CDD505-2E9C-101B-9397-08002B2CF9AE}" pid="3" name="Go Live Date">
    <vt:lpwstr>04_07_2017</vt:lpwstr>
  </property>
</Properties>
</file>