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4"/>
  </p:sldMasterIdLst>
  <p:notesMasterIdLst>
    <p:notesMasterId r:id="rId15"/>
  </p:notesMasterIdLst>
  <p:handoutMasterIdLst>
    <p:handoutMasterId r:id="rId16"/>
  </p:handoutMasterIdLst>
  <p:sldIdLst>
    <p:sldId id="925" r:id="rId5"/>
    <p:sldId id="954" r:id="rId6"/>
    <p:sldId id="943" r:id="rId7"/>
    <p:sldId id="956" r:id="rId8"/>
    <p:sldId id="955" r:id="rId9"/>
    <p:sldId id="957" r:id="rId10"/>
    <p:sldId id="959" r:id="rId11"/>
    <p:sldId id="958" r:id="rId12"/>
    <p:sldId id="961" r:id="rId13"/>
    <p:sldId id="960" r:id="rId14"/>
  </p:sldIdLst>
  <p:sldSz cx="10058400" cy="7772400"/>
  <p:notesSz cx="6810375" cy="9942513"/>
  <p:custDataLst>
    <p:tags r:id="rId17"/>
  </p:custDataLst>
  <p:defaultTextStyle>
    <a:defPPr>
      <a:defRPr lang="en-US"/>
    </a:defPPr>
    <a:lvl1pPr marL="0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FAD35B6-682E-4890-AC06-87565E54F034}">
          <p14:sldIdLst>
            <p14:sldId id="925"/>
            <p14:sldId id="954"/>
            <p14:sldId id="943"/>
            <p14:sldId id="956"/>
            <p14:sldId id="955"/>
            <p14:sldId id="957"/>
            <p14:sldId id="959"/>
            <p14:sldId id="958"/>
            <p14:sldId id="961"/>
            <p14:sldId id="9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4668">
          <p15:clr>
            <a:srgbClr val="A4A3A4"/>
          </p15:clr>
        </p15:guide>
        <p15:guide id="3" orient="horz" pos="4533">
          <p15:clr>
            <a:srgbClr val="A4A3A4"/>
          </p15:clr>
        </p15:guide>
        <p15:guide id="4" orient="horz" pos="4278">
          <p15:clr>
            <a:srgbClr val="A4A3A4"/>
          </p15:clr>
        </p15:guide>
        <p15:guide id="5" orient="horz" pos="624">
          <p15:clr>
            <a:srgbClr val="A4A3A4"/>
          </p15:clr>
        </p15:guide>
        <p15:guide id="6" orient="horz" pos="720">
          <p15:clr>
            <a:srgbClr val="A4A3A4"/>
          </p15:clr>
        </p15:guide>
        <p15:guide id="7" orient="horz" pos="1296">
          <p15:clr>
            <a:srgbClr val="A4A3A4"/>
          </p15:clr>
        </p15:guide>
        <p15:guide id="8" orient="horz" pos="1392">
          <p15:clr>
            <a:srgbClr val="A4A3A4"/>
          </p15:clr>
        </p15:guide>
        <p15:guide id="9" orient="horz" pos="1776">
          <p15:clr>
            <a:srgbClr val="A4A3A4"/>
          </p15:clr>
        </p15:guide>
        <p15:guide id="10" orient="horz" pos="1872">
          <p15:clr>
            <a:srgbClr val="A4A3A4"/>
          </p15:clr>
        </p15:guide>
        <p15:guide id="11" orient="horz" pos="2256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736">
          <p15:clr>
            <a:srgbClr val="A4A3A4"/>
          </p15:clr>
        </p15:guide>
        <p15:guide id="14" orient="horz" pos="2832">
          <p15:clr>
            <a:srgbClr val="A4A3A4"/>
          </p15:clr>
        </p15:guide>
        <p15:guide id="15" orient="horz" pos="3216">
          <p15:clr>
            <a:srgbClr val="A4A3A4"/>
          </p15:clr>
        </p15:guide>
        <p15:guide id="16" orient="horz" pos="3312">
          <p15:clr>
            <a:srgbClr val="A4A3A4"/>
          </p15:clr>
        </p15:guide>
        <p15:guide id="17" orient="horz" pos="3696">
          <p15:clr>
            <a:srgbClr val="A4A3A4"/>
          </p15:clr>
        </p15:guide>
        <p15:guide id="18" orient="horz" pos="3792">
          <p15:clr>
            <a:srgbClr val="A4A3A4"/>
          </p15:clr>
        </p15:guide>
        <p15:guide id="19" orient="horz" pos="4176">
          <p15:clr>
            <a:srgbClr val="A4A3A4"/>
          </p15:clr>
        </p15:guide>
        <p15:guide id="20" orient="horz" pos="4386">
          <p15:clr>
            <a:srgbClr val="A4A3A4"/>
          </p15:clr>
        </p15:guide>
        <p15:guide id="21" pos="336">
          <p15:clr>
            <a:srgbClr val="A4A3A4"/>
          </p15:clr>
        </p15:guide>
        <p15:guide id="22" pos="6000">
          <p15:clr>
            <a:srgbClr val="A4A3A4"/>
          </p15:clr>
        </p15:guide>
        <p15:guide id="23" pos="1200">
          <p15:clr>
            <a:srgbClr val="A4A3A4"/>
          </p15:clr>
        </p15:guide>
        <p15:guide id="24" pos="1296">
          <p15:clr>
            <a:srgbClr val="A4A3A4"/>
          </p15:clr>
        </p15:guide>
        <p15:guide id="25" pos="2160">
          <p15:clr>
            <a:srgbClr val="A4A3A4"/>
          </p15:clr>
        </p15:guide>
        <p15:guide id="26" pos="2256">
          <p15:clr>
            <a:srgbClr val="A4A3A4"/>
          </p15:clr>
        </p15:guide>
        <p15:guide id="27" pos="3120">
          <p15:clr>
            <a:srgbClr val="A4A3A4"/>
          </p15:clr>
        </p15:guide>
        <p15:guide id="28" pos="3216">
          <p15:clr>
            <a:srgbClr val="A4A3A4"/>
          </p15:clr>
        </p15:guide>
        <p15:guide id="29" pos="4080">
          <p15:clr>
            <a:srgbClr val="A4A3A4"/>
          </p15:clr>
        </p15:guide>
        <p15:guide id="30" pos="4176">
          <p15:clr>
            <a:srgbClr val="A4A3A4"/>
          </p15:clr>
        </p15:guide>
        <p15:guide id="31" pos="5040">
          <p15:clr>
            <a:srgbClr val="A4A3A4"/>
          </p15:clr>
        </p15:guide>
        <p15:guide id="32" pos="5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8C6D"/>
    <a:srgbClr val="FF0000"/>
    <a:srgbClr val="D62E1C"/>
    <a:srgbClr val="D9D9D9"/>
    <a:srgbClr val="F2F2F2"/>
    <a:srgbClr val="A6A6A6"/>
    <a:srgbClr val="D5D1C5"/>
    <a:srgbClr val="CD2F0F"/>
    <a:srgbClr val="DC6900"/>
    <a:srgbClr val="FFC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8998" autoAdjust="0"/>
  </p:normalViewPr>
  <p:slideViewPr>
    <p:cSldViewPr snapToObjects="1">
      <p:cViewPr>
        <p:scale>
          <a:sx n="66" d="100"/>
          <a:sy n="66" d="100"/>
        </p:scale>
        <p:origin x="888" y="-152"/>
      </p:cViewPr>
      <p:guideLst>
        <p:guide orient="horz" pos="432"/>
        <p:guide orient="horz" pos="4668"/>
        <p:guide orient="horz" pos="4533"/>
        <p:guide orient="horz" pos="4278"/>
        <p:guide orient="horz" pos="624"/>
        <p:guide orient="horz" pos="720"/>
        <p:guide orient="horz" pos="1296"/>
        <p:guide orient="horz" pos="1392"/>
        <p:guide orient="horz" pos="1776"/>
        <p:guide orient="horz" pos="1872"/>
        <p:guide orient="horz" pos="2256"/>
        <p:guide orient="horz" pos="2352"/>
        <p:guide orient="horz" pos="2736"/>
        <p:guide orient="horz" pos="2832"/>
        <p:guide orient="horz" pos="3216"/>
        <p:guide orient="horz" pos="3312"/>
        <p:guide orient="horz" pos="3696"/>
        <p:guide orient="horz" pos="3792"/>
        <p:guide orient="horz" pos="4176"/>
        <p:guide orient="horz" pos="4386"/>
        <p:guide pos="336"/>
        <p:guide pos="6000"/>
        <p:guide pos="1200"/>
        <p:guide pos="1296"/>
        <p:guide pos="2160"/>
        <p:guide pos="2256"/>
        <p:guide pos="3120"/>
        <p:guide pos="3216"/>
        <p:guide pos="4080"/>
        <p:guide pos="4176"/>
        <p:guide pos="5040"/>
        <p:guide pos="5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9" d="100"/>
          <a:sy n="59" d="100"/>
        </p:scale>
        <p:origin x="-1818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D35B1-60AB-43F7-96E0-8278C11AA7BA}" type="datetimeFigureOut">
              <a:rPr lang="en-GB" smtClean="0"/>
              <a:pPr/>
              <a:t>12/06/2019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B74D-572E-4F08-9394-3ECB1E1638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305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935B-3E5D-4FF0-8ED3-E5C882647223}" type="datetimeFigureOut">
              <a:rPr lang="en-US" smtClean="0"/>
              <a:pPr/>
              <a:t>6/12/2019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46125"/>
            <a:ext cx="48228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06B8-EBCC-470A-8AE8-B49CE76EE6E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15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9.xml"/><Relationship Id="rId9" Type="http://schemas.openxmlformats.org/officeDocument/2006/relationships/tags" Target="../tags/tag10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2.xml"/><Relationship Id="rId9" Type="http://schemas.openxmlformats.org/officeDocument/2006/relationships/tags" Target="../tags/tag11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tags" Target="../tags/tag136.xml"/><Relationship Id="rId5" Type="http://schemas.openxmlformats.org/officeDocument/2006/relationships/tags" Target="../tags/tag130.xml"/><Relationship Id="rId10" Type="http://schemas.openxmlformats.org/officeDocument/2006/relationships/tags" Target="../tags/tag135.xml"/><Relationship Id="rId4" Type="http://schemas.openxmlformats.org/officeDocument/2006/relationships/tags" Target="../tags/tag129.xml"/><Relationship Id="rId9" Type="http://schemas.openxmlformats.org/officeDocument/2006/relationships/tags" Target="../tags/tag134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3" Type="http://schemas.openxmlformats.org/officeDocument/2006/relationships/tags" Target="../tags/tag139.xml"/><Relationship Id="rId7" Type="http://schemas.openxmlformats.org/officeDocument/2006/relationships/tags" Target="../tags/tag14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0" Type="http://schemas.openxmlformats.org/officeDocument/2006/relationships/tags" Target="../tags/tag146.xml"/><Relationship Id="rId4" Type="http://schemas.openxmlformats.org/officeDocument/2006/relationships/tags" Target="../tags/tag140.xml"/><Relationship Id="rId9" Type="http://schemas.openxmlformats.org/officeDocument/2006/relationships/tags" Target="../tags/tag145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3" Type="http://schemas.openxmlformats.org/officeDocument/2006/relationships/tags" Target="../tags/tag158.xml"/><Relationship Id="rId7" Type="http://schemas.openxmlformats.org/officeDocument/2006/relationships/tags" Target="../tags/tag162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9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5.xml"/><Relationship Id="rId9" Type="http://schemas.openxmlformats.org/officeDocument/2006/relationships/tags" Target="../tags/tag4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.v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image" Target="../media/image1.emf"/><Relationship Id="rId10" Type="http://schemas.openxmlformats.org/officeDocument/2006/relationships/tags" Target="../tags/tag49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2" Type="http://schemas.openxmlformats.org/officeDocument/2006/relationships/tags" Target="../tags/tag52.xml"/><Relationship Id="rId16" Type="http://schemas.openxmlformats.org/officeDocument/2006/relationships/image" Target="../media/image2.emf"/><Relationship Id="rId1" Type="http://schemas.openxmlformats.org/officeDocument/2006/relationships/vmlDrawing" Target="../drawings/vmlDrawing3.v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5" Type="http://schemas.openxmlformats.org/officeDocument/2006/relationships/tags" Target="../tags/tag55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60.xml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5" Type="http://schemas.openxmlformats.org/officeDocument/2006/relationships/tags" Target="../tags/tag79.xml"/><Relationship Id="rId10" Type="http://schemas.openxmlformats.org/officeDocument/2006/relationships/tags" Target="../tags/tag84.xml"/><Relationship Id="rId4" Type="http://schemas.openxmlformats.org/officeDocument/2006/relationships/tags" Target="../tags/tag78.xml"/><Relationship Id="rId9" Type="http://schemas.openxmlformats.org/officeDocument/2006/relationships/tags" Target="../tags/tag83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0.xml"/><Relationship Id="rId9" Type="http://schemas.openxmlformats.org/officeDocument/2006/relationships/tags" Target="../tags/tag9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en-GB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43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678216"/>
            <a:ext cx="35266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GB" sz="10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056818" y="1261037"/>
            <a:ext cx="5943600" cy="443198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056818" y="1752600"/>
            <a:ext cx="5943600" cy="44319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5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530352" y="3730752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2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92800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 smtClean="0">
              <a:latin typeface="Georgia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530352" y="2057400"/>
            <a:ext cx="4425696" cy="2359152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5102352" y="2057400"/>
            <a:ext cx="4425696" cy="2359152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530352" y="4572000"/>
            <a:ext cx="4425696" cy="2359152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5102352" y="4572000"/>
            <a:ext cx="4425696" cy="2359152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9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31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50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4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6" name="Straight Connector 55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3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7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0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0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6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7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29200" y="1004400"/>
            <a:ext cx="2891125" cy="1477328"/>
          </a:xfrm>
        </p:spPr>
        <p:txBody>
          <a:bodyPr wrap="square" tIns="0" bIns="0" anchor="t">
            <a:spAutoFit/>
          </a:bodyPr>
          <a:lstStyle>
            <a:lvl1pPr algn="l">
              <a:defRPr sz="3200" b="1" i="1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add Section Divider Title</a:t>
            </a:r>
            <a:endParaRPr lang="en-GB" noProof="0" dirty="0"/>
          </a:p>
        </p:txBody>
      </p:sp>
      <p:sp>
        <p:nvSpPr>
          <p:cNvPr id="25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3589200" y="1029600"/>
            <a:ext cx="5943600" cy="59046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noProof="1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3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6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14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30351" y="1004400"/>
            <a:ext cx="2898649" cy="1477328"/>
          </a:xfrm>
        </p:spPr>
        <p:txBody>
          <a:bodyPr wrap="square" tIns="0" bIns="0" anchor="t">
            <a:spAutoFit/>
          </a:bodyPr>
          <a:lstStyle>
            <a:lvl1pPr algn="l">
              <a:defRPr sz="3200" b="1" i="1" cap="none" baseline="0">
                <a:latin typeface="+mj-lt"/>
              </a:defRPr>
            </a:lvl1pPr>
          </a:lstStyle>
          <a:p>
            <a:r>
              <a:rPr lang="en-GB" noProof="0" dirty="0" smtClean="0"/>
              <a:t>Click to add Appendix Divider Title</a:t>
            </a:r>
            <a:endParaRPr lang="en-GB" noProof="0" dirty="0"/>
          </a:p>
        </p:txBody>
      </p:sp>
      <p:sp>
        <p:nvSpPr>
          <p:cNvPr id="18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3589200" y="1029600"/>
            <a:ext cx="5943600" cy="5904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noProof="1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1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7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3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1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6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2448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 text here</a:t>
            </a:r>
          </a:p>
        </p:txBody>
      </p:sp>
      <p:sp>
        <p:nvSpPr>
          <p:cNvPr id="18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3600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530352" y="2057400"/>
            <a:ext cx="2898648" cy="4882896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584448" y="2057400"/>
            <a:ext cx="2898648" cy="4882896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629400" y="2057400"/>
            <a:ext cx="2898648" cy="4882896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3600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530352" y="20574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584447" y="20574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629399" y="20574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530352" y="45720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3584447" y="45720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6629399" y="4572000"/>
            <a:ext cx="2898648" cy="2359152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Presentation 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8997696" cy="4882896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15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35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8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3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24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 userDrawn="1"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en-GB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41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673200"/>
            <a:ext cx="35266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GB" sz="10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056818" y="1261037"/>
            <a:ext cx="5943600" cy="443198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3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056818" y="1752600"/>
            <a:ext cx="5943600" cy="44319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2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530352" y="3730752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92800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5296" cy="1298448"/>
          </a:xfrm>
        </p:spPr>
        <p:txBody>
          <a:bodyPr/>
          <a:lstStyle>
            <a:lvl1pPr>
              <a:defRPr sz="1000" i="1"/>
            </a:lvl1pPr>
          </a:lstStyle>
          <a:p>
            <a:pPr lvl="0"/>
            <a:r>
              <a:rPr lang="en-GB" dirty="0" smtClean="0"/>
              <a:t>Click to enter text</a:t>
            </a:r>
            <a:endParaRPr lang="en-GB" dirty="0"/>
          </a:p>
        </p:txBody>
      </p:sp>
      <p:sp>
        <p:nvSpPr>
          <p:cNvPr id="36" name="Cover image"/>
          <p:cNvSpPr txBox="1">
            <a:spLocks noChangeAspect="1"/>
          </p:cNvSpPr>
          <p:nvPr userDrawn="1">
            <p:custDataLst>
              <p:tags r:id="rId8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 smtClean="0">
              <a:latin typeface="Georgia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4421981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5106195" y="2057400"/>
            <a:ext cx="4425696" cy="4882896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3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27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8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1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41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42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46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7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0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4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30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895006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"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530352" y="2057400"/>
            <a:ext cx="8997696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31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5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Presentation 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7" name="Draft stamp" hidden="1"/>
          <p:cNvSpPr txBox="1"/>
          <p:nvPr userDrawn="1">
            <p:custDataLst>
              <p:tags r:id="rId10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1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94289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8" name="think-cell Slide" r:id="rId15" imgW="384" imgH="385" progId="TCLayout.ActiveDocument.1">
                  <p:embed/>
                </p:oleObj>
              </mc:Choice>
              <mc:Fallback>
                <p:oleObj name="think-cell Slide" r:id="rId15" imgW="384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530352" y="2057400"/>
            <a:ext cx="4425696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4"/>
            </p:custDataLst>
          </p:nvPr>
        </p:nvSpPr>
        <p:spPr>
          <a:xfrm>
            <a:off x="5102352" y="2057400"/>
            <a:ext cx="4425696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31" name="Page Number"/>
          <p:cNvSpPr txBox="1"/>
          <p:nvPr userDrawn="1">
            <p:custDataLst>
              <p:tags r:id="rId6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5" name="HeaderTOCPlaceholder"/>
          <p:cNvSpPr txBox="1"/>
          <p:nvPr userDrawn="1">
            <p:custDataLst>
              <p:tags r:id="rId7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Presentation 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9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10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7" name="Draft stamp" hidden="1"/>
          <p:cNvSpPr txBox="1"/>
          <p:nvPr userDrawn="1">
            <p:custDataLst>
              <p:tags r:id="rId11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1" name="Date/Filepath" hidden="1"/>
          <p:cNvSpPr txBox="1"/>
          <p:nvPr userDrawn="1">
            <p:custDataLst>
              <p:tags r:id="rId12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13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5956300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629401" y="2057400"/>
            <a:ext cx="2892552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7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1" y="2057400"/>
            <a:ext cx="4422649" cy="2362200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530351" y="4572000"/>
            <a:ext cx="4422649" cy="2359152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5105400" y="2057400"/>
            <a:ext cx="4425696" cy="4882896"/>
          </a:xfrm>
        </p:spPr>
        <p:txBody>
          <a:bodyPr tIns="0" bIns="0"/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6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43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Presentation 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5364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0" name="Draft stamp" hidden="1"/>
          <p:cNvSpPr txBox="1"/>
          <p:nvPr userDrawn="1">
            <p:custDataLst>
              <p:tags r:id="rId10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5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20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057400"/>
            <a:ext cx="4425696" cy="1527048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057400"/>
            <a:ext cx="4425696" cy="1527048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3733800"/>
            <a:ext cx="8997696" cy="3200400"/>
          </a:xfrm>
        </p:spPr>
        <p:txBody>
          <a:bodyPr/>
          <a:lstStyle/>
          <a:p>
            <a:pPr lvl="0"/>
            <a:r>
              <a:rPr lang="en-GB" dirty="0" smtClean="0"/>
              <a:t>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3" name="PwC Text"/>
          <p:cNvSpPr txBox="1"/>
          <p:nvPr userDrawn="1"/>
        </p:nvSpPr>
        <p:spPr>
          <a:xfrm>
            <a:off x="530352" y="7315200"/>
            <a:ext cx="274320" cy="107157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819777" y="7159752"/>
            <a:ext cx="69890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13 June 2019</a:t>
            </a:r>
            <a:endParaRPr lang="en-GB" sz="900" noProof="1" smtClean="0">
              <a:latin typeface="+mn-lt"/>
            </a:endParaRPr>
          </a:p>
        </p:txBody>
      </p:sp>
      <p:sp>
        <p:nvSpPr>
          <p:cNvPr id="4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9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3584448" y="7159752"/>
            <a:ext cx="65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endParaRPr lang="en-GB" sz="900" noProof="1" smtClean="0"/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7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3584448" y="7298142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2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12/06/2019 C:\Users\926064\Documents\OfS pack - 12Feb2019 final.pptx</a:t>
            </a:r>
            <a:endParaRPr lang="en-GB" sz="900" noProof="1"/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5577762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7" name="think-cell Slide" r:id="rId25" imgW="395" imgH="394" progId="TCLayout.ActiveDocument.1">
                  <p:embed/>
                </p:oleObj>
              </mc:Choice>
              <mc:Fallback>
                <p:oleObj name="think-cell Slide" r:id="rId2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" name="Grid" hidden="1"/>
          <p:cNvGrpSpPr/>
          <p:nvPr>
            <p:custDataLst>
              <p:tags r:id="rId24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069848"/>
            <a:ext cx="8997696" cy="841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57400"/>
            <a:ext cx="8997696" cy="4881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45552" y="7086600"/>
            <a:ext cx="1673352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9421298-5ECC-4ECF-8253-524571409FFE}" type="datetimeFigureOut">
              <a:rPr lang="en-GB" smtClean="0"/>
              <a:pPr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7086600"/>
            <a:ext cx="5779008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5552" y="7242048"/>
            <a:ext cx="1673352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7" r:id="rId2"/>
    <p:sldLayoutId id="2147483728" r:id="rId3"/>
    <p:sldLayoutId id="2147483703" r:id="rId4"/>
    <p:sldLayoutId id="2147483729" r:id="rId5"/>
    <p:sldLayoutId id="2147483701" r:id="rId6"/>
    <p:sldLayoutId id="2147483700" r:id="rId7"/>
    <p:sldLayoutId id="2147483697" r:id="rId8"/>
    <p:sldLayoutId id="2147483720" r:id="rId9"/>
    <p:sldLayoutId id="2147483696" r:id="rId10"/>
    <p:sldLayoutId id="2147483705" r:id="rId11"/>
    <p:sldLayoutId id="2147483688" r:id="rId12"/>
    <p:sldLayoutId id="2147483721" r:id="rId13"/>
    <p:sldLayoutId id="2147483730" r:id="rId14"/>
    <p:sldLayoutId id="2147483711" r:id="rId15"/>
    <p:sldLayoutId id="2147483708" r:id="rId16"/>
    <p:sldLayoutId id="2147483722" r:id="rId17"/>
    <p:sldLayoutId id="2147483731" r:id="rId18"/>
    <p:sldLayoutId id="2147483732" r:id="rId19"/>
    <p:sldLayoutId id="2147483717" r:id="rId20"/>
  </p:sldLayoutIdLst>
  <p:txStyles>
    <p:titleStyle>
      <a:lvl1pPr algn="l" defTabSz="1018824" rtl="0" eaLnBrk="1" latinLnBrk="0" hangingPunct="1">
        <a:spcBef>
          <a:spcPct val="0"/>
        </a:spcBef>
        <a:buNone/>
        <a:defRPr sz="1400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Wingdings" pitchFamily="2" charset="2"/>
        <a:buNone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3495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Times New Roman" pitchFamily="18" charset="0"/>
        <a:buChar char="•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680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Arial" pitchFamily="34" charset="0"/>
        <a:buChar char="-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948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◦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91440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›"/>
        <a:tabLst/>
        <a:defRPr sz="11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34000" indent="-2304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68000" indent="-2286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94800" indent="-2286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101882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None/>
        <a:defRPr lang="en-GB" sz="1100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82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6" Type="http://schemas.openxmlformats.org/officeDocument/2006/relationships/tags" Target="../tags/tag191.xml"/><Relationship Id="rId5" Type="http://schemas.openxmlformats.org/officeDocument/2006/relationships/tags" Target="../tags/tag190.xml"/><Relationship Id="rId4" Type="http://schemas.openxmlformats.org/officeDocument/2006/relationships/tags" Target="../tags/tag18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00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199.xml"/><Relationship Id="rId1" Type="http://schemas.openxmlformats.org/officeDocument/2006/relationships/tags" Target="../tags/tag198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2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211.xml"/><Relationship Id="rId1" Type="http://schemas.openxmlformats.org/officeDocument/2006/relationships/tags" Target="../tags/tag210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" Type="http://schemas.openxmlformats.org/officeDocument/2006/relationships/tags" Target="../tags/tag2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4" Type="http://schemas.openxmlformats.org/officeDocument/2006/relationships/tags" Target="../tags/tag219.xml"/><Relationship Id="rId9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6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3" Type="http://schemas.openxmlformats.org/officeDocument/2006/relationships/tags" Target="../tags/tag232.xml"/><Relationship Id="rId7" Type="http://schemas.openxmlformats.org/officeDocument/2006/relationships/tags" Target="../tags/tag236.xml"/><Relationship Id="rId2" Type="http://schemas.openxmlformats.org/officeDocument/2006/relationships/tags" Target="../tags/tag231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5" Type="http://schemas.openxmlformats.org/officeDocument/2006/relationships/tags" Target="../tags/tag234.xml"/><Relationship Id="rId4" Type="http://schemas.openxmlformats.org/officeDocument/2006/relationships/tags" Target="../tags/tag2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1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056818" y="1261037"/>
            <a:ext cx="5943600" cy="886397"/>
          </a:xfrm>
        </p:spPr>
        <p:txBody>
          <a:bodyPr/>
          <a:lstStyle/>
          <a:p>
            <a:r>
              <a:rPr lang="en-GB" dirty="0" smtClean="0"/>
              <a:t>How can the HE sector be future-proofed?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056818" y="2147434"/>
            <a:ext cx="5943600" cy="443198"/>
          </a:xfrm>
        </p:spPr>
        <p:txBody>
          <a:bodyPr/>
          <a:lstStyle/>
          <a:p>
            <a:r>
              <a:rPr lang="en-GB" dirty="0" smtClean="0"/>
              <a:t>Navigating the new landscape</a:t>
            </a:r>
            <a:endParaRPr lang="en-GB" dirty="0"/>
          </a:p>
        </p:txBody>
      </p:sp>
      <p:sp>
        <p:nvSpPr>
          <p:cNvPr id="55" name="Descriptor"/>
          <p:cNvSpPr txBox="1"/>
          <p:nvPr>
            <p:custDataLst>
              <p:tags r:id="rId4"/>
            </p:custDataLst>
          </p:nvPr>
        </p:nvSpPr>
        <p:spPr bwMode="white">
          <a:xfrm>
            <a:off x="2057400" y="678216"/>
            <a:ext cx="1075615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GB" sz="10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Education Strategy</a:t>
            </a:r>
            <a:endParaRPr lang="en-GB" sz="1000" noProof="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Draft Stamp" hidden="1"/>
          <p:cNvSpPr txBox="1"/>
          <p:nvPr>
            <p:custDataLst>
              <p:tags r:id="rId5"/>
            </p:custDataLst>
          </p:nvPr>
        </p:nvSpPr>
        <p:spPr bwMode="black">
          <a:xfrm>
            <a:off x="530352" y="4038529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000" b="1" i="1" dirty="0" smtClean="0">
                <a:solidFill>
                  <a:schemeClr val="tx1"/>
                </a:solidFill>
                <a:latin typeface="Georgia" pitchFamily="18" charset="0"/>
              </a:rPr>
              <a:t>Draft</a:t>
            </a:r>
            <a:endParaRPr lang="en-GB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8" name="Report Date"/>
          <p:cNvSpPr txBox="1"/>
          <p:nvPr>
            <p:custDataLst>
              <p:tags r:id="rId6"/>
            </p:custDataLst>
          </p:nvPr>
        </p:nvSpPr>
        <p:spPr bwMode="black">
          <a:xfrm>
            <a:off x="530352" y="3884641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00" i="1" dirty="0" smtClean="0">
                <a:latin typeface="Georgia" pitchFamily="18" charset="0"/>
              </a:rPr>
              <a:t>13 June 2019</a:t>
            </a:r>
            <a:endParaRPr lang="en-GB" sz="10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This raises the game for university senior leadership and governors, who will have to look harder for threats / opportunities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Page Number"/>
          <p:cNvSpPr txBox="1"/>
          <p:nvPr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10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What’s the challenge?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0400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Understanding where you are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93704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Spotting change</a:t>
            </a:r>
            <a:endParaRPr lang="en-GB" sz="1600" b="1" dirty="0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27008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Charting a course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60312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Course correction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80728" y="3996175"/>
            <a:ext cx="1920408" cy="320087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Subject strength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Georgia" pitchFamily="18" charset="0"/>
                <a:cs typeface="Arial" pitchFamily="34" charset="0"/>
              </a:rPr>
              <a:t>Aspirational vs. back-up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Student segments &amp; objectives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“Competitive perimeter”</a:t>
            </a: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Georgia" pitchFamily="18" charset="0"/>
                <a:cs typeface="Arial" pitchFamily="34" charset="0"/>
              </a:rPr>
              <a:t>Financial drivers</a:t>
            </a:r>
          </a:p>
          <a:p>
            <a:endParaRPr lang="en-GB" sz="1600" noProof="0" dirty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982985" y="3996175"/>
            <a:ext cx="1920408" cy="246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Trends (long term)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Shifts (between cycles)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Divergence (within cycle)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u="sng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Leading</a:t>
            </a: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indicators of change</a:t>
            </a:r>
            <a:endParaRPr lang="en-GB" sz="1600" noProof="0" dirty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47336" y="3996175"/>
            <a:ext cx="1920408" cy="270843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Objective vs. mechanics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Focus</a:t>
            </a:r>
            <a:r>
              <a:rPr lang="en-GB" sz="1600" noProof="0" dirty="0" smtClean="0">
                <a:latin typeface="Georgia" pitchFamily="18" charset="0"/>
                <a:cs typeface="Arial" pitchFamily="34" charset="0"/>
              </a:rPr>
              <a:t> vs. covering the bases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latin typeface="Georgia" pitchFamily="18" charset="0"/>
                <a:cs typeface="Arial" pitchFamily="34" charset="0"/>
              </a:rPr>
              <a:t>Wider stakeholders and community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Ruthlessness?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26348" y="3996175"/>
            <a:ext cx="1920408" cy="246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Plan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Retrenchment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Institutional flexibility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Success on every measure may not be possible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02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Future-proofing the sector is a slightly different challeng</a:t>
            </a:r>
            <a:r>
              <a:rPr lang="en-GB" sz="2000" dirty="0" smtClean="0"/>
              <a:t>e </a:t>
            </a:r>
            <a:r>
              <a:rPr lang="en-GB" sz="2000" dirty="0" smtClean="0"/>
              <a:t>than ensuring the survival (in a recognisable form) of each institution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>
          <a:xfrm>
            <a:off x="700588" y="2306732"/>
            <a:ext cx="7954614" cy="45305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 are we trying to future-proof?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55" name="Page Number"/>
          <p:cNvSpPr txBox="1"/>
          <p:nvPr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2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356792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The UK HE Sector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61248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c.143 individual universities     (+ others)</a:t>
            </a:r>
            <a:endParaRPr lang="en-GB" sz="1600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4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Future-proofing the sector is a slightly different challeng</a:t>
            </a:r>
            <a:r>
              <a:rPr lang="en-GB" sz="2000" dirty="0" smtClean="0"/>
              <a:t>e </a:t>
            </a:r>
            <a:r>
              <a:rPr lang="en-GB" sz="2000" dirty="0" smtClean="0"/>
              <a:t>than ensuring the survival (in a recognisable form) of each institution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3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356792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The UK HE Sector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61248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c.143 individual universities     (+ others)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356792" y="3730752"/>
            <a:ext cx="3168352" cy="28887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International reputation for quality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Driver of UK research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Driver of workforce skills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Engine for social mobility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61248" y="3733800"/>
            <a:ext cx="3168352" cy="28887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Individual brands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Current (and future?) staff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Local economic hubs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Local learning and career opportunities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Prospects (and stress levels) of current students</a:t>
            </a:r>
            <a:endParaRPr lang="en-GB" sz="1600" dirty="0">
              <a:latin typeface="+mj-lt"/>
            </a:endParaRPr>
          </a:p>
        </p:txBody>
      </p:sp>
      <p:sp>
        <p:nvSpPr>
          <p:cNvPr id="63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 are we trying to future-proof?</a:t>
            </a:r>
            <a:endParaRPr lang="en-GB" sz="2400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6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Future-proofing the sector is a slightly different challeng</a:t>
            </a:r>
            <a:r>
              <a:rPr lang="en-GB" sz="2000" dirty="0" smtClean="0"/>
              <a:t>e </a:t>
            </a:r>
            <a:r>
              <a:rPr lang="en-GB" sz="2000" dirty="0" smtClean="0"/>
              <a:t>than ensuring the survival (in a recognisable form) of each institution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4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356792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The UK HE Sector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61248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c.143 individual universities     (+ others)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20962" y="4529191"/>
            <a:ext cx="2816476" cy="138499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Forging a path to the future</a:t>
            </a:r>
          </a:p>
          <a:p>
            <a:pPr algn="ctr"/>
            <a:endParaRPr lang="en-GB" sz="18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vs.</a:t>
            </a:r>
          </a:p>
          <a:p>
            <a:pPr algn="ctr"/>
            <a:endParaRPr lang="en-GB" sz="18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Safeguarding our heritage</a:t>
            </a:r>
            <a:endParaRPr lang="en-GB" sz="18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2" name="Content Placeholder 2"/>
          <p:cNvSpPr>
            <a:spLocks noGrp="1"/>
          </p:cNvSpPr>
          <p:nvPr>
            <p:ph sz="quarter" idx="24"/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 are we trying to future-proof?</a:t>
            </a:r>
            <a:endParaRPr lang="en-GB" sz="2400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94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Future-proofing the sector is a slightly different challeng</a:t>
            </a:r>
            <a:r>
              <a:rPr lang="en-GB" sz="2000" dirty="0" smtClean="0"/>
              <a:t>e </a:t>
            </a:r>
            <a:r>
              <a:rPr lang="en-GB" sz="2000" dirty="0" smtClean="0"/>
              <a:t>than ensuring the survival (in a recognisable form) of each institution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5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356792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The UK HE Sector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61248" y="3166120"/>
            <a:ext cx="3168352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c.143 individual universities     (+ others)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20962" y="4529191"/>
            <a:ext cx="2816476" cy="138499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Forging a path to the future</a:t>
            </a:r>
          </a:p>
          <a:p>
            <a:pPr algn="ctr"/>
            <a:endParaRPr lang="en-GB" sz="18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800" b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AND</a:t>
            </a:r>
          </a:p>
          <a:p>
            <a:pPr algn="ctr"/>
            <a:endParaRPr lang="en-GB" sz="18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Safeguarding our heritage</a:t>
            </a:r>
            <a:endParaRPr lang="en-GB" sz="18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2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 are we trying to future-proof?</a:t>
            </a:r>
            <a:endParaRPr lang="en-GB" sz="2400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15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Several challenges have emerged – but we’re going to focus on the threats to student volumes as the individual institution level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6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Why are we worried?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0400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International competition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93704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Changing supply / demand ratio</a:t>
            </a:r>
            <a:endParaRPr lang="en-GB" sz="1600" b="1" dirty="0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360312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Funding changes (and reductions)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27008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Competitive turbulence</a:t>
            </a:r>
            <a:endParaRPr lang="en-GB" sz="1600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30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It is quite possible that a c.10-15% gap will open up between supply and demand over the next three years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7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Why are we worried?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5334" y="3958208"/>
            <a:ext cx="8707732" cy="28083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62" name="Rectangle 61"/>
          <p:cNvSpPr/>
          <p:nvPr/>
        </p:nvSpPr>
        <p:spPr>
          <a:xfrm>
            <a:off x="2893704" y="3733800"/>
            <a:ext cx="2040736" cy="22440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2900056" y="3886200"/>
            <a:ext cx="2025958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72" name="Rectangle 71"/>
          <p:cNvSpPr/>
          <p:nvPr/>
        </p:nvSpPr>
        <p:spPr>
          <a:xfrm>
            <a:off x="660400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International competition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893704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Changing supply / demand ratio</a:t>
            </a:r>
            <a:endParaRPr lang="en-GB" sz="1600" b="1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360312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Funding changes (and reductions)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27008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Competitive turbulence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934390" y="4204081"/>
            <a:ext cx="3885460" cy="424942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Change in Demand 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– 3 years</a:t>
            </a:r>
            <a:endParaRPr lang="en-GB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77" name="Table 76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173221622"/>
              </p:ext>
            </p:extLst>
          </p:nvPr>
        </p:nvGraphicFramePr>
        <p:xfrm>
          <a:off x="1006398" y="4690573"/>
          <a:ext cx="3785246" cy="1981200"/>
        </p:xfrm>
        <a:graphic>
          <a:graphicData uri="http://schemas.openxmlformats.org/drawingml/2006/table">
            <a:tbl>
              <a:tblPr firstRow="1" firstCol="1" bandRow="1">
                <a:tableStyleId>{74ED0A72-4B8E-423B-AE2F-120ADE3C16FB}</a:tableStyleId>
              </a:tblPr>
              <a:tblGrid>
                <a:gridCol w="2301013">
                  <a:extLst>
                    <a:ext uri="{9D8B030D-6E8A-4147-A177-3AD203B41FA5}">
                      <a16:colId xmlns:a16="http://schemas.microsoft.com/office/drawing/2014/main" val="465247376"/>
                    </a:ext>
                  </a:extLst>
                </a:gridCol>
                <a:gridCol w="1484233">
                  <a:extLst>
                    <a:ext uri="{9D8B030D-6E8A-4147-A177-3AD203B41FA5}">
                      <a16:colId xmlns:a16="http://schemas.microsoft.com/office/drawing/2014/main" val="306467967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UK Demographics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2-4%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97566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International volume (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Brexit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-1-3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3238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Shift to Apprenticeships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-1% ?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1373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Growth in participation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+1-3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303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-3-6%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5580329"/>
                  </a:ext>
                </a:extLst>
              </a:tr>
            </a:tbl>
          </a:graphicData>
        </a:graphic>
      </p:graphicFrame>
      <p:sp>
        <p:nvSpPr>
          <p:cNvPr id="78" name="Rectangle 77"/>
          <p:cNvSpPr/>
          <p:nvPr/>
        </p:nvSpPr>
        <p:spPr>
          <a:xfrm>
            <a:off x="5267942" y="4207129"/>
            <a:ext cx="3634134" cy="424942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+mj-lt"/>
              </a:rPr>
              <a:t>Change in Supply 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– 3 years</a:t>
            </a:r>
            <a:endParaRPr lang="en-GB" b="1" dirty="0" smtClean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233021844"/>
              </p:ext>
            </p:extLst>
          </p:nvPr>
        </p:nvGraphicFramePr>
        <p:xfrm>
          <a:off x="5339950" y="4977001"/>
          <a:ext cx="3562126" cy="1275801"/>
        </p:xfrm>
        <a:graphic>
          <a:graphicData uri="http://schemas.openxmlformats.org/drawingml/2006/table">
            <a:tbl>
              <a:tblPr firstRow="1" firstCol="1" bandRow="1">
                <a:tableStyleId>{74ED0A72-4B8E-423B-AE2F-120ADE3C16FB}</a:tableStyleId>
              </a:tblPr>
              <a:tblGrid>
                <a:gridCol w="2165381">
                  <a:extLst>
                    <a:ext uri="{9D8B030D-6E8A-4147-A177-3AD203B41FA5}">
                      <a16:colId xmlns:a16="http://schemas.microsoft.com/office/drawing/2014/main" val="465247376"/>
                    </a:ext>
                  </a:extLst>
                </a:gridCol>
                <a:gridCol w="1396745">
                  <a:extLst>
                    <a:ext uri="{9D8B030D-6E8A-4147-A177-3AD203B41FA5}">
                      <a16:colId xmlns:a16="http://schemas.microsoft.com/office/drawing/2014/main" val="3064679671"/>
                    </a:ext>
                  </a:extLst>
                </a:gridCol>
              </a:tblGrid>
              <a:tr h="425267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PBSA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 beds 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forecast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+15%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323875"/>
                  </a:ext>
                </a:extLst>
              </a:tr>
              <a:tr h="425267"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Shift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 from private rental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1/3 to 1/2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2059306"/>
                  </a:ext>
                </a:extLst>
              </a:tr>
              <a:tr h="425267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+7.5% - 10%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143176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27898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If this happens, then until capacity reduces (or demand grows) then there will be empty spaces at universities – but where?</a:t>
            </a:r>
            <a:endParaRPr lang="en-GB" sz="2000" dirty="0"/>
          </a:p>
        </p:txBody>
      </p:sp>
      <p:sp>
        <p:nvSpPr>
          <p:cNvPr id="55" name="Page Number"/>
          <p:cNvSpPr txBox="1"/>
          <p:nvPr>
            <p:custDataLst>
              <p:tags r:id="rId3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8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4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Why are we worried?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5334" y="3947963"/>
            <a:ext cx="8707732" cy="28083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62" name="Rectangle 61"/>
          <p:cNvSpPr/>
          <p:nvPr/>
        </p:nvSpPr>
        <p:spPr>
          <a:xfrm>
            <a:off x="5127008" y="3733800"/>
            <a:ext cx="2040736" cy="21523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5135562" y="3886200"/>
            <a:ext cx="2024061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72" name="Rectangle 71"/>
          <p:cNvSpPr/>
          <p:nvPr/>
        </p:nvSpPr>
        <p:spPr>
          <a:xfrm>
            <a:off x="660400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International competition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893704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Changing supply / demand ratio</a:t>
            </a:r>
            <a:endParaRPr lang="en-GB" sz="1600" b="1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360312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Funding changes (and reductions)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27008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Competitive turbulence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43313" y="4406614"/>
            <a:ext cx="2810065" cy="18466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10-15% gap….</a:t>
            </a:r>
          </a:p>
          <a:p>
            <a:pPr algn="ctr"/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24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=</a:t>
            </a:r>
          </a:p>
          <a:p>
            <a:pPr algn="ctr"/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30% of institutions 30% empty</a:t>
            </a:r>
          </a:p>
          <a:p>
            <a:pPr algn="ctr"/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pPr algn="ctr"/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40% of institutions 40% empty</a:t>
            </a:r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>
          <a:xfrm>
            <a:off x="4043879" y="5137366"/>
            <a:ext cx="584799" cy="431648"/>
          </a:xfrm>
          <a:prstGeom prst="rightArrow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4891407" y="4419058"/>
            <a:ext cx="1251946" cy="221599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Will vary by…</a:t>
            </a:r>
          </a:p>
          <a:p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…region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…subject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…tariff level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83" name="Right Arrow 82"/>
          <p:cNvSpPr/>
          <p:nvPr/>
        </p:nvSpPr>
        <p:spPr>
          <a:xfrm>
            <a:off x="6393794" y="5121223"/>
            <a:ext cx="584799" cy="431648"/>
          </a:xfrm>
          <a:prstGeom prst="rightArrow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84" name="TextBox 83"/>
          <p:cNvSpPr txBox="1"/>
          <p:nvPr/>
        </p:nvSpPr>
        <p:spPr>
          <a:xfrm>
            <a:off x="7226330" y="4419058"/>
            <a:ext cx="1973297" cy="221599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GB" sz="16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Can be managed by…</a:t>
            </a:r>
          </a:p>
          <a:p>
            <a:endParaRPr lang="en-GB" sz="1600" dirty="0" smtClean="0"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…”winning”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…extending the core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en-GB" sz="1600" dirty="0" smtClean="0">
                <a:latin typeface="Georgia" pitchFamily="18" charset="0"/>
                <a:cs typeface="Arial" pitchFamily="34" charset="0"/>
              </a:rPr>
              <a:t>…shrinking</a:t>
            </a: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endParaRPr lang="en-GB" sz="1600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976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This raises the game for university senior leadership and governors, who will have to look harder for threats / opportunities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4"/>
            <p:custDataLst>
              <p:tags r:id="rId3"/>
            </p:custDataLst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Page Number"/>
          <p:cNvSpPr txBox="1"/>
          <p:nvPr>
            <p:custDataLst>
              <p:tags r:id="rId4"/>
            </p:custDataLst>
          </p:nvPr>
        </p:nvSpPr>
        <p:spPr>
          <a:xfrm>
            <a:off x="9217152" y="7315200"/>
            <a:ext cx="320040" cy="15544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900" noProof="1" smtClean="0"/>
              <a:t>9</a:t>
            </a:r>
            <a:endParaRPr lang="en-GB" sz="900" noProof="1" smtClean="0"/>
          </a:p>
        </p:txBody>
      </p:sp>
      <p:sp>
        <p:nvSpPr>
          <p:cNvPr id="56" name="Section Footer"/>
          <p:cNvSpPr txBox="1"/>
          <p:nvPr>
            <p:custDataLst>
              <p:tags r:id="rId5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How can the HE sector be future-proofed?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7" name="Section Header" hidden="1"/>
          <p:cNvSpPr txBox="1"/>
          <p:nvPr>
            <p:custDataLst>
              <p:tags r:id="rId6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 smtClean="0">
                <a:solidFill>
                  <a:schemeClr val="tx1"/>
                </a:solidFill>
              </a:rPr>
              <a:t> </a:t>
            </a:r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00588" y="2306732"/>
            <a:ext cx="7954614" cy="45305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680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94800" marR="0" indent="-2304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4000" indent="-2304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680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94800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chemeClr val="tx2"/>
                </a:solidFill>
              </a:rPr>
              <a:t>What’s the challenge?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0400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Understanding where you are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93704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Spotting change</a:t>
            </a:r>
            <a:endParaRPr lang="en-GB" sz="1600" b="1" dirty="0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27008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Charting a course</a:t>
            </a:r>
            <a:endParaRPr lang="en-GB" sz="1600" b="1" dirty="0" smtClean="0"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60312" y="3166120"/>
            <a:ext cx="2040736" cy="567680"/>
          </a:xfrm>
          <a:prstGeom prst="rect">
            <a:avLst/>
          </a:prstGeom>
          <a:solidFill>
            <a:srgbClr val="C0C0C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Course correction</a:t>
            </a:r>
            <a:endParaRPr lang="en-GB" sz="1600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9060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ISABLE EXECUTIVE SUMMARY" val="Yes"/>
  <p:tag name="FOOTERHEIGHT" val="550"/>
  <p:tag name="FORECASTBOXCOLOR" val="252,212,182"/>
  <p:tag name="FORECASTBOXTRANSPARENCY" val="0"/>
  <p:tag name="HIGHLIGHTBOXCOLOR" val="232,230,223"/>
  <p:tag name="HIGHLIGHTBOXTRANSPARENCY" val="0"/>
  <p:tag name="HORIZONTALTOCTYPE" val="Header TOC"/>
  <p:tag name="INCLUDEINHORIZONTALTOC" val="Yes"/>
  <p:tag name="PAGINATIONSTART" val="Slide 1"/>
  <p:tag name="SHOWDISCLAIMERCLIENTNAME" val="No"/>
  <p:tag name="SHOWPRESENTATIONDISCLAIMER" val="Yes"/>
  <p:tag name="SMARTISVISIBLE" val="{@PresentationDisclaimer}!=No Disclaimer"/>
  <p:tag name="SMARTSHAPETYPE" val="PresentationDisclaimer"/>
  <p:tag name="SMARTTOCSLIDENUMBER" val="4"/>
  <p:tag name="SMRTDOCUMENTTYPE" val="2"/>
  <p:tag name="TABLEDEFAULTFONTSIZE" val="10"/>
  <p:tag name="TABLEHEADERFONTSIZE" val="12"/>
  <p:tag name="TABLESTYLEID" val="{74ED0A72-4B8E-423B-AE2F-120ADE3C16FB}"/>
  <p:tag name="TOCAPPENDIXTEXT" val="Appendices"/>
  <p:tag name="TOCOVERVIEWTEXT" val="Overview"/>
  <p:tag name="TOCPAGETEXT" val="Page"/>
  <p:tag name="TOCSECTIONHEADERTEXT" val="Section"/>
  <p:tag name="TOCSECTIONTEXT" val=" "/>
  <p:tag name="PICTURE" val="Occupied office space"/>
  <p:tag name="TOCTEXT" val="Contents"/>
  <p:tag name="THINKCELLPRESENTATIONDONOTDELETE" val="&lt;?xml version=&quot;1.0&quot; encoding=&quot;UTF-16&quot; standalone=&quot;yes&quot;?&gt;&lt;root reqver=&quot;23045&quot;&gt;&lt;version val=&quot;2514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3C&quot; g=&quot;98&quot; b=&quot;03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GRIDON" val="No"/>
  <p:tag name="THINKCELLUNDODONOTDELETE" val="0"/>
  <p:tag name="SMARTTOCHYPERLINK" val="NO"/>
  <p:tag name="SHOW DRAFT STAMP" val="NO"/>
  <p:tag name="SHOW DATE FILEPATH" val="NO"/>
  <p:tag name="PRESENTATION THEME COLOR" val="Smart Report"/>
  <p:tag name="PRESENTATIONDISCLAIMER" val="No Disclaimer"/>
  <p:tag name="HASFRONTIMAGE" val="YES"/>
  <p:tag name="CONFIDENTIALITY STAMP" val="Strictly private and confidential"/>
  <p:tag name="LANGUAGE" val="English (UK)"/>
  <p:tag name="TITLE" val="How can the HE sector be future-proofed?"/>
  <p:tag name="SUBTITLE" val="Navigating the new landscape"/>
  <p:tag name="BUSINESSUNITCOVERTEXT" val="Education Strategy"/>
  <p:tag name="DRAFT STAMP" val="Draft"/>
  <p:tag name="REPORT DATE" val="13 June 20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able"/>
  <p:tag name="TABLEID" val="44a28487-9d33-4997-a0c4-bf858f604282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able"/>
  <p:tag name="TABLEID" val="44a28487-9d33-4997-a0c4-bf858f604282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heme/theme1.xml><?xml version="1.0" encoding="utf-8"?>
<a:theme xmlns:a="http://schemas.openxmlformats.org/drawingml/2006/main" name="TS report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C0C0"/>
        </a:solidFill>
        <a:ln w="6350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S Report.potx" id="{071802B7-7FFF-479D-8786-482EC27BF884}" vid="{D14F25A4-A637-47FF-A761-E5BBC02D0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03700A8FCC04EA8D57FAEFAFFB663" ma:contentTypeVersion="0" ma:contentTypeDescription="Create a new document." ma:contentTypeScope="" ma:versionID="0487784a98a71a3d2abb319eaa9f30b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C9F600-2EBE-4210-99C7-0C0805A3EA1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4606C2-EF58-4B93-AFA1-478C253DF3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B535A6-E7BA-4B53-A49D-5604F0389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 Report</Template>
  <TotalTime>22705</TotalTime>
  <Words>693</Words>
  <Application>Microsoft Office PowerPoint</Application>
  <PresentationFormat>Custom</PresentationFormat>
  <Paragraphs>173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Wingdings</vt:lpstr>
      <vt:lpstr>TS report</vt:lpstr>
      <vt:lpstr>think-cell Slide</vt:lpstr>
      <vt:lpstr>How can the HE sector be future-proofed?</vt:lpstr>
      <vt:lpstr>Future-proofing the sector is a slightly different challenge than ensuring the survival (in a recognisable form) of each institution</vt:lpstr>
      <vt:lpstr>Future-proofing the sector is a slightly different challenge than ensuring the survival (in a recognisable form) of each institution</vt:lpstr>
      <vt:lpstr>Future-proofing the sector is a slightly different challenge than ensuring the survival (in a recognisable form) of each institution</vt:lpstr>
      <vt:lpstr>Future-proofing the sector is a slightly different challenge than ensuring the survival (in a recognisable form) of each institution</vt:lpstr>
      <vt:lpstr>Several challenges have emerged – but we’re going to focus on the threats to student volumes as the individual institution level</vt:lpstr>
      <vt:lpstr>It is quite possible that a c.10-15% gap will open up between supply and demand over the next three years</vt:lpstr>
      <vt:lpstr>If this happens, then until capacity reduces (or demand grows) then there will be empty spaces at universities – but where?</vt:lpstr>
      <vt:lpstr>This raises the game for university senior leadership and governors, who will have to look harder for threats / opportunities</vt:lpstr>
      <vt:lpstr>This raises the game for university senior leadership and governors, who will have to look harder for threats / opportunities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Latour</dc:title>
  <dc:creator>Arvin Vaghela</dc:creator>
  <dc:description>TS report</dc:description>
  <cp:lastModifiedBy>Ian Koxvold</cp:lastModifiedBy>
  <cp:revision>513</cp:revision>
  <cp:lastPrinted>2019-02-04T14:18:42Z</cp:lastPrinted>
  <dcterms:created xsi:type="dcterms:W3CDTF">2018-05-21T13:07:28Z</dcterms:created>
  <dcterms:modified xsi:type="dcterms:W3CDTF">2019-06-12T16:42:50Z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TS Global ND 20120913</vt:lpwstr>
  </property>
  <property fmtid="{D5CDD505-2E9C-101B-9397-08002B2CF9AE}" pid="3" name="Go Live Date">
    <vt:lpwstr>04_07_2017</vt:lpwstr>
  </property>
</Properties>
</file>