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heme/themeOverride1.xml" ContentType="application/vnd.openxmlformats-officedocument.themeOverride+xml"/>
  <Override PartName="/ppt/charts/chart5.xml" ContentType="application/vnd.openxmlformats-officedocument.drawingml.chart+xml"/>
  <Override PartName="/ppt/theme/themeOverride2.xml" ContentType="application/vnd.openxmlformats-officedocument.themeOverr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theme/themeOverride3.xml" ContentType="application/vnd.openxmlformats-officedocument.themeOverride+xml"/>
  <Override PartName="/ppt/charts/chart8.xml" ContentType="application/vnd.openxmlformats-officedocument.drawingml.chart+xml"/>
  <Override PartName="/ppt/theme/themeOverride4.xml" ContentType="application/vnd.openxmlformats-officedocument.themeOverride+xml"/>
  <Override PartName="/ppt/charts/chart9.xml" ContentType="application/vnd.openxmlformats-officedocument.drawingml.chart+xml"/>
  <Override PartName="/ppt/theme/themeOverride5.xml" ContentType="application/vnd.openxmlformats-officedocument.themeOverride+xml"/>
  <Override PartName="/ppt/charts/chart10.xml" ContentType="application/vnd.openxmlformats-officedocument.drawingml.chart+xml"/>
  <Override PartName="/ppt/theme/themeOverride6.xml" ContentType="application/vnd.openxmlformats-officedocument.themeOverride+xml"/>
  <Override PartName="/ppt/charts/chart11.xml" ContentType="application/vnd.openxmlformats-officedocument.drawingml.chart+xml"/>
  <Override PartName="/ppt/theme/themeOverride7.xml" ContentType="application/vnd.openxmlformats-officedocument.themeOverride+xml"/>
  <Override PartName="/ppt/charts/chart12.xml" ContentType="application/vnd.openxmlformats-officedocument.drawingml.chart+xml"/>
  <Override PartName="/ppt/theme/themeOverride8.xml" ContentType="application/vnd.openxmlformats-officedocument.themeOverride+xml"/>
  <Override PartName="/ppt/charts/chart13.xml" ContentType="application/vnd.openxmlformats-officedocument.drawingml.chart+xml"/>
  <Override PartName="/ppt/theme/themeOverride9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93455" r:id="rId4"/>
  </p:sldMasterIdLst>
  <p:notesMasterIdLst>
    <p:notesMasterId r:id="rId20"/>
  </p:notesMasterIdLst>
  <p:sldIdLst>
    <p:sldId id="292" r:id="rId5"/>
    <p:sldId id="320" r:id="rId6"/>
    <p:sldId id="321" r:id="rId7"/>
    <p:sldId id="324" r:id="rId8"/>
    <p:sldId id="331" r:id="rId9"/>
    <p:sldId id="339" r:id="rId10"/>
    <p:sldId id="326" r:id="rId11"/>
    <p:sldId id="328" r:id="rId12"/>
    <p:sldId id="333" r:id="rId13"/>
    <p:sldId id="329" r:id="rId14"/>
    <p:sldId id="330" r:id="rId15"/>
    <p:sldId id="338" r:id="rId16"/>
    <p:sldId id="337" r:id="rId17"/>
    <p:sldId id="335" r:id="rId18"/>
    <p:sldId id="323" r:id="rId19"/>
  </p:sldIdLst>
  <p:sldSz cx="9144000" cy="6858000" type="screen4x3"/>
  <p:notesSz cx="6797675" cy="99266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A4A6"/>
    <a:srgbClr val="5445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96" autoAdjust="0"/>
    <p:restoredTop sz="94681" autoAdjust="0"/>
  </p:normalViewPr>
  <p:slideViewPr>
    <p:cSldViewPr snapToGrid="0" snapToObjects="1" showGuides="1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68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9.xlsx"/><Relationship Id="rId1" Type="http://schemas.openxmlformats.org/officeDocument/2006/relationships/themeOverride" Target="../theme/themeOverride6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0.xlsx"/><Relationship Id="rId1" Type="http://schemas.openxmlformats.org/officeDocument/2006/relationships/themeOverride" Target="../theme/themeOverride7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1.xlsx"/><Relationship Id="rId1" Type="http://schemas.openxmlformats.org/officeDocument/2006/relationships/themeOverride" Target="../theme/themeOverride8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2.xlsx"/><Relationship Id="rId1" Type="http://schemas.openxmlformats.org/officeDocument/2006/relationships/themeOverride" Target="../theme/themeOverride9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1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2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3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4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en-GB" sz="1400" b="1" i="0" u="none" strike="noStrike" baseline="0">
                <a:effectLst/>
              </a:rPr>
              <a:t>Value-for-money </a:t>
            </a:r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of your</a:t>
            </a:r>
            <a:r>
              <a:rPr lang="en-GB" sz="1400" baseline="0">
                <a:latin typeface="Arial" panose="020B0604020202020204" pitchFamily="34" charset="0"/>
                <a:cs typeface="Arial" panose="020B0604020202020204" pitchFamily="34" charset="0"/>
              </a:rPr>
              <a:t> present course </a:t>
            </a:r>
            <a:endParaRPr lang="en-GB" sz="140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0.31064674410085552"/>
          <c:y val="1.5184382643254288E-2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Good / Very Good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dLbls>
            <c:dLbl>
              <c:idx val="5"/>
              <c:tx>
                <c:rich>
                  <a:bodyPr/>
                  <a:lstStyle/>
                  <a:p>
                    <a:r>
                      <a:rPr lang="en-US" sz="120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37%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D49-E141-AB37-24339755E3C1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200" b="0"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1337-41E7-A4EA-AA832D024DF6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200" b="1">
                      <a:latin typeface="Arial Black" panose="020B0A040201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1337-41E7-A4EA-AA832D024DF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Sheet1!$A$3:$A$11</c:f>
              <c:numCache>
                <c:formatCode>General</c:formatCode>
                <c:ptCount val="9"/>
                <c:pt idx="0">
                  <c:v>2007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</c:numCache>
            </c:numRef>
          </c:cat>
          <c:val>
            <c:numRef>
              <c:f>Sheet1!$B$3:$B$11</c:f>
              <c:numCache>
                <c:formatCode>0%</c:formatCode>
                <c:ptCount val="9"/>
                <c:pt idx="0">
                  <c:v>0.44</c:v>
                </c:pt>
                <c:pt idx="1">
                  <c:v>0.53</c:v>
                </c:pt>
                <c:pt idx="2">
                  <c:v>0.5</c:v>
                </c:pt>
                <c:pt idx="3">
                  <c:v>0.44</c:v>
                </c:pt>
                <c:pt idx="4">
                  <c:v>0.4</c:v>
                </c:pt>
                <c:pt idx="5">
                  <c:v>0.37</c:v>
                </c:pt>
                <c:pt idx="6">
                  <c:v>0.35</c:v>
                </c:pt>
                <c:pt idx="7">
                  <c:v>0.38</c:v>
                </c:pt>
                <c:pt idx="8">
                  <c:v>0.41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D49-E141-AB37-24339755E3C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Poor / Very Poor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none"/>
          </c:marker>
          <c:dLbls>
            <c:dLbl>
              <c:idx val="0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D49-E141-AB37-24339755E3C1}"/>
                </c:ext>
              </c:extLst>
            </c:dLbl>
            <c:dLbl>
              <c:idx val="1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D49-E141-AB37-24339755E3C1}"/>
                </c:ext>
              </c:extLst>
            </c:dLbl>
            <c:dLbl>
              <c:idx val="2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D49-E141-AB37-24339755E3C1}"/>
                </c:ext>
              </c:extLst>
            </c:dLbl>
            <c:dLbl>
              <c:idx val="3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D49-E141-AB37-24339755E3C1}"/>
                </c:ext>
              </c:extLst>
            </c:dLbl>
            <c:dLbl>
              <c:idx val="4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D49-E141-AB37-24339755E3C1}"/>
                </c:ext>
              </c:extLst>
            </c:dLbl>
            <c:dLbl>
              <c:idx val="5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D49-E141-AB37-24339755E3C1}"/>
                </c:ext>
              </c:extLst>
            </c:dLbl>
            <c:dLbl>
              <c:idx val="6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D49-E141-AB37-24339755E3C1}"/>
                </c:ext>
              </c:extLst>
            </c:dLbl>
            <c:dLbl>
              <c:idx val="7"/>
              <c:layout>
                <c:manualLayout>
                  <c:x val="-3.9241741641378017E-2"/>
                  <c:y val="4.837301587301587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200" b="0"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D49-E141-AB37-24339755E3C1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200" b="1">
                      <a:latin typeface="Arial Black" panose="020B0A040201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4FE-D146-8DA8-26C56A53A1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Sheet1!$A$3:$A$11</c:f>
              <c:numCache>
                <c:formatCode>General</c:formatCode>
                <c:ptCount val="9"/>
                <c:pt idx="0">
                  <c:v>2007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</c:numCache>
            </c:numRef>
          </c:cat>
          <c:val>
            <c:numRef>
              <c:f>Sheet1!$C$3:$C$11</c:f>
              <c:numCache>
                <c:formatCode>0%</c:formatCode>
                <c:ptCount val="9"/>
                <c:pt idx="0">
                  <c:v>0.22</c:v>
                </c:pt>
                <c:pt idx="1">
                  <c:v>0.18</c:v>
                </c:pt>
                <c:pt idx="2">
                  <c:v>0.21</c:v>
                </c:pt>
                <c:pt idx="3">
                  <c:v>0.26</c:v>
                </c:pt>
                <c:pt idx="4">
                  <c:v>0.28999999999999998</c:v>
                </c:pt>
                <c:pt idx="5">
                  <c:v>0.32</c:v>
                </c:pt>
                <c:pt idx="6">
                  <c:v>0.34</c:v>
                </c:pt>
                <c:pt idx="7">
                  <c:v>0.32</c:v>
                </c:pt>
                <c:pt idx="8">
                  <c:v>0.28999999999999998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4D49-E141-AB37-24339755E3C1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43335808"/>
        <c:axId val="143337344"/>
      </c:lineChart>
      <c:catAx>
        <c:axId val="143335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43337344"/>
        <c:crosses val="autoZero"/>
        <c:auto val="1"/>
        <c:lblAlgn val="ctr"/>
        <c:lblOffset val="100"/>
        <c:noMultiLvlLbl val="0"/>
      </c:catAx>
      <c:valAx>
        <c:axId val="143337344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4333580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Learning</a:t>
            </a:r>
            <a:r>
              <a:rPr lang="en-GB" sz="1400" baseline="0">
                <a:latin typeface="Arial" panose="020B0604020202020204" pitchFamily="34" charset="0"/>
                <a:cs typeface="Arial" panose="020B0604020202020204" pitchFamily="34" charset="0"/>
              </a:rPr>
              <a:t> gain and feeling prepared </a:t>
            </a:r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– by subject </a:t>
            </a:r>
          </a:p>
        </c:rich>
      </c:tx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Feeling prepared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A9CC-344E-BBD3-8BE44F0F7B77}"/>
              </c:ext>
            </c:extLst>
          </c:dPt>
          <c:cat>
            <c:strRef>
              <c:f>Sheet1!$A$2:$A$22</c:f>
              <c:strCache>
                <c:ptCount val="21"/>
                <c:pt idx="0">
                  <c:v>All respondents</c:v>
                </c:pt>
                <c:pt idx="1">
                  <c:v>Business &amp; Administrative Studies</c:v>
                </c:pt>
                <c:pt idx="2">
                  <c:v>Mass Communications &amp; Documentation</c:v>
                </c:pt>
                <c:pt idx="3">
                  <c:v>Social Studies</c:v>
                </c:pt>
                <c:pt idx="4">
                  <c:v>Combined</c:v>
                </c:pt>
                <c:pt idx="5">
                  <c:v>Education</c:v>
                </c:pt>
                <c:pt idx="6">
                  <c:v>Technology</c:v>
                </c:pt>
                <c:pt idx="7">
                  <c:v>Architecture, Building &amp; Planning</c:v>
                </c:pt>
                <c:pt idx="8">
                  <c:v>Creative Arts &amp; Design</c:v>
                </c:pt>
                <c:pt idx="9">
                  <c:v>Biological Sciences</c:v>
                </c:pt>
                <c:pt idx="10">
                  <c:v>Engineering</c:v>
                </c:pt>
                <c:pt idx="11">
                  <c:v>Linguistics, Classics </c:v>
                </c:pt>
                <c:pt idx="12">
                  <c:v>Historical &amp; Philosophical Studies</c:v>
                </c:pt>
                <c:pt idx="13">
                  <c:v>Law</c:v>
                </c:pt>
                <c:pt idx="14">
                  <c:v>Mathematics</c:v>
                </c:pt>
                <c:pt idx="15">
                  <c:v>European Languages</c:v>
                </c:pt>
                <c:pt idx="16">
                  <c:v>Non-European Languages</c:v>
                </c:pt>
                <c:pt idx="17">
                  <c:v>Physical Sciences</c:v>
                </c:pt>
                <c:pt idx="18">
                  <c:v>Subjects allied to Medicine</c:v>
                </c:pt>
                <c:pt idx="19">
                  <c:v>Veterinary Sciences, Agriculture</c:v>
                </c:pt>
                <c:pt idx="20">
                  <c:v>Medicine &amp; Dentistry</c:v>
                </c:pt>
              </c:strCache>
            </c:strRef>
          </c:cat>
          <c:val>
            <c:numRef>
              <c:f>Sheet1!$B$2:$B$22</c:f>
              <c:numCache>
                <c:formatCode>0%</c:formatCode>
                <c:ptCount val="21"/>
                <c:pt idx="0">
                  <c:v>0.6</c:v>
                </c:pt>
                <c:pt idx="1">
                  <c:v>0.65</c:v>
                </c:pt>
                <c:pt idx="2">
                  <c:v>0.67</c:v>
                </c:pt>
                <c:pt idx="3">
                  <c:v>0.6</c:v>
                </c:pt>
                <c:pt idx="4">
                  <c:v>0.54</c:v>
                </c:pt>
                <c:pt idx="5">
                  <c:v>0.63</c:v>
                </c:pt>
                <c:pt idx="6">
                  <c:v>0.64</c:v>
                </c:pt>
                <c:pt idx="7">
                  <c:v>0.57999999999999996</c:v>
                </c:pt>
                <c:pt idx="8">
                  <c:v>0.6</c:v>
                </c:pt>
                <c:pt idx="9">
                  <c:v>0.56999999999999995</c:v>
                </c:pt>
                <c:pt idx="10">
                  <c:v>0.61</c:v>
                </c:pt>
                <c:pt idx="11">
                  <c:v>0.6</c:v>
                </c:pt>
                <c:pt idx="12">
                  <c:v>0.59</c:v>
                </c:pt>
                <c:pt idx="13">
                  <c:v>0.57999999999999996</c:v>
                </c:pt>
                <c:pt idx="14">
                  <c:v>0.62</c:v>
                </c:pt>
                <c:pt idx="15">
                  <c:v>0.5</c:v>
                </c:pt>
                <c:pt idx="16">
                  <c:v>0.51</c:v>
                </c:pt>
                <c:pt idx="17">
                  <c:v>0.61</c:v>
                </c:pt>
                <c:pt idx="18">
                  <c:v>0.61</c:v>
                </c:pt>
                <c:pt idx="19">
                  <c:v>0.56000000000000005</c:v>
                </c:pt>
                <c:pt idx="20">
                  <c:v>0.52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9CC-344E-BBD3-8BE44F0F7B7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Learning gain 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</c:spPr>
          <c:invertIfNegative val="0"/>
          <c:cat>
            <c:strRef>
              <c:f>Sheet1!$A$2:$A$22</c:f>
              <c:strCache>
                <c:ptCount val="21"/>
                <c:pt idx="0">
                  <c:v>All respondents</c:v>
                </c:pt>
                <c:pt idx="1">
                  <c:v>Business &amp; Administrative Studies</c:v>
                </c:pt>
                <c:pt idx="2">
                  <c:v>Mass Communications &amp; Documentation</c:v>
                </c:pt>
                <c:pt idx="3">
                  <c:v>Social Studies</c:v>
                </c:pt>
                <c:pt idx="4">
                  <c:v>Combined</c:v>
                </c:pt>
                <c:pt idx="5">
                  <c:v>Education</c:v>
                </c:pt>
                <c:pt idx="6">
                  <c:v>Technology</c:v>
                </c:pt>
                <c:pt idx="7">
                  <c:v>Architecture, Building &amp; Planning</c:v>
                </c:pt>
                <c:pt idx="8">
                  <c:v>Creative Arts &amp; Design</c:v>
                </c:pt>
                <c:pt idx="9">
                  <c:v>Biological Sciences</c:v>
                </c:pt>
                <c:pt idx="10">
                  <c:v>Engineering</c:v>
                </c:pt>
                <c:pt idx="11">
                  <c:v>Linguistics, Classics </c:v>
                </c:pt>
                <c:pt idx="12">
                  <c:v>Historical &amp; Philosophical Studies</c:v>
                </c:pt>
                <c:pt idx="13">
                  <c:v>Law</c:v>
                </c:pt>
                <c:pt idx="14">
                  <c:v>Mathematics</c:v>
                </c:pt>
                <c:pt idx="15">
                  <c:v>European Languages</c:v>
                </c:pt>
                <c:pt idx="16">
                  <c:v>Non-European Languages</c:v>
                </c:pt>
                <c:pt idx="17">
                  <c:v>Physical Sciences</c:v>
                </c:pt>
                <c:pt idx="18">
                  <c:v>Subjects allied to Medicine</c:v>
                </c:pt>
                <c:pt idx="19">
                  <c:v>Veterinary Sciences, Agriculture</c:v>
                </c:pt>
                <c:pt idx="20">
                  <c:v>Medicine &amp; Dentistry</c:v>
                </c:pt>
              </c:strCache>
            </c:strRef>
          </c:cat>
          <c:val>
            <c:numRef>
              <c:f>Sheet1!$C$2:$C$22</c:f>
              <c:numCache>
                <c:formatCode>0%</c:formatCode>
                <c:ptCount val="21"/>
                <c:pt idx="0">
                  <c:v>0.64</c:v>
                </c:pt>
                <c:pt idx="1">
                  <c:v>0.49</c:v>
                </c:pt>
                <c:pt idx="2">
                  <c:v>0.56000000000000005</c:v>
                </c:pt>
                <c:pt idx="3">
                  <c:v>0.56999999999999995</c:v>
                </c:pt>
                <c:pt idx="4">
                  <c:v>0.59</c:v>
                </c:pt>
                <c:pt idx="5">
                  <c:v>0.59</c:v>
                </c:pt>
                <c:pt idx="6">
                  <c:v>0.61</c:v>
                </c:pt>
                <c:pt idx="7">
                  <c:v>0.63</c:v>
                </c:pt>
                <c:pt idx="8">
                  <c:v>0.64</c:v>
                </c:pt>
                <c:pt idx="9">
                  <c:v>0.64</c:v>
                </c:pt>
                <c:pt idx="10">
                  <c:v>0.64</c:v>
                </c:pt>
                <c:pt idx="11">
                  <c:v>0.67</c:v>
                </c:pt>
                <c:pt idx="12">
                  <c:v>0.68</c:v>
                </c:pt>
                <c:pt idx="13">
                  <c:v>0.69</c:v>
                </c:pt>
                <c:pt idx="14">
                  <c:v>0.69</c:v>
                </c:pt>
                <c:pt idx="15">
                  <c:v>0.7</c:v>
                </c:pt>
                <c:pt idx="16">
                  <c:v>0.71</c:v>
                </c:pt>
                <c:pt idx="17">
                  <c:v>0.72</c:v>
                </c:pt>
                <c:pt idx="18">
                  <c:v>0.75</c:v>
                </c:pt>
                <c:pt idx="19">
                  <c:v>0.76</c:v>
                </c:pt>
                <c:pt idx="20">
                  <c:v>0.87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1B5-8F46-A5D8-A897CB173C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598272"/>
        <c:axId val="8599808"/>
      </c:barChart>
      <c:catAx>
        <c:axId val="85982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8599808"/>
        <c:crosses val="autoZero"/>
        <c:auto val="1"/>
        <c:lblAlgn val="ctr"/>
        <c:lblOffset val="100"/>
        <c:noMultiLvlLbl val="0"/>
      </c:catAx>
      <c:valAx>
        <c:axId val="8599808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859827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Key</a:t>
            </a:r>
            <a:r>
              <a:rPr lang="en-GB" sz="1400" baseline="0">
                <a:latin typeface="Arial" panose="020B0604020202020204" pitchFamily="34" charset="0"/>
                <a:cs typeface="Arial" panose="020B0604020202020204" pitchFamily="34" charset="0"/>
              </a:rPr>
              <a:t> measures 2019 </a:t>
            </a:r>
            <a:r>
              <a:rPr lang="en-GB" sz="1400" b="1" i="0" u="none" strike="noStrike" baseline="0">
                <a:effectLst/>
              </a:rPr>
              <a:t>– by ethnicity</a:t>
            </a:r>
            <a:endParaRPr lang="en-GB" sz="140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White</c:v>
                </c:pt>
              </c:strCache>
            </c:strRef>
          </c:tx>
          <c:spPr>
            <a:solidFill>
              <a:srgbClr val="005870"/>
            </a:solidFill>
            <a:ln>
              <a:solidFill>
                <a:srgbClr val="005870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000"/>
                      <a:t>43%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CD5-FA4F-B384-C99C1BF5CC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Value for money</c:v>
                </c:pt>
                <c:pt idx="1">
                  <c:v>Learnt a lot</c:v>
                </c:pt>
                <c:pt idx="2">
                  <c:v>Experience better than expectations</c:v>
                </c:pt>
                <c:pt idx="3">
                  <c:v>Satisfied with access to teaching staff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0.43</c:v>
                </c:pt>
                <c:pt idx="1">
                  <c:v>0.65</c:v>
                </c:pt>
                <c:pt idx="2">
                  <c:v>0.23</c:v>
                </c:pt>
                <c:pt idx="3">
                  <c:v>0.69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CD5-FA4F-B384-C99C1BF5CC9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Black</c:v>
                </c:pt>
              </c:strCache>
            </c:strRef>
          </c:tx>
          <c:spPr>
            <a:solidFill>
              <a:schemeClr val="bg2"/>
            </a:solidFill>
            <a:ln>
              <a:solidFill>
                <a:schemeClr val="bg2"/>
              </a:solidFill>
            </a:ln>
          </c:spPr>
          <c:invertIfNegative val="0"/>
          <c:dLbls>
            <c:dLbl>
              <c:idx val="2"/>
              <c:spPr/>
              <c:txPr>
                <a:bodyPr/>
                <a:lstStyle/>
                <a:p>
                  <a:pPr>
                    <a:defRPr sz="1000" b="1"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3E43-440E-AA1D-4B600231A6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Value for money</c:v>
                </c:pt>
                <c:pt idx="1">
                  <c:v>Learnt a lot</c:v>
                </c:pt>
                <c:pt idx="2">
                  <c:v>Experience better than expectations</c:v>
                </c:pt>
                <c:pt idx="3">
                  <c:v>Satisfied with access to teaching staff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0.39</c:v>
                </c:pt>
                <c:pt idx="1">
                  <c:v>0.61</c:v>
                </c:pt>
                <c:pt idx="2">
                  <c:v>0.17</c:v>
                </c:pt>
                <c:pt idx="3">
                  <c:v>0.64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CD5-FA4F-B384-C99C1BF5CC9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Asian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</c:spPr>
          <c:invertIfNegative val="0"/>
          <c:dLbls>
            <c:dLbl>
              <c:idx val="0"/>
              <c:spPr/>
              <c:txPr>
                <a:bodyPr/>
                <a:lstStyle/>
                <a:p>
                  <a:pPr>
                    <a:defRPr sz="1000" b="1">
                      <a:latin typeface="Arial Black" panose="020B0A040201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3E43-440E-AA1D-4B600231A69B}"/>
                </c:ext>
              </c:extLst>
            </c:dLbl>
            <c:dLbl>
              <c:idx val="1"/>
              <c:spPr/>
              <c:txPr>
                <a:bodyPr/>
                <a:lstStyle/>
                <a:p>
                  <a:pPr>
                    <a:defRPr sz="1000" b="1">
                      <a:latin typeface="Arial Black" panose="020B0A040201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3E43-440E-AA1D-4B600231A69B}"/>
                </c:ext>
              </c:extLst>
            </c:dLbl>
            <c:dLbl>
              <c:idx val="2"/>
              <c:spPr/>
              <c:txPr>
                <a:bodyPr/>
                <a:lstStyle/>
                <a:p>
                  <a:pPr>
                    <a:defRPr sz="1000" b="1">
                      <a:latin typeface="Arial Black" panose="020B0A040201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3E43-440E-AA1D-4B600231A69B}"/>
                </c:ext>
              </c:extLst>
            </c:dLbl>
            <c:dLbl>
              <c:idx val="3"/>
              <c:spPr/>
              <c:txPr>
                <a:bodyPr/>
                <a:lstStyle/>
                <a:p>
                  <a:pPr>
                    <a:defRPr sz="1000" b="1">
                      <a:latin typeface="Arial Black" panose="020B0A040201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3E43-440E-AA1D-4B600231A6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Arial Black" panose="020B0A040201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Value for money</c:v>
                </c:pt>
                <c:pt idx="1">
                  <c:v>Learnt a lot</c:v>
                </c:pt>
                <c:pt idx="2">
                  <c:v>Experience better than expectations</c:v>
                </c:pt>
                <c:pt idx="3">
                  <c:v>Satisfied with access to teaching staff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0.32</c:v>
                </c:pt>
                <c:pt idx="1">
                  <c:v>0.56000000000000005</c:v>
                </c:pt>
                <c:pt idx="2">
                  <c:v>0.17</c:v>
                </c:pt>
                <c:pt idx="3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CD5-FA4F-B384-C99C1BF5CC9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Chinese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0CD5-FA4F-B384-C99C1BF5CC95}"/>
              </c:ext>
            </c:extLst>
          </c:dPt>
          <c:dLbls>
            <c:dLbl>
              <c:idx val="0"/>
              <c:layout>
                <c:manualLayout>
                  <c:x val="-1.5190971443485579E-3"/>
                  <c:y val="-1.2912151819251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CD5-FA4F-B384-C99C1BF5CC95}"/>
                </c:ext>
              </c:extLst>
            </c:dLbl>
            <c:dLbl>
              <c:idx val="1"/>
              <c:spPr/>
              <c:txPr>
                <a:bodyPr/>
                <a:lstStyle/>
                <a:p>
                  <a:pPr>
                    <a:defRPr sz="1000" b="0">
                      <a:latin typeface="Arial Black" panose="020B0A040201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3E43-440E-AA1D-4B600231A69B}"/>
                </c:ext>
              </c:extLst>
            </c:dLbl>
            <c:dLbl>
              <c:idx val="3"/>
              <c:layout>
                <c:manualLayout>
                  <c:x val="0"/>
                  <c:y val="-1.03297214554008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E43-440E-AA1D-4B600231A6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latin typeface="Arial Black" panose="020B0A040201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Value for money</c:v>
                </c:pt>
                <c:pt idx="1">
                  <c:v>Learnt a lot</c:v>
                </c:pt>
                <c:pt idx="2">
                  <c:v>Experience better than expectations</c:v>
                </c:pt>
                <c:pt idx="3">
                  <c:v>Satisfied with access to teaching staff</c:v>
                </c:pt>
              </c:strCache>
            </c:strRef>
          </c:cat>
          <c:val>
            <c:numRef>
              <c:f>Sheet1!$E$2:$E$5</c:f>
              <c:numCache>
                <c:formatCode>0%</c:formatCode>
                <c:ptCount val="4"/>
                <c:pt idx="0">
                  <c:v>0.33</c:v>
                </c:pt>
                <c:pt idx="1">
                  <c:v>0.61</c:v>
                </c:pt>
                <c:pt idx="2">
                  <c:v>0.12</c:v>
                </c:pt>
                <c:pt idx="3">
                  <c:v>0.61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0CD5-FA4F-B384-C99C1BF5CC95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Mixed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</c:spPr>
          <c:invertIfNegative val="0"/>
          <c:dLbls>
            <c:dLbl>
              <c:idx val="0"/>
              <c:spPr/>
              <c:txPr>
                <a:bodyPr/>
                <a:lstStyle/>
                <a:p>
                  <a:pPr>
                    <a:defRPr sz="1000" b="1">
                      <a:latin typeface="Arial Black" panose="020B0A040201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3E43-440E-AA1D-4B600231A69B}"/>
                </c:ext>
              </c:extLst>
            </c:dLbl>
            <c:dLbl>
              <c:idx val="1"/>
              <c:layout>
                <c:manualLayout>
                  <c:x val="9.1145828660913475E-3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1000" b="1">
                      <a:latin typeface="Arial Black" panose="020B0A040201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E43-440E-AA1D-4B600231A69B}"/>
                </c:ext>
              </c:extLst>
            </c:dLbl>
            <c:dLbl>
              <c:idx val="2"/>
              <c:spPr/>
              <c:txPr>
                <a:bodyPr/>
                <a:lstStyle/>
                <a:p>
                  <a:pPr>
                    <a:defRPr sz="1000" b="1">
                      <a:latin typeface="Arial Black" panose="020B0A040201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3E43-440E-AA1D-4B600231A69B}"/>
                </c:ext>
              </c:extLst>
            </c:dLbl>
            <c:dLbl>
              <c:idx val="3"/>
              <c:spPr/>
              <c:txPr>
                <a:bodyPr/>
                <a:lstStyle/>
                <a:p>
                  <a:pPr>
                    <a:defRPr sz="1000" b="1">
                      <a:latin typeface="Arial Black" panose="020B0A040201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3E43-440E-AA1D-4B600231A6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Arial Black" panose="020B0A040201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Value for money</c:v>
                </c:pt>
                <c:pt idx="1">
                  <c:v>Learnt a lot</c:v>
                </c:pt>
                <c:pt idx="2">
                  <c:v>Experience better than expectations</c:v>
                </c:pt>
                <c:pt idx="3">
                  <c:v>Satisfied with access to teaching staff</c:v>
                </c:pt>
              </c:strCache>
            </c:strRef>
          </c:cat>
          <c:val>
            <c:numRef>
              <c:f>Sheet1!$F$2:$F$5</c:f>
              <c:numCache>
                <c:formatCode>0%</c:formatCode>
                <c:ptCount val="4"/>
                <c:pt idx="0">
                  <c:v>0.36</c:v>
                </c:pt>
                <c:pt idx="1">
                  <c:v>0.6</c:v>
                </c:pt>
                <c:pt idx="2">
                  <c:v>0.18</c:v>
                </c:pt>
                <c:pt idx="3">
                  <c:v>0.65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0CD5-FA4F-B384-C99C1BF5CC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5747584"/>
        <c:axId val="65753472"/>
      </c:barChart>
      <c:catAx>
        <c:axId val="657475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65753472"/>
        <c:crosses val="autoZero"/>
        <c:auto val="1"/>
        <c:lblAlgn val="ctr"/>
        <c:lblOffset val="100"/>
        <c:noMultiLvlLbl val="0"/>
      </c:catAx>
      <c:valAx>
        <c:axId val="6575347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6574758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Whether</a:t>
            </a:r>
            <a:r>
              <a:rPr lang="en-GB" sz="1400" baseline="0">
                <a:latin typeface="Arial" panose="020B0604020202020204" pitchFamily="34" charset="0"/>
                <a:cs typeface="Arial" panose="020B0604020202020204" pitchFamily="34" charset="0"/>
              </a:rPr>
              <a:t> would have made another choice –</a:t>
            </a:r>
          </a:p>
          <a:p>
            <a:pPr>
              <a:defRPr/>
            </a:pPr>
            <a:r>
              <a:rPr lang="en-GB" sz="1400" baseline="0">
                <a:latin typeface="Arial" panose="020B0604020202020204" pitchFamily="34" charset="0"/>
                <a:cs typeface="Arial" panose="020B0604020202020204" pitchFamily="34" charset="0"/>
              </a:rPr>
              <a:t>by ethnicity </a:t>
            </a:r>
            <a:endParaRPr lang="en-GB" sz="140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0.28503760122131211"/>
          <c:y val="1.5981738032887147E-2"/>
        </c:manualLayout>
      </c:layout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Mixed</c:v>
                </c:pt>
              </c:strCache>
            </c:strRef>
          </c:tx>
          <c:invertIfNegative val="0"/>
          <c:dLbls>
            <c:dLbl>
              <c:idx val="2"/>
              <c:spPr/>
              <c:txPr>
                <a:bodyPr/>
                <a:lstStyle/>
                <a:p>
                  <a:pPr>
                    <a:defRPr sz="1200" b="0">
                      <a:latin typeface="Arial Black" panose="020B0A040201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44DB-438C-8BF4-4D089541C03F}"/>
                </c:ext>
              </c:extLst>
            </c:dLbl>
            <c:dLbl>
              <c:idx val="3"/>
              <c:spPr/>
              <c:txPr>
                <a:bodyPr/>
                <a:lstStyle/>
                <a:p>
                  <a:pPr>
                    <a:defRPr sz="1200" b="0">
                      <a:latin typeface="Arial Black" panose="020B0A040201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44DB-438C-8BF4-4D089541C0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Not enter HE</c:v>
                </c:pt>
                <c:pt idx="1">
                  <c:v>Do an apprenticeship</c:v>
                </c:pt>
                <c:pt idx="2">
                  <c:v>Choose different course and/or institution</c:v>
                </c:pt>
                <c:pt idx="3">
                  <c:v>No change – happy with course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0.04</c:v>
                </c:pt>
                <c:pt idx="1">
                  <c:v>0.04</c:v>
                </c:pt>
                <c:pt idx="2">
                  <c:v>0.31</c:v>
                </c:pt>
                <c:pt idx="3">
                  <c:v>0.59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939-1145-9559-697CC433CAA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Chinese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c:spPr>
          <c:invertIfNegative val="0"/>
          <c:dLbls>
            <c:dLbl>
              <c:idx val="2"/>
              <c:spPr/>
              <c:txPr>
                <a:bodyPr/>
                <a:lstStyle/>
                <a:p>
                  <a:pPr>
                    <a:defRPr sz="1200" b="0">
                      <a:latin typeface="Arial Black" panose="020B0A040201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44DB-438C-8BF4-4D089541C03F}"/>
                </c:ext>
              </c:extLst>
            </c:dLbl>
            <c:dLbl>
              <c:idx val="3"/>
              <c:spPr/>
              <c:txPr>
                <a:bodyPr/>
                <a:lstStyle/>
                <a:p>
                  <a:pPr>
                    <a:defRPr sz="1200" b="0">
                      <a:latin typeface="Arial Black" panose="020B0A040201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44DB-438C-8BF4-4D089541C0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Not enter HE</c:v>
                </c:pt>
                <c:pt idx="1">
                  <c:v>Do an apprenticeship</c:v>
                </c:pt>
                <c:pt idx="2">
                  <c:v>Choose different course and/or institution</c:v>
                </c:pt>
                <c:pt idx="3">
                  <c:v>No change – happy with course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0.04</c:v>
                </c:pt>
                <c:pt idx="1">
                  <c:v>0.05</c:v>
                </c:pt>
                <c:pt idx="2">
                  <c:v>0.36</c:v>
                </c:pt>
                <c:pt idx="3">
                  <c:v>0.55000000000000004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939-1145-9559-697CC433CAA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Asian</c:v>
                </c:pt>
              </c:strCache>
            </c:strRef>
          </c:tx>
          <c:invertIfNegative val="0"/>
          <c:dLbls>
            <c:dLbl>
              <c:idx val="0"/>
              <c:spPr/>
              <c:txPr>
                <a:bodyPr/>
                <a:lstStyle/>
                <a:p>
                  <a:pPr>
                    <a:defRPr sz="1200" b="0">
                      <a:latin typeface="Arial Black" panose="020B0A040201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44DB-438C-8BF4-4D089541C03F}"/>
                </c:ext>
              </c:extLst>
            </c:dLbl>
            <c:dLbl>
              <c:idx val="1"/>
              <c:spPr/>
              <c:txPr>
                <a:bodyPr/>
                <a:lstStyle/>
                <a:p>
                  <a:pPr>
                    <a:defRPr sz="1200" b="0">
                      <a:latin typeface="Arial Black" panose="020B0A040201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44DB-438C-8BF4-4D089541C03F}"/>
                </c:ext>
              </c:extLst>
            </c:dLbl>
            <c:dLbl>
              <c:idx val="2"/>
              <c:spPr/>
              <c:txPr>
                <a:bodyPr/>
                <a:lstStyle/>
                <a:p>
                  <a:pPr>
                    <a:defRPr sz="1200" b="0">
                      <a:latin typeface="Arial Black" panose="020B0A040201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44DB-438C-8BF4-4D089541C03F}"/>
                </c:ext>
              </c:extLst>
            </c:dLbl>
            <c:dLbl>
              <c:idx val="3"/>
              <c:spPr/>
              <c:txPr>
                <a:bodyPr/>
                <a:lstStyle/>
                <a:p>
                  <a:pPr>
                    <a:defRPr sz="1200" b="0">
                      <a:latin typeface="Arial Black" panose="020B0A040201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44DB-438C-8BF4-4D089541C0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Not enter HE</c:v>
                </c:pt>
                <c:pt idx="1">
                  <c:v>Do an apprenticeship</c:v>
                </c:pt>
                <c:pt idx="2">
                  <c:v>Choose different course and/or institution</c:v>
                </c:pt>
                <c:pt idx="3">
                  <c:v>No change – happy with course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0.06</c:v>
                </c:pt>
                <c:pt idx="1">
                  <c:v>7.0000000000000007E-2</c:v>
                </c:pt>
                <c:pt idx="2">
                  <c:v>0.33</c:v>
                </c:pt>
                <c:pt idx="3">
                  <c:v>0.54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939-1145-9559-697CC433CAA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Black</c:v>
                </c:pt>
              </c:strCache>
            </c:strRef>
          </c:tx>
          <c:spPr>
            <a:solidFill>
              <a:schemeClr val="bg2"/>
            </a:solidFill>
            <a:ln>
              <a:solidFill>
                <a:schemeClr val="bg2"/>
              </a:solidFill>
            </a:ln>
          </c:spPr>
          <c:invertIfNegative val="0"/>
          <c:dLbls>
            <c:dLbl>
              <c:idx val="0"/>
              <c:spPr/>
              <c:txPr>
                <a:bodyPr/>
                <a:lstStyle/>
                <a:p>
                  <a:pPr>
                    <a:defRPr sz="1200" b="0">
                      <a:latin typeface="Arial Black" panose="020B0A040201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44DB-438C-8BF4-4D089541C03F}"/>
                </c:ext>
              </c:extLst>
            </c:dLbl>
            <c:dLbl>
              <c:idx val="1"/>
              <c:spPr/>
              <c:txPr>
                <a:bodyPr/>
                <a:lstStyle/>
                <a:p>
                  <a:pPr>
                    <a:defRPr sz="1200" b="0">
                      <a:latin typeface="Arial Black" panose="020B0A040201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44DB-438C-8BF4-4D089541C03F}"/>
                </c:ext>
              </c:extLst>
            </c:dLbl>
            <c:dLbl>
              <c:idx val="2"/>
              <c:spPr/>
              <c:txPr>
                <a:bodyPr/>
                <a:lstStyle/>
                <a:p>
                  <a:pPr>
                    <a:defRPr sz="1200" b="0">
                      <a:latin typeface="Arial Black" panose="020B0A040201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44DB-438C-8BF4-4D089541C03F}"/>
                </c:ext>
              </c:extLst>
            </c:dLbl>
            <c:dLbl>
              <c:idx val="3"/>
              <c:spPr/>
              <c:txPr>
                <a:bodyPr/>
                <a:lstStyle/>
                <a:p>
                  <a:pPr>
                    <a:defRPr sz="1200" b="0">
                      <a:latin typeface="Arial Black" panose="020B0A040201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44DB-438C-8BF4-4D089541C0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Not enter HE</c:v>
                </c:pt>
                <c:pt idx="1">
                  <c:v>Do an apprenticeship</c:v>
                </c:pt>
                <c:pt idx="2">
                  <c:v>Choose different course and/or institution</c:v>
                </c:pt>
                <c:pt idx="3">
                  <c:v>No change – happy with course</c:v>
                </c:pt>
              </c:strCache>
            </c:strRef>
          </c:cat>
          <c:val>
            <c:numRef>
              <c:f>Sheet1!$E$2:$E$5</c:f>
              <c:numCache>
                <c:formatCode>0%</c:formatCode>
                <c:ptCount val="4"/>
                <c:pt idx="0">
                  <c:v>0.06</c:v>
                </c:pt>
                <c:pt idx="1">
                  <c:v>0.06</c:v>
                </c:pt>
                <c:pt idx="2">
                  <c:v>0.33</c:v>
                </c:pt>
                <c:pt idx="3">
                  <c:v>0.52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5939-1145-9559-697CC433CAA7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White</c:v>
                </c:pt>
              </c:strCache>
            </c:strRef>
          </c:tx>
          <c:spPr>
            <a:solidFill>
              <a:srgbClr val="005870"/>
            </a:solidFill>
            <a:ln>
              <a:solidFill>
                <a:srgbClr val="00587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Not enter HE</c:v>
                </c:pt>
                <c:pt idx="1">
                  <c:v>Do an apprenticeship</c:v>
                </c:pt>
                <c:pt idx="2">
                  <c:v>Choose different course and/or institution</c:v>
                </c:pt>
                <c:pt idx="3">
                  <c:v>No change – happy with course</c:v>
                </c:pt>
              </c:strCache>
            </c:strRef>
          </c:cat>
          <c:val>
            <c:numRef>
              <c:f>Sheet1!$F$2:$F$5</c:f>
              <c:numCache>
                <c:formatCode>0%</c:formatCode>
                <c:ptCount val="4"/>
                <c:pt idx="0">
                  <c:v>0.04</c:v>
                </c:pt>
                <c:pt idx="1">
                  <c:v>0.03</c:v>
                </c:pt>
                <c:pt idx="2">
                  <c:v>0.23</c:v>
                </c:pt>
                <c:pt idx="3">
                  <c:v>0.67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5939-1145-9559-697CC433CA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5641472"/>
        <c:axId val="65647360"/>
      </c:barChart>
      <c:catAx>
        <c:axId val="656414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65647360"/>
        <c:crosses val="autoZero"/>
        <c:auto val="1"/>
        <c:lblAlgn val="ctr"/>
        <c:lblOffset val="100"/>
        <c:noMultiLvlLbl val="0"/>
      </c:catAx>
      <c:valAx>
        <c:axId val="65647360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656414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4375526961709513"/>
          <c:y val="0.42526377208447586"/>
          <c:w val="0.10354711866125937"/>
          <c:h val="0.40837640222972516"/>
        </c:manualLayout>
      </c:layout>
      <c:overlay val="0"/>
      <c:txPr>
        <a:bodyPr/>
        <a:lstStyle/>
        <a:p>
          <a:pPr>
            <a:defRPr sz="1200"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en-GB" sz="1400" baseline="0">
                <a:latin typeface="Arial" panose="020B0604020202020204" pitchFamily="34" charset="0"/>
                <a:cs typeface="Arial" panose="020B0604020202020204" pitchFamily="34" charset="0"/>
              </a:rPr>
              <a:t> applying to university now, how would you feel about the concept of two-year degrees</a:t>
            </a:r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en-GB" sz="1400" b="1" i="0" u="none" strike="noStrike" kern="1200" baseline="0">
                <a:solidFill>
                  <a:srgbClr val="4D4D4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lang="en-GB" sz="140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9.3136482939632545E-2"/>
          <c:y val="2.8498903390500843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1892564382327356"/>
          <c:y val="0.13974437897309738"/>
          <c:w val="0.43189129422037209"/>
          <c:h val="0.82856836330720107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1-927A-AB49-B72C-C206306BC141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3-927A-AB49-B72C-C206306BC14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5-927A-AB49-B72C-C206306BC141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7-927A-AB49-B72C-C206306BC141}"/>
              </c:ext>
            </c:extLst>
          </c:dPt>
          <c:dPt>
            <c:idx val="4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9-C8D4-A14A-BE6C-B0AB63978A25}"/>
              </c:ext>
            </c:extLst>
          </c:dPt>
          <c:dPt>
            <c:idx val="5"/>
            <c:bubble3D val="0"/>
            <c:spPr>
              <a:solidFill>
                <a:schemeClr val="accent6">
                  <a:lumMod val="5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B-C8D4-A14A-BE6C-B0AB63978A25}"/>
              </c:ext>
            </c:extLst>
          </c:dPt>
          <c:dPt>
            <c:idx val="6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D-C8D4-A14A-BE6C-B0AB63978A25}"/>
              </c:ext>
            </c:extLst>
          </c:dPt>
          <c:dLbls>
            <c:dLbl>
              <c:idx val="3"/>
              <c:layout>
                <c:manualLayout>
                  <c:x val="-1.8778850646997318E-3"/>
                  <c:y val="1.1873112635114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27A-AB49-B72C-C206306BC141}"/>
                </c:ext>
              </c:extLst>
            </c:dLbl>
            <c:dLbl>
              <c:idx val="5"/>
              <c:layout>
                <c:manualLayout>
                  <c:x val="-2.2831050228310501E-3"/>
                  <c:y val="-2.92237442922374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8D4-A14A-BE6C-B0AB63978A25}"/>
                </c:ext>
              </c:extLst>
            </c:dLbl>
            <c:dLbl>
              <c:idx val="6"/>
              <c:layout>
                <c:manualLayout>
                  <c:x val="0"/>
                  <c:y val="1.09589041095890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8D4-A14A-BE6C-B0AB63978A25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8D4-A14A-BE6C-B0AB63978A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Very positive</c:v>
                </c:pt>
                <c:pt idx="1">
                  <c:v>Positive</c:v>
                </c:pt>
                <c:pt idx="2">
                  <c:v>Neutral</c:v>
                </c:pt>
                <c:pt idx="3">
                  <c:v>Negative</c:v>
                </c:pt>
                <c:pt idx="4">
                  <c:v>Very negative</c:v>
                </c:pt>
                <c:pt idx="5">
                  <c:v>Don't know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0.19</c:v>
                </c:pt>
                <c:pt idx="1">
                  <c:v>0.24</c:v>
                </c:pt>
                <c:pt idx="2">
                  <c:v>0.24</c:v>
                </c:pt>
                <c:pt idx="3">
                  <c:v>0.19</c:v>
                </c:pt>
                <c:pt idx="4">
                  <c:v>0.1</c:v>
                </c:pt>
                <c:pt idx="5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27A-AB49-B72C-C206306BC1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74037498369253396"/>
          <c:y val="0.24507775684719132"/>
          <c:w val="0.20113816606651083"/>
          <c:h val="0.62649220382773452"/>
        </c:manualLayout>
      </c:layout>
      <c:overlay val="0"/>
      <c:txPr>
        <a:bodyPr/>
        <a:lstStyle/>
        <a:p>
          <a:pPr>
            <a:defRPr sz="1200"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zero"/>
    <c:showDLblsOverMax val="0"/>
  </c:chart>
  <c:spPr>
    <a:ln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Value-for-money – by home nation</a:t>
            </a:r>
          </a:p>
        </c:rich>
      </c:tx>
      <c:overlay val="1"/>
    </c:title>
    <c:autoTitleDeleted val="0"/>
    <c:plotArea>
      <c:layout>
        <c:manualLayout>
          <c:layoutTarget val="inner"/>
          <c:xMode val="edge"/>
          <c:yMode val="edge"/>
          <c:x val="4.2229726372581211E-2"/>
          <c:y val="2.7017540127429185E-2"/>
          <c:w val="0.93533437548374643"/>
          <c:h val="0.8580966075291328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Scotland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DE5-DC43-A24D-E8D21443C332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DE5-DC43-A24D-E8D21443C332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DE5-DC43-A24D-E8D21443C332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DE5-DC43-A24D-E8D21443C332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DE5-DC43-A24D-E8D21443C332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b="0">
                      <a:latin typeface="Arial Black" panose="020B0A040201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B70-476C-9938-0C9DC84717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</c:numCache>
            </c:numRef>
          </c:cat>
          <c:val>
            <c:numRef>
              <c:f>Sheet1!$B$2:$B$9</c:f>
              <c:numCache>
                <c:formatCode>0%</c:formatCode>
                <c:ptCount val="8"/>
                <c:pt idx="0">
                  <c:v>0.63</c:v>
                </c:pt>
                <c:pt idx="1">
                  <c:v>0.69</c:v>
                </c:pt>
                <c:pt idx="2">
                  <c:v>0.72</c:v>
                </c:pt>
                <c:pt idx="3">
                  <c:v>0.68</c:v>
                </c:pt>
                <c:pt idx="4">
                  <c:v>0.67</c:v>
                </c:pt>
                <c:pt idx="5">
                  <c:v>0.56000000000000005</c:v>
                </c:pt>
                <c:pt idx="6">
                  <c:v>0.6</c:v>
                </c:pt>
                <c:pt idx="7">
                  <c:v>0.63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7DE5-DC43-A24D-E8D21443C33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Wales</c:v>
                </c:pt>
              </c:strCache>
            </c:strRef>
          </c:tx>
          <c:spPr>
            <a:ln>
              <a:solidFill>
                <a:schemeClr val="accent5"/>
              </a:solidFill>
            </a:ln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B70-476C-9938-0C9DC8471768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B70-476C-9938-0C9DC8471768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B70-476C-9938-0C9DC8471768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B70-476C-9938-0C9DC8471768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B70-476C-9938-0C9DC8471768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B70-476C-9938-0C9DC8471768}"/>
                </c:ext>
              </c:extLst>
            </c:dLbl>
            <c:dLbl>
              <c:idx val="6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B70-476C-9938-0C9DC8471768}"/>
                </c:ext>
              </c:extLst>
            </c:dLbl>
            <c:dLbl>
              <c:idx val="7"/>
              <c:layout>
                <c:manualLayout>
                  <c:x val="-2.2831050228310501E-3"/>
                  <c:y val="-2.77777777777777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B70-476C-9938-0C9DC84717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</c:numCache>
            </c:numRef>
          </c:cat>
          <c:val>
            <c:numRef>
              <c:f>Sheet1!$C$2:$C$9</c:f>
              <c:numCache>
                <c:formatCode>0%</c:formatCode>
                <c:ptCount val="8"/>
                <c:pt idx="0">
                  <c:v>0.62</c:v>
                </c:pt>
                <c:pt idx="1">
                  <c:v>0.53</c:v>
                </c:pt>
                <c:pt idx="2">
                  <c:v>0.48</c:v>
                </c:pt>
                <c:pt idx="3">
                  <c:v>0.49</c:v>
                </c:pt>
                <c:pt idx="4">
                  <c:v>0.46</c:v>
                </c:pt>
                <c:pt idx="5">
                  <c:v>0.47</c:v>
                </c:pt>
                <c:pt idx="6">
                  <c:v>0.48</c:v>
                </c:pt>
                <c:pt idx="7">
                  <c:v>0.47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7DE5-DC43-A24D-E8D21443C33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EU</c:v>
                </c:pt>
              </c:strCache>
            </c:strRef>
          </c:tx>
          <c:spPr>
            <a:ln>
              <a:solidFill>
                <a:schemeClr val="accent2">
                  <a:lumMod val="60000"/>
                  <a:lumOff val="40000"/>
                </a:schemeClr>
              </a:solidFill>
            </a:ln>
          </c:spPr>
          <c:marker>
            <c:symbol val="none"/>
          </c:marker>
          <c:dLbls>
            <c:dLbl>
              <c:idx val="5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B70-476C-9938-0C9DC8471768}"/>
                </c:ext>
              </c:extLst>
            </c:dLbl>
            <c:dLbl>
              <c:idx val="6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B70-476C-9938-0C9DC8471768}"/>
                </c:ext>
              </c:extLst>
            </c:dLbl>
            <c:dLbl>
              <c:idx val="7"/>
              <c:layout>
                <c:manualLayout>
                  <c:x val="-1.9749757307733792E-3"/>
                  <c:y val="-2.40476190476190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0AB-8541-A7E6-3CEC6989B7B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r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</c:numCache>
            </c:numRef>
          </c:cat>
          <c:val>
            <c:numRef>
              <c:f>Sheet1!$D$2:$D$9</c:f>
              <c:numCache>
                <c:formatCode>0%</c:formatCode>
                <c:ptCount val="8"/>
                <c:pt idx="0">
                  <c:v>0.62</c:v>
                </c:pt>
                <c:pt idx="1">
                  <c:v>0.56999999999999995</c:v>
                </c:pt>
                <c:pt idx="2">
                  <c:v>0.54</c:v>
                </c:pt>
                <c:pt idx="3">
                  <c:v>0.51</c:v>
                </c:pt>
                <c:pt idx="4">
                  <c:v>0.48</c:v>
                </c:pt>
                <c:pt idx="5">
                  <c:v>0.47</c:v>
                </c:pt>
                <c:pt idx="6">
                  <c:v>0.47</c:v>
                </c:pt>
                <c:pt idx="7">
                  <c:v>0.44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7DE5-DC43-A24D-E8D21443C33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England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7DE5-DC43-A24D-E8D21443C332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7DE5-DC43-A24D-E8D21443C332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7DE5-DC43-A24D-E8D21443C332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7DE5-DC43-A24D-E8D21443C332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7DE5-DC43-A24D-E8D21443C332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b="0">
                      <a:latin typeface="+mn-lt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7DE5-DC43-A24D-E8D21443C332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b="0">
                      <a:latin typeface="+mn-lt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0AB-8541-A7E6-3CEC6989B7BC}"/>
                </c:ext>
              </c:extLst>
            </c:dLbl>
            <c:dLbl>
              <c:idx val="7"/>
              <c:layout>
                <c:manualLayout>
                  <c:x val="-2.2831050228310501E-3"/>
                  <c:y val="-3.17460317460317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0AB-8541-A7E6-3CEC6989B7B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0">
                    <a:latin typeface="Arial Black" panose="020B0A040201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</c:numCache>
            </c:numRef>
          </c:cat>
          <c:val>
            <c:numRef>
              <c:f>Sheet1!$E$2:$E$9</c:f>
              <c:numCache>
                <c:formatCode>0%</c:formatCode>
                <c:ptCount val="8"/>
                <c:pt idx="0">
                  <c:v>0.52</c:v>
                </c:pt>
                <c:pt idx="1">
                  <c:v>0.48</c:v>
                </c:pt>
                <c:pt idx="2">
                  <c:v>0.41</c:v>
                </c:pt>
                <c:pt idx="3">
                  <c:v>0.36</c:v>
                </c:pt>
                <c:pt idx="4">
                  <c:v>0.33</c:v>
                </c:pt>
                <c:pt idx="5">
                  <c:v>0.32</c:v>
                </c:pt>
                <c:pt idx="6">
                  <c:v>0.35</c:v>
                </c:pt>
                <c:pt idx="7">
                  <c:v>0.39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7-7DE5-DC43-A24D-E8D21443C332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Northern Ireland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7DE5-DC43-A24D-E8D21443C332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7DE5-DC43-A24D-E8D21443C332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7DE5-DC43-A24D-E8D21443C332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7DE5-DC43-A24D-E8D21443C332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7DE5-DC43-A24D-E8D21443C332}"/>
                </c:ext>
              </c:extLst>
            </c:dLbl>
            <c:dLbl>
              <c:idx val="5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7DE5-DC43-A24D-E8D21443C332}"/>
                </c:ext>
              </c:extLst>
            </c:dLbl>
            <c:dLbl>
              <c:idx val="6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7DE5-DC43-A24D-E8D21443C332}"/>
                </c:ext>
              </c:extLst>
            </c:dLbl>
            <c:dLbl>
              <c:idx val="7"/>
              <c:layout>
                <c:manualLayout>
                  <c:x val="-2.2831050228310501E-3"/>
                  <c:y val="-3.9682539682538952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0AB-8541-A7E6-3CEC6989B7B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</c:numCache>
            </c:numRef>
          </c:cat>
          <c:val>
            <c:numRef>
              <c:f>Sheet1!$F$2:$F$9</c:f>
              <c:numCache>
                <c:formatCode>0%</c:formatCode>
                <c:ptCount val="8"/>
                <c:pt idx="0">
                  <c:v>0.54</c:v>
                </c:pt>
                <c:pt idx="1">
                  <c:v>0.52</c:v>
                </c:pt>
                <c:pt idx="2">
                  <c:v>0.44</c:v>
                </c:pt>
                <c:pt idx="3">
                  <c:v>0.48</c:v>
                </c:pt>
                <c:pt idx="4">
                  <c:v>0.45</c:v>
                </c:pt>
                <c:pt idx="5">
                  <c:v>0.42</c:v>
                </c:pt>
                <c:pt idx="6">
                  <c:v>0.36</c:v>
                </c:pt>
                <c:pt idx="7">
                  <c:v>0.38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F-7DE5-DC43-A24D-E8D21443C332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Non-EU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7DE5-DC43-A24D-E8D21443C332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7DE5-DC43-A24D-E8D21443C332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7DE5-DC43-A24D-E8D21443C332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7DE5-DC43-A24D-E8D21443C332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7DE5-DC43-A24D-E8D21443C332}"/>
                </c:ext>
              </c:extLst>
            </c:dLbl>
            <c:dLbl>
              <c:idx val="5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7DE5-DC43-A24D-E8D21443C332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b="0"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7DE5-DC43-A24D-E8D21443C332}"/>
                </c:ext>
              </c:extLst>
            </c:dLbl>
            <c:dLbl>
              <c:idx val="7"/>
              <c:layout>
                <c:manualLayout>
                  <c:x val="0"/>
                  <c:y val="3.174603174603174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b="0"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0AB-8541-A7E6-3CEC6989B7B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</c:numCache>
            </c:numRef>
          </c:cat>
          <c:val>
            <c:numRef>
              <c:f>Sheet1!$G$2:$G$9</c:f>
              <c:numCache>
                <c:formatCode>0%</c:formatCode>
                <c:ptCount val="8"/>
                <c:pt idx="0">
                  <c:v>0.44</c:v>
                </c:pt>
                <c:pt idx="1">
                  <c:v>0.4</c:v>
                </c:pt>
                <c:pt idx="2">
                  <c:v>0.4</c:v>
                </c:pt>
                <c:pt idx="3">
                  <c:v>0.4</c:v>
                </c:pt>
                <c:pt idx="4">
                  <c:v>0.36</c:v>
                </c:pt>
                <c:pt idx="5">
                  <c:v>0.37</c:v>
                </c:pt>
                <c:pt idx="6">
                  <c:v>0.37</c:v>
                </c:pt>
                <c:pt idx="7">
                  <c:v>0.37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7-7DE5-DC43-A24D-E8D21443C3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1991808"/>
        <c:axId val="151993344"/>
      </c:lineChart>
      <c:catAx>
        <c:axId val="151991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51993344"/>
        <c:crosses val="autoZero"/>
        <c:auto val="1"/>
        <c:lblAlgn val="ctr"/>
        <c:lblOffset val="100"/>
        <c:noMultiLvlLbl val="0"/>
      </c:catAx>
      <c:valAx>
        <c:axId val="151993344"/>
        <c:scaling>
          <c:orientation val="minMax"/>
          <c:min val="0.2"/>
        </c:scaling>
        <c:delete val="0"/>
        <c:axPos val="l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5199180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When</a:t>
            </a:r>
            <a:r>
              <a:rPr lang="en-GB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giving your answer on value, what were you thinking about?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0.17234439008142613"/>
          <c:y val="1.759699539164329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2099862304987769"/>
          <c:y val="0.16750418760469013"/>
          <c:w val="0.57731623954475986"/>
          <c:h val="0.795644891122278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Poor Value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Sheet1!$A$2:$A$12</c:f>
              <c:strCache>
                <c:ptCount val="11"/>
                <c:pt idx="0">
                  <c:v>Cost of living</c:v>
                </c:pt>
                <c:pt idx="1">
                  <c:v>Feedback received on course work</c:v>
                </c:pt>
                <c:pt idx="2">
                  <c:v>Size of classes</c:v>
                </c:pt>
                <c:pt idx="3">
                  <c:v>Tuition fees</c:v>
                </c:pt>
                <c:pt idx="4">
                  <c:v>Course organisation</c:v>
                </c:pt>
                <c:pt idx="5">
                  <c:v>Contact hours</c:v>
                </c:pt>
                <c:pt idx="6">
                  <c:v>Likelihood of getting a well-paid job</c:v>
                </c:pt>
                <c:pt idx="7">
                  <c:v>Campus and built environment</c:v>
                </c:pt>
                <c:pt idx="8">
                  <c:v>Facilities / resources</c:v>
                </c:pt>
                <c:pt idx="9">
                  <c:v>Course content</c:v>
                </c:pt>
                <c:pt idx="10">
                  <c:v>Teaching quality</c:v>
                </c:pt>
              </c:strCache>
            </c:strRef>
          </c:cat>
          <c:val>
            <c:numRef>
              <c:f>Sheet1!$B$2:$B$12</c:f>
              <c:numCache>
                <c:formatCode>0%</c:formatCode>
                <c:ptCount val="11"/>
                <c:pt idx="0">
                  <c:v>0.35</c:v>
                </c:pt>
                <c:pt idx="1">
                  <c:v>0.31</c:v>
                </c:pt>
                <c:pt idx="2">
                  <c:v>0.2</c:v>
                </c:pt>
                <c:pt idx="3">
                  <c:v>0.62</c:v>
                </c:pt>
                <c:pt idx="4">
                  <c:v>0.36</c:v>
                </c:pt>
                <c:pt idx="5">
                  <c:v>0.41</c:v>
                </c:pt>
                <c:pt idx="6">
                  <c:v>0.25</c:v>
                </c:pt>
                <c:pt idx="7">
                  <c:v>0.18</c:v>
                </c:pt>
                <c:pt idx="8">
                  <c:v>0.27</c:v>
                </c:pt>
                <c:pt idx="9">
                  <c:v>0.36</c:v>
                </c:pt>
                <c:pt idx="10">
                  <c:v>0.44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87-6E43-B778-AB8159C567F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Good Value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B050"/>
              </a:solidFill>
            </a:ln>
          </c:spPr>
          <c:invertIfNegative val="0"/>
          <c:dLbls>
            <c:dLbl>
              <c:idx val="4"/>
              <c:layout>
                <c:manualLayout>
                  <c:x val="0"/>
                  <c:y val="-6.855184233076264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A87-6E43-B778-AB8159C567FD}"/>
                </c:ext>
              </c:extLst>
            </c:dLbl>
            <c:dLbl>
              <c:idx val="5"/>
              <c:layout>
                <c:manualLayout>
                  <c:x val="0"/>
                  <c:y val="-6.855184233076264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A87-6E43-B778-AB8159C567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Sheet1!$A$2:$A$12</c:f>
              <c:strCache>
                <c:ptCount val="11"/>
                <c:pt idx="0">
                  <c:v>Cost of living</c:v>
                </c:pt>
                <c:pt idx="1">
                  <c:v>Feedback received on course work</c:v>
                </c:pt>
                <c:pt idx="2">
                  <c:v>Size of classes</c:v>
                </c:pt>
                <c:pt idx="3">
                  <c:v>Tuition fees</c:v>
                </c:pt>
                <c:pt idx="4">
                  <c:v>Course organisation</c:v>
                </c:pt>
                <c:pt idx="5">
                  <c:v>Contact hours</c:v>
                </c:pt>
                <c:pt idx="6">
                  <c:v>Likelihood of getting a well-paid job</c:v>
                </c:pt>
                <c:pt idx="7">
                  <c:v>Campus and built environment</c:v>
                </c:pt>
                <c:pt idx="8">
                  <c:v>Facilities / resources</c:v>
                </c:pt>
                <c:pt idx="9">
                  <c:v>Course content</c:v>
                </c:pt>
                <c:pt idx="10">
                  <c:v>Teaching quality</c:v>
                </c:pt>
              </c:strCache>
            </c:strRef>
          </c:cat>
          <c:val>
            <c:numRef>
              <c:f>Sheet1!$C$2:$C$12</c:f>
              <c:numCache>
                <c:formatCode>0%</c:formatCode>
                <c:ptCount val="11"/>
                <c:pt idx="0">
                  <c:v>0.23</c:v>
                </c:pt>
                <c:pt idx="1">
                  <c:v>0.25</c:v>
                </c:pt>
                <c:pt idx="2">
                  <c:v>0.26</c:v>
                </c:pt>
                <c:pt idx="3">
                  <c:v>0.31</c:v>
                </c:pt>
                <c:pt idx="4">
                  <c:v>0.36</c:v>
                </c:pt>
                <c:pt idx="5">
                  <c:v>0.41</c:v>
                </c:pt>
                <c:pt idx="6">
                  <c:v>0.47</c:v>
                </c:pt>
                <c:pt idx="7">
                  <c:v>0.51</c:v>
                </c:pt>
                <c:pt idx="8">
                  <c:v>0.57999999999999996</c:v>
                </c:pt>
                <c:pt idx="9">
                  <c:v>0.63</c:v>
                </c:pt>
                <c:pt idx="10">
                  <c:v>0.64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A87-6E43-B778-AB8159C567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0707328"/>
        <c:axId val="160708864"/>
      </c:barChart>
      <c:catAx>
        <c:axId val="16070732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60708864"/>
        <c:crosses val="autoZero"/>
        <c:auto val="1"/>
        <c:lblAlgn val="ctr"/>
        <c:lblOffset val="100"/>
        <c:noMultiLvlLbl val="0"/>
      </c:catAx>
      <c:valAx>
        <c:axId val="160708864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160707328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200"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Teaching-staff characteristics –</a:t>
            </a:r>
            <a:b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year-on-year differences</a:t>
            </a:r>
          </a:p>
        </c:rich>
      </c:tx>
      <c:overlay val="1"/>
    </c:title>
    <c:autoTitleDeleted val="0"/>
    <c:plotArea>
      <c:layout>
        <c:manualLayout>
          <c:layoutTarget val="inner"/>
          <c:xMode val="edge"/>
          <c:yMode val="edge"/>
          <c:x val="0.50457367308253098"/>
          <c:y val="0.13033784369186863"/>
          <c:w val="0.469963363954506"/>
          <c:h val="0.815238095238095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</c:spPr>
          <c:invertIfNegative val="0"/>
          <c:dLbls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800" b="1">
                      <a:latin typeface="Arial Black" panose="020B0A040201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888A-4C66-90EB-9D11EC2A7350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800" b="1">
                      <a:latin typeface="Arial Black" panose="020B0A040201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888A-4C66-90EB-9D11EC2A73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Teaching staff helped you to explore your own areas of interest</c:v>
                </c:pt>
                <c:pt idx="1">
                  <c:v>Teaching staff regularly initiated debates and discussion</c:v>
                </c:pt>
                <c:pt idx="2">
                  <c:v>Teaching staff motivated you to do your best work</c:v>
                </c:pt>
                <c:pt idx="3">
                  <c:v>Teaching staff worked hard to make their subjects interesting</c:v>
                </c:pt>
                <c:pt idx="4">
                  <c:v>Teaching staff used contact hours to guide independent study</c:v>
                </c:pt>
                <c:pt idx="5">
                  <c:v>Teaching staff were helpful and supportive</c:v>
                </c:pt>
                <c:pt idx="6">
                  <c:v>Teaching staff clearly explained course goals and requirements</c:v>
                </c:pt>
                <c:pt idx="7">
                  <c:v>Teaching staff encouraged you to take responsibility for your own learning</c:v>
                </c:pt>
              </c:strCache>
            </c:strRef>
          </c:cat>
          <c:val>
            <c:numRef>
              <c:f>Sheet1!$B$2:$B$9</c:f>
              <c:numCache>
                <c:formatCode>0%</c:formatCode>
                <c:ptCount val="8"/>
                <c:pt idx="0">
                  <c:v>0.35</c:v>
                </c:pt>
                <c:pt idx="1">
                  <c:v>0.36</c:v>
                </c:pt>
                <c:pt idx="2">
                  <c:v>0.53</c:v>
                </c:pt>
                <c:pt idx="3">
                  <c:v>0.56000000000000005</c:v>
                </c:pt>
                <c:pt idx="4">
                  <c:v>0.59</c:v>
                </c:pt>
                <c:pt idx="5">
                  <c:v>0.66</c:v>
                </c:pt>
                <c:pt idx="6">
                  <c:v>0.67</c:v>
                </c:pt>
                <c:pt idx="7">
                  <c:v>0.79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2AF-EF48-BBE1-04B1E63B417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Teaching staff helped you to explore your own areas of interest</c:v>
                </c:pt>
                <c:pt idx="1">
                  <c:v>Teaching staff regularly initiated debates and discussion</c:v>
                </c:pt>
                <c:pt idx="2">
                  <c:v>Teaching staff motivated you to do your best work</c:v>
                </c:pt>
                <c:pt idx="3">
                  <c:v>Teaching staff worked hard to make their subjects interesting</c:v>
                </c:pt>
                <c:pt idx="4">
                  <c:v>Teaching staff used contact hours to guide independent study</c:v>
                </c:pt>
                <c:pt idx="5">
                  <c:v>Teaching staff were helpful and supportive</c:v>
                </c:pt>
                <c:pt idx="6">
                  <c:v>Teaching staff clearly explained course goals and requirements</c:v>
                </c:pt>
                <c:pt idx="7">
                  <c:v>Teaching staff encouraged you to take responsibility for your own learning</c:v>
                </c:pt>
              </c:strCache>
            </c:strRef>
          </c:cat>
          <c:val>
            <c:numRef>
              <c:f>Sheet1!$C$2:$C$9</c:f>
              <c:numCache>
                <c:formatCode>0%</c:formatCode>
                <c:ptCount val="8"/>
                <c:pt idx="0">
                  <c:v>0.35</c:v>
                </c:pt>
                <c:pt idx="1">
                  <c:v>0.37</c:v>
                </c:pt>
                <c:pt idx="2">
                  <c:v>0.52</c:v>
                </c:pt>
                <c:pt idx="3">
                  <c:v>0.55000000000000004</c:v>
                </c:pt>
                <c:pt idx="4">
                  <c:v>0.56999999999999995</c:v>
                </c:pt>
                <c:pt idx="5">
                  <c:v>0.65</c:v>
                </c:pt>
                <c:pt idx="6">
                  <c:v>0.65</c:v>
                </c:pt>
                <c:pt idx="7">
                  <c:v>0.78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2AF-EF48-BBE1-04B1E63B417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Teaching staff helped you to explore your own areas of interest</c:v>
                </c:pt>
                <c:pt idx="1">
                  <c:v>Teaching staff regularly initiated debates and discussion</c:v>
                </c:pt>
                <c:pt idx="2">
                  <c:v>Teaching staff motivated you to do your best work</c:v>
                </c:pt>
                <c:pt idx="3">
                  <c:v>Teaching staff worked hard to make their subjects interesting</c:v>
                </c:pt>
                <c:pt idx="4">
                  <c:v>Teaching staff used contact hours to guide independent study</c:v>
                </c:pt>
                <c:pt idx="5">
                  <c:v>Teaching staff were helpful and supportive</c:v>
                </c:pt>
                <c:pt idx="6">
                  <c:v>Teaching staff clearly explained course goals and requirements</c:v>
                </c:pt>
                <c:pt idx="7">
                  <c:v>Teaching staff encouraged you to take responsibility for your own learning</c:v>
                </c:pt>
              </c:strCache>
            </c:strRef>
          </c:cat>
          <c:val>
            <c:numRef>
              <c:f>Sheet1!$D$2:$D$9</c:f>
              <c:numCache>
                <c:formatCode>0%</c:formatCode>
                <c:ptCount val="8"/>
                <c:pt idx="0">
                  <c:v>0.37</c:v>
                </c:pt>
                <c:pt idx="1">
                  <c:v>0.38</c:v>
                </c:pt>
                <c:pt idx="2">
                  <c:v>0.54</c:v>
                </c:pt>
                <c:pt idx="3">
                  <c:v>0.56000000000000005</c:v>
                </c:pt>
                <c:pt idx="4">
                  <c:v>0.59</c:v>
                </c:pt>
                <c:pt idx="5">
                  <c:v>0.67</c:v>
                </c:pt>
                <c:pt idx="6">
                  <c:v>0.65</c:v>
                </c:pt>
                <c:pt idx="7">
                  <c:v>0.79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2AF-EF48-BBE1-04B1E63B417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Teaching staff helped you to explore your own areas of interest</c:v>
                </c:pt>
                <c:pt idx="1">
                  <c:v>Teaching staff regularly initiated debates and discussion</c:v>
                </c:pt>
                <c:pt idx="2">
                  <c:v>Teaching staff motivated you to do your best work</c:v>
                </c:pt>
                <c:pt idx="3">
                  <c:v>Teaching staff worked hard to make their subjects interesting</c:v>
                </c:pt>
                <c:pt idx="4">
                  <c:v>Teaching staff used contact hours to guide independent study</c:v>
                </c:pt>
                <c:pt idx="5">
                  <c:v>Teaching staff were helpful and supportive</c:v>
                </c:pt>
                <c:pt idx="6">
                  <c:v>Teaching staff clearly explained course goals and requirements</c:v>
                </c:pt>
                <c:pt idx="7">
                  <c:v>Teaching staff encouraged you to take responsibility for your own learning</c:v>
                </c:pt>
              </c:strCache>
            </c:strRef>
          </c:cat>
          <c:val>
            <c:numRef>
              <c:f>Sheet1!$E$2:$E$9</c:f>
              <c:numCache>
                <c:formatCode>0%</c:formatCode>
                <c:ptCount val="8"/>
                <c:pt idx="0">
                  <c:v>0.33</c:v>
                </c:pt>
                <c:pt idx="1">
                  <c:v>0.37</c:v>
                </c:pt>
                <c:pt idx="2">
                  <c:v>0.51</c:v>
                </c:pt>
                <c:pt idx="3">
                  <c:v>0.55000000000000004</c:v>
                </c:pt>
                <c:pt idx="4">
                  <c:v>0.56000000000000005</c:v>
                </c:pt>
                <c:pt idx="5">
                  <c:v>0.65</c:v>
                </c:pt>
                <c:pt idx="6">
                  <c:v>0.63</c:v>
                </c:pt>
                <c:pt idx="7">
                  <c:v>0.77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2AF-EF48-BBE1-04B1E63B41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1159040"/>
        <c:axId val="161160576"/>
      </c:barChart>
      <c:catAx>
        <c:axId val="16115904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61160576"/>
        <c:crosses val="autoZero"/>
        <c:auto val="1"/>
        <c:lblAlgn val="ctr"/>
        <c:lblOffset val="100"/>
        <c:noMultiLvlLbl val="0"/>
      </c:catAx>
      <c:valAx>
        <c:axId val="161160576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161159040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Rating of how teaching staff provide assessment – year-on-year differences</a:t>
            </a:r>
          </a:p>
        </c:rich>
      </c:tx>
      <c:overlay val="1"/>
    </c:title>
    <c:autoTitleDeleted val="0"/>
    <c:plotArea>
      <c:layout>
        <c:manualLayout>
          <c:layoutTarget val="inner"/>
          <c:xMode val="edge"/>
          <c:yMode val="edge"/>
          <c:x val="0.50457367308253098"/>
          <c:y val="0.13033784369186863"/>
          <c:w val="0.469963363954506"/>
          <c:h val="0.7599578013913309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dLbls>
            <c:dLbl>
              <c:idx val="0"/>
              <c:spPr/>
              <c:txPr>
                <a:bodyPr/>
                <a:lstStyle/>
                <a:p>
                  <a:pPr>
                    <a:defRPr sz="900">
                      <a:latin typeface="Arial Black" panose="020B0A040201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CD03-4613-8577-B5F8C6475A29}"/>
                </c:ext>
              </c:extLst>
            </c:dLbl>
            <c:dLbl>
              <c:idx val="1"/>
              <c:spPr/>
              <c:txPr>
                <a:bodyPr/>
                <a:lstStyle/>
                <a:p>
                  <a:pPr>
                    <a:defRPr sz="900">
                      <a:latin typeface="Arial Black" panose="020B0A040201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CD03-4613-8577-B5F8C6475A29}"/>
                </c:ext>
              </c:extLst>
            </c:dLbl>
            <c:dLbl>
              <c:idx val="2"/>
              <c:spPr/>
              <c:txPr>
                <a:bodyPr/>
                <a:lstStyle/>
                <a:p>
                  <a:pPr>
                    <a:defRPr sz="900">
                      <a:latin typeface="Arial Black" panose="020B0A040201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CD03-4613-8577-B5F8C6475A29}"/>
                </c:ext>
              </c:extLst>
            </c:dLbl>
            <c:dLbl>
              <c:idx val="4"/>
              <c:spPr/>
              <c:txPr>
                <a:bodyPr/>
                <a:lstStyle/>
                <a:p>
                  <a:pPr>
                    <a:defRPr sz="900">
                      <a:latin typeface="Arial Black" panose="020B0A040201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CD03-4613-8577-B5F8C6475A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Teaching staff put a lot of time into commenting on your work </c:v>
                </c:pt>
                <c:pt idx="1">
                  <c:v>Gave you feedback on draft work</c:v>
                </c:pt>
                <c:pt idx="2">
                  <c:v>Gave you more general feedback on progress</c:v>
                </c:pt>
                <c:pt idx="3">
                  <c:v>Gave you useful feedback</c:v>
                </c:pt>
                <c:pt idx="4">
                  <c:v>Gave you feedback in time to help with the next assignment</c:v>
                </c:pt>
                <c:pt idx="5">
                  <c:v>Were open to having further discussions about your work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0.38</c:v>
                </c:pt>
                <c:pt idx="1">
                  <c:v>0.39</c:v>
                </c:pt>
                <c:pt idx="2">
                  <c:v>0.46</c:v>
                </c:pt>
                <c:pt idx="3">
                  <c:v>0.54</c:v>
                </c:pt>
                <c:pt idx="4">
                  <c:v>0.56000000000000005</c:v>
                </c:pt>
                <c:pt idx="5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8CA-734F-8A40-5FA62B839B3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Teaching staff put a lot of time into commenting on your work </c:v>
                </c:pt>
                <c:pt idx="1">
                  <c:v>Gave you feedback on draft work</c:v>
                </c:pt>
                <c:pt idx="2">
                  <c:v>Gave you more general feedback on progress</c:v>
                </c:pt>
                <c:pt idx="3">
                  <c:v>Gave you useful feedback</c:v>
                </c:pt>
                <c:pt idx="4">
                  <c:v>Gave you feedback in time to help with the next assignment</c:v>
                </c:pt>
                <c:pt idx="5">
                  <c:v>Were open to having further discussions about your work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6"/>
                <c:pt idx="0">
                  <c:v>0.36</c:v>
                </c:pt>
                <c:pt idx="1">
                  <c:v>0.35</c:v>
                </c:pt>
                <c:pt idx="2">
                  <c:v>0.41</c:v>
                </c:pt>
                <c:pt idx="3">
                  <c:v>0.54</c:v>
                </c:pt>
                <c:pt idx="4">
                  <c:v>0.54</c:v>
                </c:pt>
                <c:pt idx="5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8CA-734F-8A40-5FA62B839B3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Teaching staff put a lot of time into commenting on your work </c:v>
                </c:pt>
                <c:pt idx="1">
                  <c:v>Gave you feedback on draft work</c:v>
                </c:pt>
                <c:pt idx="2">
                  <c:v>Gave you more general feedback on progress</c:v>
                </c:pt>
                <c:pt idx="3">
                  <c:v>Gave you useful feedback</c:v>
                </c:pt>
                <c:pt idx="4">
                  <c:v>Gave you feedback in time to help with the next assignment</c:v>
                </c:pt>
                <c:pt idx="5">
                  <c:v>Were open to having further discussions about your work</c:v>
                </c:pt>
              </c:strCache>
            </c:strRef>
          </c:cat>
          <c:val>
            <c:numRef>
              <c:f>Sheet1!$D$2:$D$7</c:f>
              <c:numCache>
                <c:formatCode>0%</c:formatCode>
                <c:ptCount val="6"/>
                <c:pt idx="0">
                  <c:v>0.38</c:v>
                </c:pt>
                <c:pt idx="1">
                  <c:v>0.37</c:v>
                </c:pt>
                <c:pt idx="2">
                  <c:v>0.42</c:v>
                </c:pt>
                <c:pt idx="3">
                  <c:v>0.55000000000000004</c:v>
                </c:pt>
                <c:pt idx="4">
                  <c:v>0.54</c:v>
                </c:pt>
                <c:pt idx="5">
                  <c:v>0.59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8CA-734F-8A40-5FA62B839B3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Teaching staff put a lot of time into commenting on your work </c:v>
                </c:pt>
                <c:pt idx="1">
                  <c:v>Gave you feedback on draft work</c:v>
                </c:pt>
                <c:pt idx="2">
                  <c:v>Gave you more general feedback on progress</c:v>
                </c:pt>
                <c:pt idx="3">
                  <c:v>Gave you useful feedback</c:v>
                </c:pt>
                <c:pt idx="4">
                  <c:v>Gave you feedback in time to help with the next assignment</c:v>
                </c:pt>
                <c:pt idx="5">
                  <c:v>Were open to having further discussions about your work</c:v>
                </c:pt>
              </c:strCache>
            </c:strRef>
          </c:cat>
          <c:val>
            <c:numRef>
              <c:f>Sheet1!$E$2:$E$7</c:f>
              <c:numCache>
                <c:formatCode>0%</c:formatCode>
                <c:ptCount val="6"/>
                <c:pt idx="0">
                  <c:v>0.36</c:v>
                </c:pt>
                <c:pt idx="1">
                  <c:v>0.35</c:v>
                </c:pt>
                <c:pt idx="2">
                  <c:v>0.39</c:v>
                </c:pt>
                <c:pt idx="3">
                  <c:v>0.54</c:v>
                </c:pt>
                <c:pt idx="4">
                  <c:v>0.53</c:v>
                </c:pt>
                <c:pt idx="5">
                  <c:v>0.56999999999999995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8CA-734F-8A40-5FA62B839B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1271808"/>
        <c:axId val="161273344"/>
      </c:barChart>
      <c:catAx>
        <c:axId val="16127180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61273344"/>
        <c:crosses val="autoZero"/>
        <c:auto val="1"/>
        <c:lblAlgn val="ctr"/>
        <c:lblOffset val="100"/>
        <c:noMultiLvlLbl val="0"/>
      </c:catAx>
      <c:valAx>
        <c:axId val="161273344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16127180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Has your experience matched expectations?</a:t>
            </a:r>
            <a:r>
              <a:rPr lang="en-GB" sz="1400" b="1" i="0" u="none" strike="noStrike" kern="1200" baseline="0">
                <a:solidFill>
                  <a:srgbClr val="4D4D4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lang="en-GB" sz="140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0.31250350629613671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8.4038220256068455E-2"/>
          <c:y val="0.15272826026005412"/>
          <c:w val="0.63281095662270359"/>
          <c:h val="0.7628108934052140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It’s been better in some ways and worse in others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marker>
            <c:symbol val="none"/>
          </c:marker>
          <c:dLbls>
            <c:dLbl>
              <c:idx val="6"/>
              <c:spPr/>
              <c:txPr>
                <a:bodyPr/>
                <a:lstStyle/>
                <a:p>
                  <a:pPr>
                    <a:defRPr sz="1200" b="0"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CA81-462D-B21C-91EA268F7E4A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200" b="0"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CA81-462D-B21C-91EA268F7E4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</c:strCache>
            </c:strRef>
          </c:cat>
          <c:val>
            <c:numRef>
              <c:f>Sheet1!$B$2:$B$9</c:f>
              <c:numCache>
                <c:formatCode>0%</c:formatCode>
                <c:ptCount val="8"/>
                <c:pt idx="0">
                  <c:v>0.49</c:v>
                </c:pt>
                <c:pt idx="1">
                  <c:v>0.45</c:v>
                </c:pt>
                <c:pt idx="2">
                  <c:v>0.5</c:v>
                </c:pt>
                <c:pt idx="3">
                  <c:v>0.49</c:v>
                </c:pt>
                <c:pt idx="4">
                  <c:v>0.49</c:v>
                </c:pt>
                <c:pt idx="5">
                  <c:v>0.51</c:v>
                </c:pt>
                <c:pt idx="6">
                  <c:v>0.53</c:v>
                </c:pt>
                <c:pt idx="7">
                  <c:v>0.52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7AC-6041-9038-0D9154A546F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It’s been better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dLbls>
            <c:dLbl>
              <c:idx val="6"/>
              <c:spPr/>
              <c:txPr>
                <a:bodyPr/>
                <a:lstStyle/>
                <a:p>
                  <a:pPr>
                    <a:defRPr sz="1200" b="0"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CA81-462D-B21C-91EA268F7E4A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200" b="0">
                      <a:latin typeface="Arial Black" panose="020B0A040201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CA81-462D-B21C-91EA268F7E4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</c:strCache>
            </c:strRef>
          </c:cat>
          <c:val>
            <c:numRef>
              <c:f>Sheet1!$C$2:$C$9</c:f>
              <c:numCache>
                <c:formatCode>0%</c:formatCode>
                <c:ptCount val="8"/>
                <c:pt idx="0">
                  <c:v>0.26</c:v>
                </c:pt>
                <c:pt idx="1">
                  <c:v>0.32</c:v>
                </c:pt>
                <c:pt idx="2">
                  <c:v>0.27</c:v>
                </c:pt>
                <c:pt idx="3">
                  <c:v>0.28000000000000003</c:v>
                </c:pt>
                <c:pt idx="4">
                  <c:v>0.27</c:v>
                </c:pt>
                <c:pt idx="5">
                  <c:v>0.25</c:v>
                </c:pt>
                <c:pt idx="6">
                  <c:v>0.23</c:v>
                </c:pt>
                <c:pt idx="7">
                  <c:v>0.22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7AC-6041-9038-0D9154A546F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It’s been worse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6"/>
              <c:spPr/>
              <c:txPr>
                <a:bodyPr/>
                <a:lstStyle/>
                <a:p>
                  <a:pPr>
                    <a:defRPr sz="1200" b="0"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CA81-462D-B21C-91EA268F7E4A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200" b="0"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CA81-462D-B21C-91EA268F7E4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</c:strCache>
            </c:strRef>
          </c:cat>
          <c:val>
            <c:numRef>
              <c:f>Sheet1!$D$2:$D$9</c:f>
              <c:numCache>
                <c:formatCode>0%</c:formatCode>
                <c:ptCount val="8"/>
                <c:pt idx="0">
                  <c:v>0.11</c:v>
                </c:pt>
                <c:pt idx="1">
                  <c:v>0.13</c:v>
                </c:pt>
                <c:pt idx="2">
                  <c:v>0.12</c:v>
                </c:pt>
                <c:pt idx="3">
                  <c:v>0.12</c:v>
                </c:pt>
                <c:pt idx="4">
                  <c:v>0.13</c:v>
                </c:pt>
                <c:pt idx="5">
                  <c:v>0.13</c:v>
                </c:pt>
                <c:pt idx="6">
                  <c:v>0.12</c:v>
                </c:pt>
                <c:pt idx="7">
                  <c:v>0.13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7AC-6041-9038-0D9154A546F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It’s been exactly what I expected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dLbls>
            <c:dLbl>
              <c:idx val="6"/>
              <c:spPr/>
              <c:txPr>
                <a:bodyPr/>
                <a:lstStyle/>
                <a:p>
                  <a:pPr>
                    <a:defRPr sz="1200" b="0"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CA81-462D-B21C-91EA268F7E4A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200" b="0">
                      <a:latin typeface="Arial Black" panose="020B0A040201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CA81-462D-B21C-91EA268F7E4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</c:strCache>
            </c:strRef>
          </c:cat>
          <c:val>
            <c:numRef>
              <c:f>Sheet1!$E$2:$E$9</c:f>
              <c:numCache>
                <c:formatCode>0%</c:formatCode>
                <c:ptCount val="8"/>
                <c:pt idx="0">
                  <c:v>0.11</c:v>
                </c:pt>
                <c:pt idx="1">
                  <c:v>0.08</c:v>
                </c:pt>
                <c:pt idx="2">
                  <c:v>0.09</c:v>
                </c:pt>
                <c:pt idx="3">
                  <c:v>0.09</c:v>
                </c:pt>
                <c:pt idx="4">
                  <c:v>0.09</c:v>
                </c:pt>
                <c:pt idx="5">
                  <c:v>0.09</c:v>
                </c:pt>
                <c:pt idx="6">
                  <c:v>0.1</c:v>
                </c:pt>
                <c:pt idx="7">
                  <c:v>0.11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A7AC-6041-9038-0D9154A546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112576"/>
        <c:axId val="5114112"/>
      </c:lineChart>
      <c:catAx>
        <c:axId val="5112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5114112"/>
        <c:crosses val="autoZero"/>
        <c:auto val="1"/>
        <c:lblAlgn val="ctr"/>
        <c:lblOffset val="100"/>
        <c:noMultiLvlLbl val="0"/>
      </c:catAx>
      <c:valAx>
        <c:axId val="5114112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+mn-lt"/>
              </a:defRPr>
            </a:pPr>
            <a:endParaRPr lang="en-US"/>
          </a:p>
        </c:txPr>
        <c:crossAx val="51125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708329177194119"/>
          <c:y val="0.39377754828910905"/>
          <c:w val="0.27421023928735838"/>
          <c:h val="0.27345165481595429"/>
        </c:manualLayout>
      </c:layout>
      <c:overlay val="0"/>
      <c:txPr>
        <a:bodyPr/>
        <a:lstStyle/>
        <a:p>
          <a:pPr>
            <a:defRPr sz="1200"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900">
          <a:latin typeface="Trebuchet MS" panose="020B0603020202020204" pitchFamily="34" charset="0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Why</a:t>
            </a:r>
            <a:r>
              <a:rPr lang="en-US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experience worse than expected – demographic differences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45397676536967108"/>
          <c:y val="0.13016742430685149"/>
          <c:w val="0.54602323463032898"/>
          <c:h val="0.841812190813004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tx2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5D85-9D4F-B5FB-2BDFE893776C}"/>
              </c:ext>
            </c:extLst>
          </c:dPt>
          <c:dPt>
            <c:idx val="1"/>
            <c:invertIfNegative val="0"/>
            <c:bubble3D val="0"/>
            <c:spPr>
              <a:solidFill>
                <a:srgbClr val="02A4A6"/>
              </a:solidFill>
              <a:ln>
                <a:solidFill>
                  <a:srgbClr val="02A4A6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5D85-9D4F-B5FB-2BDFE893776C}"/>
              </c:ext>
            </c:extLst>
          </c:dPt>
          <c:dPt>
            <c:idx val="2"/>
            <c:invertIfNegative val="0"/>
            <c:bubble3D val="0"/>
            <c:spPr>
              <a:solidFill>
                <a:srgbClr val="02A4A6"/>
              </a:solidFill>
              <a:ln>
                <a:solidFill>
                  <a:srgbClr val="02A4A6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B1A5-4CBA-B94F-2B9EAD4DCC36}"/>
              </c:ext>
            </c:extLst>
          </c:dPt>
          <c:dPt>
            <c:idx val="3"/>
            <c:invertIfNegative val="0"/>
            <c:bubble3D val="0"/>
            <c:spPr>
              <a:solidFill>
                <a:schemeClr val="bg2"/>
              </a:solidFill>
              <a:ln>
                <a:solidFill>
                  <a:schemeClr val="bg2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5D85-9D4F-B5FB-2BDFE893776C}"/>
              </c:ext>
            </c:extLst>
          </c:dPt>
          <c:dPt>
            <c:idx val="4"/>
            <c:invertIfNegative val="0"/>
            <c:bubble3D val="0"/>
            <c:spPr>
              <a:solidFill>
                <a:schemeClr val="bg2"/>
              </a:solidFill>
              <a:ln>
                <a:solidFill>
                  <a:schemeClr val="bg2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5D85-9D4F-B5FB-2BDFE893776C}"/>
              </c:ext>
            </c:extLst>
          </c:dPt>
          <c:dPt>
            <c:idx val="5"/>
            <c:invertIfNegative val="0"/>
            <c:bubble3D val="0"/>
            <c:spPr>
              <a:solidFill>
                <a:schemeClr val="bg2"/>
              </a:solidFill>
              <a:ln>
                <a:solidFill>
                  <a:schemeClr val="bg2"/>
                </a:solidFill>
              </a:ln>
            </c:spPr>
            <c:extLst>
              <c:ext xmlns:c16="http://schemas.microsoft.com/office/drawing/2014/chart" uri="{C3380CC4-5D6E-409C-BE32-E72D297353CC}">
                <c16:uniqueId val="{00000009-5D85-9D4F-B5FB-2BDFE893776C}"/>
              </c:ext>
            </c:extLst>
          </c:dPt>
          <c:dPt>
            <c:idx val="6"/>
            <c:invertIfNegative val="0"/>
            <c:bubble3D val="0"/>
            <c:spPr>
              <a:solidFill>
                <a:srgbClr val="FE4A5D"/>
              </a:solidFill>
              <a:ln>
                <a:solidFill>
                  <a:srgbClr val="FE4A5D"/>
                </a:solidFill>
              </a:ln>
            </c:spPr>
            <c:extLst>
              <c:ext xmlns:c16="http://schemas.microsoft.com/office/drawing/2014/chart" uri="{C3380CC4-5D6E-409C-BE32-E72D297353CC}">
                <c16:uniqueId val="{0000000B-5D85-9D4F-B5FB-2BDFE893776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1">
                  <c:v>Course too challenging – Asian</c:v>
                </c:pt>
                <c:pt idx="2">
                  <c:v>Course too challenging – Chinese</c:v>
                </c:pt>
                <c:pt idx="3">
                  <c:v>Course too challenging – Russell Group</c:v>
                </c:pt>
                <c:pt idx="4">
                  <c:v>Course too challenging –Total sample</c:v>
                </c:pt>
                <c:pt idx="6">
                  <c:v>Did not put in effort – Aged 21 and under</c:v>
                </c:pt>
                <c:pt idx="7">
                  <c:v>Did not put in effort – BME</c:v>
                </c:pt>
                <c:pt idx="8">
                  <c:v>Did not put in effort – Total sample</c:v>
                </c:pt>
              </c:strCache>
            </c:strRef>
          </c:cat>
          <c:val>
            <c:numRef>
              <c:f>Sheet1!$B$2:$B$10</c:f>
              <c:numCache>
                <c:formatCode>0%</c:formatCode>
                <c:ptCount val="9"/>
                <c:pt idx="1">
                  <c:v>0.3</c:v>
                </c:pt>
                <c:pt idx="2">
                  <c:v>0.31</c:v>
                </c:pt>
                <c:pt idx="3">
                  <c:v>0.32</c:v>
                </c:pt>
                <c:pt idx="4">
                  <c:v>0.21</c:v>
                </c:pt>
                <c:pt idx="6">
                  <c:v>0.37</c:v>
                </c:pt>
                <c:pt idx="7">
                  <c:v>0.42</c:v>
                </c:pt>
                <c:pt idx="8">
                  <c:v>0.35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5D85-9D4F-B5FB-2BDFE89377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166976"/>
        <c:axId val="5168512"/>
      </c:barChart>
      <c:catAx>
        <c:axId val="516697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5168512"/>
        <c:crosses val="autoZero"/>
        <c:auto val="1"/>
        <c:lblAlgn val="ctr"/>
        <c:lblOffset val="100"/>
        <c:noMultiLvlLbl val="0"/>
      </c:catAx>
      <c:valAx>
        <c:axId val="5168512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5166976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ONS aged 20–24 2017/18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Low anxiety</c:v>
                </c:pt>
                <c:pt idx="1">
                  <c:v>Life satisfaction</c:v>
                </c:pt>
                <c:pt idx="2">
                  <c:v>Life worthwhile</c:v>
                </c:pt>
                <c:pt idx="3">
                  <c:v>Happiness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0.37</c:v>
                </c:pt>
                <c:pt idx="1">
                  <c:v>0.27</c:v>
                </c:pt>
                <c:pt idx="2">
                  <c:v>0.33</c:v>
                </c:pt>
                <c:pt idx="3">
                  <c:v>0.32700000000000001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53-E34A-BA90-4D262281BD3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Student Academic Experience Survey 2016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4.3715846994535519E-3"/>
                  <c:y val="-3.482074368005468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D28-9B4A-933A-CAB27CE72204}"/>
                </c:ext>
              </c:extLst>
            </c:dLbl>
            <c:dLbl>
              <c:idx val="2"/>
              <c:layout>
                <c:manualLayout>
                  <c:x val="4.3715846994535519E-3"/>
                  <c:y val="-3.482074368005468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D28-9B4A-933A-CAB27CE72204}"/>
                </c:ext>
              </c:extLst>
            </c:dLbl>
            <c:dLbl>
              <c:idx val="3"/>
              <c:layout>
                <c:manualLayout>
                  <c:x val="4.3715846994535519E-3"/>
                  <c:y val="-3.482074368005468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D28-9B4A-933A-CAB27CE7220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Low anxiety</c:v>
                </c:pt>
                <c:pt idx="1">
                  <c:v>Life satisfaction</c:v>
                </c:pt>
                <c:pt idx="2">
                  <c:v>Life worthwhile</c:v>
                </c:pt>
                <c:pt idx="3">
                  <c:v>Happiness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0.21</c:v>
                </c:pt>
                <c:pt idx="1">
                  <c:v>0.16</c:v>
                </c:pt>
                <c:pt idx="2">
                  <c:v>0.22</c:v>
                </c:pt>
                <c:pt idx="3">
                  <c:v>0.21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253-E34A-BA90-4D262281BD3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Student Academic Experience Survey 2017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Low anxiety</c:v>
                </c:pt>
                <c:pt idx="1">
                  <c:v>Life satisfaction</c:v>
                </c:pt>
                <c:pt idx="2">
                  <c:v>Life worthwhile</c:v>
                </c:pt>
                <c:pt idx="3">
                  <c:v>Happiness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0.19</c:v>
                </c:pt>
                <c:pt idx="1">
                  <c:v>0.14000000000000001</c:v>
                </c:pt>
                <c:pt idx="2">
                  <c:v>0.19</c:v>
                </c:pt>
                <c:pt idx="3">
                  <c:v>0.19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253-E34A-BA90-4D262281BD31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Student Academic Experience Survey 2018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3.212426315563013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253-E34A-BA90-4D262281BD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Low anxiety</c:v>
                </c:pt>
                <c:pt idx="1">
                  <c:v>Life satisfaction</c:v>
                </c:pt>
                <c:pt idx="2">
                  <c:v>Life worthwhile</c:v>
                </c:pt>
                <c:pt idx="3">
                  <c:v>Happiness</c:v>
                </c:pt>
              </c:strCache>
            </c:strRef>
          </c:cat>
          <c:val>
            <c:numRef>
              <c:f>Sheet1!$E$2:$E$5</c:f>
              <c:numCache>
                <c:formatCode>0%</c:formatCode>
                <c:ptCount val="4"/>
                <c:pt idx="0">
                  <c:v>0.18</c:v>
                </c:pt>
                <c:pt idx="1">
                  <c:v>0.14000000000000001</c:v>
                </c:pt>
                <c:pt idx="2">
                  <c:v>0.17</c:v>
                </c:pt>
                <c:pt idx="3">
                  <c:v>0.17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253-E34A-BA90-4D262281BD31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Student Academic Experience Survey 2019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Low anxiety</c:v>
                </c:pt>
                <c:pt idx="1">
                  <c:v>Life satisfaction</c:v>
                </c:pt>
                <c:pt idx="2">
                  <c:v>Life worthwhile</c:v>
                </c:pt>
                <c:pt idx="3">
                  <c:v>Happiness</c:v>
                </c:pt>
              </c:strCache>
            </c:strRef>
          </c:cat>
          <c:val>
            <c:numRef>
              <c:f>Sheet1!$F$2:$F$5</c:f>
              <c:numCache>
                <c:formatCode>0%</c:formatCode>
                <c:ptCount val="4"/>
                <c:pt idx="0">
                  <c:v>0.16</c:v>
                </c:pt>
                <c:pt idx="1">
                  <c:v>0.14000000000000001</c:v>
                </c:pt>
                <c:pt idx="2">
                  <c:v>0.17</c:v>
                </c:pt>
                <c:pt idx="3">
                  <c:v>0.18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D28-9B4A-933A-CAB27CE722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70816"/>
        <c:axId val="8380800"/>
      </c:barChart>
      <c:catAx>
        <c:axId val="83708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8380800"/>
        <c:crosses val="autoZero"/>
        <c:auto val="1"/>
        <c:lblAlgn val="ctr"/>
        <c:lblOffset val="100"/>
        <c:noMultiLvlLbl val="0"/>
      </c:catAx>
      <c:valAx>
        <c:axId val="8380800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837081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Before starting university how well prepared</a:t>
            </a:r>
            <a:r>
              <a:rPr lang="en-GB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did you feel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en-GB" sz="1400" b="1" i="0" u="none" strike="noStrike" kern="1200" baseline="0" dirty="0">
                <a:solidFill>
                  <a:srgbClr val="4D4D4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0.20228104920459072"/>
          <c:y val="3.574945688930585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0910414843977801"/>
          <c:y val="0.15744293573210499"/>
          <c:w val="0.439742818606008"/>
          <c:h val="0.78418533596613105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1-927A-AB49-B72C-C206306BC141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3-927A-AB49-B72C-C206306BC14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5-927A-AB49-B72C-C206306BC141}"/>
              </c:ext>
            </c:extLst>
          </c:dPt>
          <c:dPt>
            <c:idx val="3"/>
            <c:bubble3D val="0"/>
            <c:spPr>
              <a:solidFill>
                <a:schemeClr val="accent2"/>
              </a:solidFill>
              <a:ln>
                <a:solidFill>
                  <a:schemeClr val="accent2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927A-AB49-B72C-C206306BC141}"/>
              </c:ext>
            </c:extLst>
          </c:dPt>
          <c:dPt>
            <c:idx val="4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9-B9E5-624F-A24F-F0450A91BF65}"/>
              </c:ext>
            </c:extLst>
          </c:dPt>
          <c:dPt>
            <c:idx val="5"/>
            <c:bubble3D val="0"/>
            <c:spPr>
              <a:solidFill>
                <a:schemeClr val="accent6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B-77C3-4F71-BEC2-658CFD044A2C}"/>
              </c:ext>
            </c:extLst>
          </c:dPt>
          <c:dLbls>
            <c:dLbl>
              <c:idx val="3"/>
              <c:layout>
                <c:manualLayout>
                  <c:x val="-1.8778850646997318E-3"/>
                  <c:y val="1.1873112635114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27A-AB49-B72C-C206306BC1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Chalet-LondonNineteenSixty" pitchFamily="50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Very prepared</c:v>
                </c:pt>
                <c:pt idx="1">
                  <c:v>Slightly prepared</c:v>
                </c:pt>
                <c:pt idx="2">
                  <c:v>Neither prepared nor unprepared</c:v>
                </c:pt>
                <c:pt idx="3">
                  <c:v>Slightly unprepared</c:v>
                </c:pt>
                <c:pt idx="4">
                  <c:v>Very unprepared</c:v>
                </c:pt>
                <c:pt idx="5">
                  <c:v>Don't know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0.16</c:v>
                </c:pt>
                <c:pt idx="1">
                  <c:v>0.44</c:v>
                </c:pt>
                <c:pt idx="2">
                  <c:v>0.17</c:v>
                </c:pt>
                <c:pt idx="3">
                  <c:v>0.14000000000000001</c:v>
                </c:pt>
                <c:pt idx="4">
                  <c:v>0.09</c:v>
                </c:pt>
                <c:pt idx="5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27A-AB49-B72C-C206306BC1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5958974762098177"/>
          <c:y val="0.24507784538296346"/>
          <c:w val="0.31488813482341332"/>
          <c:h val="0.67125641384944257"/>
        </c:manualLayout>
      </c:layout>
      <c:overlay val="0"/>
      <c:txPr>
        <a:bodyPr/>
        <a:lstStyle/>
        <a:p>
          <a:pPr>
            <a:defRPr sz="1200"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zero"/>
    <c:showDLblsOverMax val="0"/>
  </c:chart>
  <c:spPr>
    <a:ln>
      <a:noFill/>
    </a:ln>
  </c:sp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1E53AD-20D9-4985-8E2A-B38CE4C99DAB}" type="datetimeFigureOut">
              <a:rPr lang="en-GB" smtClean="0"/>
              <a:t>17/06/2019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C85A55-2F8F-4972-BF2B-43FF9C124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1082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A">
    <p:bg>
      <p:bgPr>
        <a:blipFill dpi="0"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6485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2A4A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E2E9A-5007-2647-82F2-A53705314D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080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02A4A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CBAF9-08BB-5146-B982-CD562EDD8B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7751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A">
    <p:bg>
      <p:bgPr>
        <a:blipFill dpi="0"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2080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B">
    <p:bg>
      <p:bgPr>
        <a:blipFill dpi="0"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8822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C">
    <p:bg>
      <p:bgPr>
        <a:blipFill dpi="0"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1236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B">
    <p:bg>
      <p:bgPr>
        <a:blipFill dpi="0"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1475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C">
    <p:bg>
      <p:bgPr>
        <a:blipFill dpi="0"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693279" y="1865877"/>
            <a:ext cx="7007788" cy="1563123"/>
          </a:xfrm>
          <a:prstGeom prst="rect">
            <a:avLst/>
          </a:prstGeom>
        </p:spPr>
        <p:txBody>
          <a:bodyPr rtlCol="0" anchor="t" anchorCtr="0">
            <a:norm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93738" y="4990597"/>
            <a:ext cx="7007225" cy="440241"/>
          </a:xfrm>
        </p:spPr>
        <p:txBody>
          <a:bodyPr anchor="b" anchorCtr="0"/>
          <a:lstStyle>
            <a:lvl1pPr marL="0" indent="0">
              <a:buNone/>
              <a:defRPr sz="2200" b="0">
                <a:latin typeface="+mj-lt"/>
              </a:defRPr>
            </a:lvl1pPr>
            <a:lvl2pPr marL="457200" indent="0">
              <a:buNone/>
              <a:defRPr sz="22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0357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Teal"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1DC7C5F3-E7D5-7E44-8192-B93403F05D8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65654" y="1865877"/>
            <a:ext cx="8221146" cy="1563123"/>
          </a:xfrm>
          <a:prstGeom prst="rect">
            <a:avLst/>
          </a:prstGeom>
        </p:spPr>
        <p:txBody>
          <a:bodyPr rtlCol="0" anchor="t" anchorCtr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66042" y="5300271"/>
            <a:ext cx="8220758" cy="440241"/>
          </a:xfrm>
        </p:spPr>
        <p:txBody>
          <a:bodyPr anchor="b" anchorCtr="0"/>
          <a:lstStyle>
            <a:lvl1pPr marL="0" indent="0">
              <a:buNone/>
              <a:defRPr sz="2200" b="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2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85616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Purple">
    <p:bg>
      <p:bgPr>
        <a:blipFill dpi="0"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1DC7C5F3-E7D5-7E44-8192-B93403F05D8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65654" y="1865877"/>
            <a:ext cx="8221146" cy="1563123"/>
          </a:xfrm>
          <a:prstGeom prst="rect">
            <a:avLst/>
          </a:prstGeom>
        </p:spPr>
        <p:txBody>
          <a:bodyPr rtlCol="0" anchor="t" anchorCtr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66042" y="5300271"/>
            <a:ext cx="8220758" cy="440241"/>
          </a:xfrm>
        </p:spPr>
        <p:txBody>
          <a:bodyPr anchor="b" anchorCtr="0"/>
          <a:lstStyle>
            <a:lvl1pPr marL="0" indent="0">
              <a:buNone/>
              <a:defRPr sz="2200" b="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2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9163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2A4A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1FE01-633F-3C45-B0F5-27F3AEE419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169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2A4A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00975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4E491-CF41-B34D-92D2-90B57E9D41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817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9C14CE-41EC-DD48-9062-4C3A722C64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915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A7E1FC9-4F60-2143-8B4D-596B063E0D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480" r:id="rId1"/>
    <p:sldLayoutId id="2147493481" r:id="rId2"/>
    <p:sldLayoutId id="2147493487" r:id="rId3"/>
    <p:sldLayoutId id="2147493482" r:id="rId4"/>
    <p:sldLayoutId id="2147493486" r:id="rId5"/>
    <p:sldLayoutId id="2147493475" r:id="rId6"/>
    <p:sldLayoutId id="2147493483" r:id="rId7"/>
    <p:sldLayoutId id="2147493476" r:id="rId8"/>
    <p:sldLayoutId id="2147493477" r:id="rId9"/>
    <p:sldLayoutId id="2147493478" r:id="rId10"/>
    <p:sldLayoutId id="2147493479" r:id="rId11"/>
    <p:sldLayoutId id="2147493484" r:id="rId12"/>
    <p:sldLayoutId id="2147493485" r:id="rId13"/>
    <p:sldLayoutId id="2147493488" r:id="rId14"/>
  </p:sldLayoutIdLs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rgbClr val="02A4A6"/>
          </a:solidFill>
          <a:latin typeface="+mj-lt"/>
          <a:ea typeface="ＭＳ Ｐゴシック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279" y="2029163"/>
            <a:ext cx="7187978" cy="1563123"/>
          </a:xfrm>
        </p:spPr>
        <p:txBody>
          <a:bodyPr>
            <a:noAutofit/>
          </a:bodyPr>
          <a:lstStyle/>
          <a:p>
            <a:r>
              <a:rPr lang="en-GB" sz="3200" dirty="0">
                <a:solidFill>
                  <a:schemeClr val="accent1"/>
                </a:solidFill>
                <a:latin typeface="Chalet-LondonNineteenSixty" pitchFamily="50" charset="0"/>
              </a:rPr>
              <a:t>The Student Academic Experience Survey 2019</a:t>
            </a:r>
            <a:br>
              <a:rPr lang="en-GB" sz="3200" dirty="0">
                <a:solidFill>
                  <a:schemeClr val="accent1"/>
                </a:solidFill>
                <a:latin typeface="Chalet-LondonNineteenSixty" pitchFamily="50" charset="0"/>
              </a:rPr>
            </a:br>
            <a:endParaRPr lang="en-GB" sz="3200" dirty="0">
              <a:solidFill>
                <a:schemeClr val="accent1"/>
              </a:solidFill>
              <a:latin typeface="Chalet-LondonNineteenSixty" pitchFamily="50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68086" y="4990597"/>
            <a:ext cx="7543800" cy="440241"/>
          </a:xfrm>
        </p:spPr>
        <p:txBody>
          <a:bodyPr/>
          <a:lstStyle/>
          <a:p>
            <a:r>
              <a:rPr lang="en-GB" sz="1800" dirty="0"/>
              <a:t>Jonathan Neves, Head of Business Intelligence &amp; Surveys, Advance HE</a:t>
            </a:r>
          </a:p>
        </p:txBody>
      </p:sp>
      <p:pic>
        <p:nvPicPr>
          <p:cNvPr id="5" name="Picture 2" descr="M:\November keynotes\HEA_Surveys_logos_SAES - colour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94404" y="511629"/>
            <a:ext cx="1517481" cy="888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JonathanN\AppData\Local\Microsoft\Windows\Temporary Internet Files\Content.Outlook\9PJ85VV8\Hepi Logo Jpeg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88579" y="646990"/>
            <a:ext cx="1315786" cy="753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14554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152"/>
            <a:ext cx="8229600" cy="1031648"/>
          </a:xfrm>
        </p:spPr>
        <p:txBody>
          <a:bodyPr/>
          <a:lstStyle/>
          <a:p>
            <a:pPr algn="ctr"/>
            <a:r>
              <a:rPr lang="en-GB" sz="2400" dirty="0"/>
              <a:t>Measured for the first time, levels of preparation are generally good </a:t>
            </a:r>
          </a:p>
        </p:txBody>
      </p:sp>
      <p:pic>
        <p:nvPicPr>
          <p:cNvPr id="6" name="Picture 2" descr="C:\Users\JonathanN\AppData\Local\Microsoft\Windows\Temporary Internet Files\Content.Outlook\9PJ85VV8\Hepi Logo Jpeg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51312" y="6289452"/>
            <a:ext cx="1054879" cy="516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161861971"/>
              </p:ext>
            </p:extLst>
          </p:nvPr>
        </p:nvGraphicFramePr>
        <p:xfrm>
          <a:off x="315686" y="990600"/>
          <a:ext cx="8610599" cy="5018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ctangle 2"/>
          <p:cNvSpPr/>
          <p:nvPr/>
        </p:nvSpPr>
        <p:spPr>
          <a:xfrm>
            <a:off x="4165620" y="6410854"/>
            <a:ext cx="196880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dirty="0"/>
              <a:t>Base: All respondents (14,072).</a:t>
            </a:r>
          </a:p>
        </p:txBody>
      </p:sp>
    </p:spTree>
    <p:extLst>
      <p:ext uri="{BB962C8B-B14F-4D97-AF65-F5344CB8AC3E}">
        <p14:creationId xmlns:p14="http://schemas.microsoft.com/office/powerpoint/2010/main" val="4188210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12371"/>
          </a:xfrm>
        </p:spPr>
        <p:txBody>
          <a:bodyPr/>
          <a:lstStyle/>
          <a:p>
            <a:pPr algn="ctr"/>
            <a:r>
              <a:rPr lang="en-GB" sz="2200" dirty="0"/>
              <a:t>Although there is an inverse relationship between levels of preparation and learning gain. Can students be too prepared?</a:t>
            </a:r>
          </a:p>
        </p:txBody>
      </p:sp>
      <p:pic>
        <p:nvPicPr>
          <p:cNvPr id="6" name="Picture 2" descr="C:\Users\JonathanN\AppData\Local\Microsoft\Windows\Temporary Internet Files\Content.Outlook\9PJ85VV8\Hepi Logo Jpeg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51312" y="6289452"/>
            <a:ext cx="1054879" cy="516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4165620" y="6410854"/>
            <a:ext cx="196880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dirty="0"/>
              <a:t>Base: All respondents (14,072).</a:t>
            </a: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762583276"/>
              </p:ext>
            </p:extLst>
          </p:nvPr>
        </p:nvGraphicFramePr>
        <p:xfrm>
          <a:off x="206829" y="925287"/>
          <a:ext cx="8817428" cy="5148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892794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152"/>
            <a:ext cx="8229600" cy="1143000"/>
          </a:xfrm>
        </p:spPr>
        <p:txBody>
          <a:bodyPr/>
          <a:lstStyle/>
          <a:p>
            <a:pPr algn="ctr"/>
            <a:r>
              <a:rPr lang="en-GB" sz="2400" dirty="0"/>
              <a:t>Despite positive results among the total sample, some BME students have a less positive experience</a:t>
            </a:r>
          </a:p>
        </p:txBody>
      </p:sp>
      <p:pic>
        <p:nvPicPr>
          <p:cNvPr id="6" name="Picture 2" descr="C:\Users\JonathanN\AppData\Local\Microsoft\Windows\Temporary Internet Files\Content.Outlook\9PJ85VV8\Hepi Logo Jpeg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51312" y="6289452"/>
            <a:ext cx="1054879" cy="516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2853654278"/>
              </p:ext>
            </p:extLst>
          </p:nvPr>
        </p:nvGraphicFramePr>
        <p:xfrm>
          <a:off x="457199" y="1178152"/>
          <a:ext cx="8360229" cy="4917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ctangle 2"/>
          <p:cNvSpPr/>
          <p:nvPr/>
        </p:nvSpPr>
        <p:spPr>
          <a:xfrm>
            <a:off x="3592285" y="6347856"/>
            <a:ext cx="544285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Base: UK-domicile. White (9,255); Black (362); Asian (1,493); Chinese (177); Mixed (548). Statistically significant differences compared to White cohort in bold.</a:t>
            </a:r>
          </a:p>
        </p:txBody>
      </p:sp>
    </p:spTree>
    <p:extLst>
      <p:ext uri="{BB962C8B-B14F-4D97-AF65-F5344CB8AC3E}">
        <p14:creationId xmlns:p14="http://schemas.microsoft.com/office/powerpoint/2010/main" val="23309000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152"/>
            <a:ext cx="8229600" cy="977219"/>
          </a:xfrm>
        </p:spPr>
        <p:txBody>
          <a:bodyPr/>
          <a:lstStyle/>
          <a:p>
            <a:pPr algn="ctr"/>
            <a:r>
              <a:rPr lang="en-GB" sz="2400" dirty="0"/>
              <a:t>This can impact on how they feel about entering HE</a:t>
            </a:r>
          </a:p>
        </p:txBody>
      </p:sp>
      <p:pic>
        <p:nvPicPr>
          <p:cNvPr id="6" name="Picture 2" descr="C:\Users\JonathanN\AppData\Local\Microsoft\Windows\Temporary Internet Files\Content.Outlook\9PJ85VV8\Hepi Logo Jpeg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51312" y="6289452"/>
            <a:ext cx="1054879" cy="516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2928168869"/>
              </p:ext>
            </p:extLst>
          </p:nvPr>
        </p:nvGraphicFramePr>
        <p:xfrm>
          <a:off x="250371" y="1262744"/>
          <a:ext cx="8675915" cy="4767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ectangle 3"/>
          <p:cNvSpPr/>
          <p:nvPr/>
        </p:nvSpPr>
        <p:spPr>
          <a:xfrm>
            <a:off x="3603171" y="6289452"/>
            <a:ext cx="542108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Base: UK-domicile. White (9,255); Black (362); Asian (1,493); Chinese (177); Mixed (548). Statistically significant differences compared to White cohort in bold.</a:t>
            </a:r>
          </a:p>
        </p:txBody>
      </p:sp>
    </p:spTree>
    <p:extLst>
      <p:ext uri="{BB962C8B-B14F-4D97-AF65-F5344CB8AC3E}">
        <p14:creationId xmlns:p14="http://schemas.microsoft.com/office/powerpoint/2010/main" val="40236646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152"/>
            <a:ext cx="8229600" cy="1053419"/>
          </a:xfrm>
        </p:spPr>
        <p:txBody>
          <a:bodyPr/>
          <a:lstStyle/>
          <a:p>
            <a:pPr algn="ctr"/>
            <a:r>
              <a:rPr lang="en-GB" sz="2400" dirty="0"/>
              <a:t>The concept of two-year degrees receives some support but it is not overwhelming</a:t>
            </a:r>
          </a:p>
        </p:txBody>
      </p:sp>
      <p:pic>
        <p:nvPicPr>
          <p:cNvPr id="6" name="Picture 2" descr="C:\Users\JonathanN\AppData\Local\Microsoft\Windows\Temporary Internet Files\Content.Outlook\9PJ85VV8\Hepi Logo Jpeg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51312" y="6289452"/>
            <a:ext cx="1054879" cy="516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4165620" y="6410854"/>
            <a:ext cx="196880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dirty="0"/>
              <a:t>Base: All respondents (14,072).</a:t>
            </a:r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1857099578"/>
              </p:ext>
            </p:extLst>
          </p:nvPr>
        </p:nvGraphicFramePr>
        <p:xfrm>
          <a:off x="141514" y="1480458"/>
          <a:ext cx="8860972" cy="44087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099240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JonathanN\AppData\Local\Microsoft\Windows\Temporary Internet Files\Content.Outlook\9PJ85VV8\Hepi Logo Jpeg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59093" y="337133"/>
            <a:ext cx="1315786" cy="753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M:\November keynotes\HEA_Surveys_logos_SAES - colour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80230" y="6100746"/>
            <a:ext cx="1191768" cy="697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91539CB-61BD-4116-A8AB-A77494F8CD97}"/>
              </a:ext>
            </a:extLst>
          </p:cNvPr>
          <p:cNvSpPr txBox="1"/>
          <p:nvPr/>
        </p:nvSpPr>
        <p:spPr>
          <a:xfrm>
            <a:off x="6526530" y="1187450"/>
            <a:ext cx="2331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b="1" dirty="0"/>
              <a:t>For more information </a:t>
            </a:r>
            <a:r>
              <a:rPr lang="en-GB" sz="1600" dirty="0"/>
              <a:t>www.hepi.ac.uk </a:t>
            </a:r>
          </a:p>
          <a:p>
            <a:pPr algn="r"/>
            <a:r>
              <a:rPr lang="en-GB" sz="1600" dirty="0"/>
              <a:t>@</a:t>
            </a:r>
            <a:r>
              <a:rPr lang="en-GB" sz="1600" dirty="0" err="1"/>
              <a:t>HEPI_news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340423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152"/>
            <a:ext cx="8229600" cy="1064305"/>
          </a:xfrm>
        </p:spPr>
        <p:txBody>
          <a:bodyPr/>
          <a:lstStyle/>
          <a:p>
            <a:pPr algn="ctr"/>
            <a:r>
              <a:rPr lang="en-GB" sz="2400" dirty="0"/>
              <a:t>We have seen a significant improvement in value perceptions for the second year running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755543069"/>
              </p:ext>
            </p:extLst>
          </p:nvPr>
        </p:nvGraphicFramePr>
        <p:xfrm>
          <a:off x="163286" y="1099457"/>
          <a:ext cx="8828314" cy="5018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3559628" y="6289452"/>
            <a:ext cx="558437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Base: All respondents. 2007 (14,859); 2012 (9,058); 2013 (17,090); 2014 (15,046); 2015 (15,129); 2016 (15,221); 2017 (14,057); 2018 (14,046); 2019 (14,072). Statistically significant differences between 2018 and 2019 in bold. </a:t>
            </a:r>
          </a:p>
        </p:txBody>
      </p:sp>
      <p:pic>
        <p:nvPicPr>
          <p:cNvPr id="6" name="Picture 2" descr="C:\Users\JonathanN\AppData\Local\Microsoft\Windows\Temporary Internet Files\Content.Outlook\9PJ85VV8\Hepi Logo Jpeg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51312" y="6289452"/>
            <a:ext cx="1054879" cy="516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8802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086" y="-117248"/>
            <a:ext cx="9056914" cy="1140505"/>
          </a:xfrm>
        </p:spPr>
        <p:txBody>
          <a:bodyPr/>
          <a:lstStyle/>
          <a:p>
            <a:pPr algn="ctr"/>
            <a:r>
              <a:rPr lang="en-GB" sz="2200" dirty="0"/>
              <a:t>Scotland and England have seen the largest increases. Wales has not materially changed despite fee regime changes.  </a:t>
            </a:r>
          </a:p>
        </p:txBody>
      </p:sp>
      <p:pic>
        <p:nvPicPr>
          <p:cNvPr id="6" name="Picture 2" descr="C:\Users\JonathanN\AppData\Local\Microsoft\Windows\Temporary Internet Files\Content.Outlook\9PJ85VV8\Hepi Logo Jpeg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51312" y="6289452"/>
            <a:ext cx="1054879" cy="516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483428" y="6230597"/>
            <a:ext cx="550817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Base: Scotland (2019 ­– 791); Wales (492); EU (983); England (10,949); Northern Ireland (284); Non-EU (574).  Value-for-money defined as Good / Very Good combined. Statistically significant differences between 2018 and 2019 in bold.</a:t>
            </a: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2879330811"/>
              </p:ext>
            </p:extLst>
          </p:nvPr>
        </p:nvGraphicFramePr>
        <p:xfrm>
          <a:off x="87086" y="936171"/>
          <a:ext cx="9056914" cy="51707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4213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485" y="-139019"/>
            <a:ext cx="8708571" cy="1143000"/>
          </a:xfrm>
        </p:spPr>
        <p:txBody>
          <a:bodyPr/>
          <a:lstStyle/>
          <a:p>
            <a:pPr algn="ctr"/>
            <a:r>
              <a:rPr lang="en-GB" sz="2200" dirty="0"/>
              <a:t>Teaching quality and resources drive perceptions of good value. Perceptions of poor value linked strongly to fees. </a:t>
            </a:r>
          </a:p>
        </p:txBody>
      </p:sp>
      <p:pic>
        <p:nvPicPr>
          <p:cNvPr id="6" name="Picture 2" descr="C:\Users\JonathanN\AppData\Local\Microsoft\Windows\Temporary Internet Files\Content.Outlook\9PJ85VV8\Hepi Logo Jpeg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51312" y="6289452"/>
            <a:ext cx="1054879" cy="516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494315" y="6347856"/>
            <a:ext cx="55299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Base: All respondents perceiving Good / Very Good value (5,723); Poor / Very Poor value (4,078). Main mentions for each area – ranked in order of Good / Very Good. </a:t>
            </a: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2997870437"/>
              </p:ext>
            </p:extLst>
          </p:nvPr>
        </p:nvGraphicFramePr>
        <p:xfrm>
          <a:off x="163286" y="968829"/>
          <a:ext cx="8784771" cy="50727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39070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95349"/>
          </a:xfrm>
        </p:spPr>
        <p:txBody>
          <a:bodyPr/>
          <a:lstStyle/>
          <a:p>
            <a:pPr algn="ctr"/>
            <a:r>
              <a:rPr lang="en-GB" sz="2200" dirty="0"/>
              <a:t>It therefore follows that these increases in teaching perceptions contribute to the increases in value-for-money</a:t>
            </a:r>
          </a:p>
        </p:txBody>
      </p:sp>
      <p:pic>
        <p:nvPicPr>
          <p:cNvPr id="6" name="Picture 2" descr="C:\Users\JonathanN\AppData\Local\Microsoft\Windows\Temporary Internet Files\Content.Outlook\9PJ85VV8\Hepi Logo Jpeg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51312" y="6289452"/>
            <a:ext cx="1054879" cy="516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4021738753"/>
              </p:ext>
            </p:extLst>
          </p:nvPr>
        </p:nvGraphicFramePr>
        <p:xfrm>
          <a:off x="359229" y="895349"/>
          <a:ext cx="8436428" cy="52333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ectangle 3"/>
          <p:cNvSpPr/>
          <p:nvPr/>
        </p:nvSpPr>
        <p:spPr>
          <a:xfrm>
            <a:off x="3581399" y="6289452"/>
            <a:ext cx="544285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Base: All respondents excluding not applicable. 2016 (14,989); 2017 (13,854); 2018 (13,805); 2019 (13,827). Chart displays % who say all</a:t>
            </a:r>
            <a:r>
              <a:rPr lang="en-GB" sz="1000" b="1" dirty="0"/>
              <a:t> </a:t>
            </a:r>
            <a:r>
              <a:rPr lang="en-GB" sz="1000" dirty="0"/>
              <a:t>or most of</a:t>
            </a:r>
            <a:r>
              <a:rPr lang="en-GB" sz="1000" b="1" dirty="0"/>
              <a:t> </a:t>
            </a:r>
            <a:r>
              <a:rPr lang="en-GB" sz="1000" dirty="0"/>
              <a:t>their teaching staff demonstrate the above characteristics. Statistically significant differences between 2018 and 2019 in bold.</a:t>
            </a:r>
          </a:p>
        </p:txBody>
      </p:sp>
    </p:spTree>
    <p:extLst>
      <p:ext uri="{BB962C8B-B14F-4D97-AF65-F5344CB8AC3E}">
        <p14:creationId xmlns:p14="http://schemas.microsoft.com/office/powerpoint/2010/main" val="1873599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95349"/>
          </a:xfrm>
        </p:spPr>
        <p:txBody>
          <a:bodyPr/>
          <a:lstStyle/>
          <a:p>
            <a:pPr algn="ctr"/>
            <a:r>
              <a:rPr lang="en-GB" sz="2200" dirty="0"/>
              <a:t>Ratings of assessment have also increased clearly on most aspects</a:t>
            </a:r>
          </a:p>
        </p:txBody>
      </p:sp>
      <p:pic>
        <p:nvPicPr>
          <p:cNvPr id="6" name="Picture 2" descr="C:\Users\JonathanN\AppData\Local\Microsoft\Windows\Temporary Internet Files\Content.Outlook\9PJ85VV8\Hepi Logo Jpeg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51312" y="6289452"/>
            <a:ext cx="1054879" cy="516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835482786"/>
              </p:ext>
            </p:extLst>
          </p:nvPr>
        </p:nvGraphicFramePr>
        <p:xfrm>
          <a:off x="228600" y="895350"/>
          <a:ext cx="8654143" cy="5102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ctangle 2"/>
          <p:cNvSpPr/>
          <p:nvPr/>
        </p:nvSpPr>
        <p:spPr>
          <a:xfrm>
            <a:off x="3592284" y="6289452"/>
            <a:ext cx="538842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Base: All respondents excluding not applicable. 2016 (14,989); 2017 (13,854); 2018 (13,674); 2019 (13,715). Chart displays % who say all</a:t>
            </a:r>
            <a:r>
              <a:rPr lang="en-GB" sz="1000" b="1" dirty="0"/>
              <a:t> </a:t>
            </a:r>
            <a:r>
              <a:rPr lang="en-GB" sz="1000" dirty="0"/>
              <a:t>or most of</a:t>
            </a:r>
            <a:r>
              <a:rPr lang="en-GB" sz="1000" b="1" dirty="0"/>
              <a:t> </a:t>
            </a:r>
            <a:r>
              <a:rPr lang="en-GB" sz="1000" dirty="0"/>
              <a:t>their teaching staff demonstrate the above characteristics. Statistically significant differences between 2018 and 2019 in bold.</a:t>
            </a:r>
          </a:p>
        </p:txBody>
      </p:sp>
    </p:spTree>
    <p:extLst>
      <p:ext uri="{BB962C8B-B14F-4D97-AF65-F5344CB8AC3E}">
        <p14:creationId xmlns:p14="http://schemas.microsoft.com/office/powerpoint/2010/main" val="997535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152"/>
            <a:ext cx="8229600" cy="1042534"/>
          </a:xfrm>
        </p:spPr>
        <p:txBody>
          <a:bodyPr/>
          <a:lstStyle/>
          <a:p>
            <a:pPr algn="ctr"/>
            <a:r>
              <a:rPr lang="en-GB" sz="2400" dirty="0"/>
              <a:t>For some students however, the experience still does not match their expectations</a:t>
            </a:r>
          </a:p>
        </p:txBody>
      </p:sp>
      <p:pic>
        <p:nvPicPr>
          <p:cNvPr id="6" name="Picture 2" descr="C:\Users\JonathanN\AppData\Local\Microsoft\Windows\Temporary Internet Files\Content.Outlook\9PJ85VV8\Hepi Logo Jpeg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51312" y="6289452"/>
            <a:ext cx="1054879" cy="516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936423" y="6413654"/>
            <a:ext cx="196880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dirty="0"/>
              <a:t>Base: All respondents (14,072).</a:t>
            </a: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2018420925"/>
              </p:ext>
            </p:extLst>
          </p:nvPr>
        </p:nvGraphicFramePr>
        <p:xfrm>
          <a:off x="152400" y="1077686"/>
          <a:ext cx="8752113" cy="50509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68183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152"/>
            <a:ext cx="8229600" cy="1042535"/>
          </a:xfrm>
        </p:spPr>
        <p:txBody>
          <a:bodyPr/>
          <a:lstStyle/>
          <a:p>
            <a:pPr algn="ctr"/>
            <a:r>
              <a:rPr lang="en-GB" sz="2400" dirty="0"/>
              <a:t>Students can sometimes blame themselves for this or struggle to deal with levels of challenge</a:t>
            </a:r>
          </a:p>
        </p:txBody>
      </p:sp>
      <p:pic>
        <p:nvPicPr>
          <p:cNvPr id="6" name="Picture 2" descr="C:\Users\JonathanN\AppData\Local\Microsoft\Windows\Temporary Internet Files\Content.Outlook\9PJ85VV8\Hepi Logo Jpeg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51312" y="6289452"/>
            <a:ext cx="1054879" cy="516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15558084"/>
              </p:ext>
            </p:extLst>
          </p:nvPr>
        </p:nvGraphicFramePr>
        <p:xfrm>
          <a:off x="87086" y="1077687"/>
          <a:ext cx="8915399" cy="4985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ectangle 3"/>
          <p:cNvSpPr/>
          <p:nvPr/>
        </p:nvSpPr>
        <p:spPr>
          <a:xfrm>
            <a:off x="3581400" y="6432495"/>
            <a:ext cx="542108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Base: All respondents whose experience has been wholly worse than expected (1,763).</a:t>
            </a:r>
          </a:p>
        </p:txBody>
      </p:sp>
    </p:spTree>
    <p:extLst>
      <p:ext uri="{BB962C8B-B14F-4D97-AF65-F5344CB8AC3E}">
        <p14:creationId xmlns:p14="http://schemas.microsoft.com/office/powerpoint/2010/main" val="681249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153"/>
            <a:ext cx="8229600" cy="944562"/>
          </a:xfrm>
        </p:spPr>
        <p:txBody>
          <a:bodyPr/>
          <a:lstStyle/>
          <a:p>
            <a:pPr algn="ctr"/>
            <a:r>
              <a:rPr lang="en-GB" sz="2400" dirty="0"/>
              <a:t>Student wellbeing remains well below that of the general population, and levels of anxiety continue to rise</a:t>
            </a:r>
          </a:p>
        </p:txBody>
      </p:sp>
      <p:pic>
        <p:nvPicPr>
          <p:cNvPr id="6" name="Picture 2" descr="C:\Users\JonathanN\AppData\Local\Microsoft\Windows\Temporary Internet Files\Content.Outlook\9PJ85VV8\Hepi Logo Jpeg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51312" y="6289452"/>
            <a:ext cx="1054879" cy="516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2660076280"/>
              </p:ext>
            </p:extLst>
          </p:nvPr>
        </p:nvGraphicFramePr>
        <p:xfrm>
          <a:off x="283030" y="2656114"/>
          <a:ext cx="8403770" cy="35269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716367"/>
              </p:ext>
            </p:extLst>
          </p:nvPr>
        </p:nvGraphicFramePr>
        <p:xfrm>
          <a:off x="283030" y="1059089"/>
          <a:ext cx="5671185" cy="1559879"/>
        </p:xfrm>
        <a:graphic>
          <a:graphicData uri="http://schemas.openxmlformats.org/drawingml/2006/table">
            <a:tbl>
              <a:tblPr firstRow="1" firstCol="1" bandRow="1"/>
              <a:tblGrid>
                <a:gridCol w="1417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7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79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79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br>
                        <a:rPr lang="en-GB" sz="1100" spc="-10" dirty="0">
                          <a:effectLst/>
                          <a:latin typeface="Arial"/>
                          <a:ea typeface="Chalet-LondonNineteenSixty"/>
                        </a:rPr>
                      </a:br>
                      <a:r>
                        <a:rPr lang="en-GB" sz="1000" b="1" spc="-1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halet-LondonNineteenSixty"/>
                          <a:cs typeface="Arial"/>
                        </a:rPr>
                        <a:t> </a:t>
                      </a:r>
                      <a:endParaRPr lang="en-GB" sz="1000" spc="-10" dirty="0">
                        <a:effectLst/>
                        <a:latin typeface="Arial"/>
                        <a:ea typeface="Chalet-LondonNineteenSixty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4A5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GB" sz="1000" b="1" spc="-1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halet-LondonNineteenSixty"/>
                          <a:cs typeface="Arial"/>
                        </a:rPr>
                        <a:t>All respondents</a:t>
                      </a:r>
                      <a:endParaRPr lang="en-GB" sz="1000" spc="-10" dirty="0">
                        <a:effectLst/>
                        <a:latin typeface="Arial"/>
                        <a:ea typeface="Chalet-LondonNineteenSixty"/>
                        <a:cs typeface="Times New Roman"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GB" sz="1000" b="1" spc="-1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halet-LondonNineteenSixty"/>
                          <a:cs typeface="Arial"/>
                        </a:rPr>
                        <a:t> </a:t>
                      </a:r>
                      <a:endParaRPr lang="en-GB" sz="1000" spc="-10" dirty="0">
                        <a:effectLst/>
                        <a:latin typeface="Arial"/>
                        <a:ea typeface="Chalet-LondonNineteenSixty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4A5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GB" sz="1000" b="1" spc="-1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halet-LondonNineteenSixty"/>
                          <a:cs typeface="Arial"/>
                        </a:rPr>
                        <a:t>Experience worse than expected because the course was too challenging</a:t>
                      </a:r>
                      <a:endParaRPr lang="en-GB" sz="1000" spc="-10" dirty="0">
                        <a:effectLst/>
                        <a:latin typeface="Arial"/>
                        <a:ea typeface="Chalet-LondonNineteenSixty"/>
                        <a:cs typeface="Times New Roman"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GB" sz="1000" b="1" spc="-1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halet-LondonNineteenSixty"/>
                          <a:cs typeface="Arial"/>
                        </a:rPr>
                        <a:t> </a:t>
                      </a:r>
                      <a:endParaRPr lang="en-GB" sz="1000" spc="-10" dirty="0">
                        <a:effectLst/>
                        <a:latin typeface="Arial"/>
                        <a:ea typeface="Chalet-LondonNineteenSixty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4A5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GB" sz="1000" b="1" spc="-1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halet-LondonNineteenSixty"/>
                          <a:cs typeface="Arial"/>
                        </a:rPr>
                        <a:t>Experience worse than expected because I did not put in enough effort myself </a:t>
                      </a:r>
                      <a:endParaRPr lang="en-GB" sz="1000" spc="-10" dirty="0">
                        <a:effectLst/>
                        <a:latin typeface="Arial"/>
                        <a:ea typeface="Chalet-LondonNineteenSixty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4A5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GB" sz="1000" b="1" spc="-10">
                          <a:solidFill>
                            <a:srgbClr val="FFFFFF"/>
                          </a:solidFill>
                          <a:effectLst/>
                          <a:latin typeface="Arial"/>
                          <a:ea typeface="Chalet-LondonNineteenSixty"/>
                          <a:cs typeface="Arial"/>
                        </a:rPr>
                        <a:t> </a:t>
                      </a:r>
                      <a:endParaRPr lang="en-GB" sz="1000" spc="-10">
                        <a:effectLst/>
                        <a:latin typeface="Arial"/>
                        <a:ea typeface="Chalet-LondonNineteenSixty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4A5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GB" sz="1000" b="1" spc="-1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halet-LondonNineteenSixty"/>
                          <a:cs typeface="Arial"/>
                        </a:rPr>
                        <a:t>(14,072)</a:t>
                      </a:r>
                      <a:endParaRPr lang="en-GB" sz="1000" spc="-10" dirty="0">
                        <a:effectLst/>
                        <a:latin typeface="Arial"/>
                        <a:ea typeface="Chalet-LondonNineteenSixty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4A5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GB" sz="1000" b="1" spc="-10">
                          <a:solidFill>
                            <a:srgbClr val="FFFFFF"/>
                          </a:solidFill>
                          <a:effectLst/>
                          <a:latin typeface="Arial"/>
                          <a:ea typeface="Chalet-LondonNineteenSixty"/>
                          <a:cs typeface="Arial"/>
                        </a:rPr>
                        <a:t>(1,600)</a:t>
                      </a:r>
                      <a:endParaRPr lang="en-GB" sz="1000" spc="-10">
                        <a:effectLst/>
                        <a:latin typeface="Arial"/>
                        <a:ea typeface="Chalet-LondonNineteenSixty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4A5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GB" sz="1000" b="1" spc="-10">
                          <a:solidFill>
                            <a:srgbClr val="FFFFFF"/>
                          </a:solidFill>
                          <a:effectLst/>
                          <a:latin typeface="Arial"/>
                          <a:ea typeface="Chalet-LondonNineteenSixty"/>
                          <a:cs typeface="Arial"/>
                        </a:rPr>
                        <a:t>(3,228)</a:t>
                      </a:r>
                      <a:endParaRPr lang="en-GB" sz="1000" spc="-10">
                        <a:effectLst/>
                        <a:latin typeface="Arial"/>
                        <a:ea typeface="Chalet-LondonNineteenSixty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4A5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GB" sz="1000" spc="-10">
                          <a:effectLst/>
                          <a:latin typeface="Arial"/>
                          <a:ea typeface="Chalet-LondonNineteenSixty"/>
                          <a:cs typeface="Arial"/>
                        </a:rPr>
                        <a:t>Low anxiety</a:t>
                      </a:r>
                      <a:endParaRPr lang="en-GB" sz="1000" spc="-10">
                        <a:effectLst/>
                        <a:latin typeface="Arial"/>
                        <a:ea typeface="Chalet-LondonNineteenSixty"/>
                        <a:cs typeface="Times New Roman"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GB" sz="1000" spc="-10">
                          <a:effectLst/>
                          <a:latin typeface="Arial"/>
                          <a:ea typeface="Chalet-LondonNineteenSixty"/>
                          <a:cs typeface="Arial"/>
                        </a:rPr>
                        <a:t>(0-1 out of 10)</a:t>
                      </a:r>
                      <a:endParaRPr lang="en-GB" sz="1000" spc="-10">
                        <a:effectLst/>
                        <a:latin typeface="Arial"/>
                        <a:ea typeface="Chalet-LondonNineteenSixty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GB" sz="1000" spc="-10">
                          <a:effectLst/>
                          <a:latin typeface="Arial"/>
                          <a:ea typeface="Chalet-LondonNineteenSixty"/>
                          <a:cs typeface="Arial"/>
                        </a:rPr>
                        <a:t>16%</a:t>
                      </a:r>
                      <a:endParaRPr lang="en-GB" sz="1000" spc="-10">
                        <a:effectLst/>
                        <a:latin typeface="Arial"/>
                        <a:ea typeface="Chalet-LondonNineteenSixty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GB" sz="1000" spc="-10">
                          <a:effectLst/>
                          <a:latin typeface="Arial Black"/>
                          <a:ea typeface="Chalet-LondonNineteenSixty"/>
                          <a:cs typeface="Arial"/>
                        </a:rPr>
                        <a:t>9%</a:t>
                      </a:r>
                      <a:endParaRPr lang="en-GB" sz="1000" spc="-10">
                        <a:effectLst/>
                        <a:latin typeface="Arial"/>
                        <a:ea typeface="Chalet-LondonNineteenSixty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GB" sz="1000" b="1" spc="-10">
                          <a:effectLst/>
                          <a:latin typeface="Arial"/>
                          <a:ea typeface="Chalet-LondonNineteenSixty"/>
                          <a:cs typeface="Arial"/>
                        </a:rPr>
                        <a:t>11%</a:t>
                      </a:r>
                      <a:endParaRPr lang="en-GB" sz="1000" spc="-10">
                        <a:effectLst/>
                        <a:latin typeface="Arial"/>
                        <a:ea typeface="Chalet-LondonNineteenSixty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425">
                <a:tc gridSpan="4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GB" sz="900" spc="-10" dirty="0">
                          <a:effectLst/>
                          <a:latin typeface="Arial"/>
                          <a:ea typeface="Chalet-LondonNineteenSixty"/>
                          <a:cs typeface="Arial"/>
                        </a:rPr>
                        <a:t>Statistically significant differences compared to all respondents in bold.</a:t>
                      </a:r>
                      <a:endParaRPr lang="en-GB" sz="1000" spc="-10" dirty="0">
                        <a:effectLst/>
                        <a:latin typeface="Arial"/>
                        <a:ea typeface="Chalet-LondonNineteenSixty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581399" y="6220828"/>
            <a:ext cx="54428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dirty="0"/>
              <a:t>Base: ONS aged 20–24 UK (circa 5,260); Student Academic Experience Survey (2016 15,221 / 2017 14,057 / 2018 14,046 / 2019 14,072). Statistically significant differences between 2018 and 2019 in bold. Percentages calculated from all students scoring 9–10 out of 10 for life satisfaction, life worthwhile, happiness; 0–1 out of 10 for anxiety.</a:t>
            </a:r>
            <a:r>
              <a:rPr lang="en-GB" sz="900" i="1" dirty="0"/>
              <a:t> </a:t>
            </a:r>
            <a:endParaRPr lang="en-GB" sz="900" dirty="0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2100943" y="2775857"/>
            <a:ext cx="326571" cy="1143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5389763"/>
      </p:ext>
    </p:extLst>
  </p:cSld>
  <p:clrMapOvr>
    <a:masterClrMapping/>
  </p:clrMapOvr>
</p:sld>
</file>

<file path=ppt/theme/theme1.xml><?xml version="1.0" encoding="utf-8"?>
<a:theme xmlns:a="http://schemas.openxmlformats.org/drawingml/2006/main" name="AdvanceHE_powerpoint_020518">
  <a:themeElements>
    <a:clrScheme name="Advance HE">
      <a:dk1>
        <a:srgbClr val="4D4D4F"/>
      </a:dk1>
      <a:lt1>
        <a:sysClr val="window" lastClr="FFFFFF"/>
      </a:lt1>
      <a:dk2>
        <a:srgbClr val="4D4D4F"/>
      </a:dk2>
      <a:lt2>
        <a:srgbClr val="FFFFFF"/>
      </a:lt2>
      <a:accent1>
        <a:srgbClr val="02A4A6"/>
      </a:accent1>
      <a:accent2>
        <a:srgbClr val="544587"/>
      </a:accent2>
      <a:accent3>
        <a:srgbClr val="FE4A5D"/>
      </a:accent3>
      <a:accent4>
        <a:srgbClr val="EA6953"/>
      </a:accent4>
      <a:accent5>
        <a:srgbClr val="F4BE49"/>
      </a:accent5>
      <a:accent6>
        <a:srgbClr val="005870"/>
      </a:accent6>
      <a:hlink>
        <a:srgbClr val="323E48"/>
      </a:hlink>
      <a:folHlink>
        <a:srgbClr val="D7D2C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HE_v1">
    <a:dk1>
      <a:sysClr val="windowText" lastClr="000000"/>
    </a:dk1>
    <a:lt1>
      <a:sysClr val="window" lastClr="FFFFFF"/>
    </a:lt1>
    <a:dk2>
      <a:srgbClr val="544587"/>
    </a:dk2>
    <a:lt2>
      <a:srgbClr val="02A4A6"/>
    </a:lt2>
    <a:accent1>
      <a:srgbClr val="FE4A5D"/>
    </a:accent1>
    <a:accent2>
      <a:srgbClr val="EA6953"/>
    </a:accent2>
    <a:accent3>
      <a:srgbClr val="F4BE49"/>
    </a:accent3>
    <a:accent4>
      <a:srgbClr val="005870"/>
    </a:accent4>
    <a:accent5>
      <a:srgbClr val="323E48"/>
    </a:accent5>
    <a:accent6>
      <a:srgbClr val="D7D2C5"/>
    </a:accent6>
    <a:hlink>
      <a:srgbClr val="0563C1"/>
    </a:hlink>
    <a:folHlink>
      <a:srgbClr val="954F72"/>
    </a:folHlink>
  </a:clrScheme>
  <a:fontScheme name="AHE_Chalet_v2">
    <a:majorFont>
      <a:latin typeface="Chalet-NewYorkNineteenSixty"/>
      <a:ea typeface=""/>
      <a:cs typeface=""/>
    </a:majorFont>
    <a:minorFont>
      <a:latin typeface="Chalet-LondonNineteenSixty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AHE_v1">
    <a:dk1>
      <a:sysClr val="windowText" lastClr="000000"/>
    </a:dk1>
    <a:lt1>
      <a:sysClr val="window" lastClr="FFFFFF"/>
    </a:lt1>
    <a:dk2>
      <a:srgbClr val="544587"/>
    </a:dk2>
    <a:lt2>
      <a:srgbClr val="02A4A6"/>
    </a:lt2>
    <a:accent1>
      <a:srgbClr val="FE4A5D"/>
    </a:accent1>
    <a:accent2>
      <a:srgbClr val="EA6953"/>
    </a:accent2>
    <a:accent3>
      <a:srgbClr val="F4BE49"/>
    </a:accent3>
    <a:accent4>
      <a:srgbClr val="005870"/>
    </a:accent4>
    <a:accent5>
      <a:srgbClr val="323E48"/>
    </a:accent5>
    <a:accent6>
      <a:srgbClr val="D7D2C5"/>
    </a:accent6>
    <a:hlink>
      <a:srgbClr val="0563C1"/>
    </a:hlink>
    <a:folHlink>
      <a:srgbClr val="954F72"/>
    </a:folHlink>
  </a:clrScheme>
  <a:fontScheme name="AHE_Chalet_v2">
    <a:majorFont>
      <a:latin typeface="Chalet-NewYorkNineteenSixty"/>
      <a:ea typeface=""/>
      <a:cs typeface=""/>
    </a:majorFont>
    <a:minorFont>
      <a:latin typeface="Chalet-LondonNineteenSixty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AHE_v1">
    <a:dk1>
      <a:sysClr val="windowText" lastClr="000000"/>
    </a:dk1>
    <a:lt1>
      <a:sysClr val="window" lastClr="FFFFFF"/>
    </a:lt1>
    <a:dk2>
      <a:srgbClr val="544587"/>
    </a:dk2>
    <a:lt2>
      <a:srgbClr val="02A4A6"/>
    </a:lt2>
    <a:accent1>
      <a:srgbClr val="FE4A5D"/>
    </a:accent1>
    <a:accent2>
      <a:srgbClr val="EA6953"/>
    </a:accent2>
    <a:accent3>
      <a:srgbClr val="F4BE49"/>
    </a:accent3>
    <a:accent4>
      <a:srgbClr val="005870"/>
    </a:accent4>
    <a:accent5>
      <a:srgbClr val="323E48"/>
    </a:accent5>
    <a:accent6>
      <a:srgbClr val="D7D2C5"/>
    </a:accent6>
    <a:hlink>
      <a:srgbClr val="0563C1"/>
    </a:hlink>
    <a:folHlink>
      <a:srgbClr val="954F72"/>
    </a:folHlink>
  </a:clrScheme>
  <a:fontScheme name="AHE_Chalet_v2">
    <a:majorFont>
      <a:latin typeface="Chalet-NewYorkNineteenSixty"/>
      <a:ea typeface=""/>
      <a:cs typeface=""/>
    </a:majorFont>
    <a:minorFont>
      <a:latin typeface="Chalet-LondonNineteenSixty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AHE_v1">
    <a:dk1>
      <a:sysClr val="windowText" lastClr="000000"/>
    </a:dk1>
    <a:lt1>
      <a:sysClr val="window" lastClr="FFFFFF"/>
    </a:lt1>
    <a:dk2>
      <a:srgbClr val="544587"/>
    </a:dk2>
    <a:lt2>
      <a:srgbClr val="02A4A6"/>
    </a:lt2>
    <a:accent1>
      <a:srgbClr val="FE4A5D"/>
    </a:accent1>
    <a:accent2>
      <a:srgbClr val="EA6953"/>
    </a:accent2>
    <a:accent3>
      <a:srgbClr val="F4BE49"/>
    </a:accent3>
    <a:accent4>
      <a:srgbClr val="005870"/>
    </a:accent4>
    <a:accent5>
      <a:srgbClr val="323E48"/>
    </a:accent5>
    <a:accent6>
      <a:srgbClr val="D7D2C5"/>
    </a:accent6>
    <a:hlink>
      <a:srgbClr val="0563C1"/>
    </a:hlink>
    <a:folHlink>
      <a:srgbClr val="954F72"/>
    </a:folHlink>
  </a:clrScheme>
  <a:fontScheme name="AHE_Chalet_v2">
    <a:majorFont>
      <a:latin typeface="Chalet-NewYorkNineteenSixty"/>
      <a:ea typeface=""/>
      <a:cs typeface=""/>
    </a:majorFont>
    <a:minorFont>
      <a:latin typeface="Chalet-LondonNineteenSixty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AHE_v1">
    <a:dk1>
      <a:sysClr val="windowText" lastClr="000000"/>
    </a:dk1>
    <a:lt1>
      <a:sysClr val="window" lastClr="FFFFFF"/>
    </a:lt1>
    <a:dk2>
      <a:srgbClr val="544587"/>
    </a:dk2>
    <a:lt2>
      <a:srgbClr val="02A4A6"/>
    </a:lt2>
    <a:accent1>
      <a:srgbClr val="FE4A5D"/>
    </a:accent1>
    <a:accent2>
      <a:srgbClr val="EA6953"/>
    </a:accent2>
    <a:accent3>
      <a:srgbClr val="F4BE49"/>
    </a:accent3>
    <a:accent4>
      <a:srgbClr val="005870"/>
    </a:accent4>
    <a:accent5>
      <a:srgbClr val="323E48"/>
    </a:accent5>
    <a:accent6>
      <a:srgbClr val="D7D2C5"/>
    </a:accent6>
    <a:hlink>
      <a:srgbClr val="0563C1"/>
    </a:hlink>
    <a:folHlink>
      <a:srgbClr val="954F72"/>
    </a:folHlink>
  </a:clrScheme>
  <a:fontScheme name="AHE_Chalet_v2">
    <a:majorFont>
      <a:latin typeface="Chalet-NewYorkNineteenSixty"/>
      <a:ea typeface=""/>
      <a:cs typeface=""/>
    </a:majorFont>
    <a:minorFont>
      <a:latin typeface="Chalet-LondonNineteenSixty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AHE_v1">
    <a:dk1>
      <a:sysClr val="windowText" lastClr="000000"/>
    </a:dk1>
    <a:lt1>
      <a:sysClr val="window" lastClr="FFFFFF"/>
    </a:lt1>
    <a:dk2>
      <a:srgbClr val="544587"/>
    </a:dk2>
    <a:lt2>
      <a:srgbClr val="02A4A6"/>
    </a:lt2>
    <a:accent1>
      <a:srgbClr val="FE4A5D"/>
    </a:accent1>
    <a:accent2>
      <a:srgbClr val="EA6953"/>
    </a:accent2>
    <a:accent3>
      <a:srgbClr val="F4BE49"/>
    </a:accent3>
    <a:accent4>
      <a:srgbClr val="005870"/>
    </a:accent4>
    <a:accent5>
      <a:srgbClr val="323E48"/>
    </a:accent5>
    <a:accent6>
      <a:srgbClr val="D7D2C5"/>
    </a:accent6>
    <a:hlink>
      <a:srgbClr val="0563C1"/>
    </a:hlink>
    <a:folHlink>
      <a:srgbClr val="954F72"/>
    </a:folHlink>
  </a:clrScheme>
  <a:fontScheme name="AHE_Chalet_v2">
    <a:majorFont>
      <a:latin typeface="Chalet-NewYorkNineteenSixty"/>
      <a:ea typeface=""/>
      <a:cs typeface=""/>
    </a:majorFont>
    <a:minorFont>
      <a:latin typeface="Chalet-LondonNineteenSixty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AHE_v1">
    <a:dk1>
      <a:sysClr val="windowText" lastClr="000000"/>
    </a:dk1>
    <a:lt1>
      <a:sysClr val="window" lastClr="FFFFFF"/>
    </a:lt1>
    <a:dk2>
      <a:srgbClr val="544587"/>
    </a:dk2>
    <a:lt2>
      <a:srgbClr val="02A4A6"/>
    </a:lt2>
    <a:accent1>
      <a:srgbClr val="FE4A5D"/>
    </a:accent1>
    <a:accent2>
      <a:srgbClr val="EA6953"/>
    </a:accent2>
    <a:accent3>
      <a:srgbClr val="F4BE49"/>
    </a:accent3>
    <a:accent4>
      <a:srgbClr val="005870"/>
    </a:accent4>
    <a:accent5>
      <a:srgbClr val="323E48"/>
    </a:accent5>
    <a:accent6>
      <a:srgbClr val="D7D2C5"/>
    </a:accent6>
    <a:hlink>
      <a:srgbClr val="0563C1"/>
    </a:hlink>
    <a:folHlink>
      <a:srgbClr val="954F72"/>
    </a:folHlink>
  </a:clrScheme>
  <a:fontScheme name="AHE_Chalet_v2">
    <a:majorFont>
      <a:latin typeface="Chalet-NewYorkNineteenSixty"/>
      <a:ea typeface=""/>
      <a:cs typeface=""/>
    </a:majorFont>
    <a:minorFont>
      <a:latin typeface="Chalet-LondonNineteenSixty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AHE_v1">
    <a:dk1>
      <a:sysClr val="windowText" lastClr="000000"/>
    </a:dk1>
    <a:lt1>
      <a:sysClr val="window" lastClr="FFFFFF"/>
    </a:lt1>
    <a:dk2>
      <a:srgbClr val="544587"/>
    </a:dk2>
    <a:lt2>
      <a:srgbClr val="02A4A6"/>
    </a:lt2>
    <a:accent1>
      <a:srgbClr val="FE4A5D"/>
    </a:accent1>
    <a:accent2>
      <a:srgbClr val="EA6953"/>
    </a:accent2>
    <a:accent3>
      <a:srgbClr val="F4BE49"/>
    </a:accent3>
    <a:accent4>
      <a:srgbClr val="005870"/>
    </a:accent4>
    <a:accent5>
      <a:srgbClr val="323E48"/>
    </a:accent5>
    <a:accent6>
      <a:srgbClr val="D7D2C5"/>
    </a:accent6>
    <a:hlink>
      <a:srgbClr val="0563C1"/>
    </a:hlink>
    <a:folHlink>
      <a:srgbClr val="954F72"/>
    </a:folHlink>
  </a:clrScheme>
  <a:fontScheme name="AHE_Chalet_v2">
    <a:majorFont>
      <a:latin typeface="Chalet-NewYorkNineteenSixty"/>
      <a:ea typeface=""/>
      <a:cs typeface=""/>
    </a:majorFont>
    <a:minorFont>
      <a:latin typeface="Chalet-LondonNineteenSixty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AHE_v1">
    <a:dk1>
      <a:sysClr val="windowText" lastClr="000000"/>
    </a:dk1>
    <a:lt1>
      <a:sysClr val="window" lastClr="FFFFFF"/>
    </a:lt1>
    <a:dk2>
      <a:srgbClr val="544587"/>
    </a:dk2>
    <a:lt2>
      <a:srgbClr val="02A4A6"/>
    </a:lt2>
    <a:accent1>
      <a:srgbClr val="FE4A5D"/>
    </a:accent1>
    <a:accent2>
      <a:srgbClr val="EA6953"/>
    </a:accent2>
    <a:accent3>
      <a:srgbClr val="F4BE49"/>
    </a:accent3>
    <a:accent4>
      <a:srgbClr val="005870"/>
    </a:accent4>
    <a:accent5>
      <a:srgbClr val="323E48"/>
    </a:accent5>
    <a:accent6>
      <a:srgbClr val="D7D2C5"/>
    </a:accent6>
    <a:hlink>
      <a:srgbClr val="0563C1"/>
    </a:hlink>
    <a:folHlink>
      <a:srgbClr val="954F72"/>
    </a:folHlink>
  </a:clrScheme>
  <a:fontScheme name="AHE_Chalet_v2">
    <a:majorFont>
      <a:latin typeface="Chalet-NewYorkNineteenSixty"/>
      <a:ea typeface=""/>
      <a:cs typeface=""/>
    </a:majorFont>
    <a:minorFont>
      <a:latin typeface="Chalet-LondonNineteenSixty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sharepoint/v3/field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AdvanceHE_powerpoint_020518</Template>
  <TotalTime>1535</TotalTime>
  <Words>872</Words>
  <Application>Microsoft Office PowerPoint</Application>
  <PresentationFormat>On-screen Show (4:3)</PresentationFormat>
  <Paragraphs>134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ＭＳ Ｐゴシック</vt:lpstr>
      <vt:lpstr>Arial</vt:lpstr>
      <vt:lpstr>Arial Black</vt:lpstr>
      <vt:lpstr>Calibri</vt:lpstr>
      <vt:lpstr>Chalet-LondonNineteenSixty</vt:lpstr>
      <vt:lpstr>Times New Roman</vt:lpstr>
      <vt:lpstr>AdvanceHE_powerpoint_020518</vt:lpstr>
      <vt:lpstr>The Student Academic Experience Survey 2019 </vt:lpstr>
      <vt:lpstr>We have seen a significant improvement in value perceptions for the second year running</vt:lpstr>
      <vt:lpstr>Scotland and England have seen the largest increases. Wales has not materially changed despite fee regime changes.  </vt:lpstr>
      <vt:lpstr>Teaching quality and resources drive perceptions of good value. Perceptions of poor value linked strongly to fees. </vt:lpstr>
      <vt:lpstr>It therefore follows that these increases in teaching perceptions contribute to the increases in value-for-money</vt:lpstr>
      <vt:lpstr>Ratings of assessment have also increased clearly on most aspects</vt:lpstr>
      <vt:lpstr>For some students however, the experience still does not match their expectations</vt:lpstr>
      <vt:lpstr>Students can sometimes blame themselves for this or struggle to deal with levels of challenge</vt:lpstr>
      <vt:lpstr>Student wellbeing remains well below that of the general population, and levels of anxiety continue to rise</vt:lpstr>
      <vt:lpstr>Measured for the first time, levels of preparation are generally good </vt:lpstr>
      <vt:lpstr>Although there is an inverse relationship between levels of preparation and learning gain. Can students be too prepared?</vt:lpstr>
      <vt:lpstr>Despite positive results among the total sample, some BME students have a less positive experience</vt:lpstr>
      <vt:lpstr>This can impact on how they feel about entering HE</vt:lpstr>
      <vt:lpstr>The concept of two-year degrees receives some support but it is not overwhelming</vt:lpstr>
      <vt:lpstr>PowerPoint Presentation</vt:lpstr>
    </vt:vector>
  </TitlesOfParts>
  <Company>The Higher Education Academy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Temp</dc:creator>
  <cp:lastModifiedBy>None None</cp:lastModifiedBy>
  <cp:revision>172</cp:revision>
  <cp:lastPrinted>2019-04-26T12:59:45Z</cp:lastPrinted>
  <dcterms:created xsi:type="dcterms:W3CDTF">2018-11-16T13:13:50Z</dcterms:created>
  <dcterms:modified xsi:type="dcterms:W3CDTF">2019-06-17T15:36:48Z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