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charts/chart9.xml" ContentType="application/vnd.openxmlformats-officedocument.drawingml.chart+xml"/>
  <Override PartName="/ppt/theme/themeOverride5.xml" ContentType="application/vnd.openxmlformats-officedocument.themeOverride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ppt/charts/chart11.xml" ContentType="application/vnd.openxmlformats-officedocument.drawingml.chart+xml"/>
  <Override PartName="/ppt/theme/themeOverride7.xml" ContentType="application/vnd.openxmlformats-officedocument.themeOverride+xml"/>
  <Override PartName="/ppt/charts/chart12.xml" ContentType="application/vnd.openxmlformats-officedocument.drawingml.chart+xml"/>
  <Override PartName="/ppt/theme/themeOverride8.xml" ContentType="application/vnd.openxmlformats-officedocument.themeOverride+xml"/>
  <Override PartName="/ppt/charts/chart13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93455" r:id="rId4"/>
  </p:sldMasterIdLst>
  <p:notesMasterIdLst>
    <p:notesMasterId r:id="rId20"/>
  </p:notesMasterIdLst>
  <p:sldIdLst>
    <p:sldId id="292" r:id="rId5"/>
    <p:sldId id="320" r:id="rId6"/>
    <p:sldId id="321" r:id="rId7"/>
    <p:sldId id="324" r:id="rId8"/>
    <p:sldId id="331" r:id="rId9"/>
    <p:sldId id="339" r:id="rId10"/>
    <p:sldId id="326" r:id="rId11"/>
    <p:sldId id="328" r:id="rId12"/>
    <p:sldId id="333" r:id="rId13"/>
    <p:sldId id="329" r:id="rId14"/>
    <p:sldId id="330" r:id="rId15"/>
    <p:sldId id="338" r:id="rId16"/>
    <p:sldId id="337" r:id="rId17"/>
    <p:sldId id="335" r:id="rId18"/>
    <p:sldId id="323" r:id="rId1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A4A6"/>
    <a:srgbClr val="544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81" autoAdjust="0"/>
  </p:normalViewPr>
  <p:slideViewPr>
    <p:cSldViewPr snapToGrid="0" snapToObjects="1"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68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7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8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4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 b="1" i="0" u="none" strike="noStrike" baseline="0">
                <a:effectLst/>
              </a:rPr>
              <a:t>Value-for-money 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of your</a:t>
            </a:r>
            <a:r>
              <a:rPr lang="en-GB" sz="1400" baseline="0">
                <a:latin typeface="Arial" panose="020B0604020202020204" pitchFamily="34" charset="0"/>
                <a:cs typeface="Arial" panose="020B0604020202020204" pitchFamily="34" charset="0"/>
              </a:rPr>
              <a:t> present course 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1064674410085552"/>
          <c:y val="1.5184382643254288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Good / Very Good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5"/>
              <c:tx>
                <c:rich>
                  <a:bodyPr/>
                  <a:lstStyle/>
                  <a:p>
                    <a:r>
                      <a:rPr lang="en-US" sz="12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37%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49-E141-AB37-24339755E3C1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337-41E7-A4EA-AA832D024DF6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337-41E7-A4EA-AA832D024D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Sheet1!$A$3:$A$11</c:f>
              <c:numCache>
                <c:formatCode>General</c:formatCode>
                <c:ptCount val="9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Sheet1!$B$3:$B$11</c:f>
              <c:numCache>
                <c:formatCode>0%</c:formatCode>
                <c:ptCount val="9"/>
                <c:pt idx="0">
                  <c:v>0.44</c:v>
                </c:pt>
                <c:pt idx="1">
                  <c:v>0.53</c:v>
                </c:pt>
                <c:pt idx="2">
                  <c:v>0.5</c:v>
                </c:pt>
                <c:pt idx="3">
                  <c:v>0.44</c:v>
                </c:pt>
                <c:pt idx="4">
                  <c:v>0.4</c:v>
                </c:pt>
                <c:pt idx="5">
                  <c:v>0.37</c:v>
                </c:pt>
                <c:pt idx="6">
                  <c:v>0.35</c:v>
                </c:pt>
                <c:pt idx="7">
                  <c:v>0.38</c:v>
                </c:pt>
                <c:pt idx="8">
                  <c:v>0.41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49-E141-AB37-24339755E3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Poor / Very Poor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49-E141-AB37-24339755E3C1}"/>
                </c:ext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49-E141-AB37-24339755E3C1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49-E141-AB37-24339755E3C1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49-E141-AB37-24339755E3C1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49-E141-AB37-24339755E3C1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49-E141-AB37-24339755E3C1}"/>
                </c:ext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49-E141-AB37-24339755E3C1}"/>
                </c:ext>
              </c:extLst>
            </c:dLbl>
            <c:dLbl>
              <c:idx val="7"/>
              <c:layout>
                <c:manualLayout>
                  <c:x val="-3.9241741641378017E-2"/>
                  <c:y val="4.83730158730158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49-E141-AB37-24339755E3C1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FE-D146-8DA8-26C56A53A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Sheet1!$A$3:$A$11</c:f>
              <c:numCache>
                <c:formatCode>General</c:formatCode>
                <c:ptCount val="9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</c:numCache>
            </c:numRef>
          </c:cat>
          <c:val>
            <c:numRef>
              <c:f>Sheet1!$C$3:$C$11</c:f>
              <c:numCache>
                <c:formatCode>0%</c:formatCode>
                <c:ptCount val="9"/>
                <c:pt idx="0">
                  <c:v>0.22</c:v>
                </c:pt>
                <c:pt idx="1">
                  <c:v>0.18</c:v>
                </c:pt>
                <c:pt idx="2">
                  <c:v>0.21</c:v>
                </c:pt>
                <c:pt idx="3">
                  <c:v>0.26</c:v>
                </c:pt>
                <c:pt idx="4">
                  <c:v>0.28999999999999998</c:v>
                </c:pt>
                <c:pt idx="5">
                  <c:v>0.32</c:v>
                </c:pt>
                <c:pt idx="6">
                  <c:v>0.34</c:v>
                </c:pt>
                <c:pt idx="7">
                  <c:v>0.32</c:v>
                </c:pt>
                <c:pt idx="8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D49-E141-AB37-24339755E3C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43335808"/>
        <c:axId val="143337344"/>
      </c:lineChart>
      <c:catAx>
        <c:axId val="14333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3337344"/>
        <c:crosses val="autoZero"/>
        <c:auto val="1"/>
        <c:lblAlgn val="ctr"/>
        <c:lblOffset val="100"/>
        <c:noMultiLvlLbl val="0"/>
      </c:catAx>
      <c:valAx>
        <c:axId val="143337344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433358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n-GB" sz="1400" baseline="0">
                <a:latin typeface="Arial" panose="020B0604020202020204" pitchFamily="34" charset="0"/>
                <a:cs typeface="Arial" panose="020B0604020202020204" pitchFamily="34" charset="0"/>
              </a:rPr>
              <a:t> gain and feeling prepared 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– by subject 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Feeling prepared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9CC-344E-BBD3-8BE44F0F7B77}"/>
              </c:ext>
            </c:extLst>
          </c:dPt>
          <c:cat>
            <c:strRef>
              <c:f>Sheet1!$A$2:$A$22</c:f>
              <c:strCache>
                <c:ptCount val="21"/>
                <c:pt idx="0">
                  <c:v>All respondents</c:v>
                </c:pt>
                <c:pt idx="1">
                  <c:v>Business &amp; Administrative Studies</c:v>
                </c:pt>
                <c:pt idx="2">
                  <c:v>Mass Communications &amp; Documentation</c:v>
                </c:pt>
                <c:pt idx="3">
                  <c:v>Social Studies</c:v>
                </c:pt>
                <c:pt idx="4">
                  <c:v>Combined</c:v>
                </c:pt>
                <c:pt idx="5">
                  <c:v>Education</c:v>
                </c:pt>
                <c:pt idx="6">
                  <c:v>Technology</c:v>
                </c:pt>
                <c:pt idx="7">
                  <c:v>Architecture, Building &amp; Planning</c:v>
                </c:pt>
                <c:pt idx="8">
                  <c:v>Creative Arts &amp; Design</c:v>
                </c:pt>
                <c:pt idx="9">
                  <c:v>Biological Sciences</c:v>
                </c:pt>
                <c:pt idx="10">
                  <c:v>Engineering</c:v>
                </c:pt>
                <c:pt idx="11">
                  <c:v>Linguistics, Classics </c:v>
                </c:pt>
                <c:pt idx="12">
                  <c:v>Historical &amp; Philosophical Studies</c:v>
                </c:pt>
                <c:pt idx="13">
                  <c:v>Law</c:v>
                </c:pt>
                <c:pt idx="14">
                  <c:v>Mathematics</c:v>
                </c:pt>
                <c:pt idx="15">
                  <c:v>European Languages</c:v>
                </c:pt>
                <c:pt idx="16">
                  <c:v>Non-European Languages</c:v>
                </c:pt>
                <c:pt idx="17">
                  <c:v>Physical Sciences</c:v>
                </c:pt>
                <c:pt idx="18">
                  <c:v>Subjects allied to Medicine</c:v>
                </c:pt>
                <c:pt idx="19">
                  <c:v>Veterinary Sciences, Agriculture</c:v>
                </c:pt>
                <c:pt idx="20">
                  <c:v>Medicine &amp; Dentistry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21"/>
                <c:pt idx="0">
                  <c:v>0.6</c:v>
                </c:pt>
                <c:pt idx="1">
                  <c:v>0.65</c:v>
                </c:pt>
                <c:pt idx="2">
                  <c:v>0.67</c:v>
                </c:pt>
                <c:pt idx="3">
                  <c:v>0.6</c:v>
                </c:pt>
                <c:pt idx="4">
                  <c:v>0.54</c:v>
                </c:pt>
                <c:pt idx="5">
                  <c:v>0.63</c:v>
                </c:pt>
                <c:pt idx="6">
                  <c:v>0.64</c:v>
                </c:pt>
                <c:pt idx="7">
                  <c:v>0.57999999999999996</c:v>
                </c:pt>
                <c:pt idx="8">
                  <c:v>0.6</c:v>
                </c:pt>
                <c:pt idx="9">
                  <c:v>0.56999999999999995</c:v>
                </c:pt>
                <c:pt idx="10">
                  <c:v>0.61</c:v>
                </c:pt>
                <c:pt idx="11">
                  <c:v>0.6</c:v>
                </c:pt>
                <c:pt idx="12">
                  <c:v>0.59</c:v>
                </c:pt>
                <c:pt idx="13">
                  <c:v>0.57999999999999996</c:v>
                </c:pt>
                <c:pt idx="14">
                  <c:v>0.62</c:v>
                </c:pt>
                <c:pt idx="15">
                  <c:v>0.5</c:v>
                </c:pt>
                <c:pt idx="16">
                  <c:v>0.51</c:v>
                </c:pt>
                <c:pt idx="17">
                  <c:v>0.61</c:v>
                </c:pt>
                <c:pt idx="18">
                  <c:v>0.61</c:v>
                </c:pt>
                <c:pt idx="19">
                  <c:v>0.56000000000000005</c:v>
                </c:pt>
                <c:pt idx="20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CC-344E-BBD3-8BE44F0F7B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Learning gain 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All respondents</c:v>
                </c:pt>
                <c:pt idx="1">
                  <c:v>Business &amp; Administrative Studies</c:v>
                </c:pt>
                <c:pt idx="2">
                  <c:v>Mass Communications &amp; Documentation</c:v>
                </c:pt>
                <c:pt idx="3">
                  <c:v>Social Studies</c:v>
                </c:pt>
                <c:pt idx="4">
                  <c:v>Combined</c:v>
                </c:pt>
                <c:pt idx="5">
                  <c:v>Education</c:v>
                </c:pt>
                <c:pt idx="6">
                  <c:v>Technology</c:v>
                </c:pt>
                <c:pt idx="7">
                  <c:v>Architecture, Building &amp; Planning</c:v>
                </c:pt>
                <c:pt idx="8">
                  <c:v>Creative Arts &amp; Design</c:v>
                </c:pt>
                <c:pt idx="9">
                  <c:v>Biological Sciences</c:v>
                </c:pt>
                <c:pt idx="10">
                  <c:v>Engineering</c:v>
                </c:pt>
                <c:pt idx="11">
                  <c:v>Linguistics, Classics </c:v>
                </c:pt>
                <c:pt idx="12">
                  <c:v>Historical &amp; Philosophical Studies</c:v>
                </c:pt>
                <c:pt idx="13">
                  <c:v>Law</c:v>
                </c:pt>
                <c:pt idx="14">
                  <c:v>Mathematics</c:v>
                </c:pt>
                <c:pt idx="15">
                  <c:v>European Languages</c:v>
                </c:pt>
                <c:pt idx="16">
                  <c:v>Non-European Languages</c:v>
                </c:pt>
                <c:pt idx="17">
                  <c:v>Physical Sciences</c:v>
                </c:pt>
                <c:pt idx="18">
                  <c:v>Subjects allied to Medicine</c:v>
                </c:pt>
                <c:pt idx="19">
                  <c:v>Veterinary Sciences, Agriculture</c:v>
                </c:pt>
                <c:pt idx="20">
                  <c:v>Medicine &amp; Dentistry</c:v>
                </c:pt>
              </c:strCache>
            </c:strRef>
          </c:cat>
          <c:val>
            <c:numRef>
              <c:f>Sheet1!$C$2:$C$22</c:f>
              <c:numCache>
                <c:formatCode>0%</c:formatCode>
                <c:ptCount val="21"/>
                <c:pt idx="0">
                  <c:v>0.64</c:v>
                </c:pt>
                <c:pt idx="1">
                  <c:v>0.49</c:v>
                </c:pt>
                <c:pt idx="2">
                  <c:v>0.56000000000000005</c:v>
                </c:pt>
                <c:pt idx="3">
                  <c:v>0.56999999999999995</c:v>
                </c:pt>
                <c:pt idx="4">
                  <c:v>0.59</c:v>
                </c:pt>
                <c:pt idx="5">
                  <c:v>0.59</c:v>
                </c:pt>
                <c:pt idx="6">
                  <c:v>0.61</c:v>
                </c:pt>
                <c:pt idx="7">
                  <c:v>0.63</c:v>
                </c:pt>
                <c:pt idx="8">
                  <c:v>0.64</c:v>
                </c:pt>
                <c:pt idx="9">
                  <c:v>0.64</c:v>
                </c:pt>
                <c:pt idx="10">
                  <c:v>0.64</c:v>
                </c:pt>
                <c:pt idx="11">
                  <c:v>0.67</c:v>
                </c:pt>
                <c:pt idx="12">
                  <c:v>0.68</c:v>
                </c:pt>
                <c:pt idx="13">
                  <c:v>0.69</c:v>
                </c:pt>
                <c:pt idx="14">
                  <c:v>0.69</c:v>
                </c:pt>
                <c:pt idx="15">
                  <c:v>0.7</c:v>
                </c:pt>
                <c:pt idx="16">
                  <c:v>0.71</c:v>
                </c:pt>
                <c:pt idx="17">
                  <c:v>0.72</c:v>
                </c:pt>
                <c:pt idx="18">
                  <c:v>0.75</c:v>
                </c:pt>
                <c:pt idx="19">
                  <c:v>0.76</c:v>
                </c:pt>
                <c:pt idx="20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B5-8F46-A5D8-A897CB173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98272"/>
        <c:axId val="8599808"/>
      </c:barChart>
      <c:catAx>
        <c:axId val="8598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599808"/>
        <c:crosses val="autoZero"/>
        <c:auto val="1"/>
        <c:lblAlgn val="ctr"/>
        <c:lblOffset val="100"/>
        <c:noMultiLvlLbl val="0"/>
      </c:catAx>
      <c:valAx>
        <c:axId val="859980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5982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GB" sz="1400" baseline="0">
                <a:latin typeface="Arial" panose="020B0604020202020204" pitchFamily="34" charset="0"/>
                <a:cs typeface="Arial" panose="020B0604020202020204" pitchFamily="34" charset="0"/>
              </a:rPr>
              <a:t> measures 2019 </a:t>
            </a:r>
            <a:r>
              <a:rPr lang="en-GB" sz="1400" b="1" i="0" u="none" strike="noStrike" baseline="0">
                <a:effectLst/>
              </a:rPr>
              <a:t>– by ethnicity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005870"/>
            </a:solidFill>
            <a:ln>
              <a:solidFill>
                <a:srgbClr val="005870"/>
              </a:solidFill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000"/>
                      <a:t>43%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D5-FA4F-B384-C99C1BF5CC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Value for money</c:v>
                </c:pt>
                <c:pt idx="1">
                  <c:v>Learnt a lot</c:v>
                </c:pt>
                <c:pt idx="2">
                  <c:v>Experience better than expectations</c:v>
                </c:pt>
                <c:pt idx="3">
                  <c:v>Satisfied with access to teaching staff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0.43</c:v>
                </c:pt>
                <c:pt idx="1">
                  <c:v>0.65</c:v>
                </c:pt>
                <c:pt idx="2">
                  <c:v>0.23</c:v>
                </c:pt>
                <c:pt idx="3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D5-FA4F-B384-C99C1BF5CC9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</c:spPr>
          <c:invertIfNegative val="0"/>
          <c:dLbls>
            <c:dLbl>
              <c:idx val="2"/>
              <c:spPr/>
              <c:txPr>
                <a:bodyPr/>
                <a:lstStyle/>
                <a:p>
                  <a:pPr>
                    <a:defRPr sz="10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E43-440E-AA1D-4B600231A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Value for money</c:v>
                </c:pt>
                <c:pt idx="1">
                  <c:v>Learnt a lot</c:v>
                </c:pt>
                <c:pt idx="2">
                  <c:v>Experience better than expectations</c:v>
                </c:pt>
                <c:pt idx="3">
                  <c:v>Satisfied with access to teaching staff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0.39</c:v>
                </c:pt>
                <c:pt idx="1">
                  <c:v>0.61</c:v>
                </c:pt>
                <c:pt idx="2">
                  <c:v>0.17</c:v>
                </c:pt>
                <c:pt idx="3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D5-FA4F-B384-C99C1BF5CC9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E43-440E-AA1D-4B600231A69B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3E43-440E-AA1D-4B600231A69B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3E43-440E-AA1D-4B600231A69B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3E43-440E-AA1D-4B600231A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Value for money</c:v>
                </c:pt>
                <c:pt idx="1">
                  <c:v>Learnt a lot</c:v>
                </c:pt>
                <c:pt idx="2">
                  <c:v>Experience better than expectations</c:v>
                </c:pt>
                <c:pt idx="3">
                  <c:v>Satisfied with access to teaching staff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0.32</c:v>
                </c:pt>
                <c:pt idx="1">
                  <c:v>0.56000000000000005</c:v>
                </c:pt>
                <c:pt idx="2">
                  <c:v>0.17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D5-FA4F-B384-C99C1BF5CC9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Chinese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0CD5-FA4F-B384-C99C1BF5CC95}"/>
              </c:ext>
            </c:extLst>
          </c:dPt>
          <c:dLbls>
            <c:dLbl>
              <c:idx val="0"/>
              <c:layout>
                <c:manualLayout>
                  <c:x val="-1.5190971443485579E-3"/>
                  <c:y val="-1.29121518192510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D5-FA4F-B384-C99C1BF5CC95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0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3E43-440E-AA1D-4B600231A69B}"/>
                </c:ext>
              </c:extLst>
            </c:dLbl>
            <c:dLbl>
              <c:idx val="3"/>
              <c:layout>
                <c:manualLayout>
                  <c:x val="0"/>
                  <c:y val="-1.0329721455400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43-440E-AA1D-4B600231A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Value for money</c:v>
                </c:pt>
                <c:pt idx="1">
                  <c:v>Learnt a lot</c:v>
                </c:pt>
                <c:pt idx="2">
                  <c:v>Experience better than expectations</c:v>
                </c:pt>
                <c:pt idx="3">
                  <c:v>Satisfied with access to teaching staff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0.33</c:v>
                </c:pt>
                <c:pt idx="1">
                  <c:v>0.61</c:v>
                </c:pt>
                <c:pt idx="2">
                  <c:v>0.12</c:v>
                </c:pt>
                <c:pt idx="3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CD5-FA4F-B384-C99C1BF5CC9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Mixed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3E43-440E-AA1D-4B600231A69B}"/>
                </c:ext>
              </c:extLst>
            </c:dLbl>
            <c:dLbl>
              <c:idx val="1"/>
              <c:layout>
                <c:manualLayout>
                  <c:x val="9.1145828660913475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43-440E-AA1D-4B600231A69B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0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3E43-440E-AA1D-4B600231A69B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0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3E43-440E-AA1D-4B600231A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Value for money</c:v>
                </c:pt>
                <c:pt idx="1">
                  <c:v>Learnt a lot</c:v>
                </c:pt>
                <c:pt idx="2">
                  <c:v>Experience better than expectations</c:v>
                </c:pt>
                <c:pt idx="3">
                  <c:v>Satisfied with access to teaching staff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0.36</c:v>
                </c:pt>
                <c:pt idx="1">
                  <c:v>0.6</c:v>
                </c:pt>
                <c:pt idx="2">
                  <c:v>0.18</c:v>
                </c:pt>
                <c:pt idx="3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CD5-FA4F-B384-C99C1BF5CC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747584"/>
        <c:axId val="65753472"/>
      </c:barChart>
      <c:catAx>
        <c:axId val="65747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5753472"/>
        <c:crosses val="autoZero"/>
        <c:auto val="1"/>
        <c:lblAlgn val="ctr"/>
        <c:lblOffset val="100"/>
        <c:noMultiLvlLbl val="0"/>
      </c:catAx>
      <c:valAx>
        <c:axId val="657534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57475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lang="en-GB" sz="1400" baseline="0">
                <a:latin typeface="Arial" panose="020B0604020202020204" pitchFamily="34" charset="0"/>
                <a:cs typeface="Arial" panose="020B0604020202020204" pitchFamily="34" charset="0"/>
              </a:rPr>
              <a:t> would have made another choice –</a:t>
            </a:r>
          </a:p>
          <a:p>
            <a:pPr>
              <a:defRPr/>
            </a:pPr>
            <a:r>
              <a:rPr lang="en-GB" sz="1400" baseline="0">
                <a:latin typeface="Arial" panose="020B0604020202020204" pitchFamily="34" charset="0"/>
                <a:cs typeface="Arial" panose="020B0604020202020204" pitchFamily="34" charset="0"/>
              </a:rPr>
              <a:t>by ethnicity 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8503760122131211"/>
          <c:y val="1.598173803288714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Mixed</c:v>
                </c:pt>
              </c:strCache>
            </c:strRef>
          </c:tx>
          <c:invertIfNegative val="0"/>
          <c:dLbls>
            <c:dLbl>
              <c:idx val="2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4DB-438C-8BF4-4D089541C03F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4DB-438C-8BF4-4D089541C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Not enter HE</c:v>
                </c:pt>
                <c:pt idx="1">
                  <c:v>Do an apprenticeship</c:v>
                </c:pt>
                <c:pt idx="2">
                  <c:v>Choose different course and/or institution</c:v>
                </c:pt>
                <c:pt idx="3">
                  <c:v>No change – happy with course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0.04</c:v>
                </c:pt>
                <c:pt idx="1">
                  <c:v>0.04</c:v>
                </c:pt>
                <c:pt idx="2">
                  <c:v>0.31</c:v>
                </c:pt>
                <c:pt idx="3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39-1145-9559-697CC433CAA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Chinese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invertIfNegative val="0"/>
          <c:dLbls>
            <c:dLbl>
              <c:idx val="2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4DB-438C-8BF4-4D089541C03F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4DB-438C-8BF4-4D089541C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Not enter HE</c:v>
                </c:pt>
                <c:pt idx="1">
                  <c:v>Do an apprenticeship</c:v>
                </c:pt>
                <c:pt idx="2">
                  <c:v>Choose different course and/or institution</c:v>
                </c:pt>
                <c:pt idx="3">
                  <c:v>No change – happy with course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0.04</c:v>
                </c:pt>
                <c:pt idx="1">
                  <c:v>0.05</c:v>
                </c:pt>
                <c:pt idx="2">
                  <c:v>0.36</c:v>
                </c:pt>
                <c:pt idx="3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39-1145-9559-697CC433CAA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4DB-438C-8BF4-4D089541C03F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4DB-438C-8BF4-4D089541C03F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4DB-438C-8BF4-4D089541C03F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4DB-438C-8BF4-4D089541C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Not enter HE</c:v>
                </c:pt>
                <c:pt idx="1">
                  <c:v>Do an apprenticeship</c:v>
                </c:pt>
                <c:pt idx="2">
                  <c:v>Choose different course and/or institution</c:v>
                </c:pt>
                <c:pt idx="3">
                  <c:v>No change – happy with course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0.06</c:v>
                </c:pt>
                <c:pt idx="1">
                  <c:v>7.0000000000000007E-2</c:v>
                </c:pt>
                <c:pt idx="2">
                  <c:v>0.33</c:v>
                </c:pt>
                <c:pt idx="3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939-1145-9559-697CC433CAA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bg2"/>
              </a:solidFill>
            </a:ln>
          </c:spPr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4DB-438C-8BF4-4D089541C03F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4DB-438C-8BF4-4D089541C03F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4DB-438C-8BF4-4D089541C03F}"/>
                </c:ext>
              </c:extLst>
            </c:dLbl>
            <c:dLbl>
              <c:idx val="3"/>
              <c:spPr/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4DB-438C-8BF4-4D089541C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Not enter HE</c:v>
                </c:pt>
                <c:pt idx="1">
                  <c:v>Do an apprenticeship</c:v>
                </c:pt>
                <c:pt idx="2">
                  <c:v>Choose different course and/or institution</c:v>
                </c:pt>
                <c:pt idx="3">
                  <c:v>No change – happy with course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0.06</c:v>
                </c:pt>
                <c:pt idx="1">
                  <c:v>0.06</c:v>
                </c:pt>
                <c:pt idx="2">
                  <c:v>0.33</c:v>
                </c:pt>
                <c:pt idx="3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939-1145-9559-697CC433CAA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rgbClr val="005870"/>
            </a:solidFill>
            <a:ln>
              <a:solidFill>
                <a:srgbClr val="00587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Not enter HE</c:v>
                </c:pt>
                <c:pt idx="1">
                  <c:v>Do an apprenticeship</c:v>
                </c:pt>
                <c:pt idx="2">
                  <c:v>Choose different course and/or institution</c:v>
                </c:pt>
                <c:pt idx="3">
                  <c:v>No change – happy with course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0.04</c:v>
                </c:pt>
                <c:pt idx="1">
                  <c:v>0.03</c:v>
                </c:pt>
                <c:pt idx="2">
                  <c:v>0.23</c:v>
                </c:pt>
                <c:pt idx="3">
                  <c:v>0.67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939-1145-9559-697CC433C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41472"/>
        <c:axId val="65647360"/>
      </c:barChart>
      <c:catAx>
        <c:axId val="65641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65647360"/>
        <c:crosses val="autoZero"/>
        <c:auto val="1"/>
        <c:lblAlgn val="ctr"/>
        <c:lblOffset val="100"/>
        <c:noMultiLvlLbl val="0"/>
      </c:catAx>
      <c:valAx>
        <c:axId val="656473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5641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75526961709513"/>
          <c:y val="0.42526377208447586"/>
          <c:w val="0.10354711866125937"/>
          <c:h val="0.40837640222972516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GB" sz="1400" baseline="0">
                <a:latin typeface="Arial" panose="020B0604020202020204" pitchFamily="34" charset="0"/>
                <a:cs typeface="Arial" panose="020B0604020202020204" pitchFamily="34" charset="0"/>
              </a:rPr>
              <a:t> applying to university now, how would you feel about the concept of two-year degrees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GB" sz="1400" b="1" i="0" u="none" strike="noStrike" kern="1200" baseline="0">
                <a:solidFill>
                  <a:srgbClr val="4D4D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9.3136482939632545E-2"/>
          <c:y val="2.84989033905008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892564382327356"/>
          <c:y val="0.13974437897309738"/>
          <c:w val="0.43189129422037209"/>
          <c:h val="0.8285683633072010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927A-AB49-B72C-C206306BC141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927A-AB49-B72C-C206306BC1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927A-AB49-B72C-C206306BC141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27A-AB49-B72C-C206306BC141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9-C8D4-A14A-BE6C-B0AB63978A25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8D4-A14A-BE6C-B0AB63978A25}"/>
              </c:ext>
            </c:extLst>
          </c:dPt>
          <c:dPt>
            <c:idx val="6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C8D4-A14A-BE6C-B0AB63978A25}"/>
              </c:ext>
            </c:extLst>
          </c:dPt>
          <c:dLbls>
            <c:dLbl>
              <c:idx val="3"/>
              <c:layout>
                <c:manualLayout>
                  <c:x val="-1.8778850646997318E-3"/>
                  <c:y val="1.187311263511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7A-AB49-B72C-C206306BC141}"/>
                </c:ext>
              </c:extLst>
            </c:dLbl>
            <c:dLbl>
              <c:idx val="5"/>
              <c:layout>
                <c:manualLayout>
                  <c:x val="-2.2831050228310501E-3"/>
                  <c:y val="-2.92237442922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D4-A14A-BE6C-B0AB63978A25}"/>
                </c:ext>
              </c:extLst>
            </c:dLbl>
            <c:dLbl>
              <c:idx val="6"/>
              <c:layout>
                <c:manualLayout>
                  <c:x val="0"/>
                  <c:y val="1.09589041095890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D4-A14A-BE6C-B0AB63978A25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8D4-A14A-BE6C-B0AB63978A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Very positive</c:v>
                </c:pt>
                <c:pt idx="1">
                  <c:v>Positive</c:v>
                </c:pt>
                <c:pt idx="2">
                  <c:v>Neutral</c:v>
                </c:pt>
                <c:pt idx="3">
                  <c:v>Negative</c:v>
                </c:pt>
                <c:pt idx="4">
                  <c:v>Very negative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0.19</c:v>
                </c:pt>
                <c:pt idx="1">
                  <c:v>0.24</c:v>
                </c:pt>
                <c:pt idx="2">
                  <c:v>0.24</c:v>
                </c:pt>
                <c:pt idx="3">
                  <c:v>0.19</c:v>
                </c:pt>
                <c:pt idx="4">
                  <c:v>0.1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7A-AB49-B72C-C206306BC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4037498369253396"/>
          <c:y val="0.24507775684719132"/>
          <c:w val="0.20113816606651083"/>
          <c:h val="0.62649220382773452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Value-for-money – by home nation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4.2229726372581211E-2"/>
          <c:y val="2.7017540127429185E-2"/>
          <c:w val="0.93533437548374643"/>
          <c:h val="0.8580966075291328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Scotland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E5-DC43-A24D-E8D21443C3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E5-DC43-A24D-E8D21443C33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E5-DC43-A24D-E8D21443C33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E5-DC43-A24D-E8D21443C3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E5-DC43-A24D-E8D21443C332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B70-476C-9938-0C9DC8471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Sheet1!$B$2:$B$9</c:f>
              <c:numCache>
                <c:formatCode>0%</c:formatCode>
                <c:ptCount val="8"/>
                <c:pt idx="0">
                  <c:v>0.63</c:v>
                </c:pt>
                <c:pt idx="1">
                  <c:v>0.69</c:v>
                </c:pt>
                <c:pt idx="2">
                  <c:v>0.72</c:v>
                </c:pt>
                <c:pt idx="3">
                  <c:v>0.68</c:v>
                </c:pt>
                <c:pt idx="4">
                  <c:v>0.67</c:v>
                </c:pt>
                <c:pt idx="5">
                  <c:v>0.56000000000000005</c:v>
                </c:pt>
                <c:pt idx="6">
                  <c:v>0.6</c:v>
                </c:pt>
                <c:pt idx="7">
                  <c:v>0.63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DE5-DC43-A24D-E8D21443C3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Wales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70-476C-9938-0C9DC847176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B70-476C-9938-0C9DC847176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B70-476C-9938-0C9DC847176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70-476C-9938-0C9DC847176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70-476C-9938-0C9DC847176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70-476C-9938-0C9DC8471768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70-476C-9938-0C9DC8471768}"/>
                </c:ext>
              </c:extLst>
            </c:dLbl>
            <c:dLbl>
              <c:idx val="7"/>
              <c:layout>
                <c:manualLayout>
                  <c:x val="-2.2831050228310501E-3"/>
                  <c:y val="-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B70-476C-9938-0C9DC84717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Sheet1!$C$2:$C$9</c:f>
              <c:numCache>
                <c:formatCode>0%</c:formatCode>
                <c:ptCount val="8"/>
                <c:pt idx="0">
                  <c:v>0.62</c:v>
                </c:pt>
                <c:pt idx="1">
                  <c:v>0.53</c:v>
                </c:pt>
                <c:pt idx="2">
                  <c:v>0.48</c:v>
                </c:pt>
                <c:pt idx="3">
                  <c:v>0.49</c:v>
                </c:pt>
                <c:pt idx="4">
                  <c:v>0.46</c:v>
                </c:pt>
                <c:pt idx="5">
                  <c:v>0.47</c:v>
                </c:pt>
                <c:pt idx="6">
                  <c:v>0.48</c:v>
                </c:pt>
                <c:pt idx="7">
                  <c:v>0.47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7DE5-DC43-A24D-E8D21443C3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EU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dLbls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B70-476C-9938-0C9DC8471768}"/>
                </c:ext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70-476C-9938-0C9DC8471768}"/>
                </c:ext>
              </c:extLst>
            </c:dLbl>
            <c:dLbl>
              <c:idx val="7"/>
              <c:layout>
                <c:manualLayout>
                  <c:x val="-1.9749757307733792E-3"/>
                  <c:y val="-2.4047619047619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AB-8541-A7E6-3CEC6989B7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Sheet1!$D$2:$D$9</c:f>
              <c:numCache>
                <c:formatCode>0%</c:formatCode>
                <c:ptCount val="8"/>
                <c:pt idx="0">
                  <c:v>0.62</c:v>
                </c:pt>
                <c:pt idx="1">
                  <c:v>0.56999999999999995</c:v>
                </c:pt>
                <c:pt idx="2">
                  <c:v>0.54</c:v>
                </c:pt>
                <c:pt idx="3">
                  <c:v>0.51</c:v>
                </c:pt>
                <c:pt idx="4">
                  <c:v>0.48</c:v>
                </c:pt>
                <c:pt idx="5">
                  <c:v>0.47</c:v>
                </c:pt>
                <c:pt idx="6">
                  <c:v>0.47</c:v>
                </c:pt>
                <c:pt idx="7">
                  <c:v>0.44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7DE5-DC43-A24D-E8D21443C33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England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DE5-DC43-A24D-E8D21443C3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DE5-DC43-A24D-E8D21443C33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DE5-DC43-A24D-E8D21443C33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DE5-DC43-A24D-E8D21443C3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DE5-DC43-A24D-E8D21443C332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0">
                      <a:latin typeface="+mn-lt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DE5-DC43-A24D-E8D21443C33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0">
                      <a:latin typeface="+mn-lt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AB-8541-A7E6-3CEC6989B7BC}"/>
                </c:ext>
              </c:extLst>
            </c:dLbl>
            <c:dLbl>
              <c:idx val="7"/>
              <c:layout>
                <c:manualLayout>
                  <c:x val="-2.2831050228310501E-3"/>
                  <c:y val="-3.1746031746031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AB-8541-A7E6-3CEC6989B7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latin typeface="Arial Black" panose="020B0A040201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Sheet1!$E$2:$E$9</c:f>
              <c:numCache>
                <c:formatCode>0%</c:formatCode>
                <c:ptCount val="8"/>
                <c:pt idx="0">
                  <c:v>0.52</c:v>
                </c:pt>
                <c:pt idx="1">
                  <c:v>0.48</c:v>
                </c:pt>
                <c:pt idx="2">
                  <c:v>0.41</c:v>
                </c:pt>
                <c:pt idx="3">
                  <c:v>0.36</c:v>
                </c:pt>
                <c:pt idx="4">
                  <c:v>0.33</c:v>
                </c:pt>
                <c:pt idx="5">
                  <c:v>0.32</c:v>
                </c:pt>
                <c:pt idx="6">
                  <c:v>0.35</c:v>
                </c:pt>
                <c:pt idx="7">
                  <c:v>0.39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7DE5-DC43-A24D-E8D21443C33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Northern Ireland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7DE5-DC43-A24D-E8D21443C3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DE5-DC43-A24D-E8D21443C33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7DE5-DC43-A24D-E8D21443C33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7DE5-DC43-A24D-E8D21443C3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7DE5-DC43-A24D-E8D21443C332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7DE5-DC43-A24D-E8D21443C332}"/>
                </c:ext>
              </c:extLst>
            </c:dLbl>
            <c:dLbl>
              <c:idx val="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7DE5-DC43-A24D-E8D21443C332}"/>
                </c:ext>
              </c:extLst>
            </c:dLbl>
            <c:dLbl>
              <c:idx val="7"/>
              <c:layout>
                <c:manualLayout>
                  <c:x val="-2.2831050228310501E-3"/>
                  <c:y val="-3.968253968253895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AB-8541-A7E6-3CEC6989B7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Sheet1!$F$2:$F$9</c:f>
              <c:numCache>
                <c:formatCode>0%</c:formatCode>
                <c:ptCount val="8"/>
                <c:pt idx="0">
                  <c:v>0.54</c:v>
                </c:pt>
                <c:pt idx="1">
                  <c:v>0.52</c:v>
                </c:pt>
                <c:pt idx="2">
                  <c:v>0.44</c:v>
                </c:pt>
                <c:pt idx="3">
                  <c:v>0.48</c:v>
                </c:pt>
                <c:pt idx="4">
                  <c:v>0.45</c:v>
                </c:pt>
                <c:pt idx="5">
                  <c:v>0.42</c:v>
                </c:pt>
                <c:pt idx="6">
                  <c:v>0.36</c:v>
                </c:pt>
                <c:pt idx="7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7DE5-DC43-A24D-E8D21443C33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Non-EU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7DE5-DC43-A24D-E8D21443C33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7DE5-DC43-A24D-E8D21443C33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7DE5-DC43-A24D-E8D21443C33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7DE5-DC43-A24D-E8D21443C33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7DE5-DC43-A24D-E8D21443C332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7DE5-DC43-A24D-E8D21443C332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7DE5-DC43-A24D-E8D21443C332}"/>
                </c:ext>
              </c:extLst>
            </c:dLbl>
            <c:dLbl>
              <c:idx val="7"/>
              <c:layout>
                <c:manualLayout>
                  <c:x val="0"/>
                  <c:y val="3.174603174603174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AB-8541-A7E6-3CEC6989B7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Sheet1!$G$2:$G$9</c:f>
              <c:numCache>
                <c:formatCode>0%</c:formatCode>
                <c:ptCount val="8"/>
                <c:pt idx="0">
                  <c:v>0.44</c:v>
                </c:pt>
                <c:pt idx="1">
                  <c:v>0.4</c:v>
                </c:pt>
                <c:pt idx="2">
                  <c:v>0.4</c:v>
                </c:pt>
                <c:pt idx="3">
                  <c:v>0.4</c:v>
                </c:pt>
                <c:pt idx="4">
                  <c:v>0.36</c:v>
                </c:pt>
                <c:pt idx="5">
                  <c:v>0.37</c:v>
                </c:pt>
                <c:pt idx="6">
                  <c:v>0.37</c:v>
                </c:pt>
                <c:pt idx="7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7DE5-DC43-A24D-E8D21443C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991808"/>
        <c:axId val="151993344"/>
      </c:lineChart>
      <c:catAx>
        <c:axId val="15199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1993344"/>
        <c:crosses val="autoZero"/>
        <c:auto val="1"/>
        <c:lblAlgn val="ctr"/>
        <c:lblOffset val="100"/>
        <c:noMultiLvlLbl val="0"/>
      </c:catAx>
      <c:valAx>
        <c:axId val="151993344"/>
        <c:scaling>
          <c:orientation val="minMax"/>
          <c:min val="0.2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519918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giving your answer on value, what were you thinking about?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7234439008142613"/>
          <c:y val="1.759699539164329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2099862304987769"/>
          <c:y val="0.16750418760469013"/>
          <c:w val="0.57731623954475986"/>
          <c:h val="0.795644891122278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Poor Value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Cost of living</c:v>
                </c:pt>
                <c:pt idx="1">
                  <c:v>Feedback received on course work</c:v>
                </c:pt>
                <c:pt idx="2">
                  <c:v>Size of classes</c:v>
                </c:pt>
                <c:pt idx="3">
                  <c:v>Tuition fees</c:v>
                </c:pt>
                <c:pt idx="4">
                  <c:v>Course organisation</c:v>
                </c:pt>
                <c:pt idx="5">
                  <c:v>Contact hours</c:v>
                </c:pt>
                <c:pt idx="6">
                  <c:v>Likelihood of getting a well-paid job</c:v>
                </c:pt>
                <c:pt idx="7">
                  <c:v>Campus and built environment</c:v>
                </c:pt>
                <c:pt idx="8">
                  <c:v>Facilities / resources</c:v>
                </c:pt>
                <c:pt idx="9">
                  <c:v>Course content</c:v>
                </c:pt>
                <c:pt idx="10">
                  <c:v>Teaching quality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0.35</c:v>
                </c:pt>
                <c:pt idx="1">
                  <c:v>0.31</c:v>
                </c:pt>
                <c:pt idx="2">
                  <c:v>0.2</c:v>
                </c:pt>
                <c:pt idx="3">
                  <c:v>0.62</c:v>
                </c:pt>
                <c:pt idx="4">
                  <c:v>0.36</c:v>
                </c:pt>
                <c:pt idx="5">
                  <c:v>0.41</c:v>
                </c:pt>
                <c:pt idx="6">
                  <c:v>0.25</c:v>
                </c:pt>
                <c:pt idx="7">
                  <c:v>0.18</c:v>
                </c:pt>
                <c:pt idx="8">
                  <c:v>0.27</c:v>
                </c:pt>
                <c:pt idx="9">
                  <c:v>0.36</c:v>
                </c:pt>
                <c:pt idx="10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7-6E43-B778-AB8159C567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Good Value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dLbls>
            <c:dLbl>
              <c:idx val="4"/>
              <c:layout>
                <c:manualLayout>
                  <c:x val="0"/>
                  <c:y val="-6.85518423307626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87-6E43-B778-AB8159C567FD}"/>
                </c:ext>
              </c:extLst>
            </c:dLbl>
            <c:dLbl>
              <c:idx val="5"/>
              <c:layout>
                <c:manualLayout>
                  <c:x val="0"/>
                  <c:y val="-6.85518423307626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87-6E43-B778-AB8159C567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Cost of living</c:v>
                </c:pt>
                <c:pt idx="1">
                  <c:v>Feedback received on course work</c:v>
                </c:pt>
                <c:pt idx="2">
                  <c:v>Size of classes</c:v>
                </c:pt>
                <c:pt idx="3">
                  <c:v>Tuition fees</c:v>
                </c:pt>
                <c:pt idx="4">
                  <c:v>Course organisation</c:v>
                </c:pt>
                <c:pt idx="5">
                  <c:v>Contact hours</c:v>
                </c:pt>
                <c:pt idx="6">
                  <c:v>Likelihood of getting a well-paid job</c:v>
                </c:pt>
                <c:pt idx="7">
                  <c:v>Campus and built environment</c:v>
                </c:pt>
                <c:pt idx="8">
                  <c:v>Facilities / resources</c:v>
                </c:pt>
                <c:pt idx="9">
                  <c:v>Course content</c:v>
                </c:pt>
                <c:pt idx="10">
                  <c:v>Teaching quality</c:v>
                </c:pt>
              </c:strCache>
            </c:strRef>
          </c:cat>
          <c:val>
            <c:numRef>
              <c:f>Sheet1!$C$2:$C$12</c:f>
              <c:numCache>
                <c:formatCode>0%</c:formatCode>
                <c:ptCount val="11"/>
                <c:pt idx="0">
                  <c:v>0.23</c:v>
                </c:pt>
                <c:pt idx="1">
                  <c:v>0.25</c:v>
                </c:pt>
                <c:pt idx="2">
                  <c:v>0.26</c:v>
                </c:pt>
                <c:pt idx="3">
                  <c:v>0.31</c:v>
                </c:pt>
                <c:pt idx="4">
                  <c:v>0.36</c:v>
                </c:pt>
                <c:pt idx="5">
                  <c:v>0.41</c:v>
                </c:pt>
                <c:pt idx="6">
                  <c:v>0.47</c:v>
                </c:pt>
                <c:pt idx="7">
                  <c:v>0.51</c:v>
                </c:pt>
                <c:pt idx="8">
                  <c:v>0.57999999999999996</c:v>
                </c:pt>
                <c:pt idx="9">
                  <c:v>0.63</c:v>
                </c:pt>
                <c:pt idx="10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87-6E43-B778-AB8159C567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707328"/>
        <c:axId val="160708864"/>
      </c:barChart>
      <c:catAx>
        <c:axId val="1607073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0708864"/>
        <c:crosses val="autoZero"/>
        <c:auto val="1"/>
        <c:lblAlgn val="ctr"/>
        <c:lblOffset val="100"/>
        <c:noMultiLvlLbl val="0"/>
      </c:catAx>
      <c:valAx>
        <c:axId val="16070886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070732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Teaching-staff characteristics –</a:t>
            </a:r>
            <a:b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year-on-year differences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50457367308253098"/>
          <c:y val="0.13033784369186863"/>
          <c:w val="0.469963363954506"/>
          <c:h val="0.81523809523809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88A-4C66-90EB-9D11EC2A735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 b="1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88A-4C66-90EB-9D11EC2A73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Teaching staff helped you to explore your own areas of interest</c:v>
                </c:pt>
                <c:pt idx="1">
                  <c:v>Teaching staff regularly initiated debates and discussion</c:v>
                </c:pt>
                <c:pt idx="2">
                  <c:v>Teaching staff motivated you to do your best work</c:v>
                </c:pt>
                <c:pt idx="3">
                  <c:v>Teaching staff worked hard to make their subjects interesting</c:v>
                </c:pt>
                <c:pt idx="4">
                  <c:v>Teaching staff used contact hours to guide independent study</c:v>
                </c:pt>
                <c:pt idx="5">
                  <c:v>Teaching staff were helpful and supportive</c:v>
                </c:pt>
                <c:pt idx="6">
                  <c:v>Teaching staff clearly explained course goals and requirements</c:v>
                </c:pt>
                <c:pt idx="7">
                  <c:v>Teaching staff encouraged you to take responsibility for your own learning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0.35</c:v>
                </c:pt>
                <c:pt idx="1">
                  <c:v>0.36</c:v>
                </c:pt>
                <c:pt idx="2">
                  <c:v>0.53</c:v>
                </c:pt>
                <c:pt idx="3">
                  <c:v>0.56000000000000005</c:v>
                </c:pt>
                <c:pt idx="4">
                  <c:v>0.59</c:v>
                </c:pt>
                <c:pt idx="5">
                  <c:v>0.66</c:v>
                </c:pt>
                <c:pt idx="6">
                  <c:v>0.67</c:v>
                </c:pt>
                <c:pt idx="7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AF-EF48-BBE1-04B1E63B41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Teaching staff helped you to explore your own areas of interest</c:v>
                </c:pt>
                <c:pt idx="1">
                  <c:v>Teaching staff regularly initiated debates and discussion</c:v>
                </c:pt>
                <c:pt idx="2">
                  <c:v>Teaching staff motivated you to do your best work</c:v>
                </c:pt>
                <c:pt idx="3">
                  <c:v>Teaching staff worked hard to make their subjects interesting</c:v>
                </c:pt>
                <c:pt idx="4">
                  <c:v>Teaching staff used contact hours to guide independent study</c:v>
                </c:pt>
                <c:pt idx="5">
                  <c:v>Teaching staff were helpful and supportive</c:v>
                </c:pt>
                <c:pt idx="6">
                  <c:v>Teaching staff clearly explained course goals and requirements</c:v>
                </c:pt>
                <c:pt idx="7">
                  <c:v>Teaching staff encouraged you to take responsibility for your own learning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0.35</c:v>
                </c:pt>
                <c:pt idx="1">
                  <c:v>0.37</c:v>
                </c:pt>
                <c:pt idx="2">
                  <c:v>0.52</c:v>
                </c:pt>
                <c:pt idx="3">
                  <c:v>0.55000000000000004</c:v>
                </c:pt>
                <c:pt idx="4">
                  <c:v>0.56999999999999995</c:v>
                </c:pt>
                <c:pt idx="5">
                  <c:v>0.65</c:v>
                </c:pt>
                <c:pt idx="6">
                  <c:v>0.65</c:v>
                </c:pt>
                <c:pt idx="7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2AF-EF48-BBE1-04B1E63B417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Teaching staff helped you to explore your own areas of interest</c:v>
                </c:pt>
                <c:pt idx="1">
                  <c:v>Teaching staff regularly initiated debates and discussion</c:v>
                </c:pt>
                <c:pt idx="2">
                  <c:v>Teaching staff motivated you to do your best work</c:v>
                </c:pt>
                <c:pt idx="3">
                  <c:v>Teaching staff worked hard to make their subjects interesting</c:v>
                </c:pt>
                <c:pt idx="4">
                  <c:v>Teaching staff used contact hours to guide independent study</c:v>
                </c:pt>
                <c:pt idx="5">
                  <c:v>Teaching staff were helpful and supportive</c:v>
                </c:pt>
                <c:pt idx="6">
                  <c:v>Teaching staff clearly explained course goals and requirements</c:v>
                </c:pt>
                <c:pt idx="7">
                  <c:v>Teaching staff encouraged you to take responsibility for your own learning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0.37</c:v>
                </c:pt>
                <c:pt idx="1">
                  <c:v>0.38</c:v>
                </c:pt>
                <c:pt idx="2">
                  <c:v>0.54</c:v>
                </c:pt>
                <c:pt idx="3">
                  <c:v>0.56000000000000005</c:v>
                </c:pt>
                <c:pt idx="4">
                  <c:v>0.59</c:v>
                </c:pt>
                <c:pt idx="5">
                  <c:v>0.67</c:v>
                </c:pt>
                <c:pt idx="6">
                  <c:v>0.65</c:v>
                </c:pt>
                <c:pt idx="7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AF-EF48-BBE1-04B1E63B417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Teaching staff helped you to explore your own areas of interest</c:v>
                </c:pt>
                <c:pt idx="1">
                  <c:v>Teaching staff regularly initiated debates and discussion</c:v>
                </c:pt>
                <c:pt idx="2">
                  <c:v>Teaching staff motivated you to do your best work</c:v>
                </c:pt>
                <c:pt idx="3">
                  <c:v>Teaching staff worked hard to make their subjects interesting</c:v>
                </c:pt>
                <c:pt idx="4">
                  <c:v>Teaching staff used contact hours to guide independent study</c:v>
                </c:pt>
                <c:pt idx="5">
                  <c:v>Teaching staff were helpful and supportive</c:v>
                </c:pt>
                <c:pt idx="6">
                  <c:v>Teaching staff clearly explained course goals and requirements</c:v>
                </c:pt>
                <c:pt idx="7">
                  <c:v>Teaching staff encouraged you to take responsibility for your own learning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8"/>
                <c:pt idx="0">
                  <c:v>0.33</c:v>
                </c:pt>
                <c:pt idx="1">
                  <c:v>0.37</c:v>
                </c:pt>
                <c:pt idx="2">
                  <c:v>0.51</c:v>
                </c:pt>
                <c:pt idx="3">
                  <c:v>0.55000000000000004</c:v>
                </c:pt>
                <c:pt idx="4">
                  <c:v>0.56000000000000005</c:v>
                </c:pt>
                <c:pt idx="5">
                  <c:v>0.65</c:v>
                </c:pt>
                <c:pt idx="6">
                  <c:v>0.63</c:v>
                </c:pt>
                <c:pt idx="7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2AF-EF48-BBE1-04B1E63B4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159040"/>
        <c:axId val="161160576"/>
      </c:barChart>
      <c:catAx>
        <c:axId val="1611590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1160576"/>
        <c:crosses val="autoZero"/>
        <c:auto val="1"/>
        <c:lblAlgn val="ctr"/>
        <c:lblOffset val="100"/>
        <c:noMultiLvlLbl val="0"/>
      </c:catAx>
      <c:valAx>
        <c:axId val="1611605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11590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Rating of how teaching staff provide assessment – year-on-year differences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0.50457367308253098"/>
          <c:y val="0.13033784369186863"/>
          <c:w val="0.469963363954506"/>
          <c:h val="0.759957801391330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spPr/>
              <c:txPr>
                <a:bodyPr/>
                <a:lstStyle/>
                <a:p>
                  <a:pPr>
                    <a:defRPr sz="90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D03-4613-8577-B5F8C6475A29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90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D03-4613-8577-B5F8C6475A29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90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D03-4613-8577-B5F8C6475A29}"/>
                </c:ext>
              </c:extLst>
            </c:dLbl>
            <c:dLbl>
              <c:idx val="4"/>
              <c:spPr/>
              <c:txPr>
                <a:bodyPr/>
                <a:lstStyle/>
                <a:p>
                  <a:pPr>
                    <a:defRPr sz="90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D03-4613-8577-B5F8C6475A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Teaching staff put a lot of time into commenting on your work </c:v>
                </c:pt>
                <c:pt idx="1">
                  <c:v>Gave you feedback on draft work</c:v>
                </c:pt>
                <c:pt idx="2">
                  <c:v>Gave you more general feedback on progress</c:v>
                </c:pt>
                <c:pt idx="3">
                  <c:v>Gave you useful feedback</c:v>
                </c:pt>
                <c:pt idx="4">
                  <c:v>Gave you feedback in time to help with the next assignment</c:v>
                </c:pt>
                <c:pt idx="5">
                  <c:v>Were open to having further discussions about your work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0.38</c:v>
                </c:pt>
                <c:pt idx="1">
                  <c:v>0.39</c:v>
                </c:pt>
                <c:pt idx="2">
                  <c:v>0.46</c:v>
                </c:pt>
                <c:pt idx="3">
                  <c:v>0.54</c:v>
                </c:pt>
                <c:pt idx="4">
                  <c:v>0.56000000000000005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CA-734F-8A40-5FA62B839B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Teaching staff put a lot of time into commenting on your work </c:v>
                </c:pt>
                <c:pt idx="1">
                  <c:v>Gave you feedback on draft work</c:v>
                </c:pt>
                <c:pt idx="2">
                  <c:v>Gave you more general feedback on progress</c:v>
                </c:pt>
                <c:pt idx="3">
                  <c:v>Gave you useful feedback</c:v>
                </c:pt>
                <c:pt idx="4">
                  <c:v>Gave you feedback in time to help with the next assignment</c:v>
                </c:pt>
                <c:pt idx="5">
                  <c:v>Were open to having further discussions about your work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0.36</c:v>
                </c:pt>
                <c:pt idx="1">
                  <c:v>0.35</c:v>
                </c:pt>
                <c:pt idx="2">
                  <c:v>0.41</c:v>
                </c:pt>
                <c:pt idx="3">
                  <c:v>0.54</c:v>
                </c:pt>
                <c:pt idx="4">
                  <c:v>0.54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CA-734F-8A40-5FA62B839B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Teaching staff put a lot of time into commenting on your work </c:v>
                </c:pt>
                <c:pt idx="1">
                  <c:v>Gave you feedback on draft work</c:v>
                </c:pt>
                <c:pt idx="2">
                  <c:v>Gave you more general feedback on progress</c:v>
                </c:pt>
                <c:pt idx="3">
                  <c:v>Gave you useful feedback</c:v>
                </c:pt>
                <c:pt idx="4">
                  <c:v>Gave you feedback in time to help with the next assignment</c:v>
                </c:pt>
                <c:pt idx="5">
                  <c:v>Were open to having further discussions about your work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0.38</c:v>
                </c:pt>
                <c:pt idx="1">
                  <c:v>0.37</c:v>
                </c:pt>
                <c:pt idx="2">
                  <c:v>0.42</c:v>
                </c:pt>
                <c:pt idx="3">
                  <c:v>0.55000000000000004</c:v>
                </c:pt>
                <c:pt idx="4">
                  <c:v>0.54</c:v>
                </c:pt>
                <c:pt idx="5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CA-734F-8A40-5FA62B839B3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Teaching staff put a lot of time into commenting on your work </c:v>
                </c:pt>
                <c:pt idx="1">
                  <c:v>Gave you feedback on draft work</c:v>
                </c:pt>
                <c:pt idx="2">
                  <c:v>Gave you more general feedback on progress</c:v>
                </c:pt>
                <c:pt idx="3">
                  <c:v>Gave you useful feedback</c:v>
                </c:pt>
                <c:pt idx="4">
                  <c:v>Gave you feedback in time to help with the next assignment</c:v>
                </c:pt>
                <c:pt idx="5">
                  <c:v>Were open to having further discussions about your work</c:v>
                </c:pt>
              </c:strCache>
            </c:strRef>
          </c:cat>
          <c:val>
            <c:numRef>
              <c:f>Sheet1!$E$2:$E$7</c:f>
              <c:numCache>
                <c:formatCode>0%</c:formatCode>
                <c:ptCount val="6"/>
                <c:pt idx="0">
                  <c:v>0.36</c:v>
                </c:pt>
                <c:pt idx="1">
                  <c:v>0.35</c:v>
                </c:pt>
                <c:pt idx="2">
                  <c:v>0.39</c:v>
                </c:pt>
                <c:pt idx="3">
                  <c:v>0.54</c:v>
                </c:pt>
                <c:pt idx="4">
                  <c:v>0.53</c:v>
                </c:pt>
                <c:pt idx="5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8CA-734F-8A40-5FA62B839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271808"/>
        <c:axId val="161273344"/>
      </c:barChart>
      <c:catAx>
        <c:axId val="161271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61273344"/>
        <c:crosses val="autoZero"/>
        <c:auto val="1"/>
        <c:lblAlgn val="ctr"/>
        <c:lblOffset val="100"/>
        <c:noMultiLvlLbl val="0"/>
      </c:catAx>
      <c:valAx>
        <c:axId val="16127334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612718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Has your experience matched expectations?</a:t>
            </a:r>
            <a:r>
              <a:rPr lang="en-GB" sz="1400" b="1" i="0" u="none" strike="noStrike" kern="1200" baseline="0">
                <a:solidFill>
                  <a:srgbClr val="4D4D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GB" sz="14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125035062961367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4038220256068455E-2"/>
          <c:y val="0.15272826026005412"/>
          <c:w val="0.63281095662270359"/>
          <c:h val="0.762810893405214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It’s been better in some ways and worse in others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dLbls>
            <c:dLbl>
              <c:idx val="6"/>
              <c:spPr/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A81-462D-B21C-91EA268F7E4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81-462D-B21C-91EA268F7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0.49</c:v>
                </c:pt>
                <c:pt idx="1">
                  <c:v>0.45</c:v>
                </c:pt>
                <c:pt idx="2">
                  <c:v>0.5</c:v>
                </c:pt>
                <c:pt idx="3">
                  <c:v>0.49</c:v>
                </c:pt>
                <c:pt idx="4">
                  <c:v>0.49</c:v>
                </c:pt>
                <c:pt idx="5">
                  <c:v>0.51</c:v>
                </c:pt>
                <c:pt idx="6">
                  <c:v>0.53</c:v>
                </c:pt>
                <c:pt idx="7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AC-6041-9038-0D9154A546F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It’s been better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dLbl>
              <c:idx val="6"/>
              <c:spPr/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A81-462D-B21C-91EA268F7E4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A81-462D-B21C-91EA268F7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0.26</c:v>
                </c:pt>
                <c:pt idx="1">
                  <c:v>0.32</c:v>
                </c:pt>
                <c:pt idx="2">
                  <c:v>0.27</c:v>
                </c:pt>
                <c:pt idx="3">
                  <c:v>0.28000000000000003</c:v>
                </c:pt>
                <c:pt idx="4">
                  <c:v>0.27</c:v>
                </c:pt>
                <c:pt idx="5">
                  <c:v>0.25</c:v>
                </c:pt>
                <c:pt idx="6">
                  <c:v>0.23</c:v>
                </c:pt>
                <c:pt idx="7">
                  <c:v>0.22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AC-6041-9038-0D9154A546F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It’s been worse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6"/>
              <c:spPr/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CA81-462D-B21C-91EA268F7E4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A81-462D-B21C-91EA268F7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Sheet1!$D$2:$D$9</c:f>
              <c:numCache>
                <c:formatCode>0%</c:formatCode>
                <c:ptCount val="8"/>
                <c:pt idx="0">
                  <c:v>0.11</c:v>
                </c:pt>
                <c:pt idx="1">
                  <c:v>0.13</c:v>
                </c:pt>
                <c:pt idx="2">
                  <c:v>0.12</c:v>
                </c:pt>
                <c:pt idx="3">
                  <c:v>0.12</c:v>
                </c:pt>
                <c:pt idx="4">
                  <c:v>0.13</c:v>
                </c:pt>
                <c:pt idx="5">
                  <c:v>0.13</c:v>
                </c:pt>
                <c:pt idx="6">
                  <c:v>0.12</c:v>
                </c:pt>
                <c:pt idx="7">
                  <c:v>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7AC-6041-9038-0D9154A546F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It’s been exactly what I expected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6"/>
              <c:spPr/>
              <c:txPr>
                <a:bodyPr/>
                <a:lstStyle/>
                <a:p>
                  <a:pPr>
                    <a:defRPr sz="1200" b="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A81-462D-B21C-91EA268F7E4A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0">
                      <a:latin typeface="Arial Black" panose="020B0A040201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A81-462D-B21C-91EA268F7E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strCache>
            </c:strRef>
          </c:cat>
          <c:val>
            <c:numRef>
              <c:f>Sheet1!$E$2:$E$9</c:f>
              <c:numCache>
                <c:formatCode>0%</c:formatCode>
                <c:ptCount val="8"/>
                <c:pt idx="0">
                  <c:v>0.11</c:v>
                </c:pt>
                <c:pt idx="1">
                  <c:v>0.08</c:v>
                </c:pt>
                <c:pt idx="2">
                  <c:v>0.09</c:v>
                </c:pt>
                <c:pt idx="3">
                  <c:v>0.09</c:v>
                </c:pt>
                <c:pt idx="4">
                  <c:v>0.09</c:v>
                </c:pt>
                <c:pt idx="5">
                  <c:v>0.09</c:v>
                </c:pt>
                <c:pt idx="6">
                  <c:v>0.1</c:v>
                </c:pt>
                <c:pt idx="7">
                  <c:v>0.11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A7AC-6041-9038-0D9154A546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12576"/>
        <c:axId val="5114112"/>
      </c:lineChart>
      <c:catAx>
        <c:axId val="511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114112"/>
        <c:crosses val="autoZero"/>
        <c:auto val="1"/>
        <c:lblAlgn val="ctr"/>
        <c:lblOffset val="100"/>
        <c:noMultiLvlLbl val="0"/>
      </c:catAx>
      <c:valAx>
        <c:axId val="511411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+mn-lt"/>
              </a:defRPr>
            </a:pPr>
            <a:endParaRPr lang="en-US"/>
          </a:p>
        </c:txPr>
        <c:crossAx val="511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08329177194119"/>
          <c:y val="0.39377754828910905"/>
          <c:w val="0.27421023928735838"/>
          <c:h val="0.27345165481595429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900">
          <a:latin typeface="Trebuchet MS" panose="020B060302020202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US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experience worse than expected – demographic differences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45397676536967108"/>
          <c:y val="0.13016742430685149"/>
          <c:w val="0.54602323463032898"/>
          <c:h val="0.84181219081300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D85-9D4F-B5FB-2BDFE893776C}"/>
              </c:ext>
            </c:extLst>
          </c:dPt>
          <c:dPt>
            <c:idx val="1"/>
            <c:invertIfNegative val="0"/>
            <c:bubble3D val="0"/>
            <c:spPr>
              <a:solidFill>
                <a:srgbClr val="02A4A6"/>
              </a:solidFill>
              <a:ln>
                <a:solidFill>
                  <a:srgbClr val="02A4A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D85-9D4F-B5FB-2BDFE893776C}"/>
              </c:ext>
            </c:extLst>
          </c:dPt>
          <c:dPt>
            <c:idx val="2"/>
            <c:invertIfNegative val="0"/>
            <c:bubble3D val="0"/>
            <c:spPr>
              <a:solidFill>
                <a:srgbClr val="02A4A6"/>
              </a:solidFill>
              <a:ln>
                <a:solidFill>
                  <a:srgbClr val="02A4A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B1A5-4CBA-B94F-2B9EAD4DCC36}"/>
              </c:ext>
            </c:extLst>
          </c:dPt>
          <c:dPt>
            <c:idx val="3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D85-9D4F-B5FB-2BDFE893776C}"/>
              </c:ext>
            </c:extLst>
          </c:dPt>
          <c:dPt>
            <c:idx val="4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D85-9D4F-B5FB-2BDFE893776C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>
                <a:solidFill>
                  <a:schemeClr val="bg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5D85-9D4F-B5FB-2BDFE893776C}"/>
              </c:ext>
            </c:extLst>
          </c:dPt>
          <c:dPt>
            <c:idx val="6"/>
            <c:invertIfNegative val="0"/>
            <c:bubble3D val="0"/>
            <c:spPr>
              <a:solidFill>
                <a:srgbClr val="FE4A5D"/>
              </a:solidFill>
              <a:ln>
                <a:solidFill>
                  <a:srgbClr val="FE4A5D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5D85-9D4F-B5FB-2BDFE89377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1">
                  <c:v>Course too challenging – Asian</c:v>
                </c:pt>
                <c:pt idx="2">
                  <c:v>Course too challenging – Chinese</c:v>
                </c:pt>
                <c:pt idx="3">
                  <c:v>Course too challenging – Russell Group</c:v>
                </c:pt>
                <c:pt idx="4">
                  <c:v>Course too challenging –Total sample</c:v>
                </c:pt>
                <c:pt idx="6">
                  <c:v>Did not put in effort – Aged 21 and under</c:v>
                </c:pt>
                <c:pt idx="7">
                  <c:v>Did not put in effort – BME</c:v>
                </c:pt>
                <c:pt idx="8">
                  <c:v>Did not put in effort – Total sample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1">
                  <c:v>0.3</c:v>
                </c:pt>
                <c:pt idx="2">
                  <c:v>0.31</c:v>
                </c:pt>
                <c:pt idx="3">
                  <c:v>0.32</c:v>
                </c:pt>
                <c:pt idx="4">
                  <c:v>0.21</c:v>
                </c:pt>
                <c:pt idx="6">
                  <c:v>0.37</c:v>
                </c:pt>
                <c:pt idx="7">
                  <c:v>0.42</c:v>
                </c:pt>
                <c:pt idx="8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D85-9D4F-B5FB-2BDFE8937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66976"/>
        <c:axId val="5168512"/>
      </c:barChart>
      <c:catAx>
        <c:axId val="51669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168512"/>
        <c:crosses val="autoZero"/>
        <c:auto val="1"/>
        <c:lblAlgn val="ctr"/>
        <c:lblOffset val="100"/>
        <c:noMultiLvlLbl val="0"/>
      </c:catAx>
      <c:valAx>
        <c:axId val="516851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51669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ONS aged 20–24 2017/18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Low anxiety</c:v>
                </c:pt>
                <c:pt idx="1">
                  <c:v>Life satisfaction</c:v>
                </c:pt>
                <c:pt idx="2">
                  <c:v>Life worthwhile</c:v>
                </c:pt>
                <c:pt idx="3">
                  <c:v>Happiness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0.37</c:v>
                </c:pt>
                <c:pt idx="1">
                  <c:v>0.27</c:v>
                </c:pt>
                <c:pt idx="2">
                  <c:v>0.33</c:v>
                </c:pt>
                <c:pt idx="3">
                  <c:v>0.32700000000000001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53-E34A-BA90-4D262281BD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Student Academic Experience Survey 2016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3715846994535519E-3"/>
                  <c:y val="-3.48207436800546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28-9B4A-933A-CAB27CE72204}"/>
                </c:ext>
              </c:extLst>
            </c:dLbl>
            <c:dLbl>
              <c:idx val="2"/>
              <c:layout>
                <c:manualLayout>
                  <c:x val="4.3715846994535519E-3"/>
                  <c:y val="-3.48207436800546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28-9B4A-933A-CAB27CE72204}"/>
                </c:ext>
              </c:extLst>
            </c:dLbl>
            <c:dLbl>
              <c:idx val="3"/>
              <c:layout>
                <c:manualLayout>
                  <c:x val="4.3715846994535519E-3"/>
                  <c:y val="-3.48207436800546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D28-9B4A-933A-CAB27CE722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Low anxiety</c:v>
                </c:pt>
                <c:pt idx="1">
                  <c:v>Life satisfaction</c:v>
                </c:pt>
                <c:pt idx="2">
                  <c:v>Life worthwhile</c:v>
                </c:pt>
                <c:pt idx="3">
                  <c:v>Happiness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0.21</c:v>
                </c:pt>
                <c:pt idx="1">
                  <c:v>0.16</c:v>
                </c:pt>
                <c:pt idx="2">
                  <c:v>0.22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53-E34A-BA90-4D262281BD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Student Academic Experience Survey 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Low anxiety</c:v>
                </c:pt>
                <c:pt idx="1">
                  <c:v>Life satisfaction</c:v>
                </c:pt>
                <c:pt idx="2">
                  <c:v>Life worthwhile</c:v>
                </c:pt>
                <c:pt idx="3">
                  <c:v>Happiness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0.19</c:v>
                </c:pt>
                <c:pt idx="1">
                  <c:v>0.14000000000000001</c:v>
                </c:pt>
                <c:pt idx="2">
                  <c:v>0.19</c:v>
                </c:pt>
                <c:pt idx="3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53-E34A-BA90-4D262281BD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Student Academic Experience Survey 2018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3.212426315563013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53-E34A-BA90-4D262281BD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Low anxiety</c:v>
                </c:pt>
                <c:pt idx="1">
                  <c:v>Life satisfaction</c:v>
                </c:pt>
                <c:pt idx="2">
                  <c:v>Life worthwhile</c:v>
                </c:pt>
                <c:pt idx="3">
                  <c:v>Happiness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0.18</c:v>
                </c:pt>
                <c:pt idx="1">
                  <c:v>0.14000000000000001</c:v>
                </c:pt>
                <c:pt idx="2">
                  <c:v>0.17</c:v>
                </c:pt>
                <c:pt idx="3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53-E34A-BA90-4D262281BD3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Student Academic Experience Survey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Low anxiety</c:v>
                </c:pt>
                <c:pt idx="1">
                  <c:v>Life satisfaction</c:v>
                </c:pt>
                <c:pt idx="2">
                  <c:v>Life worthwhile</c:v>
                </c:pt>
                <c:pt idx="3">
                  <c:v>Happiness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0.16</c:v>
                </c:pt>
                <c:pt idx="1">
                  <c:v>0.14000000000000001</c:v>
                </c:pt>
                <c:pt idx="2">
                  <c:v>0.17</c:v>
                </c:pt>
                <c:pt idx="3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28-9B4A-933A-CAB27CE722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70816"/>
        <c:axId val="8380800"/>
      </c:barChart>
      <c:catAx>
        <c:axId val="8370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8380800"/>
        <c:crosses val="autoZero"/>
        <c:auto val="1"/>
        <c:lblAlgn val="ctr"/>
        <c:lblOffset val="100"/>
        <c:noMultiLvlLbl val="0"/>
      </c:catAx>
      <c:valAx>
        <c:axId val="838080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83708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Before starting university how well prepared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did you feel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GB" sz="1400" b="1" i="0" u="none" strike="noStrike" kern="1200" baseline="0" dirty="0">
                <a:solidFill>
                  <a:srgbClr val="4D4D4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0228104920459072"/>
          <c:y val="3.5749456889305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910414843977801"/>
          <c:y val="0.15744293573210499"/>
          <c:w val="0.439742818606008"/>
          <c:h val="0.7841853359661310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927A-AB49-B72C-C206306BC141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3-927A-AB49-B72C-C206306BC14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5-927A-AB49-B72C-C206306BC141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927A-AB49-B72C-C206306BC141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B9E5-624F-A24F-F0450A91BF65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77C3-4F71-BEC2-658CFD044A2C}"/>
              </c:ext>
            </c:extLst>
          </c:dPt>
          <c:dLbls>
            <c:dLbl>
              <c:idx val="3"/>
              <c:layout>
                <c:manualLayout>
                  <c:x val="-1.8778850646997318E-3"/>
                  <c:y val="1.1873112635114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7A-AB49-B72C-C206306BC1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latin typeface="Chalet-LondonNineteenSixty" pitchFamily="50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Very prepared</c:v>
                </c:pt>
                <c:pt idx="1">
                  <c:v>Slightly prepared</c:v>
                </c:pt>
                <c:pt idx="2">
                  <c:v>Neither prepared nor unprepared</c:v>
                </c:pt>
                <c:pt idx="3">
                  <c:v>Slightly unprepared</c:v>
                </c:pt>
                <c:pt idx="4">
                  <c:v>Very unprepared</c:v>
                </c:pt>
                <c:pt idx="5">
                  <c:v>Don't know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0.16</c:v>
                </c:pt>
                <c:pt idx="1">
                  <c:v>0.44</c:v>
                </c:pt>
                <c:pt idx="2">
                  <c:v>0.17</c:v>
                </c:pt>
                <c:pt idx="3">
                  <c:v>0.14000000000000001</c:v>
                </c:pt>
                <c:pt idx="4">
                  <c:v>0.09</c:v>
                </c:pt>
                <c:pt idx="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27A-AB49-B72C-C206306BC1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958974762098177"/>
          <c:y val="0.24507784538296346"/>
          <c:w val="0.31488813482341332"/>
          <c:h val="0.67125641384944257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E53AD-20D9-4985-8E2A-B38CE4C99DAB}" type="datetimeFigureOut">
              <a:rPr lang="en-GB" smtClean="0"/>
              <a:t>17/06/2019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85A55-2F8F-4972-BF2B-43FF9C124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08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64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A4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E2E9A-5007-2647-82F2-A53705314D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8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2A4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CBAF9-08BB-5146-B982-CD562EDD8B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7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080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8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C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123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47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93279" y="1865877"/>
            <a:ext cx="7007788" cy="1563123"/>
          </a:xfrm>
          <a:prstGeom prst="rect">
            <a:avLst/>
          </a:prstGeom>
        </p:spPr>
        <p:txBody>
          <a:bodyPr rtlCol="0" anchor="t" anchorCtr="0">
            <a:norm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93738" y="4990597"/>
            <a:ext cx="7007225" cy="440241"/>
          </a:xfrm>
        </p:spPr>
        <p:txBody>
          <a:bodyPr anchor="b" anchorCtr="0"/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035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Teal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DC7C5F3-E7D5-7E44-8192-B93403F05D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65654" y="1865877"/>
            <a:ext cx="8221146" cy="1563123"/>
          </a:xfrm>
          <a:prstGeom prst="rect">
            <a:avLst/>
          </a:prstGeom>
        </p:spPr>
        <p:txBody>
          <a:bodyPr rtlCol="0" anchor="t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6042" y="5300271"/>
            <a:ext cx="8220758" cy="440241"/>
          </a:xfrm>
        </p:spPr>
        <p:txBody>
          <a:bodyPr anchor="b" anchorCtr="0"/>
          <a:lstStyle>
            <a:lvl1pPr marL="0" indent="0">
              <a:buNone/>
              <a:defRPr sz="22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5616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urple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DC7C5F3-E7D5-7E44-8192-B93403F05D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5654" y="1865877"/>
            <a:ext cx="8221146" cy="1563123"/>
          </a:xfrm>
          <a:prstGeom prst="rect">
            <a:avLst/>
          </a:prstGeom>
        </p:spPr>
        <p:txBody>
          <a:bodyPr rtlCol="0" anchor="t" anchorCtr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66042" y="5300271"/>
            <a:ext cx="8220758" cy="440241"/>
          </a:xfrm>
        </p:spPr>
        <p:txBody>
          <a:bodyPr anchor="b" anchorCtr="0"/>
          <a:lstStyle>
            <a:lvl1pPr marL="0" indent="0">
              <a:buNone/>
              <a:defRPr sz="22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916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A4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FE01-633F-3C45-B0F5-27F3AEE41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6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2A4A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097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E491-CF41-B34D-92D2-90B57E9D41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1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C14CE-41EC-DD48-9062-4C3A722C64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1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A7E1FC9-4F60-2143-8B4D-596B063E0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7" r:id="rId3"/>
    <p:sldLayoutId id="2147493482" r:id="rId4"/>
    <p:sldLayoutId id="2147493486" r:id="rId5"/>
    <p:sldLayoutId id="2147493475" r:id="rId6"/>
    <p:sldLayoutId id="2147493483" r:id="rId7"/>
    <p:sldLayoutId id="2147493476" r:id="rId8"/>
    <p:sldLayoutId id="2147493477" r:id="rId9"/>
    <p:sldLayoutId id="2147493478" r:id="rId10"/>
    <p:sldLayoutId id="2147493479" r:id="rId11"/>
    <p:sldLayoutId id="2147493484" r:id="rId12"/>
    <p:sldLayoutId id="2147493485" r:id="rId13"/>
    <p:sldLayoutId id="2147493488" r:id="rId14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02A4A6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79" y="2029163"/>
            <a:ext cx="7187978" cy="1563123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accent1"/>
                </a:solidFill>
                <a:latin typeface="Chalet-LondonNineteenSixty" pitchFamily="50" charset="0"/>
              </a:rPr>
              <a:t>The Student Academic Experience Survey 2019</a:t>
            </a:r>
            <a:br>
              <a:rPr lang="en-GB" sz="3200" dirty="0">
                <a:solidFill>
                  <a:schemeClr val="accent1"/>
                </a:solidFill>
                <a:latin typeface="Chalet-LondonNineteenSixty" pitchFamily="50" charset="0"/>
              </a:rPr>
            </a:br>
            <a:endParaRPr lang="en-GB" sz="3200" dirty="0">
              <a:solidFill>
                <a:schemeClr val="accent1"/>
              </a:solidFill>
              <a:latin typeface="Chalet-LondonNineteenSixty" pitchFamily="50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086" y="4990597"/>
            <a:ext cx="7543800" cy="440241"/>
          </a:xfrm>
        </p:spPr>
        <p:txBody>
          <a:bodyPr/>
          <a:lstStyle/>
          <a:p>
            <a:r>
              <a:rPr lang="en-GB" sz="1800" dirty="0"/>
              <a:t>Jonathan Neves, Head of Business Intelligence &amp; Surveys, Advance HE</a:t>
            </a:r>
          </a:p>
        </p:txBody>
      </p:sp>
      <p:pic>
        <p:nvPicPr>
          <p:cNvPr id="5" name="Picture 2" descr="M:\November keynotes\HEA_Surveys_logos_SAES - colou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94404" y="511629"/>
            <a:ext cx="1517481" cy="88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88579" y="646990"/>
            <a:ext cx="1315786" cy="75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455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52"/>
            <a:ext cx="8229600" cy="1031648"/>
          </a:xfrm>
        </p:spPr>
        <p:txBody>
          <a:bodyPr/>
          <a:lstStyle/>
          <a:p>
            <a:pPr algn="ctr"/>
            <a:r>
              <a:rPr lang="en-GB" sz="2400" dirty="0"/>
              <a:t>Measured for the first time, levels of preparation are generally good 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1861971"/>
              </p:ext>
            </p:extLst>
          </p:nvPr>
        </p:nvGraphicFramePr>
        <p:xfrm>
          <a:off x="315686" y="990600"/>
          <a:ext cx="8610599" cy="501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4165620" y="6410854"/>
            <a:ext cx="19688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Base: All respondents (14,072).</a:t>
            </a:r>
          </a:p>
        </p:txBody>
      </p:sp>
    </p:spTree>
    <p:extLst>
      <p:ext uri="{BB962C8B-B14F-4D97-AF65-F5344CB8AC3E}">
        <p14:creationId xmlns:p14="http://schemas.microsoft.com/office/powerpoint/2010/main" val="4188210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12371"/>
          </a:xfrm>
        </p:spPr>
        <p:txBody>
          <a:bodyPr/>
          <a:lstStyle/>
          <a:p>
            <a:pPr algn="ctr"/>
            <a:r>
              <a:rPr lang="en-GB" sz="2200" dirty="0"/>
              <a:t>Although there is an inverse relationship between levels of preparation and learning gain. Can students be too prepared?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65620" y="6410854"/>
            <a:ext cx="19688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Base: All respondents (14,072).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62583276"/>
              </p:ext>
            </p:extLst>
          </p:nvPr>
        </p:nvGraphicFramePr>
        <p:xfrm>
          <a:off x="206829" y="925287"/>
          <a:ext cx="8817428" cy="5148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9279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52"/>
            <a:ext cx="8229600" cy="1143000"/>
          </a:xfrm>
        </p:spPr>
        <p:txBody>
          <a:bodyPr/>
          <a:lstStyle/>
          <a:p>
            <a:pPr algn="ctr"/>
            <a:r>
              <a:rPr lang="en-GB" sz="2400" dirty="0"/>
              <a:t>Despite positive results among the total sample, some BME students have a less positive experience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853654278"/>
              </p:ext>
            </p:extLst>
          </p:nvPr>
        </p:nvGraphicFramePr>
        <p:xfrm>
          <a:off x="457199" y="1178152"/>
          <a:ext cx="8360229" cy="491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592285" y="6347856"/>
            <a:ext cx="54428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Base: UK-domicile. White (9,255); Black (362); Asian (1,493); Chinese (177); Mixed (548). Statistically significant differences compared to White cohort in bold.</a:t>
            </a:r>
          </a:p>
        </p:txBody>
      </p:sp>
    </p:spTree>
    <p:extLst>
      <p:ext uri="{BB962C8B-B14F-4D97-AF65-F5344CB8AC3E}">
        <p14:creationId xmlns:p14="http://schemas.microsoft.com/office/powerpoint/2010/main" val="2330900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52"/>
            <a:ext cx="8229600" cy="977219"/>
          </a:xfrm>
        </p:spPr>
        <p:txBody>
          <a:bodyPr/>
          <a:lstStyle/>
          <a:p>
            <a:pPr algn="ctr"/>
            <a:r>
              <a:rPr lang="en-GB" sz="2400" dirty="0"/>
              <a:t>This can impact on how they feel about entering HE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28168869"/>
              </p:ext>
            </p:extLst>
          </p:nvPr>
        </p:nvGraphicFramePr>
        <p:xfrm>
          <a:off x="250371" y="1262744"/>
          <a:ext cx="8675915" cy="4767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3603171" y="6289452"/>
            <a:ext cx="54210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Base: UK-domicile. White (9,255); Black (362); Asian (1,493); Chinese (177); Mixed (548). Statistically significant differences compared to White cohort in bold.</a:t>
            </a:r>
          </a:p>
        </p:txBody>
      </p:sp>
    </p:spTree>
    <p:extLst>
      <p:ext uri="{BB962C8B-B14F-4D97-AF65-F5344CB8AC3E}">
        <p14:creationId xmlns:p14="http://schemas.microsoft.com/office/powerpoint/2010/main" val="4023664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52"/>
            <a:ext cx="8229600" cy="1053419"/>
          </a:xfrm>
        </p:spPr>
        <p:txBody>
          <a:bodyPr/>
          <a:lstStyle/>
          <a:p>
            <a:pPr algn="ctr"/>
            <a:r>
              <a:rPr lang="en-GB" sz="2400" dirty="0"/>
              <a:t>The concept of two-year degrees receives some support but it is not overwhelming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65620" y="6410854"/>
            <a:ext cx="19688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Base: All respondents (14,072).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857099578"/>
              </p:ext>
            </p:extLst>
          </p:nvPr>
        </p:nvGraphicFramePr>
        <p:xfrm>
          <a:off x="141514" y="1480458"/>
          <a:ext cx="8860972" cy="440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9924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9093" y="337133"/>
            <a:ext cx="1315786" cy="75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:\November keynotes\HEA_Surveys_logos_SAES - colou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0230" y="6100746"/>
            <a:ext cx="1191768" cy="697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91539CB-61BD-4116-A8AB-A77494F8CD97}"/>
              </a:ext>
            </a:extLst>
          </p:cNvPr>
          <p:cNvSpPr txBox="1"/>
          <p:nvPr/>
        </p:nvSpPr>
        <p:spPr>
          <a:xfrm>
            <a:off x="6526530" y="1187450"/>
            <a:ext cx="2331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/>
              <a:t>For more information </a:t>
            </a:r>
            <a:r>
              <a:rPr lang="en-GB" sz="1600" dirty="0"/>
              <a:t>www.hepi.ac.uk </a:t>
            </a:r>
          </a:p>
          <a:p>
            <a:pPr algn="r"/>
            <a:r>
              <a:rPr lang="en-GB" sz="1600" dirty="0"/>
              <a:t>@</a:t>
            </a:r>
            <a:r>
              <a:rPr lang="en-GB" sz="1600" dirty="0" err="1"/>
              <a:t>HEPI_news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4042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52"/>
            <a:ext cx="8229600" cy="1064305"/>
          </a:xfrm>
        </p:spPr>
        <p:txBody>
          <a:bodyPr/>
          <a:lstStyle/>
          <a:p>
            <a:pPr algn="ctr"/>
            <a:r>
              <a:rPr lang="en-GB" sz="2400" dirty="0"/>
              <a:t>We have seen a significant improvement in value perceptions for the second year running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755543069"/>
              </p:ext>
            </p:extLst>
          </p:nvPr>
        </p:nvGraphicFramePr>
        <p:xfrm>
          <a:off x="163286" y="1099457"/>
          <a:ext cx="8828314" cy="501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559628" y="6289452"/>
            <a:ext cx="558437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Base: All respondents. 2007 (14,859); 2012 (9,058); 2013 (17,090); 2014 (15,046); 2015 (15,129); 2016 (15,221); 2017 (14,057); 2018 (14,046); 2019 (14,072). Statistically significant differences between 2018 and 2019 in bold. 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880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6" y="-117248"/>
            <a:ext cx="9056914" cy="1140505"/>
          </a:xfrm>
        </p:spPr>
        <p:txBody>
          <a:bodyPr/>
          <a:lstStyle/>
          <a:p>
            <a:pPr algn="ctr"/>
            <a:r>
              <a:rPr lang="en-GB" sz="2200" dirty="0"/>
              <a:t>Scotland and England have seen the largest increases. Wales has not materially changed despite fee regime changes.  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83428" y="6230597"/>
            <a:ext cx="55081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Base: Scotland (2019 ­– 791); Wales (492); EU (983); England (10,949); Northern Ireland (284); Non-EU (574).  Value-for-money defined as Good / Very Good combined. Statistically significant differences between 2018 and 2019 in bold.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79330811"/>
              </p:ext>
            </p:extLst>
          </p:nvPr>
        </p:nvGraphicFramePr>
        <p:xfrm>
          <a:off x="87086" y="936171"/>
          <a:ext cx="9056914" cy="517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421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5" y="-139019"/>
            <a:ext cx="8708571" cy="1143000"/>
          </a:xfrm>
        </p:spPr>
        <p:txBody>
          <a:bodyPr/>
          <a:lstStyle/>
          <a:p>
            <a:pPr algn="ctr"/>
            <a:r>
              <a:rPr lang="en-GB" sz="2200" dirty="0"/>
              <a:t>Teaching quality and resources drive perceptions of good value. Perceptions of poor value linked strongly to fees. 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494315" y="6347856"/>
            <a:ext cx="5529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Base: All respondents perceiving Good / Very Good value (5,723); Poor / Very Poor value (4,078). Main mentions for each area – ranked in order of Good / Very Good.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97870437"/>
              </p:ext>
            </p:extLst>
          </p:nvPr>
        </p:nvGraphicFramePr>
        <p:xfrm>
          <a:off x="163286" y="968829"/>
          <a:ext cx="8784771" cy="507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9070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5349"/>
          </a:xfrm>
        </p:spPr>
        <p:txBody>
          <a:bodyPr/>
          <a:lstStyle/>
          <a:p>
            <a:pPr algn="ctr"/>
            <a:r>
              <a:rPr lang="en-GB" sz="2200" dirty="0"/>
              <a:t>It therefore follows that these increases in teaching perceptions contribute to the increases in value-for-money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021738753"/>
              </p:ext>
            </p:extLst>
          </p:nvPr>
        </p:nvGraphicFramePr>
        <p:xfrm>
          <a:off x="359229" y="895349"/>
          <a:ext cx="8436428" cy="523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3581399" y="6289452"/>
            <a:ext cx="54428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Base: All respondents excluding not applicable. 2016 (14,989); 2017 (13,854); 2018 (13,805); 2019 (13,827). Chart displays % who say all</a:t>
            </a:r>
            <a:r>
              <a:rPr lang="en-GB" sz="1000" b="1" dirty="0"/>
              <a:t> </a:t>
            </a:r>
            <a:r>
              <a:rPr lang="en-GB" sz="1000" dirty="0"/>
              <a:t>or most of</a:t>
            </a:r>
            <a:r>
              <a:rPr lang="en-GB" sz="1000" b="1" dirty="0"/>
              <a:t> </a:t>
            </a:r>
            <a:r>
              <a:rPr lang="en-GB" sz="1000" dirty="0"/>
              <a:t>their teaching staff demonstrate the above characteristics. Statistically significant differences between 2018 and 2019 in bold.</a:t>
            </a:r>
          </a:p>
        </p:txBody>
      </p:sp>
    </p:spTree>
    <p:extLst>
      <p:ext uri="{BB962C8B-B14F-4D97-AF65-F5344CB8AC3E}">
        <p14:creationId xmlns:p14="http://schemas.microsoft.com/office/powerpoint/2010/main" val="187359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5349"/>
          </a:xfrm>
        </p:spPr>
        <p:txBody>
          <a:bodyPr/>
          <a:lstStyle/>
          <a:p>
            <a:pPr algn="ctr"/>
            <a:r>
              <a:rPr lang="en-GB" sz="2200" dirty="0"/>
              <a:t>Ratings of assessment have also increased clearly on most aspects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835482786"/>
              </p:ext>
            </p:extLst>
          </p:nvPr>
        </p:nvGraphicFramePr>
        <p:xfrm>
          <a:off x="228600" y="895350"/>
          <a:ext cx="8654143" cy="5102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3592284" y="6289452"/>
            <a:ext cx="53884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Base: All respondents excluding not applicable. 2016 (14,989); 2017 (13,854); 2018 (13,674); 2019 (13,715). Chart displays % who say all</a:t>
            </a:r>
            <a:r>
              <a:rPr lang="en-GB" sz="1000" b="1" dirty="0"/>
              <a:t> </a:t>
            </a:r>
            <a:r>
              <a:rPr lang="en-GB" sz="1000" dirty="0"/>
              <a:t>or most of</a:t>
            </a:r>
            <a:r>
              <a:rPr lang="en-GB" sz="1000" b="1" dirty="0"/>
              <a:t> </a:t>
            </a:r>
            <a:r>
              <a:rPr lang="en-GB" sz="1000" dirty="0"/>
              <a:t>their teaching staff demonstrate the above characteristics. Statistically significant differences between 2018 and 2019 in bold.</a:t>
            </a:r>
          </a:p>
        </p:txBody>
      </p:sp>
    </p:spTree>
    <p:extLst>
      <p:ext uri="{BB962C8B-B14F-4D97-AF65-F5344CB8AC3E}">
        <p14:creationId xmlns:p14="http://schemas.microsoft.com/office/powerpoint/2010/main" val="99753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52"/>
            <a:ext cx="8229600" cy="1042534"/>
          </a:xfrm>
        </p:spPr>
        <p:txBody>
          <a:bodyPr/>
          <a:lstStyle/>
          <a:p>
            <a:pPr algn="ctr"/>
            <a:r>
              <a:rPr lang="en-GB" sz="2400" dirty="0"/>
              <a:t>For some students however, the experience still does not match their expectations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36423" y="6413654"/>
            <a:ext cx="19688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Base: All respondents (14,072).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018420925"/>
              </p:ext>
            </p:extLst>
          </p:nvPr>
        </p:nvGraphicFramePr>
        <p:xfrm>
          <a:off x="152400" y="1077686"/>
          <a:ext cx="8752113" cy="5050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8183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52"/>
            <a:ext cx="8229600" cy="1042535"/>
          </a:xfrm>
        </p:spPr>
        <p:txBody>
          <a:bodyPr/>
          <a:lstStyle/>
          <a:p>
            <a:pPr algn="ctr"/>
            <a:r>
              <a:rPr lang="en-GB" sz="2400" dirty="0"/>
              <a:t>Students can sometimes blame themselves for this or struggle to deal with levels of challenge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5558084"/>
              </p:ext>
            </p:extLst>
          </p:nvPr>
        </p:nvGraphicFramePr>
        <p:xfrm>
          <a:off x="87086" y="1077687"/>
          <a:ext cx="8915399" cy="4985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3581400" y="6432495"/>
            <a:ext cx="542108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/>
              <a:t>Base: All respondents whose experience has been wholly worse than expected (1,763).</a:t>
            </a:r>
          </a:p>
        </p:txBody>
      </p:sp>
    </p:spTree>
    <p:extLst>
      <p:ext uri="{BB962C8B-B14F-4D97-AF65-F5344CB8AC3E}">
        <p14:creationId xmlns:p14="http://schemas.microsoft.com/office/powerpoint/2010/main" val="681249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53"/>
            <a:ext cx="8229600" cy="944562"/>
          </a:xfrm>
        </p:spPr>
        <p:txBody>
          <a:bodyPr/>
          <a:lstStyle/>
          <a:p>
            <a:pPr algn="ctr"/>
            <a:r>
              <a:rPr lang="en-GB" sz="2400" dirty="0"/>
              <a:t>Student wellbeing remains well below that of the general population, and levels of anxiety continue to rise</a:t>
            </a:r>
          </a:p>
        </p:txBody>
      </p:sp>
      <p:pic>
        <p:nvPicPr>
          <p:cNvPr id="6" name="Picture 2" descr="C:\Users\JonathanN\AppData\Local\Microsoft\Windows\Temporary Internet Files\Content.Outlook\9PJ85VV8\Hepi Logo Jpeg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1312" y="6289452"/>
            <a:ext cx="1054879" cy="5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660076280"/>
              </p:ext>
            </p:extLst>
          </p:nvPr>
        </p:nvGraphicFramePr>
        <p:xfrm>
          <a:off x="283030" y="2656114"/>
          <a:ext cx="8403770" cy="35269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16367"/>
              </p:ext>
            </p:extLst>
          </p:nvPr>
        </p:nvGraphicFramePr>
        <p:xfrm>
          <a:off x="283030" y="1059089"/>
          <a:ext cx="5671185" cy="1559879"/>
        </p:xfrm>
        <a:graphic>
          <a:graphicData uri="http://schemas.openxmlformats.org/drawingml/2006/table">
            <a:tbl>
              <a:tblPr firstRow="1" firstCol="1" bandRow="1"/>
              <a:tblGrid>
                <a:gridCol w="141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7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br>
                        <a:rPr lang="en-GB" sz="1100" spc="-10" dirty="0">
                          <a:effectLst/>
                          <a:latin typeface="Arial"/>
                          <a:ea typeface="Chalet-LondonNineteenSixty"/>
                        </a:rPr>
                      </a:br>
                      <a:r>
                        <a:rPr lang="en-GB" sz="10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 </a:t>
                      </a:r>
                      <a:endParaRPr lang="en-GB" sz="1000" spc="-10" dirty="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A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All respondents</a:t>
                      </a:r>
                      <a:endParaRPr lang="en-GB" sz="1000" spc="-10" dirty="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 </a:t>
                      </a:r>
                      <a:endParaRPr lang="en-GB" sz="1000" spc="-10" dirty="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A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Experience worse than expected because the course was too challenging</a:t>
                      </a:r>
                      <a:endParaRPr lang="en-GB" sz="1000" spc="-10" dirty="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 </a:t>
                      </a:r>
                      <a:endParaRPr lang="en-GB" sz="1000" spc="-10" dirty="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A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Experience worse than expected because I did not put in enough effort myself </a:t>
                      </a:r>
                      <a:endParaRPr lang="en-GB" sz="1000" spc="-10" dirty="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A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 </a:t>
                      </a:r>
                      <a:endParaRPr lang="en-GB" sz="1000" spc="-1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A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(14,072)</a:t>
                      </a:r>
                      <a:endParaRPr lang="en-GB" sz="1000" spc="-10" dirty="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A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(1,600)</a:t>
                      </a:r>
                      <a:endParaRPr lang="en-GB" sz="1000" spc="-1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A5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>
                          <a:solidFill>
                            <a:srgbClr val="FFFFFF"/>
                          </a:solidFill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(3,228)</a:t>
                      </a:r>
                      <a:endParaRPr lang="en-GB" sz="1000" spc="-1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4A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000" spc="-10"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Low anxiety</a:t>
                      </a:r>
                      <a:endParaRPr lang="en-GB" sz="1000" spc="-1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  <a:p>
                      <a:pPr algn="ctr">
                        <a:lnSpc>
                          <a:spcPts val="13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GB" sz="1000" spc="-10"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(0-1 out of 10)</a:t>
                      </a:r>
                      <a:endParaRPr lang="en-GB" sz="1000" spc="-1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spc="-10"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16%</a:t>
                      </a:r>
                      <a:endParaRPr lang="en-GB" sz="1000" spc="-1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spc="-10">
                          <a:effectLst/>
                          <a:latin typeface="Arial Black"/>
                          <a:ea typeface="Chalet-LondonNineteenSixty"/>
                          <a:cs typeface="Arial"/>
                        </a:rPr>
                        <a:t>9%</a:t>
                      </a:r>
                      <a:endParaRPr lang="en-GB" sz="1000" spc="-1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000" b="1" spc="-10"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11%</a:t>
                      </a:r>
                      <a:endParaRPr lang="en-GB" sz="1000" spc="-1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25">
                <a:tc gridSpan="4"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900" spc="-10" dirty="0">
                          <a:effectLst/>
                          <a:latin typeface="Arial"/>
                          <a:ea typeface="Chalet-LondonNineteenSixty"/>
                          <a:cs typeface="Arial"/>
                        </a:rPr>
                        <a:t>Statistically significant differences compared to all respondents in bold.</a:t>
                      </a:r>
                      <a:endParaRPr lang="en-GB" sz="1000" spc="-10" dirty="0">
                        <a:effectLst/>
                        <a:latin typeface="Arial"/>
                        <a:ea typeface="Chalet-LondonNineteenSixty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81399" y="6220828"/>
            <a:ext cx="54428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Base: ONS aged 20–24 UK (circa 5,260); Student Academic Experience Survey (2016 15,221 / 2017 14,057 / 2018 14,046 / 2019 14,072). Statistically significant differences between 2018 and 2019 in bold. Percentages calculated from all students scoring 9–10 out of 10 for life satisfaction, life worthwhile, happiness; 0–1 out of 10 for anxiety.</a:t>
            </a:r>
            <a:r>
              <a:rPr lang="en-GB" sz="900" i="1" dirty="0"/>
              <a:t> </a:t>
            </a:r>
            <a:endParaRPr lang="en-GB" sz="9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100943" y="2775857"/>
            <a:ext cx="326571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38976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HE_powerpoint_020518">
  <a:themeElements>
    <a:clrScheme name="Advance HE">
      <a:dk1>
        <a:srgbClr val="4D4D4F"/>
      </a:dk1>
      <a:lt1>
        <a:sysClr val="window" lastClr="FFFFFF"/>
      </a:lt1>
      <a:dk2>
        <a:srgbClr val="4D4D4F"/>
      </a:dk2>
      <a:lt2>
        <a:srgbClr val="FFFFFF"/>
      </a:lt2>
      <a:accent1>
        <a:srgbClr val="02A4A6"/>
      </a:accent1>
      <a:accent2>
        <a:srgbClr val="544587"/>
      </a:accent2>
      <a:accent3>
        <a:srgbClr val="FE4A5D"/>
      </a:accent3>
      <a:accent4>
        <a:srgbClr val="EA6953"/>
      </a:accent4>
      <a:accent5>
        <a:srgbClr val="F4BE49"/>
      </a:accent5>
      <a:accent6>
        <a:srgbClr val="005870"/>
      </a:accent6>
      <a:hlink>
        <a:srgbClr val="323E48"/>
      </a:hlink>
      <a:folHlink>
        <a:srgbClr val="D7D2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HE_v1">
    <a:dk1>
      <a:sysClr val="windowText" lastClr="000000"/>
    </a:dk1>
    <a:lt1>
      <a:sysClr val="window" lastClr="FFFFFF"/>
    </a:lt1>
    <a:dk2>
      <a:srgbClr val="544587"/>
    </a:dk2>
    <a:lt2>
      <a:srgbClr val="02A4A6"/>
    </a:lt2>
    <a:accent1>
      <a:srgbClr val="FE4A5D"/>
    </a:accent1>
    <a:accent2>
      <a:srgbClr val="EA6953"/>
    </a:accent2>
    <a:accent3>
      <a:srgbClr val="F4BE49"/>
    </a:accent3>
    <a:accent4>
      <a:srgbClr val="005870"/>
    </a:accent4>
    <a:accent5>
      <a:srgbClr val="323E48"/>
    </a:accent5>
    <a:accent6>
      <a:srgbClr val="D7D2C5"/>
    </a:accent6>
    <a:hlink>
      <a:srgbClr val="0563C1"/>
    </a:hlink>
    <a:folHlink>
      <a:srgbClr val="954F72"/>
    </a:folHlink>
  </a:clrScheme>
  <a:fontScheme name="AHE_Chalet_v2">
    <a:majorFont>
      <a:latin typeface="Chalet-NewYorkNineteenSixty"/>
      <a:ea typeface=""/>
      <a:cs typeface=""/>
    </a:majorFont>
    <a:minorFont>
      <a:latin typeface="Chalet-LondonNineteenSixty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AHE_v1">
    <a:dk1>
      <a:sysClr val="windowText" lastClr="000000"/>
    </a:dk1>
    <a:lt1>
      <a:sysClr val="window" lastClr="FFFFFF"/>
    </a:lt1>
    <a:dk2>
      <a:srgbClr val="544587"/>
    </a:dk2>
    <a:lt2>
      <a:srgbClr val="02A4A6"/>
    </a:lt2>
    <a:accent1>
      <a:srgbClr val="FE4A5D"/>
    </a:accent1>
    <a:accent2>
      <a:srgbClr val="EA6953"/>
    </a:accent2>
    <a:accent3>
      <a:srgbClr val="F4BE49"/>
    </a:accent3>
    <a:accent4>
      <a:srgbClr val="005870"/>
    </a:accent4>
    <a:accent5>
      <a:srgbClr val="323E48"/>
    </a:accent5>
    <a:accent6>
      <a:srgbClr val="D7D2C5"/>
    </a:accent6>
    <a:hlink>
      <a:srgbClr val="0563C1"/>
    </a:hlink>
    <a:folHlink>
      <a:srgbClr val="954F72"/>
    </a:folHlink>
  </a:clrScheme>
  <a:fontScheme name="AHE_Chalet_v2">
    <a:majorFont>
      <a:latin typeface="Chalet-NewYorkNineteenSixty"/>
      <a:ea typeface=""/>
      <a:cs typeface=""/>
    </a:majorFont>
    <a:minorFont>
      <a:latin typeface="Chalet-LondonNineteenSixty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AHE_v1">
    <a:dk1>
      <a:sysClr val="windowText" lastClr="000000"/>
    </a:dk1>
    <a:lt1>
      <a:sysClr val="window" lastClr="FFFFFF"/>
    </a:lt1>
    <a:dk2>
      <a:srgbClr val="544587"/>
    </a:dk2>
    <a:lt2>
      <a:srgbClr val="02A4A6"/>
    </a:lt2>
    <a:accent1>
      <a:srgbClr val="FE4A5D"/>
    </a:accent1>
    <a:accent2>
      <a:srgbClr val="EA6953"/>
    </a:accent2>
    <a:accent3>
      <a:srgbClr val="F4BE49"/>
    </a:accent3>
    <a:accent4>
      <a:srgbClr val="005870"/>
    </a:accent4>
    <a:accent5>
      <a:srgbClr val="323E48"/>
    </a:accent5>
    <a:accent6>
      <a:srgbClr val="D7D2C5"/>
    </a:accent6>
    <a:hlink>
      <a:srgbClr val="0563C1"/>
    </a:hlink>
    <a:folHlink>
      <a:srgbClr val="954F72"/>
    </a:folHlink>
  </a:clrScheme>
  <a:fontScheme name="AHE_Chalet_v2">
    <a:majorFont>
      <a:latin typeface="Chalet-NewYorkNineteenSixty"/>
      <a:ea typeface=""/>
      <a:cs typeface=""/>
    </a:majorFont>
    <a:minorFont>
      <a:latin typeface="Chalet-LondonNineteenSixty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AHE_v1">
    <a:dk1>
      <a:sysClr val="windowText" lastClr="000000"/>
    </a:dk1>
    <a:lt1>
      <a:sysClr val="window" lastClr="FFFFFF"/>
    </a:lt1>
    <a:dk2>
      <a:srgbClr val="544587"/>
    </a:dk2>
    <a:lt2>
      <a:srgbClr val="02A4A6"/>
    </a:lt2>
    <a:accent1>
      <a:srgbClr val="FE4A5D"/>
    </a:accent1>
    <a:accent2>
      <a:srgbClr val="EA6953"/>
    </a:accent2>
    <a:accent3>
      <a:srgbClr val="F4BE49"/>
    </a:accent3>
    <a:accent4>
      <a:srgbClr val="005870"/>
    </a:accent4>
    <a:accent5>
      <a:srgbClr val="323E48"/>
    </a:accent5>
    <a:accent6>
      <a:srgbClr val="D7D2C5"/>
    </a:accent6>
    <a:hlink>
      <a:srgbClr val="0563C1"/>
    </a:hlink>
    <a:folHlink>
      <a:srgbClr val="954F72"/>
    </a:folHlink>
  </a:clrScheme>
  <a:fontScheme name="AHE_Chalet_v2">
    <a:majorFont>
      <a:latin typeface="Chalet-NewYorkNineteenSixty"/>
      <a:ea typeface=""/>
      <a:cs typeface=""/>
    </a:majorFont>
    <a:minorFont>
      <a:latin typeface="Chalet-LondonNineteenSixty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AHE_v1">
    <a:dk1>
      <a:sysClr val="windowText" lastClr="000000"/>
    </a:dk1>
    <a:lt1>
      <a:sysClr val="window" lastClr="FFFFFF"/>
    </a:lt1>
    <a:dk2>
      <a:srgbClr val="544587"/>
    </a:dk2>
    <a:lt2>
      <a:srgbClr val="02A4A6"/>
    </a:lt2>
    <a:accent1>
      <a:srgbClr val="FE4A5D"/>
    </a:accent1>
    <a:accent2>
      <a:srgbClr val="EA6953"/>
    </a:accent2>
    <a:accent3>
      <a:srgbClr val="F4BE49"/>
    </a:accent3>
    <a:accent4>
      <a:srgbClr val="005870"/>
    </a:accent4>
    <a:accent5>
      <a:srgbClr val="323E48"/>
    </a:accent5>
    <a:accent6>
      <a:srgbClr val="D7D2C5"/>
    </a:accent6>
    <a:hlink>
      <a:srgbClr val="0563C1"/>
    </a:hlink>
    <a:folHlink>
      <a:srgbClr val="954F72"/>
    </a:folHlink>
  </a:clrScheme>
  <a:fontScheme name="AHE_Chalet_v2">
    <a:majorFont>
      <a:latin typeface="Chalet-NewYorkNineteenSixty"/>
      <a:ea typeface=""/>
      <a:cs typeface=""/>
    </a:majorFont>
    <a:minorFont>
      <a:latin typeface="Chalet-LondonNineteenSixty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AHE_v1">
    <a:dk1>
      <a:sysClr val="windowText" lastClr="000000"/>
    </a:dk1>
    <a:lt1>
      <a:sysClr val="window" lastClr="FFFFFF"/>
    </a:lt1>
    <a:dk2>
      <a:srgbClr val="544587"/>
    </a:dk2>
    <a:lt2>
      <a:srgbClr val="02A4A6"/>
    </a:lt2>
    <a:accent1>
      <a:srgbClr val="FE4A5D"/>
    </a:accent1>
    <a:accent2>
      <a:srgbClr val="EA6953"/>
    </a:accent2>
    <a:accent3>
      <a:srgbClr val="F4BE49"/>
    </a:accent3>
    <a:accent4>
      <a:srgbClr val="005870"/>
    </a:accent4>
    <a:accent5>
      <a:srgbClr val="323E48"/>
    </a:accent5>
    <a:accent6>
      <a:srgbClr val="D7D2C5"/>
    </a:accent6>
    <a:hlink>
      <a:srgbClr val="0563C1"/>
    </a:hlink>
    <a:folHlink>
      <a:srgbClr val="954F72"/>
    </a:folHlink>
  </a:clrScheme>
  <a:fontScheme name="AHE_Chalet_v2">
    <a:majorFont>
      <a:latin typeface="Chalet-NewYorkNineteenSixty"/>
      <a:ea typeface=""/>
      <a:cs typeface=""/>
    </a:majorFont>
    <a:minorFont>
      <a:latin typeface="Chalet-LondonNineteenSixty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AHE_v1">
    <a:dk1>
      <a:sysClr val="windowText" lastClr="000000"/>
    </a:dk1>
    <a:lt1>
      <a:sysClr val="window" lastClr="FFFFFF"/>
    </a:lt1>
    <a:dk2>
      <a:srgbClr val="544587"/>
    </a:dk2>
    <a:lt2>
      <a:srgbClr val="02A4A6"/>
    </a:lt2>
    <a:accent1>
      <a:srgbClr val="FE4A5D"/>
    </a:accent1>
    <a:accent2>
      <a:srgbClr val="EA6953"/>
    </a:accent2>
    <a:accent3>
      <a:srgbClr val="F4BE49"/>
    </a:accent3>
    <a:accent4>
      <a:srgbClr val="005870"/>
    </a:accent4>
    <a:accent5>
      <a:srgbClr val="323E48"/>
    </a:accent5>
    <a:accent6>
      <a:srgbClr val="D7D2C5"/>
    </a:accent6>
    <a:hlink>
      <a:srgbClr val="0563C1"/>
    </a:hlink>
    <a:folHlink>
      <a:srgbClr val="954F72"/>
    </a:folHlink>
  </a:clrScheme>
  <a:fontScheme name="AHE_Chalet_v2">
    <a:majorFont>
      <a:latin typeface="Chalet-NewYorkNineteenSixty"/>
      <a:ea typeface=""/>
      <a:cs typeface=""/>
    </a:majorFont>
    <a:minorFont>
      <a:latin typeface="Chalet-LondonNineteenSixty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AHE_v1">
    <a:dk1>
      <a:sysClr val="windowText" lastClr="000000"/>
    </a:dk1>
    <a:lt1>
      <a:sysClr val="window" lastClr="FFFFFF"/>
    </a:lt1>
    <a:dk2>
      <a:srgbClr val="544587"/>
    </a:dk2>
    <a:lt2>
      <a:srgbClr val="02A4A6"/>
    </a:lt2>
    <a:accent1>
      <a:srgbClr val="FE4A5D"/>
    </a:accent1>
    <a:accent2>
      <a:srgbClr val="EA6953"/>
    </a:accent2>
    <a:accent3>
      <a:srgbClr val="F4BE49"/>
    </a:accent3>
    <a:accent4>
      <a:srgbClr val="005870"/>
    </a:accent4>
    <a:accent5>
      <a:srgbClr val="323E48"/>
    </a:accent5>
    <a:accent6>
      <a:srgbClr val="D7D2C5"/>
    </a:accent6>
    <a:hlink>
      <a:srgbClr val="0563C1"/>
    </a:hlink>
    <a:folHlink>
      <a:srgbClr val="954F72"/>
    </a:folHlink>
  </a:clrScheme>
  <a:fontScheme name="AHE_Chalet_v2">
    <a:majorFont>
      <a:latin typeface="Chalet-NewYorkNineteenSixty"/>
      <a:ea typeface=""/>
      <a:cs typeface=""/>
    </a:majorFont>
    <a:minorFont>
      <a:latin typeface="Chalet-LondonNineteenSixty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AHE_v1">
    <a:dk1>
      <a:sysClr val="windowText" lastClr="000000"/>
    </a:dk1>
    <a:lt1>
      <a:sysClr val="window" lastClr="FFFFFF"/>
    </a:lt1>
    <a:dk2>
      <a:srgbClr val="544587"/>
    </a:dk2>
    <a:lt2>
      <a:srgbClr val="02A4A6"/>
    </a:lt2>
    <a:accent1>
      <a:srgbClr val="FE4A5D"/>
    </a:accent1>
    <a:accent2>
      <a:srgbClr val="EA6953"/>
    </a:accent2>
    <a:accent3>
      <a:srgbClr val="F4BE49"/>
    </a:accent3>
    <a:accent4>
      <a:srgbClr val="005870"/>
    </a:accent4>
    <a:accent5>
      <a:srgbClr val="323E48"/>
    </a:accent5>
    <a:accent6>
      <a:srgbClr val="D7D2C5"/>
    </a:accent6>
    <a:hlink>
      <a:srgbClr val="0563C1"/>
    </a:hlink>
    <a:folHlink>
      <a:srgbClr val="954F72"/>
    </a:folHlink>
  </a:clrScheme>
  <a:fontScheme name="AHE_Chalet_v2">
    <a:majorFont>
      <a:latin typeface="Chalet-NewYorkNineteenSixty"/>
      <a:ea typeface=""/>
      <a:cs typeface=""/>
    </a:majorFont>
    <a:minorFont>
      <a:latin typeface="Chalet-LondonNineteenSixty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/field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AdvanceHE_powerpoint_020518</Template>
  <TotalTime>1535</TotalTime>
  <Words>872</Words>
  <Application>Microsoft Office PowerPoint</Application>
  <PresentationFormat>On-screen Show (4:3)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Arial Black</vt:lpstr>
      <vt:lpstr>Calibri</vt:lpstr>
      <vt:lpstr>Chalet-LondonNineteenSixty</vt:lpstr>
      <vt:lpstr>Times New Roman</vt:lpstr>
      <vt:lpstr>AdvanceHE_powerpoint_020518</vt:lpstr>
      <vt:lpstr>The Student Academic Experience Survey 2019 </vt:lpstr>
      <vt:lpstr>We have seen a significant improvement in value perceptions for the second year running</vt:lpstr>
      <vt:lpstr>Scotland and England have seen the largest increases. Wales has not materially changed despite fee regime changes.  </vt:lpstr>
      <vt:lpstr>Teaching quality and resources drive perceptions of good value. Perceptions of poor value linked strongly to fees. </vt:lpstr>
      <vt:lpstr>It therefore follows that these increases in teaching perceptions contribute to the increases in value-for-money</vt:lpstr>
      <vt:lpstr>Ratings of assessment have also increased clearly on most aspects</vt:lpstr>
      <vt:lpstr>For some students however, the experience still does not match their expectations</vt:lpstr>
      <vt:lpstr>Students can sometimes blame themselves for this or struggle to deal with levels of challenge</vt:lpstr>
      <vt:lpstr>Student wellbeing remains well below that of the general population, and levels of anxiety continue to rise</vt:lpstr>
      <vt:lpstr>Measured for the first time, levels of preparation are generally good </vt:lpstr>
      <vt:lpstr>Although there is an inverse relationship between levels of preparation and learning gain. Can students be too prepared?</vt:lpstr>
      <vt:lpstr>Despite positive results among the total sample, some BME students have a less positive experience</vt:lpstr>
      <vt:lpstr>This can impact on how they feel about entering HE</vt:lpstr>
      <vt:lpstr>The concept of two-year degrees receives some support but it is not overwhelming</vt:lpstr>
      <vt:lpstr>PowerPoint Presentation</vt:lpstr>
    </vt:vector>
  </TitlesOfParts>
  <Company>The Higher Education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None None</cp:lastModifiedBy>
  <cp:revision>172</cp:revision>
  <cp:lastPrinted>2019-04-26T12:59:45Z</cp:lastPrinted>
  <dcterms:created xsi:type="dcterms:W3CDTF">2018-11-16T13:13:50Z</dcterms:created>
  <dcterms:modified xsi:type="dcterms:W3CDTF">2019-06-17T15:36:48Z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