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comments/comment3.xml" ContentType="application/vnd.openxmlformats-officedocument.presentationml.comments+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8" r:id="rId3"/>
    <p:sldId id="303" r:id="rId4"/>
    <p:sldId id="268" r:id="rId5"/>
    <p:sldId id="322" r:id="rId6"/>
    <p:sldId id="304" r:id="rId7"/>
    <p:sldId id="305" r:id="rId8"/>
    <p:sldId id="269" r:id="rId9"/>
    <p:sldId id="266" r:id="rId10"/>
    <p:sldId id="270" r:id="rId11"/>
    <p:sldId id="306" r:id="rId12"/>
    <p:sldId id="307" r:id="rId13"/>
    <p:sldId id="271" r:id="rId14"/>
    <p:sldId id="267" r:id="rId15"/>
    <p:sldId id="272" r:id="rId16"/>
    <p:sldId id="308" r:id="rId17"/>
    <p:sldId id="309" r:id="rId18"/>
    <p:sldId id="310" r:id="rId19"/>
    <p:sldId id="273" r:id="rId20"/>
    <p:sldId id="274" r:id="rId21"/>
    <p:sldId id="284" r:id="rId22"/>
    <p:sldId id="285" r:id="rId23"/>
    <p:sldId id="286" r:id="rId24"/>
    <p:sldId id="313" r:id="rId25"/>
    <p:sldId id="312" r:id="rId26"/>
    <p:sldId id="316" r:id="rId27"/>
    <p:sldId id="314" r:id="rId28"/>
    <p:sldId id="317" r:id="rId29"/>
    <p:sldId id="315" r:id="rId30"/>
    <p:sldId id="292" r:id="rId31"/>
    <p:sldId id="294" r:id="rId32"/>
    <p:sldId id="295" r:id="rId33"/>
    <p:sldId id="320" r:id="rId34"/>
    <p:sldId id="298" r:id="rId35"/>
    <p:sldId id="318" r:id="rId36"/>
    <p:sldId id="319" r:id="rId37"/>
    <p:sldId id="321" r:id="rId38"/>
    <p:sldId id="300" r:id="rId39"/>
    <p:sldId id="302" r:id="rId40"/>
    <p:sldId id="301"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Dickinson" initials="JD" lastIdx="1" clrIdx="0">
    <p:extLst>
      <p:ext uri="{19B8F6BF-5375-455C-9EA6-DF929625EA0E}">
        <p15:presenceInfo xmlns:p15="http://schemas.microsoft.com/office/powerpoint/2012/main" userId="34a1ceea23497a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22" autoAdjust="0"/>
    <p:restoredTop sz="77592" autoAdjust="0"/>
  </p:normalViewPr>
  <p:slideViewPr>
    <p:cSldViewPr snapToGrid="0">
      <p:cViewPr varScale="1">
        <p:scale>
          <a:sx n="74" d="100"/>
          <a:sy n="74" d="100"/>
        </p:scale>
        <p:origin x="360"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6" d="100"/>
          <a:sy n="76" d="100"/>
        </p:scale>
        <p:origin x="3432" y="5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dicki\AppData\Local\Microsoft\Windows\INetCache\Content.Outlook\XXT8FNO5\Diversity%20cu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'[Diversity cuts.xlsx]Nice spreadsheet'!$A$53:$B$58</cx:f>
        <cx:lvl ptCount="6">
          <cx:pt idx="0">Definitely agree</cx:pt>
          <cx:pt idx="1">Mostly agree</cx:pt>
          <cx:pt idx="2">Neither agree nor disagree</cx:pt>
          <cx:pt idx="3">Mostly disagree</cx:pt>
          <cx:pt idx="4">Definitely disagree</cx:pt>
        </cx:lvl>
        <cx:lvl ptCount="6"/>
      </cx:strDim>
      <cx:numDim type="size">
        <cx:f>'[Diversity cuts.xlsx]Nice spreadsheet'!$C$53:$C$58</cx:f>
        <cx:lvl ptCount="6" formatCode="0.0%">
          <cx:pt idx="0">0.186</cx:pt>
          <cx:pt idx="1">0.442</cx:pt>
          <cx:pt idx="2">0.13</cx:pt>
          <cx:pt idx="3">0.152</cx:pt>
          <cx:pt idx="4">0.073999999999999996</cx:pt>
        </cx:lvl>
      </cx:numDim>
    </cx:data>
  </cx:chartData>
  <cx:chart>
    <cx:title pos="t" align="ctr" overlay="0">
      <cx:tx>
        <cx:rich>
          <a:bodyPr spcFirstLastPara="1" vertOverflow="ellipsis" horzOverflow="overflow" wrap="square" lIns="0" tIns="0" rIns="0" bIns="0" anchor="ctr" anchorCtr="1"/>
          <a:lstStyle/>
          <a:p>
            <a:r>
              <a:rPr lang="en-GB" sz="1800" b="0" i="0" u="none" strike="noStrike" baseline="0"/>
              <a:t>I was informed of and prepared for how much everything</a:t>
            </a:r>
          </a:p>
          <a:p>
            <a:r>
              <a:rPr lang="en-GB" sz="1800" b="0" i="0" u="none" strike="noStrike" baseline="0"/>
              <a:t>would cost as a student at university</a:t>
            </a:r>
            <a:endParaRPr lang="en-US" sz="1400" b="0" i="0" u="none" strike="noStrike" baseline="0">
              <a:solidFill>
                <a:sysClr val="windowText" lastClr="000000">
                  <a:lumMod val="65000"/>
                  <a:lumOff val="35000"/>
                </a:sysClr>
              </a:solidFill>
              <a:latin typeface="Calibri" panose="020F0502020204030204"/>
            </a:endParaRPr>
          </a:p>
        </cx:rich>
      </cx:tx>
    </cx:title>
    <cx:plotArea>
      <cx:plotAreaRegion>
        <cx:series layoutId="sunburst" uniqueId="{56216027-6858-430B-81BB-4C75693AA572}">
          <cx:dataLabels pos="ctr">
            <cx:visibility seriesName="0" categoryName="1" value="0"/>
          </cx:dataLabels>
          <cx:dataId val="0"/>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81">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2-22T09:53:39.801" idx="1">
    <p:pos x="4140" y="3500"/>
    <p:text/>
    <p:extLst>
      <p:ext uri="{C676402C-5697-4E1C-873F-D02D1690AC5C}">
        <p15:threadingInfo xmlns:p15="http://schemas.microsoft.com/office/powerpoint/2012/main" timeZoneBias="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22T09:53:39.801" idx="1">
    <p:pos x="4140" y="3500"/>
    <p:text/>
    <p:extLst>
      <p:ext uri="{C676402C-5697-4E1C-873F-D02D1690AC5C}">
        <p15:threadingInfo xmlns:p15="http://schemas.microsoft.com/office/powerpoint/2012/main" timeZoneBias="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8-02-22T09:53:39.801" idx="1">
    <p:pos x="4140" y="3500"/>
    <p:text/>
    <p:extLst>
      <p:ext uri="{C676402C-5697-4E1C-873F-D02D1690AC5C}">
        <p15:threadingInfo xmlns:p15="http://schemas.microsoft.com/office/powerpoint/2012/main" timeZoneBias="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8-02-22T09:53:39.801" idx="1">
    <p:pos x="4140" y="3500"/>
    <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07401-1D13-4A1D-A59D-3135F01641F1}" type="datetimeFigureOut">
              <a:rPr lang="en-GB" smtClean="0"/>
              <a:t>18/10/2019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6DBFB-525E-4A33-BF6A-911F0D48E32F}" type="slidenum">
              <a:rPr lang="en-GB" smtClean="0"/>
              <a:t>‹#›</a:t>
            </a:fld>
            <a:endParaRPr lang="en-GB"/>
          </a:p>
        </p:txBody>
      </p:sp>
    </p:spTree>
    <p:extLst>
      <p:ext uri="{BB962C8B-B14F-4D97-AF65-F5344CB8AC3E}">
        <p14:creationId xmlns:p14="http://schemas.microsoft.com/office/powerpoint/2010/main" val="2777362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Megan Introduces </a:t>
            </a:r>
          </a:p>
        </p:txBody>
      </p:sp>
      <p:sp>
        <p:nvSpPr>
          <p:cNvPr id="4" name="Slide Number Placeholder 3"/>
          <p:cNvSpPr>
            <a:spLocks noGrp="1"/>
          </p:cNvSpPr>
          <p:nvPr>
            <p:ph type="sldNum" sz="quarter" idx="10"/>
          </p:nvPr>
        </p:nvSpPr>
        <p:spPr/>
        <p:txBody>
          <a:bodyPr/>
          <a:lstStyle/>
          <a:p>
            <a:fld id="{6246DBFB-525E-4A33-BF6A-911F0D48E32F}" type="slidenum">
              <a:rPr lang="en-GB" smtClean="0"/>
              <a:t>1</a:t>
            </a:fld>
            <a:endParaRPr lang="en-GB"/>
          </a:p>
        </p:txBody>
      </p:sp>
    </p:spTree>
    <p:extLst>
      <p:ext uri="{BB962C8B-B14F-4D97-AF65-F5344CB8AC3E}">
        <p14:creationId xmlns:p14="http://schemas.microsoft.com/office/powerpoint/2010/main" val="2014798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goes through some indicative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10</a:t>
            </a:fld>
            <a:endParaRPr lang="en-GB"/>
          </a:p>
        </p:txBody>
      </p:sp>
    </p:spTree>
    <p:extLst>
      <p:ext uri="{BB962C8B-B14F-4D97-AF65-F5344CB8AC3E}">
        <p14:creationId xmlns:p14="http://schemas.microsoft.com/office/powerpoint/2010/main" val="880766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goes through some indicative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11</a:t>
            </a:fld>
            <a:endParaRPr lang="en-GB"/>
          </a:p>
        </p:txBody>
      </p:sp>
    </p:spTree>
    <p:extLst>
      <p:ext uri="{BB962C8B-B14F-4D97-AF65-F5344CB8AC3E}">
        <p14:creationId xmlns:p14="http://schemas.microsoft.com/office/powerpoint/2010/main" val="1477857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goes through some indicative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12</a:t>
            </a:fld>
            <a:endParaRPr lang="en-GB"/>
          </a:p>
        </p:txBody>
      </p:sp>
    </p:spTree>
    <p:extLst>
      <p:ext uri="{BB962C8B-B14F-4D97-AF65-F5344CB8AC3E}">
        <p14:creationId xmlns:p14="http://schemas.microsoft.com/office/powerpoint/2010/main" val="2152503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delivers light analysis of the other charges question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13</a:t>
            </a:fld>
            <a:endParaRPr lang="en-GB"/>
          </a:p>
        </p:txBody>
      </p:sp>
    </p:spTree>
    <p:extLst>
      <p:ext uri="{BB962C8B-B14F-4D97-AF65-F5344CB8AC3E}">
        <p14:creationId xmlns:p14="http://schemas.microsoft.com/office/powerpoint/2010/main" val="930182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explains results for overall investment</a:t>
            </a:r>
          </a:p>
        </p:txBody>
      </p:sp>
      <p:sp>
        <p:nvSpPr>
          <p:cNvPr id="4" name="Slide Number Placeholder 3"/>
          <p:cNvSpPr>
            <a:spLocks noGrp="1"/>
          </p:cNvSpPr>
          <p:nvPr>
            <p:ph type="sldNum" sz="quarter" idx="10"/>
          </p:nvPr>
        </p:nvSpPr>
        <p:spPr/>
        <p:txBody>
          <a:bodyPr/>
          <a:lstStyle/>
          <a:p>
            <a:fld id="{6246DBFB-525E-4A33-BF6A-911F0D48E32F}" type="slidenum">
              <a:rPr lang="en-GB" smtClean="0"/>
              <a:t>14</a:t>
            </a:fld>
            <a:endParaRPr lang="en-GB"/>
          </a:p>
        </p:txBody>
      </p:sp>
    </p:spTree>
    <p:extLst>
      <p:ext uri="{BB962C8B-B14F-4D97-AF65-F5344CB8AC3E}">
        <p14:creationId xmlns:p14="http://schemas.microsoft.com/office/powerpoint/2010/main" val="4240662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key student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15</a:t>
            </a:fld>
            <a:endParaRPr lang="en-GB"/>
          </a:p>
        </p:txBody>
      </p:sp>
    </p:spTree>
    <p:extLst>
      <p:ext uri="{BB962C8B-B14F-4D97-AF65-F5344CB8AC3E}">
        <p14:creationId xmlns:p14="http://schemas.microsoft.com/office/powerpoint/2010/main" val="3135055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key student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16</a:t>
            </a:fld>
            <a:endParaRPr lang="en-GB"/>
          </a:p>
        </p:txBody>
      </p:sp>
    </p:spTree>
    <p:extLst>
      <p:ext uri="{BB962C8B-B14F-4D97-AF65-F5344CB8AC3E}">
        <p14:creationId xmlns:p14="http://schemas.microsoft.com/office/powerpoint/2010/main" val="1050723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key student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17</a:t>
            </a:fld>
            <a:endParaRPr lang="en-GB"/>
          </a:p>
        </p:txBody>
      </p:sp>
    </p:spTree>
    <p:extLst>
      <p:ext uri="{BB962C8B-B14F-4D97-AF65-F5344CB8AC3E}">
        <p14:creationId xmlns:p14="http://schemas.microsoft.com/office/powerpoint/2010/main" val="567115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key student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18</a:t>
            </a:fld>
            <a:endParaRPr lang="en-GB"/>
          </a:p>
        </p:txBody>
      </p:sp>
    </p:spTree>
    <p:extLst>
      <p:ext uri="{BB962C8B-B14F-4D97-AF65-F5344CB8AC3E}">
        <p14:creationId xmlns:p14="http://schemas.microsoft.com/office/powerpoint/2010/main" val="962233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light analysis of the comments on overall investment</a:t>
            </a:r>
          </a:p>
        </p:txBody>
      </p:sp>
      <p:sp>
        <p:nvSpPr>
          <p:cNvPr id="4" name="Slide Number Placeholder 3"/>
          <p:cNvSpPr>
            <a:spLocks noGrp="1"/>
          </p:cNvSpPr>
          <p:nvPr>
            <p:ph type="sldNum" sz="quarter" idx="10"/>
          </p:nvPr>
        </p:nvSpPr>
        <p:spPr/>
        <p:txBody>
          <a:bodyPr/>
          <a:lstStyle/>
          <a:p>
            <a:fld id="{6246DBFB-525E-4A33-BF6A-911F0D48E32F}" type="slidenum">
              <a:rPr lang="en-GB" smtClean="0"/>
              <a:t>19</a:t>
            </a:fld>
            <a:endParaRPr lang="en-GB"/>
          </a:p>
        </p:txBody>
      </p:sp>
    </p:spTree>
    <p:extLst>
      <p:ext uri="{BB962C8B-B14F-4D97-AF65-F5344CB8AC3E}">
        <p14:creationId xmlns:p14="http://schemas.microsoft.com/office/powerpoint/2010/main" val="877653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explains overall VFM question</a:t>
            </a:r>
          </a:p>
        </p:txBody>
      </p:sp>
      <p:sp>
        <p:nvSpPr>
          <p:cNvPr id="4" name="Slide Number Placeholder 3"/>
          <p:cNvSpPr>
            <a:spLocks noGrp="1"/>
          </p:cNvSpPr>
          <p:nvPr>
            <p:ph type="sldNum" sz="quarter" idx="10"/>
          </p:nvPr>
        </p:nvSpPr>
        <p:spPr/>
        <p:txBody>
          <a:bodyPr/>
          <a:lstStyle/>
          <a:p>
            <a:fld id="{6246DBFB-525E-4A33-BF6A-911F0D48E32F}" type="slidenum">
              <a:rPr lang="en-GB" smtClean="0"/>
              <a:t>2</a:t>
            </a:fld>
            <a:endParaRPr lang="en-GB"/>
          </a:p>
        </p:txBody>
      </p:sp>
    </p:spTree>
    <p:extLst>
      <p:ext uri="{BB962C8B-B14F-4D97-AF65-F5344CB8AC3E}">
        <p14:creationId xmlns:p14="http://schemas.microsoft.com/office/powerpoint/2010/main" val="4023447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junction to next part- emerging theme of hygiene and motivators</a:t>
            </a:r>
          </a:p>
        </p:txBody>
      </p:sp>
      <p:sp>
        <p:nvSpPr>
          <p:cNvPr id="4" name="Slide Number Placeholder 3"/>
          <p:cNvSpPr>
            <a:spLocks noGrp="1"/>
          </p:cNvSpPr>
          <p:nvPr>
            <p:ph type="sldNum" sz="quarter" idx="10"/>
          </p:nvPr>
        </p:nvSpPr>
        <p:spPr/>
        <p:txBody>
          <a:bodyPr/>
          <a:lstStyle/>
          <a:p>
            <a:fld id="{6246DBFB-525E-4A33-BF6A-911F0D48E32F}" type="slidenum">
              <a:rPr lang="en-GB" smtClean="0"/>
              <a:t>20</a:t>
            </a:fld>
            <a:endParaRPr lang="en-GB"/>
          </a:p>
        </p:txBody>
      </p:sp>
    </p:spTree>
    <p:extLst>
      <p:ext uri="{BB962C8B-B14F-4D97-AF65-F5344CB8AC3E}">
        <p14:creationId xmlns:p14="http://schemas.microsoft.com/office/powerpoint/2010/main" val="4181143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This slide looks at overall agreement- most factors are in there</a:t>
            </a:r>
          </a:p>
        </p:txBody>
      </p:sp>
      <p:sp>
        <p:nvSpPr>
          <p:cNvPr id="4" name="Slide Number Placeholder 3"/>
          <p:cNvSpPr>
            <a:spLocks noGrp="1"/>
          </p:cNvSpPr>
          <p:nvPr>
            <p:ph type="sldNum" sz="quarter" idx="10"/>
          </p:nvPr>
        </p:nvSpPr>
        <p:spPr/>
        <p:txBody>
          <a:bodyPr/>
          <a:lstStyle/>
          <a:p>
            <a:fld id="{6246DBFB-525E-4A33-BF6A-911F0D48E32F}" type="slidenum">
              <a:rPr lang="en-GB" smtClean="0"/>
              <a:t>21</a:t>
            </a:fld>
            <a:endParaRPr lang="en-GB"/>
          </a:p>
        </p:txBody>
      </p:sp>
    </p:spTree>
    <p:extLst>
      <p:ext uri="{BB962C8B-B14F-4D97-AF65-F5344CB8AC3E}">
        <p14:creationId xmlns:p14="http://schemas.microsoft.com/office/powerpoint/2010/main" val="748224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more differentiation when you ask for very important- quality factors trump outcomes factors </a:t>
            </a:r>
          </a:p>
          <a:p>
            <a:r>
              <a:rPr lang="en-GB" b="1" dirty="0"/>
              <a:t>Comments suggest that students believe responsibility for quality factors is a provider’s but outcomes is a shared responsibility</a:t>
            </a:r>
          </a:p>
          <a:p>
            <a:r>
              <a:rPr lang="en-GB" b="0" dirty="0"/>
              <a:t>Also highlight that </a:t>
            </a:r>
            <a:r>
              <a:rPr lang="en-GB" b="0" dirty="0">
                <a:latin typeface="Arial" panose="020B0604020202020204" pitchFamily="34" charset="0"/>
                <a:cs typeface="Arial" panose="020B0604020202020204" pitchFamily="34" charset="0"/>
              </a:rPr>
              <a:t>these don’t change for applicants or for graduates</a:t>
            </a:r>
            <a:endParaRPr lang="en-GB" b="0" dirty="0"/>
          </a:p>
        </p:txBody>
      </p:sp>
      <p:sp>
        <p:nvSpPr>
          <p:cNvPr id="4" name="Slide Number Placeholder 3"/>
          <p:cNvSpPr>
            <a:spLocks noGrp="1"/>
          </p:cNvSpPr>
          <p:nvPr>
            <p:ph type="sldNum" sz="quarter" idx="10"/>
          </p:nvPr>
        </p:nvSpPr>
        <p:spPr/>
        <p:txBody>
          <a:bodyPr/>
          <a:lstStyle/>
          <a:p>
            <a:fld id="{6246DBFB-525E-4A33-BF6A-911F0D48E32F}" type="slidenum">
              <a:rPr lang="en-GB" smtClean="0"/>
              <a:t>22</a:t>
            </a:fld>
            <a:endParaRPr lang="en-GB"/>
          </a:p>
        </p:txBody>
      </p:sp>
    </p:spTree>
    <p:extLst>
      <p:ext uri="{BB962C8B-B14F-4D97-AF65-F5344CB8AC3E}">
        <p14:creationId xmlns:p14="http://schemas.microsoft.com/office/powerpoint/2010/main" val="2184765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note that these worsen when you look at the WP factors</a:t>
            </a:r>
          </a:p>
        </p:txBody>
      </p:sp>
      <p:sp>
        <p:nvSpPr>
          <p:cNvPr id="4" name="Slide Number Placeholder 3"/>
          <p:cNvSpPr>
            <a:spLocks noGrp="1"/>
          </p:cNvSpPr>
          <p:nvPr>
            <p:ph type="sldNum" sz="quarter" idx="10"/>
          </p:nvPr>
        </p:nvSpPr>
        <p:spPr/>
        <p:txBody>
          <a:bodyPr/>
          <a:lstStyle/>
          <a:p>
            <a:fld id="{6246DBFB-525E-4A33-BF6A-911F0D48E32F}" type="slidenum">
              <a:rPr lang="en-GB" smtClean="0"/>
              <a:t>23</a:t>
            </a:fld>
            <a:endParaRPr lang="en-GB"/>
          </a:p>
        </p:txBody>
      </p:sp>
    </p:spTree>
    <p:extLst>
      <p:ext uri="{BB962C8B-B14F-4D97-AF65-F5344CB8AC3E}">
        <p14:creationId xmlns:p14="http://schemas.microsoft.com/office/powerpoint/2010/main" val="4265128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24</a:t>
            </a:fld>
            <a:endParaRPr lang="en-GB"/>
          </a:p>
        </p:txBody>
      </p:sp>
    </p:spTree>
    <p:extLst>
      <p:ext uri="{BB962C8B-B14F-4D97-AF65-F5344CB8AC3E}">
        <p14:creationId xmlns:p14="http://schemas.microsoft.com/office/powerpoint/2010/main" val="370523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25</a:t>
            </a:fld>
            <a:endParaRPr lang="en-GB"/>
          </a:p>
        </p:txBody>
      </p:sp>
    </p:spTree>
    <p:extLst>
      <p:ext uri="{BB962C8B-B14F-4D97-AF65-F5344CB8AC3E}">
        <p14:creationId xmlns:p14="http://schemas.microsoft.com/office/powerpoint/2010/main" val="38132840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26</a:t>
            </a:fld>
            <a:endParaRPr lang="en-GB"/>
          </a:p>
        </p:txBody>
      </p:sp>
    </p:spTree>
    <p:extLst>
      <p:ext uri="{BB962C8B-B14F-4D97-AF65-F5344CB8AC3E}">
        <p14:creationId xmlns:p14="http://schemas.microsoft.com/office/powerpoint/2010/main" val="3357921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27</a:t>
            </a:fld>
            <a:endParaRPr lang="en-GB"/>
          </a:p>
        </p:txBody>
      </p:sp>
    </p:spTree>
    <p:extLst>
      <p:ext uri="{BB962C8B-B14F-4D97-AF65-F5344CB8AC3E}">
        <p14:creationId xmlns:p14="http://schemas.microsoft.com/office/powerpoint/2010/main" val="1190857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28</a:t>
            </a:fld>
            <a:endParaRPr lang="en-GB"/>
          </a:p>
        </p:txBody>
      </p:sp>
    </p:spTree>
    <p:extLst>
      <p:ext uri="{BB962C8B-B14F-4D97-AF65-F5344CB8AC3E}">
        <p14:creationId xmlns:p14="http://schemas.microsoft.com/office/powerpoint/2010/main" val="3920684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29</a:t>
            </a:fld>
            <a:endParaRPr lang="en-GB"/>
          </a:p>
        </p:txBody>
      </p:sp>
    </p:spTree>
    <p:extLst>
      <p:ext uri="{BB962C8B-B14F-4D97-AF65-F5344CB8AC3E}">
        <p14:creationId xmlns:p14="http://schemas.microsoft.com/office/powerpoint/2010/main" val="1503086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explains overall VFM question</a:t>
            </a:r>
          </a:p>
        </p:txBody>
      </p:sp>
      <p:sp>
        <p:nvSpPr>
          <p:cNvPr id="4" name="Slide Number Placeholder 3"/>
          <p:cNvSpPr>
            <a:spLocks noGrp="1"/>
          </p:cNvSpPr>
          <p:nvPr>
            <p:ph type="sldNum" sz="quarter" idx="10"/>
          </p:nvPr>
        </p:nvSpPr>
        <p:spPr/>
        <p:txBody>
          <a:bodyPr/>
          <a:lstStyle/>
          <a:p>
            <a:fld id="{6246DBFB-525E-4A33-BF6A-911F0D48E32F}" type="slidenum">
              <a:rPr lang="en-GB" smtClean="0"/>
              <a:t>3</a:t>
            </a:fld>
            <a:endParaRPr lang="en-GB"/>
          </a:p>
        </p:txBody>
      </p:sp>
    </p:spTree>
    <p:extLst>
      <p:ext uri="{BB962C8B-B14F-4D97-AF65-F5344CB8AC3E}">
        <p14:creationId xmlns:p14="http://schemas.microsoft.com/office/powerpoint/2010/main" val="34377792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talks through summary</a:t>
            </a:r>
          </a:p>
        </p:txBody>
      </p:sp>
      <p:sp>
        <p:nvSpPr>
          <p:cNvPr id="4" name="Slide Number Placeholder 3"/>
          <p:cNvSpPr>
            <a:spLocks noGrp="1"/>
          </p:cNvSpPr>
          <p:nvPr>
            <p:ph type="sldNum" sz="quarter" idx="10"/>
          </p:nvPr>
        </p:nvSpPr>
        <p:spPr/>
        <p:txBody>
          <a:bodyPr/>
          <a:lstStyle/>
          <a:p>
            <a:fld id="{6246DBFB-525E-4A33-BF6A-911F0D48E32F}" type="slidenum">
              <a:rPr lang="en-GB" smtClean="0"/>
              <a:t>30</a:t>
            </a:fld>
            <a:endParaRPr lang="en-GB"/>
          </a:p>
        </p:txBody>
      </p:sp>
    </p:spTree>
    <p:extLst>
      <p:ext uri="{BB962C8B-B14F-4D97-AF65-F5344CB8AC3E}">
        <p14:creationId xmlns:p14="http://schemas.microsoft.com/office/powerpoint/2010/main" val="2745605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summarises the transparency question</a:t>
            </a:r>
          </a:p>
        </p:txBody>
      </p:sp>
      <p:sp>
        <p:nvSpPr>
          <p:cNvPr id="4" name="Slide Number Placeholder 3"/>
          <p:cNvSpPr>
            <a:spLocks noGrp="1"/>
          </p:cNvSpPr>
          <p:nvPr>
            <p:ph type="sldNum" sz="quarter" idx="10"/>
          </p:nvPr>
        </p:nvSpPr>
        <p:spPr/>
        <p:txBody>
          <a:bodyPr/>
          <a:lstStyle/>
          <a:p>
            <a:fld id="{6246DBFB-525E-4A33-BF6A-911F0D48E32F}" type="slidenum">
              <a:rPr lang="en-GB" smtClean="0"/>
              <a:t>31</a:t>
            </a:fld>
            <a:endParaRPr lang="en-GB"/>
          </a:p>
        </p:txBody>
      </p:sp>
    </p:spTree>
    <p:extLst>
      <p:ext uri="{BB962C8B-B14F-4D97-AF65-F5344CB8AC3E}">
        <p14:creationId xmlns:p14="http://schemas.microsoft.com/office/powerpoint/2010/main" val="2210661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summarises the two key factors from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32</a:t>
            </a:fld>
            <a:endParaRPr lang="en-GB"/>
          </a:p>
        </p:txBody>
      </p:sp>
    </p:spTree>
    <p:extLst>
      <p:ext uri="{BB962C8B-B14F-4D97-AF65-F5344CB8AC3E}">
        <p14:creationId xmlns:p14="http://schemas.microsoft.com/office/powerpoint/2010/main" val="42278490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the comments we collected from students</a:t>
            </a:r>
          </a:p>
        </p:txBody>
      </p:sp>
      <p:sp>
        <p:nvSpPr>
          <p:cNvPr id="4" name="Slide Number Placeholder 3"/>
          <p:cNvSpPr>
            <a:spLocks noGrp="1"/>
          </p:cNvSpPr>
          <p:nvPr>
            <p:ph type="sldNum" sz="quarter" idx="10"/>
          </p:nvPr>
        </p:nvSpPr>
        <p:spPr/>
        <p:txBody>
          <a:bodyPr/>
          <a:lstStyle/>
          <a:p>
            <a:fld id="{6246DBFB-525E-4A33-BF6A-911F0D48E32F}" type="slidenum">
              <a:rPr lang="en-GB" smtClean="0"/>
              <a:t>33</a:t>
            </a:fld>
            <a:endParaRPr lang="en-GB"/>
          </a:p>
        </p:txBody>
      </p:sp>
    </p:spTree>
    <p:extLst>
      <p:ext uri="{BB962C8B-B14F-4D97-AF65-F5344CB8AC3E}">
        <p14:creationId xmlns:p14="http://schemas.microsoft.com/office/powerpoint/2010/main" val="13388776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the comments we collected from students</a:t>
            </a:r>
          </a:p>
        </p:txBody>
      </p:sp>
      <p:sp>
        <p:nvSpPr>
          <p:cNvPr id="4" name="Slide Number Placeholder 3"/>
          <p:cNvSpPr>
            <a:spLocks noGrp="1"/>
          </p:cNvSpPr>
          <p:nvPr>
            <p:ph type="sldNum" sz="quarter" idx="10"/>
          </p:nvPr>
        </p:nvSpPr>
        <p:spPr/>
        <p:txBody>
          <a:bodyPr/>
          <a:lstStyle/>
          <a:p>
            <a:fld id="{6246DBFB-525E-4A33-BF6A-911F0D48E32F}" type="slidenum">
              <a:rPr lang="en-GB" smtClean="0"/>
              <a:t>34</a:t>
            </a:fld>
            <a:endParaRPr lang="en-GB"/>
          </a:p>
        </p:txBody>
      </p:sp>
    </p:spTree>
    <p:extLst>
      <p:ext uri="{BB962C8B-B14F-4D97-AF65-F5344CB8AC3E}">
        <p14:creationId xmlns:p14="http://schemas.microsoft.com/office/powerpoint/2010/main" val="10862378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the comments we collected from students</a:t>
            </a:r>
          </a:p>
        </p:txBody>
      </p:sp>
      <p:sp>
        <p:nvSpPr>
          <p:cNvPr id="4" name="Slide Number Placeholder 3"/>
          <p:cNvSpPr>
            <a:spLocks noGrp="1"/>
          </p:cNvSpPr>
          <p:nvPr>
            <p:ph type="sldNum" sz="quarter" idx="10"/>
          </p:nvPr>
        </p:nvSpPr>
        <p:spPr/>
        <p:txBody>
          <a:bodyPr/>
          <a:lstStyle/>
          <a:p>
            <a:fld id="{6246DBFB-525E-4A33-BF6A-911F0D48E32F}" type="slidenum">
              <a:rPr lang="en-GB" smtClean="0"/>
              <a:t>35</a:t>
            </a:fld>
            <a:endParaRPr lang="en-GB"/>
          </a:p>
        </p:txBody>
      </p:sp>
    </p:spTree>
    <p:extLst>
      <p:ext uri="{BB962C8B-B14F-4D97-AF65-F5344CB8AC3E}">
        <p14:creationId xmlns:p14="http://schemas.microsoft.com/office/powerpoint/2010/main" val="28387365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the comments we collected from students</a:t>
            </a:r>
          </a:p>
        </p:txBody>
      </p:sp>
      <p:sp>
        <p:nvSpPr>
          <p:cNvPr id="4" name="Slide Number Placeholder 3"/>
          <p:cNvSpPr>
            <a:spLocks noGrp="1"/>
          </p:cNvSpPr>
          <p:nvPr>
            <p:ph type="sldNum" sz="quarter" idx="10"/>
          </p:nvPr>
        </p:nvSpPr>
        <p:spPr/>
        <p:txBody>
          <a:bodyPr/>
          <a:lstStyle/>
          <a:p>
            <a:fld id="{6246DBFB-525E-4A33-BF6A-911F0D48E32F}" type="slidenum">
              <a:rPr lang="en-GB" smtClean="0"/>
              <a:t>36</a:t>
            </a:fld>
            <a:endParaRPr lang="en-GB"/>
          </a:p>
        </p:txBody>
      </p:sp>
    </p:spTree>
    <p:extLst>
      <p:ext uri="{BB962C8B-B14F-4D97-AF65-F5344CB8AC3E}">
        <p14:creationId xmlns:p14="http://schemas.microsoft.com/office/powerpoint/2010/main" val="16278240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talks through the comments we collected from students</a:t>
            </a:r>
          </a:p>
        </p:txBody>
      </p:sp>
      <p:sp>
        <p:nvSpPr>
          <p:cNvPr id="4" name="Slide Number Placeholder 3"/>
          <p:cNvSpPr>
            <a:spLocks noGrp="1"/>
          </p:cNvSpPr>
          <p:nvPr>
            <p:ph type="sldNum" sz="quarter" idx="10"/>
          </p:nvPr>
        </p:nvSpPr>
        <p:spPr/>
        <p:txBody>
          <a:bodyPr/>
          <a:lstStyle/>
          <a:p>
            <a:fld id="{6246DBFB-525E-4A33-BF6A-911F0D48E32F}" type="slidenum">
              <a:rPr lang="en-GB" smtClean="0"/>
              <a:t>37</a:t>
            </a:fld>
            <a:endParaRPr lang="en-GB"/>
          </a:p>
        </p:txBody>
      </p:sp>
    </p:spTree>
    <p:extLst>
      <p:ext uri="{BB962C8B-B14F-4D97-AF65-F5344CB8AC3E}">
        <p14:creationId xmlns:p14="http://schemas.microsoft.com/office/powerpoint/2010/main" val="19589345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and Ed describe the conversations we’ve had without officers as a result of the survey findings </a:t>
            </a:r>
          </a:p>
        </p:txBody>
      </p:sp>
      <p:sp>
        <p:nvSpPr>
          <p:cNvPr id="4" name="Slide Number Placeholder 3"/>
          <p:cNvSpPr>
            <a:spLocks noGrp="1"/>
          </p:cNvSpPr>
          <p:nvPr>
            <p:ph type="sldNum" sz="quarter" idx="10"/>
          </p:nvPr>
        </p:nvSpPr>
        <p:spPr/>
        <p:txBody>
          <a:bodyPr/>
          <a:lstStyle/>
          <a:p>
            <a:fld id="{6246DBFB-525E-4A33-BF6A-911F0D48E32F}" type="slidenum">
              <a:rPr lang="en-GB" smtClean="0"/>
              <a:t>38</a:t>
            </a:fld>
            <a:endParaRPr lang="en-GB"/>
          </a:p>
        </p:txBody>
      </p:sp>
    </p:spTree>
    <p:extLst>
      <p:ext uri="{BB962C8B-B14F-4D97-AF65-F5344CB8AC3E}">
        <p14:creationId xmlns:p14="http://schemas.microsoft.com/office/powerpoint/2010/main" val="38862753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and Ed describe the conversations we’ve had without officers as a result of the survey findings </a:t>
            </a:r>
          </a:p>
        </p:txBody>
      </p:sp>
      <p:sp>
        <p:nvSpPr>
          <p:cNvPr id="4" name="Slide Number Placeholder 3"/>
          <p:cNvSpPr>
            <a:spLocks noGrp="1"/>
          </p:cNvSpPr>
          <p:nvPr>
            <p:ph type="sldNum" sz="quarter" idx="10"/>
          </p:nvPr>
        </p:nvSpPr>
        <p:spPr/>
        <p:txBody>
          <a:bodyPr/>
          <a:lstStyle/>
          <a:p>
            <a:fld id="{6246DBFB-525E-4A33-BF6A-911F0D48E32F}" type="slidenum">
              <a:rPr lang="en-GB" smtClean="0"/>
              <a:t>39</a:t>
            </a:fld>
            <a:endParaRPr lang="en-GB"/>
          </a:p>
        </p:txBody>
      </p:sp>
    </p:spTree>
    <p:extLst>
      <p:ext uri="{BB962C8B-B14F-4D97-AF65-F5344CB8AC3E}">
        <p14:creationId xmlns:p14="http://schemas.microsoft.com/office/powerpoint/2010/main" val="4224238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explains comments about what’s going on</a:t>
            </a:r>
          </a:p>
        </p:txBody>
      </p:sp>
      <p:sp>
        <p:nvSpPr>
          <p:cNvPr id="4" name="Slide Number Placeholder 3"/>
          <p:cNvSpPr>
            <a:spLocks noGrp="1"/>
          </p:cNvSpPr>
          <p:nvPr>
            <p:ph type="sldNum" sz="quarter" idx="10"/>
          </p:nvPr>
        </p:nvSpPr>
        <p:spPr/>
        <p:txBody>
          <a:bodyPr/>
          <a:lstStyle/>
          <a:p>
            <a:fld id="{6246DBFB-525E-4A33-BF6A-911F0D48E32F}" type="slidenum">
              <a:rPr lang="en-GB" smtClean="0"/>
              <a:t>4</a:t>
            </a:fld>
            <a:endParaRPr lang="en-GB"/>
          </a:p>
        </p:txBody>
      </p:sp>
    </p:spTree>
    <p:extLst>
      <p:ext uri="{BB962C8B-B14F-4D97-AF65-F5344CB8AC3E}">
        <p14:creationId xmlns:p14="http://schemas.microsoft.com/office/powerpoint/2010/main" val="5605068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Megan takes questions </a:t>
            </a:r>
          </a:p>
        </p:txBody>
      </p:sp>
      <p:sp>
        <p:nvSpPr>
          <p:cNvPr id="4" name="Slide Number Placeholder 3"/>
          <p:cNvSpPr>
            <a:spLocks noGrp="1"/>
          </p:cNvSpPr>
          <p:nvPr>
            <p:ph type="sldNum" sz="quarter" idx="10"/>
          </p:nvPr>
        </p:nvSpPr>
        <p:spPr/>
        <p:txBody>
          <a:bodyPr/>
          <a:lstStyle/>
          <a:p>
            <a:fld id="{6246DBFB-525E-4A33-BF6A-911F0D48E32F}" type="slidenum">
              <a:rPr lang="en-GB" smtClean="0"/>
              <a:t>40</a:t>
            </a:fld>
            <a:endParaRPr lang="en-GB"/>
          </a:p>
        </p:txBody>
      </p:sp>
    </p:spTree>
    <p:extLst>
      <p:ext uri="{BB962C8B-B14F-4D97-AF65-F5344CB8AC3E}">
        <p14:creationId xmlns:p14="http://schemas.microsoft.com/office/powerpoint/2010/main" val="3526817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explains comments about what’s going on</a:t>
            </a:r>
          </a:p>
        </p:txBody>
      </p:sp>
      <p:sp>
        <p:nvSpPr>
          <p:cNvPr id="4" name="Slide Number Placeholder 3"/>
          <p:cNvSpPr>
            <a:spLocks noGrp="1"/>
          </p:cNvSpPr>
          <p:nvPr>
            <p:ph type="sldNum" sz="quarter" idx="10"/>
          </p:nvPr>
        </p:nvSpPr>
        <p:spPr/>
        <p:txBody>
          <a:bodyPr/>
          <a:lstStyle/>
          <a:p>
            <a:fld id="{6246DBFB-525E-4A33-BF6A-911F0D48E32F}" type="slidenum">
              <a:rPr lang="en-GB" smtClean="0"/>
              <a:t>5</a:t>
            </a:fld>
            <a:endParaRPr lang="en-GB"/>
          </a:p>
        </p:txBody>
      </p:sp>
    </p:spTree>
    <p:extLst>
      <p:ext uri="{BB962C8B-B14F-4D97-AF65-F5344CB8AC3E}">
        <p14:creationId xmlns:p14="http://schemas.microsoft.com/office/powerpoint/2010/main" val="352609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explains comments about what’s going on</a:t>
            </a:r>
          </a:p>
        </p:txBody>
      </p:sp>
      <p:sp>
        <p:nvSpPr>
          <p:cNvPr id="4" name="Slide Number Placeholder 3"/>
          <p:cNvSpPr>
            <a:spLocks noGrp="1"/>
          </p:cNvSpPr>
          <p:nvPr>
            <p:ph type="sldNum" sz="quarter" idx="10"/>
          </p:nvPr>
        </p:nvSpPr>
        <p:spPr/>
        <p:txBody>
          <a:bodyPr/>
          <a:lstStyle/>
          <a:p>
            <a:fld id="{6246DBFB-525E-4A33-BF6A-911F0D48E32F}" type="slidenum">
              <a:rPr lang="en-GB" smtClean="0"/>
              <a:t>6</a:t>
            </a:fld>
            <a:endParaRPr lang="en-GB"/>
          </a:p>
        </p:txBody>
      </p:sp>
    </p:spTree>
    <p:extLst>
      <p:ext uri="{BB962C8B-B14F-4D97-AF65-F5344CB8AC3E}">
        <p14:creationId xmlns:p14="http://schemas.microsoft.com/office/powerpoint/2010/main" val="2901431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explains comments about what’s going on</a:t>
            </a:r>
          </a:p>
        </p:txBody>
      </p:sp>
      <p:sp>
        <p:nvSpPr>
          <p:cNvPr id="4" name="Slide Number Placeholder 3"/>
          <p:cNvSpPr>
            <a:spLocks noGrp="1"/>
          </p:cNvSpPr>
          <p:nvPr>
            <p:ph type="sldNum" sz="quarter" idx="10"/>
          </p:nvPr>
        </p:nvSpPr>
        <p:spPr/>
        <p:txBody>
          <a:bodyPr/>
          <a:lstStyle/>
          <a:p>
            <a:fld id="{6246DBFB-525E-4A33-BF6A-911F0D48E32F}" type="slidenum">
              <a:rPr lang="en-GB" smtClean="0"/>
              <a:t>7</a:t>
            </a:fld>
            <a:endParaRPr lang="en-GB"/>
          </a:p>
        </p:txBody>
      </p:sp>
    </p:spTree>
    <p:extLst>
      <p:ext uri="{BB962C8B-B14F-4D97-AF65-F5344CB8AC3E}">
        <p14:creationId xmlns:p14="http://schemas.microsoft.com/office/powerpoint/2010/main" val="67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 delivers light analysis of the free text comments</a:t>
            </a:r>
          </a:p>
        </p:txBody>
      </p:sp>
      <p:sp>
        <p:nvSpPr>
          <p:cNvPr id="4" name="Slide Number Placeholder 3"/>
          <p:cNvSpPr>
            <a:spLocks noGrp="1"/>
          </p:cNvSpPr>
          <p:nvPr>
            <p:ph type="sldNum" sz="quarter" idx="10"/>
          </p:nvPr>
        </p:nvSpPr>
        <p:spPr/>
        <p:txBody>
          <a:bodyPr/>
          <a:lstStyle/>
          <a:p>
            <a:fld id="{6246DBFB-525E-4A33-BF6A-911F0D48E32F}" type="slidenum">
              <a:rPr lang="en-GB" smtClean="0"/>
              <a:t>8</a:t>
            </a:fld>
            <a:endParaRPr lang="en-GB"/>
          </a:p>
        </p:txBody>
      </p:sp>
    </p:spTree>
    <p:extLst>
      <p:ext uri="{BB962C8B-B14F-4D97-AF65-F5344CB8AC3E}">
        <p14:creationId xmlns:p14="http://schemas.microsoft.com/office/powerpoint/2010/main" val="2210090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Jim summarises the “other costs” question</a:t>
            </a:r>
          </a:p>
        </p:txBody>
      </p:sp>
      <p:sp>
        <p:nvSpPr>
          <p:cNvPr id="4" name="Slide Number Placeholder 3"/>
          <p:cNvSpPr>
            <a:spLocks noGrp="1"/>
          </p:cNvSpPr>
          <p:nvPr>
            <p:ph type="sldNum" sz="quarter" idx="10"/>
          </p:nvPr>
        </p:nvSpPr>
        <p:spPr/>
        <p:txBody>
          <a:bodyPr/>
          <a:lstStyle/>
          <a:p>
            <a:fld id="{6246DBFB-525E-4A33-BF6A-911F0D48E32F}" type="slidenum">
              <a:rPr lang="en-GB" smtClean="0"/>
              <a:t>9</a:t>
            </a:fld>
            <a:endParaRPr lang="en-GB"/>
          </a:p>
        </p:txBody>
      </p:sp>
    </p:spTree>
    <p:extLst>
      <p:ext uri="{BB962C8B-B14F-4D97-AF65-F5344CB8AC3E}">
        <p14:creationId xmlns:p14="http://schemas.microsoft.com/office/powerpoint/2010/main" val="18203109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l">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685800" y="3726968"/>
            <a:ext cx="7315200" cy="1530832"/>
          </a:xfrm>
        </p:spPr>
        <p:txBody>
          <a:bodyPr>
            <a:normAutofit/>
          </a:bodyPr>
          <a:lstStyle>
            <a:lvl1pPr marL="0" indent="0" algn="l">
              <a:buNone/>
              <a:defRPr sz="2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B798F58-2F26-4933-9093-035B76F0E1CA}"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3D5E5-78F0-4E01-A68C-8497C94C3860}" type="slidenum">
              <a:rPr lang="en-GB" smtClean="0"/>
              <a:t>‹#›</a:t>
            </a:fld>
            <a:endParaRPr lang="en-GB"/>
          </a:p>
        </p:txBody>
      </p:sp>
      <p:pic>
        <p:nvPicPr>
          <p:cNvPr id="1026" name="Picture 2" descr="Image result for wonkhe logo">
            <a:extLst>
              <a:ext uri="{FF2B5EF4-FFF2-40B4-BE49-F238E27FC236}">
                <a16:creationId xmlns:a16="http://schemas.microsoft.com/office/drawing/2014/main" id="{581D1925-6CFD-4C0B-ADB5-31964F50CF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35914" y="344184"/>
            <a:ext cx="2608036" cy="36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89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98F58-2F26-4933-9093-035B76F0E1CA}"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336324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98F58-2F26-4933-9093-035B76F0E1CA}"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995826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2517" y="365127"/>
            <a:ext cx="5330331" cy="725848"/>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22517" y="1286466"/>
            <a:ext cx="8380948" cy="4890497"/>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B798F58-2F26-4933-9093-035B76F0E1CA}"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3D5E5-78F0-4E01-A68C-8497C94C3860}" type="slidenum">
              <a:rPr lang="en-GB" smtClean="0"/>
              <a:t>‹#›</a:t>
            </a:fld>
            <a:endParaRPr lang="en-GB"/>
          </a:p>
        </p:txBody>
      </p:sp>
      <p:pic>
        <p:nvPicPr>
          <p:cNvPr id="2050" name="Picture 2" descr="Image result for wonkhe logo">
            <a:extLst>
              <a:ext uri="{FF2B5EF4-FFF2-40B4-BE49-F238E27FC236}">
                <a16:creationId xmlns:a16="http://schemas.microsoft.com/office/drawing/2014/main" id="{F1A50398-BFD2-4D88-A760-5309BCC5B33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45965" y="412918"/>
            <a:ext cx="2857500"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02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798F58-2F26-4933-9093-035B76F0E1CA}" type="datetimeFigureOut">
              <a:rPr lang="en-GB" smtClean="0"/>
              <a:t>18/10/2019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180344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798F58-2F26-4933-9093-035B76F0E1CA}"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428091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798F58-2F26-4933-9093-035B76F0E1CA}" type="datetimeFigureOut">
              <a:rPr lang="en-GB" smtClean="0"/>
              <a:t>18/10/2019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293756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798F58-2F26-4933-9093-035B76F0E1CA}" type="datetimeFigureOut">
              <a:rPr lang="en-GB" smtClean="0"/>
              <a:t>18/10/2019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277274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98F58-2F26-4933-9093-035B76F0E1CA}" type="datetimeFigureOut">
              <a:rPr lang="en-GB" smtClean="0"/>
              <a:t>18/10/2019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33558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798F58-2F26-4933-9093-035B76F0E1CA}"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2476935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798F58-2F26-4933-9093-035B76F0E1CA}" type="datetimeFigureOut">
              <a:rPr lang="en-GB" smtClean="0"/>
              <a:t>18/10/2019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73D5E5-78F0-4E01-A68C-8497C94C3860}" type="slidenum">
              <a:rPr lang="en-GB" smtClean="0"/>
              <a:t>‹#›</a:t>
            </a:fld>
            <a:endParaRPr lang="en-GB"/>
          </a:p>
        </p:txBody>
      </p:sp>
    </p:spTree>
    <p:extLst>
      <p:ext uri="{BB962C8B-B14F-4D97-AF65-F5344CB8AC3E}">
        <p14:creationId xmlns:p14="http://schemas.microsoft.com/office/powerpoint/2010/main" val="1993152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98F58-2F26-4933-9093-035B76F0E1CA}" type="datetimeFigureOut">
              <a:rPr lang="en-GB" smtClean="0"/>
              <a:t>18/10/2019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3D5E5-78F0-4E01-A68C-8497C94C3860}" type="slidenum">
              <a:rPr lang="en-GB" smtClean="0"/>
              <a:t>‹#›</a:t>
            </a:fld>
            <a:endParaRPr lang="en-GB"/>
          </a:p>
        </p:txBody>
      </p:sp>
    </p:spTree>
    <p:extLst>
      <p:ext uri="{BB962C8B-B14F-4D97-AF65-F5344CB8AC3E}">
        <p14:creationId xmlns:p14="http://schemas.microsoft.com/office/powerpoint/2010/main" val="2958732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2E3F5-80E7-4B10-8E3F-2BE18102C13A}"/>
              </a:ext>
            </a:extLst>
          </p:cNvPr>
          <p:cNvSpPr>
            <a:spLocks noGrp="1"/>
          </p:cNvSpPr>
          <p:nvPr>
            <p:ph type="ctrTitle"/>
          </p:nvPr>
        </p:nvSpPr>
        <p:spPr>
          <a:xfrm>
            <a:off x="488950" y="1122363"/>
            <a:ext cx="7969250" cy="2387600"/>
          </a:xfrm>
        </p:spPr>
        <p:txBody>
          <a:bodyPr>
            <a:normAutofit/>
          </a:bodyPr>
          <a:lstStyle/>
          <a:p>
            <a:pPr algn="l"/>
            <a:r>
              <a:rPr lang="en-GB" dirty="0"/>
              <a:t>Value for Money- the student perspective</a:t>
            </a:r>
          </a:p>
        </p:txBody>
      </p:sp>
    </p:spTree>
    <p:extLst>
      <p:ext uri="{BB962C8B-B14F-4D97-AF65-F5344CB8AC3E}">
        <p14:creationId xmlns:p14="http://schemas.microsoft.com/office/powerpoint/2010/main" val="219759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6902-B2F2-46E2-92D8-F9CBE269AA10}"/>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70247782-FA38-4B93-8EDE-882DC247C32C}"/>
              </a:ext>
            </a:extLst>
          </p:cNvPr>
          <p:cNvSpPr/>
          <p:nvPr/>
        </p:nvSpPr>
        <p:spPr>
          <a:xfrm>
            <a:off x="438150" y="1250950"/>
            <a:ext cx="3302000" cy="1308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horrific organisation and then 25p to print a sheet of paper. Really?</a:t>
            </a:r>
          </a:p>
        </p:txBody>
      </p:sp>
      <p:sp>
        <p:nvSpPr>
          <p:cNvPr id="5" name="Speech Bubble: Rectangle with Corners Rounded 4">
            <a:extLst>
              <a:ext uri="{FF2B5EF4-FFF2-40B4-BE49-F238E27FC236}">
                <a16:creationId xmlns:a16="http://schemas.microsoft.com/office/drawing/2014/main" id="{67D97A03-53C3-4D42-987B-6751988D3158}"/>
              </a:ext>
            </a:extLst>
          </p:cNvPr>
          <p:cNvSpPr/>
          <p:nvPr/>
        </p:nvSpPr>
        <p:spPr>
          <a:xfrm>
            <a:off x="4819650" y="2654300"/>
            <a:ext cx="4013200" cy="33972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err="1"/>
              <a:t>Accomodation</a:t>
            </a:r>
            <a:r>
              <a:rPr lang="en-GB" b="1" dirty="0"/>
              <a:t> has increased by 30% as of two years ago. Library fees (due to returning laptops a few minutes late) from a year ago are being chased up with monthly emails, affecting my anxiety and adding further stress. Gym is expensive Canteen food is disgusting and overpriced- no healthy options whatsoever</a:t>
            </a:r>
          </a:p>
        </p:txBody>
      </p:sp>
    </p:spTree>
    <p:extLst>
      <p:ext uri="{BB962C8B-B14F-4D97-AF65-F5344CB8AC3E}">
        <p14:creationId xmlns:p14="http://schemas.microsoft.com/office/powerpoint/2010/main" val="4054594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6902-B2F2-46E2-92D8-F9CBE269AA10}"/>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70247782-FA38-4B93-8EDE-882DC247C32C}"/>
              </a:ext>
            </a:extLst>
          </p:cNvPr>
          <p:cNvSpPr/>
          <p:nvPr/>
        </p:nvSpPr>
        <p:spPr>
          <a:xfrm>
            <a:off x="438150" y="1250950"/>
            <a:ext cx="3302000" cy="1308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horrific organisation and then 25p to print a sheet of paper. Really?</a:t>
            </a:r>
          </a:p>
        </p:txBody>
      </p:sp>
      <p:sp>
        <p:nvSpPr>
          <p:cNvPr id="5" name="Speech Bubble: Rectangle with Corners Rounded 4">
            <a:extLst>
              <a:ext uri="{FF2B5EF4-FFF2-40B4-BE49-F238E27FC236}">
                <a16:creationId xmlns:a16="http://schemas.microsoft.com/office/drawing/2014/main" id="{67D97A03-53C3-4D42-987B-6751988D3158}"/>
              </a:ext>
            </a:extLst>
          </p:cNvPr>
          <p:cNvSpPr/>
          <p:nvPr/>
        </p:nvSpPr>
        <p:spPr>
          <a:xfrm>
            <a:off x="4819650" y="2654300"/>
            <a:ext cx="4013200" cy="33972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err="1"/>
              <a:t>Accomodation</a:t>
            </a:r>
            <a:r>
              <a:rPr lang="en-GB" b="1" dirty="0"/>
              <a:t> has increased by 30% as of two years ago. Library fees (due to returning laptops a few minutes late) from a year ago are being chased up with monthly emails, affecting my anxiety and adding further stress. Gym is expensive Canteen food is disgusting and overpriced- no healthy options whatsoever</a:t>
            </a:r>
          </a:p>
        </p:txBody>
      </p:sp>
      <p:sp>
        <p:nvSpPr>
          <p:cNvPr id="6" name="Speech Bubble: Rectangle with Corners Rounded 5">
            <a:extLst>
              <a:ext uri="{FF2B5EF4-FFF2-40B4-BE49-F238E27FC236}">
                <a16:creationId xmlns:a16="http://schemas.microsoft.com/office/drawing/2014/main" id="{E9EE726B-5EBC-4AE4-A01F-388A057CEE9B}"/>
              </a:ext>
            </a:extLst>
          </p:cNvPr>
          <p:cNvSpPr/>
          <p:nvPr/>
        </p:nvSpPr>
        <p:spPr>
          <a:xfrm>
            <a:off x="3448050" y="1517650"/>
            <a:ext cx="4013200" cy="33972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price for books that you "have to have" but only look at once is disgusting. The price of trips is still too much for the average student. The price of accommodation has gone up so that it is more expensive than the amount of loan that I get. That is not including food, trips, social life and anything else the university wants us to participate in.</a:t>
            </a:r>
          </a:p>
        </p:txBody>
      </p:sp>
      <p:sp>
        <p:nvSpPr>
          <p:cNvPr id="7" name="Speech Bubble: Rectangle with Corners Rounded 6">
            <a:extLst>
              <a:ext uri="{FF2B5EF4-FFF2-40B4-BE49-F238E27FC236}">
                <a16:creationId xmlns:a16="http://schemas.microsoft.com/office/drawing/2014/main" id="{40E46B19-6615-4A24-8411-FF2F3EE1FBCA}"/>
              </a:ext>
            </a:extLst>
          </p:cNvPr>
          <p:cNvSpPr/>
          <p:nvPr/>
        </p:nvSpPr>
        <p:spPr>
          <a:xfrm>
            <a:off x="438150" y="4370025"/>
            <a:ext cx="4013200" cy="16954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why do we get charged an admin fee for paying our fees for the course? its a con the course fee should include all costs - this is not </a:t>
            </a:r>
            <a:r>
              <a:rPr lang="en-GB" b="1" dirty="0" err="1"/>
              <a:t>ryanair</a:t>
            </a:r>
            <a:r>
              <a:rPr lang="en-GB" b="1" dirty="0"/>
              <a:t>!</a:t>
            </a:r>
          </a:p>
        </p:txBody>
      </p:sp>
    </p:spTree>
    <p:extLst>
      <p:ext uri="{BB962C8B-B14F-4D97-AF65-F5344CB8AC3E}">
        <p14:creationId xmlns:p14="http://schemas.microsoft.com/office/powerpoint/2010/main" val="444007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6902-B2F2-46E2-92D8-F9CBE269AA10}"/>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70247782-FA38-4B93-8EDE-882DC247C32C}"/>
              </a:ext>
            </a:extLst>
          </p:cNvPr>
          <p:cNvSpPr/>
          <p:nvPr/>
        </p:nvSpPr>
        <p:spPr>
          <a:xfrm>
            <a:off x="438150" y="1250950"/>
            <a:ext cx="3302000" cy="1308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horrific organisation and then 25p to print a sheet of paper. Really?</a:t>
            </a:r>
          </a:p>
        </p:txBody>
      </p:sp>
      <p:sp>
        <p:nvSpPr>
          <p:cNvPr id="5" name="Speech Bubble: Rectangle with Corners Rounded 4">
            <a:extLst>
              <a:ext uri="{FF2B5EF4-FFF2-40B4-BE49-F238E27FC236}">
                <a16:creationId xmlns:a16="http://schemas.microsoft.com/office/drawing/2014/main" id="{67D97A03-53C3-4D42-987B-6751988D3158}"/>
              </a:ext>
            </a:extLst>
          </p:cNvPr>
          <p:cNvSpPr/>
          <p:nvPr/>
        </p:nvSpPr>
        <p:spPr>
          <a:xfrm>
            <a:off x="4819650" y="2654300"/>
            <a:ext cx="4013200" cy="33972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err="1"/>
              <a:t>Accomodation</a:t>
            </a:r>
            <a:r>
              <a:rPr lang="en-GB" b="1" dirty="0"/>
              <a:t> has increased by 30% as of two years ago. Library fees (due to returning laptops a few minutes late) from a year ago are being chased up with monthly emails, affecting my anxiety and adding further stress. Gym is expensive Canteen food is disgusting and overpriced- no healthy options whatsoever</a:t>
            </a:r>
          </a:p>
        </p:txBody>
      </p:sp>
      <p:sp>
        <p:nvSpPr>
          <p:cNvPr id="6" name="Speech Bubble: Rectangle with Corners Rounded 5">
            <a:extLst>
              <a:ext uri="{FF2B5EF4-FFF2-40B4-BE49-F238E27FC236}">
                <a16:creationId xmlns:a16="http://schemas.microsoft.com/office/drawing/2014/main" id="{E9EE726B-5EBC-4AE4-A01F-388A057CEE9B}"/>
              </a:ext>
            </a:extLst>
          </p:cNvPr>
          <p:cNvSpPr/>
          <p:nvPr/>
        </p:nvSpPr>
        <p:spPr>
          <a:xfrm>
            <a:off x="3448050" y="1517650"/>
            <a:ext cx="4013200" cy="33972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price for books that you "have to have" but only look at once is disgusting. The price of trips is still too much for the average student. The price of accommodation has gone up so that it is more expensive than the amount of loan that I get. That is not including food, trips, social life and anything else the university wants us to participate in.</a:t>
            </a:r>
          </a:p>
        </p:txBody>
      </p:sp>
      <p:sp>
        <p:nvSpPr>
          <p:cNvPr id="7" name="Speech Bubble: Rectangle with Corners Rounded 6">
            <a:extLst>
              <a:ext uri="{FF2B5EF4-FFF2-40B4-BE49-F238E27FC236}">
                <a16:creationId xmlns:a16="http://schemas.microsoft.com/office/drawing/2014/main" id="{40E46B19-6615-4A24-8411-FF2F3EE1FBCA}"/>
              </a:ext>
            </a:extLst>
          </p:cNvPr>
          <p:cNvSpPr/>
          <p:nvPr/>
        </p:nvSpPr>
        <p:spPr>
          <a:xfrm>
            <a:off x="438150" y="4370025"/>
            <a:ext cx="4013200" cy="16954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why do we get charged an admin fee for paying our fees for the course? its a con the course fee should include all costs - this is not </a:t>
            </a:r>
            <a:r>
              <a:rPr lang="en-GB" b="1" dirty="0" err="1"/>
              <a:t>ryanair</a:t>
            </a:r>
            <a:r>
              <a:rPr lang="en-GB" b="1" dirty="0"/>
              <a:t>!</a:t>
            </a:r>
          </a:p>
        </p:txBody>
      </p:sp>
      <p:sp>
        <p:nvSpPr>
          <p:cNvPr id="8" name="Speech Bubble: Rectangle with Corners Rounded 7">
            <a:extLst>
              <a:ext uri="{FF2B5EF4-FFF2-40B4-BE49-F238E27FC236}">
                <a16:creationId xmlns:a16="http://schemas.microsoft.com/office/drawing/2014/main" id="{2771C16B-CD96-466B-9A28-F37EEB5789FD}"/>
              </a:ext>
            </a:extLst>
          </p:cNvPr>
          <p:cNvSpPr/>
          <p:nvPr/>
        </p:nvSpPr>
        <p:spPr>
          <a:xfrm>
            <a:off x="1174750" y="2227625"/>
            <a:ext cx="4013200" cy="169545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a:t>I am able to access anything I need at University for a reasonable price that doesn't have a negative impact on my way of living.</a:t>
            </a:r>
            <a:endParaRPr lang="en-GB" b="1" dirty="0"/>
          </a:p>
        </p:txBody>
      </p:sp>
      <p:sp>
        <p:nvSpPr>
          <p:cNvPr id="9" name="Speech Bubble: Rectangle with Corners Rounded 8">
            <a:extLst>
              <a:ext uri="{FF2B5EF4-FFF2-40B4-BE49-F238E27FC236}">
                <a16:creationId xmlns:a16="http://schemas.microsoft.com/office/drawing/2014/main" id="{34FC4038-066B-4B86-B15A-941C2C1B4BF4}"/>
              </a:ext>
            </a:extLst>
          </p:cNvPr>
          <p:cNvSpPr/>
          <p:nvPr/>
        </p:nvSpPr>
        <p:spPr>
          <a:xfrm>
            <a:off x="3867150" y="3442925"/>
            <a:ext cx="4013200" cy="1548175"/>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lot of costly extra's have been supplied or covered by the university where possible. Great Library service.</a:t>
            </a:r>
          </a:p>
        </p:txBody>
      </p:sp>
    </p:spTree>
    <p:extLst>
      <p:ext uri="{BB962C8B-B14F-4D97-AF65-F5344CB8AC3E}">
        <p14:creationId xmlns:p14="http://schemas.microsoft.com/office/powerpoint/2010/main" val="4075635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84DDA-84D0-4674-AACB-58F72F75F4A2}"/>
              </a:ext>
            </a:extLst>
          </p:cNvPr>
          <p:cNvSpPr>
            <a:spLocks noGrp="1"/>
          </p:cNvSpPr>
          <p:nvPr>
            <p:ph type="title"/>
          </p:nvPr>
        </p:nvSpPr>
        <p:spPr/>
        <p:txBody>
          <a:bodyPr/>
          <a:lstStyle/>
          <a:p>
            <a:r>
              <a:rPr lang="en-GB" dirty="0"/>
              <a:t>Other charges/fees</a:t>
            </a:r>
          </a:p>
        </p:txBody>
      </p:sp>
      <p:sp>
        <p:nvSpPr>
          <p:cNvPr id="3" name="Content Placeholder 2">
            <a:extLst>
              <a:ext uri="{FF2B5EF4-FFF2-40B4-BE49-F238E27FC236}">
                <a16:creationId xmlns:a16="http://schemas.microsoft.com/office/drawing/2014/main" id="{7A4A4BFD-A89F-4A11-AA72-FDA709DE8732}"/>
              </a:ext>
            </a:extLst>
          </p:cNvPr>
          <p:cNvSpPr>
            <a:spLocks noGrp="1"/>
          </p:cNvSpPr>
          <p:nvPr>
            <p:ph idx="1"/>
          </p:nvPr>
        </p:nvSpPr>
        <p:spPr/>
        <p:txBody>
          <a:bodyPr/>
          <a:lstStyle/>
          <a:p>
            <a:r>
              <a:rPr lang="en-GB" b="1" dirty="0"/>
              <a:t>Dis</a:t>
            </a:r>
            <a:r>
              <a:rPr lang="en-GB" dirty="0"/>
              <a:t>satisfaction in the comments has four themes</a:t>
            </a:r>
          </a:p>
          <a:p>
            <a:pPr lvl="1"/>
            <a:r>
              <a:rPr lang="en-GB" dirty="0"/>
              <a:t>Unexpected charges</a:t>
            </a:r>
          </a:p>
          <a:p>
            <a:pPr lvl="1"/>
            <a:r>
              <a:rPr lang="en-GB" dirty="0"/>
              <a:t>Unnecessary costs</a:t>
            </a:r>
          </a:p>
          <a:p>
            <a:pPr lvl="1"/>
            <a:r>
              <a:rPr lang="en-GB" dirty="0"/>
              <a:t>Perception of being “milked”</a:t>
            </a:r>
          </a:p>
          <a:p>
            <a:pPr lvl="1"/>
            <a:r>
              <a:rPr lang="en-GB" dirty="0"/>
              <a:t>Intersection with student hardship</a:t>
            </a:r>
          </a:p>
          <a:p>
            <a:endParaRPr lang="en-GB" dirty="0"/>
          </a:p>
          <a:p>
            <a:r>
              <a:rPr lang="en-GB" dirty="0"/>
              <a:t>Satisfaction related to</a:t>
            </a:r>
          </a:p>
          <a:p>
            <a:pPr lvl="1"/>
            <a:r>
              <a:rPr lang="en-GB" dirty="0"/>
              <a:t>Inclusivity of costs</a:t>
            </a:r>
          </a:p>
          <a:p>
            <a:pPr lvl="1"/>
            <a:r>
              <a:rPr lang="en-GB" dirty="0"/>
              <a:t>Perception of subsidy</a:t>
            </a:r>
          </a:p>
          <a:p>
            <a:pPr lvl="1"/>
            <a:r>
              <a:rPr lang="en-GB" dirty="0"/>
              <a:t>Perception that efforts made to keep costs down</a:t>
            </a:r>
          </a:p>
        </p:txBody>
      </p:sp>
    </p:spTree>
    <p:extLst>
      <p:ext uri="{BB962C8B-B14F-4D97-AF65-F5344CB8AC3E}">
        <p14:creationId xmlns:p14="http://schemas.microsoft.com/office/powerpoint/2010/main" val="3327785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CC8E2-E987-45C5-BF6C-100221254D8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4AF8B8-DB4C-46F1-9C5A-081D1394FF24}"/>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F7B96404-F92F-4CA4-804A-2E9D52EE1008}"/>
              </a:ext>
            </a:extLst>
          </p:cNvPr>
          <p:cNvPicPr>
            <a:picLocks noChangeAspect="1"/>
          </p:cNvPicPr>
          <p:nvPr/>
        </p:nvPicPr>
        <p:blipFill>
          <a:blip r:embed="rId3"/>
          <a:stretch>
            <a:fillRect/>
          </a:stretch>
        </p:blipFill>
        <p:spPr>
          <a:xfrm>
            <a:off x="204787" y="314325"/>
            <a:ext cx="8734425" cy="6229350"/>
          </a:xfrm>
          <a:prstGeom prst="rect">
            <a:avLst/>
          </a:prstGeom>
        </p:spPr>
      </p:pic>
      <p:sp>
        <p:nvSpPr>
          <p:cNvPr id="5" name="TextBox 4">
            <a:extLst>
              <a:ext uri="{FF2B5EF4-FFF2-40B4-BE49-F238E27FC236}">
                <a16:creationId xmlns:a16="http://schemas.microsoft.com/office/drawing/2014/main" id="{23075536-4391-4876-9A74-AE6010C02BF2}"/>
              </a:ext>
            </a:extLst>
          </p:cNvPr>
          <p:cNvSpPr txBox="1"/>
          <p:nvPr/>
        </p:nvSpPr>
        <p:spPr>
          <a:xfrm>
            <a:off x="277245" y="5682457"/>
            <a:ext cx="1755533" cy="830997"/>
          </a:xfrm>
          <a:prstGeom prst="rect">
            <a:avLst/>
          </a:prstGeom>
          <a:noFill/>
        </p:spPr>
        <p:txBody>
          <a:bodyPr wrap="square" rtlCol="0">
            <a:spAutoFit/>
          </a:bodyPr>
          <a:lstStyle/>
          <a:p>
            <a:r>
              <a:rPr lang="en-GB" sz="2400" b="1" dirty="0"/>
              <a:t>54% agreement</a:t>
            </a:r>
          </a:p>
        </p:txBody>
      </p:sp>
    </p:spTree>
    <p:extLst>
      <p:ext uri="{BB962C8B-B14F-4D97-AF65-F5344CB8AC3E}">
        <p14:creationId xmlns:p14="http://schemas.microsoft.com/office/powerpoint/2010/main" val="168481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E0FA-7A08-4983-8CDC-6525314EDB77}"/>
              </a:ext>
            </a:extLst>
          </p:cNvPr>
          <p:cNvSpPr>
            <a:spLocks noGrp="1"/>
          </p:cNvSpPr>
          <p:nvPr>
            <p:ph type="title"/>
          </p:nvPr>
        </p:nvSpPr>
        <p:spPr/>
        <p:txBody>
          <a:bodyPr/>
          <a:lstStyle/>
          <a:p>
            <a:r>
              <a:rPr lang="en-GB" dirty="0"/>
              <a:t>Overall investment</a:t>
            </a:r>
          </a:p>
        </p:txBody>
      </p:sp>
      <p:sp>
        <p:nvSpPr>
          <p:cNvPr id="4" name="Speech Bubble: Rectangle with Corners Rounded 3">
            <a:extLst>
              <a:ext uri="{FF2B5EF4-FFF2-40B4-BE49-F238E27FC236}">
                <a16:creationId xmlns:a16="http://schemas.microsoft.com/office/drawing/2014/main" id="{6A83084E-F1A4-4527-A3AD-2C06ACF2308D}"/>
              </a:ext>
            </a:extLst>
          </p:cNvPr>
          <p:cNvSpPr/>
          <p:nvPr/>
        </p:nvSpPr>
        <p:spPr>
          <a:xfrm>
            <a:off x="438150" y="1250950"/>
            <a:ext cx="5283200" cy="2806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feel like I could have been doing something in these 3 years to help further my career. My 3 years of university were not exactly fruitful because although I achieved a good grade, countless employers constantly point to my lack of experience as being a reason why they can’t employ me. Even graduate jobs and schemes, which I find ridiculous.</a:t>
            </a:r>
          </a:p>
        </p:txBody>
      </p:sp>
    </p:spTree>
    <p:extLst>
      <p:ext uri="{BB962C8B-B14F-4D97-AF65-F5344CB8AC3E}">
        <p14:creationId xmlns:p14="http://schemas.microsoft.com/office/powerpoint/2010/main" val="3675928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E0FA-7A08-4983-8CDC-6525314EDB77}"/>
              </a:ext>
            </a:extLst>
          </p:cNvPr>
          <p:cNvSpPr>
            <a:spLocks noGrp="1"/>
          </p:cNvSpPr>
          <p:nvPr>
            <p:ph type="title"/>
          </p:nvPr>
        </p:nvSpPr>
        <p:spPr/>
        <p:txBody>
          <a:bodyPr/>
          <a:lstStyle/>
          <a:p>
            <a:r>
              <a:rPr lang="en-GB" dirty="0"/>
              <a:t>Overall investment</a:t>
            </a:r>
          </a:p>
        </p:txBody>
      </p:sp>
      <p:sp>
        <p:nvSpPr>
          <p:cNvPr id="4" name="Speech Bubble: Rectangle with Corners Rounded 3">
            <a:extLst>
              <a:ext uri="{FF2B5EF4-FFF2-40B4-BE49-F238E27FC236}">
                <a16:creationId xmlns:a16="http://schemas.microsoft.com/office/drawing/2014/main" id="{6A83084E-F1A4-4527-A3AD-2C06ACF2308D}"/>
              </a:ext>
            </a:extLst>
          </p:cNvPr>
          <p:cNvSpPr/>
          <p:nvPr/>
        </p:nvSpPr>
        <p:spPr>
          <a:xfrm>
            <a:off x="438150" y="1250950"/>
            <a:ext cx="5283200" cy="2806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feel like I could have been doing something in these 3 years to help further my career. My 3 years of university were not exactly fruitful because although I achieved a good grade, countless employers constantly point to my lack of experience as being a reason why they can’t employ me. Even graduate jobs and schemes, which I find ridiculous.</a:t>
            </a:r>
          </a:p>
        </p:txBody>
      </p:sp>
      <p:sp>
        <p:nvSpPr>
          <p:cNvPr id="5" name="Speech Bubble: Rectangle with Corners Rounded 4">
            <a:extLst>
              <a:ext uri="{FF2B5EF4-FFF2-40B4-BE49-F238E27FC236}">
                <a16:creationId xmlns:a16="http://schemas.microsoft.com/office/drawing/2014/main" id="{E327D771-5D66-4A40-8723-470E73361DCB}"/>
              </a:ext>
            </a:extLst>
          </p:cNvPr>
          <p:cNvSpPr/>
          <p:nvPr/>
        </p:nvSpPr>
        <p:spPr>
          <a:xfrm>
            <a:off x="3543300" y="2654300"/>
            <a:ext cx="5283200" cy="22796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My investment has gone to waste is there is no guarantee that I will make money . I am literally losing money. We need to integrate a compulsory work experience teaching program into our Universities to guarantee a good investment.</a:t>
            </a:r>
          </a:p>
        </p:txBody>
      </p:sp>
    </p:spTree>
    <p:extLst>
      <p:ext uri="{BB962C8B-B14F-4D97-AF65-F5344CB8AC3E}">
        <p14:creationId xmlns:p14="http://schemas.microsoft.com/office/powerpoint/2010/main" val="124443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E0FA-7A08-4983-8CDC-6525314EDB77}"/>
              </a:ext>
            </a:extLst>
          </p:cNvPr>
          <p:cNvSpPr>
            <a:spLocks noGrp="1"/>
          </p:cNvSpPr>
          <p:nvPr>
            <p:ph type="title"/>
          </p:nvPr>
        </p:nvSpPr>
        <p:spPr/>
        <p:txBody>
          <a:bodyPr/>
          <a:lstStyle/>
          <a:p>
            <a:r>
              <a:rPr lang="en-GB" dirty="0"/>
              <a:t>Overall investment</a:t>
            </a:r>
          </a:p>
        </p:txBody>
      </p:sp>
      <p:sp>
        <p:nvSpPr>
          <p:cNvPr id="4" name="Speech Bubble: Rectangle with Corners Rounded 3">
            <a:extLst>
              <a:ext uri="{FF2B5EF4-FFF2-40B4-BE49-F238E27FC236}">
                <a16:creationId xmlns:a16="http://schemas.microsoft.com/office/drawing/2014/main" id="{6A83084E-F1A4-4527-A3AD-2C06ACF2308D}"/>
              </a:ext>
            </a:extLst>
          </p:cNvPr>
          <p:cNvSpPr/>
          <p:nvPr/>
        </p:nvSpPr>
        <p:spPr>
          <a:xfrm>
            <a:off x="438150" y="1250950"/>
            <a:ext cx="5283200" cy="2806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feel like I could have been doing something in these 3 years to help further my career. My 3 years of university were not exactly fruitful because although I achieved a good grade, countless employers constantly point to my lack of experience as being a reason why they can’t employ me. Even graduate jobs and schemes, which I find ridiculous.</a:t>
            </a:r>
          </a:p>
        </p:txBody>
      </p:sp>
      <p:sp>
        <p:nvSpPr>
          <p:cNvPr id="5" name="Speech Bubble: Rectangle with Corners Rounded 4">
            <a:extLst>
              <a:ext uri="{FF2B5EF4-FFF2-40B4-BE49-F238E27FC236}">
                <a16:creationId xmlns:a16="http://schemas.microsoft.com/office/drawing/2014/main" id="{E327D771-5D66-4A40-8723-470E73361DCB}"/>
              </a:ext>
            </a:extLst>
          </p:cNvPr>
          <p:cNvSpPr/>
          <p:nvPr/>
        </p:nvSpPr>
        <p:spPr>
          <a:xfrm>
            <a:off x="3543300" y="2654300"/>
            <a:ext cx="5283200" cy="22796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My investment has gone to waste is there is no guarantee that I will make money . I am literally losing money. We need to integrate a compulsory work experience teaching program into our Universities to guarantee a good investment.</a:t>
            </a:r>
          </a:p>
        </p:txBody>
      </p:sp>
      <p:sp>
        <p:nvSpPr>
          <p:cNvPr id="6" name="Speech Bubble: Rectangle with Corners Rounded 5">
            <a:extLst>
              <a:ext uri="{FF2B5EF4-FFF2-40B4-BE49-F238E27FC236}">
                <a16:creationId xmlns:a16="http://schemas.microsoft.com/office/drawing/2014/main" id="{A0EFDF73-DB82-438A-A013-9B3D96EA242E}"/>
              </a:ext>
            </a:extLst>
          </p:cNvPr>
          <p:cNvSpPr/>
          <p:nvPr/>
        </p:nvSpPr>
        <p:spPr>
          <a:xfrm>
            <a:off x="977900" y="3638550"/>
            <a:ext cx="5283200" cy="25908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a:t>I have taken on large amounts of debt at a very young age to fund my University tuition. I wish there were not such portrayals on TV/from politicians/schools who say going to University 'gets you a better job' 'gives more opportunities' - it's all rubbish. </a:t>
            </a:r>
            <a:endParaRPr lang="en-GB" b="1" dirty="0"/>
          </a:p>
        </p:txBody>
      </p:sp>
    </p:spTree>
    <p:extLst>
      <p:ext uri="{BB962C8B-B14F-4D97-AF65-F5344CB8AC3E}">
        <p14:creationId xmlns:p14="http://schemas.microsoft.com/office/powerpoint/2010/main" val="1364611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E0FA-7A08-4983-8CDC-6525314EDB77}"/>
              </a:ext>
            </a:extLst>
          </p:cNvPr>
          <p:cNvSpPr>
            <a:spLocks noGrp="1"/>
          </p:cNvSpPr>
          <p:nvPr>
            <p:ph type="title"/>
          </p:nvPr>
        </p:nvSpPr>
        <p:spPr/>
        <p:txBody>
          <a:bodyPr/>
          <a:lstStyle/>
          <a:p>
            <a:r>
              <a:rPr lang="en-GB" dirty="0"/>
              <a:t>Overall investment</a:t>
            </a:r>
          </a:p>
        </p:txBody>
      </p:sp>
      <p:sp>
        <p:nvSpPr>
          <p:cNvPr id="4" name="Speech Bubble: Rectangle with Corners Rounded 3">
            <a:extLst>
              <a:ext uri="{FF2B5EF4-FFF2-40B4-BE49-F238E27FC236}">
                <a16:creationId xmlns:a16="http://schemas.microsoft.com/office/drawing/2014/main" id="{6A83084E-F1A4-4527-A3AD-2C06ACF2308D}"/>
              </a:ext>
            </a:extLst>
          </p:cNvPr>
          <p:cNvSpPr/>
          <p:nvPr/>
        </p:nvSpPr>
        <p:spPr>
          <a:xfrm>
            <a:off x="438150" y="1250950"/>
            <a:ext cx="5283200" cy="2806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feel like I could have been doing something in these 3 years to help further my career. My 3 years of university were not exactly fruitful because although I achieved a good grade, countless employers constantly point to my lack of experience as being a reason why they can’t employ me. Even graduate jobs and schemes, which I find ridiculous.</a:t>
            </a:r>
          </a:p>
        </p:txBody>
      </p:sp>
      <p:sp>
        <p:nvSpPr>
          <p:cNvPr id="5" name="Speech Bubble: Rectangle with Corners Rounded 4">
            <a:extLst>
              <a:ext uri="{FF2B5EF4-FFF2-40B4-BE49-F238E27FC236}">
                <a16:creationId xmlns:a16="http://schemas.microsoft.com/office/drawing/2014/main" id="{E327D771-5D66-4A40-8723-470E73361DCB}"/>
              </a:ext>
            </a:extLst>
          </p:cNvPr>
          <p:cNvSpPr/>
          <p:nvPr/>
        </p:nvSpPr>
        <p:spPr>
          <a:xfrm>
            <a:off x="3543300" y="2654300"/>
            <a:ext cx="5283200" cy="22796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My investment has gone to waste is there is no guarantee that I will make money . I am literally losing money. We need to integrate a compulsory work experience teaching program into our Universities to guarantee a good investment.</a:t>
            </a:r>
          </a:p>
        </p:txBody>
      </p:sp>
      <p:sp>
        <p:nvSpPr>
          <p:cNvPr id="6" name="Speech Bubble: Rectangle with Corners Rounded 5">
            <a:extLst>
              <a:ext uri="{FF2B5EF4-FFF2-40B4-BE49-F238E27FC236}">
                <a16:creationId xmlns:a16="http://schemas.microsoft.com/office/drawing/2014/main" id="{A0EFDF73-DB82-438A-A013-9B3D96EA242E}"/>
              </a:ext>
            </a:extLst>
          </p:cNvPr>
          <p:cNvSpPr/>
          <p:nvPr/>
        </p:nvSpPr>
        <p:spPr>
          <a:xfrm>
            <a:off x="977900" y="3638550"/>
            <a:ext cx="5283200" cy="25908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a:t>I have taken on large amounts of debt at a very young age to fund my University tuition. I wish there were not such portrayals on TV/from politicians/schools who say going to University 'gets you a better job' 'gives more opportunities' - it's all rubbish. </a:t>
            </a:r>
            <a:endParaRPr lang="en-GB" b="1" dirty="0"/>
          </a:p>
        </p:txBody>
      </p:sp>
      <p:sp>
        <p:nvSpPr>
          <p:cNvPr id="7" name="Speech Bubble: Rectangle with Corners Rounded 6">
            <a:extLst>
              <a:ext uri="{FF2B5EF4-FFF2-40B4-BE49-F238E27FC236}">
                <a16:creationId xmlns:a16="http://schemas.microsoft.com/office/drawing/2014/main" id="{CFC2C6EB-CAA3-443D-A8FD-691ACEB8DF28}"/>
              </a:ext>
            </a:extLst>
          </p:cNvPr>
          <p:cNvSpPr/>
          <p:nvPr/>
        </p:nvSpPr>
        <p:spPr>
          <a:xfrm>
            <a:off x="2886075" y="1574800"/>
            <a:ext cx="5283200" cy="146050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invested to increase my knowledge and skills so that I could improve my visibility to employers. One year after my graduation I got my dream job. </a:t>
            </a:r>
          </a:p>
        </p:txBody>
      </p:sp>
      <p:sp>
        <p:nvSpPr>
          <p:cNvPr id="8" name="Speech Bubble: Rectangle with Corners Rounded 7">
            <a:extLst>
              <a:ext uri="{FF2B5EF4-FFF2-40B4-BE49-F238E27FC236}">
                <a16:creationId xmlns:a16="http://schemas.microsoft.com/office/drawing/2014/main" id="{D3797C09-AB75-47B0-BEB2-7DC645E2C330}"/>
              </a:ext>
            </a:extLst>
          </p:cNvPr>
          <p:cNvSpPr/>
          <p:nvPr/>
        </p:nvSpPr>
        <p:spPr>
          <a:xfrm>
            <a:off x="974725" y="2816225"/>
            <a:ext cx="5283200" cy="146050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From increase in my knowledge, to shifts in my perspectives and increased opportunities, the overall investment in higher education has been good.</a:t>
            </a:r>
          </a:p>
        </p:txBody>
      </p:sp>
      <p:sp>
        <p:nvSpPr>
          <p:cNvPr id="9" name="Speech Bubble: Rectangle with Corners Rounded 8">
            <a:extLst>
              <a:ext uri="{FF2B5EF4-FFF2-40B4-BE49-F238E27FC236}">
                <a16:creationId xmlns:a16="http://schemas.microsoft.com/office/drawing/2014/main" id="{2575B5C5-CF9B-4FF1-BAFE-EB482B2036ED}"/>
              </a:ext>
            </a:extLst>
          </p:cNvPr>
          <p:cNvSpPr/>
          <p:nvPr/>
        </p:nvSpPr>
        <p:spPr>
          <a:xfrm>
            <a:off x="3298825" y="4114800"/>
            <a:ext cx="5283200" cy="146050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Gaining skills you would get at home, other than academia you get to live away from home and develop Independence. Those skis are difficult to develop when living with family.</a:t>
            </a:r>
          </a:p>
        </p:txBody>
      </p:sp>
    </p:spTree>
    <p:extLst>
      <p:ext uri="{BB962C8B-B14F-4D97-AF65-F5344CB8AC3E}">
        <p14:creationId xmlns:p14="http://schemas.microsoft.com/office/powerpoint/2010/main" val="777150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3634E-3EE8-4D23-A47D-2D5ABB6481FA}"/>
              </a:ext>
            </a:extLst>
          </p:cNvPr>
          <p:cNvSpPr>
            <a:spLocks noGrp="1"/>
          </p:cNvSpPr>
          <p:nvPr>
            <p:ph type="title"/>
          </p:nvPr>
        </p:nvSpPr>
        <p:spPr/>
        <p:txBody>
          <a:bodyPr/>
          <a:lstStyle/>
          <a:p>
            <a:r>
              <a:rPr lang="en-GB" dirty="0"/>
              <a:t>Overall investment</a:t>
            </a:r>
          </a:p>
        </p:txBody>
      </p:sp>
      <p:sp>
        <p:nvSpPr>
          <p:cNvPr id="3" name="Content Placeholder 2">
            <a:extLst>
              <a:ext uri="{FF2B5EF4-FFF2-40B4-BE49-F238E27FC236}">
                <a16:creationId xmlns:a16="http://schemas.microsoft.com/office/drawing/2014/main" id="{7BAB6C9C-0755-4252-8CEF-E16EBBCC4CE6}"/>
              </a:ext>
            </a:extLst>
          </p:cNvPr>
          <p:cNvSpPr>
            <a:spLocks noGrp="1"/>
          </p:cNvSpPr>
          <p:nvPr>
            <p:ph idx="1"/>
          </p:nvPr>
        </p:nvSpPr>
        <p:spPr/>
        <p:txBody>
          <a:bodyPr/>
          <a:lstStyle/>
          <a:p>
            <a:r>
              <a:rPr lang="en-GB" dirty="0"/>
              <a:t>Dissatisfaction in the comments has three themes</a:t>
            </a:r>
          </a:p>
          <a:p>
            <a:pPr lvl="1"/>
            <a:r>
              <a:rPr lang="en-GB" dirty="0"/>
              <a:t>Employment prospects</a:t>
            </a:r>
          </a:p>
          <a:p>
            <a:pPr lvl="1"/>
            <a:r>
              <a:rPr lang="en-GB" dirty="0"/>
              <a:t>Outputs and quality</a:t>
            </a:r>
          </a:p>
          <a:p>
            <a:pPr lvl="1"/>
            <a:r>
              <a:rPr lang="en-GB" dirty="0"/>
              <a:t>Opportunity cost</a:t>
            </a:r>
          </a:p>
          <a:p>
            <a:endParaRPr lang="en-GB" dirty="0"/>
          </a:p>
          <a:p>
            <a:r>
              <a:rPr lang="en-GB" dirty="0"/>
              <a:t>Satisfaction is related to</a:t>
            </a:r>
          </a:p>
          <a:p>
            <a:pPr lvl="1"/>
            <a:r>
              <a:rPr lang="en-GB" dirty="0"/>
              <a:t>Employment prospects</a:t>
            </a:r>
          </a:p>
          <a:p>
            <a:pPr lvl="1"/>
            <a:r>
              <a:rPr lang="en-GB" dirty="0"/>
              <a:t>Learning Gain</a:t>
            </a:r>
          </a:p>
          <a:p>
            <a:pPr lvl="1"/>
            <a:r>
              <a:rPr lang="en-GB" dirty="0"/>
              <a:t>“Rite of </a:t>
            </a:r>
            <a:r>
              <a:rPr lang="en-GB" dirty="0" err="1"/>
              <a:t>Passge</a:t>
            </a:r>
            <a:r>
              <a:rPr lang="en-GB" dirty="0"/>
              <a:t>”/Adulthood</a:t>
            </a:r>
          </a:p>
          <a:p>
            <a:endParaRPr lang="en-GB" dirty="0"/>
          </a:p>
          <a:p>
            <a:endParaRPr lang="en-GB" dirty="0"/>
          </a:p>
        </p:txBody>
      </p:sp>
    </p:spTree>
    <p:extLst>
      <p:ext uri="{BB962C8B-B14F-4D97-AF65-F5344CB8AC3E}">
        <p14:creationId xmlns:p14="http://schemas.microsoft.com/office/powerpoint/2010/main" val="73285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E4D85-4280-41DA-AEB9-0FB782FA6138}"/>
              </a:ext>
            </a:extLst>
          </p:cNvPr>
          <p:cNvSpPr>
            <a:spLocks noGrp="1"/>
          </p:cNvSpPr>
          <p:nvPr>
            <p:ph type="title"/>
          </p:nvPr>
        </p:nvSpPr>
        <p:spPr/>
        <p:txBody>
          <a:bodyPr>
            <a:normAutofit/>
          </a:bodyPr>
          <a:lstStyle/>
          <a:p>
            <a:r>
              <a:rPr lang="en-GB" dirty="0"/>
              <a:t>What do you get?</a:t>
            </a:r>
          </a:p>
        </p:txBody>
      </p:sp>
      <p:sp>
        <p:nvSpPr>
          <p:cNvPr id="3" name="Content Placeholder 2">
            <a:extLst>
              <a:ext uri="{FF2B5EF4-FFF2-40B4-BE49-F238E27FC236}">
                <a16:creationId xmlns:a16="http://schemas.microsoft.com/office/drawing/2014/main" id="{3C96B681-7338-4A19-A717-9A3C9557DB23}"/>
              </a:ext>
            </a:extLst>
          </p:cNvPr>
          <p:cNvSpPr>
            <a:spLocks noGrp="1"/>
          </p:cNvSpPr>
          <p:nvPr>
            <p:ph idx="1"/>
          </p:nvPr>
        </p:nvSpPr>
        <p:spPr>
          <a:xfrm>
            <a:off x="422517" y="1286466"/>
            <a:ext cx="3849938" cy="4890497"/>
          </a:xfrm>
        </p:spPr>
        <p:txBody>
          <a:bodyPr>
            <a:normAutofit/>
          </a:bodyPr>
          <a:lstStyle/>
          <a:p>
            <a:pPr marL="0" indent="0">
              <a:buNone/>
            </a:pPr>
            <a:r>
              <a:rPr lang="en-GB" dirty="0" err="1"/>
              <a:t>BhS</a:t>
            </a:r>
            <a:endParaRPr lang="en-GB" dirty="0"/>
          </a:p>
          <a:p>
            <a:r>
              <a:rPr lang="en-GB" dirty="0"/>
              <a:t>Shoes</a:t>
            </a:r>
          </a:p>
          <a:p>
            <a:r>
              <a:rPr lang="en-GB" dirty="0"/>
              <a:t>Clothes</a:t>
            </a:r>
          </a:p>
          <a:p>
            <a:r>
              <a:rPr lang="en-GB" dirty="0"/>
              <a:t>Eyebrow threading</a:t>
            </a:r>
          </a:p>
          <a:p>
            <a:r>
              <a:rPr lang="en-GB" dirty="0"/>
              <a:t>Food</a:t>
            </a:r>
          </a:p>
          <a:p>
            <a:r>
              <a:rPr lang="en-GB" dirty="0"/>
              <a:t>Accessories</a:t>
            </a:r>
          </a:p>
          <a:p>
            <a:r>
              <a:rPr lang="en-GB" dirty="0"/>
              <a:t>Luggage</a:t>
            </a:r>
          </a:p>
          <a:p>
            <a:r>
              <a:rPr lang="en-GB" dirty="0"/>
              <a:t>Gifts</a:t>
            </a:r>
          </a:p>
          <a:p>
            <a:endParaRPr lang="en-GB" dirty="0"/>
          </a:p>
        </p:txBody>
      </p:sp>
      <p:sp>
        <p:nvSpPr>
          <p:cNvPr id="4" name="Content Placeholder 2">
            <a:extLst>
              <a:ext uri="{FF2B5EF4-FFF2-40B4-BE49-F238E27FC236}">
                <a16:creationId xmlns:a16="http://schemas.microsoft.com/office/drawing/2014/main" id="{6DFCC19D-9080-4458-A423-B5F0894067B1}"/>
              </a:ext>
            </a:extLst>
          </p:cNvPr>
          <p:cNvSpPr txBox="1">
            <a:spLocks/>
          </p:cNvSpPr>
          <p:nvPr/>
        </p:nvSpPr>
        <p:spPr>
          <a:xfrm>
            <a:off x="4572000" y="1274904"/>
            <a:ext cx="3849938" cy="48904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HE</a:t>
            </a:r>
          </a:p>
          <a:p>
            <a:r>
              <a:rPr lang="en-GB" dirty="0"/>
              <a:t>Friends</a:t>
            </a:r>
          </a:p>
          <a:p>
            <a:r>
              <a:rPr lang="en-GB" dirty="0"/>
              <a:t>Employment prospects</a:t>
            </a:r>
          </a:p>
          <a:p>
            <a:r>
              <a:rPr lang="en-GB" dirty="0"/>
              <a:t>Connections</a:t>
            </a:r>
          </a:p>
          <a:p>
            <a:r>
              <a:rPr lang="en-GB" dirty="0"/>
              <a:t>Degree</a:t>
            </a:r>
          </a:p>
          <a:p>
            <a:r>
              <a:rPr lang="en-GB" dirty="0"/>
              <a:t>Intellectual capacity</a:t>
            </a:r>
          </a:p>
          <a:p>
            <a:r>
              <a:rPr lang="en-GB" dirty="0"/>
              <a:t>Personal development</a:t>
            </a:r>
          </a:p>
          <a:p>
            <a:endParaRPr lang="en-GB" dirty="0"/>
          </a:p>
        </p:txBody>
      </p:sp>
    </p:spTree>
    <p:extLst>
      <p:ext uri="{BB962C8B-B14F-4D97-AF65-F5344CB8AC3E}">
        <p14:creationId xmlns:p14="http://schemas.microsoft.com/office/powerpoint/2010/main" val="3714659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29362-6F7F-4B47-990B-624137F87677}"/>
              </a:ext>
            </a:extLst>
          </p:cNvPr>
          <p:cNvSpPr>
            <a:spLocks noGrp="1"/>
          </p:cNvSpPr>
          <p:nvPr>
            <p:ph type="title"/>
          </p:nvPr>
        </p:nvSpPr>
        <p:spPr/>
        <p:txBody>
          <a:bodyPr/>
          <a:lstStyle/>
          <a:p>
            <a:r>
              <a:rPr lang="en-GB" dirty="0"/>
              <a:t>VFM Perceptions</a:t>
            </a:r>
          </a:p>
        </p:txBody>
      </p:sp>
      <p:sp>
        <p:nvSpPr>
          <p:cNvPr id="3" name="Content Placeholder 2">
            <a:extLst>
              <a:ext uri="{FF2B5EF4-FFF2-40B4-BE49-F238E27FC236}">
                <a16:creationId xmlns:a16="http://schemas.microsoft.com/office/drawing/2014/main" id="{F1E0317F-7D57-4905-9F52-46E538FAF711}"/>
              </a:ext>
            </a:extLst>
          </p:cNvPr>
          <p:cNvSpPr>
            <a:spLocks noGrp="1"/>
          </p:cNvSpPr>
          <p:nvPr>
            <p:ph idx="1"/>
          </p:nvPr>
        </p:nvSpPr>
        <p:spPr/>
        <p:txBody>
          <a:bodyPr/>
          <a:lstStyle/>
          <a:p>
            <a:r>
              <a:rPr lang="en-GB" dirty="0"/>
              <a:t>Emerging sense of similarity to Herzberg</a:t>
            </a:r>
          </a:p>
          <a:p>
            <a:r>
              <a:rPr lang="en-GB" dirty="0"/>
              <a:t>Dissatisfaction related to outputs and quality</a:t>
            </a:r>
          </a:p>
          <a:p>
            <a:r>
              <a:rPr lang="en-GB" dirty="0"/>
              <a:t>Can’t get to </a:t>
            </a:r>
            <a:r>
              <a:rPr lang="en-GB" dirty="0" err="1"/>
              <a:t>motivationals</a:t>
            </a:r>
            <a:r>
              <a:rPr lang="en-GB" dirty="0"/>
              <a:t> without addressing hygiene factors</a:t>
            </a:r>
          </a:p>
        </p:txBody>
      </p:sp>
      <p:pic>
        <p:nvPicPr>
          <p:cNvPr id="1028" name="Picture 4" descr="Image result for hygiene motivators">
            <a:extLst>
              <a:ext uri="{FF2B5EF4-FFF2-40B4-BE49-F238E27FC236}">
                <a16:creationId xmlns:a16="http://schemas.microsoft.com/office/drawing/2014/main" id="{0EF5EE93-88B9-47A8-BC7D-E4A11AC91C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5550" y="2735097"/>
            <a:ext cx="5130800" cy="3960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2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B2F5-EB29-42FE-83AF-77CF12EF6176}"/>
              </a:ext>
            </a:extLst>
          </p:cNvPr>
          <p:cNvSpPr>
            <a:spLocks noGrp="1"/>
          </p:cNvSpPr>
          <p:nvPr>
            <p:ph type="title"/>
          </p:nvPr>
        </p:nvSpPr>
        <p:spPr/>
        <p:txBody>
          <a:bodyPr>
            <a:normAutofit fontScale="90000"/>
          </a:bodyPr>
          <a:lstStyle/>
          <a:p>
            <a:r>
              <a:rPr lang="en-GB" dirty="0"/>
              <a:t>Outputs and Outcomes</a:t>
            </a:r>
          </a:p>
        </p:txBody>
      </p:sp>
      <p:pic>
        <p:nvPicPr>
          <p:cNvPr id="4" name="Content Placeholder 3">
            <a:extLst>
              <a:ext uri="{FF2B5EF4-FFF2-40B4-BE49-F238E27FC236}">
                <a16:creationId xmlns:a16="http://schemas.microsoft.com/office/drawing/2014/main" id="{66DCB24F-22C6-4784-A21E-0F855A640342}"/>
              </a:ext>
            </a:extLst>
          </p:cNvPr>
          <p:cNvPicPr>
            <a:picLocks noGrp="1" noChangeAspect="1"/>
          </p:cNvPicPr>
          <p:nvPr>
            <p:ph idx="1"/>
          </p:nvPr>
        </p:nvPicPr>
        <p:blipFill>
          <a:blip r:embed="rId3"/>
          <a:stretch>
            <a:fillRect/>
          </a:stretch>
        </p:blipFill>
        <p:spPr>
          <a:xfrm>
            <a:off x="422517" y="2023265"/>
            <a:ext cx="8380413" cy="3632208"/>
          </a:xfrm>
          <a:prstGeom prst="rect">
            <a:avLst/>
          </a:prstGeom>
        </p:spPr>
      </p:pic>
      <p:pic>
        <p:nvPicPr>
          <p:cNvPr id="5" name="Content Placeholder 3">
            <a:extLst>
              <a:ext uri="{FF2B5EF4-FFF2-40B4-BE49-F238E27FC236}">
                <a16:creationId xmlns:a16="http://schemas.microsoft.com/office/drawing/2014/main" id="{BAC5E8C0-1B26-44F2-9D57-9E63A03BD08F}"/>
              </a:ext>
            </a:extLst>
          </p:cNvPr>
          <p:cNvPicPr>
            <a:picLocks noChangeAspect="1"/>
          </p:cNvPicPr>
          <p:nvPr/>
        </p:nvPicPr>
        <p:blipFill rotWithShape="1">
          <a:blip r:embed="rId4"/>
          <a:srcRect b="88234"/>
          <a:stretch/>
        </p:blipFill>
        <p:spPr>
          <a:xfrm>
            <a:off x="282575" y="1567175"/>
            <a:ext cx="8380413" cy="280675"/>
          </a:xfrm>
          <a:prstGeom prst="rect">
            <a:avLst/>
          </a:prstGeom>
        </p:spPr>
      </p:pic>
    </p:spTree>
    <p:extLst>
      <p:ext uri="{BB962C8B-B14F-4D97-AF65-F5344CB8AC3E}">
        <p14:creationId xmlns:p14="http://schemas.microsoft.com/office/powerpoint/2010/main" val="577326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EDF7-6BF4-4140-963D-7145C3121FB7}"/>
              </a:ext>
            </a:extLst>
          </p:cNvPr>
          <p:cNvSpPr>
            <a:spLocks noGrp="1"/>
          </p:cNvSpPr>
          <p:nvPr>
            <p:ph type="title"/>
          </p:nvPr>
        </p:nvSpPr>
        <p:spPr/>
        <p:txBody>
          <a:bodyPr>
            <a:normAutofit fontScale="90000"/>
          </a:bodyPr>
          <a:lstStyle/>
          <a:p>
            <a:r>
              <a:rPr lang="en-GB" dirty="0"/>
              <a:t>Outputs and Outcomes</a:t>
            </a:r>
          </a:p>
        </p:txBody>
      </p:sp>
      <p:pic>
        <p:nvPicPr>
          <p:cNvPr id="4" name="Content Placeholder 3">
            <a:extLst>
              <a:ext uri="{FF2B5EF4-FFF2-40B4-BE49-F238E27FC236}">
                <a16:creationId xmlns:a16="http://schemas.microsoft.com/office/drawing/2014/main" id="{508AF031-7347-4A45-B729-12B97C6E6EC7}"/>
              </a:ext>
            </a:extLst>
          </p:cNvPr>
          <p:cNvPicPr>
            <a:picLocks noGrp="1" noChangeAspect="1"/>
          </p:cNvPicPr>
          <p:nvPr>
            <p:ph idx="1"/>
          </p:nvPr>
        </p:nvPicPr>
        <p:blipFill rotWithShape="1">
          <a:blip r:embed="rId3"/>
          <a:srcRect b="2250"/>
          <a:stretch/>
        </p:blipFill>
        <p:spPr>
          <a:xfrm>
            <a:off x="327025" y="1427475"/>
            <a:ext cx="8380413" cy="2331725"/>
          </a:xfrm>
          <a:prstGeom prst="rect">
            <a:avLst/>
          </a:prstGeom>
        </p:spPr>
      </p:pic>
      <p:pic>
        <p:nvPicPr>
          <p:cNvPr id="5" name="Content Placeholder 3">
            <a:extLst>
              <a:ext uri="{FF2B5EF4-FFF2-40B4-BE49-F238E27FC236}">
                <a16:creationId xmlns:a16="http://schemas.microsoft.com/office/drawing/2014/main" id="{06A13706-C444-4F40-A341-21402951253B}"/>
              </a:ext>
            </a:extLst>
          </p:cNvPr>
          <p:cNvPicPr>
            <a:picLocks noChangeAspect="1"/>
          </p:cNvPicPr>
          <p:nvPr/>
        </p:nvPicPr>
        <p:blipFill rotWithShape="1">
          <a:blip r:embed="rId4"/>
          <a:srcRect t="92023" r="21541" b="1333"/>
          <a:stretch/>
        </p:blipFill>
        <p:spPr>
          <a:xfrm>
            <a:off x="-2777281" y="4203810"/>
            <a:ext cx="11356193" cy="416758"/>
          </a:xfrm>
          <a:prstGeom prst="rect">
            <a:avLst/>
          </a:prstGeom>
        </p:spPr>
      </p:pic>
      <p:sp>
        <p:nvSpPr>
          <p:cNvPr id="6" name="Oval 5">
            <a:extLst>
              <a:ext uri="{FF2B5EF4-FFF2-40B4-BE49-F238E27FC236}">
                <a16:creationId xmlns:a16="http://schemas.microsoft.com/office/drawing/2014/main" id="{A2BA603C-671A-446A-B702-253C0A08EE4C}"/>
              </a:ext>
            </a:extLst>
          </p:cNvPr>
          <p:cNvSpPr/>
          <p:nvPr/>
        </p:nvSpPr>
        <p:spPr>
          <a:xfrm>
            <a:off x="6930521" y="4244723"/>
            <a:ext cx="829180" cy="41675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D58D31C-17A0-49C4-9B9D-66FA5F77332F}"/>
              </a:ext>
            </a:extLst>
          </p:cNvPr>
          <p:cNvSpPr txBox="1"/>
          <p:nvPr/>
        </p:nvSpPr>
        <p:spPr>
          <a:xfrm>
            <a:off x="596900" y="5295900"/>
            <a:ext cx="7886700"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NOTE</a:t>
            </a:r>
            <a:r>
              <a:rPr lang="en-GB" dirty="0">
                <a:latin typeface="Arial" panose="020B0604020202020204" pitchFamily="34" charset="0"/>
                <a:cs typeface="Arial" panose="020B0604020202020204" pitchFamily="34" charset="0"/>
              </a:rPr>
              <a:t>: These don’t change for applicants or for graduates</a:t>
            </a:r>
          </a:p>
        </p:txBody>
      </p:sp>
    </p:spTree>
    <p:extLst>
      <p:ext uri="{BB962C8B-B14F-4D97-AF65-F5344CB8AC3E}">
        <p14:creationId xmlns:p14="http://schemas.microsoft.com/office/powerpoint/2010/main" val="1236348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E0BF9-F6F2-4DF6-BA9F-EC4B3A79E484}"/>
              </a:ext>
            </a:extLst>
          </p:cNvPr>
          <p:cNvSpPr>
            <a:spLocks noGrp="1"/>
          </p:cNvSpPr>
          <p:nvPr>
            <p:ph type="title"/>
          </p:nvPr>
        </p:nvSpPr>
        <p:spPr/>
        <p:txBody>
          <a:bodyPr>
            <a:normAutofit fontScale="90000"/>
          </a:bodyPr>
          <a:lstStyle/>
          <a:p>
            <a:r>
              <a:rPr lang="en-GB" dirty="0"/>
              <a:t>Informed about costs?</a:t>
            </a:r>
          </a:p>
        </p:txBody>
      </p:sp>
      <p:sp>
        <p:nvSpPr>
          <p:cNvPr id="3" name="Content Placeholder 2">
            <a:extLst>
              <a:ext uri="{FF2B5EF4-FFF2-40B4-BE49-F238E27FC236}">
                <a16:creationId xmlns:a16="http://schemas.microsoft.com/office/drawing/2014/main" id="{2D198768-31B1-484B-B304-B61121348E3B}"/>
              </a:ext>
            </a:extLst>
          </p:cNvPr>
          <p:cNvSpPr>
            <a:spLocks noGrp="1"/>
          </p:cNvSpPr>
          <p:nvPr>
            <p:ph idx="1"/>
          </p:nvPr>
        </p:nvSpPr>
        <p:spPr/>
        <p:txBody>
          <a:bodyPr/>
          <a:lstStyle/>
          <a:p>
            <a:endParaRPr lang="en-GB"/>
          </a:p>
        </p:txBody>
      </p:sp>
      <mc:AlternateContent xmlns:mc="http://schemas.openxmlformats.org/markup-compatibility/2006" xmlns:cx1="http://schemas.microsoft.com/office/drawing/2015/9/8/chartex">
        <mc:Choice Requires="cx1">
          <p:graphicFrame>
            <p:nvGraphicFramePr>
              <p:cNvPr id="5" name="Chart 4">
                <a:extLst>
                  <a:ext uri="{FF2B5EF4-FFF2-40B4-BE49-F238E27FC236}">
                    <a16:creationId xmlns:a16="http://schemas.microsoft.com/office/drawing/2014/main" id="{7AFAB233-3351-408B-AC6A-83787F22BF80}"/>
                  </a:ext>
                </a:extLst>
              </p:cNvPr>
              <p:cNvGraphicFramePr/>
              <p:nvPr>
                <p:extLst>
                  <p:ext uri="{D42A27DB-BD31-4B8C-83A1-F6EECF244321}">
                    <p14:modId xmlns:p14="http://schemas.microsoft.com/office/powerpoint/2010/main" val="269044448"/>
                  </p:ext>
                </p:extLst>
              </p:nvPr>
            </p:nvGraphicFramePr>
            <p:xfrm>
              <a:off x="-581025" y="1286466"/>
              <a:ext cx="10306050" cy="528320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Chart 4">
                <a:extLst>
                  <a:ext uri="{FF2B5EF4-FFF2-40B4-BE49-F238E27FC236}">
                    <a16:creationId xmlns:a16="http://schemas.microsoft.com/office/drawing/2014/main" id="{7AFAB233-3351-408B-AC6A-83787F22BF80}"/>
                  </a:ext>
                </a:extLst>
              </p:cNvPr>
              <p:cNvPicPr>
                <a:picLocks noGrp="1" noRot="1" noChangeAspect="1" noMove="1" noResize="1" noEditPoints="1" noAdjustHandles="1" noChangeArrowheads="1" noChangeShapeType="1"/>
              </p:cNvPicPr>
              <p:nvPr/>
            </p:nvPicPr>
            <p:blipFill>
              <a:blip r:embed="rId4"/>
              <a:stretch>
                <a:fillRect/>
              </a:stretch>
            </p:blipFill>
            <p:spPr>
              <a:xfrm>
                <a:off x="-581025" y="1286466"/>
                <a:ext cx="10306050" cy="5283200"/>
              </a:xfrm>
              <a:prstGeom prst="rect">
                <a:avLst/>
              </a:prstGeom>
            </p:spPr>
          </p:pic>
        </mc:Fallback>
      </mc:AlternateContent>
      <p:sp>
        <p:nvSpPr>
          <p:cNvPr id="6" name="TextBox 5">
            <a:extLst>
              <a:ext uri="{FF2B5EF4-FFF2-40B4-BE49-F238E27FC236}">
                <a16:creationId xmlns:a16="http://schemas.microsoft.com/office/drawing/2014/main" id="{0D6C49BE-5B29-4D05-81BF-CF48CD093E90}"/>
              </a:ext>
            </a:extLst>
          </p:cNvPr>
          <p:cNvSpPr txBox="1"/>
          <p:nvPr/>
        </p:nvSpPr>
        <p:spPr>
          <a:xfrm>
            <a:off x="277245" y="5682457"/>
            <a:ext cx="1755533" cy="830997"/>
          </a:xfrm>
          <a:prstGeom prst="rect">
            <a:avLst/>
          </a:prstGeom>
          <a:noFill/>
        </p:spPr>
        <p:txBody>
          <a:bodyPr wrap="square" rtlCol="0">
            <a:spAutoFit/>
          </a:bodyPr>
          <a:lstStyle/>
          <a:p>
            <a:r>
              <a:rPr lang="en-GB" sz="2400" b="1" dirty="0"/>
              <a:t>Worse for </a:t>
            </a:r>
            <a:r>
              <a:rPr lang="en-GB" sz="2400" b="1" dirty="0" err="1"/>
              <a:t>wp</a:t>
            </a:r>
            <a:r>
              <a:rPr lang="en-GB" sz="2400" b="1" dirty="0"/>
              <a:t> factors</a:t>
            </a:r>
          </a:p>
        </p:txBody>
      </p:sp>
    </p:spTree>
    <p:extLst>
      <p:ext uri="{BB962C8B-B14F-4D97-AF65-F5344CB8AC3E}">
        <p14:creationId xmlns:p14="http://schemas.microsoft.com/office/powerpoint/2010/main" val="227765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Tree>
    <p:extLst>
      <p:ext uri="{BB962C8B-B14F-4D97-AF65-F5344CB8AC3E}">
        <p14:creationId xmlns:p14="http://schemas.microsoft.com/office/powerpoint/2010/main" val="2405759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
        <p:nvSpPr>
          <p:cNvPr id="5" name="Speech Bubble: Rectangle with Corners Rounded 4">
            <a:extLst>
              <a:ext uri="{FF2B5EF4-FFF2-40B4-BE49-F238E27FC236}">
                <a16:creationId xmlns:a16="http://schemas.microsoft.com/office/drawing/2014/main" id="{92DBC0AF-F77A-4584-8C3B-96F198CD6A72}"/>
              </a:ext>
            </a:extLst>
          </p:cNvPr>
          <p:cNvSpPr/>
          <p:nvPr/>
        </p:nvSpPr>
        <p:spPr>
          <a:xfrm>
            <a:off x="1162050" y="26098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nobody cares enough to explain to you that if you're middle class you don't get enough money from parents nor from the government so you're stuck in the middle with a small loan and a small amount of help from parents. </a:t>
            </a:r>
            <a:endParaRPr lang="en-GB" b="1" dirty="0"/>
          </a:p>
        </p:txBody>
      </p:sp>
    </p:spTree>
    <p:extLst>
      <p:ext uri="{BB962C8B-B14F-4D97-AF65-F5344CB8AC3E}">
        <p14:creationId xmlns:p14="http://schemas.microsoft.com/office/powerpoint/2010/main" val="130252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
        <p:nvSpPr>
          <p:cNvPr id="5" name="Speech Bubble: Rectangle with Corners Rounded 4">
            <a:extLst>
              <a:ext uri="{FF2B5EF4-FFF2-40B4-BE49-F238E27FC236}">
                <a16:creationId xmlns:a16="http://schemas.microsoft.com/office/drawing/2014/main" id="{92DBC0AF-F77A-4584-8C3B-96F198CD6A72}"/>
              </a:ext>
            </a:extLst>
          </p:cNvPr>
          <p:cNvSpPr/>
          <p:nvPr/>
        </p:nvSpPr>
        <p:spPr>
          <a:xfrm>
            <a:off x="1162050" y="26098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nobody cares enough to explain to you that if you're middle class you don't get enough money from parents nor from the government so you're stuck in the middle with a small loan and a small amount of help from parents. </a:t>
            </a:r>
            <a:endParaRPr lang="en-GB" b="1" dirty="0"/>
          </a:p>
        </p:txBody>
      </p:sp>
      <p:sp>
        <p:nvSpPr>
          <p:cNvPr id="12" name="Speech Bubble: Rectangle with Corners Rounded 5">
            <a:extLst>
              <a:ext uri="{FF2B5EF4-FFF2-40B4-BE49-F238E27FC236}">
                <a16:creationId xmlns:a16="http://schemas.microsoft.com/office/drawing/2014/main" id="{DD0E71D5-5B91-3546-8219-2FE9B9864BB4}"/>
              </a:ext>
            </a:extLst>
          </p:cNvPr>
          <p:cNvSpPr/>
          <p:nvPr/>
        </p:nvSpPr>
        <p:spPr>
          <a:xfrm>
            <a:off x="539750" y="42481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only costs explained were those for tuition. The course had additional costs for printing and binding of theses which were not mentioned. No further information was offered about living costs, travel expenses etc. </a:t>
            </a:r>
            <a:endParaRPr lang="en-GB" b="1" dirty="0"/>
          </a:p>
        </p:txBody>
      </p:sp>
    </p:spTree>
    <p:extLst>
      <p:ext uri="{BB962C8B-B14F-4D97-AF65-F5344CB8AC3E}">
        <p14:creationId xmlns:p14="http://schemas.microsoft.com/office/powerpoint/2010/main" val="7696169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
        <p:nvSpPr>
          <p:cNvPr id="5" name="Speech Bubble: Rectangle with Corners Rounded 4">
            <a:extLst>
              <a:ext uri="{FF2B5EF4-FFF2-40B4-BE49-F238E27FC236}">
                <a16:creationId xmlns:a16="http://schemas.microsoft.com/office/drawing/2014/main" id="{92DBC0AF-F77A-4584-8C3B-96F198CD6A72}"/>
              </a:ext>
            </a:extLst>
          </p:cNvPr>
          <p:cNvSpPr/>
          <p:nvPr/>
        </p:nvSpPr>
        <p:spPr>
          <a:xfrm>
            <a:off x="1162050" y="26098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nobody cares enough to explain to you that if you're middle class you don't get enough money from parents nor from the government so you're stuck in the middle with a small loan and a small amount of help from parents. </a:t>
            </a:r>
            <a:endParaRPr lang="en-GB" b="1" dirty="0"/>
          </a:p>
        </p:txBody>
      </p:sp>
      <p:sp>
        <p:nvSpPr>
          <p:cNvPr id="6" name="Speech Bubble: Rectangle with Corners Rounded 5">
            <a:extLst>
              <a:ext uri="{FF2B5EF4-FFF2-40B4-BE49-F238E27FC236}">
                <a16:creationId xmlns:a16="http://schemas.microsoft.com/office/drawing/2014/main" id="{54C76472-349D-4BF6-B7D1-15BC50F8E9E5}"/>
              </a:ext>
            </a:extLst>
          </p:cNvPr>
          <p:cNvSpPr/>
          <p:nvPr/>
        </p:nvSpPr>
        <p:spPr>
          <a:xfrm>
            <a:off x="539750" y="42481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only costs explained were those for tuition. The course had additional costs for printing and binding of theses which were not mentioned. No further information was offered about living costs, travel expenses etc. </a:t>
            </a:r>
            <a:endParaRPr lang="en-GB" b="1" dirty="0"/>
          </a:p>
        </p:txBody>
      </p:sp>
      <p:sp>
        <p:nvSpPr>
          <p:cNvPr id="7" name="Speech Bubble: Rectangle with Corners Rounded 6">
            <a:extLst>
              <a:ext uri="{FF2B5EF4-FFF2-40B4-BE49-F238E27FC236}">
                <a16:creationId xmlns:a16="http://schemas.microsoft.com/office/drawing/2014/main" id="{DFE1EBC3-721E-4287-BAB3-8DC82BCACC6E}"/>
              </a:ext>
            </a:extLst>
          </p:cNvPr>
          <p:cNvSpPr/>
          <p:nvPr/>
        </p:nvSpPr>
        <p:spPr>
          <a:xfrm>
            <a:off x="3219450" y="1374162"/>
            <a:ext cx="5486400" cy="36449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At school was always told ‘everyone can afford to go to university’ however if your parents, like mine, earn just over the cut off point for loans it is actually quite unaffordable. For example I live in the cheapest accomadation on campus and my loan is short nearly £2000 a year on rent, not including food and everything else, so actually I can’t really afford to be here. There isn’t any support or warning about how expensive it all really is, and unless your parents are on very low wages you don’t get any help whatsoever despite any other circumstances </a:t>
            </a:r>
            <a:endParaRPr lang="en-GB" b="1" dirty="0"/>
          </a:p>
        </p:txBody>
      </p:sp>
      <p:sp>
        <p:nvSpPr>
          <p:cNvPr id="8" name="Speech Bubble: Rectangle with Corners Rounded 7">
            <a:extLst>
              <a:ext uri="{FF2B5EF4-FFF2-40B4-BE49-F238E27FC236}">
                <a16:creationId xmlns:a16="http://schemas.microsoft.com/office/drawing/2014/main" id="{10A448C7-5F8A-4317-B4E3-A10423BB7A15}"/>
              </a:ext>
            </a:extLst>
          </p:cNvPr>
          <p:cNvSpPr/>
          <p:nvPr/>
        </p:nvSpPr>
        <p:spPr>
          <a:xfrm>
            <a:off x="3251200" y="5302250"/>
            <a:ext cx="5486400" cy="914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Did not take into consideration that professors would force us to buy their own books or we would 'fail' the course. </a:t>
            </a:r>
            <a:endParaRPr lang="en-GB" b="1" dirty="0"/>
          </a:p>
        </p:txBody>
      </p:sp>
    </p:spTree>
    <p:extLst>
      <p:ext uri="{BB962C8B-B14F-4D97-AF65-F5344CB8AC3E}">
        <p14:creationId xmlns:p14="http://schemas.microsoft.com/office/powerpoint/2010/main" val="461570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
        <p:nvSpPr>
          <p:cNvPr id="5" name="Speech Bubble: Rectangle with Corners Rounded 4">
            <a:extLst>
              <a:ext uri="{FF2B5EF4-FFF2-40B4-BE49-F238E27FC236}">
                <a16:creationId xmlns:a16="http://schemas.microsoft.com/office/drawing/2014/main" id="{92DBC0AF-F77A-4584-8C3B-96F198CD6A72}"/>
              </a:ext>
            </a:extLst>
          </p:cNvPr>
          <p:cNvSpPr/>
          <p:nvPr/>
        </p:nvSpPr>
        <p:spPr>
          <a:xfrm>
            <a:off x="1162050" y="26098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nobody cares enough to explain to you that if you're middle class you don't get enough money from parents nor from the government so you're stuck in the middle with a small loan and a small amount of help from parents. </a:t>
            </a:r>
            <a:endParaRPr lang="en-GB" b="1" dirty="0"/>
          </a:p>
        </p:txBody>
      </p:sp>
      <p:sp>
        <p:nvSpPr>
          <p:cNvPr id="6" name="Speech Bubble: Rectangle with Corners Rounded 5">
            <a:extLst>
              <a:ext uri="{FF2B5EF4-FFF2-40B4-BE49-F238E27FC236}">
                <a16:creationId xmlns:a16="http://schemas.microsoft.com/office/drawing/2014/main" id="{54C76472-349D-4BF6-B7D1-15BC50F8E9E5}"/>
              </a:ext>
            </a:extLst>
          </p:cNvPr>
          <p:cNvSpPr/>
          <p:nvPr/>
        </p:nvSpPr>
        <p:spPr>
          <a:xfrm>
            <a:off x="539750" y="42481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only costs explained were those for tuition. The course had additional costs for printing and binding of theses which were not mentioned. No further information was offered about living costs, travel expenses etc. </a:t>
            </a:r>
            <a:endParaRPr lang="en-GB" b="1" dirty="0"/>
          </a:p>
        </p:txBody>
      </p:sp>
      <p:sp>
        <p:nvSpPr>
          <p:cNvPr id="7" name="Speech Bubble: Rectangle with Corners Rounded 6">
            <a:extLst>
              <a:ext uri="{FF2B5EF4-FFF2-40B4-BE49-F238E27FC236}">
                <a16:creationId xmlns:a16="http://schemas.microsoft.com/office/drawing/2014/main" id="{DFE1EBC3-721E-4287-BAB3-8DC82BCACC6E}"/>
              </a:ext>
            </a:extLst>
          </p:cNvPr>
          <p:cNvSpPr/>
          <p:nvPr/>
        </p:nvSpPr>
        <p:spPr>
          <a:xfrm>
            <a:off x="3219450" y="1374162"/>
            <a:ext cx="5486400" cy="36449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At school was always told ‘everyone can afford to go to university’ however if your parents, like mine, earn just over the cut off point for loans it is actually quite unaffordable. For example I live in the cheapest accomadation on campus and my loan is short nearly £2000 a year on rent, not including food and everything else, so actually I can’t really afford to be here. There isn’t any support or warning about how expensive it all really is, and unless your parents are on very low wages you don’t get any help whatsoever despite any other circumstances </a:t>
            </a:r>
            <a:endParaRPr lang="en-GB" b="1" dirty="0"/>
          </a:p>
        </p:txBody>
      </p:sp>
      <p:sp>
        <p:nvSpPr>
          <p:cNvPr id="8" name="Speech Bubble: Rectangle with Corners Rounded 7">
            <a:extLst>
              <a:ext uri="{FF2B5EF4-FFF2-40B4-BE49-F238E27FC236}">
                <a16:creationId xmlns:a16="http://schemas.microsoft.com/office/drawing/2014/main" id="{10A448C7-5F8A-4317-B4E3-A10423BB7A15}"/>
              </a:ext>
            </a:extLst>
          </p:cNvPr>
          <p:cNvSpPr/>
          <p:nvPr/>
        </p:nvSpPr>
        <p:spPr>
          <a:xfrm>
            <a:off x="3251200" y="5302250"/>
            <a:ext cx="5486400" cy="914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Did not take into consideration that professors would force us to buy their own books or we would 'fail' the course. </a:t>
            </a:r>
            <a:endParaRPr lang="en-GB" b="1" dirty="0"/>
          </a:p>
        </p:txBody>
      </p:sp>
      <p:sp>
        <p:nvSpPr>
          <p:cNvPr id="9" name="Speech Bubble: Rectangle with Corners Rounded 8">
            <a:extLst>
              <a:ext uri="{FF2B5EF4-FFF2-40B4-BE49-F238E27FC236}">
                <a16:creationId xmlns:a16="http://schemas.microsoft.com/office/drawing/2014/main" id="{2927F6C3-41D2-434E-A265-EA9ACFDF47F7}"/>
              </a:ext>
            </a:extLst>
          </p:cNvPr>
          <p:cNvSpPr/>
          <p:nvPr/>
        </p:nvSpPr>
        <p:spPr>
          <a:xfrm>
            <a:off x="1162050" y="2522510"/>
            <a:ext cx="5486400" cy="110935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I looked online and made estimates of everything I needed before I enrolled to be sure that I would not run out of money at any time. </a:t>
            </a:r>
            <a:endParaRPr lang="en-GB" b="1" dirty="0"/>
          </a:p>
        </p:txBody>
      </p:sp>
      <p:sp>
        <p:nvSpPr>
          <p:cNvPr id="10" name="Speech Bubble: Rectangle with Corners Rounded 9">
            <a:extLst>
              <a:ext uri="{FF2B5EF4-FFF2-40B4-BE49-F238E27FC236}">
                <a16:creationId xmlns:a16="http://schemas.microsoft.com/office/drawing/2014/main" id="{5AB35917-A4AA-4185-AFDB-FF69D891E521}"/>
              </a:ext>
            </a:extLst>
          </p:cNvPr>
          <p:cNvSpPr/>
          <p:nvPr/>
        </p:nvSpPr>
        <p:spPr>
          <a:xfrm>
            <a:off x="2698750" y="3519794"/>
            <a:ext cx="5486400" cy="110935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I have been on many away days and widening participation schemes and they all told of the costs of university </a:t>
            </a:r>
            <a:endParaRPr lang="en-GB" b="1" dirty="0"/>
          </a:p>
        </p:txBody>
      </p:sp>
    </p:spTree>
    <p:extLst>
      <p:ext uri="{BB962C8B-B14F-4D97-AF65-F5344CB8AC3E}">
        <p14:creationId xmlns:p14="http://schemas.microsoft.com/office/powerpoint/2010/main" val="201045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BBD2A-7F03-4F13-906B-BB1DE695860D}"/>
              </a:ext>
            </a:extLst>
          </p:cNvPr>
          <p:cNvSpPr>
            <a:spLocks noGrp="1"/>
          </p:cNvSpPr>
          <p:nvPr>
            <p:ph type="title"/>
          </p:nvPr>
        </p:nvSpPr>
        <p:spPr/>
        <p:txBody>
          <a:bodyPr/>
          <a:lstStyle/>
          <a:p>
            <a:r>
              <a:rPr lang="en-GB" dirty="0"/>
              <a:t>What’s going on?</a:t>
            </a:r>
          </a:p>
        </p:txBody>
      </p:sp>
      <p:sp>
        <p:nvSpPr>
          <p:cNvPr id="4" name="Speech Bubble: Rectangle with Corners Rounded 3">
            <a:extLst>
              <a:ext uri="{FF2B5EF4-FFF2-40B4-BE49-F238E27FC236}">
                <a16:creationId xmlns:a16="http://schemas.microsoft.com/office/drawing/2014/main" id="{A4F33599-F780-4ECB-9EC0-5FAA71C5A966}"/>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knew how much travel would cost, but the food at the university and cost of resources needed for my course are ridiculously high </a:t>
            </a:r>
          </a:p>
        </p:txBody>
      </p:sp>
      <p:sp>
        <p:nvSpPr>
          <p:cNvPr id="5" name="Speech Bubble: Rectangle with Corners Rounded 4">
            <a:extLst>
              <a:ext uri="{FF2B5EF4-FFF2-40B4-BE49-F238E27FC236}">
                <a16:creationId xmlns:a16="http://schemas.microsoft.com/office/drawing/2014/main" id="{92DBC0AF-F77A-4584-8C3B-96F198CD6A72}"/>
              </a:ext>
            </a:extLst>
          </p:cNvPr>
          <p:cNvSpPr/>
          <p:nvPr/>
        </p:nvSpPr>
        <p:spPr>
          <a:xfrm>
            <a:off x="1162050" y="26098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nobody cares enough to explain to you that if you're middle class you don't get enough money from parents nor from the government so you're stuck in the middle with a small loan and a small amount of help from parents. </a:t>
            </a:r>
            <a:endParaRPr lang="en-GB" b="1" dirty="0"/>
          </a:p>
        </p:txBody>
      </p:sp>
      <p:sp>
        <p:nvSpPr>
          <p:cNvPr id="6" name="Speech Bubble: Rectangle with Corners Rounded 5">
            <a:extLst>
              <a:ext uri="{FF2B5EF4-FFF2-40B4-BE49-F238E27FC236}">
                <a16:creationId xmlns:a16="http://schemas.microsoft.com/office/drawing/2014/main" id="{54C76472-349D-4BF6-B7D1-15BC50F8E9E5}"/>
              </a:ext>
            </a:extLst>
          </p:cNvPr>
          <p:cNvSpPr/>
          <p:nvPr/>
        </p:nvSpPr>
        <p:spPr>
          <a:xfrm>
            <a:off x="539750" y="4248150"/>
            <a:ext cx="4178300" cy="21971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The only costs explained were those for tuition. The course had additional costs for printing and binding of theses which were not mentioned. No further information was offered about living costs, travel expenses etc. </a:t>
            </a:r>
            <a:endParaRPr lang="en-GB" b="1" dirty="0"/>
          </a:p>
        </p:txBody>
      </p:sp>
      <p:sp>
        <p:nvSpPr>
          <p:cNvPr id="7" name="Speech Bubble: Rectangle with Corners Rounded 6">
            <a:extLst>
              <a:ext uri="{FF2B5EF4-FFF2-40B4-BE49-F238E27FC236}">
                <a16:creationId xmlns:a16="http://schemas.microsoft.com/office/drawing/2014/main" id="{DFE1EBC3-721E-4287-BAB3-8DC82BCACC6E}"/>
              </a:ext>
            </a:extLst>
          </p:cNvPr>
          <p:cNvSpPr/>
          <p:nvPr/>
        </p:nvSpPr>
        <p:spPr>
          <a:xfrm>
            <a:off x="3219450" y="1374162"/>
            <a:ext cx="5486400" cy="36449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At school was always told ‘everyone can afford to go to university’ however if your parents, like mine, earn just over the cut off point for loans it is actually quite unaffordable. For example I live in the cheapest accomadation on campus and my loan is short nearly £2000 a year on rent, not including food and everything else, so actually I can’t really afford to be here. There isn’t any support or warning about how expensive it all really is, and unless your parents are on very low wages you don’t get any help whatsoever despite any other circumstances </a:t>
            </a:r>
            <a:endParaRPr lang="en-GB" b="1" dirty="0"/>
          </a:p>
        </p:txBody>
      </p:sp>
      <p:sp>
        <p:nvSpPr>
          <p:cNvPr id="8" name="Speech Bubble: Rectangle with Corners Rounded 7">
            <a:extLst>
              <a:ext uri="{FF2B5EF4-FFF2-40B4-BE49-F238E27FC236}">
                <a16:creationId xmlns:a16="http://schemas.microsoft.com/office/drawing/2014/main" id="{10A448C7-5F8A-4317-B4E3-A10423BB7A15}"/>
              </a:ext>
            </a:extLst>
          </p:cNvPr>
          <p:cNvSpPr/>
          <p:nvPr/>
        </p:nvSpPr>
        <p:spPr>
          <a:xfrm>
            <a:off x="3251200" y="5302250"/>
            <a:ext cx="5486400" cy="914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Did not take into consideration that professors would force us to buy their own books or we would 'fail' the course. </a:t>
            </a:r>
            <a:endParaRPr lang="en-GB" b="1" dirty="0"/>
          </a:p>
        </p:txBody>
      </p:sp>
      <p:sp>
        <p:nvSpPr>
          <p:cNvPr id="9" name="Speech Bubble: Rectangle with Corners Rounded 8">
            <a:extLst>
              <a:ext uri="{FF2B5EF4-FFF2-40B4-BE49-F238E27FC236}">
                <a16:creationId xmlns:a16="http://schemas.microsoft.com/office/drawing/2014/main" id="{2927F6C3-41D2-434E-A265-EA9ACFDF47F7}"/>
              </a:ext>
            </a:extLst>
          </p:cNvPr>
          <p:cNvSpPr/>
          <p:nvPr/>
        </p:nvSpPr>
        <p:spPr>
          <a:xfrm>
            <a:off x="1162050" y="2522510"/>
            <a:ext cx="5486400" cy="110935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I looked online and made estimates of everything I needed before I enrolled to be sure that I would not run out of money at any time. </a:t>
            </a:r>
            <a:endParaRPr lang="en-GB" b="1" dirty="0"/>
          </a:p>
        </p:txBody>
      </p:sp>
      <p:sp>
        <p:nvSpPr>
          <p:cNvPr id="10" name="Speech Bubble: Rectangle with Corners Rounded 9">
            <a:extLst>
              <a:ext uri="{FF2B5EF4-FFF2-40B4-BE49-F238E27FC236}">
                <a16:creationId xmlns:a16="http://schemas.microsoft.com/office/drawing/2014/main" id="{5AB35917-A4AA-4185-AFDB-FF69D891E521}"/>
              </a:ext>
            </a:extLst>
          </p:cNvPr>
          <p:cNvSpPr/>
          <p:nvPr/>
        </p:nvSpPr>
        <p:spPr>
          <a:xfrm>
            <a:off x="2698750" y="3519794"/>
            <a:ext cx="5486400" cy="110935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I have been on many away days and widening participation schemes and they all told of the costs of university </a:t>
            </a:r>
            <a:endParaRPr lang="en-GB" b="1" dirty="0"/>
          </a:p>
        </p:txBody>
      </p:sp>
      <p:sp>
        <p:nvSpPr>
          <p:cNvPr id="11" name="Speech Bubble: Rectangle with Corners Rounded 10">
            <a:extLst>
              <a:ext uri="{FF2B5EF4-FFF2-40B4-BE49-F238E27FC236}">
                <a16:creationId xmlns:a16="http://schemas.microsoft.com/office/drawing/2014/main" id="{8341B893-87D7-4F5A-80D9-08F2E72A7AC1}"/>
              </a:ext>
            </a:extLst>
          </p:cNvPr>
          <p:cNvSpPr/>
          <p:nvPr/>
        </p:nvSpPr>
        <p:spPr>
          <a:xfrm>
            <a:off x="1885950" y="3032180"/>
            <a:ext cx="5486400" cy="186210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t>Nobody told me </a:t>
            </a:r>
            <a:r>
              <a:rPr lang="en-GB" sz="3200" dirty="0" err="1"/>
              <a:t>waitrose</a:t>
            </a:r>
            <a:r>
              <a:rPr lang="en-GB" sz="3200" dirty="0"/>
              <a:t> is more expensive than </a:t>
            </a:r>
            <a:r>
              <a:rPr lang="en-GB" sz="3200" dirty="0" err="1"/>
              <a:t>lidl</a:t>
            </a:r>
            <a:endParaRPr lang="en-GB" sz="3200" b="1" dirty="0"/>
          </a:p>
        </p:txBody>
      </p:sp>
    </p:spTree>
    <p:extLst>
      <p:ext uri="{BB962C8B-B14F-4D97-AF65-F5344CB8AC3E}">
        <p14:creationId xmlns:p14="http://schemas.microsoft.com/office/powerpoint/2010/main" val="169059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E4D85-4280-41DA-AEB9-0FB782FA6138}"/>
              </a:ext>
            </a:extLst>
          </p:cNvPr>
          <p:cNvSpPr>
            <a:spLocks noGrp="1"/>
          </p:cNvSpPr>
          <p:nvPr>
            <p:ph type="title"/>
          </p:nvPr>
        </p:nvSpPr>
        <p:spPr/>
        <p:txBody>
          <a:bodyPr/>
          <a:lstStyle/>
          <a:p>
            <a:r>
              <a:rPr lang="en-GB" dirty="0"/>
              <a:t>Value for Money?</a:t>
            </a:r>
          </a:p>
        </p:txBody>
      </p:sp>
      <p:sp>
        <p:nvSpPr>
          <p:cNvPr id="3" name="Content Placeholder 2">
            <a:extLst>
              <a:ext uri="{FF2B5EF4-FFF2-40B4-BE49-F238E27FC236}">
                <a16:creationId xmlns:a16="http://schemas.microsoft.com/office/drawing/2014/main" id="{3C96B681-7338-4A19-A717-9A3C9557DB23}"/>
              </a:ext>
            </a:extLst>
          </p:cNvPr>
          <p:cNvSpPr>
            <a:spLocks noGrp="1"/>
          </p:cNvSpPr>
          <p:nvPr>
            <p:ph idx="1"/>
          </p:nvPr>
        </p:nvSpPr>
        <p:spPr/>
        <p:txBody>
          <a:bodyPr/>
          <a:lstStyle/>
          <a:p>
            <a:r>
              <a:rPr lang="en-GB" dirty="0"/>
              <a:t>Students’ Unions told us that students view VFM from multiple perspectives</a:t>
            </a:r>
          </a:p>
          <a:p>
            <a:r>
              <a:rPr lang="en-GB" dirty="0"/>
              <a:t>Sometimes “the tuition fee”, sometimes their “overall spend”</a:t>
            </a:r>
          </a:p>
          <a:p>
            <a:r>
              <a:rPr lang="en-GB" dirty="0"/>
              <a:t>Keen to think about</a:t>
            </a:r>
          </a:p>
          <a:p>
            <a:pPr lvl="1"/>
            <a:r>
              <a:rPr lang="en-GB" dirty="0"/>
              <a:t>Outputs </a:t>
            </a:r>
          </a:p>
          <a:p>
            <a:pPr lvl="1"/>
            <a:r>
              <a:rPr lang="en-GB" dirty="0"/>
              <a:t>Other charges</a:t>
            </a:r>
          </a:p>
          <a:p>
            <a:pPr lvl="1"/>
            <a:r>
              <a:rPr lang="en-GB" dirty="0"/>
              <a:t>Outcomes and broader value</a:t>
            </a:r>
          </a:p>
        </p:txBody>
      </p:sp>
    </p:spTree>
    <p:extLst>
      <p:ext uri="{BB962C8B-B14F-4D97-AF65-F5344CB8AC3E}">
        <p14:creationId xmlns:p14="http://schemas.microsoft.com/office/powerpoint/2010/main" val="76868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DDD4E-28F8-4376-A9D8-C5D8E8AD8EE8}"/>
              </a:ext>
            </a:extLst>
          </p:cNvPr>
          <p:cNvSpPr>
            <a:spLocks noGrp="1"/>
          </p:cNvSpPr>
          <p:nvPr>
            <p:ph type="title"/>
          </p:nvPr>
        </p:nvSpPr>
        <p:spPr/>
        <p:txBody>
          <a:bodyPr/>
          <a:lstStyle/>
          <a:p>
            <a:r>
              <a:rPr lang="en-GB" dirty="0"/>
              <a:t>Costs</a:t>
            </a:r>
          </a:p>
        </p:txBody>
      </p:sp>
      <p:sp>
        <p:nvSpPr>
          <p:cNvPr id="3" name="Content Placeholder 2">
            <a:extLst>
              <a:ext uri="{FF2B5EF4-FFF2-40B4-BE49-F238E27FC236}">
                <a16:creationId xmlns:a16="http://schemas.microsoft.com/office/drawing/2014/main" id="{B0EC1E73-32A4-46DA-9671-18AA9B0C1B10}"/>
              </a:ext>
            </a:extLst>
          </p:cNvPr>
          <p:cNvSpPr>
            <a:spLocks noGrp="1"/>
          </p:cNvSpPr>
          <p:nvPr>
            <p:ph idx="1"/>
          </p:nvPr>
        </p:nvSpPr>
        <p:spPr/>
        <p:txBody>
          <a:bodyPr/>
          <a:lstStyle/>
          <a:p>
            <a:pPr marL="0" indent="0">
              <a:buNone/>
            </a:pPr>
            <a:r>
              <a:rPr lang="en-GB" dirty="0"/>
              <a:t>Dissatisfaction related to</a:t>
            </a:r>
          </a:p>
          <a:p>
            <a:r>
              <a:rPr lang="en-GB" dirty="0"/>
              <a:t>Lack of info re participation costs</a:t>
            </a:r>
          </a:p>
          <a:p>
            <a:r>
              <a:rPr lang="en-GB" dirty="0"/>
              <a:t>Perception that costs levied by provider are rip off</a:t>
            </a:r>
          </a:p>
          <a:p>
            <a:r>
              <a:rPr lang="en-GB" dirty="0"/>
              <a:t>Maintenance funding not covering costs</a:t>
            </a:r>
          </a:p>
          <a:p>
            <a:endParaRPr lang="en-GB" dirty="0"/>
          </a:p>
          <a:p>
            <a:pPr marL="0" indent="0">
              <a:buNone/>
            </a:pPr>
            <a:r>
              <a:rPr lang="en-GB" dirty="0"/>
              <a:t>Satisfaction related to</a:t>
            </a:r>
          </a:p>
          <a:p>
            <a:r>
              <a:rPr lang="en-GB" dirty="0"/>
              <a:t>Clear information re direct costs</a:t>
            </a:r>
          </a:p>
          <a:p>
            <a:r>
              <a:rPr lang="en-GB" dirty="0"/>
              <a:t>Social capital</a:t>
            </a:r>
          </a:p>
          <a:p>
            <a:r>
              <a:rPr lang="en-GB" dirty="0"/>
              <a:t>Access to information re </a:t>
            </a:r>
            <a:r>
              <a:rPr lang="en-GB" dirty="0" err="1"/>
              <a:t>est</a:t>
            </a:r>
            <a:r>
              <a:rPr lang="en-GB" dirty="0"/>
              <a:t> participation costs</a:t>
            </a:r>
          </a:p>
          <a:p>
            <a:endParaRPr lang="en-GB" dirty="0"/>
          </a:p>
        </p:txBody>
      </p:sp>
    </p:spTree>
    <p:extLst>
      <p:ext uri="{BB962C8B-B14F-4D97-AF65-F5344CB8AC3E}">
        <p14:creationId xmlns:p14="http://schemas.microsoft.com/office/powerpoint/2010/main" val="1803959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CA934-ED61-4509-BC8A-BAA28B593D33}"/>
              </a:ext>
            </a:extLst>
          </p:cNvPr>
          <p:cNvSpPr>
            <a:spLocks noGrp="1"/>
          </p:cNvSpPr>
          <p:nvPr>
            <p:ph type="title"/>
          </p:nvPr>
        </p:nvSpPr>
        <p:spPr/>
        <p:txBody>
          <a:bodyPr/>
          <a:lstStyle/>
          <a:p>
            <a:r>
              <a:rPr lang="en-GB" dirty="0"/>
              <a:t>Transparency</a:t>
            </a:r>
          </a:p>
        </p:txBody>
      </p:sp>
      <p:sp>
        <p:nvSpPr>
          <p:cNvPr id="3" name="Content Placeholder 2">
            <a:extLst>
              <a:ext uri="{FF2B5EF4-FFF2-40B4-BE49-F238E27FC236}">
                <a16:creationId xmlns:a16="http://schemas.microsoft.com/office/drawing/2014/main" id="{9CB3FAE1-EEC5-4D66-8AA4-A42ED4AD61F9}"/>
              </a:ext>
            </a:extLst>
          </p:cNvPr>
          <p:cNvSpPr>
            <a:spLocks noGrp="1"/>
          </p:cNvSpPr>
          <p:nvPr>
            <p:ph idx="1"/>
          </p:nvPr>
        </p:nvSpPr>
        <p:spPr/>
        <p:txBody>
          <a:bodyPr/>
          <a:lstStyle/>
          <a:p>
            <a:r>
              <a:rPr lang="en-GB" dirty="0"/>
              <a:t>Transparency is a key government objective, key </a:t>
            </a:r>
            <a:r>
              <a:rPr lang="en-GB" dirty="0" err="1"/>
              <a:t>OfS</a:t>
            </a:r>
            <a:r>
              <a:rPr lang="en-GB" dirty="0"/>
              <a:t> duty and a key student concern</a:t>
            </a:r>
          </a:p>
          <a:p>
            <a:r>
              <a:rPr lang="en-GB" dirty="0"/>
              <a:t>Features heavily in SU Officer manifestos</a:t>
            </a:r>
          </a:p>
          <a:p>
            <a:r>
              <a:rPr lang="en-GB" dirty="0"/>
              <a:t>Reg Framework suggests transparency statements</a:t>
            </a:r>
          </a:p>
          <a:p>
            <a:r>
              <a:rPr lang="en-GB" dirty="0"/>
              <a:t>We wanted to test different approaches to transparency</a:t>
            </a:r>
          </a:p>
        </p:txBody>
      </p:sp>
    </p:spTree>
    <p:extLst>
      <p:ext uri="{BB962C8B-B14F-4D97-AF65-F5344CB8AC3E}">
        <p14:creationId xmlns:p14="http://schemas.microsoft.com/office/powerpoint/2010/main" val="1500092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066C-0A3C-435F-B258-79CEA0F09837}"/>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D5EB03FB-2237-4A0E-8458-9C265B981971}"/>
              </a:ext>
            </a:extLst>
          </p:cNvPr>
          <p:cNvPicPr>
            <a:picLocks noGrp="1" noChangeAspect="1"/>
          </p:cNvPicPr>
          <p:nvPr>
            <p:ph idx="1"/>
          </p:nvPr>
        </p:nvPicPr>
        <p:blipFill>
          <a:blip r:embed="rId3"/>
          <a:stretch>
            <a:fillRect/>
          </a:stretch>
        </p:blipFill>
        <p:spPr>
          <a:xfrm>
            <a:off x="422517" y="1254264"/>
            <a:ext cx="8380413" cy="3455710"/>
          </a:xfrm>
          <a:prstGeom prst="rect">
            <a:avLst/>
          </a:prstGeom>
        </p:spPr>
      </p:pic>
      <p:sp>
        <p:nvSpPr>
          <p:cNvPr id="5" name="TextBox 4">
            <a:extLst>
              <a:ext uri="{FF2B5EF4-FFF2-40B4-BE49-F238E27FC236}">
                <a16:creationId xmlns:a16="http://schemas.microsoft.com/office/drawing/2014/main" id="{2DC54740-9AD5-478C-B90E-62A760E7E78B}"/>
              </a:ext>
            </a:extLst>
          </p:cNvPr>
          <p:cNvSpPr txBox="1"/>
          <p:nvPr/>
        </p:nvSpPr>
        <p:spPr>
          <a:xfrm>
            <a:off x="495300" y="4813300"/>
            <a:ext cx="8159750"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Course level is important</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Comparability is key</a:t>
            </a:r>
          </a:p>
        </p:txBody>
      </p:sp>
    </p:spTree>
    <p:extLst>
      <p:ext uri="{BB962C8B-B14F-4D97-AF65-F5344CB8AC3E}">
        <p14:creationId xmlns:p14="http://schemas.microsoft.com/office/powerpoint/2010/main" val="3864030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6F10-62F8-4F13-B462-9A7451745263}"/>
              </a:ext>
            </a:extLst>
          </p:cNvPr>
          <p:cNvSpPr>
            <a:spLocks noGrp="1"/>
          </p:cNvSpPr>
          <p:nvPr>
            <p:ph type="title"/>
          </p:nvPr>
        </p:nvSpPr>
        <p:spPr>
          <a:xfrm>
            <a:off x="422517" y="365127"/>
            <a:ext cx="6143383" cy="725848"/>
          </a:xfrm>
        </p:spPr>
        <p:txBody>
          <a:bodyPr>
            <a:normAutofit fontScale="90000"/>
          </a:bodyPr>
          <a:lstStyle/>
          <a:p>
            <a:r>
              <a:rPr lang="en-GB" dirty="0"/>
              <a:t>So what should be done?</a:t>
            </a:r>
          </a:p>
        </p:txBody>
      </p:sp>
      <p:sp>
        <p:nvSpPr>
          <p:cNvPr id="4" name="Speech Bubble: Rectangle with Corners Rounded 3">
            <a:extLst>
              <a:ext uri="{FF2B5EF4-FFF2-40B4-BE49-F238E27FC236}">
                <a16:creationId xmlns:a16="http://schemas.microsoft.com/office/drawing/2014/main" id="{7FB93590-4F70-4707-B53F-2D35F32A989C}"/>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monthly compulsory email sent to students on how the </a:t>
            </a:r>
            <a:r>
              <a:rPr lang="en-GB" b="1" dirty="0" err="1"/>
              <a:t>tututios</a:t>
            </a:r>
            <a:r>
              <a:rPr lang="en-GB" b="1" dirty="0"/>
              <a:t> fees/income has been spent on different areas.</a:t>
            </a:r>
          </a:p>
        </p:txBody>
      </p:sp>
      <p:sp>
        <p:nvSpPr>
          <p:cNvPr id="5" name="Speech Bubble: Rectangle with Corners Rounded 4">
            <a:extLst>
              <a:ext uri="{FF2B5EF4-FFF2-40B4-BE49-F238E27FC236}">
                <a16:creationId xmlns:a16="http://schemas.microsoft.com/office/drawing/2014/main" id="{32302432-6641-4624-B7CA-943F4C449652}"/>
              </a:ext>
            </a:extLst>
          </p:cNvPr>
          <p:cNvSpPr/>
          <p:nvPr/>
        </p:nvSpPr>
        <p:spPr>
          <a:xfrm>
            <a:off x="5480050" y="1498600"/>
            <a:ext cx="3302000" cy="2597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HAVE MORE OF A SAY ON INVESTMENTS - e.g. make universities consult student body on investments like new buildings/maintenance which sometimes seems unnecessary/overpriced</a:t>
            </a:r>
          </a:p>
        </p:txBody>
      </p:sp>
    </p:spTree>
    <p:extLst>
      <p:ext uri="{BB962C8B-B14F-4D97-AF65-F5344CB8AC3E}">
        <p14:creationId xmlns:p14="http://schemas.microsoft.com/office/powerpoint/2010/main" val="994073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6F10-62F8-4F13-B462-9A7451745263}"/>
              </a:ext>
            </a:extLst>
          </p:cNvPr>
          <p:cNvSpPr>
            <a:spLocks noGrp="1"/>
          </p:cNvSpPr>
          <p:nvPr>
            <p:ph type="title"/>
          </p:nvPr>
        </p:nvSpPr>
        <p:spPr>
          <a:xfrm>
            <a:off x="422517" y="365127"/>
            <a:ext cx="6143383" cy="725848"/>
          </a:xfrm>
        </p:spPr>
        <p:txBody>
          <a:bodyPr>
            <a:normAutofit fontScale="90000"/>
          </a:bodyPr>
          <a:lstStyle/>
          <a:p>
            <a:r>
              <a:rPr lang="en-GB" dirty="0"/>
              <a:t>So what should be done?</a:t>
            </a:r>
          </a:p>
        </p:txBody>
      </p:sp>
      <p:sp>
        <p:nvSpPr>
          <p:cNvPr id="4" name="Speech Bubble: Rectangle with Corners Rounded 3">
            <a:extLst>
              <a:ext uri="{FF2B5EF4-FFF2-40B4-BE49-F238E27FC236}">
                <a16:creationId xmlns:a16="http://schemas.microsoft.com/office/drawing/2014/main" id="{7FB93590-4F70-4707-B53F-2D35F32A989C}"/>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monthly compulsory email sent to students on how the </a:t>
            </a:r>
            <a:r>
              <a:rPr lang="en-GB" b="1" dirty="0" err="1"/>
              <a:t>tututios</a:t>
            </a:r>
            <a:r>
              <a:rPr lang="en-GB" b="1" dirty="0"/>
              <a:t> fees/income has been spent on different areas.</a:t>
            </a:r>
          </a:p>
        </p:txBody>
      </p:sp>
      <p:sp>
        <p:nvSpPr>
          <p:cNvPr id="5" name="Speech Bubble: Rectangle with Corners Rounded 4">
            <a:extLst>
              <a:ext uri="{FF2B5EF4-FFF2-40B4-BE49-F238E27FC236}">
                <a16:creationId xmlns:a16="http://schemas.microsoft.com/office/drawing/2014/main" id="{32302432-6641-4624-B7CA-943F4C449652}"/>
              </a:ext>
            </a:extLst>
          </p:cNvPr>
          <p:cNvSpPr/>
          <p:nvPr/>
        </p:nvSpPr>
        <p:spPr>
          <a:xfrm>
            <a:off x="5480050" y="1498600"/>
            <a:ext cx="3302000" cy="2597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HAVE MORE OF A SAY ON INVESTMENTS - e.g. make universities consult student body on investments like new buildings/maintenance which sometimes seems unnecessary/overpriced</a:t>
            </a:r>
          </a:p>
        </p:txBody>
      </p:sp>
      <p:sp>
        <p:nvSpPr>
          <p:cNvPr id="6" name="Speech Bubble: Rectangle with Corners Rounded 5">
            <a:extLst>
              <a:ext uri="{FF2B5EF4-FFF2-40B4-BE49-F238E27FC236}">
                <a16:creationId xmlns:a16="http://schemas.microsoft.com/office/drawing/2014/main" id="{84974D3C-8D7E-4A73-9D81-108AF31B799B}"/>
              </a:ext>
            </a:extLst>
          </p:cNvPr>
          <p:cNvSpPr/>
          <p:nvPr/>
        </p:nvSpPr>
        <p:spPr>
          <a:xfrm>
            <a:off x="438150" y="33718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believe a minimum teaching hours and/or tutorials for courses would help. A minimum number of hours where you can see each staff member. Ensure spending from tuition fees is relevant to the courses i.e. spending is mostly spent on things that benefit the students who have paid those fees. Ensure that tuition fees do not subsidise social mobility, accommodation(for commuting students) and to some extent research.</a:t>
            </a:r>
          </a:p>
        </p:txBody>
      </p:sp>
    </p:spTree>
    <p:extLst>
      <p:ext uri="{BB962C8B-B14F-4D97-AF65-F5344CB8AC3E}">
        <p14:creationId xmlns:p14="http://schemas.microsoft.com/office/powerpoint/2010/main" val="355327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6F10-62F8-4F13-B462-9A7451745263}"/>
              </a:ext>
            </a:extLst>
          </p:cNvPr>
          <p:cNvSpPr>
            <a:spLocks noGrp="1"/>
          </p:cNvSpPr>
          <p:nvPr>
            <p:ph type="title"/>
          </p:nvPr>
        </p:nvSpPr>
        <p:spPr>
          <a:xfrm>
            <a:off x="422517" y="365127"/>
            <a:ext cx="6143383" cy="725848"/>
          </a:xfrm>
        </p:spPr>
        <p:txBody>
          <a:bodyPr>
            <a:normAutofit fontScale="90000"/>
          </a:bodyPr>
          <a:lstStyle/>
          <a:p>
            <a:r>
              <a:rPr lang="en-GB" dirty="0"/>
              <a:t>So what should be done?</a:t>
            </a:r>
          </a:p>
        </p:txBody>
      </p:sp>
      <p:sp>
        <p:nvSpPr>
          <p:cNvPr id="4" name="Speech Bubble: Rectangle with Corners Rounded 3">
            <a:extLst>
              <a:ext uri="{FF2B5EF4-FFF2-40B4-BE49-F238E27FC236}">
                <a16:creationId xmlns:a16="http://schemas.microsoft.com/office/drawing/2014/main" id="{7FB93590-4F70-4707-B53F-2D35F32A989C}"/>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monthly compulsory email sent to students on how the </a:t>
            </a:r>
            <a:r>
              <a:rPr lang="en-GB" b="1" dirty="0" err="1"/>
              <a:t>tututios</a:t>
            </a:r>
            <a:r>
              <a:rPr lang="en-GB" b="1" dirty="0"/>
              <a:t> fees/income has been spent on different areas.</a:t>
            </a:r>
          </a:p>
        </p:txBody>
      </p:sp>
      <p:sp>
        <p:nvSpPr>
          <p:cNvPr id="5" name="Speech Bubble: Rectangle with Corners Rounded 4">
            <a:extLst>
              <a:ext uri="{FF2B5EF4-FFF2-40B4-BE49-F238E27FC236}">
                <a16:creationId xmlns:a16="http://schemas.microsoft.com/office/drawing/2014/main" id="{32302432-6641-4624-B7CA-943F4C449652}"/>
              </a:ext>
            </a:extLst>
          </p:cNvPr>
          <p:cNvSpPr/>
          <p:nvPr/>
        </p:nvSpPr>
        <p:spPr>
          <a:xfrm>
            <a:off x="5480050" y="1498600"/>
            <a:ext cx="3302000" cy="2597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HAVE MORE OF A SAY ON INVESTMENTS - e.g. make universities consult student body on investments like new buildings/maintenance which sometimes seems unnecessary/overpriced</a:t>
            </a:r>
          </a:p>
        </p:txBody>
      </p:sp>
      <p:sp>
        <p:nvSpPr>
          <p:cNvPr id="6" name="Speech Bubble: Rectangle with Corners Rounded 5">
            <a:extLst>
              <a:ext uri="{FF2B5EF4-FFF2-40B4-BE49-F238E27FC236}">
                <a16:creationId xmlns:a16="http://schemas.microsoft.com/office/drawing/2014/main" id="{84974D3C-8D7E-4A73-9D81-108AF31B799B}"/>
              </a:ext>
            </a:extLst>
          </p:cNvPr>
          <p:cNvSpPr/>
          <p:nvPr/>
        </p:nvSpPr>
        <p:spPr>
          <a:xfrm>
            <a:off x="438150" y="33718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believe a minimum teaching hours and/or tutorials for courses would help. A minimum number of hours where you can see each staff member. Ensure spending from tuition fees is relevant to the courses i.e. spending is mostly spent on things that benefit the students who have paid those fees. Ensure that tuition fees do not subsidise social mobility, accommodation(for commuting students) and to some extent research.</a:t>
            </a:r>
          </a:p>
        </p:txBody>
      </p:sp>
      <p:sp>
        <p:nvSpPr>
          <p:cNvPr id="7" name="Speech Bubble: Rectangle with Corners Rounded 6">
            <a:extLst>
              <a:ext uri="{FF2B5EF4-FFF2-40B4-BE49-F238E27FC236}">
                <a16:creationId xmlns:a16="http://schemas.microsoft.com/office/drawing/2014/main" id="{C4DA3739-6DCA-4175-89FA-D9B7B185DD11}"/>
              </a:ext>
            </a:extLst>
          </p:cNvPr>
          <p:cNvSpPr/>
          <p:nvPr/>
        </p:nvSpPr>
        <p:spPr>
          <a:xfrm>
            <a:off x="1250950" y="2184400"/>
            <a:ext cx="5461000" cy="1663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Appoint a Office for Students student rep at each university to be visible and report on how students feel about value for money. Put a question about value for money in the NSS</a:t>
            </a:r>
          </a:p>
        </p:txBody>
      </p:sp>
      <p:sp>
        <p:nvSpPr>
          <p:cNvPr id="8" name="Speech Bubble: Rectangle with Corners Rounded 7">
            <a:extLst>
              <a:ext uri="{FF2B5EF4-FFF2-40B4-BE49-F238E27FC236}">
                <a16:creationId xmlns:a16="http://schemas.microsoft.com/office/drawing/2014/main" id="{D1FDEA58-8BAF-4A2E-8423-CBFD96EF9F60}"/>
              </a:ext>
            </a:extLst>
          </p:cNvPr>
          <p:cNvSpPr/>
          <p:nvPr/>
        </p:nvSpPr>
        <p:spPr>
          <a:xfrm>
            <a:off x="3365500" y="4203700"/>
            <a:ext cx="5461000" cy="1155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Publish clear, well explained information on where money is ACTUALLY spent.</a:t>
            </a:r>
          </a:p>
        </p:txBody>
      </p:sp>
    </p:spTree>
    <p:extLst>
      <p:ext uri="{BB962C8B-B14F-4D97-AF65-F5344CB8AC3E}">
        <p14:creationId xmlns:p14="http://schemas.microsoft.com/office/powerpoint/2010/main" val="1400812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6F10-62F8-4F13-B462-9A7451745263}"/>
              </a:ext>
            </a:extLst>
          </p:cNvPr>
          <p:cNvSpPr>
            <a:spLocks noGrp="1"/>
          </p:cNvSpPr>
          <p:nvPr>
            <p:ph type="title"/>
          </p:nvPr>
        </p:nvSpPr>
        <p:spPr>
          <a:xfrm>
            <a:off x="422517" y="365127"/>
            <a:ext cx="6143383" cy="725848"/>
          </a:xfrm>
        </p:spPr>
        <p:txBody>
          <a:bodyPr>
            <a:normAutofit fontScale="90000"/>
          </a:bodyPr>
          <a:lstStyle/>
          <a:p>
            <a:r>
              <a:rPr lang="en-GB" dirty="0"/>
              <a:t>So what should be done?</a:t>
            </a:r>
          </a:p>
        </p:txBody>
      </p:sp>
      <p:sp>
        <p:nvSpPr>
          <p:cNvPr id="4" name="Speech Bubble: Rectangle with Corners Rounded 3">
            <a:extLst>
              <a:ext uri="{FF2B5EF4-FFF2-40B4-BE49-F238E27FC236}">
                <a16:creationId xmlns:a16="http://schemas.microsoft.com/office/drawing/2014/main" id="{7FB93590-4F70-4707-B53F-2D35F32A989C}"/>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monthly compulsory email sent to students on how the </a:t>
            </a:r>
            <a:r>
              <a:rPr lang="en-GB" b="1" dirty="0" err="1"/>
              <a:t>tututios</a:t>
            </a:r>
            <a:r>
              <a:rPr lang="en-GB" b="1" dirty="0"/>
              <a:t> fees/income has been spent on different areas.</a:t>
            </a:r>
          </a:p>
        </p:txBody>
      </p:sp>
      <p:sp>
        <p:nvSpPr>
          <p:cNvPr id="5" name="Speech Bubble: Rectangle with Corners Rounded 4">
            <a:extLst>
              <a:ext uri="{FF2B5EF4-FFF2-40B4-BE49-F238E27FC236}">
                <a16:creationId xmlns:a16="http://schemas.microsoft.com/office/drawing/2014/main" id="{32302432-6641-4624-B7CA-943F4C449652}"/>
              </a:ext>
            </a:extLst>
          </p:cNvPr>
          <p:cNvSpPr/>
          <p:nvPr/>
        </p:nvSpPr>
        <p:spPr>
          <a:xfrm>
            <a:off x="5480050" y="1498600"/>
            <a:ext cx="3302000" cy="2597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HAVE MORE OF A SAY ON INVESTMENTS - e.g. make universities consult student body on investments like new buildings/maintenance which sometimes seems unnecessary/overpriced</a:t>
            </a:r>
          </a:p>
        </p:txBody>
      </p:sp>
      <p:sp>
        <p:nvSpPr>
          <p:cNvPr id="6" name="Speech Bubble: Rectangle with Corners Rounded 5">
            <a:extLst>
              <a:ext uri="{FF2B5EF4-FFF2-40B4-BE49-F238E27FC236}">
                <a16:creationId xmlns:a16="http://schemas.microsoft.com/office/drawing/2014/main" id="{84974D3C-8D7E-4A73-9D81-108AF31B799B}"/>
              </a:ext>
            </a:extLst>
          </p:cNvPr>
          <p:cNvSpPr/>
          <p:nvPr/>
        </p:nvSpPr>
        <p:spPr>
          <a:xfrm>
            <a:off x="438150" y="33718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believe a minimum teaching hours and/or tutorials for courses would help. A minimum number of hours where you can see each staff member. Ensure spending from tuition fees is relevant to the courses i.e. spending is mostly spent on things that benefit the students who have paid those fees. Ensure that tuition fees do not subsidise social mobility, accommodation(for commuting students) and to some extent research.</a:t>
            </a:r>
          </a:p>
        </p:txBody>
      </p:sp>
      <p:sp>
        <p:nvSpPr>
          <p:cNvPr id="7" name="Speech Bubble: Rectangle with Corners Rounded 6">
            <a:extLst>
              <a:ext uri="{FF2B5EF4-FFF2-40B4-BE49-F238E27FC236}">
                <a16:creationId xmlns:a16="http://schemas.microsoft.com/office/drawing/2014/main" id="{C4DA3739-6DCA-4175-89FA-D9B7B185DD11}"/>
              </a:ext>
            </a:extLst>
          </p:cNvPr>
          <p:cNvSpPr/>
          <p:nvPr/>
        </p:nvSpPr>
        <p:spPr>
          <a:xfrm>
            <a:off x="1250950" y="2184400"/>
            <a:ext cx="5461000" cy="1663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Appoint a Office for Students student rep at each university to be visible and report on how students feel about value for money. Put a question about value for money in the NSS</a:t>
            </a:r>
          </a:p>
        </p:txBody>
      </p:sp>
      <p:sp>
        <p:nvSpPr>
          <p:cNvPr id="8" name="Speech Bubble: Rectangle with Corners Rounded 7">
            <a:extLst>
              <a:ext uri="{FF2B5EF4-FFF2-40B4-BE49-F238E27FC236}">
                <a16:creationId xmlns:a16="http://schemas.microsoft.com/office/drawing/2014/main" id="{D1FDEA58-8BAF-4A2E-8423-CBFD96EF9F60}"/>
              </a:ext>
            </a:extLst>
          </p:cNvPr>
          <p:cNvSpPr/>
          <p:nvPr/>
        </p:nvSpPr>
        <p:spPr>
          <a:xfrm>
            <a:off x="3365500" y="4203700"/>
            <a:ext cx="5461000" cy="1155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Publish clear, well explained information on where money is ACTUALLY spent.</a:t>
            </a:r>
          </a:p>
        </p:txBody>
      </p:sp>
      <p:sp>
        <p:nvSpPr>
          <p:cNvPr id="10" name="Speech Bubble: Rectangle with Corners Rounded 9">
            <a:extLst>
              <a:ext uri="{FF2B5EF4-FFF2-40B4-BE49-F238E27FC236}">
                <a16:creationId xmlns:a16="http://schemas.microsoft.com/office/drawing/2014/main" id="{132AE274-EE2B-4629-90C2-1DEA5F9E0396}"/>
              </a:ext>
            </a:extLst>
          </p:cNvPr>
          <p:cNvSpPr/>
          <p:nvPr/>
        </p:nvSpPr>
        <p:spPr>
          <a:xfrm>
            <a:off x="1009650" y="16617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Make Universities think about the costs that they charge to students and require them to do their best to reduce them rather than charge what they can get away with</a:t>
            </a:r>
          </a:p>
        </p:txBody>
      </p:sp>
    </p:spTree>
    <p:extLst>
      <p:ext uri="{BB962C8B-B14F-4D97-AF65-F5344CB8AC3E}">
        <p14:creationId xmlns:p14="http://schemas.microsoft.com/office/powerpoint/2010/main" val="2242640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6F10-62F8-4F13-B462-9A7451745263}"/>
              </a:ext>
            </a:extLst>
          </p:cNvPr>
          <p:cNvSpPr>
            <a:spLocks noGrp="1"/>
          </p:cNvSpPr>
          <p:nvPr>
            <p:ph type="title"/>
          </p:nvPr>
        </p:nvSpPr>
        <p:spPr>
          <a:xfrm>
            <a:off x="422517" y="365127"/>
            <a:ext cx="6143383" cy="725848"/>
          </a:xfrm>
        </p:spPr>
        <p:txBody>
          <a:bodyPr>
            <a:normAutofit fontScale="90000"/>
          </a:bodyPr>
          <a:lstStyle/>
          <a:p>
            <a:r>
              <a:rPr lang="en-GB" dirty="0"/>
              <a:t>So what should be done?</a:t>
            </a:r>
          </a:p>
        </p:txBody>
      </p:sp>
      <p:sp>
        <p:nvSpPr>
          <p:cNvPr id="4" name="Speech Bubble: Rectangle with Corners Rounded 3">
            <a:extLst>
              <a:ext uri="{FF2B5EF4-FFF2-40B4-BE49-F238E27FC236}">
                <a16:creationId xmlns:a16="http://schemas.microsoft.com/office/drawing/2014/main" id="{7FB93590-4F70-4707-B53F-2D35F32A989C}"/>
              </a:ext>
            </a:extLst>
          </p:cNvPr>
          <p:cNvSpPr/>
          <p:nvPr/>
        </p:nvSpPr>
        <p:spPr>
          <a:xfrm>
            <a:off x="438150" y="1250950"/>
            <a:ext cx="3302000" cy="1651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 monthly compulsory email sent to students on how the </a:t>
            </a:r>
            <a:r>
              <a:rPr lang="en-GB" b="1" dirty="0" err="1"/>
              <a:t>tututios</a:t>
            </a:r>
            <a:r>
              <a:rPr lang="en-GB" b="1" dirty="0"/>
              <a:t> fees/income has been spent on different areas.</a:t>
            </a:r>
          </a:p>
        </p:txBody>
      </p:sp>
      <p:sp>
        <p:nvSpPr>
          <p:cNvPr id="5" name="Speech Bubble: Rectangle with Corners Rounded 4">
            <a:extLst>
              <a:ext uri="{FF2B5EF4-FFF2-40B4-BE49-F238E27FC236}">
                <a16:creationId xmlns:a16="http://schemas.microsoft.com/office/drawing/2014/main" id="{32302432-6641-4624-B7CA-943F4C449652}"/>
              </a:ext>
            </a:extLst>
          </p:cNvPr>
          <p:cNvSpPr/>
          <p:nvPr/>
        </p:nvSpPr>
        <p:spPr>
          <a:xfrm>
            <a:off x="5480050" y="1498600"/>
            <a:ext cx="3302000" cy="2597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HAVE MORE OF A SAY ON INVESTMENTS - e.g. make universities consult student body on investments like new buildings/maintenance which sometimes seems unnecessary/overpriced</a:t>
            </a:r>
          </a:p>
        </p:txBody>
      </p:sp>
      <p:sp>
        <p:nvSpPr>
          <p:cNvPr id="6" name="Speech Bubble: Rectangle with Corners Rounded 5">
            <a:extLst>
              <a:ext uri="{FF2B5EF4-FFF2-40B4-BE49-F238E27FC236}">
                <a16:creationId xmlns:a16="http://schemas.microsoft.com/office/drawing/2014/main" id="{84974D3C-8D7E-4A73-9D81-108AF31B799B}"/>
              </a:ext>
            </a:extLst>
          </p:cNvPr>
          <p:cNvSpPr/>
          <p:nvPr/>
        </p:nvSpPr>
        <p:spPr>
          <a:xfrm>
            <a:off x="438150" y="33718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believe a minimum teaching hours and/or tutorials for courses would help. A minimum number of hours where you can see each staff member. Ensure spending from tuition fees is relevant to the courses i.e. spending is mostly spent on things that benefit the students who have paid those fees. Ensure that tuition fees do not subsidise social mobility, accommodation(for commuting students) and to some extent research.</a:t>
            </a:r>
          </a:p>
        </p:txBody>
      </p:sp>
      <p:sp>
        <p:nvSpPr>
          <p:cNvPr id="7" name="Speech Bubble: Rectangle with Corners Rounded 6">
            <a:extLst>
              <a:ext uri="{FF2B5EF4-FFF2-40B4-BE49-F238E27FC236}">
                <a16:creationId xmlns:a16="http://schemas.microsoft.com/office/drawing/2014/main" id="{C4DA3739-6DCA-4175-89FA-D9B7B185DD11}"/>
              </a:ext>
            </a:extLst>
          </p:cNvPr>
          <p:cNvSpPr/>
          <p:nvPr/>
        </p:nvSpPr>
        <p:spPr>
          <a:xfrm>
            <a:off x="1250950" y="2184400"/>
            <a:ext cx="5461000" cy="1663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Appoint a Office for Students student rep at each university to be visible and report on how students feel about value for money. Put a question about value for money in the NSS</a:t>
            </a:r>
          </a:p>
        </p:txBody>
      </p:sp>
      <p:sp>
        <p:nvSpPr>
          <p:cNvPr id="8" name="Speech Bubble: Rectangle with Corners Rounded 7">
            <a:extLst>
              <a:ext uri="{FF2B5EF4-FFF2-40B4-BE49-F238E27FC236}">
                <a16:creationId xmlns:a16="http://schemas.microsoft.com/office/drawing/2014/main" id="{D1FDEA58-8BAF-4A2E-8423-CBFD96EF9F60}"/>
              </a:ext>
            </a:extLst>
          </p:cNvPr>
          <p:cNvSpPr/>
          <p:nvPr/>
        </p:nvSpPr>
        <p:spPr>
          <a:xfrm>
            <a:off x="3365500" y="4203700"/>
            <a:ext cx="5461000" cy="11557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Publish clear, well explained information on where money is ACTUALLY spent.</a:t>
            </a:r>
          </a:p>
        </p:txBody>
      </p:sp>
      <p:sp>
        <p:nvSpPr>
          <p:cNvPr id="10" name="Speech Bubble: Rectangle with Corners Rounded 9">
            <a:extLst>
              <a:ext uri="{FF2B5EF4-FFF2-40B4-BE49-F238E27FC236}">
                <a16:creationId xmlns:a16="http://schemas.microsoft.com/office/drawing/2014/main" id="{132AE274-EE2B-4629-90C2-1DEA5F9E0396}"/>
              </a:ext>
            </a:extLst>
          </p:cNvPr>
          <p:cNvSpPr/>
          <p:nvPr/>
        </p:nvSpPr>
        <p:spPr>
          <a:xfrm>
            <a:off x="1009650" y="1661750"/>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Make Universities think about the costs that they charge to students and require them to do their best to reduce them rather than charge what they can get away with</a:t>
            </a:r>
          </a:p>
        </p:txBody>
      </p:sp>
      <p:sp>
        <p:nvSpPr>
          <p:cNvPr id="9" name="Speech Bubble: Rectangle with Corners Rounded 8">
            <a:extLst>
              <a:ext uri="{FF2B5EF4-FFF2-40B4-BE49-F238E27FC236}">
                <a16:creationId xmlns:a16="http://schemas.microsoft.com/office/drawing/2014/main" id="{633823E3-F9CF-4552-9198-4803BF8AF495}"/>
              </a:ext>
            </a:extLst>
          </p:cNvPr>
          <p:cNvSpPr/>
          <p:nvPr/>
        </p:nvSpPr>
        <p:spPr>
          <a:xfrm>
            <a:off x="1879600" y="2720974"/>
            <a:ext cx="5461000" cy="2800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Allow students to complete an annual survey for every year they spend at university, where they are able to express their views on the course studied, the university attended, the support received and the costs incurred in their studies. The survey should be submitted to both the university involved and the higher education regulator, so that immediate actions can be taken in case the overall satisfaction of students is below average. </a:t>
            </a:r>
          </a:p>
        </p:txBody>
      </p:sp>
    </p:spTree>
    <p:extLst>
      <p:ext uri="{BB962C8B-B14F-4D97-AF65-F5344CB8AC3E}">
        <p14:creationId xmlns:p14="http://schemas.microsoft.com/office/powerpoint/2010/main" val="148873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228E-EBD2-49F9-9786-AD2100E5A5FB}"/>
              </a:ext>
            </a:extLst>
          </p:cNvPr>
          <p:cNvSpPr>
            <a:spLocks noGrp="1"/>
          </p:cNvSpPr>
          <p:nvPr>
            <p:ph type="title"/>
          </p:nvPr>
        </p:nvSpPr>
        <p:spPr/>
        <p:txBody>
          <a:bodyPr>
            <a:normAutofit/>
          </a:bodyPr>
          <a:lstStyle/>
          <a:p>
            <a:r>
              <a:rPr lang="en-GB" dirty="0"/>
              <a:t>Transparency</a:t>
            </a:r>
          </a:p>
        </p:txBody>
      </p:sp>
      <p:sp>
        <p:nvSpPr>
          <p:cNvPr id="3" name="Content Placeholder 2">
            <a:extLst>
              <a:ext uri="{FF2B5EF4-FFF2-40B4-BE49-F238E27FC236}">
                <a16:creationId xmlns:a16="http://schemas.microsoft.com/office/drawing/2014/main" id="{7F9F9A51-D42E-4430-9DB1-054C69278B12}"/>
              </a:ext>
            </a:extLst>
          </p:cNvPr>
          <p:cNvSpPr>
            <a:spLocks noGrp="1"/>
          </p:cNvSpPr>
          <p:nvPr>
            <p:ph idx="1"/>
          </p:nvPr>
        </p:nvSpPr>
        <p:spPr>
          <a:xfrm>
            <a:off x="422517" y="1206062"/>
            <a:ext cx="8380948" cy="4970901"/>
          </a:xfrm>
        </p:spPr>
        <p:txBody>
          <a:bodyPr>
            <a:normAutofit/>
          </a:bodyPr>
          <a:lstStyle/>
          <a:p>
            <a:r>
              <a:rPr lang="en-GB" sz="4000" dirty="0"/>
              <a:t>Surpluses and losses from different activities</a:t>
            </a:r>
          </a:p>
          <a:p>
            <a:r>
              <a:rPr lang="en-GB" sz="4000" dirty="0"/>
              <a:t>Research and teaching</a:t>
            </a:r>
          </a:p>
          <a:p>
            <a:r>
              <a:rPr lang="en-GB" sz="4000" dirty="0"/>
              <a:t>Cross-subsidies</a:t>
            </a:r>
          </a:p>
          <a:p>
            <a:r>
              <a:rPr lang="en-GB" sz="4000" dirty="0"/>
              <a:t>Comparability</a:t>
            </a:r>
          </a:p>
        </p:txBody>
      </p:sp>
    </p:spTree>
    <p:extLst>
      <p:ext uri="{BB962C8B-B14F-4D97-AF65-F5344CB8AC3E}">
        <p14:creationId xmlns:p14="http://schemas.microsoft.com/office/powerpoint/2010/main" val="1251283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228E-EBD2-49F9-9786-AD2100E5A5FB}"/>
              </a:ext>
            </a:extLst>
          </p:cNvPr>
          <p:cNvSpPr>
            <a:spLocks noGrp="1"/>
          </p:cNvSpPr>
          <p:nvPr>
            <p:ph type="title"/>
          </p:nvPr>
        </p:nvSpPr>
        <p:spPr/>
        <p:txBody>
          <a:bodyPr>
            <a:normAutofit/>
          </a:bodyPr>
          <a:lstStyle/>
          <a:p>
            <a:r>
              <a:rPr lang="en-GB" dirty="0"/>
              <a:t>Key issues</a:t>
            </a:r>
          </a:p>
        </p:txBody>
      </p:sp>
      <p:sp>
        <p:nvSpPr>
          <p:cNvPr id="3" name="Content Placeholder 2">
            <a:extLst>
              <a:ext uri="{FF2B5EF4-FFF2-40B4-BE49-F238E27FC236}">
                <a16:creationId xmlns:a16="http://schemas.microsoft.com/office/drawing/2014/main" id="{7F9F9A51-D42E-4430-9DB1-054C69278B12}"/>
              </a:ext>
            </a:extLst>
          </p:cNvPr>
          <p:cNvSpPr>
            <a:spLocks noGrp="1"/>
          </p:cNvSpPr>
          <p:nvPr>
            <p:ph idx="1"/>
          </p:nvPr>
        </p:nvSpPr>
        <p:spPr>
          <a:xfrm>
            <a:off x="422517" y="1206062"/>
            <a:ext cx="8380948" cy="4970901"/>
          </a:xfrm>
        </p:spPr>
        <p:txBody>
          <a:bodyPr>
            <a:normAutofit fontScale="92500"/>
          </a:bodyPr>
          <a:lstStyle/>
          <a:p>
            <a:r>
              <a:rPr lang="en-GB" dirty="0"/>
              <a:t>Students are highly capable of assessing VFM of the outputs as well as the longer term value of the outcomes</a:t>
            </a:r>
          </a:p>
          <a:p>
            <a:r>
              <a:rPr lang="en-GB" dirty="0"/>
              <a:t>There is a link between appreciating value of the former as the gateway to valuing the latter</a:t>
            </a:r>
          </a:p>
          <a:p>
            <a:r>
              <a:rPr lang="en-GB" dirty="0"/>
              <a:t>They want to know where the money goes and we should be proactive about that</a:t>
            </a:r>
          </a:p>
          <a:p>
            <a:r>
              <a:rPr lang="en-GB" dirty="0"/>
              <a:t>When they know where it goes, when the “stuff” works for them and when they don’t feel “overcharged” they are v positive/optimistic about the long term value</a:t>
            </a:r>
          </a:p>
          <a:p>
            <a:r>
              <a:rPr lang="en-GB" dirty="0"/>
              <a:t>We need them to be – or 50% of YP will spend their voting years not supporting investment in HE</a:t>
            </a:r>
          </a:p>
        </p:txBody>
      </p:sp>
    </p:spTree>
    <p:extLst>
      <p:ext uri="{BB962C8B-B14F-4D97-AF65-F5344CB8AC3E}">
        <p14:creationId xmlns:p14="http://schemas.microsoft.com/office/powerpoint/2010/main" val="365760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3845EC98-675E-47FF-A986-7CB14DE4C634}"/>
              </a:ext>
            </a:extLst>
          </p:cNvPr>
          <p:cNvSpPr/>
          <p:nvPr/>
        </p:nvSpPr>
        <p:spPr>
          <a:xfrm>
            <a:off x="438150" y="125095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excess and waste of the university with regards to spending is obvious so I can only assume a tiny fraction of the tuition fee actually goes towards tuition.</a:t>
            </a:r>
          </a:p>
        </p:txBody>
      </p:sp>
      <p:sp>
        <p:nvSpPr>
          <p:cNvPr id="7" name="Speech Bubble: Rectangle with Corners Rounded 6">
            <a:extLst>
              <a:ext uri="{FF2B5EF4-FFF2-40B4-BE49-F238E27FC236}">
                <a16:creationId xmlns:a16="http://schemas.microsoft.com/office/drawing/2014/main" id="{22D75AB2-5A24-47C5-B504-4BEFE0F0D12F}"/>
              </a:ext>
            </a:extLst>
          </p:cNvPr>
          <p:cNvSpPr/>
          <p:nvPr/>
        </p:nvSpPr>
        <p:spPr>
          <a:xfrm>
            <a:off x="5403852" y="1279525"/>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a degree, are you joking? The library was always overcrowded with half the amount of plug sockets for the number of seats. I will be paying this off for the rest of my life.</a:t>
            </a:r>
          </a:p>
        </p:txBody>
      </p:sp>
      <p:sp>
        <p:nvSpPr>
          <p:cNvPr id="2" name="Title 1">
            <a:extLst>
              <a:ext uri="{FF2B5EF4-FFF2-40B4-BE49-F238E27FC236}">
                <a16:creationId xmlns:a16="http://schemas.microsoft.com/office/drawing/2014/main" id="{56F4570B-E609-4941-86B5-9D25D97BB4C9}"/>
              </a:ext>
            </a:extLst>
          </p:cNvPr>
          <p:cNvSpPr>
            <a:spLocks noGrp="1"/>
          </p:cNvSpPr>
          <p:nvPr>
            <p:ph type="title"/>
          </p:nvPr>
        </p:nvSpPr>
        <p:spPr/>
        <p:txBody>
          <a:bodyPr/>
          <a:lstStyle/>
          <a:p>
            <a:r>
              <a:rPr lang="en-GB" dirty="0"/>
              <a:t>What’s going on?</a:t>
            </a:r>
          </a:p>
        </p:txBody>
      </p:sp>
    </p:spTree>
    <p:extLst>
      <p:ext uri="{BB962C8B-B14F-4D97-AF65-F5344CB8AC3E}">
        <p14:creationId xmlns:p14="http://schemas.microsoft.com/office/powerpoint/2010/main" val="3327899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2E3F5-80E7-4B10-8E3F-2BE18102C13A}"/>
              </a:ext>
            </a:extLst>
          </p:cNvPr>
          <p:cNvSpPr>
            <a:spLocks noGrp="1"/>
          </p:cNvSpPr>
          <p:nvPr>
            <p:ph type="ctrTitle"/>
          </p:nvPr>
        </p:nvSpPr>
        <p:spPr>
          <a:xfrm>
            <a:off x="488950" y="1122363"/>
            <a:ext cx="7969250" cy="2387600"/>
          </a:xfrm>
        </p:spPr>
        <p:txBody>
          <a:bodyPr>
            <a:normAutofit/>
          </a:bodyPr>
          <a:lstStyle/>
          <a:p>
            <a:pPr algn="l"/>
            <a:r>
              <a:rPr lang="en-GB" dirty="0"/>
              <a:t>Value for Money- the student perspective</a:t>
            </a:r>
          </a:p>
        </p:txBody>
      </p:sp>
      <p:sp>
        <p:nvSpPr>
          <p:cNvPr id="3" name="Subtitle 2">
            <a:extLst>
              <a:ext uri="{FF2B5EF4-FFF2-40B4-BE49-F238E27FC236}">
                <a16:creationId xmlns:a16="http://schemas.microsoft.com/office/drawing/2014/main" id="{228C7CF3-55DB-443B-92A8-BBC8D5BBAD6B}"/>
              </a:ext>
            </a:extLst>
          </p:cNvPr>
          <p:cNvSpPr>
            <a:spLocks noGrp="1"/>
          </p:cNvSpPr>
          <p:nvPr>
            <p:ph type="subTitle" idx="1"/>
          </p:nvPr>
        </p:nvSpPr>
        <p:spPr>
          <a:xfrm>
            <a:off x="488950" y="3683000"/>
            <a:ext cx="8242300" cy="1574800"/>
          </a:xfrm>
        </p:spPr>
        <p:txBody>
          <a:bodyPr>
            <a:normAutofit/>
          </a:bodyPr>
          <a:lstStyle/>
          <a:p>
            <a:pPr algn="l"/>
            <a:r>
              <a:rPr lang="en-GB" sz="3600" dirty="0"/>
              <a:t>Any Questions?</a:t>
            </a:r>
          </a:p>
        </p:txBody>
      </p:sp>
    </p:spTree>
    <p:extLst>
      <p:ext uri="{BB962C8B-B14F-4D97-AF65-F5344CB8AC3E}">
        <p14:creationId xmlns:p14="http://schemas.microsoft.com/office/powerpoint/2010/main" val="390863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3845EC98-675E-47FF-A986-7CB14DE4C634}"/>
              </a:ext>
            </a:extLst>
          </p:cNvPr>
          <p:cNvSpPr/>
          <p:nvPr/>
        </p:nvSpPr>
        <p:spPr>
          <a:xfrm>
            <a:off x="438150" y="125095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excess and waste of the university with regards to spending is obvious so I can only assume a tiny fraction of the tuition fee actually goes towards tuition.</a:t>
            </a:r>
          </a:p>
        </p:txBody>
      </p:sp>
      <p:sp>
        <p:nvSpPr>
          <p:cNvPr id="7" name="Speech Bubble: Rectangle with Corners Rounded 6">
            <a:extLst>
              <a:ext uri="{FF2B5EF4-FFF2-40B4-BE49-F238E27FC236}">
                <a16:creationId xmlns:a16="http://schemas.microsoft.com/office/drawing/2014/main" id="{22D75AB2-5A24-47C5-B504-4BEFE0F0D12F}"/>
              </a:ext>
            </a:extLst>
          </p:cNvPr>
          <p:cNvSpPr/>
          <p:nvPr/>
        </p:nvSpPr>
        <p:spPr>
          <a:xfrm>
            <a:off x="5403852" y="1279525"/>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a degree, are you joking? The library was always overcrowded with half the amount of plug sockets for the number of seats. I will be paying this off for the rest of my life.</a:t>
            </a:r>
          </a:p>
        </p:txBody>
      </p:sp>
      <p:sp>
        <p:nvSpPr>
          <p:cNvPr id="2" name="Title 1">
            <a:extLst>
              <a:ext uri="{FF2B5EF4-FFF2-40B4-BE49-F238E27FC236}">
                <a16:creationId xmlns:a16="http://schemas.microsoft.com/office/drawing/2014/main" id="{56F4570B-E609-4941-86B5-9D25D97BB4C9}"/>
              </a:ext>
            </a:extLst>
          </p:cNvPr>
          <p:cNvSpPr>
            <a:spLocks noGrp="1"/>
          </p:cNvSpPr>
          <p:nvPr>
            <p:ph type="title"/>
          </p:nvPr>
        </p:nvSpPr>
        <p:spPr/>
        <p:txBody>
          <a:bodyPr/>
          <a:lstStyle/>
          <a:p>
            <a:r>
              <a:rPr lang="en-GB" dirty="0"/>
              <a:t>What’s going on?</a:t>
            </a:r>
          </a:p>
        </p:txBody>
      </p:sp>
      <p:sp>
        <p:nvSpPr>
          <p:cNvPr id="6" name="Speech Bubble: Rectangle with Corners Rounded 5">
            <a:extLst>
              <a:ext uri="{FF2B5EF4-FFF2-40B4-BE49-F238E27FC236}">
                <a16:creationId xmlns:a16="http://schemas.microsoft.com/office/drawing/2014/main" id="{7FD99160-DEBE-46C2-8316-0106A43D1BB3}"/>
              </a:ext>
            </a:extLst>
          </p:cNvPr>
          <p:cNvSpPr/>
          <p:nvPr/>
        </p:nvSpPr>
        <p:spPr>
          <a:xfrm>
            <a:off x="4800600" y="342900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£33.4 per hour and I do 600 hours of semester of self-study time could’ve just got a part time job and a library card, but I wouldn’t have the piece of paper which says I can do it.</a:t>
            </a:r>
          </a:p>
        </p:txBody>
      </p:sp>
      <p:sp>
        <p:nvSpPr>
          <p:cNvPr id="8" name="Speech Bubble: Rectangle with Corners Rounded 7">
            <a:extLst>
              <a:ext uri="{FF2B5EF4-FFF2-40B4-BE49-F238E27FC236}">
                <a16:creationId xmlns:a16="http://schemas.microsoft.com/office/drawing/2014/main" id="{A411F5CE-DEFC-4047-B95A-A4667D2687D0}"/>
              </a:ext>
            </a:extLst>
          </p:cNvPr>
          <p:cNvSpPr/>
          <p:nvPr/>
        </p:nvSpPr>
        <p:spPr>
          <a:xfrm>
            <a:off x="1041400" y="3429000"/>
            <a:ext cx="3587748"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can't comprehend how the money spent each year is used as I get the absolute bare minimum of contact with actual members of the department. I expected to have at least a weekly tutorial every week before I came to university but that isn’t the case. </a:t>
            </a:r>
          </a:p>
        </p:txBody>
      </p:sp>
    </p:spTree>
    <p:extLst>
      <p:ext uri="{BB962C8B-B14F-4D97-AF65-F5344CB8AC3E}">
        <p14:creationId xmlns:p14="http://schemas.microsoft.com/office/powerpoint/2010/main" val="445857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3845EC98-675E-47FF-A986-7CB14DE4C634}"/>
              </a:ext>
            </a:extLst>
          </p:cNvPr>
          <p:cNvSpPr/>
          <p:nvPr/>
        </p:nvSpPr>
        <p:spPr>
          <a:xfrm>
            <a:off x="438150" y="125095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excess and waste of the university with regards to spending is obvious so I can only assume a tiny fraction of the tuition fee actually goes towards tuition.</a:t>
            </a:r>
          </a:p>
        </p:txBody>
      </p:sp>
      <p:sp>
        <p:nvSpPr>
          <p:cNvPr id="7" name="Speech Bubble: Rectangle with Corners Rounded 6">
            <a:extLst>
              <a:ext uri="{FF2B5EF4-FFF2-40B4-BE49-F238E27FC236}">
                <a16:creationId xmlns:a16="http://schemas.microsoft.com/office/drawing/2014/main" id="{22D75AB2-5A24-47C5-B504-4BEFE0F0D12F}"/>
              </a:ext>
            </a:extLst>
          </p:cNvPr>
          <p:cNvSpPr/>
          <p:nvPr/>
        </p:nvSpPr>
        <p:spPr>
          <a:xfrm>
            <a:off x="5403852" y="1279525"/>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a degree, are you joking? The library was always overcrowded with half the amount of plug sockets for the number of seats. I will be paying this off for the rest of my life.</a:t>
            </a:r>
          </a:p>
        </p:txBody>
      </p:sp>
      <p:sp>
        <p:nvSpPr>
          <p:cNvPr id="2" name="Title 1">
            <a:extLst>
              <a:ext uri="{FF2B5EF4-FFF2-40B4-BE49-F238E27FC236}">
                <a16:creationId xmlns:a16="http://schemas.microsoft.com/office/drawing/2014/main" id="{56F4570B-E609-4941-86B5-9D25D97BB4C9}"/>
              </a:ext>
            </a:extLst>
          </p:cNvPr>
          <p:cNvSpPr>
            <a:spLocks noGrp="1"/>
          </p:cNvSpPr>
          <p:nvPr>
            <p:ph type="title"/>
          </p:nvPr>
        </p:nvSpPr>
        <p:spPr/>
        <p:txBody>
          <a:bodyPr/>
          <a:lstStyle/>
          <a:p>
            <a:r>
              <a:rPr lang="en-GB" dirty="0"/>
              <a:t>What’s going on?</a:t>
            </a:r>
          </a:p>
        </p:txBody>
      </p:sp>
      <p:sp>
        <p:nvSpPr>
          <p:cNvPr id="6" name="Speech Bubble: Rectangle with Corners Rounded 5">
            <a:extLst>
              <a:ext uri="{FF2B5EF4-FFF2-40B4-BE49-F238E27FC236}">
                <a16:creationId xmlns:a16="http://schemas.microsoft.com/office/drawing/2014/main" id="{7FD99160-DEBE-46C2-8316-0106A43D1BB3}"/>
              </a:ext>
            </a:extLst>
          </p:cNvPr>
          <p:cNvSpPr/>
          <p:nvPr/>
        </p:nvSpPr>
        <p:spPr>
          <a:xfrm>
            <a:off x="4800600" y="342900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£33.4 per hour and I do 600 hours of semester of self-study time could’ve just got a part time job and a library card, but I wouldn’t have the piece of paper which says I can do it.</a:t>
            </a:r>
          </a:p>
        </p:txBody>
      </p:sp>
      <p:sp>
        <p:nvSpPr>
          <p:cNvPr id="8" name="Speech Bubble: Rectangle with Corners Rounded 7">
            <a:extLst>
              <a:ext uri="{FF2B5EF4-FFF2-40B4-BE49-F238E27FC236}">
                <a16:creationId xmlns:a16="http://schemas.microsoft.com/office/drawing/2014/main" id="{A411F5CE-DEFC-4047-B95A-A4667D2687D0}"/>
              </a:ext>
            </a:extLst>
          </p:cNvPr>
          <p:cNvSpPr/>
          <p:nvPr/>
        </p:nvSpPr>
        <p:spPr>
          <a:xfrm>
            <a:off x="1041400" y="3429000"/>
            <a:ext cx="3587748"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can't comprehend how the money spent each year is used as I get the absolute bare minimum of contact with actual members of the department. I expected to have at least a weekly tutorial every week before I came to university but that isn’t the case. </a:t>
            </a:r>
          </a:p>
        </p:txBody>
      </p:sp>
      <p:sp>
        <p:nvSpPr>
          <p:cNvPr id="12" name="Speech Bubble: Rectangle with Corners Rounded 11">
            <a:extLst>
              <a:ext uri="{FF2B5EF4-FFF2-40B4-BE49-F238E27FC236}">
                <a16:creationId xmlns:a16="http://schemas.microsoft.com/office/drawing/2014/main" id="{697A75B7-4B09-45DD-A9C5-F552BFEE0FD0}"/>
              </a:ext>
            </a:extLst>
          </p:cNvPr>
          <p:cNvSpPr/>
          <p:nvPr/>
        </p:nvSpPr>
        <p:spPr>
          <a:xfrm>
            <a:off x="1619250" y="1905000"/>
            <a:ext cx="3587748" cy="203835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staff from my course are supportive, knowledgeable and I am definitely getting good value for my money.</a:t>
            </a:r>
          </a:p>
        </p:txBody>
      </p:sp>
      <p:sp>
        <p:nvSpPr>
          <p:cNvPr id="13" name="Speech Bubble: Rectangle with Corners Rounded 12">
            <a:extLst>
              <a:ext uri="{FF2B5EF4-FFF2-40B4-BE49-F238E27FC236}">
                <a16:creationId xmlns:a16="http://schemas.microsoft.com/office/drawing/2014/main" id="{E3E70D2D-449C-4571-99CB-54336B228493}"/>
              </a:ext>
            </a:extLst>
          </p:cNvPr>
          <p:cNvSpPr/>
          <p:nvPr/>
        </p:nvSpPr>
        <p:spPr>
          <a:xfrm>
            <a:off x="4076700" y="3566500"/>
            <a:ext cx="3587748" cy="112835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lecturers are fantastic as I learn and enjoy my classes</a:t>
            </a:r>
          </a:p>
        </p:txBody>
      </p:sp>
    </p:spTree>
    <p:extLst>
      <p:ext uri="{BB962C8B-B14F-4D97-AF65-F5344CB8AC3E}">
        <p14:creationId xmlns:p14="http://schemas.microsoft.com/office/powerpoint/2010/main" val="127235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3845EC98-675E-47FF-A986-7CB14DE4C634}"/>
              </a:ext>
            </a:extLst>
          </p:cNvPr>
          <p:cNvSpPr/>
          <p:nvPr/>
        </p:nvSpPr>
        <p:spPr>
          <a:xfrm>
            <a:off x="438150" y="125095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excess and waste of the university with regards to spending is obvious so I can only assume a tiny fraction of the tuition fee actually goes towards tuition.</a:t>
            </a:r>
          </a:p>
        </p:txBody>
      </p:sp>
      <p:sp>
        <p:nvSpPr>
          <p:cNvPr id="7" name="Speech Bubble: Rectangle with Corners Rounded 6">
            <a:extLst>
              <a:ext uri="{FF2B5EF4-FFF2-40B4-BE49-F238E27FC236}">
                <a16:creationId xmlns:a16="http://schemas.microsoft.com/office/drawing/2014/main" id="{22D75AB2-5A24-47C5-B504-4BEFE0F0D12F}"/>
              </a:ext>
            </a:extLst>
          </p:cNvPr>
          <p:cNvSpPr/>
          <p:nvPr/>
        </p:nvSpPr>
        <p:spPr>
          <a:xfrm>
            <a:off x="5403852" y="1279525"/>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£9,000 a year for a degree, are you joking? The library was always overcrowded with half the amount of plug sockets for the number of seats. I will be paying this off for the rest of my life.</a:t>
            </a:r>
          </a:p>
        </p:txBody>
      </p:sp>
      <p:sp>
        <p:nvSpPr>
          <p:cNvPr id="2" name="Title 1">
            <a:extLst>
              <a:ext uri="{FF2B5EF4-FFF2-40B4-BE49-F238E27FC236}">
                <a16:creationId xmlns:a16="http://schemas.microsoft.com/office/drawing/2014/main" id="{56F4570B-E609-4941-86B5-9D25D97BB4C9}"/>
              </a:ext>
            </a:extLst>
          </p:cNvPr>
          <p:cNvSpPr>
            <a:spLocks noGrp="1"/>
          </p:cNvSpPr>
          <p:nvPr>
            <p:ph type="title"/>
          </p:nvPr>
        </p:nvSpPr>
        <p:spPr/>
        <p:txBody>
          <a:bodyPr/>
          <a:lstStyle/>
          <a:p>
            <a:r>
              <a:rPr lang="en-GB" dirty="0"/>
              <a:t>What’s going on?</a:t>
            </a:r>
          </a:p>
        </p:txBody>
      </p:sp>
      <p:sp>
        <p:nvSpPr>
          <p:cNvPr id="6" name="Speech Bubble: Rectangle with Corners Rounded 5">
            <a:extLst>
              <a:ext uri="{FF2B5EF4-FFF2-40B4-BE49-F238E27FC236}">
                <a16:creationId xmlns:a16="http://schemas.microsoft.com/office/drawing/2014/main" id="{7FD99160-DEBE-46C2-8316-0106A43D1BB3}"/>
              </a:ext>
            </a:extLst>
          </p:cNvPr>
          <p:cNvSpPr/>
          <p:nvPr/>
        </p:nvSpPr>
        <p:spPr>
          <a:xfrm>
            <a:off x="4800600" y="3429000"/>
            <a:ext cx="3302000"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£33.4 per hour and I do 600 hours of semester of self-study time could’ve just got a part time job and a library card, but I wouldn’t have the piece of paper which says I can do it.</a:t>
            </a:r>
          </a:p>
        </p:txBody>
      </p:sp>
      <p:sp>
        <p:nvSpPr>
          <p:cNvPr id="8" name="Speech Bubble: Rectangle with Corners Rounded 7">
            <a:extLst>
              <a:ext uri="{FF2B5EF4-FFF2-40B4-BE49-F238E27FC236}">
                <a16:creationId xmlns:a16="http://schemas.microsoft.com/office/drawing/2014/main" id="{A411F5CE-DEFC-4047-B95A-A4667D2687D0}"/>
              </a:ext>
            </a:extLst>
          </p:cNvPr>
          <p:cNvSpPr/>
          <p:nvPr/>
        </p:nvSpPr>
        <p:spPr>
          <a:xfrm>
            <a:off x="1041400" y="3429000"/>
            <a:ext cx="3587748" cy="28511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I can't comprehend how the money spent each year is used as I get the absolute bare minimum of contact with actual members of the department. I expected to have at least a weekly tutorial every week before I came to university but that isn’t the case. </a:t>
            </a:r>
          </a:p>
        </p:txBody>
      </p:sp>
      <p:sp>
        <p:nvSpPr>
          <p:cNvPr id="12" name="Speech Bubble: Rectangle with Corners Rounded 11">
            <a:extLst>
              <a:ext uri="{FF2B5EF4-FFF2-40B4-BE49-F238E27FC236}">
                <a16:creationId xmlns:a16="http://schemas.microsoft.com/office/drawing/2014/main" id="{697A75B7-4B09-45DD-A9C5-F552BFEE0FD0}"/>
              </a:ext>
            </a:extLst>
          </p:cNvPr>
          <p:cNvSpPr/>
          <p:nvPr/>
        </p:nvSpPr>
        <p:spPr>
          <a:xfrm>
            <a:off x="1619250" y="1905000"/>
            <a:ext cx="3587748" cy="203835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staff from my course are supportive, knowledgeable and I am definitely getting good value for my money.</a:t>
            </a:r>
          </a:p>
        </p:txBody>
      </p:sp>
      <p:sp>
        <p:nvSpPr>
          <p:cNvPr id="13" name="Speech Bubble: Rectangle with Corners Rounded 12">
            <a:extLst>
              <a:ext uri="{FF2B5EF4-FFF2-40B4-BE49-F238E27FC236}">
                <a16:creationId xmlns:a16="http://schemas.microsoft.com/office/drawing/2014/main" id="{E3E70D2D-449C-4571-99CB-54336B228493}"/>
              </a:ext>
            </a:extLst>
          </p:cNvPr>
          <p:cNvSpPr/>
          <p:nvPr/>
        </p:nvSpPr>
        <p:spPr>
          <a:xfrm>
            <a:off x="4076700" y="3566500"/>
            <a:ext cx="3587748" cy="112835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The lecturers are fantastic as I learn and enjoy my classes</a:t>
            </a:r>
          </a:p>
        </p:txBody>
      </p:sp>
      <p:sp>
        <p:nvSpPr>
          <p:cNvPr id="10" name="Speech Bubble: Rectangle with Corners Rounded 9">
            <a:extLst>
              <a:ext uri="{FF2B5EF4-FFF2-40B4-BE49-F238E27FC236}">
                <a16:creationId xmlns:a16="http://schemas.microsoft.com/office/drawing/2014/main" id="{3EDC241A-CCB9-4AC5-82AB-12351FC066B4}"/>
              </a:ext>
            </a:extLst>
          </p:cNvPr>
          <p:cNvSpPr/>
          <p:nvPr/>
        </p:nvSpPr>
        <p:spPr>
          <a:xfrm>
            <a:off x="590550" y="2349500"/>
            <a:ext cx="8001000" cy="23453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"Good value for money" in HE means, in my opinion, personal and high-quality supervision and support, excellent teaching, small group sizes, and a sufficient number of academic and administrative staff who are not overworked and overburdened. This is more important than shiny new buildings and shockingly high salaries for senior managers.</a:t>
            </a:r>
          </a:p>
        </p:txBody>
      </p:sp>
    </p:spTree>
    <p:extLst>
      <p:ext uri="{BB962C8B-B14F-4D97-AF65-F5344CB8AC3E}">
        <p14:creationId xmlns:p14="http://schemas.microsoft.com/office/powerpoint/2010/main" val="267820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FF32-5C56-4C2F-A9D8-1C1EB02050C4}"/>
              </a:ext>
            </a:extLst>
          </p:cNvPr>
          <p:cNvSpPr>
            <a:spLocks noGrp="1"/>
          </p:cNvSpPr>
          <p:nvPr>
            <p:ph type="title"/>
          </p:nvPr>
        </p:nvSpPr>
        <p:spPr/>
        <p:txBody>
          <a:bodyPr/>
          <a:lstStyle/>
          <a:p>
            <a:r>
              <a:rPr lang="en-GB" dirty="0"/>
              <a:t>Overall VFM</a:t>
            </a:r>
          </a:p>
        </p:txBody>
      </p:sp>
      <p:sp>
        <p:nvSpPr>
          <p:cNvPr id="3" name="Content Placeholder 2">
            <a:extLst>
              <a:ext uri="{FF2B5EF4-FFF2-40B4-BE49-F238E27FC236}">
                <a16:creationId xmlns:a16="http://schemas.microsoft.com/office/drawing/2014/main" id="{F0C810B5-7D4B-45AF-890B-DA64D03114B9}"/>
              </a:ext>
            </a:extLst>
          </p:cNvPr>
          <p:cNvSpPr>
            <a:spLocks noGrp="1"/>
          </p:cNvSpPr>
          <p:nvPr>
            <p:ph idx="1"/>
          </p:nvPr>
        </p:nvSpPr>
        <p:spPr/>
        <p:txBody>
          <a:bodyPr>
            <a:normAutofit/>
          </a:bodyPr>
          <a:lstStyle/>
          <a:p>
            <a:r>
              <a:rPr lang="en-GB" b="1" dirty="0"/>
              <a:t>Dis</a:t>
            </a:r>
            <a:r>
              <a:rPr lang="en-GB" dirty="0"/>
              <a:t>satisfaction in the comments is focussed on the facilities, services and experiences</a:t>
            </a:r>
          </a:p>
          <a:p>
            <a:pPr lvl="1"/>
            <a:r>
              <a:rPr lang="en-GB" dirty="0"/>
              <a:t>Does it work (for me)</a:t>
            </a:r>
          </a:p>
          <a:p>
            <a:pPr lvl="1"/>
            <a:r>
              <a:rPr lang="en-GB" dirty="0"/>
              <a:t>Volume of it (space, contact)</a:t>
            </a:r>
          </a:p>
          <a:p>
            <a:pPr lvl="1"/>
            <a:r>
              <a:rPr lang="en-GB" dirty="0"/>
              <a:t>Not knowing (trusting) where the money goes</a:t>
            </a:r>
          </a:p>
          <a:p>
            <a:endParaRPr lang="en-GB" dirty="0"/>
          </a:p>
          <a:p>
            <a:r>
              <a:rPr lang="en-GB" dirty="0"/>
              <a:t>Satisfaction is broader and whilst still focussed on outputs and their quality, includes career aspirations and learning goals</a:t>
            </a:r>
          </a:p>
        </p:txBody>
      </p:sp>
    </p:spTree>
    <p:extLst>
      <p:ext uri="{BB962C8B-B14F-4D97-AF65-F5344CB8AC3E}">
        <p14:creationId xmlns:p14="http://schemas.microsoft.com/office/powerpoint/2010/main" val="4140653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596B-AF78-4EF2-A18E-68368DC3C9D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6F4426B-4633-4B3B-8478-CD14A5C4CCFA}"/>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E4A3655E-0653-4137-9AFD-5DF2EDFB788C}"/>
              </a:ext>
            </a:extLst>
          </p:cNvPr>
          <p:cNvPicPr>
            <a:picLocks noChangeAspect="1"/>
          </p:cNvPicPr>
          <p:nvPr/>
        </p:nvPicPr>
        <p:blipFill>
          <a:blip r:embed="rId3"/>
          <a:stretch>
            <a:fillRect/>
          </a:stretch>
        </p:blipFill>
        <p:spPr>
          <a:xfrm>
            <a:off x="233362" y="185737"/>
            <a:ext cx="8677275" cy="6486525"/>
          </a:xfrm>
          <a:prstGeom prst="rect">
            <a:avLst/>
          </a:prstGeom>
        </p:spPr>
      </p:pic>
      <p:sp>
        <p:nvSpPr>
          <p:cNvPr id="5" name="TextBox 4">
            <a:extLst>
              <a:ext uri="{FF2B5EF4-FFF2-40B4-BE49-F238E27FC236}">
                <a16:creationId xmlns:a16="http://schemas.microsoft.com/office/drawing/2014/main" id="{E13AA39B-EFED-4B25-BAE9-3E8116EAEE20}"/>
              </a:ext>
            </a:extLst>
          </p:cNvPr>
          <p:cNvSpPr txBox="1"/>
          <p:nvPr/>
        </p:nvSpPr>
        <p:spPr>
          <a:xfrm>
            <a:off x="277245" y="5682457"/>
            <a:ext cx="1755533" cy="830997"/>
          </a:xfrm>
          <a:prstGeom prst="rect">
            <a:avLst/>
          </a:prstGeom>
          <a:noFill/>
        </p:spPr>
        <p:txBody>
          <a:bodyPr wrap="square" rtlCol="0">
            <a:spAutoFit/>
          </a:bodyPr>
          <a:lstStyle/>
          <a:p>
            <a:r>
              <a:rPr lang="en-GB" sz="2400" b="1" dirty="0"/>
              <a:t>39% agreement</a:t>
            </a:r>
          </a:p>
        </p:txBody>
      </p:sp>
    </p:spTree>
    <p:extLst>
      <p:ext uri="{BB962C8B-B14F-4D97-AF65-F5344CB8AC3E}">
        <p14:creationId xmlns:p14="http://schemas.microsoft.com/office/powerpoint/2010/main" val="3102856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TotalTime>
  <Words>4577</Words>
  <Application>Microsoft Macintosh PowerPoint</Application>
  <PresentationFormat>On-screen Show (4:3)</PresentationFormat>
  <Paragraphs>291</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Value for Money- the student perspective</vt:lpstr>
      <vt:lpstr>What do you get?</vt:lpstr>
      <vt:lpstr>Value for Money?</vt:lpstr>
      <vt:lpstr>What’s going on?</vt:lpstr>
      <vt:lpstr>What’s going on?</vt:lpstr>
      <vt:lpstr>What’s going on?</vt:lpstr>
      <vt:lpstr>What’s going on?</vt:lpstr>
      <vt:lpstr>Overall VFM</vt:lpstr>
      <vt:lpstr>PowerPoint Presentation</vt:lpstr>
      <vt:lpstr>What’s going on?</vt:lpstr>
      <vt:lpstr>What’s going on?</vt:lpstr>
      <vt:lpstr>What’s going on?</vt:lpstr>
      <vt:lpstr>Other charges/fees</vt:lpstr>
      <vt:lpstr>PowerPoint Presentation</vt:lpstr>
      <vt:lpstr>Overall investment</vt:lpstr>
      <vt:lpstr>Overall investment</vt:lpstr>
      <vt:lpstr>Overall investment</vt:lpstr>
      <vt:lpstr>Overall investment</vt:lpstr>
      <vt:lpstr>Overall investment</vt:lpstr>
      <vt:lpstr>VFM Perceptions</vt:lpstr>
      <vt:lpstr>Outputs and Outcomes</vt:lpstr>
      <vt:lpstr>Outputs and Outcomes</vt:lpstr>
      <vt:lpstr>Informed about costs?</vt:lpstr>
      <vt:lpstr>What’s going on?</vt:lpstr>
      <vt:lpstr>What’s going on?</vt:lpstr>
      <vt:lpstr>What’s going on?</vt:lpstr>
      <vt:lpstr>What’s going on?</vt:lpstr>
      <vt:lpstr>What’s going on?</vt:lpstr>
      <vt:lpstr>What’s going on?</vt:lpstr>
      <vt:lpstr>Costs</vt:lpstr>
      <vt:lpstr>Transparency</vt:lpstr>
      <vt:lpstr>PowerPoint Presentation</vt:lpstr>
      <vt:lpstr>So what should be done?</vt:lpstr>
      <vt:lpstr>So what should be done?</vt:lpstr>
      <vt:lpstr>So what should be done?</vt:lpstr>
      <vt:lpstr>So what should be done?</vt:lpstr>
      <vt:lpstr>So what should be done?</vt:lpstr>
      <vt:lpstr>Transparency</vt:lpstr>
      <vt:lpstr>Key issues</vt:lpstr>
      <vt:lpstr>Value for Money- the student perspective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Dickinson</dc:creator>
  <cp:lastModifiedBy>Nick Hillman</cp:lastModifiedBy>
  <cp:revision>26</cp:revision>
  <dcterms:created xsi:type="dcterms:W3CDTF">2018-02-22T08:14:16Z</dcterms:created>
  <dcterms:modified xsi:type="dcterms:W3CDTF">2019-10-18T18:05:04Z</dcterms:modified>
</cp:coreProperties>
</file>