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notesSlides/notesSlide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7.xml" ContentType="application/vnd.openxmlformats-officedocument.drawingml.chartshapes+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8.xml" ContentType="application/vnd.openxmlformats-officedocument.drawingml.chartshapes+xml"/>
  <Override PartName="/ppt/notesSlides/notesSlide4.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9.xml" ContentType="application/vnd.openxmlformats-officedocument.drawingml.chartshapes+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0.xml" ContentType="application/vnd.openxmlformats-officedocument.drawingml.chartshapes+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1.xml" ContentType="application/vnd.openxmlformats-officedocument.drawingml.chartshapes+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12.xml" ContentType="application/vnd.openxmlformats-officedocument.drawingml.chartshapes+xml"/>
  <Override PartName="/ppt/theme/themeOverride1.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13.xml" ContentType="application/vnd.openxmlformats-officedocument.drawingml.chartshapes+xml"/>
  <Override PartName="/ppt/notesSlides/notesSlide5.xml" ContentType="application/vnd.openxmlformats-officedocument.presentationml.notesSl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14.xml" ContentType="application/vnd.openxmlformats-officedocument.drawingml.chartshapes+xml"/>
  <Override PartName="/ppt/charts/chart15.xml" ContentType="application/vnd.openxmlformats-officedocument.drawingml.chart+xml"/>
  <Override PartName="/ppt/drawings/drawing15.xml" ContentType="application/vnd.openxmlformats-officedocument.drawingml.chartshapes+xml"/>
  <Override PartName="/ppt/charts/chart16.xml" ContentType="application/vnd.openxmlformats-officedocument.drawingml.chart+xml"/>
  <Override PartName="/ppt/charts/chart17.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6.xml" ContentType="application/vnd.openxmlformats-officedocument.drawingml.chartshapes+xml"/>
  <Override PartName="/ppt/charts/chart18.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17.xml" ContentType="application/vnd.openxmlformats-officedocument.drawingml.chartshapes+xml"/>
  <Override PartName="/ppt/charts/chart19.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18.xml" ContentType="application/vnd.openxmlformats-officedocument.drawingml.chartshapes+xml"/>
  <Override PartName="/ppt/charts/chart20.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19.xml" ContentType="application/vnd.openxmlformats-officedocument.drawingml.chartshapes+xml"/>
  <Override PartName="/ppt/charts/chart21.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20.xml" ContentType="application/vnd.openxmlformats-officedocument.drawingml.chartshapes+xml"/>
  <Override PartName="/ppt/notesSlides/notesSlide6.xml" ContentType="application/vnd.openxmlformats-officedocument.presentationml.notesSlide+xml"/>
  <Override PartName="/ppt/charts/chart22.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21.xml" ContentType="application/vnd.openxmlformats-officedocument.drawingml.chartshapes+xml"/>
  <Override PartName="/ppt/charts/chart23.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22.xml" ContentType="application/vnd.openxmlformats-officedocument.drawingml.chartshapes+xml"/>
  <Override PartName="/ppt/charts/chart24.xml" ContentType="application/vnd.openxmlformats-officedocument.drawingml.chart+xml"/>
  <Override PartName="/ppt/charts/style21.xml" ContentType="application/vnd.ms-office.chartstyle+xml"/>
  <Override PartName="/ppt/charts/colors21.xml" ContentType="application/vnd.ms-office.chartcolorstyle+xml"/>
  <Override PartName="/ppt/drawings/drawing23.xml" ContentType="application/vnd.openxmlformats-officedocument.drawingml.chartshapes+xml"/>
  <Override PartName="/ppt/charts/chart25.xml" ContentType="application/vnd.openxmlformats-officedocument.drawingml.chart+xml"/>
  <Override PartName="/ppt/charts/style22.xml" ContentType="application/vnd.ms-office.chartstyle+xml"/>
  <Override PartName="/ppt/charts/colors22.xml" ContentType="application/vnd.ms-office.chartcolorstyle+xml"/>
  <Override PartName="/ppt/drawings/drawing24.xml" ContentType="application/vnd.openxmlformats-officedocument.drawingml.chartshapes+xml"/>
  <Override PartName="/ppt/charts/chart26.xml" ContentType="application/vnd.openxmlformats-officedocument.drawingml.chart+xml"/>
  <Override PartName="/ppt/charts/style23.xml" ContentType="application/vnd.ms-office.chartstyle+xml"/>
  <Override PartName="/ppt/charts/colors23.xml" ContentType="application/vnd.ms-office.chartcolorstyle+xml"/>
  <Override PartName="/ppt/drawings/drawing25.xml" ContentType="application/vnd.openxmlformats-officedocument.drawingml.chartshapes+xml"/>
  <Override PartName="/ppt/charts/chart27.xml" ContentType="application/vnd.openxmlformats-officedocument.drawingml.chart+xml"/>
  <Override PartName="/ppt/notesSlides/notesSlide7.xml" ContentType="application/vnd.openxmlformats-officedocument.presentationml.notesSlide+xml"/>
  <Override PartName="/ppt/charts/chart28.xml" ContentType="application/vnd.openxmlformats-officedocument.drawingml.chart+xml"/>
  <Override PartName="/ppt/charts/style24.xml" ContentType="application/vnd.ms-office.chartstyle+xml"/>
  <Override PartName="/ppt/charts/colors24.xml" ContentType="application/vnd.ms-office.chartcolorstyle+xml"/>
  <Override PartName="/ppt/drawings/drawing26.xml" ContentType="application/vnd.openxmlformats-officedocument.drawingml.chartshapes+xml"/>
  <Override PartName="/ppt/notesSlides/notesSlide8.xml" ContentType="application/vnd.openxmlformats-officedocument.presentationml.notesSlide+xml"/>
  <Override PartName="/ppt/charts/chart29.xml" ContentType="application/vnd.openxmlformats-officedocument.drawingml.chart+xml"/>
  <Override PartName="/ppt/charts/style25.xml" ContentType="application/vnd.ms-office.chartstyle+xml"/>
  <Override PartName="/ppt/charts/colors25.xml" ContentType="application/vnd.ms-office.chartcolorstyle+xml"/>
  <Override PartName="/ppt/drawings/drawing27.xml" ContentType="application/vnd.openxmlformats-officedocument.drawingml.chartshapes+xml"/>
  <Override PartName="/ppt/notesSlides/notesSlide9.xml" ContentType="application/vnd.openxmlformats-officedocument.presentationml.notesSlide+xml"/>
  <Override PartName="/ppt/charts/chart30.xml" ContentType="application/vnd.openxmlformats-officedocument.drawingml.chart+xml"/>
  <Override PartName="/ppt/charts/style26.xml" ContentType="application/vnd.ms-office.chartstyle+xml"/>
  <Override PartName="/ppt/charts/colors26.xml" ContentType="application/vnd.ms-office.chartcolorstyle+xml"/>
  <Override PartName="/ppt/drawings/drawing28.xml" ContentType="application/vnd.openxmlformats-officedocument.drawingml.chartshapes+xml"/>
  <Override PartName="/ppt/notesSlides/notesSlide10.xml" ContentType="application/vnd.openxmlformats-officedocument.presentationml.notesSlide+xml"/>
  <Override PartName="/ppt/charts/chart31.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29.xml" ContentType="application/vnd.openxmlformats-officedocument.drawingml.chartshapes+xml"/>
  <Override PartName="/ppt/charts/chart32.xml" ContentType="application/vnd.openxmlformats-officedocument.drawingml.chart+xml"/>
  <Override PartName="/ppt/charts/style28.xml" ContentType="application/vnd.ms-office.chartstyle+xml"/>
  <Override PartName="/ppt/charts/colors28.xml" ContentType="application/vnd.ms-office.chartcolorstyle+xml"/>
  <Override PartName="/ppt/drawings/drawing30.xml" ContentType="application/vnd.openxmlformats-officedocument.drawingml.chartshapes+xml"/>
  <Override PartName="/ppt/notesSlides/notesSlide11.xml" ContentType="application/vnd.openxmlformats-officedocument.presentationml.notesSlide+xml"/>
  <Override PartName="/ppt/charts/chart33.xml" ContentType="application/vnd.openxmlformats-officedocument.drawingml.chart+xml"/>
  <Override PartName="/ppt/charts/style29.xml" ContentType="application/vnd.ms-office.chartstyle+xml"/>
  <Override PartName="/ppt/charts/colors29.xml" ContentType="application/vnd.ms-office.chartcolorstyle+xml"/>
  <Override PartName="/ppt/drawings/drawing31.xml" ContentType="application/vnd.openxmlformats-officedocument.drawingml.chartshapes+xml"/>
  <Override PartName="/ppt/notesSlides/notesSlide12.xml" ContentType="application/vnd.openxmlformats-officedocument.presentationml.notesSlide+xml"/>
  <Override PartName="/ppt/charts/chart34.xml" ContentType="application/vnd.openxmlformats-officedocument.drawingml.chart+xml"/>
  <Override PartName="/ppt/charts/style30.xml" ContentType="application/vnd.ms-office.chartstyle+xml"/>
  <Override PartName="/ppt/charts/colors30.xml" ContentType="application/vnd.ms-office.chartcolorstyle+xml"/>
  <Override PartName="/ppt/drawings/drawing32.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5.xml" ContentType="application/vnd.openxmlformats-officedocument.drawingml.chart+xml"/>
  <Override PartName="/ppt/charts/style31.xml" ContentType="application/vnd.ms-office.chartstyle+xml"/>
  <Override PartName="/ppt/charts/colors31.xml" ContentType="application/vnd.ms-office.chartcolorstyle+xml"/>
  <Override PartName="/ppt/drawings/drawing33.xml" ContentType="application/vnd.openxmlformats-officedocument.drawingml.chartshapes+xml"/>
  <Override PartName="/ppt/notesSlides/notesSlide15.xml" ContentType="application/vnd.openxmlformats-officedocument.presentationml.notesSlide+xml"/>
  <Override PartName="/ppt/charts/chart36.xml" ContentType="application/vnd.openxmlformats-officedocument.drawingml.chart+xml"/>
  <Override PartName="/ppt/charts/style32.xml" ContentType="application/vnd.ms-office.chartstyle+xml"/>
  <Override PartName="/ppt/charts/colors32.xml" ContentType="application/vnd.ms-office.chartcolorstyle+xml"/>
  <Override PartName="/ppt/drawings/drawing34.xml" ContentType="application/vnd.openxmlformats-officedocument.drawingml.chartshapes+xml"/>
  <Override PartName="/ppt/notesSlides/notesSlide16.xml" ContentType="application/vnd.openxmlformats-officedocument.presentationml.notesSlide+xml"/>
  <Override PartName="/ppt/charts/chart37.xml" ContentType="application/vnd.openxmlformats-officedocument.drawingml.chart+xml"/>
  <Override PartName="/ppt/charts/style33.xml" ContentType="application/vnd.ms-office.chartstyle+xml"/>
  <Override PartName="/ppt/charts/colors33.xml" ContentType="application/vnd.ms-office.chartcolorstyle+xml"/>
  <Override PartName="/ppt/drawings/drawing35.xml" ContentType="application/vnd.openxmlformats-officedocument.drawingml.chartshapes+xml"/>
  <Override PartName="/ppt/notesSlides/notesSlide17.xml" ContentType="application/vnd.openxmlformats-officedocument.presentationml.notesSlide+xml"/>
  <Override PartName="/ppt/charts/chart38.xml" ContentType="application/vnd.openxmlformats-officedocument.drawingml.chart+xml"/>
  <Override PartName="/ppt/charts/style34.xml" ContentType="application/vnd.ms-office.chartstyle+xml"/>
  <Override PartName="/ppt/charts/colors34.xml" ContentType="application/vnd.ms-office.chartcolorstyle+xml"/>
  <Override PartName="/ppt/drawings/drawing36.xml" ContentType="application/vnd.openxmlformats-officedocument.drawingml.chartshapes+xml"/>
  <Override PartName="/ppt/notesSlides/notesSlide18.xml" ContentType="application/vnd.openxmlformats-officedocument.presentationml.notesSlide+xml"/>
  <Override PartName="/ppt/charts/chart39.xml" ContentType="application/vnd.openxmlformats-officedocument.drawingml.chart+xml"/>
  <Override PartName="/ppt/charts/style35.xml" ContentType="application/vnd.ms-office.chartstyle+xml"/>
  <Override PartName="/ppt/charts/colors35.xml" ContentType="application/vnd.ms-office.chartcolorstyle+xml"/>
  <Override PartName="/ppt/drawings/drawing37.xml" ContentType="application/vnd.openxmlformats-officedocument.drawingml.chartshapes+xml"/>
  <Override PartName="/ppt/notesSlides/notesSlide19.xml" ContentType="application/vnd.openxmlformats-officedocument.presentationml.notesSlide+xml"/>
  <Override PartName="/ppt/charts/chart40.xml" ContentType="application/vnd.openxmlformats-officedocument.drawingml.chart+xml"/>
  <Override PartName="/ppt/charts/style36.xml" ContentType="application/vnd.ms-office.chartstyle+xml"/>
  <Override PartName="/ppt/charts/colors36.xml" ContentType="application/vnd.ms-office.chartcolorstyle+xml"/>
  <Override PartName="/ppt/drawings/drawing38.xml" ContentType="application/vnd.openxmlformats-officedocument.drawingml.chartshapes+xml"/>
  <Override PartName="/ppt/charts/chart41.xml" ContentType="application/vnd.openxmlformats-officedocument.drawingml.chart+xml"/>
  <Override PartName="/ppt/charts/style37.xml" ContentType="application/vnd.ms-office.chartstyle+xml"/>
  <Override PartName="/ppt/charts/colors37.xml" ContentType="application/vnd.ms-office.chartcolorstyle+xml"/>
  <Override PartName="/ppt/drawings/drawing39.xml" ContentType="application/vnd.openxmlformats-officedocument.drawingml.chartshapes+xml"/>
  <Override PartName="/ppt/charts/chart42.xml" ContentType="application/vnd.openxmlformats-officedocument.drawingml.chart+xml"/>
  <Override PartName="/ppt/charts/style38.xml" ContentType="application/vnd.ms-office.chartstyle+xml"/>
  <Override PartName="/ppt/charts/colors38.xml" ContentType="application/vnd.ms-office.chartcolorstyle+xml"/>
  <Override PartName="/ppt/notesSlides/notesSlide20.xml" ContentType="application/vnd.openxmlformats-officedocument.presentationml.notesSlide+xml"/>
  <Override PartName="/ppt/charts/chart43.xml" ContentType="application/vnd.openxmlformats-officedocument.drawingml.chart+xml"/>
  <Override PartName="/ppt/charts/style39.xml" ContentType="application/vnd.ms-office.chartstyle+xml"/>
  <Override PartName="/ppt/charts/colors39.xml" ContentType="application/vnd.ms-office.chartcolorstyle+xml"/>
  <Override PartName="/ppt/drawings/drawing40.xml" ContentType="application/vnd.openxmlformats-officedocument.drawingml.chartshapes+xml"/>
  <Override PartName="/ppt/notesSlides/notesSlide21.xml" ContentType="application/vnd.openxmlformats-officedocument.presentationml.notesSlide+xml"/>
  <Override PartName="/ppt/charts/chart44.xml" ContentType="application/vnd.openxmlformats-officedocument.drawingml.chart+xml"/>
  <Override PartName="/ppt/charts/style40.xml" ContentType="application/vnd.ms-office.chartstyle+xml"/>
  <Override PartName="/ppt/charts/colors40.xml" ContentType="application/vnd.ms-office.chartcolorstyle+xml"/>
  <Override PartName="/ppt/drawings/drawing41.xml" ContentType="application/vnd.openxmlformats-officedocument.drawingml.chartshapes+xml"/>
  <Override PartName="/ppt/notesSlides/notesSlide22.xml" ContentType="application/vnd.openxmlformats-officedocument.presentationml.notesSlide+xml"/>
  <Override PartName="/ppt/charts/chart45.xml" ContentType="application/vnd.openxmlformats-officedocument.drawingml.chart+xml"/>
  <Override PartName="/ppt/charts/style41.xml" ContentType="application/vnd.ms-office.chartstyle+xml"/>
  <Override PartName="/ppt/charts/colors41.xml" ContentType="application/vnd.ms-office.chartcolorstyle+xml"/>
  <Override PartName="/ppt/drawings/drawing42.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 id="2147483672" r:id="rId8"/>
  </p:sldMasterIdLst>
  <p:notesMasterIdLst>
    <p:notesMasterId r:id="rId65"/>
  </p:notesMasterIdLst>
  <p:handoutMasterIdLst>
    <p:handoutMasterId r:id="rId66"/>
  </p:handoutMasterIdLst>
  <p:sldIdLst>
    <p:sldId id="256" r:id="rId9"/>
    <p:sldId id="703" r:id="rId10"/>
    <p:sldId id="695" r:id="rId11"/>
    <p:sldId id="699" r:id="rId12"/>
    <p:sldId id="700" r:id="rId13"/>
    <p:sldId id="744" r:id="rId14"/>
    <p:sldId id="749" r:id="rId15"/>
    <p:sldId id="696" r:id="rId16"/>
    <p:sldId id="701" r:id="rId17"/>
    <p:sldId id="697" r:id="rId18"/>
    <p:sldId id="743" r:id="rId19"/>
    <p:sldId id="692" r:id="rId20"/>
    <p:sldId id="706" r:id="rId21"/>
    <p:sldId id="748" r:id="rId22"/>
    <p:sldId id="702" r:id="rId23"/>
    <p:sldId id="708" r:id="rId24"/>
    <p:sldId id="709" r:id="rId25"/>
    <p:sldId id="750" r:id="rId26"/>
    <p:sldId id="723" r:id="rId27"/>
    <p:sldId id="742" r:id="rId28"/>
    <p:sldId id="720" r:id="rId29"/>
    <p:sldId id="721" r:id="rId30"/>
    <p:sldId id="733" r:id="rId31"/>
    <p:sldId id="734" r:id="rId32"/>
    <p:sldId id="728" r:id="rId33"/>
    <p:sldId id="736" r:id="rId34"/>
    <p:sldId id="694" r:id="rId35"/>
    <p:sldId id="726" r:id="rId36"/>
    <p:sldId id="725" r:id="rId37"/>
    <p:sldId id="727" r:id="rId38"/>
    <p:sldId id="722" r:id="rId39"/>
    <p:sldId id="664" r:id="rId40"/>
    <p:sldId id="729" r:id="rId41"/>
    <p:sldId id="732" r:id="rId42"/>
    <p:sldId id="576" r:id="rId43"/>
    <p:sldId id="577" r:id="rId44"/>
    <p:sldId id="479" r:id="rId45"/>
    <p:sldId id="601" r:id="rId46"/>
    <p:sldId id="588" r:id="rId47"/>
    <p:sldId id="527" r:id="rId48"/>
    <p:sldId id="603" r:id="rId49"/>
    <p:sldId id="593" r:id="rId50"/>
    <p:sldId id="502" r:id="rId51"/>
    <p:sldId id="604" r:id="rId52"/>
    <p:sldId id="605" r:id="rId53"/>
    <p:sldId id="632" r:id="rId54"/>
    <p:sldId id="646" r:id="rId55"/>
    <p:sldId id="613" r:id="rId56"/>
    <p:sldId id="686" r:id="rId57"/>
    <p:sldId id="737" r:id="rId58"/>
    <p:sldId id="740" r:id="rId59"/>
    <p:sldId id="615" r:id="rId60"/>
    <p:sldId id="616" r:id="rId61"/>
    <p:sldId id="551" r:id="rId62"/>
    <p:sldId id="621" r:id="rId63"/>
    <p:sldId id="688" r:id="rId64"/>
  </p:sldIdLst>
  <p:sldSz cx="9144000" cy="5143500" type="screen16x9"/>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USZ Roland" initials="TR" lastIdx="5" clrIdx="0"/>
  <p:cmAuthor id="1" name="DOUMET Marie-Helene" initials="DM" lastIdx="0" clrIdx="1"/>
  <p:cmAuthor id="2" name="LE PAPE Pauline, EDU/PAI" initials="LPPE"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611"/>
    <a:srgbClr val="FF3B03"/>
    <a:srgbClr val="4F4F4F"/>
    <a:srgbClr val="8770A1"/>
    <a:srgbClr val="F14124"/>
    <a:srgbClr val="9D9FE7"/>
    <a:srgbClr val="505050"/>
    <a:srgbClr val="9AE73D"/>
    <a:srgbClr val="4B4B4B"/>
    <a:srgbClr val="FF8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45D6C4-993D-4C0D-93EF-17A4292AFC87}" v="10" dt="2019-09-08T16:27:27.0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0" autoAdjust="0"/>
    <p:restoredTop sz="89016" autoAdjust="0"/>
  </p:normalViewPr>
  <p:slideViewPr>
    <p:cSldViewPr snapToGrid="0">
      <p:cViewPr varScale="1">
        <p:scale>
          <a:sx n="115" d="100"/>
          <a:sy n="115" d="100"/>
        </p:scale>
        <p:origin x="216" y="184"/>
      </p:cViewPr>
      <p:guideLst>
        <p:guide orient="horz" pos="2160"/>
        <p:guide pos="2880"/>
        <p:guide orient="horz" pos="1620"/>
      </p:guideLst>
    </p:cSldViewPr>
  </p:slideViewPr>
  <p:outlineViewPr>
    <p:cViewPr>
      <p:scale>
        <a:sx n="33" d="100"/>
        <a:sy n="33" d="100"/>
      </p:scale>
      <p:origin x="42" y="32898"/>
    </p:cViewPr>
  </p:outlineViewPr>
  <p:notesTextViewPr>
    <p:cViewPr>
      <p:scale>
        <a:sx n="3" d="2"/>
        <a:sy n="3" d="2"/>
      </p:scale>
      <p:origin x="0" y="0"/>
    </p:cViewPr>
  </p:notesTextViewPr>
  <p:sorterViewPr>
    <p:cViewPr>
      <p:scale>
        <a:sx n="170" d="100"/>
        <a:sy n="170" d="100"/>
      </p:scale>
      <p:origin x="0" y="-3306"/>
    </p:cViewPr>
  </p:sorterViewPr>
  <p:gridSpacing cx="45000" cy="450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presProps" Target="presProps.xml"/><Relationship Id="rId7" Type="http://schemas.openxmlformats.org/officeDocument/2006/relationships/slideMaster" Target="slideMasters/slideMaster1.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handoutMaster" Target="handoutMasters/handoutMaster1.xml"/><Relationship Id="rId5" Type="http://schemas.openxmlformats.org/officeDocument/2006/relationships/customXml" Target="../customXml/item5.xml"/><Relationship Id="rId61" Type="http://schemas.openxmlformats.org/officeDocument/2006/relationships/slide" Target="slides/slide53.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viewProps" Target="viewProps.xml"/><Relationship Id="rId8" Type="http://schemas.openxmlformats.org/officeDocument/2006/relationships/slideMaster" Target="slideMasters/slideMaster2.xml"/><Relationship Id="rId51" Type="http://schemas.openxmlformats.org/officeDocument/2006/relationships/slide" Target="slides/slide43.xml"/><Relationship Id="rId72"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commentAuthors" Target="commentAuthors.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s>
</file>

<file path=ppt/charts/_rels/chart1.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0.xml"/></Relationships>
</file>

<file path=ppt/charts/_rels/chart11.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1.xml"/></Relationships>
</file>

<file path=ppt/charts/_rels/chart12.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12.xml"/></Relationships>
</file>

<file path=ppt/charts/_rels/chart13.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13.xml"/></Relationships>
</file>

<file path=ppt/charts/_rels/chart14.xml.rels><?xml version="1.0" encoding="UTF-8" standalone="yes"?>
<Relationships xmlns="http://schemas.openxmlformats.org/package/2006/relationships"><Relationship Id="rId3" Type="http://schemas.openxmlformats.org/officeDocument/2006/relationships/oleObject" Target="file:////main.oecd.org\sdataEDU\Applic\UOE\Ind2019\PPT\Chapter%20C.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14.xm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file:////FS-MB-2\SdataEDU\Applic\UOE\Ind2019\PPT\ChapterA.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main.oecd.org\sdataEDU\Applic\UOE\Ind2019\PPT\POL\A1_UKM.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6.xml"/></Relationships>
</file>

<file path=ppt/charts/_rels/chart18.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17.xml"/></Relationships>
</file>

<file path=ppt/charts/_rels/chart19.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18.xml"/></Relationships>
</file>

<file path=ppt/charts/_rels/chart2.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20.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19.xml"/></Relationships>
</file>

<file path=ppt/charts/_rels/chart21.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20.xml"/></Relationships>
</file>

<file path=ppt/charts/_rels/chart22.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21.xml"/></Relationships>
</file>

<file path=ppt/charts/_rels/chart23.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22.xml"/></Relationships>
</file>

<file path=ppt/charts/_rels/chart24.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chartUserShapes" Target="../drawings/drawing23.xml"/></Relationships>
</file>

<file path=ppt/charts/_rels/chart25.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chartUserShapes" Target="../drawings/drawing24.xml"/></Relationships>
</file>

<file path=ppt/charts/_rels/chart26.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chartUserShapes" Target="../drawings/drawing25.xml"/></Relationships>
</file>

<file path=ppt/charts/_rels/chart27.xml.rels><?xml version="1.0" encoding="UTF-8" standalone="yes"?>
<Relationships xmlns="http://schemas.openxmlformats.org/package/2006/relationships"><Relationship Id="rId1" Type="http://schemas.openxmlformats.org/officeDocument/2006/relationships/oleObject" Target="https://portal.oecd.org/eshare/edu/pc/Deliverables/Collaboration%20with%20PAC/EAG/Indicators%20-%20data%20and%20analysis/EAG2019_TC_B7.xlsx" TargetMode="External"/></Relationships>
</file>

<file path=ppt/charts/_rels/chart28.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chartUserShapes" Target="../drawings/drawing26.xml"/></Relationships>
</file>

<file path=ppt/charts/_rels/chart29.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chartUserShapes" Target="../drawings/drawing27.xml"/></Relationships>
</file>

<file path=ppt/charts/_rels/chart3.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30.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chartUserShapes" Target="../drawings/drawing28.xml"/></Relationships>
</file>

<file path=ppt/charts/_rels/chart31.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29.xml"/></Relationships>
</file>

<file path=ppt/charts/_rels/chart32.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28.xml"/><Relationship Id="rId1" Type="http://schemas.microsoft.com/office/2011/relationships/chartStyle" Target="style28.xml"/><Relationship Id="rId4" Type="http://schemas.openxmlformats.org/officeDocument/2006/relationships/chartUserShapes" Target="../drawings/drawing30.xml"/></Relationships>
</file>

<file path=ppt/charts/_rels/chart33.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29.xml"/><Relationship Id="rId1" Type="http://schemas.microsoft.com/office/2011/relationships/chartStyle" Target="style29.xml"/><Relationship Id="rId4" Type="http://schemas.openxmlformats.org/officeDocument/2006/relationships/chartUserShapes" Target="../drawings/drawing31.xml"/></Relationships>
</file>

<file path=ppt/charts/_rels/chart34.xml.rels><?xml version="1.0" encoding="UTF-8" standalone="yes"?>
<Relationships xmlns="http://schemas.openxmlformats.org/package/2006/relationships"><Relationship Id="rId3" Type="http://schemas.openxmlformats.org/officeDocument/2006/relationships/oleObject" Target="file:////main.oecd.org\sdataEDU\Applic\UOE\Ind2019\PPT\ChapterB.xlsx" TargetMode="Externa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chartUserShapes" Target="../drawings/drawing32.xml"/></Relationships>
</file>

<file path=ppt/charts/_rels/chart35.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chartUserShapes" Target="../drawings/drawing33.xml"/></Relationships>
</file>

<file path=ppt/charts/_rels/chart36.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32.xml"/><Relationship Id="rId1" Type="http://schemas.microsoft.com/office/2011/relationships/chartStyle" Target="style32.xml"/><Relationship Id="rId4" Type="http://schemas.openxmlformats.org/officeDocument/2006/relationships/chartUserShapes" Target="../drawings/drawing34.xml"/></Relationships>
</file>

<file path=ppt/charts/_rels/chart37.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33.xml"/><Relationship Id="rId1" Type="http://schemas.microsoft.com/office/2011/relationships/chartStyle" Target="style33.xml"/><Relationship Id="rId4" Type="http://schemas.openxmlformats.org/officeDocument/2006/relationships/chartUserShapes" Target="../drawings/drawing35.xml"/></Relationships>
</file>

<file path=ppt/charts/_rels/chart38.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34.xml"/><Relationship Id="rId1" Type="http://schemas.microsoft.com/office/2011/relationships/chartStyle" Target="style34.xml"/><Relationship Id="rId4" Type="http://schemas.openxmlformats.org/officeDocument/2006/relationships/chartUserShapes" Target="../drawings/drawing36.xml"/></Relationships>
</file>

<file path=ppt/charts/_rels/chart39.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35.xml"/><Relationship Id="rId1" Type="http://schemas.microsoft.com/office/2011/relationships/chartStyle" Target="style35.xml"/><Relationship Id="rId4" Type="http://schemas.openxmlformats.org/officeDocument/2006/relationships/chartUserShapes" Target="../drawings/drawing37.xml"/></Relationships>
</file>

<file path=ppt/charts/_rels/chart4.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40.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36.xml"/><Relationship Id="rId1" Type="http://schemas.microsoft.com/office/2011/relationships/chartStyle" Target="style36.xml"/><Relationship Id="rId4" Type="http://schemas.openxmlformats.org/officeDocument/2006/relationships/chartUserShapes" Target="../drawings/drawing38.xml"/></Relationships>
</file>

<file path=ppt/charts/_rels/chart41.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37.xml"/><Relationship Id="rId1" Type="http://schemas.microsoft.com/office/2011/relationships/chartStyle" Target="style37.xml"/><Relationship Id="rId4" Type="http://schemas.openxmlformats.org/officeDocument/2006/relationships/chartUserShapes" Target="../drawings/drawing39.xml"/></Relationships>
</file>

<file path=ppt/charts/_rels/chart42.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38.xml"/><Relationship Id="rId1" Type="http://schemas.microsoft.com/office/2011/relationships/chartStyle" Target="style38.xml"/></Relationships>
</file>

<file path=ppt/charts/_rels/chart43.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39.xml"/><Relationship Id="rId1" Type="http://schemas.microsoft.com/office/2011/relationships/chartStyle" Target="style39.xml"/><Relationship Id="rId4" Type="http://schemas.openxmlformats.org/officeDocument/2006/relationships/chartUserShapes" Target="../drawings/drawing40.xml"/></Relationships>
</file>

<file path=ppt/charts/_rels/chart44.xml.rels><?xml version="1.0" encoding="UTF-8" standalone="yes"?>
<Relationships xmlns="http://schemas.openxmlformats.org/package/2006/relationships"><Relationship Id="rId3" Type="http://schemas.openxmlformats.org/officeDocument/2006/relationships/oleObject" Target="file:////main.oecd.org\sdataEDU\Applic\UOE\Ind2019\PPT\ChapterC.xlsx" TargetMode="External"/><Relationship Id="rId2" Type="http://schemas.microsoft.com/office/2011/relationships/chartColorStyle" Target="colors40.xml"/><Relationship Id="rId1" Type="http://schemas.microsoft.com/office/2011/relationships/chartStyle" Target="style40.xml"/><Relationship Id="rId4" Type="http://schemas.openxmlformats.org/officeDocument/2006/relationships/chartUserShapes" Target="../drawings/drawing41.xml"/></Relationships>
</file>

<file path=ppt/charts/_rels/chart45.xml.rels><?xml version="1.0" encoding="UTF-8" standalone="yes"?>
<Relationships xmlns="http://schemas.openxmlformats.org/package/2006/relationships"><Relationship Id="rId3" Type="http://schemas.openxmlformats.org/officeDocument/2006/relationships/oleObject" Target="file:////FS-MB-2\SdataEDU\Applic\UOE\Ind2019\PPT\ChapterD.xlsx" TargetMode="External"/><Relationship Id="rId2" Type="http://schemas.microsoft.com/office/2011/relationships/chartColorStyle" Target="colors41.xml"/><Relationship Id="rId1" Type="http://schemas.microsoft.com/office/2011/relationships/chartStyle" Target="style41.xml"/><Relationship Id="rId4" Type="http://schemas.openxmlformats.org/officeDocument/2006/relationships/chartUserShapes" Target="../drawings/drawing4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ndre\AppData\Local\Microsoft\Windows\INetCache\Content.Outlook\816NLZUA\Relative%20Earnings%20Chart.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Doumet_M\AppData\Roaming\Microsoft\Excel\EAG2019_TC_A2%20(version%201).xlsb"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oleObject" Target="file:////FS-MB-2\SdataEDU\Applic\UOE\Ind2019\PPT\ChapterA.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1074075585111447E-2"/>
          <c:y val="0.13557638454189042"/>
          <c:w val="0.92837039152489353"/>
          <c:h val="0.65473237131969386"/>
        </c:manualLayout>
      </c:layout>
      <c:lineChart>
        <c:grouping val="standard"/>
        <c:varyColors val="0"/>
        <c:ser>
          <c:idx val="2"/>
          <c:order val="0"/>
          <c:tx>
            <c:strRef>
              <c:f>'New Chart 1'!$B$33</c:f>
              <c:strCache>
                <c:ptCount val="1"/>
                <c:pt idx="0">
                  <c:v>2008</c:v>
                </c:pt>
              </c:strCache>
            </c:strRef>
          </c:tx>
          <c:spPr>
            <a:ln w="25400" cap="rnd" cmpd="sng" algn="ctr">
              <a:noFill/>
              <a:prstDash val="solid"/>
              <a:round/>
            </a:ln>
            <a:effectLst/>
          </c:spPr>
          <c:marker>
            <c:symbol val="triangle"/>
            <c:size val="5"/>
            <c:spPr>
              <a:solidFill>
                <a:schemeClr val="accent3">
                  <a:lumMod val="60000"/>
                  <a:lumOff val="40000"/>
                </a:schemeClr>
              </a:solidFill>
              <a:ln w="9525" cap="flat" cmpd="sng" algn="ctr">
                <a:solidFill>
                  <a:schemeClr val="accent3">
                    <a:lumMod val="60000"/>
                    <a:lumOff val="40000"/>
                  </a:schemeClr>
                </a:solidFill>
                <a:prstDash val="solid"/>
                <a:round/>
              </a:ln>
              <a:effectLst/>
            </c:spPr>
          </c:marker>
          <c:cat>
            <c:strRef>
              <c:f>'New Chart 1'!$A$34:$A$71</c:f>
              <c:strCache>
                <c:ptCount val="38"/>
                <c:pt idx="0">
                  <c:v>Korea</c:v>
                </c:pt>
                <c:pt idx="1">
                  <c:v>Canada</c:v>
                </c:pt>
                <c:pt idx="2">
                  <c:v>Japan</c:v>
                </c:pt>
                <c:pt idx="3">
                  <c:v>Norway</c:v>
                </c:pt>
                <c:pt idx="4">
                  <c:v>Ireland</c:v>
                </c:pt>
                <c:pt idx="5">
                  <c:v>United Kingdom</c:v>
                </c:pt>
                <c:pt idx="6">
                  <c:v>Israel</c:v>
                </c:pt>
                <c:pt idx="7">
                  <c:v>Belgium</c:v>
                </c:pt>
                <c:pt idx="8">
                  <c:v>Australia</c:v>
                </c:pt>
                <c:pt idx="9">
                  <c:v>Lithuania</c:v>
                </c:pt>
                <c:pt idx="10">
                  <c:v>United States</c:v>
                </c:pt>
                <c:pt idx="11">
                  <c:v>Sweden</c:v>
                </c:pt>
                <c:pt idx="12">
                  <c:v>France</c:v>
                </c:pt>
                <c:pt idx="13">
                  <c:v>Spain</c:v>
                </c:pt>
                <c:pt idx="14">
                  <c:v>Netherlands</c:v>
                </c:pt>
                <c:pt idx="15">
                  <c:v>Luxembourg</c:v>
                </c:pt>
                <c:pt idx="16">
                  <c:v>Switzerland</c:v>
                </c:pt>
                <c:pt idx="17">
                  <c:v>Finland</c:v>
                </c:pt>
                <c:pt idx="18">
                  <c:v>Denmark</c:v>
                </c:pt>
                <c:pt idx="19">
                  <c:v>Estonia</c:v>
                </c:pt>
                <c:pt idx="20">
                  <c:v>OECD average</c:v>
                </c:pt>
                <c:pt idx="21">
                  <c:v>Iceland</c:v>
                </c:pt>
                <c:pt idx="22">
                  <c:v>Austria</c:v>
                </c:pt>
                <c:pt idx="23">
                  <c:v>EU23 average</c:v>
                </c:pt>
                <c:pt idx="24">
                  <c:v>Poland</c:v>
                </c:pt>
                <c:pt idx="25">
                  <c:v>Slovenia</c:v>
                </c:pt>
                <c:pt idx="26">
                  <c:v>Latvia</c:v>
                </c:pt>
                <c:pt idx="27">
                  <c:v>Greece</c:v>
                </c:pt>
                <c:pt idx="28">
                  <c:v>Costa Rica</c:v>
                </c:pt>
                <c:pt idx="29">
                  <c:v>Hungary</c:v>
                </c:pt>
                <c:pt idx="30">
                  <c:v>Germany</c:v>
                </c:pt>
                <c:pt idx="31">
                  <c:v>Portugal</c:v>
                </c:pt>
                <c:pt idx="32">
                  <c:v>Italy</c:v>
                </c:pt>
                <c:pt idx="33">
                  <c:v>Slovak Republic</c:v>
                </c:pt>
                <c:pt idx="34">
                  <c:v>Czech Republic</c:v>
                </c:pt>
                <c:pt idx="35">
                  <c:v>Mexico</c:v>
                </c:pt>
                <c:pt idx="36">
                  <c:v>Turkey</c:v>
                </c:pt>
                <c:pt idx="37">
                  <c:v>Brazil</c:v>
                </c:pt>
              </c:strCache>
            </c:strRef>
          </c:cat>
          <c:val>
            <c:numRef>
              <c:f>'New Chart 1'!$B$34:$B$71</c:f>
              <c:numCache>
                <c:formatCode>#,##0</c:formatCode>
                <c:ptCount val="38"/>
                <c:pt idx="0">
                  <c:v>57.842368999999998</c:v>
                </c:pt>
                <c:pt idx="1">
                  <c:v>55.619267000000001</c:v>
                </c:pt>
                <c:pt idx="2">
                  <c:v>55.060974000000002</c:v>
                </c:pt>
                <c:pt idx="3">
                  <c:v>45.578696999999998</c:v>
                </c:pt>
                <c:pt idx="4">
                  <c:v>45.064746999999997</c:v>
                </c:pt>
                <c:pt idx="5">
                  <c:v>43.337868</c:v>
                </c:pt>
                <c:pt idx="6">
                  <c:v>42.284911999999998</c:v>
                </c:pt>
                <c:pt idx="7">
                  <c:v>42.271434999999997</c:v>
                </c:pt>
                <c:pt idx="8">
                  <c:v>41.996830000000003</c:v>
                </c:pt>
                <c:pt idx="9">
                  <c:v>41.594245999999998</c:v>
                </c:pt>
                <c:pt idx="10">
                  <c:v>41.564895999999997</c:v>
                </c:pt>
                <c:pt idx="11">
                  <c:v>40.831505</c:v>
                </c:pt>
                <c:pt idx="12">
                  <c:v>40.825263999999997</c:v>
                </c:pt>
                <c:pt idx="13">
                  <c:v>40.047446999999998</c:v>
                </c:pt>
                <c:pt idx="14">
                  <c:v>39.766334999999998</c:v>
                </c:pt>
                <c:pt idx="15">
                  <c:v>38.727974000000003</c:v>
                </c:pt>
                <c:pt idx="16">
                  <c:v>38.482616</c:v>
                </c:pt>
                <c:pt idx="17">
                  <c:v>38.289054999999998</c:v>
                </c:pt>
                <c:pt idx="18">
                  <c:v>36.357128000000003</c:v>
                </c:pt>
                <c:pt idx="19">
                  <c:v>35.746882999999997</c:v>
                </c:pt>
                <c:pt idx="20">
                  <c:v>35.465437999999999</c:v>
                </c:pt>
                <c:pt idx="21">
                  <c:v>33.488124999999997</c:v>
                </c:pt>
                <c:pt idx="22">
                  <c:v>32.680725000000002</c:v>
                </c:pt>
                <c:pt idx="23">
                  <c:v>33.132998999999998</c:v>
                </c:pt>
                <c:pt idx="24">
                  <c:v>32.133198</c:v>
                </c:pt>
                <c:pt idx="25">
                  <c:v>30.041326999999999</c:v>
                </c:pt>
                <c:pt idx="26">
                  <c:v>28.819571</c:v>
                </c:pt>
                <c:pt idx="27">
                  <c:v>28.454678000000001</c:v>
                </c:pt>
                <c:pt idx="28">
                  <c:v>25.610589999999998</c:v>
                </c:pt>
                <c:pt idx="29">
                  <c:v>23.960701</c:v>
                </c:pt>
                <c:pt idx="30">
                  <c:v>23.916872000000001</c:v>
                </c:pt>
                <c:pt idx="31">
                  <c:v>23.173708000000001</c:v>
                </c:pt>
                <c:pt idx="32">
                  <c:v>19.90484</c:v>
                </c:pt>
                <c:pt idx="33">
                  <c:v>18.438621999999999</c:v>
                </c:pt>
                <c:pt idx="34">
                  <c:v>17.674837</c:v>
                </c:pt>
                <c:pt idx="35">
                  <c:v>16.384148</c:v>
                </c:pt>
                <c:pt idx="36">
                  <c:v>15.463108</c:v>
                </c:pt>
                <c:pt idx="37">
                  <c:v>11.000712999999999</c:v>
                </c:pt>
              </c:numCache>
            </c:numRef>
          </c:val>
          <c:smooth val="0"/>
          <c:extLst>
            <c:ext xmlns:c16="http://schemas.microsoft.com/office/drawing/2014/chart" uri="{C3380CC4-5D6E-409C-BE32-E72D297353CC}">
              <c16:uniqueId val="{00000000-8FEF-4251-A79D-64BD6F7815EF}"/>
            </c:ext>
          </c:extLst>
        </c:ser>
        <c:ser>
          <c:idx val="1"/>
          <c:order val="1"/>
          <c:tx>
            <c:strRef>
              <c:f>'New Chart 1'!$C$33</c:f>
              <c:strCache>
                <c:ptCount val="1"/>
                <c:pt idx="0">
                  <c:v>2018</c:v>
                </c:pt>
              </c:strCache>
            </c:strRef>
          </c:tx>
          <c:spPr>
            <a:ln w="25400" cap="rnd" cmpd="sng" algn="ctr">
              <a:noFill/>
              <a:prstDash val="solid"/>
              <a:round/>
            </a:ln>
            <a:effectLst/>
          </c:spPr>
          <c:marker>
            <c:symbol val="diamond"/>
            <c:size val="6"/>
            <c:spPr>
              <a:solidFill>
                <a:schemeClr val="accent5"/>
              </a:solidFill>
              <a:ln w="12700" cap="flat" cmpd="sng" algn="ctr">
                <a:solidFill>
                  <a:schemeClr val="accent5"/>
                </a:solidFill>
                <a:prstDash val="solid"/>
                <a:round/>
              </a:ln>
              <a:effectLst/>
            </c:spPr>
          </c:marker>
          <c:cat>
            <c:strRef>
              <c:f>'New Chart 1'!$A$34:$A$71</c:f>
              <c:strCache>
                <c:ptCount val="38"/>
                <c:pt idx="0">
                  <c:v>Korea</c:v>
                </c:pt>
                <c:pt idx="1">
                  <c:v>Canada</c:v>
                </c:pt>
                <c:pt idx="2">
                  <c:v>Japan</c:v>
                </c:pt>
                <c:pt idx="3">
                  <c:v>Norway</c:v>
                </c:pt>
                <c:pt idx="4">
                  <c:v>Ireland</c:v>
                </c:pt>
                <c:pt idx="5">
                  <c:v>United Kingdom</c:v>
                </c:pt>
                <c:pt idx="6">
                  <c:v>Israel</c:v>
                </c:pt>
                <c:pt idx="7">
                  <c:v>Belgium</c:v>
                </c:pt>
                <c:pt idx="8">
                  <c:v>Australia</c:v>
                </c:pt>
                <c:pt idx="9">
                  <c:v>Lithuania</c:v>
                </c:pt>
                <c:pt idx="10">
                  <c:v>United States</c:v>
                </c:pt>
                <c:pt idx="11">
                  <c:v>Sweden</c:v>
                </c:pt>
                <c:pt idx="12">
                  <c:v>France</c:v>
                </c:pt>
                <c:pt idx="13">
                  <c:v>Spain</c:v>
                </c:pt>
                <c:pt idx="14">
                  <c:v>Netherlands</c:v>
                </c:pt>
                <c:pt idx="15">
                  <c:v>Luxembourg</c:v>
                </c:pt>
                <c:pt idx="16">
                  <c:v>Switzerland</c:v>
                </c:pt>
                <c:pt idx="17">
                  <c:v>Finland</c:v>
                </c:pt>
                <c:pt idx="18">
                  <c:v>Denmark</c:v>
                </c:pt>
                <c:pt idx="19">
                  <c:v>Estonia</c:v>
                </c:pt>
                <c:pt idx="20">
                  <c:v>OECD average</c:v>
                </c:pt>
                <c:pt idx="21">
                  <c:v>Iceland</c:v>
                </c:pt>
                <c:pt idx="22">
                  <c:v>Austria</c:v>
                </c:pt>
                <c:pt idx="23">
                  <c:v>EU23 average</c:v>
                </c:pt>
                <c:pt idx="24">
                  <c:v>Poland</c:v>
                </c:pt>
                <c:pt idx="25">
                  <c:v>Slovenia</c:v>
                </c:pt>
                <c:pt idx="26">
                  <c:v>Latvia</c:v>
                </c:pt>
                <c:pt idx="27">
                  <c:v>Greece</c:v>
                </c:pt>
                <c:pt idx="28">
                  <c:v>Costa Rica</c:v>
                </c:pt>
                <c:pt idx="29">
                  <c:v>Hungary</c:v>
                </c:pt>
                <c:pt idx="30">
                  <c:v>Germany</c:v>
                </c:pt>
                <c:pt idx="31">
                  <c:v>Portugal</c:v>
                </c:pt>
                <c:pt idx="32">
                  <c:v>Italy</c:v>
                </c:pt>
                <c:pt idx="33">
                  <c:v>Slovak Republic</c:v>
                </c:pt>
                <c:pt idx="34">
                  <c:v>Czech Republic</c:v>
                </c:pt>
                <c:pt idx="35">
                  <c:v>Mexico</c:v>
                </c:pt>
                <c:pt idx="36">
                  <c:v>Turkey</c:v>
                </c:pt>
                <c:pt idx="37">
                  <c:v>Brazil</c:v>
                </c:pt>
              </c:strCache>
            </c:strRef>
          </c:cat>
          <c:val>
            <c:numRef>
              <c:f>'New Chart 1'!$C$34:$C$71</c:f>
              <c:numCache>
                <c:formatCode>#,##0</c:formatCode>
                <c:ptCount val="38"/>
                <c:pt idx="0">
                  <c:v>69.574218999999999</c:v>
                </c:pt>
                <c:pt idx="1">
                  <c:v>61.754246000000002</c:v>
                </c:pt>
                <c:pt idx="2">
                  <c:v>60.730949000000003</c:v>
                </c:pt>
                <c:pt idx="3">
                  <c:v>48.211601000000002</c:v>
                </c:pt>
                <c:pt idx="4">
                  <c:v>56.174487999999997</c:v>
                </c:pt>
                <c:pt idx="5">
                  <c:v>50.752552000000001</c:v>
                </c:pt>
                <c:pt idx="6">
                  <c:v>48.028300999999999</c:v>
                </c:pt>
                <c:pt idx="7">
                  <c:v>47.397143999999997</c:v>
                </c:pt>
                <c:pt idx="8">
                  <c:v>51.393172999999997</c:v>
                </c:pt>
                <c:pt idx="9">
                  <c:v>55.581401999999997</c:v>
                </c:pt>
                <c:pt idx="10">
                  <c:v>49.373736999999998</c:v>
                </c:pt>
                <c:pt idx="11">
                  <c:v>47.509987000000002</c:v>
                </c:pt>
                <c:pt idx="12">
                  <c:v>46.937691000000001</c:v>
                </c:pt>
                <c:pt idx="13">
                  <c:v>44.259608999999998</c:v>
                </c:pt>
                <c:pt idx="14">
                  <c:v>47.603172000000001</c:v>
                </c:pt>
                <c:pt idx="15">
                  <c:v>54.780186</c:v>
                </c:pt>
                <c:pt idx="16">
                  <c:v>51.206909000000003</c:v>
                </c:pt>
                <c:pt idx="17">
                  <c:v>41.313868999999997</c:v>
                </c:pt>
                <c:pt idx="18">
                  <c:v>44.819961999999997</c:v>
                </c:pt>
                <c:pt idx="19">
                  <c:v>43.633704999999999</c:v>
                </c:pt>
                <c:pt idx="20">
                  <c:v>44.285266999999997</c:v>
                </c:pt>
                <c:pt idx="21">
                  <c:v>47.014381</c:v>
                </c:pt>
                <c:pt idx="22">
                  <c:v>40.458271000000003</c:v>
                </c:pt>
                <c:pt idx="23">
                  <c:v>42.875231999999997</c:v>
                </c:pt>
                <c:pt idx="24">
                  <c:v>43.523716</c:v>
                </c:pt>
                <c:pt idx="25">
                  <c:v>40.713264000000002</c:v>
                </c:pt>
                <c:pt idx="26">
                  <c:v>41.648941000000001</c:v>
                </c:pt>
                <c:pt idx="27">
                  <c:v>42.821677999999999</c:v>
                </c:pt>
                <c:pt idx="28">
                  <c:v>27.815552</c:v>
                </c:pt>
                <c:pt idx="29">
                  <c:v>30.576908</c:v>
                </c:pt>
                <c:pt idx="30">
                  <c:v>32.281734</c:v>
                </c:pt>
                <c:pt idx="31">
                  <c:v>35.078071999999999</c:v>
                </c:pt>
                <c:pt idx="32">
                  <c:v>27.726679000000001</c:v>
                </c:pt>
                <c:pt idx="33">
                  <c:v>37.208523</c:v>
                </c:pt>
                <c:pt idx="34">
                  <c:v>33.328792999999997</c:v>
                </c:pt>
                <c:pt idx="35">
                  <c:v>23.359127000000001</c:v>
                </c:pt>
                <c:pt idx="36">
                  <c:v>33.280040999999997</c:v>
                </c:pt>
                <c:pt idx="37">
                  <c:v>21.314568999999999</c:v>
                </c:pt>
              </c:numCache>
            </c:numRef>
          </c:val>
          <c:smooth val="0"/>
          <c:extLst>
            <c:ext xmlns:c16="http://schemas.microsoft.com/office/drawing/2014/chart" uri="{C3380CC4-5D6E-409C-BE32-E72D297353CC}">
              <c16:uniqueId val="{00000001-8FEF-4251-A79D-64BD6F7815EF}"/>
            </c:ext>
          </c:extLst>
        </c:ser>
        <c:dLbls>
          <c:showLegendKey val="0"/>
          <c:showVal val="0"/>
          <c:showCatName val="0"/>
          <c:showSerName val="0"/>
          <c:showPercent val="0"/>
          <c:showBubbleSize val="0"/>
        </c:dLbls>
        <c:hiLowLines>
          <c:spPr>
            <a:ln w="6350" cap="flat" cmpd="sng" algn="ctr">
              <a:solidFill>
                <a:schemeClr val="bg1"/>
              </a:solidFill>
              <a:prstDash val="solid"/>
              <a:round/>
            </a:ln>
            <a:effectLst/>
          </c:spPr>
        </c:hiLowLines>
        <c:marker val="1"/>
        <c:smooth val="0"/>
        <c:axId val="79422976"/>
        <c:axId val="79424512"/>
      </c:lineChart>
      <c:catAx>
        <c:axId val="79422976"/>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79424512"/>
        <c:crosses val="autoZero"/>
        <c:auto val="1"/>
        <c:lblAlgn val="ctr"/>
        <c:lblOffset val="0"/>
        <c:tickLblSkip val="1"/>
        <c:noMultiLvlLbl val="0"/>
      </c:catAx>
      <c:valAx>
        <c:axId val="79424512"/>
        <c:scaling>
          <c:orientation val="minMax"/>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r>
                  <a:rPr lang="en-US" sz="1200">
                    <a:solidFill>
                      <a:srgbClr val="FFFFFF"/>
                    </a:solidFill>
                    <a:latin typeface="Arial" panose="020B0604020202020204" pitchFamily="34" charset="0"/>
                  </a:rPr>
                  <a:t>%</a:t>
                </a:r>
              </a:p>
            </c:rich>
          </c:tx>
          <c:layout>
            <c:manualLayout>
              <c:xMode val="edge"/>
              <c:yMode val="edge"/>
              <c:x val="6.9084628670120895E-3"/>
              <c:y val="1.2794177401464987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79422976"/>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28138350040313359"/>
          <c:y val="4.7109890050273584E-3"/>
          <c:w val="0.48655162065728819"/>
          <c:h val="0.1147722904929771"/>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00"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1074075585111447E-2"/>
          <c:y val="0.13557638454189042"/>
          <c:w val="0.92837039152489353"/>
          <c:h val="0.65473237131969386"/>
        </c:manualLayout>
      </c:layout>
      <c:lineChart>
        <c:grouping val="standard"/>
        <c:varyColors val="0"/>
        <c:ser>
          <c:idx val="2"/>
          <c:order val="0"/>
          <c:tx>
            <c:strRef>
              <c:f>'Figure A7.1.'!$B$32</c:f>
              <c:strCache>
                <c:ptCount val="1"/>
                <c:pt idx="0">
                  <c:v>Tertiary</c:v>
                </c:pt>
              </c:strCache>
            </c:strRef>
          </c:tx>
          <c:spPr>
            <a:ln w="25400" cap="rnd" cmpd="sng" algn="ctr">
              <a:noFill/>
              <a:prstDash val="solid"/>
              <a:round/>
            </a:ln>
            <a:effectLst/>
          </c:spPr>
          <c:marker>
            <c:symbol val="triangle"/>
            <c:size val="5"/>
            <c:spPr>
              <a:solidFill>
                <a:schemeClr val="accent5"/>
              </a:solidFill>
              <a:ln w="9525" cap="flat" cmpd="sng" algn="ctr">
                <a:solidFill>
                  <a:schemeClr val="accent5"/>
                </a:solidFill>
                <a:prstDash val="solid"/>
                <a:round/>
              </a:ln>
              <a:effectLst/>
            </c:spPr>
          </c:marker>
          <c:cat>
            <c:strRef>
              <c:f>'Figure A7.1.'!$A$33:$A$59</c:f>
              <c:strCache>
                <c:ptCount val="27"/>
                <c:pt idx="0">
                  <c:v>Switzerland</c:v>
                </c:pt>
                <c:pt idx="1">
                  <c:v>Netherlands</c:v>
                </c:pt>
                <c:pt idx="2">
                  <c:v>Sweden</c:v>
                </c:pt>
                <c:pt idx="3">
                  <c:v>Austria</c:v>
                </c:pt>
                <c:pt idx="4">
                  <c:v>Norway</c:v>
                </c:pt>
                <c:pt idx="5">
                  <c:v>France</c:v>
                </c:pt>
                <c:pt idx="6">
                  <c:v>Italy</c:v>
                </c:pt>
                <c:pt idx="7">
                  <c:v>Portugal</c:v>
                </c:pt>
                <c:pt idx="8">
                  <c:v>Slovenia</c:v>
                </c:pt>
                <c:pt idx="9">
                  <c:v>Luxembourg</c:v>
                </c:pt>
                <c:pt idx="10">
                  <c:v>Ireland</c:v>
                </c:pt>
                <c:pt idx="11">
                  <c:v>Germany</c:v>
                </c:pt>
                <c:pt idx="12">
                  <c:v>United Kingdom</c:v>
                </c:pt>
                <c:pt idx="13">
                  <c:v>Hungary</c:v>
                </c:pt>
                <c:pt idx="14">
                  <c:v>Denmark</c:v>
                </c:pt>
                <c:pt idx="15">
                  <c:v>Czech Republic</c:v>
                </c:pt>
                <c:pt idx="16">
                  <c:v>Average</c:v>
                </c:pt>
                <c:pt idx="17">
                  <c:v>Finland</c:v>
                </c:pt>
                <c:pt idx="18">
                  <c:v>Latvia</c:v>
                </c:pt>
                <c:pt idx="19">
                  <c:v>Belgium</c:v>
                </c:pt>
                <c:pt idx="20">
                  <c:v>Spain</c:v>
                </c:pt>
                <c:pt idx="21">
                  <c:v>Slovak Republic</c:v>
                </c:pt>
                <c:pt idx="22">
                  <c:v>Estonia</c:v>
                </c:pt>
                <c:pt idx="23">
                  <c:v>Turkey</c:v>
                </c:pt>
                <c:pt idx="24">
                  <c:v>Poland</c:v>
                </c:pt>
                <c:pt idx="25">
                  <c:v>Lithuania</c:v>
                </c:pt>
                <c:pt idx="26">
                  <c:v>Greece</c:v>
                </c:pt>
              </c:strCache>
            </c:strRef>
          </c:cat>
          <c:val>
            <c:numRef>
              <c:f>'Figure A7.1.'!$B$33:$B$59</c:f>
              <c:numCache>
                <c:formatCode>#,##0.00</c:formatCode>
                <c:ptCount val="27"/>
                <c:pt idx="0">
                  <c:v>85.9</c:v>
                </c:pt>
                <c:pt idx="1">
                  <c:v>81.2</c:v>
                </c:pt>
                <c:pt idx="2">
                  <c:v>79.5</c:v>
                </c:pt>
                <c:pt idx="3">
                  <c:v>77.599999999999994</c:v>
                </c:pt>
                <c:pt idx="4">
                  <c:v>74.099999999999994</c:v>
                </c:pt>
                <c:pt idx="5">
                  <c:v>72.099999999999994</c:v>
                </c:pt>
                <c:pt idx="6">
                  <c:v>72</c:v>
                </c:pt>
                <c:pt idx="7">
                  <c:v>71</c:v>
                </c:pt>
                <c:pt idx="8">
                  <c:v>71</c:v>
                </c:pt>
                <c:pt idx="9">
                  <c:v>69.8</c:v>
                </c:pt>
                <c:pt idx="10">
                  <c:v>69.599999999999994</c:v>
                </c:pt>
                <c:pt idx="11">
                  <c:v>68.599999999999994</c:v>
                </c:pt>
                <c:pt idx="12">
                  <c:v>68.099999999999994</c:v>
                </c:pt>
                <c:pt idx="13">
                  <c:v>67.3</c:v>
                </c:pt>
                <c:pt idx="14">
                  <c:v>66.900000000000006</c:v>
                </c:pt>
                <c:pt idx="15">
                  <c:v>66.5</c:v>
                </c:pt>
                <c:pt idx="16">
                  <c:v>66.099999999999994</c:v>
                </c:pt>
                <c:pt idx="17">
                  <c:v>66</c:v>
                </c:pt>
                <c:pt idx="18">
                  <c:v>65.900000000000006</c:v>
                </c:pt>
                <c:pt idx="19">
                  <c:v>65.2</c:v>
                </c:pt>
                <c:pt idx="20">
                  <c:v>63.8</c:v>
                </c:pt>
                <c:pt idx="21">
                  <c:v>61.7</c:v>
                </c:pt>
                <c:pt idx="22">
                  <c:v>60.6</c:v>
                </c:pt>
                <c:pt idx="23">
                  <c:v>48.9</c:v>
                </c:pt>
                <c:pt idx="24">
                  <c:v>48.1</c:v>
                </c:pt>
                <c:pt idx="25">
                  <c:v>46.4</c:v>
                </c:pt>
                <c:pt idx="26">
                  <c:v>30.8</c:v>
                </c:pt>
              </c:numCache>
            </c:numRef>
          </c:val>
          <c:smooth val="0"/>
          <c:extLst>
            <c:ext xmlns:c16="http://schemas.microsoft.com/office/drawing/2014/chart" uri="{C3380CC4-5D6E-409C-BE32-E72D297353CC}">
              <c16:uniqueId val="{00000000-0CEF-4D0B-8FE3-A44F457B4364}"/>
            </c:ext>
          </c:extLst>
        </c:ser>
        <c:ser>
          <c:idx val="1"/>
          <c:order val="1"/>
          <c:tx>
            <c:strRef>
              <c:f>'Figure A7.1.'!$C$32</c:f>
              <c:strCache>
                <c:ptCount val="1"/>
                <c:pt idx="0">
                  <c:v>Upper secondary or post-secondary non-tertiary</c:v>
                </c:pt>
              </c:strCache>
            </c:strRef>
          </c:tx>
          <c:spPr>
            <a:ln w="25400" cap="rnd" cmpd="sng" algn="ctr">
              <a:noFill/>
              <a:prstDash val="solid"/>
              <a:round/>
            </a:ln>
            <a:effectLst/>
          </c:spPr>
          <c:marker>
            <c:symbol val="diamond"/>
            <c:size val="6"/>
            <c:spPr>
              <a:solidFill>
                <a:schemeClr val="accent2"/>
              </a:solidFill>
              <a:ln w="9525" cap="flat" cmpd="sng" algn="ctr">
                <a:solidFill>
                  <a:schemeClr val="accent2">
                    <a:shade val="95000"/>
                    <a:satMod val="105000"/>
                  </a:schemeClr>
                </a:solidFill>
                <a:prstDash val="solid"/>
                <a:round/>
              </a:ln>
              <a:effectLst/>
            </c:spPr>
          </c:marker>
          <c:cat>
            <c:strRef>
              <c:f>'Figure A7.1.'!$A$33:$A$59</c:f>
              <c:strCache>
                <c:ptCount val="27"/>
                <c:pt idx="0">
                  <c:v>Switzerland</c:v>
                </c:pt>
                <c:pt idx="1">
                  <c:v>Netherlands</c:v>
                </c:pt>
                <c:pt idx="2">
                  <c:v>Sweden</c:v>
                </c:pt>
                <c:pt idx="3">
                  <c:v>Austria</c:v>
                </c:pt>
                <c:pt idx="4">
                  <c:v>Norway</c:v>
                </c:pt>
                <c:pt idx="5">
                  <c:v>France</c:v>
                </c:pt>
                <c:pt idx="6">
                  <c:v>Italy</c:v>
                </c:pt>
                <c:pt idx="7">
                  <c:v>Portugal</c:v>
                </c:pt>
                <c:pt idx="8">
                  <c:v>Slovenia</c:v>
                </c:pt>
                <c:pt idx="9">
                  <c:v>Luxembourg</c:v>
                </c:pt>
                <c:pt idx="10">
                  <c:v>Ireland</c:v>
                </c:pt>
                <c:pt idx="11">
                  <c:v>Germany</c:v>
                </c:pt>
                <c:pt idx="12">
                  <c:v>United Kingdom</c:v>
                </c:pt>
                <c:pt idx="13">
                  <c:v>Hungary</c:v>
                </c:pt>
                <c:pt idx="14">
                  <c:v>Denmark</c:v>
                </c:pt>
                <c:pt idx="15">
                  <c:v>Czech Republic</c:v>
                </c:pt>
                <c:pt idx="16">
                  <c:v>Average</c:v>
                </c:pt>
                <c:pt idx="17">
                  <c:v>Finland</c:v>
                </c:pt>
                <c:pt idx="18">
                  <c:v>Latvia</c:v>
                </c:pt>
                <c:pt idx="19">
                  <c:v>Belgium</c:v>
                </c:pt>
                <c:pt idx="20">
                  <c:v>Spain</c:v>
                </c:pt>
                <c:pt idx="21">
                  <c:v>Slovak Republic</c:v>
                </c:pt>
                <c:pt idx="22">
                  <c:v>Estonia</c:v>
                </c:pt>
                <c:pt idx="23">
                  <c:v>Turkey</c:v>
                </c:pt>
                <c:pt idx="24">
                  <c:v>Poland</c:v>
                </c:pt>
                <c:pt idx="25">
                  <c:v>Lithuania</c:v>
                </c:pt>
                <c:pt idx="26">
                  <c:v>Greece</c:v>
                </c:pt>
              </c:strCache>
            </c:strRef>
          </c:cat>
          <c:val>
            <c:numRef>
              <c:f>'Figure A7.1.'!$C$33:$C$59</c:f>
              <c:numCache>
                <c:formatCode>#,##0.00</c:formatCode>
                <c:ptCount val="27"/>
                <c:pt idx="0">
                  <c:v>64.099999999999994</c:v>
                </c:pt>
                <c:pt idx="1">
                  <c:v>63.3</c:v>
                </c:pt>
                <c:pt idx="2">
                  <c:v>59.4</c:v>
                </c:pt>
                <c:pt idx="3">
                  <c:v>57.1</c:v>
                </c:pt>
                <c:pt idx="4">
                  <c:v>58.1</c:v>
                </c:pt>
                <c:pt idx="5">
                  <c:v>47.4</c:v>
                </c:pt>
                <c:pt idx="6">
                  <c:v>46.6</c:v>
                </c:pt>
                <c:pt idx="7">
                  <c:v>56.7</c:v>
                </c:pt>
                <c:pt idx="8">
                  <c:v>40.6</c:v>
                </c:pt>
                <c:pt idx="9">
                  <c:v>41.2</c:v>
                </c:pt>
                <c:pt idx="10">
                  <c:v>46.4</c:v>
                </c:pt>
                <c:pt idx="11">
                  <c:v>48.7</c:v>
                </c:pt>
                <c:pt idx="12">
                  <c:v>46.5</c:v>
                </c:pt>
                <c:pt idx="13">
                  <c:v>53.9</c:v>
                </c:pt>
                <c:pt idx="14">
                  <c:v>43.8</c:v>
                </c:pt>
                <c:pt idx="15">
                  <c:v>42.5</c:v>
                </c:pt>
                <c:pt idx="16">
                  <c:v>44.034615384615385</c:v>
                </c:pt>
                <c:pt idx="17">
                  <c:v>50.3</c:v>
                </c:pt>
                <c:pt idx="18">
                  <c:v>39.200000000000003</c:v>
                </c:pt>
                <c:pt idx="19">
                  <c:v>40.200000000000003</c:v>
                </c:pt>
                <c:pt idx="20">
                  <c:v>42.7</c:v>
                </c:pt>
                <c:pt idx="21">
                  <c:v>43.4</c:v>
                </c:pt>
                <c:pt idx="22">
                  <c:v>35.4</c:v>
                </c:pt>
                <c:pt idx="23">
                  <c:v>28.7</c:v>
                </c:pt>
                <c:pt idx="24">
                  <c:v>16.899999999999999</c:v>
                </c:pt>
                <c:pt idx="25">
                  <c:v>15.8</c:v>
                </c:pt>
                <c:pt idx="26">
                  <c:v>16</c:v>
                </c:pt>
              </c:numCache>
            </c:numRef>
          </c:val>
          <c:smooth val="0"/>
          <c:extLst>
            <c:ext xmlns:c16="http://schemas.microsoft.com/office/drawing/2014/chart" uri="{C3380CC4-5D6E-409C-BE32-E72D297353CC}">
              <c16:uniqueId val="{00000001-0CEF-4D0B-8FE3-A44F457B4364}"/>
            </c:ext>
          </c:extLst>
        </c:ser>
        <c:ser>
          <c:idx val="0"/>
          <c:order val="2"/>
          <c:tx>
            <c:strRef>
              <c:f>'Figure A7.1.'!$D$32</c:f>
              <c:strCache>
                <c:ptCount val="1"/>
                <c:pt idx="0">
                  <c:v>Below upper secondary</c:v>
                </c:pt>
              </c:strCache>
            </c:strRef>
          </c:tx>
          <c:spPr>
            <a:ln w="25400" cap="rnd" cmpd="sng" algn="ctr">
              <a:noFill/>
              <a:prstDash val="solid"/>
              <a:round/>
            </a:ln>
            <a:effectLst/>
          </c:spPr>
          <c:marker>
            <c:symbol val="dash"/>
            <c:size val="7"/>
            <c:spPr>
              <a:solidFill>
                <a:schemeClr val="accent6"/>
              </a:solidFill>
              <a:ln w="9525" cap="flat" cmpd="sng" algn="ctr">
                <a:solidFill>
                  <a:schemeClr val="accent6"/>
                </a:solidFill>
                <a:prstDash val="solid"/>
                <a:round/>
              </a:ln>
              <a:effectLst/>
            </c:spPr>
          </c:marker>
          <c:cat>
            <c:strRef>
              <c:f>'Figure A7.1.'!$A$33:$A$59</c:f>
              <c:strCache>
                <c:ptCount val="27"/>
                <c:pt idx="0">
                  <c:v>Switzerland</c:v>
                </c:pt>
                <c:pt idx="1">
                  <c:v>Netherlands</c:v>
                </c:pt>
                <c:pt idx="2">
                  <c:v>Sweden</c:v>
                </c:pt>
                <c:pt idx="3">
                  <c:v>Austria</c:v>
                </c:pt>
                <c:pt idx="4">
                  <c:v>Norway</c:v>
                </c:pt>
                <c:pt idx="5">
                  <c:v>France</c:v>
                </c:pt>
                <c:pt idx="6">
                  <c:v>Italy</c:v>
                </c:pt>
                <c:pt idx="7">
                  <c:v>Portugal</c:v>
                </c:pt>
                <c:pt idx="8">
                  <c:v>Slovenia</c:v>
                </c:pt>
                <c:pt idx="9">
                  <c:v>Luxembourg</c:v>
                </c:pt>
                <c:pt idx="10">
                  <c:v>Ireland</c:v>
                </c:pt>
                <c:pt idx="11">
                  <c:v>Germany</c:v>
                </c:pt>
                <c:pt idx="12">
                  <c:v>United Kingdom</c:v>
                </c:pt>
                <c:pt idx="13">
                  <c:v>Hungary</c:v>
                </c:pt>
                <c:pt idx="14">
                  <c:v>Denmark</c:v>
                </c:pt>
                <c:pt idx="15">
                  <c:v>Czech Republic</c:v>
                </c:pt>
                <c:pt idx="16">
                  <c:v>Average</c:v>
                </c:pt>
                <c:pt idx="17">
                  <c:v>Finland</c:v>
                </c:pt>
                <c:pt idx="18">
                  <c:v>Latvia</c:v>
                </c:pt>
                <c:pt idx="19">
                  <c:v>Belgium</c:v>
                </c:pt>
                <c:pt idx="20">
                  <c:v>Spain</c:v>
                </c:pt>
                <c:pt idx="21">
                  <c:v>Slovak Republic</c:v>
                </c:pt>
                <c:pt idx="22">
                  <c:v>Estonia</c:v>
                </c:pt>
                <c:pt idx="23">
                  <c:v>Turkey</c:v>
                </c:pt>
                <c:pt idx="24">
                  <c:v>Poland</c:v>
                </c:pt>
                <c:pt idx="25">
                  <c:v>Lithuania</c:v>
                </c:pt>
                <c:pt idx="26">
                  <c:v>Greece</c:v>
                </c:pt>
              </c:strCache>
            </c:strRef>
          </c:cat>
          <c:val>
            <c:numRef>
              <c:f>'Figure A7.1.'!$D$33:$D$59</c:f>
              <c:numCache>
                <c:formatCode>#,##0.00</c:formatCode>
                <c:ptCount val="27"/>
                <c:pt idx="0">
                  <c:v>34.700000000000003</c:v>
                </c:pt>
                <c:pt idx="1">
                  <c:v>38.299999999999997</c:v>
                </c:pt>
                <c:pt idx="2">
                  <c:v>45.1</c:v>
                </c:pt>
                <c:pt idx="3">
                  <c:v>31.3</c:v>
                </c:pt>
                <c:pt idx="4">
                  <c:v>42.7</c:v>
                </c:pt>
                <c:pt idx="5">
                  <c:v>25.1</c:v>
                </c:pt>
                <c:pt idx="6">
                  <c:v>21.2</c:v>
                </c:pt>
                <c:pt idx="7">
                  <c:v>31.5</c:v>
                </c:pt>
                <c:pt idx="8">
                  <c:v>14.7</c:v>
                </c:pt>
                <c:pt idx="9">
                  <c:v>21.1</c:v>
                </c:pt>
                <c:pt idx="10">
                  <c:v>28</c:v>
                </c:pt>
                <c:pt idx="11">
                  <c:v>27.4</c:v>
                </c:pt>
                <c:pt idx="12">
                  <c:v>28.1</c:v>
                </c:pt>
                <c:pt idx="13">
                  <c:v>41.6</c:v>
                </c:pt>
                <c:pt idx="14">
                  <c:v>31.6</c:v>
                </c:pt>
                <c:pt idx="15">
                  <c:v>16.2</c:v>
                </c:pt>
                <c:pt idx="16">
                  <c:v>26.208333333333332</c:v>
                </c:pt>
                <c:pt idx="17">
                  <c:v>36.299999999999997</c:v>
                </c:pt>
                <c:pt idx="18">
                  <c:v>26.7</c:v>
                </c:pt>
                <c:pt idx="19">
                  <c:v>20.3</c:v>
                </c:pt>
                <c:pt idx="20">
                  <c:v>23.8</c:v>
                </c:pt>
                <c:pt idx="22">
                  <c:v>23.5</c:v>
                </c:pt>
                <c:pt idx="23">
                  <c:v>11.4</c:v>
                </c:pt>
                <c:pt idx="24">
                  <c:v>5.4</c:v>
                </c:pt>
                <c:pt idx="26">
                  <c:v>3</c:v>
                </c:pt>
              </c:numCache>
            </c:numRef>
          </c:val>
          <c:smooth val="0"/>
          <c:extLst>
            <c:ext xmlns:c16="http://schemas.microsoft.com/office/drawing/2014/chart" uri="{C3380CC4-5D6E-409C-BE32-E72D297353CC}">
              <c16:uniqueId val="{00000002-0CEF-4D0B-8FE3-A44F457B4364}"/>
            </c:ext>
          </c:extLst>
        </c:ser>
        <c:dLbls>
          <c:showLegendKey val="0"/>
          <c:showVal val="0"/>
          <c:showCatName val="0"/>
          <c:showSerName val="0"/>
          <c:showPercent val="0"/>
          <c:showBubbleSize val="0"/>
        </c:dLbls>
        <c:hiLowLines>
          <c:spPr>
            <a:ln w="6350" cap="flat" cmpd="sng" algn="ctr">
              <a:solidFill>
                <a:schemeClr val="bg1"/>
              </a:solidFill>
              <a:prstDash val="solid"/>
              <a:round/>
            </a:ln>
            <a:effectLst/>
          </c:spPr>
        </c:hiLowLines>
        <c:marker val="1"/>
        <c:smooth val="0"/>
        <c:axId val="79422976"/>
        <c:axId val="79424512"/>
      </c:lineChart>
      <c:catAx>
        <c:axId val="79422976"/>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800" b="0" i="0" u="none" strike="noStrike" kern="1200" baseline="0">
                <a:solidFill>
                  <a:srgbClr val="FFFFFF"/>
                </a:solidFill>
                <a:latin typeface="Arial"/>
                <a:ea typeface="Arial"/>
                <a:cs typeface="Arial"/>
              </a:defRPr>
            </a:pPr>
            <a:endParaRPr lang="en-US"/>
          </a:p>
        </c:txPr>
        <c:crossAx val="79424512"/>
        <c:crosses val="autoZero"/>
        <c:auto val="1"/>
        <c:lblAlgn val="ctr"/>
        <c:lblOffset val="0"/>
        <c:tickLblSkip val="1"/>
        <c:noMultiLvlLbl val="0"/>
      </c:catAx>
      <c:valAx>
        <c:axId val="79424512"/>
        <c:scaling>
          <c:orientation val="minMax"/>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r>
                  <a:rPr lang="en-US" sz="1200">
                    <a:solidFill>
                      <a:srgbClr val="FFFFFF"/>
                    </a:solidFill>
                    <a:latin typeface="Arial" panose="020B0604020202020204" pitchFamily="34" charset="0"/>
                  </a:rPr>
                  <a:t>%</a:t>
                </a:r>
              </a:p>
            </c:rich>
          </c:tx>
          <c:layout>
            <c:manualLayout>
              <c:xMode val="edge"/>
              <c:yMode val="edge"/>
              <c:x val="6.9084628670120895E-3"/>
              <c:y val="1.2794177401464987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79422976"/>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0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0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000" b="0" i="0" u="none" strike="noStrike" kern="1200" baseline="0">
                <a:solidFill>
                  <a:srgbClr val="FFFFFF"/>
                </a:solidFill>
                <a:latin typeface="Arial"/>
                <a:ea typeface="Arial"/>
                <a:cs typeface="Arial"/>
              </a:defRPr>
            </a:pPr>
            <a:endParaRPr lang="en-US"/>
          </a:p>
        </c:txPr>
      </c:legendEntry>
      <c:layout>
        <c:manualLayout>
          <c:xMode val="edge"/>
          <c:yMode val="edge"/>
          <c:x val="0.2619530033386121"/>
          <c:y val="4.7109890050273584E-3"/>
          <c:w val="0.50598215075914355"/>
          <c:h val="0.12814637236199664"/>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00"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259618055555555"/>
          <c:y val="0.13557638454189042"/>
          <c:w val="0.76114201388888891"/>
          <c:h val="0.64173143306403069"/>
        </c:manualLayout>
      </c:layout>
      <c:lineChart>
        <c:grouping val="standard"/>
        <c:varyColors val="0"/>
        <c:ser>
          <c:idx val="2"/>
          <c:order val="0"/>
          <c:tx>
            <c:strRef>
              <c:f>'Figure A7.1.'!$G$32</c:f>
              <c:strCache>
                <c:ptCount val="1"/>
                <c:pt idx="0">
                  <c:v>Tertiary</c:v>
                </c:pt>
              </c:strCache>
            </c:strRef>
          </c:tx>
          <c:spPr>
            <a:ln w="25400" cap="rnd" cmpd="sng" algn="ctr">
              <a:noFill/>
              <a:prstDash val="solid"/>
              <a:round/>
            </a:ln>
            <a:effectLst/>
          </c:spPr>
          <c:marker>
            <c:symbol val="triangle"/>
            <c:size val="5"/>
            <c:spPr>
              <a:solidFill>
                <a:schemeClr val="accent5"/>
              </a:solidFill>
              <a:ln w="9525" cap="flat" cmpd="sng" algn="ctr">
                <a:solidFill>
                  <a:schemeClr val="accent5"/>
                </a:solidFill>
                <a:prstDash val="solid"/>
                <a:round/>
              </a:ln>
              <a:effectLst/>
            </c:spPr>
          </c:marker>
          <c:cat>
            <c:strRef>
              <c:f>'Figure A7.1.'!$F$33:$F$42</c:f>
              <c:strCache>
                <c:ptCount val="10"/>
                <c:pt idx="0">
                  <c:v>United States</c:v>
                </c:pt>
                <c:pt idx="1">
                  <c:v>New Zealand</c:v>
                </c:pt>
                <c:pt idx="2">
                  <c:v>Chile</c:v>
                </c:pt>
                <c:pt idx="3">
                  <c:v>Korea</c:v>
                </c:pt>
                <c:pt idx="4">
                  <c:v>Canada</c:v>
                </c:pt>
                <c:pt idx="5">
                  <c:v>Israel</c:v>
                </c:pt>
                <c:pt idx="6">
                  <c:v>Costa Rica</c:v>
                </c:pt>
                <c:pt idx="7">
                  <c:v>Japan</c:v>
                </c:pt>
                <c:pt idx="8">
                  <c:v>Australia</c:v>
                </c:pt>
                <c:pt idx="9">
                  <c:v>Russian Federation</c:v>
                </c:pt>
              </c:strCache>
            </c:strRef>
          </c:cat>
          <c:val>
            <c:numRef>
              <c:f>'Figure A7.1.'!$G$33:$G$42</c:f>
              <c:numCache>
                <c:formatCode>#,##0.00</c:formatCode>
                <c:ptCount val="10"/>
                <c:pt idx="0">
                  <c:v>78.520694468118506</c:v>
                </c:pt>
                <c:pt idx="1">
                  <c:v>77.9233683751565</c:v>
                </c:pt>
                <c:pt idx="2">
                  <c:v>74.3880084608641</c:v>
                </c:pt>
                <c:pt idx="3">
                  <c:v>70.676699606272393</c:v>
                </c:pt>
                <c:pt idx="4">
                  <c:v>70.404799964408795</c:v>
                </c:pt>
                <c:pt idx="5">
                  <c:v>67.5588434967583</c:v>
                </c:pt>
                <c:pt idx="6">
                  <c:v>58.521881300268575</c:v>
                </c:pt>
                <c:pt idx="7">
                  <c:v>55.742414889707703</c:v>
                </c:pt>
                <c:pt idx="8">
                  <c:v>48.9</c:v>
                </c:pt>
                <c:pt idx="9">
                  <c:v>24.499868113577602</c:v>
                </c:pt>
              </c:numCache>
            </c:numRef>
          </c:val>
          <c:smooth val="0"/>
          <c:extLst>
            <c:ext xmlns:c16="http://schemas.microsoft.com/office/drawing/2014/chart" uri="{C3380CC4-5D6E-409C-BE32-E72D297353CC}">
              <c16:uniqueId val="{00000000-6138-4BAA-BD92-7303DF7132F7}"/>
            </c:ext>
          </c:extLst>
        </c:ser>
        <c:ser>
          <c:idx val="1"/>
          <c:order val="1"/>
          <c:tx>
            <c:strRef>
              <c:f>'Figure A7.1.'!$H$32</c:f>
              <c:strCache>
                <c:ptCount val="1"/>
                <c:pt idx="0">
                  <c:v>Upper secondary or post-secondary non-tertiary</c:v>
                </c:pt>
              </c:strCache>
            </c:strRef>
          </c:tx>
          <c:spPr>
            <a:ln w="25400" cap="rnd" cmpd="sng" algn="ctr">
              <a:noFill/>
              <a:prstDash val="solid"/>
              <a:round/>
            </a:ln>
            <a:effectLst/>
          </c:spPr>
          <c:marker>
            <c:symbol val="diamond"/>
            <c:size val="6"/>
            <c:spPr>
              <a:solidFill>
                <a:schemeClr val="accent2"/>
              </a:solidFill>
              <a:ln w="9525" cap="flat" cmpd="sng" algn="ctr">
                <a:solidFill>
                  <a:schemeClr val="accent2">
                    <a:shade val="95000"/>
                    <a:satMod val="105000"/>
                  </a:schemeClr>
                </a:solidFill>
                <a:prstDash val="solid"/>
                <a:round/>
              </a:ln>
              <a:effectLst/>
            </c:spPr>
          </c:marker>
          <c:cat>
            <c:strRef>
              <c:f>'Figure A7.1.'!$F$33:$F$42</c:f>
              <c:strCache>
                <c:ptCount val="10"/>
                <c:pt idx="0">
                  <c:v>United States</c:v>
                </c:pt>
                <c:pt idx="1">
                  <c:v>New Zealand</c:v>
                </c:pt>
                <c:pt idx="2">
                  <c:v>Chile</c:v>
                </c:pt>
                <c:pt idx="3">
                  <c:v>Korea</c:v>
                </c:pt>
                <c:pt idx="4">
                  <c:v>Canada</c:v>
                </c:pt>
                <c:pt idx="5">
                  <c:v>Israel</c:v>
                </c:pt>
                <c:pt idx="6">
                  <c:v>Costa Rica</c:v>
                </c:pt>
                <c:pt idx="7">
                  <c:v>Japan</c:v>
                </c:pt>
                <c:pt idx="8">
                  <c:v>Australia</c:v>
                </c:pt>
                <c:pt idx="9">
                  <c:v>Russian Federation</c:v>
                </c:pt>
              </c:strCache>
            </c:strRef>
          </c:cat>
          <c:val>
            <c:numRef>
              <c:f>'Figure A7.1.'!$H$33:$H$42</c:f>
              <c:numCache>
                <c:formatCode>#,##0.00</c:formatCode>
                <c:ptCount val="10"/>
                <c:pt idx="0">
                  <c:v>50.283679175297102</c:v>
                </c:pt>
                <c:pt idx="1">
                  <c:v>64.445012305435895</c:v>
                </c:pt>
                <c:pt idx="2">
                  <c:v>46.260330744866501</c:v>
                </c:pt>
                <c:pt idx="3">
                  <c:v>43.116205643660699</c:v>
                </c:pt>
                <c:pt idx="4">
                  <c:v>50.484302121977997</c:v>
                </c:pt>
                <c:pt idx="5">
                  <c:v>43.284983879739698</c:v>
                </c:pt>
                <c:pt idx="6">
                  <c:v>54.710885425736613</c:v>
                </c:pt>
                <c:pt idx="7">
                  <c:v>32.440686382025604</c:v>
                </c:pt>
                <c:pt idx="8">
                  <c:v>32.9</c:v>
                </c:pt>
                <c:pt idx="9">
                  <c:v>10.829587346969401</c:v>
                </c:pt>
              </c:numCache>
            </c:numRef>
          </c:val>
          <c:smooth val="0"/>
          <c:extLst>
            <c:ext xmlns:c16="http://schemas.microsoft.com/office/drawing/2014/chart" uri="{C3380CC4-5D6E-409C-BE32-E72D297353CC}">
              <c16:uniqueId val="{00000001-6138-4BAA-BD92-7303DF7132F7}"/>
            </c:ext>
          </c:extLst>
        </c:ser>
        <c:ser>
          <c:idx val="0"/>
          <c:order val="2"/>
          <c:tx>
            <c:strRef>
              <c:f>'Figure A7.1.'!$I$32</c:f>
              <c:strCache>
                <c:ptCount val="1"/>
                <c:pt idx="0">
                  <c:v>Below upper secondary</c:v>
                </c:pt>
              </c:strCache>
            </c:strRef>
          </c:tx>
          <c:spPr>
            <a:ln w="25400" cap="rnd" cmpd="sng" algn="ctr">
              <a:noFill/>
              <a:prstDash val="solid"/>
              <a:round/>
            </a:ln>
            <a:effectLst/>
          </c:spPr>
          <c:marker>
            <c:symbol val="dash"/>
            <c:size val="7"/>
            <c:spPr>
              <a:solidFill>
                <a:schemeClr val="accent6"/>
              </a:solidFill>
              <a:ln w="9525" cap="flat" cmpd="sng" algn="ctr">
                <a:solidFill>
                  <a:schemeClr val="accent6"/>
                </a:solidFill>
                <a:prstDash val="solid"/>
                <a:round/>
              </a:ln>
              <a:effectLst/>
            </c:spPr>
          </c:marker>
          <c:cat>
            <c:strRef>
              <c:f>'Figure A7.1.'!$F$33:$F$42</c:f>
              <c:strCache>
                <c:ptCount val="10"/>
                <c:pt idx="0">
                  <c:v>United States</c:v>
                </c:pt>
                <c:pt idx="1">
                  <c:v>New Zealand</c:v>
                </c:pt>
                <c:pt idx="2">
                  <c:v>Chile</c:v>
                </c:pt>
                <c:pt idx="3">
                  <c:v>Korea</c:v>
                </c:pt>
                <c:pt idx="4">
                  <c:v>Canada</c:v>
                </c:pt>
                <c:pt idx="5">
                  <c:v>Israel</c:v>
                </c:pt>
                <c:pt idx="6">
                  <c:v>Costa Rica</c:v>
                </c:pt>
                <c:pt idx="7">
                  <c:v>Japan</c:v>
                </c:pt>
                <c:pt idx="8">
                  <c:v>Australia</c:v>
                </c:pt>
                <c:pt idx="9">
                  <c:v>Russian Federation</c:v>
                </c:pt>
              </c:strCache>
            </c:strRef>
          </c:cat>
          <c:val>
            <c:numRef>
              <c:f>'Figure A7.1.'!$I$33:$I$42</c:f>
              <c:numCache>
                <c:formatCode>#,##0.00</c:formatCode>
                <c:ptCount val="10"/>
                <c:pt idx="0">
                  <c:v>27.8560247751678</c:v>
                </c:pt>
                <c:pt idx="1">
                  <c:v>47.957471510789802</c:v>
                </c:pt>
                <c:pt idx="2">
                  <c:v>24.719484576449201</c:v>
                </c:pt>
                <c:pt idx="3">
                  <c:v>20.776160181671401</c:v>
                </c:pt>
                <c:pt idx="4">
                  <c:v>26.1817633259292</c:v>
                </c:pt>
                <c:pt idx="5">
                  <c:v>22.206115109870201</c:v>
                </c:pt>
                <c:pt idx="6">
                  <c:v>27.569715076857587</c:v>
                </c:pt>
                <c:pt idx="7">
                  <c:v>21.941574091132001</c:v>
                </c:pt>
                <c:pt idx="8">
                  <c:v>17.399999999999999</c:v>
                </c:pt>
                <c:pt idx="9">
                  <c:v>5.7010027057211303</c:v>
                </c:pt>
              </c:numCache>
            </c:numRef>
          </c:val>
          <c:smooth val="0"/>
          <c:extLst>
            <c:ext xmlns:c16="http://schemas.microsoft.com/office/drawing/2014/chart" uri="{C3380CC4-5D6E-409C-BE32-E72D297353CC}">
              <c16:uniqueId val="{00000002-6138-4BAA-BD92-7303DF7132F7}"/>
            </c:ext>
          </c:extLst>
        </c:ser>
        <c:dLbls>
          <c:showLegendKey val="0"/>
          <c:showVal val="0"/>
          <c:showCatName val="0"/>
          <c:showSerName val="0"/>
          <c:showPercent val="0"/>
          <c:showBubbleSize val="0"/>
        </c:dLbls>
        <c:hiLowLines>
          <c:spPr>
            <a:ln w="6350" cap="flat" cmpd="sng" algn="ctr">
              <a:solidFill>
                <a:schemeClr val="bg1"/>
              </a:solidFill>
              <a:prstDash val="solid"/>
              <a:round/>
            </a:ln>
            <a:effectLst/>
          </c:spPr>
        </c:hiLowLines>
        <c:marker val="1"/>
        <c:smooth val="0"/>
        <c:axId val="79422976"/>
        <c:axId val="79424512"/>
      </c:lineChart>
      <c:catAx>
        <c:axId val="79422976"/>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800" b="0" i="0" u="none" strike="noStrike" kern="1200" baseline="0">
                <a:solidFill>
                  <a:srgbClr val="FFFFFF"/>
                </a:solidFill>
                <a:latin typeface="Arial"/>
                <a:ea typeface="Arial"/>
                <a:cs typeface="Arial"/>
              </a:defRPr>
            </a:pPr>
            <a:endParaRPr lang="en-US"/>
          </a:p>
        </c:txPr>
        <c:crossAx val="79424512"/>
        <c:crosses val="autoZero"/>
        <c:auto val="1"/>
        <c:lblAlgn val="ctr"/>
        <c:lblOffset val="0"/>
        <c:tickLblSkip val="1"/>
        <c:noMultiLvlLbl val="0"/>
      </c:catAx>
      <c:valAx>
        <c:axId val="79424512"/>
        <c:scaling>
          <c:orientation val="minMax"/>
          <c:max val="100"/>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r>
                  <a:rPr lang="en-US" sz="1200">
                    <a:solidFill>
                      <a:srgbClr val="FFFFFF"/>
                    </a:solidFill>
                    <a:latin typeface="Arial" panose="020B0604020202020204" pitchFamily="34" charset="0"/>
                  </a:rPr>
                  <a:t>%</a:t>
                </a:r>
              </a:p>
            </c:rich>
          </c:tx>
          <c:layout>
            <c:manualLayout>
              <c:xMode val="edge"/>
              <c:yMode val="edge"/>
              <c:x val="7.7463888888888888E-2"/>
              <c:y val="2.2824741432099963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79422976"/>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00"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9.4953866140647006E-2"/>
          <c:w val="0.93163723933297493"/>
          <c:h val="0.68725199223801192"/>
        </c:manualLayout>
      </c:layout>
      <c:barChart>
        <c:barDir val="col"/>
        <c:grouping val="stacked"/>
        <c:varyColors val="0"/>
        <c:ser>
          <c:idx val="0"/>
          <c:order val="0"/>
          <c:tx>
            <c:strRef>
              <c:f>'Figure C3.2.b'!$B$32</c:f>
              <c:strCache>
                <c:ptCount val="1"/>
                <c:pt idx="0">
                  <c:v>Public expenditure</c:v>
                </c:pt>
              </c:strCache>
            </c:strRef>
          </c:tx>
          <c:spPr>
            <a:solidFill>
              <a:schemeClr val="accent1"/>
            </a:solidFill>
            <a:ln>
              <a:noFill/>
            </a:ln>
            <a:effectLst/>
          </c:spPr>
          <c:invertIfNegative val="0"/>
          <c:cat>
            <c:strRef>
              <c:f>'Figure C3.2.b'!$A$33:$A$69</c:f>
              <c:strCache>
                <c:ptCount val="37"/>
                <c:pt idx="0">
                  <c:v>Finland</c:v>
                </c:pt>
                <c:pt idx="1">
                  <c:v>Norway</c:v>
                </c:pt>
                <c:pt idx="2">
                  <c:v>Luxembourg</c:v>
                </c:pt>
                <c:pt idx="3">
                  <c:v>Austria</c:v>
                </c:pt>
                <c:pt idx="4">
                  <c:v>Iceland</c:v>
                </c:pt>
                <c:pt idx="5">
                  <c:v>Sweden</c:v>
                </c:pt>
                <c:pt idx="6">
                  <c:v>Estonia</c:v>
                </c:pt>
                <c:pt idx="7">
                  <c:v>Slovenia</c:v>
                </c:pt>
                <c:pt idx="8">
                  <c:v>Belgium</c:v>
                </c:pt>
                <c:pt idx="9">
                  <c:v>Germany</c:v>
                </c:pt>
                <c:pt idx="10">
                  <c:v>Poland</c:v>
                </c:pt>
                <c:pt idx="11">
                  <c:v>France</c:v>
                </c:pt>
                <c:pt idx="12">
                  <c:v>EU23 average</c:v>
                </c:pt>
                <c:pt idx="13">
                  <c:v>Czech Republic</c:v>
                </c:pt>
                <c:pt idx="14">
                  <c:v>Turkey</c:v>
                </c:pt>
                <c:pt idx="15">
                  <c:v>Ireland</c:v>
                </c:pt>
                <c:pt idx="16">
                  <c:v>Slovak Republic</c:v>
                </c:pt>
                <c:pt idx="17">
                  <c:v>Netherlands</c:v>
                </c:pt>
                <c:pt idx="18">
                  <c:v>Lithuania</c:v>
                </c:pt>
                <c:pt idx="19">
                  <c:v>Mexico</c:v>
                </c:pt>
                <c:pt idx="20">
                  <c:v>Latvia</c:v>
                </c:pt>
                <c:pt idx="21">
                  <c:v>OECD average</c:v>
                </c:pt>
                <c:pt idx="22">
                  <c:v>Portugal</c:v>
                </c:pt>
                <c:pt idx="23">
                  <c:v>Spain</c:v>
                </c:pt>
                <c:pt idx="24">
                  <c:v>Russian Federation</c:v>
                </c:pt>
                <c:pt idx="25">
                  <c:v>Hungary</c:v>
                </c:pt>
                <c:pt idx="26">
                  <c:v>Italy</c:v>
                </c:pt>
                <c:pt idx="27">
                  <c:v>Israel</c:v>
                </c:pt>
                <c:pt idx="28">
                  <c:v>Canada</c:v>
                </c:pt>
                <c:pt idx="29">
                  <c:v>New Zealand</c:v>
                </c:pt>
                <c:pt idx="30">
                  <c:v>Colombia</c:v>
                </c:pt>
                <c:pt idx="31">
                  <c:v>Australia</c:v>
                </c:pt>
                <c:pt idx="32">
                  <c:v>Korea</c:v>
                </c:pt>
                <c:pt idx="33">
                  <c:v>Chile</c:v>
                </c:pt>
                <c:pt idx="34">
                  <c:v>United States</c:v>
                </c:pt>
                <c:pt idx="35">
                  <c:v>United Kingdom</c:v>
                </c:pt>
                <c:pt idx="36">
                  <c:v>Japan</c:v>
                </c:pt>
              </c:strCache>
            </c:strRef>
          </c:cat>
          <c:val>
            <c:numRef>
              <c:f>'Figure C3.2.b'!$B$33:$B$69</c:f>
              <c:numCache>
                <c:formatCode>#,##0.00</c:formatCode>
                <c:ptCount val="37"/>
                <c:pt idx="0">
                  <c:v>96.594229299999995</c:v>
                </c:pt>
                <c:pt idx="1">
                  <c:v>94.14304340000001</c:v>
                </c:pt>
                <c:pt idx="2">
                  <c:v>94.038581199999996</c:v>
                </c:pt>
                <c:pt idx="3">
                  <c:v>93.574759999999998</c:v>
                </c:pt>
                <c:pt idx="4">
                  <c:v>91.962202399999995</c:v>
                </c:pt>
                <c:pt idx="5">
                  <c:v>88.332312599999995</c:v>
                </c:pt>
                <c:pt idx="6">
                  <c:v>87.927568300000004</c:v>
                </c:pt>
                <c:pt idx="7">
                  <c:v>86.036603200000002</c:v>
                </c:pt>
                <c:pt idx="8">
                  <c:v>85.252987399999995</c:v>
                </c:pt>
                <c:pt idx="9">
                  <c:v>84.599019400000003</c:v>
                </c:pt>
                <c:pt idx="10">
                  <c:v>81.602915100000004</c:v>
                </c:pt>
                <c:pt idx="11">
                  <c:v>78.734277000000006</c:v>
                </c:pt>
                <c:pt idx="12">
                  <c:v>76.597109900000007</c:v>
                </c:pt>
                <c:pt idx="13">
                  <c:v>76.389750000000006</c:v>
                </c:pt>
                <c:pt idx="14">
                  <c:v>74.62746928</c:v>
                </c:pt>
                <c:pt idx="15">
                  <c:v>71.698891000000003</c:v>
                </c:pt>
                <c:pt idx="16">
                  <c:v>71.685944399999997</c:v>
                </c:pt>
                <c:pt idx="17">
                  <c:v>70.587842800000004</c:v>
                </c:pt>
                <c:pt idx="18">
                  <c:v>69.252951100000004</c:v>
                </c:pt>
                <c:pt idx="19">
                  <c:v>69.096930999999998</c:v>
                </c:pt>
                <c:pt idx="20">
                  <c:v>68.883199500000003</c:v>
                </c:pt>
                <c:pt idx="21">
                  <c:v>68.538648721643014</c:v>
                </c:pt>
                <c:pt idx="22">
                  <c:v>68.409433100000001</c:v>
                </c:pt>
                <c:pt idx="23">
                  <c:v>67.136261599999997</c:v>
                </c:pt>
                <c:pt idx="24">
                  <c:v>64.8570651</c:v>
                </c:pt>
                <c:pt idx="25">
                  <c:v>64.670632300000008</c:v>
                </c:pt>
                <c:pt idx="26">
                  <c:v>64.050293300000007</c:v>
                </c:pt>
                <c:pt idx="27">
                  <c:v>55.956448000000002</c:v>
                </c:pt>
                <c:pt idx="28">
                  <c:v>53.262912999999998</c:v>
                </c:pt>
                <c:pt idx="29">
                  <c:v>50.596877999999997</c:v>
                </c:pt>
                <c:pt idx="30">
                  <c:v>48.812797430000003</c:v>
                </c:pt>
                <c:pt idx="31">
                  <c:v>39.523045000000003</c:v>
                </c:pt>
                <c:pt idx="32">
                  <c:v>37.577151999999998</c:v>
                </c:pt>
                <c:pt idx="33">
                  <c:v>35.842480000000002</c:v>
                </c:pt>
                <c:pt idx="34">
                  <c:v>34.570735999999997</c:v>
                </c:pt>
                <c:pt idx="35">
                  <c:v>32.301750200000001</c:v>
                </c:pt>
                <c:pt idx="36">
                  <c:v>30.555973000000002</c:v>
                </c:pt>
              </c:numCache>
            </c:numRef>
          </c:val>
          <c:extLst>
            <c:ext xmlns:c16="http://schemas.microsoft.com/office/drawing/2014/chart" uri="{C3380CC4-5D6E-409C-BE32-E72D297353CC}">
              <c16:uniqueId val="{00000000-1548-4F65-9D8B-433CFEC31558}"/>
            </c:ext>
          </c:extLst>
        </c:ser>
        <c:ser>
          <c:idx val="10"/>
          <c:order val="1"/>
          <c:tx>
            <c:strRef>
              <c:f>'Figure C3.2.b'!$C$32</c:f>
              <c:strCache>
                <c:ptCount val="1"/>
                <c:pt idx="0">
                  <c:v>Household expenditure</c:v>
                </c:pt>
              </c:strCache>
            </c:strRef>
          </c:tx>
          <c:spPr>
            <a:solidFill>
              <a:srgbClr val="FF9A00"/>
            </a:solidFill>
            <a:ln>
              <a:noFill/>
            </a:ln>
            <a:effectLst/>
          </c:spPr>
          <c:invertIfNegative val="0"/>
          <c:cat>
            <c:strRef>
              <c:f>'Figure C3.2.b'!$A$33:$A$69</c:f>
              <c:strCache>
                <c:ptCount val="37"/>
                <c:pt idx="0">
                  <c:v>Finland</c:v>
                </c:pt>
                <c:pt idx="1">
                  <c:v>Norway</c:v>
                </c:pt>
                <c:pt idx="2">
                  <c:v>Luxembourg</c:v>
                </c:pt>
                <c:pt idx="3">
                  <c:v>Austria</c:v>
                </c:pt>
                <c:pt idx="4">
                  <c:v>Iceland</c:v>
                </c:pt>
                <c:pt idx="5">
                  <c:v>Sweden</c:v>
                </c:pt>
                <c:pt idx="6">
                  <c:v>Estonia</c:v>
                </c:pt>
                <c:pt idx="7">
                  <c:v>Slovenia</c:v>
                </c:pt>
                <c:pt idx="8">
                  <c:v>Belgium</c:v>
                </c:pt>
                <c:pt idx="9">
                  <c:v>Germany</c:v>
                </c:pt>
                <c:pt idx="10">
                  <c:v>Poland</c:v>
                </c:pt>
                <c:pt idx="11">
                  <c:v>France</c:v>
                </c:pt>
                <c:pt idx="12">
                  <c:v>EU23 average</c:v>
                </c:pt>
                <c:pt idx="13">
                  <c:v>Czech Republic</c:v>
                </c:pt>
                <c:pt idx="14">
                  <c:v>Turkey</c:v>
                </c:pt>
                <c:pt idx="15">
                  <c:v>Ireland</c:v>
                </c:pt>
                <c:pt idx="16">
                  <c:v>Slovak Republic</c:v>
                </c:pt>
                <c:pt idx="17">
                  <c:v>Netherlands</c:v>
                </c:pt>
                <c:pt idx="18">
                  <c:v>Lithuania</c:v>
                </c:pt>
                <c:pt idx="19">
                  <c:v>Mexico</c:v>
                </c:pt>
                <c:pt idx="20">
                  <c:v>Latvia</c:v>
                </c:pt>
                <c:pt idx="21">
                  <c:v>OECD average</c:v>
                </c:pt>
                <c:pt idx="22">
                  <c:v>Portugal</c:v>
                </c:pt>
                <c:pt idx="23">
                  <c:v>Spain</c:v>
                </c:pt>
                <c:pt idx="24">
                  <c:v>Russian Federation</c:v>
                </c:pt>
                <c:pt idx="25">
                  <c:v>Hungary</c:v>
                </c:pt>
                <c:pt idx="26">
                  <c:v>Italy</c:v>
                </c:pt>
                <c:pt idx="27">
                  <c:v>Israel</c:v>
                </c:pt>
                <c:pt idx="28">
                  <c:v>Canada</c:v>
                </c:pt>
                <c:pt idx="29">
                  <c:v>New Zealand</c:v>
                </c:pt>
                <c:pt idx="30">
                  <c:v>Colombia</c:v>
                </c:pt>
                <c:pt idx="31">
                  <c:v>Australia</c:v>
                </c:pt>
                <c:pt idx="32">
                  <c:v>Korea</c:v>
                </c:pt>
                <c:pt idx="33">
                  <c:v>Chile</c:v>
                </c:pt>
                <c:pt idx="34">
                  <c:v>United States</c:v>
                </c:pt>
                <c:pt idx="35">
                  <c:v>United Kingdom</c:v>
                </c:pt>
                <c:pt idx="36">
                  <c:v>Japan</c:v>
                </c:pt>
              </c:strCache>
            </c:strRef>
          </c:cat>
          <c:val>
            <c:numRef>
              <c:f>'Figure C3.2.b'!$C$33:$C$69</c:f>
              <c:numCache>
                <c:formatCode>#,##0.00</c:formatCode>
                <c:ptCount val="37"/>
                <c:pt idx="0">
                  <c:v>0</c:v>
                </c:pt>
                <c:pt idx="1">
                  <c:v>3.4921679000000001</c:v>
                </c:pt>
                <c:pt idx="2">
                  <c:v>3.2687998</c:v>
                </c:pt>
                <c:pt idx="3">
                  <c:v>3.0767650999999998</c:v>
                </c:pt>
                <c:pt idx="4">
                  <c:v>7.4015535999999997</c:v>
                </c:pt>
                <c:pt idx="5">
                  <c:v>0.87486207000000005</c:v>
                </c:pt>
                <c:pt idx="6">
                  <c:v>5.7917433000000003</c:v>
                </c:pt>
                <c:pt idx="7">
                  <c:v>11.700707</c:v>
                </c:pt>
                <c:pt idx="8">
                  <c:v>8.2081060000000008</c:v>
                </c:pt>
                <c:pt idx="10">
                  <c:v>15.733912</c:v>
                </c:pt>
                <c:pt idx="11">
                  <c:v>11.197179999999999</c:v>
                </c:pt>
                <c:pt idx="12">
                  <c:v>16.616326000000001</c:v>
                </c:pt>
                <c:pt idx="13">
                  <c:v>9.6215066999999994</c:v>
                </c:pt>
                <c:pt idx="14">
                  <c:v>9.9124698999999996</c:v>
                </c:pt>
                <c:pt idx="15">
                  <c:v>23.684812999999998</c:v>
                </c:pt>
                <c:pt idx="16">
                  <c:v>16.387516000000002</c:v>
                </c:pt>
                <c:pt idx="17">
                  <c:v>16.414498999999999</c:v>
                </c:pt>
                <c:pt idx="18">
                  <c:v>23.611104999999998</c:v>
                </c:pt>
                <c:pt idx="19">
                  <c:v>30.610775</c:v>
                </c:pt>
                <c:pt idx="20">
                  <c:v>30.196498999999999</c:v>
                </c:pt>
                <c:pt idx="21">
                  <c:v>23.425000730312501</c:v>
                </c:pt>
                <c:pt idx="22">
                  <c:v>27.848631000000001</c:v>
                </c:pt>
                <c:pt idx="23">
                  <c:v>29.175863</c:v>
                </c:pt>
                <c:pt idx="24">
                  <c:v>22.969989999999999</c:v>
                </c:pt>
                <c:pt idx="26">
                  <c:v>29.857203999999999</c:v>
                </c:pt>
                <c:pt idx="27">
                  <c:v>28.082470000000001</c:v>
                </c:pt>
                <c:pt idx="28">
                  <c:v>20.816452000000002</c:v>
                </c:pt>
                <c:pt idx="29">
                  <c:v>34.014042000000003</c:v>
                </c:pt>
                <c:pt idx="30">
                  <c:v>51.143352999999998</c:v>
                </c:pt>
                <c:pt idx="31">
                  <c:v>47.435741</c:v>
                </c:pt>
                <c:pt idx="32">
                  <c:v>44.268878999999998</c:v>
                </c:pt>
                <c:pt idx="33">
                  <c:v>57.878005999999999</c:v>
                </c:pt>
                <c:pt idx="34">
                  <c:v>46.150883</c:v>
                </c:pt>
                <c:pt idx="35">
                  <c:v>49.060478000000003</c:v>
                </c:pt>
                <c:pt idx="36">
                  <c:v>52.683041000000003</c:v>
                </c:pt>
              </c:numCache>
            </c:numRef>
          </c:val>
          <c:extLst>
            <c:ext xmlns:c16="http://schemas.microsoft.com/office/drawing/2014/chart" uri="{C3380CC4-5D6E-409C-BE32-E72D297353CC}">
              <c16:uniqueId val="{00000001-1548-4F65-9D8B-433CFEC31558}"/>
            </c:ext>
          </c:extLst>
        </c:ser>
        <c:ser>
          <c:idx val="1"/>
          <c:order val="2"/>
          <c:tx>
            <c:strRef>
              <c:f>'Figure C3.2.b'!$D$32</c:f>
              <c:strCache>
                <c:ptCount val="1"/>
                <c:pt idx="0">
                  <c:v>Expenditure from other private entities</c:v>
                </c:pt>
              </c:strCache>
            </c:strRef>
          </c:tx>
          <c:spPr>
            <a:solidFill>
              <a:schemeClr val="accent6"/>
            </a:solidFill>
            <a:ln>
              <a:noFill/>
            </a:ln>
            <a:effectLst/>
          </c:spPr>
          <c:invertIfNegative val="0"/>
          <c:cat>
            <c:strRef>
              <c:f>'Figure C3.2.b'!$A$33:$A$69</c:f>
              <c:strCache>
                <c:ptCount val="37"/>
                <c:pt idx="0">
                  <c:v>Finland</c:v>
                </c:pt>
                <c:pt idx="1">
                  <c:v>Norway</c:v>
                </c:pt>
                <c:pt idx="2">
                  <c:v>Luxembourg</c:v>
                </c:pt>
                <c:pt idx="3">
                  <c:v>Austria</c:v>
                </c:pt>
                <c:pt idx="4">
                  <c:v>Iceland</c:v>
                </c:pt>
                <c:pt idx="5">
                  <c:v>Sweden</c:v>
                </c:pt>
                <c:pt idx="6">
                  <c:v>Estonia</c:v>
                </c:pt>
                <c:pt idx="7">
                  <c:v>Slovenia</c:v>
                </c:pt>
                <c:pt idx="8">
                  <c:v>Belgium</c:v>
                </c:pt>
                <c:pt idx="9">
                  <c:v>Germany</c:v>
                </c:pt>
                <c:pt idx="10">
                  <c:v>Poland</c:v>
                </c:pt>
                <c:pt idx="11">
                  <c:v>France</c:v>
                </c:pt>
                <c:pt idx="12">
                  <c:v>EU23 average</c:v>
                </c:pt>
                <c:pt idx="13">
                  <c:v>Czech Republic</c:v>
                </c:pt>
                <c:pt idx="14">
                  <c:v>Turkey</c:v>
                </c:pt>
                <c:pt idx="15">
                  <c:v>Ireland</c:v>
                </c:pt>
                <c:pt idx="16">
                  <c:v>Slovak Republic</c:v>
                </c:pt>
                <c:pt idx="17">
                  <c:v>Netherlands</c:v>
                </c:pt>
                <c:pt idx="18">
                  <c:v>Lithuania</c:v>
                </c:pt>
                <c:pt idx="19">
                  <c:v>Mexico</c:v>
                </c:pt>
                <c:pt idx="20">
                  <c:v>Latvia</c:v>
                </c:pt>
                <c:pt idx="21">
                  <c:v>OECD average</c:v>
                </c:pt>
                <c:pt idx="22">
                  <c:v>Portugal</c:v>
                </c:pt>
                <c:pt idx="23">
                  <c:v>Spain</c:v>
                </c:pt>
                <c:pt idx="24">
                  <c:v>Russian Federation</c:v>
                </c:pt>
                <c:pt idx="25">
                  <c:v>Hungary</c:v>
                </c:pt>
                <c:pt idx="26">
                  <c:v>Italy</c:v>
                </c:pt>
                <c:pt idx="27">
                  <c:v>Israel</c:v>
                </c:pt>
                <c:pt idx="28">
                  <c:v>Canada</c:v>
                </c:pt>
                <c:pt idx="29">
                  <c:v>New Zealand</c:v>
                </c:pt>
                <c:pt idx="30">
                  <c:v>Colombia</c:v>
                </c:pt>
                <c:pt idx="31">
                  <c:v>Australia</c:v>
                </c:pt>
                <c:pt idx="32">
                  <c:v>Korea</c:v>
                </c:pt>
                <c:pt idx="33">
                  <c:v>Chile</c:v>
                </c:pt>
                <c:pt idx="34">
                  <c:v>United States</c:v>
                </c:pt>
                <c:pt idx="35">
                  <c:v>United Kingdom</c:v>
                </c:pt>
                <c:pt idx="36">
                  <c:v>Japan</c:v>
                </c:pt>
              </c:strCache>
            </c:strRef>
          </c:cat>
          <c:val>
            <c:numRef>
              <c:f>'Figure C3.2.b'!$D$33:$D$69</c:f>
              <c:numCache>
                <c:formatCode>#,##0.00</c:formatCode>
                <c:ptCount val="37"/>
                <c:pt idx="0">
                  <c:v>3.4057713000000001</c:v>
                </c:pt>
                <c:pt idx="1">
                  <c:v>2.3647904</c:v>
                </c:pt>
                <c:pt idx="2">
                  <c:v>2.6926215</c:v>
                </c:pt>
                <c:pt idx="3">
                  <c:v>3.3484728000000001</c:v>
                </c:pt>
                <c:pt idx="4">
                  <c:v>0.63624108000000001</c:v>
                </c:pt>
                <c:pt idx="5">
                  <c:v>10.792824</c:v>
                </c:pt>
                <c:pt idx="6">
                  <c:v>6.2806896999999999</c:v>
                </c:pt>
                <c:pt idx="7">
                  <c:v>2.2626919999999999</c:v>
                </c:pt>
                <c:pt idx="8">
                  <c:v>6.5389051</c:v>
                </c:pt>
                <c:pt idx="9">
                  <c:v>0</c:v>
                </c:pt>
                <c:pt idx="10">
                  <c:v>2.6631695999999998</c:v>
                </c:pt>
                <c:pt idx="11">
                  <c:v>10.068542000000001</c:v>
                </c:pt>
                <c:pt idx="12">
                  <c:v>6.9368034999999999</c:v>
                </c:pt>
                <c:pt idx="13">
                  <c:v>13.988742</c:v>
                </c:pt>
                <c:pt idx="14">
                  <c:v>15.460058999999999</c:v>
                </c:pt>
                <c:pt idx="15">
                  <c:v>4.6162986999999998</c:v>
                </c:pt>
                <c:pt idx="16">
                  <c:v>11.926539999999999</c:v>
                </c:pt>
                <c:pt idx="17">
                  <c:v>12.997657999999999</c:v>
                </c:pt>
                <c:pt idx="18">
                  <c:v>7.1359481999999996</c:v>
                </c:pt>
                <c:pt idx="19">
                  <c:v>0.29229422999999999</c:v>
                </c:pt>
                <c:pt idx="20">
                  <c:v>0.92030400000000001</c:v>
                </c:pt>
                <c:pt idx="21">
                  <c:v>8.7931674481250006</c:v>
                </c:pt>
                <c:pt idx="22">
                  <c:v>3.7419359999999999</c:v>
                </c:pt>
                <c:pt idx="23">
                  <c:v>3.6878772</c:v>
                </c:pt>
                <c:pt idx="24">
                  <c:v>12.172943999999999</c:v>
                </c:pt>
                <c:pt idx="25">
                  <c:v>0</c:v>
                </c:pt>
                <c:pt idx="26">
                  <c:v>6.0925016000000003</c:v>
                </c:pt>
                <c:pt idx="27">
                  <c:v>15.961081999999999</c:v>
                </c:pt>
                <c:pt idx="28">
                  <c:v>25.920635000000001</c:v>
                </c:pt>
                <c:pt idx="29">
                  <c:v>15.389078</c:v>
                </c:pt>
                <c:pt idx="30">
                  <c:v>4.3849730000000003E-2</c:v>
                </c:pt>
                <c:pt idx="31">
                  <c:v>13.041211000000001</c:v>
                </c:pt>
                <c:pt idx="32">
                  <c:v>18.153969</c:v>
                </c:pt>
                <c:pt idx="33">
                  <c:v>6.2795161999999998</c:v>
                </c:pt>
                <c:pt idx="34">
                  <c:v>19.278379000000001</c:v>
                </c:pt>
                <c:pt idx="35">
                  <c:v>18.637771999999998</c:v>
                </c:pt>
                <c:pt idx="36">
                  <c:v>16.760988000000001</c:v>
                </c:pt>
              </c:numCache>
            </c:numRef>
          </c:val>
          <c:extLst>
            <c:ext xmlns:c16="http://schemas.microsoft.com/office/drawing/2014/chart" uri="{C3380CC4-5D6E-409C-BE32-E72D297353CC}">
              <c16:uniqueId val="{00000002-1548-4F65-9D8B-433CFEC31558}"/>
            </c:ext>
          </c:extLst>
        </c:ser>
        <c:ser>
          <c:idx val="2"/>
          <c:order val="3"/>
          <c:tx>
            <c:strRef>
              <c:f>'Figure C3.2.b'!$E$32</c:f>
              <c:strCache>
                <c:ptCount val="1"/>
                <c:pt idx="0">
                  <c:v>All private sources</c:v>
                </c:pt>
              </c:strCache>
            </c:strRef>
          </c:tx>
          <c:spPr>
            <a:solidFill>
              <a:schemeClr val="accent2"/>
            </a:solidFill>
            <a:ln>
              <a:noFill/>
            </a:ln>
            <a:effectLst/>
          </c:spPr>
          <c:invertIfNegative val="0"/>
          <c:cat>
            <c:strRef>
              <c:f>'Figure C3.2.b'!$A$33:$A$69</c:f>
              <c:strCache>
                <c:ptCount val="37"/>
                <c:pt idx="0">
                  <c:v>Finland</c:v>
                </c:pt>
                <c:pt idx="1">
                  <c:v>Norway</c:v>
                </c:pt>
                <c:pt idx="2">
                  <c:v>Luxembourg</c:v>
                </c:pt>
                <c:pt idx="3">
                  <c:v>Austria</c:v>
                </c:pt>
                <c:pt idx="4">
                  <c:v>Iceland</c:v>
                </c:pt>
                <c:pt idx="5">
                  <c:v>Sweden</c:v>
                </c:pt>
                <c:pt idx="6">
                  <c:v>Estonia</c:v>
                </c:pt>
                <c:pt idx="7">
                  <c:v>Slovenia</c:v>
                </c:pt>
                <c:pt idx="8">
                  <c:v>Belgium</c:v>
                </c:pt>
                <c:pt idx="9">
                  <c:v>Germany</c:v>
                </c:pt>
                <c:pt idx="10">
                  <c:v>Poland</c:v>
                </c:pt>
                <c:pt idx="11">
                  <c:v>France</c:v>
                </c:pt>
                <c:pt idx="12">
                  <c:v>EU23 average</c:v>
                </c:pt>
                <c:pt idx="13">
                  <c:v>Czech Republic</c:v>
                </c:pt>
                <c:pt idx="14">
                  <c:v>Turkey</c:v>
                </c:pt>
                <c:pt idx="15">
                  <c:v>Ireland</c:v>
                </c:pt>
                <c:pt idx="16">
                  <c:v>Slovak Republic</c:v>
                </c:pt>
                <c:pt idx="17">
                  <c:v>Netherlands</c:v>
                </c:pt>
                <c:pt idx="18">
                  <c:v>Lithuania</c:v>
                </c:pt>
                <c:pt idx="19">
                  <c:v>Mexico</c:v>
                </c:pt>
                <c:pt idx="20">
                  <c:v>Latvia</c:v>
                </c:pt>
                <c:pt idx="21">
                  <c:v>OECD average</c:v>
                </c:pt>
                <c:pt idx="22">
                  <c:v>Portugal</c:v>
                </c:pt>
                <c:pt idx="23">
                  <c:v>Spain</c:v>
                </c:pt>
                <c:pt idx="24">
                  <c:v>Russian Federation</c:v>
                </c:pt>
                <c:pt idx="25">
                  <c:v>Hungary</c:v>
                </c:pt>
                <c:pt idx="26">
                  <c:v>Italy</c:v>
                </c:pt>
                <c:pt idx="27">
                  <c:v>Israel</c:v>
                </c:pt>
                <c:pt idx="28">
                  <c:v>Canada</c:v>
                </c:pt>
                <c:pt idx="29">
                  <c:v>New Zealand</c:v>
                </c:pt>
                <c:pt idx="30">
                  <c:v>Colombia</c:v>
                </c:pt>
                <c:pt idx="31">
                  <c:v>Australia</c:v>
                </c:pt>
                <c:pt idx="32">
                  <c:v>Korea</c:v>
                </c:pt>
                <c:pt idx="33">
                  <c:v>Chile</c:v>
                </c:pt>
                <c:pt idx="34">
                  <c:v>United States</c:v>
                </c:pt>
                <c:pt idx="35">
                  <c:v>United Kingdom</c:v>
                </c:pt>
                <c:pt idx="36">
                  <c:v>Japan</c:v>
                </c:pt>
              </c:strCache>
            </c:strRef>
          </c:cat>
          <c:val>
            <c:numRef>
              <c:f>'Figure C3.2.b'!$E$33:$E$69</c:f>
              <c:numCache>
                <c:formatCode>#,##0.00</c:formatCode>
                <c:ptCount val="37"/>
                <c:pt idx="0">
                  <c:v>3.4057713000000001</c:v>
                </c:pt>
                <c:pt idx="1">
                  <c:v>5.8569583999999999</c:v>
                </c:pt>
                <c:pt idx="2">
                  <c:v>5.9614209999999996</c:v>
                </c:pt>
                <c:pt idx="3">
                  <c:v>6.4252380999999996</c:v>
                </c:pt>
                <c:pt idx="4">
                  <c:v>8.0377940999999993</c:v>
                </c:pt>
                <c:pt idx="5">
                  <c:v>11.667686</c:v>
                </c:pt>
                <c:pt idx="6">
                  <c:v>12.072433</c:v>
                </c:pt>
                <c:pt idx="7">
                  <c:v>13.9634</c:v>
                </c:pt>
                <c:pt idx="8">
                  <c:v>14.747011000000001</c:v>
                </c:pt>
                <c:pt idx="9">
                  <c:v>15.400980000000001</c:v>
                </c:pt>
                <c:pt idx="10">
                  <c:v>18.397081</c:v>
                </c:pt>
                <c:pt idx="11">
                  <c:v>21.265722</c:v>
                </c:pt>
                <c:pt idx="12">
                  <c:v>23.725705000000001</c:v>
                </c:pt>
                <c:pt idx="13">
                  <c:v>23.610249</c:v>
                </c:pt>
                <c:pt idx="14">
                  <c:v>25.372530000000001</c:v>
                </c:pt>
                <c:pt idx="15">
                  <c:v>28.301110999999999</c:v>
                </c:pt>
                <c:pt idx="16">
                  <c:v>28.314056000000001</c:v>
                </c:pt>
                <c:pt idx="17">
                  <c:v>29.412157000000001</c:v>
                </c:pt>
                <c:pt idx="18">
                  <c:v>30.747053000000001</c:v>
                </c:pt>
                <c:pt idx="19">
                  <c:v>30.90307</c:v>
                </c:pt>
                <c:pt idx="20">
                  <c:v>31.116802</c:v>
                </c:pt>
                <c:pt idx="21">
                  <c:v>31.815051</c:v>
                </c:pt>
                <c:pt idx="22">
                  <c:v>31.590567</c:v>
                </c:pt>
                <c:pt idx="23">
                  <c:v>32.863739000000002</c:v>
                </c:pt>
                <c:pt idx="24">
                  <c:v>35.142937000000003</c:v>
                </c:pt>
                <c:pt idx="25">
                  <c:v>35.329369</c:v>
                </c:pt>
                <c:pt idx="26">
                  <c:v>35.949706999999997</c:v>
                </c:pt>
                <c:pt idx="27">
                  <c:v>44.043551999999998</c:v>
                </c:pt>
                <c:pt idx="28">
                  <c:v>46.737087000000002</c:v>
                </c:pt>
                <c:pt idx="29">
                  <c:v>49.403122000000003</c:v>
                </c:pt>
                <c:pt idx="30">
                  <c:v>51.187201999999999</c:v>
                </c:pt>
                <c:pt idx="31">
                  <c:v>60.476954999999997</c:v>
                </c:pt>
                <c:pt idx="32">
                  <c:v>62.422848000000002</c:v>
                </c:pt>
                <c:pt idx="33">
                  <c:v>64.157523999999995</c:v>
                </c:pt>
                <c:pt idx="34">
                  <c:v>65.429259999999999</c:v>
                </c:pt>
                <c:pt idx="35">
                  <c:v>67.698250000000002</c:v>
                </c:pt>
                <c:pt idx="36">
                  <c:v>69.444030999999995</c:v>
                </c:pt>
              </c:numCache>
            </c:numRef>
          </c:val>
          <c:extLst>
            <c:ext xmlns:c16="http://schemas.microsoft.com/office/drawing/2014/chart" uri="{C3380CC4-5D6E-409C-BE32-E72D297353CC}">
              <c16:uniqueId val="{00000003-1548-4F65-9D8B-433CFEC31558}"/>
            </c:ext>
          </c:extLst>
        </c:ser>
        <c:dLbls>
          <c:showLegendKey val="0"/>
          <c:showVal val="0"/>
          <c:showCatName val="0"/>
          <c:showSerName val="0"/>
          <c:showPercent val="0"/>
          <c:showBubbleSize val="0"/>
        </c:dLbls>
        <c:gapWidth val="150"/>
        <c:overlap val="100"/>
        <c:axId val="665286912"/>
        <c:axId val="665300992"/>
      </c:barChart>
      <c:catAx>
        <c:axId val="665286912"/>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665300992"/>
        <c:crosses val="autoZero"/>
        <c:auto val="1"/>
        <c:lblAlgn val="ctr"/>
        <c:lblOffset val="0"/>
        <c:noMultiLvlLbl val="0"/>
      </c:catAx>
      <c:valAx>
        <c:axId val="665300992"/>
        <c:scaling>
          <c:orientation val="minMax"/>
          <c:max val="10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665286912"/>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3.9193453724956646E-2"/>
          <c:y val="3.2499508989947672E-3"/>
          <c:w val="0.94372864901173126"/>
          <c:h val="7.4498839275617332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9.4953866140647006E-2"/>
          <c:w val="0.93163723933297493"/>
          <c:h val="0.68725199223801192"/>
        </c:manualLayout>
      </c:layout>
      <c:barChart>
        <c:barDir val="col"/>
        <c:grouping val="stacked"/>
        <c:varyColors val="0"/>
        <c:ser>
          <c:idx val="0"/>
          <c:order val="0"/>
          <c:tx>
            <c:strRef>
              <c:f>'Figure C3.1'!$B$32</c:f>
              <c:strCache>
                <c:ptCount val="1"/>
                <c:pt idx="0">
                  <c:v>Public expenditure</c:v>
                </c:pt>
              </c:strCache>
            </c:strRef>
          </c:tx>
          <c:spPr>
            <a:solidFill>
              <a:schemeClr val="accent1"/>
            </a:solidFill>
            <a:ln>
              <a:noFill/>
            </a:ln>
            <a:effectLst/>
          </c:spPr>
          <c:invertIfNegative val="0"/>
          <c:cat>
            <c:strRef>
              <c:f>'Figure C3.1'!$A$33:$A$57</c:f>
              <c:strCache>
                <c:ptCount val="25"/>
                <c:pt idx="0">
                  <c:v>United Kingdom</c:v>
                </c:pt>
                <c:pt idx="1">
                  <c:v>Australia</c:v>
                </c:pt>
                <c:pt idx="2">
                  <c:v>New Zealand</c:v>
                </c:pt>
                <c:pt idx="3">
                  <c:v>Ireland</c:v>
                </c:pt>
                <c:pt idx="4">
                  <c:v>Korea</c:v>
                </c:pt>
                <c:pt idx="5">
                  <c:v>Poland</c:v>
                </c:pt>
                <c:pt idx="6">
                  <c:v>Italy</c:v>
                </c:pt>
                <c:pt idx="7">
                  <c:v>Chile</c:v>
                </c:pt>
                <c:pt idx="8">
                  <c:v>OECD average</c:v>
                </c:pt>
                <c:pt idx="9">
                  <c:v>EU23 average</c:v>
                </c:pt>
                <c:pt idx="10">
                  <c:v>Belgium</c:v>
                </c:pt>
                <c:pt idx="11">
                  <c:v>France</c:v>
                </c:pt>
                <c:pt idx="12">
                  <c:v>Slovak Republic</c:v>
                </c:pt>
                <c:pt idx="13">
                  <c:v>Spain</c:v>
                </c:pt>
                <c:pt idx="14">
                  <c:v>Norway</c:v>
                </c:pt>
                <c:pt idx="15">
                  <c:v>Mexico</c:v>
                </c:pt>
                <c:pt idx="16">
                  <c:v>Luxembourg</c:v>
                </c:pt>
                <c:pt idx="17">
                  <c:v>Lithuania</c:v>
                </c:pt>
                <c:pt idx="18">
                  <c:v>Sweden</c:v>
                </c:pt>
                <c:pt idx="19">
                  <c:v>Finland</c:v>
                </c:pt>
                <c:pt idx="20">
                  <c:v>Slovenia</c:v>
                </c:pt>
                <c:pt idx="21">
                  <c:v>Czech Republic</c:v>
                </c:pt>
                <c:pt idx="22">
                  <c:v>Estonia</c:v>
                </c:pt>
                <c:pt idx="23">
                  <c:v>Portugal</c:v>
                </c:pt>
                <c:pt idx="24">
                  <c:v>Turkey</c:v>
                </c:pt>
              </c:strCache>
            </c:strRef>
          </c:cat>
          <c:val>
            <c:numRef>
              <c:f>'Figure C3.1'!$B$33:$B$57</c:f>
              <c:numCache>
                <c:formatCode>#,##0.00</c:formatCode>
                <c:ptCount val="25"/>
                <c:pt idx="0">
                  <c:v>32.301750200000001</c:v>
                </c:pt>
                <c:pt idx="1">
                  <c:v>39.523045000000003</c:v>
                </c:pt>
                <c:pt idx="2">
                  <c:v>50.596877999999997</c:v>
                </c:pt>
                <c:pt idx="3">
                  <c:v>71.698891000000003</c:v>
                </c:pt>
                <c:pt idx="4">
                  <c:v>37.577151999999998</c:v>
                </c:pt>
                <c:pt idx="5">
                  <c:v>81.602915100000004</c:v>
                </c:pt>
                <c:pt idx="6">
                  <c:v>64.050293300000007</c:v>
                </c:pt>
                <c:pt idx="7">
                  <c:v>35.842480000000002</c:v>
                </c:pt>
                <c:pt idx="8">
                  <c:v>68.538648721643014</c:v>
                </c:pt>
                <c:pt idx="9">
                  <c:v>76.597109900000007</c:v>
                </c:pt>
                <c:pt idx="10">
                  <c:v>85.252987399999995</c:v>
                </c:pt>
                <c:pt idx="11">
                  <c:v>78.734277000000006</c:v>
                </c:pt>
                <c:pt idx="12">
                  <c:v>71.685944399999997</c:v>
                </c:pt>
                <c:pt idx="13">
                  <c:v>67.136261599999997</c:v>
                </c:pt>
                <c:pt idx="14">
                  <c:v>94.14304340000001</c:v>
                </c:pt>
                <c:pt idx="15">
                  <c:v>69.096930999999998</c:v>
                </c:pt>
                <c:pt idx="16">
                  <c:v>94.038581199999996</c:v>
                </c:pt>
                <c:pt idx="17">
                  <c:v>69.252951100000004</c:v>
                </c:pt>
                <c:pt idx="18">
                  <c:v>88.332312599999995</c:v>
                </c:pt>
                <c:pt idx="19">
                  <c:v>96.594229299999995</c:v>
                </c:pt>
                <c:pt idx="20">
                  <c:v>86.036603200000002</c:v>
                </c:pt>
                <c:pt idx="21">
                  <c:v>76.389750000000006</c:v>
                </c:pt>
                <c:pt idx="22">
                  <c:v>87.927568300000004</c:v>
                </c:pt>
                <c:pt idx="23">
                  <c:v>68.409433100000001</c:v>
                </c:pt>
                <c:pt idx="24">
                  <c:v>74.62746928</c:v>
                </c:pt>
              </c:numCache>
            </c:numRef>
          </c:val>
          <c:extLst>
            <c:ext xmlns:c16="http://schemas.microsoft.com/office/drawing/2014/chart" uri="{C3380CC4-5D6E-409C-BE32-E72D297353CC}">
              <c16:uniqueId val="{00000000-968C-4834-9DCD-B68C6B27E937}"/>
            </c:ext>
          </c:extLst>
        </c:ser>
        <c:ser>
          <c:idx val="10"/>
          <c:order val="1"/>
          <c:tx>
            <c:strRef>
              <c:f>'Figure C3.1'!$C$32</c:f>
              <c:strCache>
                <c:ptCount val="1"/>
                <c:pt idx="0">
                  <c:v>Public to private transfers</c:v>
                </c:pt>
              </c:strCache>
            </c:strRef>
          </c:tx>
          <c:spPr>
            <a:solidFill>
              <a:schemeClr val="accent6"/>
            </a:solidFill>
            <a:ln>
              <a:noFill/>
            </a:ln>
            <a:effectLst/>
          </c:spPr>
          <c:invertIfNegative val="0"/>
          <c:cat>
            <c:strRef>
              <c:f>'Figure C3.1'!$A$33:$A$57</c:f>
              <c:strCache>
                <c:ptCount val="25"/>
                <c:pt idx="0">
                  <c:v>United Kingdom</c:v>
                </c:pt>
                <c:pt idx="1">
                  <c:v>Australia</c:v>
                </c:pt>
                <c:pt idx="2">
                  <c:v>New Zealand</c:v>
                </c:pt>
                <c:pt idx="3">
                  <c:v>Ireland</c:v>
                </c:pt>
                <c:pt idx="4">
                  <c:v>Korea</c:v>
                </c:pt>
                <c:pt idx="5">
                  <c:v>Poland</c:v>
                </c:pt>
                <c:pt idx="6">
                  <c:v>Italy</c:v>
                </c:pt>
                <c:pt idx="7">
                  <c:v>Chile</c:v>
                </c:pt>
                <c:pt idx="8">
                  <c:v>OECD average</c:v>
                </c:pt>
                <c:pt idx="9">
                  <c:v>EU23 average</c:v>
                </c:pt>
                <c:pt idx="10">
                  <c:v>Belgium</c:v>
                </c:pt>
                <c:pt idx="11">
                  <c:v>France</c:v>
                </c:pt>
                <c:pt idx="12">
                  <c:v>Slovak Republic</c:v>
                </c:pt>
                <c:pt idx="13">
                  <c:v>Spain</c:v>
                </c:pt>
                <c:pt idx="14">
                  <c:v>Norway</c:v>
                </c:pt>
                <c:pt idx="15">
                  <c:v>Mexico</c:v>
                </c:pt>
                <c:pt idx="16">
                  <c:v>Luxembourg</c:v>
                </c:pt>
                <c:pt idx="17">
                  <c:v>Lithuania</c:v>
                </c:pt>
                <c:pt idx="18">
                  <c:v>Sweden</c:v>
                </c:pt>
                <c:pt idx="19">
                  <c:v>Finland</c:v>
                </c:pt>
                <c:pt idx="20">
                  <c:v>Slovenia</c:v>
                </c:pt>
                <c:pt idx="21">
                  <c:v>Czech Republic</c:v>
                </c:pt>
                <c:pt idx="22">
                  <c:v>Estonia</c:v>
                </c:pt>
                <c:pt idx="23">
                  <c:v>Portugal</c:v>
                </c:pt>
                <c:pt idx="24">
                  <c:v>Turkey</c:v>
                </c:pt>
              </c:strCache>
            </c:strRef>
          </c:cat>
          <c:val>
            <c:numRef>
              <c:f>'Figure C3.1'!$C$33:$C$57</c:f>
              <c:numCache>
                <c:formatCode>#,##0.00</c:formatCode>
                <c:ptCount val="25"/>
                <c:pt idx="0">
                  <c:v>28.833653999999999</c:v>
                </c:pt>
                <c:pt idx="1">
                  <c:v>22.328491</c:v>
                </c:pt>
                <c:pt idx="2">
                  <c:v>18.788656</c:v>
                </c:pt>
                <c:pt idx="3">
                  <c:v>18.748570999999998</c:v>
                </c:pt>
                <c:pt idx="4">
                  <c:v>16.411988999999998</c:v>
                </c:pt>
                <c:pt idx="5">
                  <c:v>10.581045</c:v>
                </c:pt>
                <c:pt idx="6">
                  <c:v>10.158770000000001</c:v>
                </c:pt>
                <c:pt idx="7">
                  <c:v>9.8995952999999997</c:v>
                </c:pt>
                <c:pt idx="8">
                  <c:v>8.6407082783569855</c:v>
                </c:pt>
                <c:pt idx="9">
                  <c:v>4.7645990999999945</c:v>
                </c:pt>
                <c:pt idx="10">
                  <c:v>4.4677458000000003</c:v>
                </c:pt>
                <c:pt idx="11">
                  <c:v>2.8551695000000001</c:v>
                </c:pt>
                <c:pt idx="12">
                  <c:v>2.7869164999999998</c:v>
                </c:pt>
                <c:pt idx="13">
                  <c:v>2.5223274</c:v>
                </c:pt>
                <c:pt idx="14">
                  <c:v>2.4649288999999999</c:v>
                </c:pt>
                <c:pt idx="15">
                  <c:v>2.0372169000000002</c:v>
                </c:pt>
                <c:pt idx="16">
                  <c:v>0.68177485000000004</c:v>
                </c:pt>
                <c:pt idx="17">
                  <c:v>0.20163457000000001</c:v>
                </c:pt>
                <c:pt idx="18">
                  <c:v>0.19200289000000001</c:v>
                </c:pt>
                <c:pt idx="19">
                  <c:v>0.16972414999999999</c:v>
                </c:pt>
                <c:pt idx="20">
                  <c:v>0.14326875</c:v>
                </c:pt>
                <c:pt idx="21">
                  <c:v>0</c:v>
                </c:pt>
                <c:pt idx="22">
                  <c:v>0</c:v>
                </c:pt>
                <c:pt idx="23">
                  <c:v>0</c:v>
                </c:pt>
                <c:pt idx="24">
                  <c:v>0</c:v>
                </c:pt>
              </c:numCache>
            </c:numRef>
          </c:val>
          <c:extLst>
            <c:ext xmlns:c16="http://schemas.microsoft.com/office/drawing/2014/chart" uri="{C3380CC4-5D6E-409C-BE32-E72D297353CC}">
              <c16:uniqueId val="{00000001-968C-4834-9DCD-B68C6B27E937}"/>
            </c:ext>
          </c:extLst>
        </c:ser>
        <c:ser>
          <c:idx val="1"/>
          <c:order val="2"/>
          <c:tx>
            <c:strRef>
              <c:f>'Figure C3.1'!$D$32</c:f>
              <c:strCache>
                <c:ptCount val="1"/>
                <c:pt idx="0">
                  <c:v>Private expenditure</c:v>
                </c:pt>
              </c:strCache>
            </c:strRef>
          </c:tx>
          <c:spPr>
            <a:solidFill>
              <a:schemeClr val="accent2"/>
            </a:solidFill>
            <a:ln>
              <a:noFill/>
            </a:ln>
            <a:effectLst/>
          </c:spPr>
          <c:invertIfNegative val="0"/>
          <c:cat>
            <c:strRef>
              <c:f>'Figure C3.1'!$A$33:$A$57</c:f>
              <c:strCache>
                <c:ptCount val="25"/>
                <c:pt idx="0">
                  <c:v>United Kingdom</c:v>
                </c:pt>
                <c:pt idx="1">
                  <c:v>Australia</c:v>
                </c:pt>
                <c:pt idx="2">
                  <c:v>New Zealand</c:v>
                </c:pt>
                <c:pt idx="3">
                  <c:v>Ireland</c:v>
                </c:pt>
                <c:pt idx="4">
                  <c:v>Korea</c:v>
                </c:pt>
                <c:pt idx="5">
                  <c:v>Poland</c:v>
                </c:pt>
                <c:pt idx="6">
                  <c:v>Italy</c:v>
                </c:pt>
                <c:pt idx="7">
                  <c:v>Chile</c:v>
                </c:pt>
                <c:pt idx="8">
                  <c:v>OECD average</c:v>
                </c:pt>
                <c:pt idx="9">
                  <c:v>EU23 average</c:v>
                </c:pt>
                <c:pt idx="10">
                  <c:v>Belgium</c:v>
                </c:pt>
                <c:pt idx="11">
                  <c:v>France</c:v>
                </c:pt>
                <c:pt idx="12">
                  <c:v>Slovak Republic</c:v>
                </c:pt>
                <c:pt idx="13">
                  <c:v>Spain</c:v>
                </c:pt>
                <c:pt idx="14">
                  <c:v>Norway</c:v>
                </c:pt>
                <c:pt idx="15">
                  <c:v>Mexico</c:v>
                </c:pt>
                <c:pt idx="16">
                  <c:v>Luxembourg</c:v>
                </c:pt>
                <c:pt idx="17">
                  <c:v>Lithuania</c:v>
                </c:pt>
                <c:pt idx="18">
                  <c:v>Sweden</c:v>
                </c:pt>
                <c:pt idx="19">
                  <c:v>Finland</c:v>
                </c:pt>
                <c:pt idx="20">
                  <c:v>Slovenia</c:v>
                </c:pt>
                <c:pt idx="21">
                  <c:v>Czech Republic</c:v>
                </c:pt>
                <c:pt idx="22">
                  <c:v>Estonia</c:v>
                </c:pt>
                <c:pt idx="23">
                  <c:v>Portugal</c:v>
                </c:pt>
                <c:pt idx="24">
                  <c:v>Turkey</c:v>
                </c:pt>
              </c:strCache>
            </c:strRef>
          </c:cat>
          <c:val>
            <c:numRef>
              <c:f>'Figure C3.1'!$D$33:$D$57</c:f>
              <c:numCache>
                <c:formatCode>#,##0.00</c:formatCode>
                <c:ptCount val="25"/>
                <c:pt idx="0">
                  <c:v>38.864593999999997</c:v>
                </c:pt>
                <c:pt idx="1">
                  <c:v>38.148463999999997</c:v>
                </c:pt>
                <c:pt idx="2">
                  <c:v>30.614466</c:v>
                </c:pt>
                <c:pt idx="3">
                  <c:v>9.5525389000000001</c:v>
                </c:pt>
                <c:pt idx="4">
                  <c:v>46.010860000000001</c:v>
                </c:pt>
                <c:pt idx="5">
                  <c:v>7.8160366999999997</c:v>
                </c:pt>
                <c:pt idx="6">
                  <c:v>25.790937</c:v>
                </c:pt>
                <c:pt idx="7">
                  <c:v>54.257927000000002</c:v>
                </c:pt>
                <c:pt idx="8">
                  <c:v>22.820643</c:v>
                </c:pt>
                <c:pt idx="9">
                  <c:v>18.638290999999999</c:v>
                </c:pt>
                <c:pt idx="10">
                  <c:v>10.279265000000001</c:v>
                </c:pt>
                <c:pt idx="11">
                  <c:v>18.410553</c:v>
                </c:pt>
                <c:pt idx="12">
                  <c:v>25.527139999999999</c:v>
                </c:pt>
                <c:pt idx="13">
                  <c:v>30.341411999999998</c:v>
                </c:pt>
                <c:pt idx="14">
                  <c:v>3.3920292999999999</c:v>
                </c:pt>
                <c:pt idx="15">
                  <c:v>28.865853999999999</c:v>
                </c:pt>
                <c:pt idx="16">
                  <c:v>5.2796463999999999</c:v>
                </c:pt>
                <c:pt idx="17">
                  <c:v>30.545418000000002</c:v>
                </c:pt>
                <c:pt idx="18">
                  <c:v>11.475683</c:v>
                </c:pt>
                <c:pt idx="19">
                  <c:v>3.2360470000000001</c:v>
                </c:pt>
                <c:pt idx="20">
                  <c:v>13.820131</c:v>
                </c:pt>
                <c:pt idx="21">
                  <c:v>23.610249</c:v>
                </c:pt>
                <c:pt idx="22">
                  <c:v>12.072433</c:v>
                </c:pt>
                <c:pt idx="23">
                  <c:v>31.590567</c:v>
                </c:pt>
                <c:pt idx="24">
                  <c:v>25.372530000000001</c:v>
                </c:pt>
              </c:numCache>
            </c:numRef>
          </c:val>
          <c:extLst>
            <c:ext xmlns:c16="http://schemas.microsoft.com/office/drawing/2014/chart" uri="{C3380CC4-5D6E-409C-BE32-E72D297353CC}">
              <c16:uniqueId val="{00000002-968C-4834-9DCD-B68C6B27E937}"/>
            </c:ext>
          </c:extLst>
        </c:ser>
        <c:dLbls>
          <c:showLegendKey val="0"/>
          <c:showVal val="0"/>
          <c:showCatName val="0"/>
          <c:showSerName val="0"/>
          <c:showPercent val="0"/>
          <c:showBubbleSize val="0"/>
        </c:dLbls>
        <c:gapWidth val="150"/>
        <c:overlap val="100"/>
        <c:axId val="288447872"/>
        <c:axId val="288466432"/>
      </c:barChart>
      <c:catAx>
        <c:axId val="288447872"/>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288466432"/>
        <c:crosses val="autoZero"/>
        <c:auto val="1"/>
        <c:lblAlgn val="ctr"/>
        <c:lblOffset val="0"/>
        <c:noMultiLvlLbl val="0"/>
      </c:catAx>
      <c:valAx>
        <c:axId val="288466432"/>
        <c:scaling>
          <c:orientation val="minMax"/>
          <c:max val="10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288447872"/>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3.9193453724956646E-2"/>
          <c:y val="3.2499508989947672E-3"/>
          <c:w val="0.96080649163970855"/>
          <c:h val="5.9019287643626822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35011541927442"/>
          <c:y val="0.19653282273657338"/>
          <c:w val="0.78135962414501003"/>
          <c:h val="0.72411032421169264"/>
        </c:manualLayout>
      </c:layout>
      <c:barChart>
        <c:barDir val="bar"/>
        <c:grouping val="stacked"/>
        <c:varyColors val="0"/>
        <c:ser>
          <c:idx val="0"/>
          <c:order val="0"/>
          <c:tx>
            <c:strRef>
              <c:f>'Figure C5.3.'!$B$32</c:f>
              <c:strCache>
                <c:ptCount val="1"/>
                <c:pt idx="0">
                  <c:v>Do not benefit from public/government-guaranteed loans or scholarships/grants</c:v>
                </c:pt>
              </c:strCache>
            </c:strRef>
          </c:tx>
          <c:spPr>
            <a:solidFill>
              <a:schemeClr val="accent1"/>
            </a:solidFill>
            <a:ln>
              <a:noFill/>
            </a:ln>
            <a:effectLst/>
          </c:spPr>
          <c:invertIfNegative val="0"/>
          <c:cat>
            <c:strRef>
              <c:f>'Figure C5.3.'!$A$33:$A$48</c:f>
              <c:strCache>
                <c:ptCount val="16"/>
                <c:pt idx="0">
                  <c:v>Switzerland (1291)</c:v>
                </c:pt>
                <c:pt idx="1">
                  <c:v>Austria (921)</c:v>
                </c:pt>
                <c:pt idx="2">
                  <c:v>French Comm. (Belgium) (536)</c:v>
                </c:pt>
                <c:pt idx="3">
                  <c:v>Portugal (m)</c:v>
                </c:pt>
                <c:pt idx="4">
                  <c:v>Italy (1926)</c:v>
                </c:pt>
                <c:pt idx="5">
                  <c:v>Spain (1747)</c:v>
                </c:pt>
                <c:pt idx="6">
                  <c:v>Finland (0)</c:v>
                </c:pt>
                <c:pt idx="7">
                  <c:v>Chile (7524)</c:v>
                </c:pt>
                <c:pt idx="8">
                  <c:v>Canada (5286)</c:v>
                </c:pt>
                <c:pt idx="9">
                  <c:v>Denmark (0)</c:v>
                </c:pt>
                <c:pt idx="10">
                  <c:v>Australia (5034)</c:v>
                </c:pt>
                <c:pt idx="11">
                  <c:v>United States (8804)</c:v>
                </c:pt>
                <c:pt idx="12">
                  <c:v>New Zealand (4487)</c:v>
                </c:pt>
                <c:pt idx="13">
                  <c:v>Norway (0)</c:v>
                </c:pt>
                <c:pt idx="14">
                  <c:v>England (UK) (11866)</c:v>
                </c:pt>
                <c:pt idx="15">
                  <c:v>Sweden (0)</c:v>
                </c:pt>
              </c:strCache>
            </c:strRef>
          </c:cat>
          <c:val>
            <c:numRef>
              <c:f>'Figure C5.3.'!$B$33:$B$48</c:f>
              <c:numCache>
                <c:formatCode>#,##0.00</c:formatCode>
                <c:ptCount val="16"/>
                <c:pt idx="0">
                  <c:v>92.059309620303978</c:v>
                </c:pt>
                <c:pt idx="1">
                  <c:v>85</c:v>
                </c:pt>
                <c:pt idx="2">
                  <c:v>80</c:v>
                </c:pt>
                <c:pt idx="3">
                  <c:v>79</c:v>
                </c:pt>
                <c:pt idx="4">
                  <c:v>62</c:v>
                </c:pt>
                <c:pt idx="5">
                  <c:v>56.181807578948579</c:v>
                </c:pt>
                <c:pt idx="6">
                  <c:v>42</c:v>
                </c:pt>
                <c:pt idx="7">
                  <c:v>38</c:v>
                </c:pt>
                <c:pt idx="8">
                  <c:v>29.292929292929294</c:v>
                </c:pt>
                <c:pt idx="9">
                  <c:v>13.861386138613863</c:v>
                </c:pt>
                <c:pt idx="10">
                  <c:v>11.462209653801196</c:v>
                </c:pt>
                <c:pt idx="11">
                  <c:v>11</c:v>
                </c:pt>
                <c:pt idx="12">
                  <c:v>10</c:v>
                </c:pt>
                <c:pt idx="13">
                  <c:v>10</c:v>
                </c:pt>
                <c:pt idx="14">
                  <c:v>6</c:v>
                </c:pt>
                <c:pt idx="15">
                  <c:v>6</c:v>
                </c:pt>
              </c:numCache>
            </c:numRef>
          </c:val>
          <c:extLst>
            <c:ext xmlns:c16="http://schemas.microsoft.com/office/drawing/2014/chart" uri="{C3380CC4-5D6E-409C-BE32-E72D297353CC}">
              <c16:uniqueId val="{00000000-E896-4692-AC5E-9D744F5FD940}"/>
            </c:ext>
          </c:extLst>
        </c:ser>
        <c:ser>
          <c:idx val="2"/>
          <c:order val="1"/>
          <c:tx>
            <c:strRef>
              <c:f>'Figure C5.3.'!$C$32</c:f>
              <c:strCache>
                <c:ptCount val="1"/>
                <c:pt idx="0">
                  <c:v>Benefit from public/government-guaranteed loans only</c:v>
                </c:pt>
              </c:strCache>
            </c:strRef>
          </c:tx>
          <c:spPr>
            <a:solidFill>
              <a:schemeClr val="accent3"/>
            </a:solidFill>
            <a:ln>
              <a:noFill/>
            </a:ln>
            <a:effectLst/>
          </c:spPr>
          <c:invertIfNegative val="0"/>
          <c:cat>
            <c:strRef>
              <c:f>'Figure C5.3.'!$A$33:$A$48</c:f>
              <c:strCache>
                <c:ptCount val="16"/>
                <c:pt idx="0">
                  <c:v>Switzerland (1291)</c:v>
                </c:pt>
                <c:pt idx="1">
                  <c:v>Austria (921)</c:v>
                </c:pt>
                <c:pt idx="2">
                  <c:v>French Comm. (Belgium) (536)</c:v>
                </c:pt>
                <c:pt idx="3">
                  <c:v>Portugal (m)</c:v>
                </c:pt>
                <c:pt idx="4">
                  <c:v>Italy (1926)</c:v>
                </c:pt>
                <c:pt idx="5">
                  <c:v>Spain (1747)</c:v>
                </c:pt>
                <c:pt idx="6">
                  <c:v>Finland (0)</c:v>
                </c:pt>
                <c:pt idx="7">
                  <c:v>Chile (7524)</c:v>
                </c:pt>
                <c:pt idx="8">
                  <c:v>Canada (5286)</c:v>
                </c:pt>
                <c:pt idx="9">
                  <c:v>Denmark (0)</c:v>
                </c:pt>
                <c:pt idx="10">
                  <c:v>Australia (5034)</c:v>
                </c:pt>
                <c:pt idx="11">
                  <c:v>United States (8804)</c:v>
                </c:pt>
                <c:pt idx="12">
                  <c:v>New Zealand (4487)</c:v>
                </c:pt>
                <c:pt idx="13">
                  <c:v>Norway (0)</c:v>
                </c:pt>
                <c:pt idx="14">
                  <c:v>England (UK) (11866)</c:v>
                </c:pt>
                <c:pt idx="15">
                  <c:v>Sweden (0)</c:v>
                </c:pt>
              </c:strCache>
            </c:strRef>
          </c:cat>
          <c:val>
            <c:numRef>
              <c:f>'Figure C5.3.'!$C$33:$C$48</c:f>
              <c:numCache>
                <c:formatCode>#,##0.00</c:formatCode>
                <c:ptCount val="16"/>
                <c:pt idx="0">
                  <c:v>0.29637727888077003</c:v>
                </c:pt>
                <c:pt idx="1">
                  <c:v>#N/A</c:v>
                </c:pt>
                <c:pt idx="2">
                  <c:v>0</c:v>
                </c:pt>
                <c:pt idx="3">
                  <c:v>0</c:v>
                </c:pt>
                <c:pt idx="4">
                  <c:v>0</c:v>
                </c:pt>
                <c:pt idx="5">
                  <c:v>0</c:v>
                </c:pt>
                <c:pt idx="6">
                  <c:v>#N/A</c:v>
                </c:pt>
                <c:pt idx="7">
                  <c:v>21</c:v>
                </c:pt>
                <c:pt idx="8">
                  <c:v>34.343434343434339</c:v>
                </c:pt>
                <c:pt idx="9">
                  <c:v>0.99009900990099009</c:v>
                </c:pt>
                <c:pt idx="10">
                  <c:v>45.571590741163675</c:v>
                </c:pt>
                <c:pt idx="11">
                  <c:v>10</c:v>
                </c:pt>
                <c:pt idx="12">
                  <c:v>54</c:v>
                </c:pt>
                <c:pt idx="13">
                  <c:v>12</c:v>
                </c:pt>
                <c:pt idx="14">
                  <c:v>94</c:v>
                </c:pt>
                <c:pt idx="15">
                  <c:v>0</c:v>
                </c:pt>
              </c:numCache>
            </c:numRef>
          </c:val>
          <c:extLst>
            <c:ext xmlns:c16="http://schemas.microsoft.com/office/drawing/2014/chart" uri="{C3380CC4-5D6E-409C-BE32-E72D297353CC}">
              <c16:uniqueId val="{00000001-E896-4692-AC5E-9D744F5FD940}"/>
            </c:ext>
          </c:extLst>
        </c:ser>
        <c:ser>
          <c:idx val="1"/>
          <c:order val="2"/>
          <c:tx>
            <c:strRef>
              <c:f>'Figure C5.3.'!$D$32</c:f>
              <c:strCache>
                <c:ptCount val="1"/>
                <c:pt idx="0">
                  <c:v>Benefit from scholarships/grants only</c:v>
                </c:pt>
              </c:strCache>
            </c:strRef>
          </c:tx>
          <c:spPr>
            <a:solidFill>
              <a:schemeClr val="accent2"/>
            </a:solidFill>
            <a:ln>
              <a:noFill/>
            </a:ln>
            <a:effectLst/>
          </c:spPr>
          <c:invertIfNegative val="0"/>
          <c:cat>
            <c:strRef>
              <c:f>'Figure C5.3.'!$A$33:$A$48</c:f>
              <c:strCache>
                <c:ptCount val="16"/>
                <c:pt idx="0">
                  <c:v>Switzerland (1291)</c:v>
                </c:pt>
                <c:pt idx="1">
                  <c:v>Austria (921)</c:v>
                </c:pt>
                <c:pt idx="2">
                  <c:v>French Comm. (Belgium) (536)</c:v>
                </c:pt>
                <c:pt idx="3">
                  <c:v>Portugal (m)</c:v>
                </c:pt>
                <c:pt idx="4">
                  <c:v>Italy (1926)</c:v>
                </c:pt>
                <c:pt idx="5">
                  <c:v>Spain (1747)</c:v>
                </c:pt>
                <c:pt idx="6">
                  <c:v>Finland (0)</c:v>
                </c:pt>
                <c:pt idx="7">
                  <c:v>Chile (7524)</c:v>
                </c:pt>
                <c:pt idx="8">
                  <c:v>Canada (5286)</c:v>
                </c:pt>
                <c:pt idx="9">
                  <c:v>Denmark (0)</c:v>
                </c:pt>
                <c:pt idx="10">
                  <c:v>Australia (5034)</c:v>
                </c:pt>
                <c:pt idx="11">
                  <c:v>United States (8804)</c:v>
                </c:pt>
                <c:pt idx="12">
                  <c:v>New Zealand (4487)</c:v>
                </c:pt>
                <c:pt idx="13">
                  <c:v>Norway (0)</c:v>
                </c:pt>
                <c:pt idx="14">
                  <c:v>England (UK) (11866)</c:v>
                </c:pt>
                <c:pt idx="15">
                  <c:v>Sweden (0)</c:v>
                </c:pt>
              </c:strCache>
            </c:strRef>
          </c:cat>
          <c:val>
            <c:numRef>
              <c:f>'Figure C5.3.'!$D$33:$D$48</c:f>
              <c:numCache>
                <c:formatCode>#,##0.00</c:formatCode>
                <c:ptCount val="16"/>
                <c:pt idx="0">
                  <c:v>7.1168982025187804</c:v>
                </c:pt>
                <c:pt idx="1">
                  <c:v>15</c:v>
                </c:pt>
                <c:pt idx="2">
                  <c:v>20</c:v>
                </c:pt>
                <c:pt idx="3">
                  <c:v>21</c:v>
                </c:pt>
                <c:pt idx="4">
                  <c:v>38</c:v>
                </c:pt>
                <c:pt idx="5">
                  <c:v>43.818192421051421</c:v>
                </c:pt>
                <c:pt idx="6">
                  <c:v>#N/A</c:v>
                </c:pt>
                <c:pt idx="7">
                  <c:v>32</c:v>
                </c:pt>
                <c:pt idx="8">
                  <c:v>36.363636363636367</c:v>
                </c:pt>
                <c:pt idx="9">
                  <c:v>58.415841584158414</c:v>
                </c:pt>
                <c:pt idx="10">
                  <c:v>0</c:v>
                </c:pt>
                <c:pt idx="11">
                  <c:v>26</c:v>
                </c:pt>
                <c:pt idx="12">
                  <c:v>2</c:v>
                </c:pt>
                <c:pt idx="13">
                  <c:v>2</c:v>
                </c:pt>
                <c:pt idx="14">
                  <c:v>#N/A</c:v>
                </c:pt>
                <c:pt idx="15">
                  <c:v>19</c:v>
                </c:pt>
              </c:numCache>
            </c:numRef>
          </c:val>
          <c:extLst>
            <c:ext xmlns:c16="http://schemas.microsoft.com/office/drawing/2014/chart" uri="{C3380CC4-5D6E-409C-BE32-E72D297353CC}">
              <c16:uniqueId val="{00000002-E896-4692-AC5E-9D744F5FD940}"/>
            </c:ext>
          </c:extLst>
        </c:ser>
        <c:ser>
          <c:idx val="4"/>
          <c:order val="3"/>
          <c:tx>
            <c:strRef>
              <c:f>'Figure C5.3.'!$E$32</c:f>
              <c:strCache>
                <c:ptCount val="1"/>
                <c:pt idx="0">
                  <c:v>Benefit from public/government-guaranteed loans and scholarships/grants</c:v>
                </c:pt>
              </c:strCache>
            </c:strRef>
          </c:tx>
          <c:spPr>
            <a:solidFill>
              <a:schemeClr val="accent5"/>
            </a:solidFill>
            <a:ln>
              <a:noFill/>
            </a:ln>
            <a:effectLst/>
          </c:spPr>
          <c:invertIfNegative val="0"/>
          <c:cat>
            <c:strRef>
              <c:f>'Figure C5.3.'!$A$33:$A$48</c:f>
              <c:strCache>
                <c:ptCount val="16"/>
                <c:pt idx="0">
                  <c:v>Switzerland (1291)</c:v>
                </c:pt>
                <c:pt idx="1">
                  <c:v>Austria (921)</c:v>
                </c:pt>
                <c:pt idx="2">
                  <c:v>French Comm. (Belgium) (536)</c:v>
                </c:pt>
                <c:pt idx="3">
                  <c:v>Portugal (m)</c:v>
                </c:pt>
                <c:pt idx="4">
                  <c:v>Italy (1926)</c:v>
                </c:pt>
                <c:pt idx="5">
                  <c:v>Spain (1747)</c:v>
                </c:pt>
                <c:pt idx="6">
                  <c:v>Finland (0)</c:v>
                </c:pt>
                <c:pt idx="7">
                  <c:v>Chile (7524)</c:v>
                </c:pt>
                <c:pt idx="8">
                  <c:v>Canada (5286)</c:v>
                </c:pt>
                <c:pt idx="9">
                  <c:v>Denmark (0)</c:v>
                </c:pt>
                <c:pt idx="10">
                  <c:v>Australia (5034)</c:v>
                </c:pt>
                <c:pt idx="11">
                  <c:v>United States (8804)</c:v>
                </c:pt>
                <c:pt idx="12">
                  <c:v>New Zealand (4487)</c:v>
                </c:pt>
                <c:pt idx="13">
                  <c:v>Norway (0)</c:v>
                </c:pt>
                <c:pt idx="14">
                  <c:v>England (UK) (11866)</c:v>
                </c:pt>
                <c:pt idx="15">
                  <c:v>Sweden (0)</c:v>
                </c:pt>
              </c:strCache>
            </c:strRef>
          </c:cat>
          <c:val>
            <c:numRef>
              <c:f>'Figure C5.3.'!$E$33:$E$48</c:f>
              <c:numCache>
                <c:formatCode>#,##0.00</c:formatCode>
                <c:ptCount val="16"/>
                <c:pt idx="0">
                  <c:v>0.52741489829647126</c:v>
                </c:pt>
                <c:pt idx="1">
                  <c:v>#N/A</c:v>
                </c:pt>
                <c:pt idx="2">
                  <c:v>#N/A</c:v>
                </c:pt>
                <c:pt idx="3">
                  <c:v>#N/A</c:v>
                </c:pt>
                <c:pt idx="4">
                  <c:v>#N/A</c:v>
                </c:pt>
                <c:pt idx="5">
                  <c:v>#N/A</c:v>
                </c:pt>
                <c:pt idx="6">
                  <c:v>58</c:v>
                </c:pt>
                <c:pt idx="7">
                  <c:v>9</c:v>
                </c:pt>
                <c:pt idx="8">
                  <c:v>#N/A</c:v>
                </c:pt>
                <c:pt idx="9">
                  <c:v>26.732673267326735</c:v>
                </c:pt>
                <c:pt idx="10">
                  <c:v>42.966199605035129</c:v>
                </c:pt>
                <c:pt idx="11">
                  <c:v>53</c:v>
                </c:pt>
                <c:pt idx="12">
                  <c:v>34</c:v>
                </c:pt>
                <c:pt idx="13">
                  <c:v>76</c:v>
                </c:pt>
                <c:pt idx="14">
                  <c:v>#N/A</c:v>
                </c:pt>
                <c:pt idx="15">
                  <c:v>75</c:v>
                </c:pt>
              </c:numCache>
            </c:numRef>
          </c:val>
          <c:extLst xmlns:c15="http://schemas.microsoft.com/office/drawing/2012/chart">
            <c:ext xmlns:c16="http://schemas.microsoft.com/office/drawing/2014/chart" uri="{C3380CC4-5D6E-409C-BE32-E72D297353CC}">
              <c16:uniqueId val="{00000003-E896-4692-AC5E-9D744F5FD940}"/>
            </c:ext>
          </c:extLst>
        </c:ser>
        <c:dLbls>
          <c:showLegendKey val="0"/>
          <c:showVal val="0"/>
          <c:showCatName val="0"/>
          <c:showSerName val="0"/>
          <c:showPercent val="0"/>
          <c:showBubbleSize val="0"/>
        </c:dLbls>
        <c:gapWidth val="150"/>
        <c:overlap val="100"/>
        <c:axId val="459590272"/>
        <c:axId val="448598400"/>
        <c:extLst>
          <c:ext xmlns:c15="http://schemas.microsoft.com/office/drawing/2012/chart" uri="{02D57815-91ED-43cb-92C2-25804820EDAC}">
            <c15:filteredBarSeries>
              <c15:ser>
                <c:idx val="3"/>
                <c:order val="4"/>
                <c:tx>
                  <c:v>Annual average (or most common) tuition fees charged by public institutions at the bachelor's or equivalent level</c:v>
                </c:tx>
                <c:spPr>
                  <a:solidFill>
                    <a:schemeClr val="accent4"/>
                  </a:solidFill>
                  <a:ln>
                    <a:noFill/>
                  </a:ln>
                  <a:effectLst/>
                </c:spPr>
                <c:invertIfNegative val="0"/>
                <c:cat>
                  <c:strRef>
                    <c:extLst>
                      <c:ext uri="{02D57815-91ED-43cb-92C2-25804820EDAC}">
                        <c15:formulaRef>
                          <c15:sqref>'Figure C5.3.'!$A$33:$A$48</c15:sqref>
                        </c15:formulaRef>
                      </c:ext>
                    </c:extLst>
                    <c:strCache>
                      <c:ptCount val="16"/>
                      <c:pt idx="0">
                        <c:v>Switzerland (1291)</c:v>
                      </c:pt>
                      <c:pt idx="1">
                        <c:v>Austria (921)</c:v>
                      </c:pt>
                      <c:pt idx="2">
                        <c:v>French Comm. (Belgium) (536)</c:v>
                      </c:pt>
                      <c:pt idx="3">
                        <c:v>Portugal (m)</c:v>
                      </c:pt>
                      <c:pt idx="4">
                        <c:v>Italy (1926)</c:v>
                      </c:pt>
                      <c:pt idx="5">
                        <c:v>Spain (1747)</c:v>
                      </c:pt>
                      <c:pt idx="6">
                        <c:v>Finland (0)</c:v>
                      </c:pt>
                      <c:pt idx="7">
                        <c:v>Chile (7524)</c:v>
                      </c:pt>
                      <c:pt idx="8">
                        <c:v>Canada (5286)</c:v>
                      </c:pt>
                      <c:pt idx="9">
                        <c:v>Denmark (0)</c:v>
                      </c:pt>
                      <c:pt idx="10">
                        <c:v>Australia (5034)</c:v>
                      </c:pt>
                      <c:pt idx="11">
                        <c:v>United States (8804)</c:v>
                      </c:pt>
                      <c:pt idx="12">
                        <c:v>New Zealand (4487)</c:v>
                      </c:pt>
                      <c:pt idx="13">
                        <c:v>Norway (0)</c:v>
                      </c:pt>
                      <c:pt idx="14">
                        <c:v>England (UK) (11866)</c:v>
                      </c:pt>
                      <c:pt idx="15">
                        <c:v>Sweden (0)</c:v>
                      </c:pt>
                    </c:strCache>
                  </c:strRef>
                </c:cat>
                <c:val>
                  <c:numLit>
                    <c:formatCode>General</c:formatCode>
                    <c:ptCount val="22"/>
                    <c:pt idx="0">
                      <c:v>1290.7292117164686</c:v>
                    </c:pt>
                    <c:pt idx="1">
                      <c:v>920.99462351969441</c:v>
                    </c:pt>
                    <c:pt idx="2">
                      <c:v>536.24792827843942</c:v>
                    </c:pt>
                    <c:pt idx="3">
                      <c:v>#N/A</c:v>
                    </c:pt>
                    <c:pt idx="4">
                      <c:v>1925.949330729017</c:v>
                    </c:pt>
                    <c:pt idx="5">
                      <c:v>7524.0011315474403</c:v>
                    </c:pt>
                    <c:pt idx="6">
                      <c:v>1746.7395466409971</c:v>
                    </c:pt>
                    <c:pt idx="7">
                      <c:v>#N/A</c:v>
                    </c:pt>
                    <c:pt idx="8">
                      <c:v>5285.9171601414055</c:v>
                    </c:pt>
                    <c:pt idx="9">
                      <c:v>#N/A</c:v>
                    </c:pt>
                    <c:pt idx="10">
                      <c:v>5034.4142924197176</c:v>
                    </c:pt>
                    <c:pt idx="11">
                      <c:v>8804.0738105908986</c:v>
                    </c:pt>
                    <c:pt idx="12">
                      <c:v>11866.046788581112</c:v>
                    </c:pt>
                    <c:pt idx="13">
                      <c:v>#N/A</c:v>
                    </c:pt>
                    <c:pt idx="14">
                      <c:v>#N/A</c:v>
                    </c:pt>
                    <c:pt idx="15">
                      <c:v>0</c:v>
                    </c:pt>
                    <c:pt idx="16">
                      <c:v>0</c:v>
                    </c:pt>
                    <c:pt idx="17">
                      <c:v>0</c:v>
                    </c:pt>
                    <c:pt idx="18">
                      <c:v>0</c:v>
                    </c:pt>
                    <c:pt idx="19">
                      <c:v>0</c:v>
                    </c:pt>
                    <c:pt idx="20">
                      <c:v>0</c:v>
                    </c:pt>
                    <c:pt idx="21">
                      <c:v>0</c:v>
                    </c:pt>
                  </c:numLit>
                </c:val>
                <c:extLst>
                  <c:ext xmlns:c16="http://schemas.microsoft.com/office/drawing/2014/chart" uri="{C3380CC4-5D6E-409C-BE32-E72D297353CC}">
                    <c16:uniqueId val="{00000004-E896-4692-AC5E-9D744F5FD940}"/>
                  </c:ext>
                </c:extLst>
              </c15:ser>
            </c15:filteredBarSeries>
          </c:ext>
        </c:extLst>
      </c:barChart>
      <c:catAx>
        <c:axId val="459590272"/>
        <c:scaling>
          <c:orientation val="minMax"/>
        </c:scaling>
        <c:delete val="0"/>
        <c:axPos val="l"/>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lang="en-US" sz="800" b="0" i="0" u="none" strike="noStrike" kern="1200" baseline="0">
                <a:solidFill>
                  <a:srgbClr val="FFFFFF"/>
                </a:solidFill>
                <a:latin typeface="Arial"/>
                <a:ea typeface="Arial"/>
                <a:cs typeface="Arial"/>
              </a:defRPr>
            </a:pPr>
            <a:endParaRPr lang="en-US"/>
          </a:p>
        </c:txPr>
        <c:crossAx val="448598400"/>
        <c:crosses val="autoZero"/>
        <c:auto val="1"/>
        <c:lblAlgn val="ctr"/>
        <c:lblOffset val="0"/>
        <c:tickLblSkip val="1"/>
        <c:noMultiLvlLbl val="0"/>
      </c:catAx>
      <c:valAx>
        <c:axId val="448598400"/>
        <c:scaling>
          <c:orientation val="minMax"/>
          <c:max val="100"/>
          <c:min val="0"/>
        </c:scaling>
        <c:delete val="0"/>
        <c:axPos val="b"/>
        <c:majorGridlines>
          <c:spPr>
            <a:ln w="9525" cap="flat" cmpd="sng" algn="ctr">
              <a:noFill/>
              <a:prstDash val="solid"/>
              <a:round/>
            </a:ln>
            <a:effectLst/>
          </c:spPr>
        </c:majorGridlines>
        <c:title>
          <c:tx>
            <c:rich>
              <a:bodyPr rot="0" spcFirstLastPara="1" vertOverflow="ellipsis" vert="horz"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r>
                  <a:rPr lang="en-US" sz="1200" b="0" i="0" u="none" baseline="0" dirty="0">
                    <a:solidFill>
                      <a:srgbClr val="FFFFFF"/>
                    </a:solidFill>
                    <a:latin typeface="Arial" panose="020B0604020202020204" pitchFamily="34" charset="0"/>
                    <a:ea typeface="Arial"/>
                    <a:cs typeface="Arial"/>
                  </a:rPr>
                  <a:t>%</a:t>
                </a:r>
              </a:p>
            </c:rich>
          </c:tx>
          <c:layout>
            <c:manualLayout>
              <c:xMode val="edge"/>
              <c:yMode val="edge"/>
              <c:x val="0.97368436134962077"/>
              <c:y val="0.92709498839254822"/>
            </c:manualLayout>
          </c:layout>
          <c:overlay val="0"/>
          <c:spPr>
            <a:noFill/>
            <a:ln>
              <a:noFill/>
            </a:ln>
            <a:effectLst/>
          </c:spPr>
          <c:txPr>
            <a:bodyPr rot="0" spcFirstLastPara="1" vertOverflow="ellipsis" vert="horz"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lang="en-US" sz="1050" b="0" i="0" u="none" strike="noStrike" kern="1200" baseline="0">
                <a:solidFill>
                  <a:srgbClr val="FFFFFF"/>
                </a:solidFill>
                <a:latin typeface="Arial"/>
                <a:ea typeface="Arial"/>
                <a:cs typeface="Arial"/>
              </a:defRPr>
            </a:pPr>
            <a:endParaRPr lang="en-US"/>
          </a:p>
        </c:txPr>
        <c:crossAx val="459590272"/>
        <c:crosses val="autoZero"/>
        <c:crossBetween val="between"/>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lang="en-US" sz="11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1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1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lang="en-US" sz="1100" b="0" i="0" u="none" strike="noStrike" kern="1200" baseline="0">
                <a:solidFill>
                  <a:srgbClr val="FFFFFF"/>
                </a:solidFill>
                <a:latin typeface="Arial"/>
                <a:ea typeface="Arial"/>
                <a:cs typeface="Arial"/>
              </a:defRPr>
            </a:pPr>
            <a:endParaRPr lang="en-US"/>
          </a:p>
        </c:txPr>
      </c:legendEntry>
      <c:layout>
        <c:manualLayout>
          <c:xMode val="edge"/>
          <c:yMode val="edge"/>
          <c:x val="1.4661620490139544E-2"/>
          <c:y val="0"/>
          <c:w val="0.96259611229218256"/>
          <c:h val="0.17811602783726455"/>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11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Lst>
  </c:spPr>
  <c:txPr>
    <a:bodyPr rot="0" vert="horz"/>
    <a:lstStyle/>
    <a:p>
      <a:pPr>
        <a:defRPr lang="en-US" sz="1000" b="0" i="0" u="none" baseline="0">
          <a:solidFill>
            <a:srgbClr val="000000"/>
          </a:solidFill>
          <a:latin typeface="Calibri"/>
          <a:ea typeface="Calibri"/>
          <a:cs typeface="Calibri"/>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280390406111272E-2"/>
          <c:y val="7.7985842684575729E-2"/>
          <c:w val="0.89874373410787034"/>
          <c:h val="0.75365520850741119"/>
        </c:manualLayout>
      </c:layout>
      <c:scatterChart>
        <c:scatterStyle val="lineMarker"/>
        <c:varyColors val="0"/>
        <c:ser>
          <c:idx val="4"/>
          <c:order val="0"/>
          <c:tx>
            <c:strRef>
              <c:f>'Figure A3.1.'!$J$31</c:f>
              <c:strCache>
                <c:ptCount val="1"/>
                <c:pt idx="0">
                  <c:v>Information and communication technologies</c:v>
                </c:pt>
              </c:strCache>
            </c:strRef>
          </c:tx>
          <c:spPr>
            <a:ln w="28575">
              <a:noFill/>
            </a:ln>
          </c:spPr>
          <c:marker>
            <c:symbol val="circle"/>
            <c:size val="7"/>
            <c:spPr>
              <a:solidFill>
                <a:schemeClr val="accent1"/>
              </a:solidFill>
              <a:ln>
                <a:noFill/>
              </a:ln>
            </c:spPr>
          </c:marker>
          <c:dPt>
            <c:idx val="2"/>
            <c:marker>
              <c:spPr>
                <a:solidFill>
                  <a:schemeClr val="tx1"/>
                </a:solidFill>
                <a:ln>
                  <a:noFill/>
                </a:ln>
              </c:spPr>
            </c:marker>
            <c:bubble3D val="0"/>
            <c:extLst>
              <c:ext xmlns:c16="http://schemas.microsoft.com/office/drawing/2014/chart" uri="{C3380CC4-5D6E-409C-BE32-E72D297353CC}">
                <c16:uniqueId val="{00000017-86DF-4A65-816C-EA128780A636}"/>
              </c:ext>
            </c:extLst>
          </c:dPt>
          <c:dLbls>
            <c:dLbl>
              <c:idx val="2"/>
              <c:tx>
                <c:rich>
                  <a:bodyPr/>
                  <a:lstStyle/>
                  <a:p>
                    <a:r>
                      <a:rPr lang="en-US" dirty="0"/>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86DF-4A65-816C-EA128780A636}"/>
                </c:ext>
              </c:extLst>
            </c:dLbl>
            <c:dLbl>
              <c:idx val="13"/>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86DF-4A65-816C-EA128780A636}"/>
                </c:ext>
              </c:extLst>
            </c:dLbl>
            <c:dLbl>
              <c:idx val="32"/>
              <c:tx>
                <c:rich>
                  <a:bodyPr/>
                  <a:lstStyle/>
                  <a:p>
                    <a:r>
                      <a:rPr lang="en-US"/>
                      <a:t>Turkey¹</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A3.1.'!$K$32:$K$83</c:f>
              <c:numCache>
                <c:formatCode>General</c:formatCode>
                <c:ptCount val="52"/>
                <c:pt idx="0">
                  <c:v>0.25</c:v>
                </c:pt>
                <c:pt idx="1">
                  <c:v>0.25</c:v>
                </c:pt>
                <c:pt idx="2">
                  <c:v>0.25</c:v>
                </c:pt>
                <c:pt idx="3">
                  <c:v>0.25</c:v>
                </c:pt>
                <c:pt idx="4">
                  <c:v>0.25</c:v>
                </c:pt>
                <c:pt idx="5">
                  <c:v>0.25</c:v>
                </c:pt>
                <c:pt idx="6">
                  <c:v>0.25</c:v>
                </c:pt>
                <c:pt idx="7">
                  <c:v>0.25</c:v>
                </c:pt>
                <c:pt idx="8">
                  <c:v>0.25</c:v>
                </c:pt>
                <c:pt idx="9">
                  <c:v>0.25</c:v>
                </c:pt>
                <c:pt idx="10">
                  <c:v>0.25</c:v>
                </c:pt>
                <c:pt idx="11">
                  <c:v>0.25</c:v>
                </c:pt>
                <c:pt idx="12">
                  <c:v>0.25</c:v>
                </c:pt>
                <c:pt idx="13">
                  <c:v>0.25</c:v>
                </c:pt>
                <c:pt idx="14">
                  <c:v>0.25</c:v>
                </c:pt>
                <c:pt idx="15">
                  <c:v>0.25</c:v>
                </c:pt>
                <c:pt idx="16">
                  <c:v>0.25</c:v>
                </c:pt>
                <c:pt idx="17">
                  <c:v>0.25</c:v>
                </c:pt>
                <c:pt idx="18">
                  <c:v>0.25</c:v>
                </c:pt>
                <c:pt idx="19">
                  <c:v>0.25</c:v>
                </c:pt>
                <c:pt idx="20">
                  <c:v>0.25</c:v>
                </c:pt>
                <c:pt idx="21">
                  <c:v>0.25</c:v>
                </c:pt>
                <c:pt idx="22">
                  <c:v>0.25</c:v>
                </c:pt>
                <c:pt idx="23">
                  <c:v>0.25</c:v>
                </c:pt>
                <c:pt idx="24">
                  <c:v>0.25</c:v>
                </c:pt>
                <c:pt idx="25">
                  <c:v>0.25</c:v>
                </c:pt>
                <c:pt idx="26">
                  <c:v>0.25</c:v>
                </c:pt>
                <c:pt idx="27">
                  <c:v>0.25</c:v>
                </c:pt>
                <c:pt idx="28">
                  <c:v>0.25</c:v>
                </c:pt>
                <c:pt idx="29">
                  <c:v>0.25</c:v>
                </c:pt>
                <c:pt idx="30">
                  <c:v>0.25</c:v>
                </c:pt>
                <c:pt idx="31">
                  <c:v>0.25</c:v>
                </c:pt>
                <c:pt idx="32">
                  <c:v>0.25</c:v>
                </c:pt>
                <c:pt idx="33">
                  <c:v>0.25</c:v>
                </c:pt>
                <c:pt idx="34">
                  <c:v>0.25</c:v>
                </c:pt>
                <c:pt idx="35">
                  <c:v>0.25</c:v>
                </c:pt>
                <c:pt idx="36">
                  <c:v>0.25</c:v>
                </c:pt>
                <c:pt idx="37">
                  <c:v>0.25</c:v>
                </c:pt>
                <c:pt idx="38">
                  <c:v>0.25</c:v>
                </c:pt>
                <c:pt idx="39">
                  <c:v>0.25</c:v>
                </c:pt>
                <c:pt idx="40">
                  <c:v>0.25</c:v>
                </c:pt>
                <c:pt idx="41">
                  <c:v>0.25</c:v>
                </c:pt>
                <c:pt idx="42">
                  <c:v>0.25</c:v>
                </c:pt>
                <c:pt idx="43">
                  <c:v>0.25</c:v>
                </c:pt>
                <c:pt idx="44">
                  <c:v>0.25</c:v>
                </c:pt>
                <c:pt idx="45">
                  <c:v>0.25</c:v>
                </c:pt>
                <c:pt idx="46">
                  <c:v>0.25</c:v>
                </c:pt>
              </c:numCache>
            </c:numRef>
          </c:xVal>
          <c:yVal>
            <c:numRef>
              <c:f>'Figure A3.1.'!$J$32:$J$83</c:f>
              <c:numCache>
                <c:formatCode>General</c:formatCode>
                <c:ptCount val="52"/>
                <c:pt idx="0">
                  <c:v>84.485557999999997</c:v>
                </c:pt>
                <c:pt idx="1">
                  <c:v>90.377089999999995</c:v>
                </c:pt>
                <c:pt idx="2">
                  <c:v>90.103233000000003</c:v>
                </c:pt>
                <c:pt idx="3">
                  <c:v>0</c:v>
                </c:pt>
                <c:pt idx="4">
                  <c:v>90.017241999999996</c:v>
                </c:pt>
                <c:pt idx="5">
                  <c:v>92.118408000000002</c:v>
                </c:pt>
                <c:pt idx="6">
                  <c:v>87.367416000000006</c:v>
                </c:pt>
                <c:pt idx="7">
                  <c:v>93.719902000000005</c:v>
                </c:pt>
                <c:pt idx="8">
                  <c:v>94.805190999999994</c:v>
                </c:pt>
                <c:pt idx="9">
                  <c:v>87.497703999999999</c:v>
                </c:pt>
                <c:pt idx="10">
                  <c:v>91.796463000000003</c:v>
                </c:pt>
                <c:pt idx="11">
                  <c:v>83.833602999999997</c:v>
                </c:pt>
                <c:pt idx="12">
                  <c:v>92.816627999999994</c:v>
                </c:pt>
                <c:pt idx="13">
                  <c:v>96.957252999999994</c:v>
                </c:pt>
                <c:pt idx="14">
                  <c:v>0</c:v>
                </c:pt>
                <c:pt idx="15">
                  <c:v>0</c:v>
                </c:pt>
                <c:pt idx="16">
                  <c:v>86.629356000000001</c:v>
                </c:pt>
                <c:pt idx="17">
                  <c:v>0</c:v>
                </c:pt>
                <c:pt idx="18">
                  <c:v>0</c:v>
                </c:pt>
                <c:pt idx="19">
                  <c:v>91.756568999999999</c:v>
                </c:pt>
                <c:pt idx="20">
                  <c:v>89.195976000000002</c:v>
                </c:pt>
                <c:pt idx="21">
                  <c:v>83.631973000000002</c:v>
                </c:pt>
                <c:pt idx="22">
                  <c:v>92.833054000000004</c:v>
                </c:pt>
                <c:pt idx="23">
                  <c:v>0</c:v>
                </c:pt>
                <c:pt idx="24">
                  <c:v>90.866394</c:v>
                </c:pt>
                <c:pt idx="25">
                  <c:v>95.636359999999996</c:v>
                </c:pt>
                <c:pt idx="26">
                  <c:v>90.939734999999999</c:v>
                </c:pt>
                <c:pt idx="27">
                  <c:v>93.458777999999995</c:v>
                </c:pt>
                <c:pt idx="28">
                  <c:v>96.770340000000004</c:v>
                </c:pt>
                <c:pt idx="29">
                  <c:v>86.497330000000005</c:v>
                </c:pt>
                <c:pt idx="30">
                  <c:v>93.829757999999998</c:v>
                </c:pt>
                <c:pt idx="31">
                  <c:v>92.606178</c:v>
                </c:pt>
                <c:pt idx="32">
                  <c:v>73.863640000000004</c:v>
                </c:pt>
                <c:pt idx="33">
                  <c:v>86.566895000000002</c:v>
                </c:pt>
                <c:pt idx="34">
                  <c:v>87.109961999999996</c:v>
                </c:pt>
                <c:pt idx="35">
                  <c:v>90.062050999999997</c:v>
                </c:pt>
                <c:pt idx="36">
                  <c:v>0</c:v>
                </c:pt>
                <c:pt idx="37">
                  <c:v>0</c:v>
                </c:pt>
                <c:pt idx="38">
                  <c:v>0</c:v>
                </c:pt>
                <c:pt idx="39">
                  <c:v>0</c:v>
                </c:pt>
                <c:pt idx="40">
                  <c:v>88.688170999999997</c:v>
                </c:pt>
                <c:pt idx="41">
                  <c:v>0</c:v>
                </c:pt>
                <c:pt idx="42">
                  <c:v>0</c:v>
                </c:pt>
                <c:pt idx="43">
                  <c:v>93.773537000000005</c:v>
                </c:pt>
                <c:pt idx="44">
                  <c:v>96.155792000000005</c:v>
                </c:pt>
                <c:pt idx="45">
                  <c:v>0</c:v>
                </c:pt>
                <c:pt idx="46">
                  <c:v>0</c:v>
                </c:pt>
              </c:numCache>
            </c:numRef>
          </c:yVal>
          <c:smooth val="0"/>
          <c:extLst>
            <c:ext xmlns:c16="http://schemas.microsoft.com/office/drawing/2014/chart" uri="{C3380CC4-5D6E-409C-BE32-E72D297353CC}">
              <c16:uniqueId val="{0000001A-86DF-4A65-816C-EA128780A636}"/>
            </c:ext>
          </c:extLst>
        </c:ser>
        <c:ser>
          <c:idx val="5"/>
          <c:order val="1"/>
          <c:tx>
            <c:strRef>
              <c:f>'Figure A3.1.'!$L$31</c:f>
              <c:strCache>
                <c:ptCount val="1"/>
                <c:pt idx="0">
                  <c:v>Engineering, manufacturing and construction</c:v>
                </c:pt>
              </c:strCache>
            </c:strRef>
          </c:tx>
          <c:spPr>
            <a:ln w="28575">
              <a:noFill/>
            </a:ln>
          </c:spPr>
          <c:marker>
            <c:spPr>
              <a:solidFill>
                <a:schemeClr val="accent1"/>
              </a:solidFill>
              <a:ln>
                <a:noFill/>
              </a:ln>
            </c:spPr>
          </c:marker>
          <c:dPt>
            <c:idx val="1"/>
            <c:marker>
              <c:spPr>
                <a:solidFill>
                  <a:schemeClr val="tx1"/>
                </a:solidFill>
                <a:ln>
                  <a:noFill/>
                </a:ln>
              </c:spPr>
            </c:marker>
            <c:bubble3D val="0"/>
            <c:extLst>
              <c:ext xmlns:c16="http://schemas.microsoft.com/office/drawing/2014/chart" uri="{C3380CC4-5D6E-409C-BE32-E72D297353CC}">
                <c16:uniqueId val="{0000001B-86DF-4A65-816C-EA128780A636}"/>
              </c:ext>
            </c:extLst>
          </c:dPt>
          <c:dPt>
            <c:idx val="19"/>
            <c:bubble3D val="0"/>
            <c:extLst>
              <c:ext xmlns:c16="http://schemas.microsoft.com/office/drawing/2014/chart" uri="{C3380CC4-5D6E-409C-BE32-E72D297353CC}">
                <c16:uniqueId val="{0000001C-86DF-4A65-816C-EA128780A636}"/>
              </c:ext>
            </c:extLst>
          </c:dPt>
          <c:dLbls>
            <c:dLbl>
              <c:idx val="1"/>
              <c:tx>
                <c:rich>
                  <a:bodyPr/>
                  <a:lstStyle/>
                  <a:p>
                    <a:r>
                      <a:rPr lang="en-US" dirty="0"/>
                      <a:t>OECD</a:t>
                    </a:r>
                    <a:r>
                      <a:rPr lang="en-US" baseline="0" dirty="0"/>
                      <a:t> average</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86DF-4A65-816C-EA128780A636}"/>
                </c:ext>
              </c:extLst>
            </c:dLbl>
            <c:dLbl>
              <c:idx val="11"/>
              <c:layout>
                <c:manualLayout>
                  <c:x val="0"/>
                  <c:y val="1.1812748404891408E-2"/>
                </c:manualLayout>
              </c:layout>
              <c:tx>
                <c:rich>
                  <a:bodyPr/>
                  <a:lstStyle/>
                  <a:p>
                    <a:r>
                      <a:rPr lang="en-US"/>
                      <a:t>Greece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86DF-4A65-816C-EA128780A636}"/>
                </c:ext>
              </c:extLst>
            </c:dLbl>
            <c:dLbl>
              <c:idx val="20"/>
              <c:tx>
                <c:rich>
                  <a:bodyPr/>
                  <a:lstStyle/>
                  <a:p>
                    <a:r>
                      <a:rPr lang="en-US"/>
                      <a:t>Luxembourg</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86DF-4A65-816C-EA128780A636}"/>
                </c:ext>
              </c:extLst>
            </c:dLbl>
            <c:dLbl>
              <c:idx val="32"/>
              <c:layout>
                <c:manualLayout>
                  <c:x val="0"/>
                  <c:y val="-3.9375828016304697E-3"/>
                </c:manualLayout>
              </c:layout>
              <c:tx>
                <c:rich>
                  <a:bodyPr wrap="square" lIns="38100" tIns="19050" rIns="38100" bIns="19050" anchor="ctr">
                    <a:spAutoFit/>
                  </a:bodyPr>
                  <a:lstStyle/>
                  <a:p>
                    <a:pPr>
                      <a:defRPr sz="1000">
                        <a:solidFill>
                          <a:schemeClr val="bg1"/>
                        </a:solidFill>
                      </a:defRPr>
                    </a:pPr>
                    <a:r>
                      <a:rPr lang="en-US" sz="1000" b="0" i="0" u="none" strike="noStrike" kern="1200" baseline="0">
                        <a:solidFill>
                          <a:schemeClr val="bg1"/>
                        </a:solidFill>
                      </a:rPr>
                      <a:t>Turkey¹</a:t>
                    </a:r>
                    <a:endParaRPr lang="en-US"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A3.1.'!$M$32:$M$83</c:f>
              <c:numCache>
                <c:formatCode>General</c:formatCode>
                <c:ptCount val="52"/>
                <c:pt idx="0">
                  <c:v>1.25</c:v>
                </c:pt>
                <c:pt idx="1">
                  <c:v>1.25</c:v>
                </c:pt>
                <c:pt idx="2">
                  <c:v>1.25</c:v>
                </c:pt>
                <c:pt idx="3">
                  <c:v>1.25</c:v>
                </c:pt>
                <c:pt idx="4">
                  <c:v>1.25</c:v>
                </c:pt>
                <c:pt idx="5">
                  <c:v>1.25</c:v>
                </c:pt>
                <c:pt idx="6">
                  <c:v>1.25</c:v>
                </c:pt>
                <c:pt idx="7">
                  <c:v>1.25</c:v>
                </c:pt>
                <c:pt idx="8">
                  <c:v>1.25</c:v>
                </c:pt>
                <c:pt idx="9">
                  <c:v>1.25</c:v>
                </c:pt>
                <c:pt idx="10">
                  <c:v>1.25</c:v>
                </c:pt>
                <c:pt idx="11">
                  <c:v>1.25</c:v>
                </c:pt>
                <c:pt idx="12">
                  <c:v>1.25</c:v>
                </c:pt>
                <c:pt idx="13">
                  <c:v>1.25</c:v>
                </c:pt>
                <c:pt idx="14">
                  <c:v>1.25</c:v>
                </c:pt>
                <c:pt idx="15">
                  <c:v>1.25</c:v>
                </c:pt>
                <c:pt idx="16">
                  <c:v>1.25</c:v>
                </c:pt>
                <c:pt idx="17">
                  <c:v>1.25</c:v>
                </c:pt>
                <c:pt idx="18">
                  <c:v>1.25</c:v>
                </c:pt>
                <c:pt idx="19">
                  <c:v>1.25</c:v>
                </c:pt>
                <c:pt idx="20">
                  <c:v>1.25</c:v>
                </c:pt>
                <c:pt idx="21">
                  <c:v>1.25</c:v>
                </c:pt>
                <c:pt idx="22">
                  <c:v>1.25</c:v>
                </c:pt>
                <c:pt idx="23">
                  <c:v>1.25</c:v>
                </c:pt>
                <c:pt idx="24">
                  <c:v>1.25</c:v>
                </c:pt>
                <c:pt idx="25">
                  <c:v>1.25</c:v>
                </c:pt>
                <c:pt idx="26">
                  <c:v>1.25</c:v>
                </c:pt>
                <c:pt idx="27">
                  <c:v>1.25</c:v>
                </c:pt>
                <c:pt idx="28">
                  <c:v>1.25</c:v>
                </c:pt>
                <c:pt idx="29">
                  <c:v>1.25</c:v>
                </c:pt>
                <c:pt idx="30">
                  <c:v>1.25</c:v>
                </c:pt>
                <c:pt idx="31">
                  <c:v>1.25</c:v>
                </c:pt>
                <c:pt idx="32">
                  <c:v>1.25</c:v>
                </c:pt>
                <c:pt idx="33">
                  <c:v>1.25</c:v>
                </c:pt>
                <c:pt idx="34">
                  <c:v>1.25</c:v>
                </c:pt>
                <c:pt idx="35">
                  <c:v>1.25</c:v>
                </c:pt>
                <c:pt idx="36">
                  <c:v>1.25</c:v>
                </c:pt>
                <c:pt idx="37">
                  <c:v>1.25</c:v>
                </c:pt>
                <c:pt idx="38">
                  <c:v>1.25</c:v>
                </c:pt>
                <c:pt idx="39">
                  <c:v>1.25</c:v>
                </c:pt>
                <c:pt idx="40">
                  <c:v>1.25</c:v>
                </c:pt>
                <c:pt idx="41">
                  <c:v>1.25</c:v>
                </c:pt>
                <c:pt idx="42">
                  <c:v>1.25</c:v>
                </c:pt>
                <c:pt idx="43">
                  <c:v>1.25</c:v>
                </c:pt>
                <c:pt idx="44">
                  <c:v>1.25</c:v>
                </c:pt>
                <c:pt idx="45">
                  <c:v>1.25</c:v>
                </c:pt>
                <c:pt idx="46">
                  <c:v>1.25</c:v>
                </c:pt>
              </c:numCache>
            </c:numRef>
          </c:xVal>
          <c:yVal>
            <c:numRef>
              <c:f>'Figure A3.1.'!$L$32:$L$83</c:f>
              <c:numCache>
                <c:formatCode>General</c:formatCode>
                <c:ptCount val="52"/>
                <c:pt idx="0">
                  <c:v>85.153373999999999</c:v>
                </c:pt>
                <c:pt idx="1">
                  <c:v>88.469147000000007</c:v>
                </c:pt>
                <c:pt idx="2">
                  <c:v>89.681656000000004</c:v>
                </c:pt>
                <c:pt idx="3">
                  <c:v>0</c:v>
                </c:pt>
                <c:pt idx="4">
                  <c:v>88.983559</c:v>
                </c:pt>
                <c:pt idx="5">
                  <c:v>90.818702999999999</c:v>
                </c:pt>
                <c:pt idx="6">
                  <c:v>90.144713999999993</c:v>
                </c:pt>
                <c:pt idx="7">
                  <c:v>85.595291000000003</c:v>
                </c:pt>
                <c:pt idx="8">
                  <c:v>90.748901000000004</c:v>
                </c:pt>
                <c:pt idx="9">
                  <c:v>88.975257999999997</c:v>
                </c:pt>
                <c:pt idx="10">
                  <c:v>91.056685999999999</c:v>
                </c:pt>
                <c:pt idx="11">
                  <c:v>77.094650000000001</c:v>
                </c:pt>
                <c:pt idx="12">
                  <c:v>88.455619999999996</c:v>
                </c:pt>
                <c:pt idx="13">
                  <c:v>92.872733999999994</c:v>
                </c:pt>
                <c:pt idx="14">
                  <c:v>0</c:v>
                </c:pt>
                <c:pt idx="15">
                  <c:v>0</c:v>
                </c:pt>
                <c:pt idx="16">
                  <c:v>85.207061999999993</c:v>
                </c:pt>
                <c:pt idx="17">
                  <c:v>0</c:v>
                </c:pt>
                <c:pt idx="18">
                  <c:v>0</c:v>
                </c:pt>
                <c:pt idx="19">
                  <c:v>86.275681000000006</c:v>
                </c:pt>
                <c:pt idx="20">
                  <c:v>94.787582</c:v>
                </c:pt>
                <c:pt idx="21">
                  <c:v>83.934319000000002</c:v>
                </c:pt>
                <c:pt idx="22">
                  <c:v>92.254456000000005</c:v>
                </c:pt>
                <c:pt idx="23">
                  <c:v>0</c:v>
                </c:pt>
                <c:pt idx="24">
                  <c:v>90.992012000000003</c:v>
                </c:pt>
                <c:pt idx="25">
                  <c:v>91.976746000000006</c:v>
                </c:pt>
                <c:pt idx="26">
                  <c:v>89.131957999999997</c:v>
                </c:pt>
                <c:pt idx="27">
                  <c:v>86.159820999999994</c:v>
                </c:pt>
                <c:pt idx="28">
                  <c:v>93.073607999999993</c:v>
                </c:pt>
                <c:pt idx="29">
                  <c:v>85.077545000000001</c:v>
                </c:pt>
                <c:pt idx="30">
                  <c:v>91.827171000000007</c:v>
                </c:pt>
                <c:pt idx="31">
                  <c:v>91.690331</c:v>
                </c:pt>
                <c:pt idx="32">
                  <c:v>78.401359999999997</c:v>
                </c:pt>
                <c:pt idx="33">
                  <c:v>88.452026000000004</c:v>
                </c:pt>
                <c:pt idx="34">
                  <c:v>87.732498000000007</c:v>
                </c:pt>
                <c:pt idx="35">
                  <c:v>88.509499000000005</c:v>
                </c:pt>
                <c:pt idx="36">
                  <c:v>0</c:v>
                </c:pt>
                <c:pt idx="37">
                  <c:v>0</c:v>
                </c:pt>
                <c:pt idx="38">
                  <c:v>0</c:v>
                </c:pt>
                <c:pt idx="39">
                  <c:v>0</c:v>
                </c:pt>
                <c:pt idx="40">
                  <c:v>89.248405000000005</c:v>
                </c:pt>
                <c:pt idx="41">
                  <c:v>0</c:v>
                </c:pt>
                <c:pt idx="42">
                  <c:v>0</c:v>
                </c:pt>
                <c:pt idx="43">
                  <c:v>90.260497999999998</c:v>
                </c:pt>
                <c:pt idx="44">
                  <c:v>83.992142000000001</c:v>
                </c:pt>
                <c:pt idx="45">
                  <c:v>0</c:v>
                </c:pt>
                <c:pt idx="46">
                  <c:v>0</c:v>
                </c:pt>
              </c:numCache>
            </c:numRef>
          </c:yVal>
          <c:smooth val="0"/>
          <c:extLst>
            <c:ext xmlns:c16="http://schemas.microsoft.com/office/drawing/2014/chart" uri="{C3380CC4-5D6E-409C-BE32-E72D297353CC}">
              <c16:uniqueId val="{00000020-86DF-4A65-816C-EA128780A636}"/>
            </c:ext>
          </c:extLst>
        </c:ser>
        <c:ser>
          <c:idx val="6"/>
          <c:order val="2"/>
          <c:tx>
            <c:strRef>
              <c:f>'Figure A3.1.'!$N$31</c:f>
              <c:strCache>
                <c:ptCount val="1"/>
                <c:pt idx="0">
                  <c:v>Health and welfare</c:v>
                </c:pt>
              </c:strCache>
            </c:strRef>
          </c:tx>
          <c:spPr>
            <a:ln w="28575">
              <a:noFill/>
            </a:ln>
          </c:spPr>
          <c:marker>
            <c:symbol val="circle"/>
            <c:size val="7"/>
            <c:spPr>
              <a:solidFill>
                <a:schemeClr val="accent1"/>
              </a:solidFill>
              <a:ln>
                <a:noFill/>
              </a:ln>
            </c:spPr>
          </c:marker>
          <c:dPt>
            <c:idx val="7"/>
            <c:marker>
              <c:spPr>
                <a:solidFill>
                  <a:schemeClr val="tx1"/>
                </a:solidFill>
                <a:ln>
                  <a:noFill/>
                </a:ln>
              </c:spPr>
            </c:marker>
            <c:bubble3D val="0"/>
            <c:extLst>
              <c:ext xmlns:c16="http://schemas.microsoft.com/office/drawing/2014/chart" uri="{C3380CC4-5D6E-409C-BE32-E72D297353CC}">
                <c16:uniqueId val="{00000021-86DF-4A65-816C-EA128780A636}"/>
              </c:ext>
            </c:extLst>
          </c:dPt>
          <c:dPt>
            <c:idx val="29"/>
            <c:bubble3D val="0"/>
            <c:extLst>
              <c:ext xmlns:c16="http://schemas.microsoft.com/office/drawing/2014/chart" uri="{C3380CC4-5D6E-409C-BE32-E72D297353CC}">
                <c16:uniqueId val="{00000022-86DF-4A65-816C-EA128780A636}"/>
              </c:ext>
            </c:extLst>
          </c:dPt>
          <c:dLbls>
            <c:dLbl>
              <c:idx val="7"/>
              <c:tx>
                <c:rich>
                  <a:bodyPr/>
                  <a:lstStyle/>
                  <a:p>
                    <a:r>
                      <a:rPr lang="en-US" dirty="0"/>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86DF-4A65-816C-EA128780A636}"/>
                </c:ext>
              </c:extLst>
            </c:dLbl>
            <c:dLbl>
              <c:idx val="13"/>
              <c:layout>
                <c:manualLayout>
                  <c:x val="0"/>
                  <c:y val="-2.6619723328549377E-2"/>
                </c:manualLayout>
              </c:layout>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86DF-4A65-816C-EA128780A636}"/>
                </c:ext>
              </c:extLst>
            </c:dLbl>
            <c:dLbl>
              <c:idx val="21"/>
              <c:tx>
                <c:rich>
                  <a:bodyPr/>
                  <a:lstStyle/>
                  <a:p>
                    <a:r>
                      <a:rPr lang="en-US"/>
                      <a:t>Mexico</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A3.1.'!$O$32:$O$83</c:f>
              <c:numCache>
                <c:formatCode>General</c:formatCode>
                <c:ptCount val="52"/>
                <c:pt idx="0">
                  <c:v>2.25</c:v>
                </c:pt>
                <c:pt idx="1">
                  <c:v>2.25</c:v>
                </c:pt>
                <c:pt idx="2">
                  <c:v>2.25</c:v>
                </c:pt>
                <c:pt idx="3">
                  <c:v>2.25</c:v>
                </c:pt>
                <c:pt idx="4">
                  <c:v>2.25</c:v>
                </c:pt>
                <c:pt idx="5">
                  <c:v>2.25</c:v>
                </c:pt>
                <c:pt idx="6">
                  <c:v>2.25</c:v>
                </c:pt>
                <c:pt idx="7">
                  <c:v>2.25</c:v>
                </c:pt>
                <c:pt idx="8">
                  <c:v>2.25</c:v>
                </c:pt>
                <c:pt idx="9">
                  <c:v>2.25</c:v>
                </c:pt>
                <c:pt idx="10">
                  <c:v>2.25</c:v>
                </c:pt>
                <c:pt idx="11">
                  <c:v>2.25</c:v>
                </c:pt>
                <c:pt idx="12">
                  <c:v>2.25</c:v>
                </c:pt>
                <c:pt idx="13">
                  <c:v>2.25</c:v>
                </c:pt>
                <c:pt idx="14">
                  <c:v>2.25</c:v>
                </c:pt>
                <c:pt idx="15">
                  <c:v>2.25</c:v>
                </c:pt>
                <c:pt idx="16">
                  <c:v>2.25</c:v>
                </c:pt>
                <c:pt idx="17">
                  <c:v>2.25</c:v>
                </c:pt>
                <c:pt idx="18">
                  <c:v>2.25</c:v>
                </c:pt>
                <c:pt idx="19">
                  <c:v>2.25</c:v>
                </c:pt>
                <c:pt idx="20">
                  <c:v>2.25</c:v>
                </c:pt>
                <c:pt idx="21">
                  <c:v>2.25</c:v>
                </c:pt>
                <c:pt idx="22">
                  <c:v>2.25</c:v>
                </c:pt>
                <c:pt idx="23">
                  <c:v>2.25</c:v>
                </c:pt>
                <c:pt idx="24">
                  <c:v>2.25</c:v>
                </c:pt>
                <c:pt idx="25">
                  <c:v>2.25</c:v>
                </c:pt>
                <c:pt idx="26">
                  <c:v>2.25</c:v>
                </c:pt>
                <c:pt idx="27">
                  <c:v>2.25</c:v>
                </c:pt>
                <c:pt idx="28">
                  <c:v>2.25</c:v>
                </c:pt>
                <c:pt idx="29">
                  <c:v>2.25</c:v>
                </c:pt>
                <c:pt idx="30">
                  <c:v>2.25</c:v>
                </c:pt>
                <c:pt idx="31">
                  <c:v>2.25</c:v>
                </c:pt>
                <c:pt idx="32">
                  <c:v>2.25</c:v>
                </c:pt>
                <c:pt idx="33">
                  <c:v>2.25</c:v>
                </c:pt>
                <c:pt idx="34">
                  <c:v>2.25</c:v>
                </c:pt>
                <c:pt idx="35">
                  <c:v>2.25</c:v>
                </c:pt>
                <c:pt idx="36">
                  <c:v>2.25</c:v>
                </c:pt>
                <c:pt idx="37">
                  <c:v>2.25</c:v>
                </c:pt>
                <c:pt idx="38">
                  <c:v>2.25</c:v>
                </c:pt>
                <c:pt idx="39">
                  <c:v>2.25</c:v>
                </c:pt>
                <c:pt idx="40">
                  <c:v>2.25</c:v>
                </c:pt>
                <c:pt idx="41">
                  <c:v>2.25</c:v>
                </c:pt>
                <c:pt idx="42">
                  <c:v>2.25</c:v>
                </c:pt>
                <c:pt idx="43">
                  <c:v>2.25</c:v>
                </c:pt>
                <c:pt idx="44">
                  <c:v>2.25</c:v>
                </c:pt>
                <c:pt idx="45">
                  <c:v>2.25</c:v>
                </c:pt>
                <c:pt idx="46">
                  <c:v>2.25</c:v>
                </c:pt>
              </c:numCache>
            </c:numRef>
          </c:xVal>
          <c:yVal>
            <c:numRef>
              <c:f>'Figure A3.1.'!$N$32:$N$83</c:f>
              <c:numCache>
                <c:formatCode>General</c:formatCode>
                <c:ptCount val="52"/>
                <c:pt idx="0">
                  <c:v>85.927352999999997</c:v>
                </c:pt>
                <c:pt idx="1">
                  <c:v>86.157486000000006</c:v>
                </c:pt>
                <c:pt idx="2">
                  <c:v>88.249229</c:v>
                </c:pt>
                <c:pt idx="3">
                  <c:v>0</c:v>
                </c:pt>
                <c:pt idx="4">
                  <c:v>83.260750000000002</c:v>
                </c:pt>
                <c:pt idx="5">
                  <c:v>83.753510000000006</c:v>
                </c:pt>
                <c:pt idx="6">
                  <c:v>90.083954000000006</c:v>
                </c:pt>
                <c:pt idx="7">
                  <c:v>87.791824000000005</c:v>
                </c:pt>
                <c:pt idx="8">
                  <c:v>89.400925000000001</c:v>
                </c:pt>
                <c:pt idx="9">
                  <c:v>84.753310999999997</c:v>
                </c:pt>
                <c:pt idx="10">
                  <c:v>89.311408999999998</c:v>
                </c:pt>
                <c:pt idx="11">
                  <c:v>81.174751000000001</c:v>
                </c:pt>
                <c:pt idx="12">
                  <c:v>86.929435999999995</c:v>
                </c:pt>
                <c:pt idx="13">
                  <c:v>95.413100999999997</c:v>
                </c:pt>
                <c:pt idx="14">
                  <c:v>0</c:v>
                </c:pt>
                <c:pt idx="15">
                  <c:v>0</c:v>
                </c:pt>
                <c:pt idx="16">
                  <c:v>86.458754999999996</c:v>
                </c:pt>
                <c:pt idx="17">
                  <c:v>0</c:v>
                </c:pt>
                <c:pt idx="18">
                  <c:v>0</c:v>
                </c:pt>
                <c:pt idx="19">
                  <c:v>92.529258999999996</c:v>
                </c:pt>
                <c:pt idx="20">
                  <c:v>89.327147999999994</c:v>
                </c:pt>
                <c:pt idx="21">
                  <c:v>77.527839999999998</c:v>
                </c:pt>
                <c:pt idx="22">
                  <c:v>88.447845000000001</c:v>
                </c:pt>
                <c:pt idx="23">
                  <c:v>0</c:v>
                </c:pt>
                <c:pt idx="24">
                  <c:v>90.697120999999996</c:v>
                </c:pt>
                <c:pt idx="25">
                  <c:v>92.033546000000001</c:v>
                </c:pt>
                <c:pt idx="26">
                  <c:v>91.651932000000002</c:v>
                </c:pt>
                <c:pt idx="27">
                  <c:v>83.369208999999998</c:v>
                </c:pt>
                <c:pt idx="28">
                  <c:v>92.797545999999997</c:v>
                </c:pt>
                <c:pt idx="29">
                  <c:v>85.455635000000001</c:v>
                </c:pt>
                <c:pt idx="30">
                  <c:v>91.765663000000004</c:v>
                </c:pt>
                <c:pt idx="31">
                  <c:v>90.138740999999996</c:v>
                </c:pt>
                <c:pt idx="32">
                  <c:v>78.278687000000005</c:v>
                </c:pt>
                <c:pt idx="33">
                  <c:v>83.468215999999998</c:v>
                </c:pt>
                <c:pt idx="34">
                  <c:v>85.395981000000006</c:v>
                </c:pt>
                <c:pt idx="35">
                  <c:v>87.492180000000005</c:v>
                </c:pt>
                <c:pt idx="36">
                  <c:v>0</c:v>
                </c:pt>
                <c:pt idx="37">
                  <c:v>0</c:v>
                </c:pt>
                <c:pt idx="38">
                  <c:v>0</c:v>
                </c:pt>
                <c:pt idx="39">
                  <c:v>0</c:v>
                </c:pt>
                <c:pt idx="40">
                  <c:v>79.716103000000004</c:v>
                </c:pt>
                <c:pt idx="41">
                  <c:v>0</c:v>
                </c:pt>
                <c:pt idx="42">
                  <c:v>0</c:v>
                </c:pt>
                <c:pt idx="43">
                  <c:v>93.215232999999998</c:v>
                </c:pt>
                <c:pt idx="44">
                  <c:v>84.06559</c:v>
                </c:pt>
                <c:pt idx="45">
                  <c:v>0</c:v>
                </c:pt>
                <c:pt idx="46">
                  <c:v>0</c:v>
                </c:pt>
              </c:numCache>
            </c:numRef>
          </c:yVal>
          <c:smooth val="0"/>
          <c:extLst>
            <c:ext xmlns:c16="http://schemas.microsoft.com/office/drawing/2014/chart" uri="{C3380CC4-5D6E-409C-BE32-E72D297353CC}">
              <c16:uniqueId val="{00000025-86DF-4A65-816C-EA128780A636}"/>
            </c:ext>
          </c:extLst>
        </c:ser>
        <c:ser>
          <c:idx val="2"/>
          <c:order val="3"/>
          <c:tx>
            <c:strRef>
              <c:f>'Figure A3.1.'!$F$31</c:f>
              <c:strCache>
                <c:ptCount val="1"/>
                <c:pt idx="0">
                  <c:v>Business, administration and law</c:v>
                </c:pt>
              </c:strCache>
            </c:strRef>
          </c:tx>
          <c:spPr>
            <a:ln w="28575">
              <a:noFill/>
            </a:ln>
          </c:spPr>
          <c:marker>
            <c:symbol val="circle"/>
            <c:size val="7"/>
            <c:spPr>
              <a:solidFill>
                <a:schemeClr val="accent1"/>
              </a:solidFill>
              <a:ln>
                <a:solidFill>
                  <a:schemeClr val="accent1"/>
                </a:solidFill>
              </a:ln>
            </c:spPr>
          </c:marker>
          <c:dPt>
            <c:idx val="2"/>
            <c:marker>
              <c:spPr>
                <a:solidFill>
                  <a:schemeClr val="tx1"/>
                </a:solidFill>
                <a:ln>
                  <a:solidFill>
                    <a:schemeClr val="accent1"/>
                  </a:solidFill>
                </a:ln>
              </c:spPr>
            </c:marker>
            <c:bubble3D val="0"/>
            <c:extLst>
              <c:ext xmlns:c16="http://schemas.microsoft.com/office/drawing/2014/chart" uri="{C3380CC4-5D6E-409C-BE32-E72D297353CC}">
                <c16:uniqueId val="{0000000B-86DF-4A65-816C-EA128780A636}"/>
              </c:ext>
            </c:extLst>
          </c:dPt>
          <c:dPt>
            <c:idx val="34"/>
            <c:bubble3D val="0"/>
            <c:extLst>
              <c:ext xmlns:c16="http://schemas.microsoft.com/office/drawing/2014/chart" uri="{C3380CC4-5D6E-409C-BE32-E72D297353CC}">
                <c16:uniqueId val="{0000000C-86DF-4A65-816C-EA128780A636}"/>
              </c:ext>
            </c:extLst>
          </c:dPt>
          <c:dLbls>
            <c:dLbl>
              <c:idx val="11"/>
              <c:tx>
                <c:rich>
                  <a:bodyPr/>
                  <a:lstStyle/>
                  <a:p>
                    <a:r>
                      <a:rPr lang="en-US"/>
                      <a:t>Greece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6DF-4A65-816C-EA128780A636}"/>
                </c:ext>
              </c:extLst>
            </c:dLbl>
            <c:dLbl>
              <c:idx val="13"/>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6DF-4A65-816C-EA128780A636}"/>
                </c:ext>
              </c:extLst>
            </c:dLbl>
            <c:dLbl>
              <c:idx val="32"/>
              <c:layout>
                <c:manualLayout>
                  <c:x val="-9.8644732253829579E-17"/>
                  <c:y val="-1.1408452855092586E-2"/>
                </c:manualLayout>
              </c:layout>
              <c:tx>
                <c:rich>
                  <a:bodyPr wrap="square" lIns="38100" tIns="19050" rIns="38100" bIns="19050" anchor="ctr">
                    <a:spAutoFit/>
                  </a:bodyPr>
                  <a:lstStyle/>
                  <a:p>
                    <a:pPr>
                      <a:defRPr sz="1000">
                        <a:solidFill>
                          <a:schemeClr val="bg1"/>
                        </a:solidFill>
                      </a:defRPr>
                    </a:pPr>
                    <a:r>
                      <a:rPr lang="en-US" sz="1000" b="0" i="0" u="none" strike="noStrike" kern="1200" baseline="0">
                        <a:solidFill>
                          <a:schemeClr val="bg1"/>
                        </a:solidFill>
                      </a:rPr>
                      <a:t>Turkey¹</a:t>
                    </a:r>
                    <a:endParaRPr lang="en-US"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6DF-4A65-816C-EA128780A636}"/>
                </c:ext>
              </c:extLst>
            </c:dLbl>
            <c:dLbl>
              <c:idx val="34"/>
              <c:tx>
                <c:rich>
                  <a:bodyPr/>
                  <a:lstStyle/>
                  <a:p>
                    <a:r>
                      <a:rPr lang="en-US" dirty="0"/>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6DF-4A65-816C-EA128780A636}"/>
                </c:ext>
              </c:extLst>
            </c:dLbl>
            <c:dLbl>
              <c:idx val="43"/>
              <c:tx>
                <c:rich>
                  <a:bodyPr/>
                  <a:lstStyle/>
                  <a:p>
                    <a:r>
                      <a:rPr lang="en-US"/>
                      <a:t>Lithuania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A3.1.'!$G$32:$G$83</c:f>
              <c:numCache>
                <c:formatCode>General</c:formatCode>
                <c:ptCount val="52"/>
                <c:pt idx="0">
                  <c:v>3.25</c:v>
                </c:pt>
                <c:pt idx="1">
                  <c:v>3.25</c:v>
                </c:pt>
                <c:pt idx="2">
                  <c:v>3.25</c:v>
                </c:pt>
                <c:pt idx="3">
                  <c:v>3.25</c:v>
                </c:pt>
                <c:pt idx="4">
                  <c:v>3.25</c:v>
                </c:pt>
                <c:pt idx="5">
                  <c:v>3.25</c:v>
                </c:pt>
                <c:pt idx="6">
                  <c:v>3.25</c:v>
                </c:pt>
                <c:pt idx="7">
                  <c:v>3.25</c:v>
                </c:pt>
                <c:pt idx="8">
                  <c:v>3.25</c:v>
                </c:pt>
                <c:pt idx="9">
                  <c:v>3.25</c:v>
                </c:pt>
                <c:pt idx="10">
                  <c:v>3.25</c:v>
                </c:pt>
                <c:pt idx="11">
                  <c:v>3.25</c:v>
                </c:pt>
                <c:pt idx="12">
                  <c:v>3.25</c:v>
                </c:pt>
                <c:pt idx="13">
                  <c:v>3.25</c:v>
                </c:pt>
                <c:pt idx="14">
                  <c:v>3.25</c:v>
                </c:pt>
                <c:pt idx="15">
                  <c:v>3.25</c:v>
                </c:pt>
                <c:pt idx="16">
                  <c:v>3.25</c:v>
                </c:pt>
                <c:pt idx="17">
                  <c:v>3.25</c:v>
                </c:pt>
                <c:pt idx="18">
                  <c:v>3.25</c:v>
                </c:pt>
                <c:pt idx="19">
                  <c:v>3.25</c:v>
                </c:pt>
                <c:pt idx="20">
                  <c:v>3.25</c:v>
                </c:pt>
                <c:pt idx="21">
                  <c:v>3.25</c:v>
                </c:pt>
                <c:pt idx="22">
                  <c:v>3.25</c:v>
                </c:pt>
                <c:pt idx="23">
                  <c:v>3.25</c:v>
                </c:pt>
                <c:pt idx="24">
                  <c:v>3.25</c:v>
                </c:pt>
                <c:pt idx="25">
                  <c:v>3.25</c:v>
                </c:pt>
                <c:pt idx="26">
                  <c:v>3.25</c:v>
                </c:pt>
                <c:pt idx="27">
                  <c:v>3.25</c:v>
                </c:pt>
                <c:pt idx="28">
                  <c:v>3.25</c:v>
                </c:pt>
                <c:pt idx="29">
                  <c:v>3.25</c:v>
                </c:pt>
                <c:pt idx="30">
                  <c:v>3.25</c:v>
                </c:pt>
                <c:pt idx="31">
                  <c:v>3.25</c:v>
                </c:pt>
                <c:pt idx="32">
                  <c:v>3.25</c:v>
                </c:pt>
                <c:pt idx="33">
                  <c:v>3.25</c:v>
                </c:pt>
                <c:pt idx="34">
                  <c:v>3.25</c:v>
                </c:pt>
                <c:pt idx="35">
                  <c:v>3.25</c:v>
                </c:pt>
                <c:pt idx="36">
                  <c:v>3.25</c:v>
                </c:pt>
                <c:pt idx="37">
                  <c:v>3.25</c:v>
                </c:pt>
                <c:pt idx="38">
                  <c:v>3.25</c:v>
                </c:pt>
                <c:pt idx="39">
                  <c:v>3.25</c:v>
                </c:pt>
                <c:pt idx="40">
                  <c:v>3.25</c:v>
                </c:pt>
                <c:pt idx="41">
                  <c:v>3.25</c:v>
                </c:pt>
                <c:pt idx="42">
                  <c:v>3.25</c:v>
                </c:pt>
                <c:pt idx="43">
                  <c:v>3.25</c:v>
                </c:pt>
                <c:pt idx="44">
                  <c:v>3.25</c:v>
                </c:pt>
                <c:pt idx="45">
                  <c:v>3.25</c:v>
                </c:pt>
                <c:pt idx="46">
                  <c:v>3.25</c:v>
                </c:pt>
              </c:numCache>
            </c:numRef>
          </c:xVal>
          <c:yVal>
            <c:numRef>
              <c:f>'Figure A3.1.'!$F$32:$F$83</c:f>
              <c:numCache>
                <c:formatCode>General</c:formatCode>
                <c:ptCount val="52"/>
                <c:pt idx="0">
                  <c:v>83.943352000000004</c:v>
                </c:pt>
                <c:pt idx="1">
                  <c:v>86.261489999999995</c:v>
                </c:pt>
                <c:pt idx="2">
                  <c:v>86.135231000000005</c:v>
                </c:pt>
                <c:pt idx="3">
                  <c:v>0</c:v>
                </c:pt>
                <c:pt idx="4">
                  <c:v>83.118019000000004</c:v>
                </c:pt>
                <c:pt idx="5">
                  <c:v>85.465423999999999</c:v>
                </c:pt>
                <c:pt idx="6">
                  <c:v>90.366943000000006</c:v>
                </c:pt>
                <c:pt idx="7">
                  <c:v>82.178451999999993</c:v>
                </c:pt>
                <c:pt idx="8">
                  <c:v>85.570473000000007</c:v>
                </c:pt>
                <c:pt idx="9">
                  <c:v>84.663933</c:v>
                </c:pt>
                <c:pt idx="10">
                  <c:v>89.829384000000005</c:v>
                </c:pt>
                <c:pt idx="11">
                  <c:v>76.486136999999999</c:v>
                </c:pt>
                <c:pt idx="12">
                  <c:v>85.387259999999998</c:v>
                </c:pt>
                <c:pt idx="13">
                  <c:v>95.156554999999997</c:v>
                </c:pt>
                <c:pt idx="14">
                  <c:v>0</c:v>
                </c:pt>
                <c:pt idx="15">
                  <c:v>0</c:v>
                </c:pt>
                <c:pt idx="16">
                  <c:v>81.809005999999997</c:v>
                </c:pt>
                <c:pt idx="17">
                  <c:v>0</c:v>
                </c:pt>
                <c:pt idx="18">
                  <c:v>0</c:v>
                </c:pt>
                <c:pt idx="19">
                  <c:v>89.948104999999998</c:v>
                </c:pt>
                <c:pt idx="20">
                  <c:v>89.570526000000001</c:v>
                </c:pt>
                <c:pt idx="21">
                  <c:v>80.039046999999997</c:v>
                </c:pt>
                <c:pt idx="22">
                  <c:v>91.288253999999995</c:v>
                </c:pt>
                <c:pt idx="23">
                  <c:v>0</c:v>
                </c:pt>
                <c:pt idx="24">
                  <c:v>91.262237999999996</c:v>
                </c:pt>
                <c:pt idx="25">
                  <c:v>88.962470999999994</c:v>
                </c:pt>
                <c:pt idx="26">
                  <c:v>89.527534000000003</c:v>
                </c:pt>
                <c:pt idx="27">
                  <c:v>80.392662000000001</c:v>
                </c:pt>
                <c:pt idx="28">
                  <c:v>90.288955999999999</c:v>
                </c:pt>
                <c:pt idx="29">
                  <c:v>80.867714000000007</c:v>
                </c:pt>
                <c:pt idx="30">
                  <c:v>89.874083999999996</c:v>
                </c:pt>
                <c:pt idx="31">
                  <c:v>88.350600999999997</c:v>
                </c:pt>
                <c:pt idx="32">
                  <c:v>72.928413000000006</c:v>
                </c:pt>
                <c:pt idx="33">
                  <c:v>85.349830999999995</c:v>
                </c:pt>
                <c:pt idx="34">
                  <c:v>85.500099000000006</c:v>
                </c:pt>
                <c:pt idx="35">
                  <c:v>86.114682000000002</c:v>
                </c:pt>
                <c:pt idx="36">
                  <c:v>0</c:v>
                </c:pt>
                <c:pt idx="37">
                  <c:v>0</c:v>
                </c:pt>
                <c:pt idx="38">
                  <c:v>0</c:v>
                </c:pt>
                <c:pt idx="39">
                  <c:v>0</c:v>
                </c:pt>
                <c:pt idx="40">
                  <c:v>81.354111000000003</c:v>
                </c:pt>
                <c:pt idx="41">
                  <c:v>0</c:v>
                </c:pt>
                <c:pt idx="42">
                  <c:v>0</c:v>
                </c:pt>
                <c:pt idx="43">
                  <c:v>92.918273999999997</c:v>
                </c:pt>
                <c:pt idx="44">
                  <c:v>81.073677000000004</c:v>
                </c:pt>
                <c:pt idx="45">
                  <c:v>0</c:v>
                </c:pt>
                <c:pt idx="46">
                  <c:v>0</c:v>
                </c:pt>
              </c:numCache>
            </c:numRef>
          </c:yVal>
          <c:smooth val="0"/>
          <c:extLst>
            <c:ext xmlns:c16="http://schemas.microsoft.com/office/drawing/2014/chart" uri="{C3380CC4-5D6E-409C-BE32-E72D297353CC}">
              <c16:uniqueId val="{00000011-86DF-4A65-816C-EA128780A636}"/>
            </c:ext>
          </c:extLst>
        </c:ser>
        <c:ser>
          <c:idx val="3"/>
          <c:order val="4"/>
          <c:tx>
            <c:strRef>
              <c:f>'Figure A3.1.'!$H$31</c:f>
              <c:strCache>
                <c:ptCount val="1"/>
                <c:pt idx="0">
                  <c:v>Natural sciences, mathematics and statistics</c:v>
                </c:pt>
              </c:strCache>
            </c:strRef>
          </c:tx>
          <c:spPr>
            <a:ln w="28575">
              <a:noFill/>
            </a:ln>
          </c:spPr>
          <c:marker>
            <c:symbol val="circle"/>
            <c:size val="7"/>
            <c:spPr>
              <a:solidFill>
                <a:schemeClr val="accent1"/>
              </a:solidFill>
              <a:ln>
                <a:noFill/>
              </a:ln>
            </c:spPr>
          </c:marker>
          <c:dPt>
            <c:idx val="5"/>
            <c:marker>
              <c:spPr>
                <a:solidFill>
                  <a:schemeClr val="tx1"/>
                </a:solidFill>
                <a:ln>
                  <a:noFill/>
                </a:ln>
              </c:spPr>
            </c:marker>
            <c:bubble3D val="0"/>
            <c:extLst>
              <c:ext xmlns:c16="http://schemas.microsoft.com/office/drawing/2014/chart" uri="{C3380CC4-5D6E-409C-BE32-E72D297353CC}">
                <c16:uniqueId val="{00000012-86DF-4A65-816C-EA128780A636}"/>
              </c:ext>
            </c:extLst>
          </c:dPt>
          <c:dLbls>
            <c:dLbl>
              <c:idx val="5"/>
              <c:tx>
                <c:rich>
                  <a:bodyPr/>
                  <a:lstStyle/>
                  <a:p>
                    <a:r>
                      <a:rPr lang="en-US" dirty="0"/>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6DF-4A65-816C-EA128780A636}"/>
                </c:ext>
              </c:extLst>
            </c:dLbl>
            <c:dLbl>
              <c:idx val="13"/>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6DF-4A65-816C-EA128780A636}"/>
                </c:ext>
              </c:extLst>
            </c:dLbl>
            <c:dLbl>
              <c:idx val="20"/>
              <c:tx>
                <c:rich>
                  <a:bodyPr/>
                  <a:lstStyle/>
                  <a:p>
                    <a:r>
                      <a:rPr lang="en-US"/>
                      <a:t>Luxembourg</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6DF-4A65-816C-EA128780A636}"/>
                </c:ext>
              </c:extLst>
            </c:dLbl>
            <c:dLbl>
              <c:idx val="32"/>
              <c:layout>
                <c:manualLayout>
                  <c:x val="2.6903948321897841E-3"/>
                  <c:y val="1.5211270473456712E-2"/>
                </c:manualLayout>
              </c:layout>
              <c:tx>
                <c:rich>
                  <a:bodyPr/>
                  <a:lstStyle/>
                  <a:p>
                    <a:r>
                      <a:rPr lang="en-US"/>
                      <a:t>Turkey¹</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A3.1.'!$I$32:$I$83</c:f>
              <c:numCache>
                <c:formatCode>General</c:formatCode>
                <c:ptCount val="52"/>
                <c:pt idx="0">
                  <c:v>4.25</c:v>
                </c:pt>
                <c:pt idx="1">
                  <c:v>4.25</c:v>
                </c:pt>
                <c:pt idx="2">
                  <c:v>4.25</c:v>
                </c:pt>
                <c:pt idx="3">
                  <c:v>4.25</c:v>
                </c:pt>
                <c:pt idx="4">
                  <c:v>4.25</c:v>
                </c:pt>
                <c:pt idx="5">
                  <c:v>4.25</c:v>
                </c:pt>
                <c:pt idx="6">
                  <c:v>4.25</c:v>
                </c:pt>
                <c:pt idx="7">
                  <c:v>4.25</c:v>
                </c:pt>
                <c:pt idx="8">
                  <c:v>4.25</c:v>
                </c:pt>
                <c:pt idx="9">
                  <c:v>4.25</c:v>
                </c:pt>
                <c:pt idx="10">
                  <c:v>4.25</c:v>
                </c:pt>
                <c:pt idx="11">
                  <c:v>4.25</c:v>
                </c:pt>
                <c:pt idx="12">
                  <c:v>4.25</c:v>
                </c:pt>
                <c:pt idx="13">
                  <c:v>4.25</c:v>
                </c:pt>
                <c:pt idx="14">
                  <c:v>4.25</c:v>
                </c:pt>
                <c:pt idx="15">
                  <c:v>4.25</c:v>
                </c:pt>
                <c:pt idx="16">
                  <c:v>4.25</c:v>
                </c:pt>
                <c:pt idx="17">
                  <c:v>4.25</c:v>
                </c:pt>
                <c:pt idx="18">
                  <c:v>4.25</c:v>
                </c:pt>
                <c:pt idx="19">
                  <c:v>4.25</c:v>
                </c:pt>
                <c:pt idx="20">
                  <c:v>4.25</c:v>
                </c:pt>
                <c:pt idx="21">
                  <c:v>4.25</c:v>
                </c:pt>
                <c:pt idx="22">
                  <c:v>4.25</c:v>
                </c:pt>
                <c:pt idx="23">
                  <c:v>4.25</c:v>
                </c:pt>
                <c:pt idx="24">
                  <c:v>4.25</c:v>
                </c:pt>
                <c:pt idx="25">
                  <c:v>4.25</c:v>
                </c:pt>
                <c:pt idx="26">
                  <c:v>4.25</c:v>
                </c:pt>
                <c:pt idx="27">
                  <c:v>4.25</c:v>
                </c:pt>
                <c:pt idx="28">
                  <c:v>4.25</c:v>
                </c:pt>
                <c:pt idx="29">
                  <c:v>4.25</c:v>
                </c:pt>
                <c:pt idx="30">
                  <c:v>4.25</c:v>
                </c:pt>
                <c:pt idx="31">
                  <c:v>4.25</c:v>
                </c:pt>
                <c:pt idx="32">
                  <c:v>4.25</c:v>
                </c:pt>
                <c:pt idx="33">
                  <c:v>4.25</c:v>
                </c:pt>
                <c:pt idx="34">
                  <c:v>4.25</c:v>
                </c:pt>
                <c:pt idx="35">
                  <c:v>4.25</c:v>
                </c:pt>
                <c:pt idx="36">
                  <c:v>4.25</c:v>
                </c:pt>
                <c:pt idx="37">
                  <c:v>4.25</c:v>
                </c:pt>
                <c:pt idx="38">
                  <c:v>4.25</c:v>
                </c:pt>
                <c:pt idx="39">
                  <c:v>4.25</c:v>
                </c:pt>
                <c:pt idx="40">
                  <c:v>4.25</c:v>
                </c:pt>
                <c:pt idx="41">
                  <c:v>4.25</c:v>
                </c:pt>
                <c:pt idx="42">
                  <c:v>4.25</c:v>
                </c:pt>
                <c:pt idx="43">
                  <c:v>4.25</c:v>
                </c:pt>
                <c:pt idx="44">
                  <c:v>4.25</c:v>
                </c:pt>
                <c:pt idx="45">
                  <c:v>4.25</c:v>
                </c:pt>
                <c:pt idx="46">
                  <c:v>4.25</c:v>
                </c:pt>
              </c:numCache>
            </c:numRef>
          </c:xVal>
          <c:yVal>
            <c:numRef>
              <c:f>'Figure A3.1.'!$H$32:$H$83</c:f>
              <c:numCache>
                <c:formatCode>General</c:formatCode>
                <c:ptCount val="52"/>
                <c:pt idx="0">
                  <c:v>82.188927000000007</c:v>
                </c:pt>
                <c:pt idx="1">
                  <c:v>82.067192000000006</c:v>
                </c:pt>
                <c:pt idx="2">
                  <c:v>82.310187999999997</c:v>
                </c:pt>
                <c:pt idx="3">
                  <c:v>0</c:v>
                </c:pt>
                <c:pt idx="4">
                  <c:v>78.098526000000007</c:v>
                </c:pt>
                <c:pt idx="5">
                  <c:v>83.817313999999996</c:v>
                </c:pt>
                <c:pt idx="6">
                  <c:v>79.733292000000006</c:v>
                </c:pt>
                <c:pt idx="7">
                  <c:v>86.927718999999996</c:v>
                </c:pt>
                <c:pt idx="8">
                  <c:v>86.046509</c:v>
                </c:pt>
                <c:pt idx="9">
                  <c:v>86.014610000000005</c:v>
                </c:pt>
                <c:pt idx="10">
                  <c:v>87.072631999999999</c:v>
                </c:pt>
                <c:pt idx="11">
                  <c:v>76.424225000000007</c:v>
                </c:pt>
                <c:pt idx="12">
                  <c:v>87.565048000000004</c:v>
                </c:pt>
                <c:pt idx="13">
                  <c:v>91.964873999999995</c:v>
                </c:pt>
                <c:pt idx="14">
                  <c:v>0</c:v>
                </c:pt>
                <c:pt idx="15">
                  <c:v>0</c:v>
                </c:pt>
                <c:pt idx="16">
                  <c:v>77.894630000000006</c:v>
                </c:pt>
                <c:pt idx="17">
                  <c:v>0</c:v>
                </c:pt>
                <c:pt idx="18">
                  <c:v>0</c:v>
                </c:pt>
                <c:pt idx="19">
                  <c:v>90.704673999999997</c:v>
                </c:pt>
                <c:pt idx="20">
                  <c:v>94.662970999999999</c:v>
                </c:pt>
                <c:pt idx="21">
                  <c:v>76.216385000000002</c:v>
                </c:pt>
                <c:pt idx="22">
                  <c:v>87.711860999999999</c:v>
                </c:pt>
                <c:pt idx="23">
                  <c:v>0</c:v>
                </c:pt>
                <c:pt idx="24">
                  <c:v>86.895179999999996</c:v>
                </c:pt>
                <c:pt idx="25">
                  <c:v>88.011696000000001</c:v>
                </c:pt>
                <c:pt idx="26">
                  <c:v>88.974991000000003</c:v>
                </c:pt>
                <c:pt idx="27">
                  <c:v>80.666077000000001</c:v>
                </c:pt>
                <c:pt idx="28">
                  <c:v>88.711723000000006</c:v>
                </c:pt>
                <c:pt idx="29">
                  <c:v>80.469513000000006</c:v>
                </c:pt>
                <c:pt idx="30">
                  <c:v>85.700089000000006</c:v>
                </c:pt>
                <c:pt idx="31">
                  <c:v>85.780602000000002</c:v>
                </c:pt>
                <c:pt idx="32">
                  <c:v>72.564102000000005</c:v>
                </c:pt>
                <c:pt idx="33">
                  <c:v>80.418541000000005</c:v>
                </c:pt>
                <c:pt idx="34">
                  <c:v>84.814284999999998</c:v>
                </c:pt>
                <c:pt idx="35">
                  <c:v>84.312140999999997</c:v>
                </c:pt>
                <c:pt idx="36">
                  <c:v>0</c:v>
                </c:pt>
                <c:pt idx="37">
                  <c:v>0</c:v>
                </c:pt>
                <c:pt idx="38">
                  <c:v>0</c:v>
                </c:pt>
                <c:pt idx="39">
                  <c:v>0</c:v>
                </c:pt>
                <c:pt idx="40">
                  <c:v>81.750099000000006</c:v>
                </c:pt>
                <c:pt idx="41">
                  <c:v>0</c:v>
                </c:pt>
                <c:pt idx="42">
                  <c:v>0</c:v>
                </c:pt>
                <c:pt idx="43">
                  <c:v>88.935851999999997</c:v>
                </c:pt>
                <c:pt idx="44">
                  <c:v>82.787102000000004</c:v>
                </c:pt>
                <c:pt idx="45">
                  <c:v>0</c:v>
                </c:pt>
                <c:pt idx="46">
                  <c:v>0</c:v>
                </c:pt>
              </c:numCache>
            </c:numRef>
          </c:yVal>
          <c:smooth val="0"/>
          <c:extLst>
            <c:ext xmlns:c16="http://schemas.microsoft.com/office/drawing/2014/chart" uri="{C3380CC4-5D6E-409C-BE32-E72D297353CC}">
              <c16:uniqueId val="{00000016-86DF-4A65-816C-EA128780A636}"/>
            </c:ext>
          </c:extLst>
        </c:ser>
        <c:ser>
          <c:idx val="1"/>
          <c:order val="5"/>
          <c:tx>
            <c:strRef>
              <c:f>'Figure A3.1.'!$B$31</c:f>
              <c:strCache>
                <c:ptCount val="1"/>
                <c:pt idx="0">
                  <c:v>Education</c:v>
                </c:pt>
              </c:strCache>
            </c:strRef>
          </c:tx>
          <c:spPr>
            <a:ln w="28575">
              <a:noFill/>
            </a:ln>
          </c:spPr>
          <c:marker>
            <c:symbol val="circle"/>
            <c:size val="7"/>
            <c:spPr>
              <a:solidFill>
                <a:schemeClr val="accent1"/>
              </a:solidFill>
              <a:ln>
                <a:noFill/>
              </a:ln>
            </c:spPr>
          </c:marker>
          <c:dPt>
            <c:idx val="35"/>
            <c:marker>
              <c:spPr>
                <a:solidFill>
                  <a:schemeClr val="tx1"/>
                </a:solidFill>
                <a:ln>
                  <a:noFill/>
                </a:ln>
              </c:spPr>
            </c:marker>
            <c:bubble3D val="0"/>
            <c:extLst>
              <c:ext xmlns:c16="http://schemas.microsoft.com/office/drawing/2014/chart" uri="{C3380CC4-5D6E-409C-BE32-E72D297353CC}">
                <c16:uniqueId val="{00000000-86DF-4A65-816C-EA128780A636}"/>
              </c:ext>
            </c:extLst>
          </c:dPt>
          <c:dLbls>
            <c:dLbl>
              <c:idx val="11"/>
              <c:layout>
                <c:manualLayout>
                  <c:x val="-1.9713036008395957E-16"/>
                  <c:y val="-1.5211270473456853E-2"/>
                </c:manualLayout>
              </c:layout>
              <c:tx>
                <c:rich>
                  <a:bodyPr/>
                  <a:lstStyle/>
                  <a:p>
                    <a:r>
                      <a:rPr lang="en-US"/>
                      <a:t>Greece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6DF-4A65-816C-EA128780A636}"/>
                </c:ext>
              </c:extLst>
            </c:dLbl>
            <c:dLbl>
              <c:idx val="13"/>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6DF-4A65-816C-EA128780A636}"/>
                </c:ext>
              </c:extLst>
            </c:dLbl>
            <c:dLbl>
              <c:idx val="32"/>
              <c:layout>
                <c:manualLayout>
                  <c:x val="-1.9713036008395957E-16"/>
                  <c:y val="1.5211270473456712E-2"/>
                </c:manualLayout>
              </c:layout>
              <c:tx>
                <c:rich>
                  <a:bodyPr/>
                  <a:lstStyle/>
                  <a:p>
                    <a:r>
                      <a:rPr lang="en-US"/>
                      <a:t>Turkey¹</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6DF-4A65-816C-EA128780A636}"/>
                </c:ext>
              </c:extLst>
            </c:dLbl>
            <c:dLbl>
              <c:idx val="35"/>
              <c:tx>
                <c:rich>
                  <a:bodyPr/>
                  <a:lstStyle/>
                  <a:p>
                    <a:r>
                      <a:rPr lang="en-US"/>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A3.1.'!$C$32:$C$83</c:f>
              <c:numCache>
                <c:formatCode>General</c:formatCode>
                <c:ptCount val="52"/>
                <c:pt idx="0">
                  <c:v>5.25</c:v>
                </c:pt>
                <c:pt idx="1">
                  <c:v>5.25</c:v>
                </c:pt>
                <c:pt idx="2">
                  <c:v>5.25</c:v>
                </c:pt>
                <c:pt idx="3">
                  <c:v>5.25</c:v>
                </c:pt>
                <c:pt idx="4">
                  <c:v>5.25</c:v>
                </c:pt>
                <c:pt idx="5">
                  <c:v>5.25</c:v>
                </c:pt>
                <c:pt idx="6">
                  <c:v>5.25</c:v>
                </c:pt>
                <c:pt idx="7">
                  <c:v>5.25</c:v>
                </c:pt>
                <c:pt idx="8">
                  <c:v>5.25</c:v>
                </c:pt>
                <c:pt idx="9">
                  <c:v>5.25</c:v>
                </c:pt>
                <c:pt idx="10">
                  <c:v>5.25</c:v>
                </c:pt>
                <c:pt idx="11">
                  <c:v>5.25</c:v>
                </c:pt>
                <c:pt idx="12">
                  <c:v>5.25</c:v>
                </c:pt>
                <c:pt idx="13">
                  <c:v>5.25</c:v>
                </c:pt>
                <c:pt idx="14">
                  <c:v>5.25</c:v>
                </c:pt>
                <c:pt idx="15">
                  <c:v>5.25</c:v>
                </c:pt>
                <c:pt idx="16">
                  <c:v>5.25</c:v>
                </c:pt>
                <c:pt idx="17">
                  <c:v>5.25</c:v>
                </c:pt>
                <c:pt idx="18">
                  <c:v>5.25</c:v>
                </c:pt>
                <c:pt idx="19">
                  <c:v>5.25</c:v>
                </c:pt>
                <c:pt idx="20">
                  <c:v>5.25</c:v>
                </c:pt>
                <c:pt idx="21">
                  <c:v>5.25</c:v>
                </c:pt>
                <c:pt idx="22">
                  <c:v>5.25</c:v>
                </c:pt>
                <c:pt idx="23">
                  <c:v>5.25</c:v>
                </c:pt>
                <c:pt idx="24">
                  <c:v>5.25</c:v>
                </c:pt>
                <c:pt idx="25">
                  <c:v>5.25</c:v>
                </c:pt>
                <c:pt idx="26">
                  <c:v>5.25</c:v>
                </c:pt>
                <c:pt idx="27">
                  <c:v>5.25</c:v>
                </c:pt>
                <c:pt idx="28">
                  <c:v>5.25</c:v>
                </c:pt>
                <c:pt idx="29">
                  <c:v>5.25</c:v>
                </c:pt>
                <c:pt idx="30">
                  <c:v>5.25</c:v>
                </c:pt>
                <c:pt idx="31">
                  <c:v>5.25</c:v>
                </c:pt>
                <c:pt idx="32">
                  <c:v>5.25</c:v>
                </c:pt>
                <c:pt idx="33">
                  <c:v>5.25</c:v>
                </c:pt>
                <c:pt idx="34">
                  <c:v>5.25</c:v>
                </c:pt>
                <c:pt idx="35">
                  <c:v>5.25</c:v>
                </c:pt>
                <c:pt idx="36">
                  <c:v>5.25</c:v>
                </c:pt>
                <c:pt idx="37">
                  <c:v>5.25</c:v>
                </c:pt>
                <c:pt idx="38">
                  <c:v>5.25</c:v>
                </c:pt>
                <c:pt idx="39">
                  <c:v>5.25</c:v>
                </c:pt>
                <c:pt idx="40">
                  <c:v>5.25</c:v>
                </c:pt>
                <c:pt idx="41">
                  <c:v>5.25</c:v>
                </c:pt>
                <c:pt idx="42">
                  <c:v>5.25</c:v>
                </c:pt>
                <c:pt idx="43">
                  <c:v>5.25</c:v>
                </c:pt>
                <c:pt idx="44">
                  <c:v>5.25</c:v>
                </c:pt>
                <c:pt idx="45">
                  <c:v>5.25</c:v>
                </c:pt>
                <c:pt idx="46">
                  <c:v>5.25</c:v>
                </c:pt>
              </c:numCache>
            </c:numRef>
          </c:xVal>
          <c:yVal>
            <c:numRef>
              <c:f>'Figure A3.1.'!$B$32:$B$83</c:f>
              <c:numCache>
                <c:formatCode>General</c:formatCode>
                <c:ptCount val="52"/>
                <c:pt idx="0">
                  <c:v>83.738228000000007</c:v>
                </c:pt>
                <c:pt idx="1">
                  <c:v>86.065758000000002</c:v>
                </c:pt>
                <c:pt idx="2">
                  <c:v>84.713004999999995</c:v>
                </c:pt>
                <c:pt idx="3">
                  <c:v>0</c:v>
                </c:pt>
                <c:pt idx="4">
                  <c:v>82.953018</c:v>
                </c:pt>
                <c:pt idx="5">
                  <c:v>82.844200000000001</c:v>
                </c:pt>
                <c:pt idx="6">
                  <c:v>90.219154000000003</c:v>
                </c:pt>
                <c:pt idx="7">
                  <c:v>86.301613000000003</c:v>
                </c:pt>
                <c:pt idx="8">
                  <c:v>87.5</c:v>
                </c:pt>
                <c:pt idx="9">
                  <c:v>81.393546999999998</c:v>
                </c:pt>
                <c:pt idx="10">
                  <c:v>86.569076999999993</c:v>
                </c:pt>
                <c:pt idx="11">
                  <c:v>71.862999000000002</c:v>
                </c:pt>
                <c:pt idx="12">
                  <c:v>83.754807</c:v>
                </c:pt>
                <c:pt idx="13">
                  <c:v>92.193588000000005</c:v>
                </c:pt>
                <c:pt idx="14">
                  <c:v>0</c:v>
                </c:pt>
                <c:pt idx="15">
                  <c:v>0</c:v>
                </c:pt>
                <c:pt idx="16">
                  <c:v>81.633308</c:v>
                </c:pt>
                <c:pt idx="17">
                  <c:v>0</c:v>
                </c:pt>
                <c:pt idx="18">
                  <c:v>0</c:v>
                </c:pt>
                <c:pt idx="19">
                  <c:v>90.042641000000003</c:v>
                </c:pt>
                <c:pt idx="20">
                  <c:v>88.860275000000001</c:v>
                </c:pt>
                <c:pt idx="21">
                  <c:v>77.875091999999995</c:v>
                </c:pt>
                <c:pt idx="22">
                  <c:v>87.759559999999993</c:v>
                </c:pt>
                <c:pt idx="23">
                  <c:v>0</c:v>
                </c:pt>
                <c:pt idx="24">
                  <c:v>88.679817</c:v>
                </c:pt>
                <c:pt idx="25">
                  <c:v>85.121459999999999</c:v>
                </c:pt>
                <c:pt idx="26">
                  <c:v>86.356239000000002</c:v>
                </c:pt>
                <c:pt idx="27">
                  <c:v>81.601196000000002</c:v>
                </c:pt>
                <c:pt idx="28">
                  <c:v>87.386047000000005</c:v>
                </c:pt>
                <c:pt idx="29">
                  <c:v>75.715491999999998</c:v>
                </c:pt>
                <c:pt idx="30">
                  <c:v>90.126686000000007</c:v>
                </c:pt>
                <c:pt idx="31">
                  <c:v>86.590027000000006</c:v>
                </c:pt>
                <c:pt idx="32">
                  <c:v>71.081305999999998</c:v>
                </c:pt>
                <c:pt idx="33">
                  <c:v>79.275176999999999</c:v>
                </c:pt>
                <c:pt idx="34">
                  <c:v>80.122901999999996</c:v>
                </c:pt>
                <c:pt idx="35">
                  <c:v>84.306227000000007</c:v>
                </c:pt>
                <c:pt idx="36">
                  <c:v>0</c:v>
                </c:pt>
                <c:pt idx="37">
                  <c:v>0</c:v>
                </c:pt>
                <c:pt idx="38">
                  <c:v>0</c:v>
                </c:pt>
                <c:pt idx="39">
                  <c:v>0</c:v>
                </c:pt>
                <c:pt idx="40">
                  <c:v>76.850250000000003</c:v>
                </c:pt>
                <c:pt idx="41">
                  <c:v>0</c:v>
                </c:pt>
                <c:pt idx="42">
                  <c:v>0</c:v>
                </c:pt>
                <c:pt idx="43">
                  <c:v>90.850594000000001</c:v>
                </c:pt>
                <c:pt idx="44">
                  <c:v>82.018494000000004</c:v>
                </c:pt>
                <c:pt idx="45">
                  <c:v>0</c:v>
                </c:pt>
                <c:pt idx="46">
                  <c:v>0</c:v>
                </c:pt>
              </c:numCache>
            </c:numRef>
          </c:yVal>
          <c:smooth val="0"/>
          <c:extLst>
            <c:ext xmlns:c16="http://schemas.microsoft.com/office/drawing/2014/chart" uri="{C3380CC4-5D6E-409C-BE32-E72D297353CC}">
              <c16:uniqueId val="{00000004-86DF-4A65-816C-EA128780A636}"/>
            </c:ext>
          </c:extLst>
        </c:ser>
        <c:ser>
          <c:idx val="0"/>
          <c:order val="6"/>
          <c:tx>
            <c:strRef>
              <c:f>'Figure A3.1.'!$D$31</c:f>
              <c:strCache>
                <c:ptCount val="1"/>
                <c:pt idx="0">
                  <c:v>Arts and humanities, social sciences, journalism and information</c:v>
                </c:pt>
              </c:strCache>
            </c:strRef>
          </c:tx>
          <c:spPr>
            <a:ln w="28575">
              <a:noFill/>
            </a:ln>
          </c:spPr>
          <c:marker>
            <c:symbol val="circle"/>
            <c:size val="7"/>
            <c:spPr>
              <a:solidFill>
                <a:schemeClr val="accent1"/>
              </a:solidFill>
            </c:spPr>
          </c:marker>
          <c:dPt>
            <c:idx val="35"/>
            <c:marker>
              <c:spPr>
                <a:solidFill>
                  <a:schemeClr val="tx1"/>
                </a:solidFill>
              </c:spPr>
            </c:marker>
            <c:bubble3D val="0"/>
            <c:extLst>
              <c:ext xmlns:c16="http://schemas.microsoft.com/office/drawing/2014/chart" uri="{C3380CC4-5D6E-409C-BE32-E72D297353CC}">
                <c16:uniqueId val="{00000005-86DF-4A65-816C-EA128780A636}"/>
              </c:ext>
            </c:extLst>
          </c:dPt>
          <c:dLbls>
            <c:dLbl>
              <c:idx val="11"/>
              <c:layout>
                <c:manualLayout>
                  <c:x val="2.7227557203596954E-3"/>
                  <c:y val="-1.5211270473456781E-2"/>
                </c:manualLayout>
              </c:layout>
              <c:tx>
                <c:rich>
                  <a:bodyPr/>
                  <a:lstStyle/>
                  <a:p>
                    <a:r>
                      <a:rPr lang="en-US"/>
                      <a:t>Greece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6DF-4A65-816C-EA128780A636}"/>
                </c:ext>
              </c:extLst>
            </c:dLbl>
            <c:dLbl>
              <c:idx val="13"/>
              <c:tx>
                <c:rich>
                  <a:bodyPr/>
                  <a:lstStyle/>
                  <a:p>
                    <a:r>
                      <a:rPr lang="en-US">
                        <a:solidFill>
                          <a:schemeClr val="bg1"/>
                        </a:solidFill>
                      </a:rPr>
                      <a:t>Iceland</a:t>
                    </a:r>
                    <a:r>
                      <a:rPr lang="en-US" sz="800" b="0" i="0" u="none" strike="noStrike" kern="1200" baseline="0">
                        <a:solidFill>
                          <a:schemeClr val="bg1"/>
                        </a:solidFill>
                      </a:rPr>
                      <a:t>¹</a:t>
                    </a:r>
                    <a:endParaRPr lang="en-US">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6DF-4A65-816C-EA128780A636}"/>
                </c:ext>
              </c:extLst>
            </c:dLbl>
            <c:dLbl>
              <c:idx val="32"/>
              <c:layout>
                <c:manualLayout>
                  <c:x val="9.5011817743252576E-3"/>
                  <c:y val="2.7551052243249788E-2"/>
                </c:manualLayout>
              </c:layout>
              <c:tx>
                <c:rich>
                  <a:bodyPr wrap="square" lIns="38100" tIns="19050" rIns="38100" bIns="19050" anchor="ctr">
                    <a:noAutofit/>
                  </a:bodyPr>
                  <a:lstStyle/>
                  <a:p>
                    <a:pPr>
                      <a:defRPr>
                        <a:solidFill>
                          <a:schemeClr val="bg1"/>
                        </a:solidFill>
                      </a:defRPr>
                    </a:pPr>
                    <a:r>
                      <a:rPr lang="en-US">
                        <a:solidFill>
                          <a:schemeClr val="bg1"/>
                        </a:solidFill>
                      </a:rPr>
                      <a:t>Turkey¹</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84075377330832E-2"/>
                      <c:h val="5.8876176396882446E-2"/>
                    </c:manualLayout>
                  </c15:layout>
                </c:ext>
                <c:ext xmlns:c16="http://schemas.microsoft.com/office/drawing/2014/chart" uri="{C3380CC4-5D6E-409C-BE32-E72D297353CC}">
                  <c16:uniqueId val="{00000008-86DF-4A65-816C-EA128780A636}"/>
                </c:ext>
              </c:extLst>
            </c:dLbl>
            <c:dLbl>
              <c:idx val="35"/>
              <c:layout>
                <c:manualLayout>
                  <c:x val="0"/>
                  <c:y val="-6.6861671099542816E-3"/>
                </c:manualLayout>
              </c:layout>
              <c:tx>
                <c:rich>
                  <a:bodyPr/>
                  <a:lstStyle/>
                  <a:p>
                    <a:r>
                      <a:rPr lang="en-US" dirty="0"/>
                      <a:t>OECD average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6DF-4A65-816C-EA128780A636}"/>
                </c:ext>
              </c:extLst>
            </c:dLbl>
            <c:dLbl>
              <c:idx val="40"/>
              <c:tx>
                <c:rich>
                  <a:bodyPr/>
                  <a:lstStyle/>
                  <a:p>
                    <a:r>
                      <a:rPr lang="en-US"/>
                      <a:t>Costa Rica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6DF-4A65-816C-EA128780A636}"/>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ext>
            </c:extLst>
          </c:dLbls>
          <c:xVal>
            <c:numRef>
              <c:f>'Figure A3.1.'!$E$32:$E$83</c:f>
              <c:numCache>
                <c:formatCode>General</c:formatCode>
                <c:ptCount val="52"/>
                <c:pt idx="0">
                  <c:v>6.25</c:v>
                </c:pt>
                <c:pt idx="1">
                  <c:v>6.25</c:v>
                </c:pt>
                <c:pt idx="2">
                  <c:v>6.25</c:v>
                </c:pt>
                <c:pt idx="3">
                  <c:v>6.25</c:v>
                </c:pt>
                <c:pt idx="4">
                  <c:v>6.25</c:v>
                </c:pt>
                <c:pt idx="5">
                  <c:v>6.25</c:v>
                </c:pt>
                <c:pt idx="6">
                  <c:v>6.25</c:v>
                </c:pt>
                <c:pt idx="7">
                  <c:v>6.25</c:v>
                </c:pt>
                <c:pt idx="8">
                  <c:v>6.25</c:v>
                </c:pt>
                <c:pt idx="9">
                  <c:v>6.25</c:v>
                </c:pt>
                <c:pt idx="10">
                  <c:v>6.25</c:v>
                </c:pt>
                <c:pt idx="11">
                  <c:v>6.25</c:v>
                </c:pt>
                <c:pt idx="12">
                  <c:v>6.25</c:v>
                </c:pt>
                <c:pt idx="13">
                  <c:v>6.25</c:v>
                </c:pt>
                <c:pt idx="14">
                  <c:v>6.25</c:v>
                </c:pt>
                <c:pt idx="15">
                  <c:v>6.25</c:v>
                </c:pt>
                <c:pt idx="16">
                  <c:v>6.25</c:v>
                </c:pt>
                <c:pt idx="17">
                  <c:v>6.25</c:v>
                </c:pt>
                <c:pt idx="18">
                  <c:v>6.25</c:v>
                </c:pt>
                <c:pt idx="19">
                  <c:v>6.25</c:v>
                </c:pt>
                <c:pt idx="20">
                  <c:v>6.25</c:v>
                </c:pt>
                <c:pt idx="21">
                  <c:v>6.25</c:v>
                </c:pt>
                <c:pt idx="22">
                  <c:v>6.25</c:v>
                </c:pt>
                <c:pt idx="23">
                  <c:v>6.25</c:v>
                </c:pt>
                <c:pt idx="24">
                  <c:v>6.25</c:v>
                </c:pt>
                <c:pt idx="25">
                  <c:v>6.25</c:v>
                </c:pt>
                <c:pt idx="26">
                  <c:v>6.25</c:v>
                </c:pt>
                <c:pt idx="27">
                  <c:v>6.25</c:v>
                </c:pt>
                <c:pt idx="28">
                  <c:v>6.25</c:v>
                </c:pt>
                <c:pt idx="29">
                  <c:v>6.25</c:v>
                </c:pt>
                <c:pt idx="30">
                  <c:v>6.25</c:v>
                </c:pt>
                <c:pt idx="31">
                  <c:v>6.25</c:v>
                </c:pt>
                <c:pt idx="32">
                  <c:v>6.25</c:v>
                </c:pt>
                <c:pt idx="33">
                  <c:v>6.25</c:v>
                </c:pt>
                <c:pt idx="34">
                  <c:v>6.25</c:v>
                </c:pt>
                <c:pt idx="35">
                  <c:v>6.25</c:v>
                </c:pt>
                <c:pt idx="36">
                  <c:v>6.25</c:v>
                </c:pt>
                <c:pt idx="37">
                  <c:v>6.25</c:v>
                </c:pt>
                <c:pt idx="38">
                  <c:v>6.25</c:v>
                </c:pt>
                <c:pt idx="39">
                  <c:v>6.25</c:v>
                </c:pt>
                <c:pt idx="40">
                  <c:v>6.25</c:v>
                </c:pt>
                <c:pt idx="41">
                  <c:v>6.25</c:v>
                </c:pt>
                <c:pt idx="42">
                  <c:v>6.25</c:v>
                </c:pt>
                <c:pt idx="43">
                  <c:v>6.25</c:v>
                </c:pt>
                <c:pt idx="44">
                  <c:v>6.25</c:v>
                </c:pt>
                <c:pt idx="45">
                  <c:v>6.25</c:v>
                </c:pt>
                <c:pt idx="46">
                  <c:v>6.25</c:v>
                </c:pt>
              </c:numCache>
            </c:numRef>
          </c:xVal>
          <c:yVal>
            <c:numRef>
              <c:f>'Figure A3.1.'!$D$32:$D$83</c:f>
              <c:numCache>
                <c:formatCode>General</c:formatCode>
                <c:ptCount val="52"/>
                <c:pt idx="0">
                  <c:v>81.374008000000003</c:v>
                </c:pt>
                <c:pt idx="1">
                  <c:v>81.490279999999998</c:v>
                </c:pt>
                <c:pt idx="2">
                  <c:v>84.041229000000001</c:v>
                </c:pt>
                <c:pt idx="3">
                  <c:v>0</c:v>
                </c:pt>
                <c:pt idx="4">
                  <c:v>86.191467000000003</c:v>
                </c:pt>
                <c:pt idx="5">
                  <c:v>82.281540000000007</c:v>
                </c:pt>
                <c:pt idx="6">
                  <c:v>82.820869000000002</c:v>
                </c:pt>
                <c:pt idx="7">
                  <c:v>83.569991999999999</c:v>
                </c:pt>
                <c:pt idx="8">
                  <c:v>87.078650999999994</c:v>
                </c:pt>
                <c:pt idx="9">
                  <c:v>80.777939000000003</c:v>
                </c:pt>
                <c:pt idx="10">
                  <c:v>85.506737000000001</c:v>
                </c:pt>
                <c:pt idx="11">
                  <c:v>67.797165000000007</c:v>
                </c:pt>
                <c:pt idx="12">
                  <c:v>84.443420000000003</c:v>
                </c:pt>
                <c:pt idx="13">
                  <c:v>92.227692000000005</c:v>
                </c:pt>
                <c:pt idx="14">
                  <c:v>0</c:v>
                </c:pt>
                <c:pt idx="15">
                  <c:v>0</c:v>
                </c:pt>
                <c:pt idx="16">
                  <c:v>76.634735000000006</c:v>
                </c:pt>
                <c:pt idx="17">
                  <c:v>0</c:v>
                </c:pt>
                <c:pt idx="18">
                  <c:v>0</c:v>
                </c:pt>
                <c:pt idx="19">
                  <c:v>88.363892000000007</c:v>
                </c:pt>
                <c:pt idx="20">
                  <c:v>89.282509000000005</c:v>
                </c:pt>
                <c:pt idx="21">
                  <c:v>76.330314999999999</c:v>
                </c:pt>
                <c:pt idx="22">
                  <c:v>87.888817000000003</c:v>
                </c:pt>
                <c:pt idx="23">
                  <c:v>0</c:v>
                </c:pt>
                <c:pt idx="24">
                  <c:v>86.028441999999998</c:v>
                </c:pt>
                <c:pt idx="25">
                  <c:v>87.918578999999994</c:v>
                </c:pt>
                <c:pt idx="26">
                  <c:v>85.017798999999997</c:v>
                </c:pt>
                <c:pt idx="27">
                  <c:v>79.513069000000002</c:v>
                </c:pt>
                <c:pt idx="28">
                  <c:v>87.500281999999999</c:v>
                </c:pt>
                <c:pt idx="29">
                  <c:v>78.755836000000002</c:v>
                </c:pt>
                <c:pt idx="30">
                  <c:v>87.584961000000007</c:v>
                </c:pt>
                <c:pt idx="31">
                  <c:v>83.994347000000005</c:v>
                </c:pt>
                <c:pt idx="32">
                  <c:v>67.340819999999994</c:v>
                </c:pt>
                <c:pt idx="33">
                  <c:v>83.751389000000003</c:v>
                </c:pt>
                <c:pt idx="34">
                  <c:v>82.874786</c:v>
                </c:pt>
                <c:pt idx="35">
                  <c:v>83.278526999999997</c:v>
                </c:pt>
                <c:pt idx="36">
                  <c:v>0</c:v>
                </c:pt>
                <c:pt idx="37">
                  <c:v>0</c:v>
                </c:pt>
                <c:pt idx="38">
                  <c:v>0</c:v>
                </c:pt>
                <c:pt idx="39">
                  <c:v>0</c:v>
                </c:pt>
                <c:pt idx="40">
                  <c:v>73.836792000000003</c:v>
                </c:pt>
                <c:pt idx="41">
                  <c:v>0</c:v>
                </c:pt>
                <c:pt idx="42">
                  <c:v>0</c:v>
                </c:pt>
                <c:pt idx="43">
                  <c:v>89.974258000000006</c:v>
                </c:pt>
                <c:pt idx="44">
                  <c:v>84.806786000000002</c:v>
                </c:pt>
                <c:pt idx="45">
                  <c:v>0</c:v>
                </c:pt>
                <c:pt idx="46">
                  <c:v>0</c:v>
                </c:pt>
              </c:numCache>
            </c:numRef>
          </c:yVal>
          <c:smooth val="0"/>
          <c:extLst>
            <c:ext xmlns:c16="http://schemas.microsoft.com/office/drawing/2014/chart" uri="{C3380CC4-5D6E-409C-BE32-E72D297353CC}">
              <c16:uniqueId val="{0000000A-86DF-4A65-816C-EA128780A636}"/>
            </c:ext>
          </c:extLst>
        </c:ser>
        <c:dLbls>
          <c:showLegendKey val="0"/>
          <c:showVal val="0"/>
          <c:showCatName val="0"/>
          <c:showSerName val="0"/>
          <c:showPercent val="0"/>
          <c:showBubbleSize val="0"/>
        </c:dLbls>
        <c:axId val="709037440"/>
        <c:axId val="709047424"/>
      </c:scatterChart>
      <c:valAx>
        <c:axId val="709037440"/>
        <c:scaling>
          <c:orientation val="minMax"/>
        </c:scaling>
        <c:delete val="1"/>
        <c:axPos val="b"/>
        <c:numFmt formatCode="0" sourceLinked="0"/>
        <c:majorTickMark val="none"/>
        <c:minorTickMark val="none"/>
        <c:tickLblPos val="low"/>
        <c:crossAx val="709047424"/>
        <c:crosses val="autoZero"/>
        <c:crossBetween val="midCat"/>
        <c:majorUnit val="0.5"/>
      </c:valAx>
      <c:valAx>
        <c:axId val="709047424"/>
        <c:scaling>
          <c:orientation val="minMax"/>
          <c:min val="50"/>
        </c:scaling>
        <c:delete val="0"/>
        <c:axPos val="l"/>
        <c:majorGridlines>
          <c:spPr>
            <a:ln>
              <a:solidFill>
                <a:schemeClr val="bg1">
                  <a:lumMod val="50000"/>
                </a:schemeClr>
              </a:solidFill>
            </a:ln>
          </c:spPr>
        </c:majorGridlines>
        <c:title>
          <c:tx>
            <c:rich>
              <a:bodyPr rot="0" vert="horz"/>
              <a:lstStyle/>
              <a:p>
                <a:pPr>
                  <a:defRPr sz="1200" b="0">
                    <a:solidFill>
                      <a:srgbClr val="FFFFFF"/>
                    </a:solidFill>
                    <a:latin typeface="Arial" panose="020B0604020202020204" pitchFamily="34" charset="0"/>
                  </a:defRPr>
                </a:pPr>
                <a:r>
                  <a:rPr lang="en-GB" sz="1200" b="0">
                    <a:solidFill>
                      <a:srgbClr val="FFFFFF"/>
                    </a:solidFill>
                    <a:latin typeface="Arial" panose="020B0604020202020204" pitchFamily="34" charset="0"/>
                  </a:rPr>
                  <a:t>%</a:t>
                </a:r>
              </a:p>
            </c:rich>
          </c:tx>
          <c:layout>
            <c:manualLayout>
              <c:xMode val="edge"/>
              <c:yMode val="edge"/>
              <c:x val="8.2240461968692159E-3"/>
              <c:y val="5.81119011424881E-3"/>
            </c:manualLayout>
          </c:layout>
          <c:overlay val="0"/>
        </c:title>
        <c:numFmt formatCode="#\ ##0" sourceLinked="0"/>
        <c:majorTickMark val="out"/>
        <c:minorTickMark val="none"/>
        <c:tickLblPos val="nextTo"/>
        <c:spPr>
          <a:noFill/>
          <a:ln>
            <a:solidFill>
              <a:srgbClr val="FFFFFF"/>
            </a:solidFill>
          </a:ln>
        </c:spPr>
        <c:txPr>
          <a:bodyPr/>
          <a:lstStyle/>
          <a:p>
            <a:pPr>
              <a:defRPr sz="1200">
                <a:solidFill>
                  <a:srgbClr val="FFFFFF"/>
                </a:solidFill>
                <a:latin typeface="Arial"/>
                <a:ea typeface="Arial"/>
                <a:cs typeface="Arial"/>
              </a:defRPr>
            </a:pPr>
            <a:endParaRPr lang="en-US"/>
          </a:p>
        </c:txPr>
        <c:crossAx val="709037440"/>
        <c:crosses val="autoZero"/>
        <c:crossBetween val="midCat"/>
      </c:valAx>
      <c:spPr>
        <a:noFill/>
      </c:spPr>
    </c:plotArea>
    <c:plotVisOnly val="1"/>
    <c:dispBlanksAs val="gap"/>
    <c:showDLblsOverMax val="0"/>
  </c:chart>
  <c:spPr>
    <a:solidFill>
      <a:scrgbClr r="0" g="0" b="0">
        <a:alpha val="0"/>
      </a:scrgbClr>
    </a:solidFill>
    <a:ln>
      <a:noFill/>
    </a:ln>
  </c:sp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500000000000008E-3"/>
          <c:y val="9.9750000000000005E-2"/>
          <c:w val="0.98899999999999999"/>
          <c:h val="0.89424999999999999"/>
        </c:manualLayout>
      </c:layout>
      <c:barChart>
        <c:barDir val="col"/>
        <c:grouping val="clustered"/>
        <c:varyColors val="0"/>
        <c:ser>
          <c:idx val="0"/>
          <c:order val="0"/>
          <c:tx>
            <c:strRef>
              <c:f>'Figure A1.a.'!$BL$3</c:f>
              <c:strCache>
                <c:ptCount val="1"/>
                <c:pt idx="0">
                  <c:v>25-64 year-old adults (2018)</c:v>
                </c:pt>
              </c:strCache>
            </c:strRef>
          </c:tx>
          <c:spPr>
            <a:solidFill>
              <a:schemeClr val="accent1"/>
            </a:solidFill>
            <a:ln w="6350" cmpd="sng">
              <a:solidFill>
                <a:srgbClr val="000000"/>
              </a:solidFill>
            </a:ln>
            <a:effectLst/>
          </c:spPr>
          <c:invertIfNegative val="0"/>
          <c:cat>
            <c:strRef>
              <c:f>'Figure A1.a.'!$BH$4:$BH$11</c:f>
              <c:strCache>
                <c:ptCount val="8"/>
                <c:pt idx="0">
                  <c:v>Business, administration and law</c:v>
                </c:pt>
                <c:pt idx="1">
                  <c:v>Engineering, manufacturing and construction</c:v>
                </c:pt>
                <c:pt idx="2">
                  <c:v>Health and welfare</c:v>
                </c:pt>
                <c:pt idx="3">
                  <c:v>Arts and humanities, social sciences, journalism and information</c:v>
                </c:pt>
                <c:pt idx="4">
                  <c:v>Other fields</c:v>
                </c:pt>
                <c:pt idx="5">
                  <c:v>Education</c:v>
                </c:pt>
                <c:pt idx="6">
                  <c:v>Information and communication technologies</c:v>
                </c:pt>
                <c:pt idx="7">
                  <c:v>Natural sciences, mathematics and statistics</c:v>
                </c:pt>
              </c:strCache>
            </c:strRef>
          </c:cat>
          <c:val>
            <c:numRef>
              <c:f>'Figure A1.a.'!$BL$4:$BL$11</c:f>
              <c:numCache>
                <c:formatCode>0</c:formatCode>
                <c:ptCount val="8"/>
                <c:pt idx="0">
                  <c:v>26.236338</c:v>
                </c:pt>
                <c:pt idx="1">
                  <c:v>19.327802999999999</c:v>
                </c:pt>
                <c:pt idx="2">
                  <c:v>17.447001</c:v>
                </c:pt>
                <c:pt idx="3">
                  <c:v>12.934372</c:v>
                </c:pt>
                <c:pt idx="4">
                  <c:v>12.046773999999999</c:v>
                </c:pt>
                <c:pt idx="5">
                  <c:v>5.0256219</c:v>
                </c:pt>
                <c:pt idx="6">
                  <c:v>4.2631373000000004</c:v>
                </c:pt>
                <c:pt idx="7">
                  <c:v>2.7189524</c:v>
                </c:pt>
              </c:numCache>
            </c:numRef>
          </c:val>
          <c:extLst>
            <c:ext xmlns:c16="http://schemas.microsoft.com/office/drawing/2014/chart" uri="{C3380CC4-5D6E-409C-BE32-E72D297353CC}">
              <c16:uniqueId val="{00000000-F2C6-4762-96F6-2401C1EED435}"/>
            </c:ext>
          </c:extLst>
        </c:ser>
        <c:ser>
          <c:idx val="1"/>
          <c:order val="1"/>
          <c:tx>
            <c:strRef>
              <c:f>'Figure A1.a.'!$BJ$3</c:f>
              <c:strCache>
                <c:ptCount val="1"/>
                <c:pt idx="0">
                  <c:v>Graduates (2017)</c:v>
                </c:pt>
              </c:strCache>
            </c:strRef>
          </c:tx>
          <c:spPr>
            <a:solidFill>
              <a:schemeClr val="accent3"/>
            </a:solidFill>
            <a:ln w="6350" cmpd="sng">
              <a:solidFill>
                <a:srgbClr val="000000"/>
              </a:solidFill>
            </a:ln>
            <a:effectLst/>
          </c:spPr>
          <c:invertIfNegative val="0"/>
          <c:cat>
            <c:strRef>
              <c:f>'Figure A1.a.'!$BH$4:$BH$11</c:f>
              <c:strCache>
                <c:ptCount val="8"/>
                <c:pt idx="0">
                  <c:v>Business, administration and law</c:v>
                </c:pt>
                <c:pt idx="1">
                  <c:v>Engineering, manufacturing and construction</c:v>
                </c:pt>
                <c:pt idx="2">
                  <c:v>Health and welfare</c:v>
                </c:pt>
                <c:pt idx="3">
                  <c:v>Arts and humanities, social sciences, journalism and information</c:v>
                </c:pt>
                <c:pt idx="4">
                  <c:v>Other fields</c:v>
                </c:pt>
                <c:pt idx="5">
                  <c:v>Education</c:v>
                </c:pt>
                <c:pt idx="6">
                  <c:v>Information and communication technologies</c:v>
                </c:pt>
                <c:pt idx="7">
                  <c:v>Natural sciences, mathematics and statistics</c:v>
                </c:pt>
              </c:strCache>
            </c:strRef>
          </c:cat>
          <c:val>
            <c:numRef>
              <c:f>'Figure A1.a.'!$BJ$4:$BJ$11</c:f>
              <c:numCache>
                <c:formatCode>0</c:formatCode>
                <c:ptCount val="8"/>
                <c:pt idx="0">
                  <c:v>22.069700000000001</c:v>
                </c:pt>
                <c:pt idx="1">
                  <c:v>9.0831820000000008</c:v>
                </c:pt>
                <c:pt idx="2">
                  <c:v>14.251799999999999</c:v>
                </c:pt>
                <c:pt idx="3">
                  <c:v>26.796979999999998</c:v>
                </c:pt>
                <c:pt idx="4">
                  <c:v>1.7165159640000001</c:v>
                </c:pt>
                <c:pt idx="5">
                  <c:v>8.7431289999999997</c:v>
                </c:pt>
                <c:pt idx="6">
                  <c:v>3.7584930000000001</c:v>
                </c:pt>
                <c:pt idx="7">
                  <c:v>13.581910000000001</c:v>
                </c:pt>
              </c:numCache>
            </c:numRef>
          </c:val>
          <c:extLst>
            <c:ext xmlns:c16="http://schemas.microsoft.com/office/drawing/2014/chart" uri="{C3380CC4-5D6E-409C-BE32-E72D297353CC}">
              <c16:uniqueId val="{00000001-F2C6-4762-96F6-2401C1EED435}"/>
            </c:ext>
          </c:extLst>
        </c:ser>
        <c:dLbls>
          <c:showLegendKey val="0"/>
          <c:showVal val="0"/>
          <c:showCatName val="0"/>
          <c:showSerName val="0"/>
          <c:showPercent val="0"/>
          <c:showBubbleSize val="0"/>
        </c:dLbls>
        <c:gapWidth val="150"/>
        <c:axId val="31507343"/>
        <c:axId val="36313454"/>
      </c:barChart>
      <c:catAx>
        <c:axId val="31507343"/>
        <c:scaling>
          <c:orientation val="minMax"/>
        </c:scaling>
        <c:delete val="0"/>
        <c:axPos val="b"/>
        <c:numFmt formatCode="General" sourceLinked="1"/>
        <c:majorTickMark val="in"/>
        <c:minorTickMark val="none"/>
        <c:tickLblPos val="low"/>
        <c:spPr>
          <a:noFill/>
          <a:ln w="9525">
            <a:solidFill>
              <a:srgbClr val="000000"/>
            </a:solidFill>
            <a:prstDash val="solid"/>
          </a:ln>
        </c:spPr>
        <c:txPr>
          <a:bodyPr rot="0" vert="horz"/>
          <a:lstStyle/>
          <a:p>
            <a:pPr>
              <a:defRPr/>
            </a:pPr>
            <a:endParaRPr lang="en-US"/>
          </a:p>
        </c:txPr>
        <c:crossAx val="36313454"/>
        <c:crosses val="autoZero"/>
        <c:auto val="1"/>
        <c:lblAlgn val="ctr"/>
        <c:lblOffset val="0"/>
        <c:tickLblSkip val="1"/>
        <c:noMultiLvlLbl val="1"/>
      </c:catAx>
      <c:valAx>
        <c:axId val="36313454"/>
        <c:scaling>
          <c:orientation val="minMax"/>
          <c:max val="35"/>
        </c:scaling>
        <c:delete val="0"/>
        <c:axPos val="l"/>
        <c:majorGridlines>
          <c:spPr>
            <a:ln w="9525" cmpd="sng">
              <a:solidFill>
                <a:srgbClr val="FFFFFF"/>
              </a:solidFill>
              <a:prstDash val="solid"/>
            </a:ln>
          </c:spPr>
        </c:majorGridlines>
        <c:title>
          <c:tx>
            <c:rich>
              <a:bodyPr rot="0" vert="horz"/>
              <a:lstStyle/>
              <a:p>
                <a:pPr algn="ctr">
                  <a:defRPr/>
                </a:pPr>
                <a:r>
                  <a:rPr lang="en-US"/>
                  <a:t> (%)</a:t>
                </a:r>
              </a:p>
            </c:rich>
          </c:tx>
          <c:layout>
            <c:manualLayout>
              <c:xMode val="edge"/>
              <c:yMode val="edge"/>
              <c:x val="5.2093264126737513E-4"/>
              <c:y val="2.4883071046053473E-2"/>
            </c:manualLayout>
          </c:layout>
          <c:overlay val="0"/>
          <c:spPr>
            <a:noFill/>
            <a:ln>
              <a:noFill/>
            </a:ln>
          </c:spPr>
        </c:title>
        <c:numFmt formatCode="General" sourceLinked="0"/>
        <c:majorTickMark val="in"/>
        <c:minorTickMark val="none"/>
        <c:tickLblPos val="nextTo"/>
        <c:spPr>
          <a:noFill/>
          <a:ln w="9525">
            <a:solidFill>
              <a:srgbClr val="000000"/>
            </a:solidFill>
            <a:prstDash val="solid"/>
          </a:ln>
        </c:spPr>
        <c:txPr>
          <a:bodyPr rot="0" vert="horz"/>
          <a:lstStyle/>
          <a:p>
            <a:pPr>
              <a:defRPr/>
            </a:pPr>
            <a:endParaRPr lang="en-US"/>
          </a:p>
        </c:txPr>
        <c:crossAx val="31507343"/>
        <c:crosses val="autoZero"/>
        <c:crossBetween val="between"/>
      </c:valAx>
      <c:spPr>
        <a:noFill/>
        <a:ln w="9525">
          <a:solidFill>
            <a:srgbClr val="000000"/>
          </a:solidFill>
        </a:ln>
      </c:spPr>
    </c:plotArea>
    <c:legend>
      <c:legendPos val="r"/>
      <c:layout>
        <c:manualLayout>
          <c:xMode val="edge"/>
          <c:yMode val="edge"/>
          <c:x val="4.1250000000000002E-2"/>
          <c:y val="1.175E-2"/>
          <c:w val="0.95650000000000002"/>
          <c:h val="4.4249999999999998E-2"/>
        </c:manualLayout>
      </c:layout>
      <c:overlay val="1"/>
      <c:spPr>
        <a:noFill/>
        <a:ln>
          <a:noFill/>
        </a:ln>
        <a:effectLst/>
      </c:spPr>
      <c:txPr>
        <a:bodyPr rot="0" vert="horz"/>
        <a:lstStyle/>
        <a:p>
          <a:pPr>
            <a:defRPr/>
          </a:pPr>
          <a:endParaRPr lang="en-US"/>
        </a:p>
      </c:txPr>
    </c:legend>
    <c:plotVisOnly val="1"/>
    <c:dispBlanksAs val="gap"/>
    <c:showDLblsOverMax val="1"/>
  </c:chart>
  <c:spPr>
    <a:noFill/>
    <a:ln w="9525">
      <a:noFill/>
      <a:prstDash val="solid"/>
      <a:round/>
    </a:ln>
    <a:effectLst/>
  </c:spPr>
  <c:txPr>
    <a:bodyPr rot="0" vert="horz"/>
    <a:lstStyle/>
    <a:p>
      <a:pPr>
        <a:defRPr lang="en-US" u="none" baseline="0">
          <a:solidFill>
            <a:schemeClr val="bg1"/>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4493612295719"/>
          <c:y val="0.15416537681553127"/>
          <c:w val="0.8883448068011256"/>
          <c:h val="0.54436008642529077"/>
        </c:manualLayout>
      </c:layout>
      <c:barChart>
        <c:barDir val="col"/>
        <c:grouping val="clustered"/>
        <c:varyColors val="0"/>
        <c:ser>
          <c:idx val="0"/>
          <c:order val="0"/>
          <c:tx>
            <c:strRef>
              <c:f>'Figure A1.b.'!$B$38</c:f>
              <c:strCache>
                <c:ptCount val="1"/>
                <c:pt idx="0">
                  <c:v>25-64 year-old adults (2018)</c:v>
                </c:pt>
              </c:strCache>
            </c:strRef>
          </c:tx>
          <c:spPr>
            <a:solidFill>
              <a:schemeClr val="accent1"/>
            </a:solidFill>
            <a:ln>
              <a:noFill/>
            </a:ln>
            <a:effectLst/>
          </c:spPr>
          <c:invertIfNegative val="0"/>
          <c:cat>
            <c:strRef>
              <c:f>'Figure A1.b.'!$A$39:$A$71</c:f>
              <c:strCache>
                <c:ptCount val="33"/>
                <c:pt idx="0">
                  <c:v>Russian Federation</c:v>
                </c:pt>
                <c:pt idx="1">
                  <c:v>Austria</c:v>
                </c:pt>
                <c:pt idx="2">
                  <c:v>Germany</c:v>
                </c:pt>
                <c:pt idx="3">
                  <c:v>Lithuania</c:v>
                </c:pt>
                <c:pt idx="4">
                  <c:v>Estonia</c:v>
                </c:pt>
                <c:pt idx="5">
                  <c:v>Chile</c:v>
                </c:pt>
                <c:pt idx="6">
                  <c:v>Czech Republic</c:v>
                </c:pt>
                <c:pt idx="7">
                  <c:v>Slovak Republic</c:v>
                </c:pt>
                <c:pt idx="8">
                  <c:v>Sweden</c:v>
                </c:pt>
                <c:pt idx="9">
                  <c:v>United Kingdom</c:v>
                </c:pt>
                <c:pt idx="10">
                  <c:v>Finland</c:v>
                </c:pt>
                <c:pt idx="11">
                  <c:v>Switzerland</c:v>
                </c:pt>
                <c:pt idx="12">
                  <c:v>Spain</c:v>
                </c:pt>
                <c:pt idx="13">
                  <c:v>Portugal</c:v>
                </c:pt>
                <c:pt idx="14">
                  <c:v>OECD average</c:v>
                </c:pt>
                <c:pt idx="15">
                  <c:v>France</c:v>
                </c:pt>
                <c:pt idx="16">
                  <c:v>Hungary</c:v>
                </c:pt>
                <c:pt idx="17">
                  <c:v>Turkey</c:v>
                </c:pt>
                <c:pt idx="18">
                  <c:v>Mexico</c:v>
                </c:pt>
                <c:pt idx="19">
                  <c:v>Slovenia</c:v>
                </c:pt>
                <c:pt idx="20">
                  <c:v>Greece</c:v>
                </c:pt>
                <c:pt idx="21">
                  <c:v>Italy</c:v>
                </c:pt>
                <c:pt idx="22">
                  <c:v>Latvia</c:v>
                </c:pt>
                <c:pt idx="23">
                  <c:v>Poland</c:v>
                </c:pt>
                <c:pt idx="24">
                  <c:v>Belgium</c:v>
                </c:pt>
                <c:pt idx="25">
                  <c:v>Norway</c:v>
                </c:pt>
                <c:pt idx="26">
                  <c:v>Denmark</c:v>
                </c:pt>
                <c:pt idx="27">
                  <c:v>Australia</c:v>
                </c:pt>
                <c:pt idx="28">
                  <c:v>Netherlands</c:v>
                </c:pt>
                <c:pt idx="29">
                  <c:v>Iceland</c:v>
                </c:pt>
                <c:pt idx="30">
                  <c:v>Costa Rica</c:v>
                </c:pt>
                <c:pt idx="31">
                  <c:v>United States</c:v>
                </c:pt>
                <c:pt idx="32">
                  <c:v>Luxembourg</c:v>
                </c:pt>
              </c:strCache>
            </c:strRef>
          </c:cat>
          <c:val>
            <c:numRef>
              <c:f>'Figure A1.b.'!$B$39:$B$71</c:f>
              <c:numCache>
                <c:formatCode>#,##0.00</c:formatCode>
                <c:ptCount val="33"/>
                <c:pt idx="0">
                  <c:v>29.653254</c:v>
                </c:pt>
                <c:pt idx="1">
                  <c:v>26.860727000000001</c:v>
                </c:pt>
                <c:pt idx="2">
                  <c:v>25.966214999999998</c:v>
                </c:pt>
                <c:pt idx="3">
                  <c:v>20.689508</c:v>
                </c:pt>
                <c:pt idx="4">
                  <c:v>20.378526999999998</c:v>
                </c:pt>
                <c:pt idx="5">
                  <c:v>19.828398</c:v>
                </c:pt>
                <c:pt idx="6">
                  <c:v>19.778534000000001</c:v>
                </c:pt>
                <c:pt idx="7">
                  <c:v>19.513649000000001</c:v>
                </c:pt>
                <c:pt idx="8">
                  <c:v>19.412502</c:v>
                </c:pt>
                <c:pt idx="9">
                  <c:v>19.327802999999999</c:v>
                </c:pt>
                <c:pt idx="10">
                  <c:v>18.869492999999999</c:v>
                </c:pt>
                <c:pt idx="11">
                  <c:v>18.212557</c:v>
                </c:pt>
                <c:pt idx="12">
                  <c:v>16.327165999999998</c:v>
                </c:pt>
                <c:pt idx="13">
                  <c:v>16.252721999999999</c:v>
                </c:pt>
                <c:pt idx="14">
                  <c:v>16.194651</c:v>
                </c:pt>
                <c:pt idx="15">
                  <c:v>16.084693999999999</c:v>
                </c:pt>
                <c:pt idx="16">
                  <c:v>15.848984</c:v>
                </c:pt>
                <c:pt idx="17">
                  <c:v>15.657037000000001</c:v>
                </c:pt>
                <c:pt idx="18">
                  <c:v>15.475968999999999</c:v>
                </c:pt>
                <c:pt idx="19">
                  <c:v>15.326962999999999</c:v>
                </c:pt>
                <c:pt idx="20">
                  <c:v>14.850455</c:v>
                </c:pt>
                <c:pt idx="21">
                  <c:v>14.562334999999999</c:v>
                </c:pt>
                <c:pt idx="22">
                  <c:v>14.490978</c:v>
                </c:pt>
                <c:pt idx="23">
                  <c:v>13.801958000000001</c:v>
                </c:pt>
                <c:pt idx="24">
                  <c:v>13.008082999999999</c:v>
                </c:pt>
                <c:pt idx="25">
                  <c:v>12.883766</c:v>
                </c:pt>
                <c:pt idx="26">
                  <c:v>11.705641999999999</c:v>
                </c:pt>
                <c:pt idx="27">
                  <c:v>11.618169</c:v>
                </c:pt>
                <c:pt idx="28">
                  <c:v>11.316947000000001</c:v>
                </c:pt>
                <c:pt idx="29">
                  <c:v>10.441852000000001</c:v>
                </c:pt>
                <c:pt idx="30">
                  <c:v>10.070703999999999</c:v>
                </c:pt>
                <c:pt idx="31">
                  <c:v>9.7431221000000008</c:v>
                </c:pt>
                <c:pt idx="32">
                  <c:v>7.6047840000000004</c:v>
                </c:pt>
              </c:numCache>
            </c:numRef>
          </c:val>
          <c:extLst>
            <c:ext xmlns:c16="http://schemas.microsoft.com/office/drawing/2014/chart" uri="{C3380CC4-5D6E-409C-BE32-E72D297353CC}">
              <c16:uniqueId val="{00000000-98D2-48A8-B1FD-5AD9D6193E63}"/>
            </c:ext>
          </c:extLst>
        </c:ser>
        <c:ser>
          <c:idx val="1"/>
          <c:order val="1"/>
          <c:tx>
            <c:strRef>
              <c:f>'Figure A1.b.'!$C$38</c:f>
              <c:strCache>
                <c:ptCount val="1"/>
                <c:pt idx="0">
                  <c:v>Graduates (2017)</c:v>
                </c:pt>
              </c:strCache>
            </c:strRef>
          </c:tx>
          <c:spPr>
            <a:solidFill>
              <a:schemeClr val="accent3"/>
            </a:solidFill>
            <a:ln>
              <a:noFill/>
            </a:ln>
            <a:effectLst/>
          </c:spPr>
          <c:invertIfNegative val="0"/>
          <c:cat>
            <c:strRef>
              <c:f>'Figure A1.b.'!$A$39:$A$71</c:f>
              <c:strCache>
                <c:ptCount val="33"/>
                <c:pt idx="0">
                  <c:v>Russian Federation</c:v>
                </c:pt>
                <c:pt idx="1">
                  <c:v>Austria</c:v>
                </c:pt>
                <c:pt idx="2">
                  <c:v>Germany</c:v>
                </c:pt>
                <c:pt idx="3">
                  <c:v>Lithuania</c:v>
                </c:pt>
                <c:pt idx="4">
                  <c:v>Estonia</c:v>
                </c:pt>
                <c:pt idx="5">
                  <c:v>Chile</c:v>
                </c:pt>
                <c:pt idx="6">
                  <c:v>Czech Republic</c:v>
                </c:pt>
                <c:pt idx="7">
                  <c:v>Slovak Republic</c:v>
                </c:pt>
                <c:pt idx="8">
                  <c:v>Sweden</c:v>
                </c:pt>
                <c:pt idx="9">
                  <c:v>United Kingdom</c:v>
                </c:pt>
                <c:pt idx="10">
                  <c:v>Finland</c:v>
                </c:pt>
                <c:pt idx="11">
                  <c:v>Switzerland</c:v>
                </c:pt>
                <c:pt idx="12">
                  <c:v>Spain</c:v>
                </c:pt>
                <c:pt idx="13">
                  <c:v>Portugal</c:v>
                </c:pt>
                <c:pt idx="14">
                  <c:v>OECD average</c:v>
                </c:pt>
                <c:pt idx="15">
                  <c:v>France</c:v>
                </c:pt>
                <c:pt idx="16">
                  <c:v>Hungary</c:v>
                </c:pt>
                <c:pt idx="17">
                  <c:v>Turkey</c:v>
                </c:pt>
                <c:pt idx="18">
                  <c:v>Mexico</c:v>
                </c:pt>
                <c:pt idx="19">
                  <c:v>Slovenia</c:v>
                </c:pt>
                <c:pt idx="20">
                  <c:v>Greece</c:v>
                </c:pt>
                <c:pt idx="21">
                  <c:v>Italy</c:v>
                </c:pt>
                <c:pt idx="22">
                  <c:v>Latvia</c:v>
                </c:pt>
                <c:pt idx="23">
                  <c:v>Poland</c:v>
                </c:pt>
                <c:pt idx="24">
                  <c:v>Belgium</c:v>
                </c:pt>
                <c:pt idx="25">
                  <c:v>Norway</c:v>
                </c:pt>
                <c:pt idx="26">
                  <c:v>Denmark</c:v>
                </c:pt>
                <c:pt idx="27">
                  <c:v>Australia</c:v>
                </c:pt>
                <c:pt idx="28">
                  <c:v>Netherlands</c:v>
                </c:pt>
                <c:pt idx="29">
                  <c:v>Iceland</c:v>
                </c:pt>
                <c:pt idx="30">
                  <c:v>Costa Rica</c:v>
                </c:pt>
                <c:pt idx="31">
                  <c:v>United States</c:v>
                </c:pt>
                <c:pt idx="32">
                  <c:v>Luxembourg</c:v>
                </c:pt>
              </c:strCache>
            </c:strRef>
          </c:cat>
          <c:val>
            <c:numRef>
              <c:f>'Figure A1.b.'!$C$39:$C$71</c:f>
              <c:numCache>
                <c:formatCode>#,##0.00</c:formatCode>
                <c:ptCount val="33"/>
                <c:pt idx="0">
                  <c:v>22.57207</c:v>
                </c:pt>
                <c:pt idx="1">
                  <c:v>20.127949999999998</c:v>
                </c:pt>
                <c:pt idx="2">
                  <c:v>21.671959999999999</c:v>
                </c:pt>
                <c:pt idx="3">
                  <c:v>18.913451813321998</c:v>
                </c:pt>
                <c:pt idx="4">
                  <c:v>14.952490341442999</c:v>
                </c:pt>
                <c:pt idx="5">
                  <c:v>16.266729999999999</c:v>
                </c:pt>
                <c:pt idx="6">
                  <c:v>15.93496</c:v>
                </c:pt>
                <c:pt idx="7">
                  <c:v>12.127140000000001</c:v>
                </c:pt>
                <c:pt idx="8">
                  <c:v>18.806989999999999</c:v>
                </c:pt>
                <c:pt idx="9">
                  <c:v>9.0831820000000008</c:v>
                </c:pt>
                <c:pt idx="10">
                  <c:v>16.162533846373002</c:v>
                </c:pt>
                <c:pt idx="11">
                  <c:v>15.83832</c:v>
                </c:pt>
                <c:pt idx="12">
                  <c:v>14.22465</c:v>
                </c:pt>
                <c:pt idx="13">
                  <c:v>20.913679999999999</c:v>
                </c:pt>
                <c:pt idx="14">
                  <c:v>14.230798380917527</c:v>
                </c:pt>
                <c:pt idx="15">
                  <c:v>14.861190000000001</c:v>
                </c:pt>
                <c:pt idx="16">
                  <c:v>14.65771</c:v>
                </c:pt>
                <c:pt idx="17">
                  <c:v>15.232799999999999</c:v>
                </c:pt>
                <c:pt idx="18">
                  <c:v>17.45158</c:v>
                </c:pt>
                <c:pt idx="19">
                  <c:v>16.557300000000001</c:v>
                </c:pt>
                <c:pt idx="20">
                  <c:v>16.914976711893001</c:v>
                </c:pt>
                <c:pt idx="21">
                  <c:v>16.553419999999999</c:v>
                </c:pt>
                <c:pt idx="22">
                  <c:v>12.785360000000001</c:v>
                </c:pt>
                <c:pt idx="23">
                  <c:v>15.82522</c:v>
                </c:pt>
                <c:pt idx="24">
                  <c:v>11.630140000000001</c:v>
                </c:pt>
                <c:pt idx="25">
                  <c:v>13.583869999999999</c:v>
                </c:pt>
                <c:pt idx="26">
                  <c:v>10.964600000000001</c:v>
                </c:pt>
                <c:pt idx="27">
                  <c:v>8.2775800000000004</c:v>
                </c:pt>
                <c:pt idx="28">
                  <c:v>8.0683869999999995</c:v>
                </c:pt>
                <c:pt idx="29">
                  <c:v>8.9206070000000004</c:v>
                </c:pt>
                <c:pt idx="30">
                  <c:v>7.5053669999999997</c:v>
                </c:pt>
                <c:pt idx="31">
                  <c:v>7.173756</c:v>
                </c:pt>
                <c:pt idx="32">
                  <c:v>7.6659040000000003</c:v>
                </c:pt>
              </c:numCache>
            </c:numRef>
          </c:val>
          <c:extLst>
            <c:ext xmlns:c16="http://schemas.microsoft.com/office/drawing/2014/chart" uri="{C3380CC4-5D6E-409C-BE32-E72D297353CC}">
              <c16:uniqueId val="{00000001-98D2-48A8-B1FD-5AD9D6193E63}"/>
            </c:ext>
          </c:extLst>
        </c:ser>
        <c:dLbls>
          <c:showLegendKey val="0"/>
          <c:showVal val="0"/>
          <c:showCatName val="0"/>
          <c:showSerName val="0"/>
          <c:showPercent val="0"/>
          <c:showBubbleSize val="0"/>
        </c:dLbls>
        <c:gapWidth val="150"/>
        <c:overlap val="-27"/>
        <c:axId val="32744175"/>
        <c:axId val="22068385"/>
      </c:barChart>
      <c:catAx>
        <c:axId val="32744175"/>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22068385"/>
        <c:crosses val="autoZero"/>
        <c:auto val="1"/>
        <c:lblAlgn val="ctr"/>
        <c:lblOffset val="0"/>
        <c:tickLblSkip val="1"/>
        <c:noMultiLvlLbl val="0"/>
      </c:catAx>
      <c:valAx>
        <c:axId val="22068385"/>
        <c:scaling>
          <c:orientation val="minMax"/>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mn-ea"/>
                    <a:cs typeface="+mn-cs"/>
                  </a:defRPr>
                </a:pPr>
                <a:r>
                  <a:rPr lang="en-US" sz="1200" b="0">
                    <a:solidFill>
                      <a:srgbClr val="FFFFFF"/>
                    </a:solidFill>
                    <a:latin typeface="Arial" panose="020B0604020202020204" pitchFamily="34" charset="0"/>
                  </a:rPr>
                  <a:t>%</a:t>
                </a:r>
              </a:p>
            </c:rich>
          </c:tx>
          <c:layout>
            <c:manualLayout>
              <c:xMode val="edge"/>
              <c:yMode val="edge"/>
              <c:x val="2.3727616280431064E-2"/>
              <c:y val="9.6855972436841409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mn-ea"/>
                  <a:cs typeface="+mn-cs"/>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32744175"/>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b"/>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4.1250000000000002E-2"/>
          <c:y val="6.4500000000000002E-2"/>
          <c:w val="0.94925000000000004"/>
          <c:h val="4.4249999999999998E-2"/>
        </c:manualLayout>
      </c:layout>
      <c:overlay val="1"/>
      <c:spPr>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750" b="0" i="0" u="none" strike="noStrike" kern="1200" baseline="0">
              <a:solidFill>
                <a:srgbClr val="595959"/>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249920441938586E-2"/>
          <c:y val="0.15274992125984252"/>
          <c:w val="0.91400000000000003"/>
          <c:h val="0.39874992125984254"/>
        </c:manualLayout>
      </c:layout>
      <c:barChart>
        <c:barDir val="col"/>
        <c:grouping val="clustered"/>
        <c:varyColors val="0"/>
        <c:ser>
          <c:idx val="0"/>
          <c:order val="0"/>
          <c:tx>
            <c:strRef>
              <c:f>'Figure B5.1(a)'!$B$32</c:f>
              <c:strCache>
                <c:ptCount val="1"/>
                <c:pt idx="0">
                  <c:v>Completion rate by the theoretical duration</c:v>
                </c:pt>
              </c:strCache>
            </c:strRef>
          </c:tx>
          <c:spPr>
            <a:solidFill>
              <a:schemeClr val="accent1"/>
            </a:solidFill>
            <a:ln>
              <a:noFill/>
            </a:ln>
            <a:effectLst/>
          </c:spPr>
          <c:invertIfNegative val="0"/>
          <c:cat>
            <c:strRef>
              <c:f>'Figure B5.1(a)'!$A$33:$A$56</c:f>
              <c:strCache>
                <c:ptCount val="24"/>
                <c:pt idx="0">
                  <c:v>United Kingdom</c:v>
                </c:pt>
                <c:pt idx="1">
                  <c:v>Ireland</c:v>
                </c:pt>
                <c:pt idx="2">
                  <c:v>Lithuania</c:v>
                </c:pt>
                <c:pt idx="3">
                  <c:v>Israel</c:v>
                </c:pt>
                <c:pt idx="4">
                  <c:v>Canada</c:v>
                </c:pt>
                <c:pt idx="5">
                  <c:v>Norway</c:v>
                </c:pt>
                <c:pt idx="6">
                  <c:v>Finland</c:v>
                </c:pt>
                <c:pt idx="7">
                  <c:v>Sweden</c:v>
                </c:pt>
                <c:pt idx="8">
                  <c:v>France</c:v>
                </c:pt>
                <c:pt idx="9">
                  <c:v>Average</c:v>
                </c:pt>
                <c:pt idx="10">
                  <c:v>Switzerland</c:v>
                </c:pt>
                <c:pt idx="11">
                  <c:v>United States</c:v>
                </c:pt>
                <c:pt idx="12">
                  <c:v>Iceland</c:v>
                </c:pt>
                <c:pt idx="13">
                  <c:v>New Zealand</c:v>
                </c:pt>
                <c:pt idx="14">
                  <c:v>Australia</c:v>
                </c:pt>
                <c:pt idx="15">
                  <c:v>Estonia</c:v>
                </c:pt>
                <c:pt idx="16">
                  <c:v>Brazil</c:v>
                </c:pt>
                <c:pt idx="17">
                  <c:v>Flemish Comm. (Belgium)</c:v>
                </c:pt>
                <c:pt idx="18">
                  <c:v>Portugal</c:v>
                </c:pt>
                <c:pt idx="19">
                  <c:v>Netherlands</c:v>
                </c:pt>
                <c:pt idx="20">
                  <c:v>French Comm. (Belgium)</c:v>
                </c:pt>
                <c:pt idx="21">
                  <c:v>Austria</c:v>
                </c:pt>
                <c:pt idx="22">
                  <c:v>Slovenia</c:v>
                </c:pt>
                <c:pt idx="23">
                  <c:v>Chile</c:v>
                </c:pt>
              </c:strCache>
            </c:strRef>
          </c:cat>
          <c:val>
            <c:numRef>
              <c:f>'Figure B5.1(a)'!$B$33:$B$56</c:f>
              <c:numCache>
                <c:formatCode>#,##0.00</c:formatCode>
                <c:ptCount val="24"/>
                <c:pt idx="0">
                  <c:v>71.791770935058594</c:v>
                </c:pt>
                <c:pt idx="1">
                  <c:v>62.646457672119141</c:v>
                </c:pt>
                <c:pt idx="2">
                  <c:v>60.983573913574219</c:v>
                </c:pt>
                <c:pt idx="3">
                  <c:v>60.023082733154297</c:v>
                </c:pt>
                <c:pt idx="4">
                  <c:v>47.889957427978516</c:v>
                </c:pt>
                <c:pt idx="5">
                  <c:v>43.523704528808594</c:v>
                </c:pt>
                <c:pt idx="6">
                  <c:v>43.280941009521484</c:v>
                </c:pt>
                <c:pt idx="7">
                  <c:v>41.826194763183594</c:v>
                </c:pt>
                <c:pt idx="8">
                  <c:v>40.761466979980469</c:v>
                </c:pt>
                <c:pt idx="9">
                  <c:v>39.298541939776875</c:v>
                </c:pt>
                <c:pt idx="10">
                  <c:v>38.652080535888672</c:v>
                </c:pt>
                <c:pt idx="11">
                  <c:v>38.491291046142578</c:v>
                </c:pt>
                <c:pt idx="12">
                  <c:v>35.531272888183594</c:v>
                </c:pt>
                <c:pt idx="13">
                  <c:v>34.533149719238281</c:v>
                </c:pt>
                <c:pt idx="14">
                  <c:v>33.653141021728516</c:v>
                </c:pt>
                <c:pt idx="15">
                  <c:v>33.568355560302734</c:v>
                </c:pt>
                <c:pt idx="16">
                  <c:v>33.304386138916016</c:v>
                </c:pt>
                <c:pt idx="17">
                  <c:v>33.039794921875</c:v>
                </c:pt>
                <c:pt idx="18">
                  <c:v>29.742544174194336</c:v>
                </c:pt>
                <c:pt idx="19">
                  <c:v>27.982860565185547</c:v>
                </c:pt>
                <c:pt idx="20">
                  <c:v>27.073398590087891</c:v>
                </c:pt>
                <c:pt idx="21">
                  <c:v>26.145462036132812</c:v>
                </c:pt>
                <c:pt idx="22">
                  <c:v>23.788753509521484</c:v>
                </c:pt>
                <c:pt idx="23">
                  <c:v>15.632823944091797</c:v>
                </c:pt>
              </c:numCache>
            </c:numRef>
          </c:val>
          <c:extLst>
            <c:ext xmlns:c16="http://schemas.microsoft.com/office/drawing/2014/chart" uri="{C3380CC4-5D6E-409C-BE32-E72D297353CC}">
              <c16:uniqueId val="{00000000-CC37-4B2C-AAEB-B409A2626F90}"/>
            </c:ext>
          </c:extLst>
        </c:ser>
        <c:dLbls>
          <c:showLegendKey val="0"/>
          <c:showVal val="0"/>
          <c:showCatName val="0"/>
          <c:showSerName val="0"/>
          <c:showPercent val="0"/>
          <c:showBubbleSize val="0"/>
        </c:dLbls>
        <c:gapWidth val="150"/>
        <c:axId val="459590272"/>
        <c:axId val="448598400"/>
      </c:barChart>
      <c:lineChart>
        <c:grouping val="standard"/>
        <c:varyColors val="0"/>
        <c:ser>
          <c:idx val="2"/>
          <c:order val="1"/>
          <c:tx>
            <c:strRef>
              <c:f>'Figure B5.1(a)'!$C$32</c:f>
              <c:strCache>
                <c:ptCount val="1"/>
                <c:pt idx="0">
                  <c:v>Completion rate by the theoretical duration plus three years</c:v>
                </c:pt>
              </c:strCache>
            </c:strRef>
          </c:tx>
          <c:spPr>
            <a:ln w="28575" cap="rnd" cmpd="sng" algn="ctr">
              <a:noFill/>
              <a:prstDash val="solid"/>
              <a:round/>
            </a:ln>
            <a:effectLst/>
          </c:spPr>
          <c:marker>
            <c:symbol val="triangle"/>
            <c:size val="10"/>
            <c:spPr>
              <a:solidFill>
                <a:schemeClr val="accent3"/>
              </a:solidFill>
              <a:ln w="9525" cap="flat" cmpd="sng" algn="ctr">
                <a:solidFill>
                  <a:schemeClr val="accent3">
                    <a:shade val="95000"/>
                    <a:satMod val="105000"/>
                  </a:schemeClr>
                </a:solidFill>
                <a:prstDash val="solid"/>
                <a:round/>
              </a:ln>
              <a:effectLst/>
            </c:spPr>
          </c:marker>
          <c:cat>
            <c:strRef>
              <c:f>'Figure B5.1(a)'!$A$33:$A$56</c:f>
              <c:strCache>
                <c:ptCount val="24"/>
                <c:pt idx="0">
                  <c:v>United Kingdom</c:v>
                </c:pt>
                <c:pt idx="1">
                  <c:v>Ireland</c:v>
                </c:pt>
                <c:pt idx="2">
                  <c:v>Lithuania</c:v>
                </c:pt>
                <c:pt idx="3">
                  <c:v>Israel</c:v>
                </c:pt>
                <c:pt idx="4">
                  <c:v>Canada</c:v>
                </c:pt>
                <c:pt idx="5">
                  <c:v>Norway</c:v>
                </c:pt>
                <c:pt idx="6">
                  <c:v>Finland</c:v>
                </c:pt>
                <c:pt idx="7">
                  <c:v>Sweden</c:v>
                </c:pt>
                <c:pt idx="8">
                  <c:v>France</c:v>
                </c:pt>
                <c:pt idx="9">
                  <c:v>Average</c:v>
                </c:pt>
                <c:pt idx="10">
                  <c:v>Switzerland</c:v>
                </c:pt>
                <c:pt idx="11">
                  <c:v>United States</c:v>
                </c:pt>
                <c:pt idx="12">
                  <c:v>Iceland</c:v>
                </c:pt>
                <c:pt idx="13">
                  <c:v>New Zealand</c:v>
                </c:pt>
                <c:pt idx="14">
                  <c:v>Australia</c:v>
                </c:pt>
                <c:pt idx="15">
                  <c:v>Estonia</c:v>
                </c:pt>
                <c:pt idx="16">
                  <c:v>Brazil</c:v>
                </c:pt>
                <c:pt idx="17">
                  <c:v>Flemish Comm. (Belgium)</c:v>
                </c:pt>
                <c:pt idx="18">
                  <c:v>Portugal</c:v>
                </c:pt>
                <c:pt idx="19">
                  <c:v>Netherlands</c:v>
                </c:pt>
                <c:pt idx="20">
                  <c:v>French Comm. (Belgium)</c:v>
                </c:pt>
                <c:pt idx="21">
                  <c:v>Austria</c:v>
                </c:pt>
                <c:pt idx="22">
                  <c:v>Slovenia</c:v>
                </c:pt>
                <c:pt idx="23">
                  <c:v>Chile</c:v>
                </c:pt>
              </c:strCache>
            </c:strRef>
          </c:cat>
          <c:val>
            <c:numRef>
              <c:f>'Figure B5.1(a)'!$C$33:$C$56</c:f>
              <c:numCache>
                <c:formatCode>#,##0.00</c:formatCode>
                <c:ptCount val="24"/>
                <c:pt idx="0">
                  <c:v>85.187644958496094</c:v>
                </c:pt>
                <c:pt idx="1">
                  <c:v>80.675949096679688</c:v>
                </c:pt>
                <c:pt idx="2">
                  <c:v>65.021064758300781</c:v>
                </c:pt>
                <c:pt idx="3">
                  <c:v>83.225685119628906</c:v>
                </c:pt>
                <c:pt idx="4">
                  <c:v>#N/A</c:v>
                </c:pt>
                <c:pt idx="5">
                  <c:v>71.942665100097656</c:v>
                </c:pt>
                <c:pt idx="6">
                  <c:v>72.670158386230469</c:v>
                </c:pt>
                <c:pt idx="7">
                  <c:v>56.100555419921875</c:v>
                </c:pt>
                <c:pt idx="8">
                  <c:v>67.039199829101562</c:v>
                </c:pt>
                <c:pt idx="9">
                  <c:v>67.122949773615062</c:v>
                </c:pt>
                <c:pt idx="10">
                  <c:v>81.014236450195312</c:v>
                </c:pt>
                <c:pt idx="11">
                  <c:v>68.822059631347656</c:v>
                </c:pt>
                <c:pt idx="12">
                  <c:v>68.575736999511719</c:v>
                </c:pt>
                <c:pt idx="13">
                  <c:v>76.844718933105469</c:v>
                </c:pt>
                <c:pt idx="14">
                  <c:v>69.9222412109375</c:v>
                </c:pt>
                <c:pt idx="15">
                  <c:v>59.20172119140625</c:v>
                </c:pt>
                <c:pt idx="16">
                  <c:v>50.423389434814453</c:v>
                </c:pt>
                <c:pt idx="17">
                  <c:v>67.283653259277344</c:v>
                </c:pt>
                <c:pt idx="18">
                  <c:v>64.853843688964844</c:v>
                </c:pt>
                <c:pt idx="19">
                  <c:v>69.634284973144531</c:v>
                </c:pt>
                <c:pt idx="20">
                  <c:v>53.817901611328125</c:v>
                </c:pt>
                <c:pt idx="21">
                  <c:v>58.256771087646484</c:v>
                </c:pt>
                <c:pt idx="22">
                  <c:v>52.670783996582031</c:v>
                </c:pt>
                <c:pt idx="23">
                  <c:v>53.5206298828125</c:v>
                </c:pt>
              </c:numCache>
            </c:numRef>
          </c:val>
          <c:smooth val="0"/>
          <c:extLst>
            <c:ext xmlns:c16="http://schemas.microsoft.com/office/drawing/2014/chart" uri="{C3380CC4-5D6E-409C-BE32-E72D297353CC}">
              <c16:uniqueId val="{00000001-CC37-4B2C-AAEB-B409A2626F90}"/>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459590272"/>
        <c:axId val="448598400"/>
      </c:lineChart>
      <c:catAx>
        <c:axId val="459590272"/>
        <c:scaling>
          <c:orientation val="minMax"/>
        </c:scaling>
        <c:delete val="0"/>
        <c:axPos val="b"/>
        <c:numFmt formatCode="General" sourceLinked="1"/>
        <c:majorTickMark val="in"/>
        <c:minorTickMark val="none"/>
        <c:tickLblPos val="nextTo"/>
        <c:spPr>
          <a:noFill/>
          <a:ln w="9525" cap="flat" cmpd="sng" algn="ctr">
            <a:solidFill>
              <a:srgbClr val="FFFFFF"/>
            </a:solidFill>
            <a:prstDash val="solid"/>
            <a:round/>
          </a:ln>
          <a:effectLst/>
        </c:spPr>
        <c:txPr>
          <a:bodyPr rot="-5400000" spcFirstLastPara="1" vertOverflow="ellipsis" wrap="square" anchor="ctr" anchorCtr="1"/>
          <a:lstStyle/>
          <a:p>
            <a:pPr>
              <a:defRPr lang="en-US" sz="1050" b="0" i="0" u="none" strike="noStrike" kern="1200" baseline="0">
                <a:solidFill>
                  <a:srgbClr val="FFFFFF"/>
                </a:solidFill>
                <a:latin typeface="Arial"/>
                <a:ea typeface="Arial"/>
                <a:cs typeface="Arial"/>
              </a:defRPr>
            </a:pPr>
            <a:endParaRPr lang="en-US"/>
          </a:p>
        </c:txPr>
        <c:crossAx val="448598400"/>
        <c:crosses val="autoZero"/>
        <c:auto val="1"/>
        <c:lblAlgn val="ctr"/>
        <c:lblOffset val="100"/>
        <c:noMultiLvlLbl val="0"/>
      </c:catAx>
      <c:valAx>
        <c:axId val="448598400"/>
        <c:scaling>
          <c:orientation val="minMax"/>
          <c:max val="100"/>
          <c:min val="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r>
                  <a:rPr lang="en-US" sz="1200" b="0" i="0" u="none" baseline="0">
                    <a:solidFill>
                      <a:srgbClr val="FFFFFF"/>
                    </a:solidFill>
                    <a:latin typeface="Arial" panose="020B0604020202020204" pitchFamily="34" charset="0"/>
                    <a:ea typeface="Arial"/>
                    <a:cs typeface="Arial"/>
                  </a:rPr>
                  <a:t>%</a:t>
                </a:r>
              </a:p>
            </c:rich>
          </c:tx>
          <c:layout>
            <c:manualLayout>
              <c:xMode val="edge"/>
              <c:yMode val="edge"/>
              <c:x val="2.4598726318544647E-2"/>
              <c:y val="5.4372052394389046E-2"/>
            </c:manualLayout>
          </c:layout>
          <c:overlay val="0"/>
          <c:spPr>
            <a:noFill/>
            <a:ln>
              <a:noFill/>
            </a:ln>
            <a:effectLst/>
          </c:spPr>
          <c:txPr>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out"/>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59590272"/>
        <c:crosses val="autoZero"/>
        <c:crossBetween val="between"/>
      </c:valAx>
      <c:spPr>
        <a:noFill/>
        <a:ln>
          <a:solidFill>
            <a:schemeClr val="bg1"/>
          </a:solidFill>
        </a:ln>
        <a:effectLst/>
        <a:extLst>
          <a:ext uri="{909E8E84-426E-40DD-AFC4-6F175D3DCCD1}">
            <a14:hiddenFill xmlns:a14="http://schemas.microsoft.com/office/drawing/2010/main">
              <a:solidFill>
                <a:srgbClr val="F6F8FC"/>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6.9475272788913869E-2"/>
          <c:y val="7.9749921259842524E-2"/>
          <c:w val="0.91400000000000003"/>
          <c:h val="5.8749999999999997E-2"/>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800" b="0" i="0" u="none" strike="noStrike" kern="1200" baseline="0">
              <a:solidFill>
                <a:srgbClr val="000000"/>
              </a:solidFill>
              <a:latin typeface="Arial"/>
              <a:ea typeface="Arial"/>
              <a:cs typeface="Arial"/>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rot="0" vert="horz"/>
    <a:lstStyle/>
    <a:p>
      <a:pPr>
        <a:defRPr lang="en-US" sz="1000" b="0" i="0" u="none" baseline="0">
          <a:solidFill>
            <a:srgbClr val="000000"/>
          </a:solidFill>
          <a:latin typeface="Calibri"/>
          <a:ea typeface="Calibri"/>
          <a:cs typeface="Calibri"/>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250000000000002E-2"/>
          <c:y val="3.0125443364011094E-2"/>
          <c:w val="0.91400000000000003"/>
          <c:h val="0.5526719358836395"/>
        </c:manualLayout>
      </c:layout>
      <c:barChart>
        <c:barDir val="col"/>
        <c:grouping val="clustered"/>
        <c:varyColors val="0"/>
        <c:ser>
          <c:idx val="0"/>
          <c:order val="0"/>
          <c:tx>
            <c:strRef>
              <c:f>'Figure B5.3'!$B$38</c:f>
              <c:strCache>
                <c:ptCount val="1"/>
                <c:pt idx="0">
                  <c:v>By the beginning of the second year of study</c:v>
                </c:pt>
              </c:strCache>
            </c:strRef>
          </c:tx>
          <c:spPr>
            <a:solidFill>
              <a:schemeClr val="accent1"/>
            </a:solidFill>
            <a:ln>
              <a:noFill/>
            </a:ln>
            <a:effectLst/>
          </c:spPr>
          <c:invertIfNegative val="0"/>
          <c:cat>
            <c:strRef>
              <c:f>'Figure B5.3'!$A$39:$A$62</c:f>
              <c:strCache>
                <c:ptCount val="24"/>
                <c:pt idx="0">
                  <c:v>French Comm. (Belgium)</c:v>
                </c:pt>
                <c:pt idx="1">
                  <c:v>Slovenia</c:v>
                </c:pt>
                <c:pt idx="2">
                  <c:v>Iceland</c:v>
                </c:pt>
                <c:pt idx="3">
                  <c:v>Lithuania</c:v>
                </c:pt>
                <c:pt idx="4">
                  <c:v>Chile</c:v>
                </c:pt>
                <c:pt idx="5">
                  <c:v>Sweden</c:v>
                </c:pt>
                <c:pt idx="6">
                  <c:v>Austria</c:v>
                </c:pt>
                <c:pt idx="7">
                  <c:v>Flemish Comm. (Belgium)</c:v>
                </c:pt>
                <c:pt idx="8">
                  <c:v>Average</c:v>
                </c:pt>
                <c:pt idx="9">
                  <c:v>Australia</c:v>
                </c:pt>
                <c:pt idx="10">
                  <c:v>Norway</c:v>
                </c:pt>
                <c:pt idx="11">
                  <c:v>Portugal</c:v>
                </c:pt>
                <c:pt idx="12">
                  <c:v>Netherlands</c:v>
                </c:pt>
                <c:pt idx="13">
                  <c:v>Canada</c:v>
                </c:pt>
                <c:pt idx="14">
                  <c:v>Estonia</c:v>
                </c:pt>
                <c:pt idx="15">
                  <c:v>Brazil</c:v>
                </c:pt>
                <c:pt idx="16">
                  <c:v>New Zealand</c:v>
                </c:pt>
                <c:pt idx="17">
                  <c:v>France</c:v>
                </c:pt>
                <c:pt idx="18">
                  <c:v>Switzerland</c:v>
                </c:pt>
                <c:pt idx="19">
                  <c:v>Israel</c:v>
                </c:pt>
                <c:pt idx="20">
                  <c:v>United Kingdom</c:v>
                </c:pt>
                <c:pt idx="21">
                  <c:v>Finland</c:v>
                </c:pt>
                <c:pt idx="22">
                  <c:v>United States</c:v>
                </c:pt>
                <c:pt idx="23">
                  <c:v>Ireland</c:v>
                </c:pt>
              </c:strCache>
            </c:strRef>
          </c:cat>
          <c:val>
            <c:numRef>
              <c:f>'Figure B5.3'!$B$39:$B$62</c:f>
              <c:numCache>
                <c:formatCode>#,##0.00</c:formatCode>
                <c:ptCount val="24"/>
                <c:pt idx="0">
                  <c:v>21.114948272705078</c:v>
                </c:pt>
                <c:pt idx="1">
                  <c:v>19.520870208740234</c:v>
                </c:pt>
                <c:pt idx="2">
                  <c:v>18.311981201171875</c:v>
                </c:pt>
                <c:pt idx="3">
                  <c:v>17.271738052368164</c:v>
                </c:pt>
                <c:pt idx="4">
                  <c:v>17.100584030151367</c:v>
                </c:pt>
                <c:pt idx="5">
                  <c:v>15.394062042236328</c:v>
                </c:pt>
                <c:pt idx="6">
                  <c:v>13.935745239257812</c:v>
                </c:pt>
                <c:pt idx="7">
                  <c:v>13.559817314147949</c:v>
                </c:pt>
                <c:pt idx="8">
                  <c:v>12.454780548517123</c:v>
                </c:pt>
                <c:pt idx="9">
                  <c:v>12.295845985412598</c:v>
                </c:pt>
                <c:pt idx="10">
                  <c:v>12.286659240722656</c:v>
                </c:pt>
                <c:pt idx="11">
                  <c:v>12.067492485046387</c:v>
                </c:pt>
                <c:pt idx="12">
                  <c:v>11.828370094299316</c:v>
                </c:pt>
                <c:pt idx="13">
                  <c:v>11.613635063171387</c:v>
                </c:pt>
                <c:pt idx="14">
                  <c:v>11.042064666748047</c:v>
                </c:pt>
                <c:pt idx="15">
                  <c:v>10.61270809173584</c:v>
                </c:pt>
                <c:pt idx="16">
                  <c:v>10.089266777038574</c:v>
                </c:pt>
                <c:pt idx="17">
                  <c:v>8.6840114593505859</c:v>
                </c:pt>
                <c:pt idx="18">
                  <c:v>8.4116935729980469</c:v>
                </c:pt>
                <c:pt idx="19">
                  <c:v>8.2484664916992188</c:v>
                </c:pt>
                <c:pt idx="20">
                  <c:v>8.0713024139404297</c:v>
                </c:pt>
                <c:pt idx="21">
                  <c:v>7.9246106147766113</c:v>
                </c:pt>
                <c:pt idx="22">
                  <c:v>6.2218966484069824</c:v>
                </c:pt>
                <c:pt idx="23">
                  <c:v>0</c:v>
                </c:pt>
              </c:numCache>
            </c:numRef>
          </c:val>
          <c:extLst>
            <c:ext xmlns:c16="http://schemas.microsoft.com/office/drawing/2014/chart" uri="{C3380CC4-5D6E-409C-BE32-E72D297353CC}">
              <c16:uniqueId val="{00000000-8266-407E-A9B3-62971275172B}"/>
            </c:ext>
          </c:extLst>
        </c:ser>
        <c:ser>
          <c:idx val="1"/>
          <c:order val="1"/>
          <c:tx>
            <c:strRef>
              <c:f>'Figure B5.3'!$C$38</c:f>
              <c:strCache>
                <c:ptCount val="1"/>
                <c:pt idx="0">
                  <c:v>By the theoretical duration</c:v>
                </c:pt>
              </c:strCache>
            </c:strRef>
          </c:tx>
          <c:spPr>
            <a:solidFill>
              <a:schemeClr val="accent2"/>
            </a:solidFill>
            <a:ln>
              <a:noFill/>
            </a:ln>
            <a:effectLst/>
          </c:spPr>
          <c:invertIfNegative val="0"/>
          <c:cat>
            <c:strRef>
              <c:f>'Figure B5.3'!$A$39:$A$62</c:f>
              <c:strCache>
                <c:ptCount val="24"/>
                <c:pt idx="0">
                  <c:v>French Comm. (Belgium)</c:v>
                </c:pt>
                <c:pt idx="1">
                  <c:v>Slovenia</c:v>
                </c:pt>
                <c:pt idx="2">
                  <c:v>Iceland</c:v>
                </c:pt>
                <c:pt idx="3">
                  <c:v>Lithuania</c:v>
                </c:pt>
                <c:pt idx="4">
                  <c:v>Chile</c:v>
                </c:pt>
                <c:pt idx="5">
                  <c:v>Sweden</c:v>
                </c:pt>
                <c:pt idx="6">
                  <c:v>Austria</c:v>
                </c:pt>
                <c:pt idx="7">
                  <c:v>Flemish Comm. (Belgium)</c:v>
                </c:pt>
                <c:pt idx="8">
                  <c:v>Average</c:v>
                </c:pt>
                <c:pt idx="9">
                  <c:v>Australia</c:v>
                </c:pt>
                <c:pt idx="10">
                  <c:v>Norway</c:v>
                </c:pt>
                <c:pt idx="11">
                  <c:v>Portugal</c:v>
                </c:pt>
                <c:pt idx="12">
                  <c:v>Netherlands</c:v>
                </c:pt>
                <c:pt idx="13">
                  <c:v>Canada</c:v>
                </c:pt>
                <c:pt idx="14">
                  <c:v>Estonia</c:v>
                </c:pt>
                <c:pt idx="15">
                  <c:v>Brazil</c:v>
                </c:pt>
                <c:pt idx="16">
                  <c:v>New Zealand</c:v>
                </c:pt>
                <c:pt idx="17">
                  <c:v>France</c:v>
                </c:pt>
                <c:pt idx="18">
                  <c:v>Switzerland</c:v>
                </c:pt>
                <c:pt idx="19">
                  <c:v>Israel</c:v>
                </c:pt>
                <c:pt idx="20">
                  <c:v>United Kingdom</c:v>
                </c:pt>
                <c:pt idx="21">
                  <c:v>Finland</c:v>
                </c:pt>
                <c:pt idx="22">
                  <c:v>United States</c:v>
                </c:pt>
                <c:pt idx="23">
                  <c:v>Ireland</c:v>
                </c:pt>
              </c:strCache>
            </c:strRef>
          </c:cat>
          <c:val>
            <c:numRef>
              <c:f>'Figure B5.3'!$C$39:$C$62</c:f>
              <c:numCache>
                <c:formatCode>#,##0.00</c:formatCode>
                <c:ptCount val="24"/>
                <c:pt idx="0">
                  <c:v>31.546346664428711</c:v>
                </c:pt>
                <c:pt idx="1">
                  <c:v>45.785800933837891</c:v>
                </c:pt>
                <c:pt idx="2">
                  <c:v>23.549360275268555</c:v>
                </c:pt>
                <c:pt idx="3">
                  <c:v>#N/A</c:v>
                </c:pt>
                <c:pt idx="4">
                  <c:v>25.154214859008789</c:v>
                </c:pt>
                <c:pt idx="5">
                  <c:v>28.545112609863281</c:v>
                </c:pt>
                <c:pt idx="6">
                  <c:v>22.190874099731445</c:v>
                </c:pt>
                <c:pt idx="7">
                  <c:v>25.375097274780273</c:v>
                </c:pt>
                <c:pt idx="8">
                  <c:v>20.490057427846136</c:v>
                </c:pt>
                <c:pt idx="9">
                  <c:v>17.361654281616211</c:v>
                </c:pt>
                <c:pt idx="10">
                  <c:v>17.190738677978516</c:v>
                </c:pt>
                <c:pt idx="11">
                  <c:v>15.518834114074707</c:v>
                </c:pt>
                <c:pt idx="12">
                  <c:v>16.848731994628906</c:v>
                </c:pt>
                <c:pt idx="13">
                  <c:v>19.469854354858398</c:v>
                </c:pt>
                <c:pt idx="14">
                  <c:v>22.347036361694336</c:v>
                </c:pt>
                <c:pt idx="15">
                  <c:v>21.642597198486328</c:v>
                </c:pt>
                <c:pt idx="16">
                  <c:v>14.2286376953125</c:v>
                </c:pt>
                <c:pt idx="17">
                  <c:v>20.493583679199219</c:v>
                </c:pt>
                <c:pt idx="18">
                  <c:v>12.330321311950684</c:v>
                </c:pt>
                <c:pt idx="19">
                  <c:v>16.500982284545898</c:v>
                </c:pt>
                <c:pt idx="20">
                  <c:v>12.108580589294434</c:v>
                </c:pt>
                <c:pt idx="21">
                  <c:v>13.925678253173828</c:v>
                </c:pt>
                <c:pt idx="22">
                  <c:v>19.034770965576172</c:v>
                </c:pt>
                <c:pt idx="23">
                  <c:v>#N/A</c:v>
                </c:pt>
              </c:numCache>
            </c:numRef>
          </c:val>
          <c:extLst>
            <c:ext xmlns:c16="http://schemas.microsoft.com/office/drawing/2014/chart" uri="{C3380CC4-5D6E-409C-BE32-E72D297353CC}">
              <c16:uniqueId val="{00000001-8266-407E-A9B3-62971275172B}"/>
            </c:ext>
          </c:extLst>
        </c:ser>
        <c:ser>
          <c:idx val="2"/>
          <c:order val="2"/>
          <c:tx>
            <c:strRef>
              <c:f>'Figure B5.3'!$D$38</c:f>
              <c:strCache>
                <c:ptCount val="1"/>
                <c:pt idx="0">
                  <c:v>By the theoretical duration plus 3 years</c:v>
                </c:pt>
              </c:strCache>
            </c:strRef>
          </c:tx>
          <c:spPr>
            <a:solidFill>
              <a:schemeClr val="accent3"/>
            </a:solidFill>
            <a:ln>
              <a:noFill/>
            </a:ln>
            <a:effectLst/>
          </c:spPr>
          <c:invertIfNegative val="0"/>
          <c:cat>
            <c:strRef>
              <c:f>'Figure B5.3'!$A$39:$A$62</c:f>
              <c:strCache>
                <c:ptCount val="24"/>
                <c:pt idx="0">
                  <c:v>French Comm. (Belgium)</c:v>
                </c:pt>
                <c:pt idx="1">
                  <c:v>Slovenia</c:v>
                </c:pt>
                <c:pt idx="2">
                  <c:v>Iceland</c:v>
                </c:pt>
                <c:pt idx="3">
                  <c:v>Lithuania</c:v>
                </c:pt>
                <c:pt idx="4">
                  <c:v>Chile</c:v>
                </c:pt>
                <c:pt idx="5">
                  <c:v>Sweden</c:v>
                </c:pt>
                <c:pt idx="6">
                  <c:v>Austria</c:v>
                </c:pt>
                <c:pt idx="7">
                  <c:v>Flemish Comm. (Belgium)</c:v>
                </c:pt>
                <c:pt idx="8">
                  <c:v>Average</c:v>
                </c:pt>
                <c:pt idx="9">
                  <c:v>Australia</c:v>
                </c:pt>
                <c:pt idx="10">
                  <c:v>Norway</c:v>
                </c:pt>
                <c:pt idx="11">
                  <c:v>Portugal</c:v>
                </c:pt>
                <c:pt idx="12">
                  <c:v>Netherlands</c:v>
                </c:pt>
                <c:pt idx="13">
                  <c:v>Canada</c:v>
                </c:pt>
                <c:pt idx="14">
                  <c:v>Estonia</c:v>
                </c:pt>
                <c:pt idx="15">
                  <c:v>Brazil</c:v>
                </c:pt>
                <c:pt idx="16">
                  <c:v>New Zealand</c:v>
                </c:pt>
                <c:pt idx="17">
                  <c:v>France</c:v>
                </c:pt>
                <c:pt idx="18">
                  <c:v>Switzerland</c:v>
                </c:pt>
                <c:pt idx="19">
                  <c:v>Israel</c:v>
                </c:pt>
                <c:pt idx="20">
                  <c:v>United Kingdom</c:v>
                </c:pt>
                <c:pt idx="21">
                  <c:v>Finland</c:v>
                </c:pt>
                <c:pt idx="22">
                  <c:v>United States</c:v>
                </c:pt>
                <c:pt idx="23">
                  <c:v>Ireland</c:v>
                </c:pt>
              </c:strCache>
            </c:strRef>
          </c:cat>
          <c:val>
            <c:numRef>
              <c:f>'Figure B5.3'!$D$39:$D$62</c:f>
              <c:numCache>
                <c:formatCode>#,##0.00</c:formatCode>
                <c:ptCount val="24"/>
                <c:pt idx="0">
                  <c:v>43.413913726806641</c:v>
                </c:pt>
                <c:pt idx="1">
                  <c:v>39.578578948974609</c:v>
                </c:pt>
                <c:pt idx="2">
                  <c:v>22.305953979492188</c:v>
                </c:pt>
                <c:pt idx="3">
                  <c:v>#N/A</c:v>
                </c:pt>
                <c:pt idx="4">
                  <c:v>29.931238174438477</c:v>
                </c:pt>
                <c:pt idx="5">
                  <c:v>31.990898132324219</c:v>
                </c:pt>
                <c:pt idx="6">
                  <c:v>24.861379623413086</c:v>
                </c:pt>
                <c:pt idx="7">
                  <c:v>29.630016326904297</c:v>
                </c:pt>
                <c:pt idx="8">
                  <c:v>23.910669771212799</c:v>
                </c:pt>
                <c:pt idx="9">
                  <c:v>20.952192306518555</c:v>
                </c:pt>
                <c:pt idx="10">
                  <c:v>18.813671112060547</c:v>
                </c:pt>
                <c:pt idx="11">
                  <c:v>25.919921875</c:v>
                </c:pt>
                <c:pt idx="12">
                  <c:v>18.244287490844727</c:v>
                </c:pt>
                <c:pt idx="13">
                  <c:v>#N/A</c:v>
                </c:pt>
                <c:pt idx="14">
                  <c:v>32.923038482666016</c:v>
                </c:pt>
                <c:pt idx="15">
                  <c:v>33.718441009521484</c:v>
                </c:pt>
                <c:pt idx="16">
                  <c:v>17.619321823120117</c:v>
                </c:pt>
                <c:pt idx="17">
                  <c:v>20.503700256347656</c:v>
                </c:pt>
                <c:pt idx="18">
                  <c:v>12.220555305480957</c:v>
                </c:pt>
                <c:pt idx="19">
                  <c:v>13.789961814880371</c:v>
                </c:pt>
                <c:pt idx="20">
                  <c:v>14.496064186096191</c:v>
                </c:pt>
                <c:pt idx="21">
                  <c:v>17.510793685913086</c:v>
                </c:pt>
                <c:pt idx="22">
                  <c:v>19.900798797607422</c:v>
                </c:pt>
                <c:pt idx="23">
                  <c:v>18.398197174072266</c:v>
                </c:pt>
              </c:numCache>
            </c:numRef>
          </c:val>
          <c:extLst>
            <c:ext xmlns:c16="http://schemas.microsoft.com/office/drawing/2014/chart" uri="{C3380CC4-5D6E-409C-BE32-E72D297353CC}">
              <c16:uniqueId val="{00000002-8266-407E-A9B3-62971275172B}"/>
            </c:ext>
          </c:extLst>
        </c:ser>
        <c:dLbls>
          <c:showLegendKey val="0"/>
          <c:showVal val="0"/>
          <c:showCatName val="0"/>
          <c:showSerName val="0"/>
          <c:showPercent val="0"/>
          <c:showBubbleSize val="0"/>
        </c:dLbls>
        <c:gapWidth val="150"/>
        <c:axId val="459590272"/>
        <c:axId val="448598400"/>
      </c:barChart>
      <c:catAx>
        <c:axId val="459590272"/>
        <c:scaling>
          <c:orientation val="minMax"/>
        </c:scaling>
        <c:delete val="0"/>
        <c:axPos val="b"/>
        <c:numFmt formatCode="General" sourceLinked="1"/>
        <c:majorTickMark val="out"/>
        <c:minorTickMark val="none"/>
        <c:tickLblPos val="nextTo"/>
        <c:spPr>
          <a:noFill/>
          <a:ln w="9525" cap="flat" cmpd="sng" algn="ctr">
            <a:solidFill>
              <a:srgbClr val="FFFFFF"/>
            </a:solidFill>
            <a:prstDash val="solid"/>
            <a:round/>
          </a:ln>
          <a:effectLst/>
        </c:spPr>
        <c:txPr>
          <a:bodyPr rot="-5400000" spcFirstLastPara="1" vertOverflow="ellipsis" wrap="square" anchor="ctr" anchorCtr="1"/>
          <a:lstStyle/>
          <a:p>
            <a:pPr>
              <a:defRPr lang="en-US" sz="1100" b="0" i="0" u="none" strike="noStrike" kern="1200" baseline="0">
                <a:solidFill>
                  <a:srgbClr val="FFFFFF"/>
                </a:solidFill>
                <a:latin typeface="Arial"/>
                <a:ea typeface="Arial"/>
                <a:cs typeface="Arial"/>
              </a:defRPr>
            </a:pPr>
            <a:endParaRPr lang="en-US"/>
          </a:p>
        </c:txPr>
        <c:crossAx val="448598400"/>
        <c:crosses val="autoZero"/>
        <c:auto val="1"/>
        <c:lblAlgn val="ctr"/>
        <c:lblOffset val="100"/>
        <c:noMultiLvlLbl val="0"/>
      </c:catAx>
      <c:valAx>
        <c:axId val="448598400"/>
        <c:scaling>
          <c:orientation val="minMax"/>
          <c:max val="50"/>
          <c:min val="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r>
                  <a:rPr lang="en-US" sz="1200" b="0" i="0" u="none" baseline="0">
                    <a:solidFill>
                      <a:srgbClr val="FFFFFF"/>
                    </a:solidFill>
                    <a:latin typeface="Arial" panose="020B0604020202020204" pitchFamily="34" charset="0"/>
                    <a:ea typeface="Arial"/>
                    <a:cs typeface="Arial"/>
                  </a:rPr>
                  <a:t>%</a:t>
                </a:r>
              </a:p>
            </c:rich>
          </c:tx>
          <c:layout>
            <c:manualLayout>
              <c:xMode val="edge"/>
              <c:yMode val="edge"/>
              <c:x val="2.6193534993286999E-2"/>
              <c:y val="0.12657124458525143"/>
            </c:manualLayout>
          </c:layout>
          <c:overlay val="0"/>
          <c:spPr>
            <a:noFill/>
            <a:ln>
              <a:noFill/>
            </a:ln>
            <a:effectLst/>
          </c:spPr>
          <c:txPr>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out"/>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59590272"/>
        <c:crosses val="autoZero"/>
        <c:crossBetween val="between"/>
      </c:valAx>
      <c:spPr>
        <a:noFill/>
        <a:ln>
          <a:solidFill>
            <a:srgbClr val="FFFFFF"/>
          </a:solidFill>
        </a:ln>
        <a:effectLst/>
        <a:extLst>
          <a:ext uri="{909E8E84-426E-40DD-AFC4-6F175D3DCCD1}">
            <a14:hiddenFill xmlns:a14="http://schemas.microsoft.com/office/drawing/2010/main">
              <a:solidFill>
                <a:srgbClr val="F6F8FC"/>
              </a:solidFill>
            </a14:hiddenFill>
          </a:ext>
        </a:extLst>
      </c:spPr>
    </c:plotArea>
    <c:legend>
      <c:legendPos val="t"/>
      <c:legendEntry>
        <c:idx val="0"/>
        <c:txPr>
          <a:bodyPr rot="0" spcFirstLastPara="1" vertOverflow="ellipsis" vert="horz" wrap="square" anchor="ctr" anchorCtr="1"/>
          <a:lstStyle/>
          <a:p>
            <a:pPr>
              <a:defRPr lang="en-US" sz="16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6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600" b="0" i="0" u="none" strike="noStrike" kern="1200" baseline="0">
                <a:solidFill>
                  <a:srgbClr val="FFFFFF"/>
                </a:solidFill>
                <a:latin typeface="Arial"/>
                <a:ea typeface="Arial"/>
                <a:cs typeface="Arial"/>
              </a:defRPr>
            </a:pPr>
            <a:endParaRPr lang="en-US"/>
          </a:p>
        </c:txPr>
      </c:legendEntry>
      <c:layout>
        <c:manualLayout>
          <c:xMode val="edge"/>
          <c:yMode val="edge"/>
          <c:x val="5.6758555995331285E-2"/>
          <c:y val="5.5837399526819397E-2"/>
          <c:w val="0.91084774702949389"/>
          <c:h val="0.17571428912903697"/>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1600" b="0" i="0" u="none" strike="noStrike" kern="1200" baseline="0">
              <a:solidFill>
                <a:srgbClr val="000000"/>
              </a:solidFill>
              <a:latin typeface="Arial"/>
              <a:ea typeface="Arial"/>
              <a:cs typeface="Arial"/>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rot="0" vert="horz"/>
    <a:lstStyle/>
    <a:p>
      <a:pPr>
        <a:defRPr lang="en-US" sz="1000" b="0" i="0" u="none" baseline="0">
          <a:solidFill>
            <a:srgbClr val="000000"/>
          </a:solidFill>
          <a:latin typeface="Calibri"/>
          <a:ea typeface="Calibri"/>
          <a:cs typeface="Calibri"/>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833730295862973E-2"/>
          <c:y val="2.2415506853584524E-2"/>
          <c:w val="0.89999517437001986"/>
          <c:h val="0.61166267602519475"/>
        </c:manualLayout>
      </c:layout>
      <c:barChart>
        <c:barDir val="col"/>
        <c:grouping val="stacked"/>
        <c:varyColors val="0"/>
        <c:ser>
          <c:idx val="0"/>
          <c:order val="0"/>
          <c:tx>
            <c:strRef>
              <c:f>'Figure A1.3.'!$B$30</c:f>
              <c:strCache>
                <c:ptCount val="1"/>
                <c:pt idx="0">
                  <c:v>Short-cycle tertiary</c:v>
                </c:pt>
              </c:strCache>
            </c:strRef>
          </c:tx>
          <c:spPr>
            <a:solidFill>
              <a:prstClr val="black"/>
            </a:solidFill>
            <a:ln>
              <a:solidFill>
                <a:prstClr val="black"/>
              </a:solidFill>
            </a:ln>
            <a:effectLst/>
          </c:spPr>
          <c:invertIfNegative val="0"/>
          <c:cat>
            <c:strRef>
              <c:f>'Figure A1.3.'!$A$31:$A$76</c:f>
              <c:strCache>
                <c:ptCount val="46"/>
                <c:pt idx="0">
                  <c:v>Korea</c:v>
                </c:pt>
                <c:pt idx="1">
                  <c:v>Russian Federation</c:v>
                </c:pt>
                <c:pt idx="2">
                  <c:v>Canada</c:v>
                </c:pt>
                <c:pt idx="3">
                  <c:v>Ireland</c:v>
                </c:pt>
                <c:pt idx="4">
                  <c:v>Lithuania</c:v>
                </c:pt>
                <c:pt idx="5">
                  <c:v>Luxembourg</c:v>
                </c:pt>
                <c:pt idx="6">
                  <c:v>Australia</c:v>
                </c:pt>
                <c:pt idx="7">
                  <c:v>Switzerland</c:v>
                </c:pt>
                <c:pt idx="8">
                  <c:v>United Kingdom</c:v>
                </c:pt>
                <c:pt idx="9">
                  <c:v>United States</c:v>
                </c:pt>
                <c:pt idx="10">
                  <c:v>Norway</c:v>
                </c:pt>
                <c:pt idx="11">
                  <c:v>Israel</c:v>
                </c:pt>
                <c:pt idx="12">
                  <c:v>Netherlands</c:v>
                </c:pt>
                <c:pt idx="13">
                  <c:v>Sweden</c:v>
                </c:pt>
                <c:pt idx="14">
                  <c:v>Belgium</c:v>
                </c:pt>
                <c:pt idx="15">
                  <c:v>Iceland</c:v>
                </c:pt>
                <c:pt idx="16">
                  <c:v>France</c:v>
                </c:pt>
                <c:pt idx="17">
                  <c:v>OECD average</c:v>
                </c:pt>
                <c:pt idx="18">
                  <c:v>New Zealand</c:v>
                </c:pt>
                <c:pt idx="19">
                  <c:v>Denmark</c:v>
                </c:pt>
                <c:pt idx="20">
                  <c:v>Spain</c:v>
                </c:pt>
                <c:pt idx="21">
                  <c:v>Estonia</c:v>
                </c:pt>
                <c:pt idx="22">
                  <c:v>Poland</c:v>
                </c:pt>
                <c:pt idx="23">
                  <c:v>EU23 Average</c:v>
                </c:pt>
                <c:pt idx="24">
                  <c:v>Greece</c:v>
                </c:pt>
                <c:pt idx="25">
                  <c:v>Latvia</c:v>
                </c:pt>
                <c:pt idx="26">
                  <c:v>Finland</c:v>
                </c:pt>
                <c:pt idx="27">
                  <c:v>Slovenia</c:v>
                </c:pt>
                <c:pt idx="28">
                  <c:v>Austria</c:v>
                </c:pt>
                <c:pt idx="29">
                  <c:v>Argentina</c:v>
                </c:pt>
                <c:pt idx="30">
                  <c:v>Slovak Republic</c:v>
                </c:pt>
                <c:pt idx="31">
                  <c:v>Portugal</c:v>
                </c:pt>
                <c:pt idx="32">
                  <c:v>Chile</c:v>
                </c:pt>
                <c:pt idx="33">
                  <c:v>Czech Republic</c:v>
                </c:pt>
                <c:pt idx="34">
                  <c:v>Turkey</c:v>
                </c:pt>
                <c:pt idx="35">
                  <c:v>Germany</c:v>
                </c:pt>
                <c:pt idx="36">
                  <c:v>Hungary</c:v>
                </c:pt>
                <c:pt idx="37">
                  <c:v>Colombia</c:v>
                </c:pt>
                <c:pt idx="38">
                  <c:v>Costa Rica</c:v>
                </c:pt>
                <c:pt idx="39">
                  <c:v>Italy</c:v>
                </c:pt>
                <c:pt idx="40">
                  <c:v>Mexico</c:v>
                </c:pt>
                <c:pt idx="41">
                  <c:v>Brazil</c:v>
                </c:pt>
                <c:pt idx="42">
                  <c:v>China</c:v>
                </c:pt>
                <c:pt idx="43">
                  <c:v>Indonesia</c:v>
                </c:pt>
                <c:pt idx="44">
                  <c:v>India</c:v>
                </c:pt>
                <c:pt idx="45">
                  <c:v>South Africa</c:v>
                </c:pt>
              </c:strCache>
            </c:strRef>
          </c:cat>
          <c:val>
            <c:numRef>
              <c:f>'Figure A1.3.'!$B$31:$B$76</c:f>
              <c:numCache>
                <c:formatCode>#,##0.00</c:formatCode>
                <c:ptCount val="46"/>
                <c:pt idx="0">
                  <c:v>21.010988000000001</c:v>
                </c:pt>
                <c:pt idx="1">
                  <c:v>22.401713999999998</c:v>
                </c:pt>
                <c:pt idx="2">
                  <c:v>24.812325999999999</c:v>
                </c:pt>
                <c:pt idx="3">
                  <c:v>5.3085889999999996</c:v>
                </c:pt>
                <c:pt idx="5">
                  <c:v>3.1789448</c:v>
                </c:pt>
                <c:pt idx="6">
                  <c:v>10.831498</c:v>
                </c:pt>
                <c:pt idx="8">
                  <c:v>7.1440128999999999</c:v>
                </c:pt>
                <c:pt idx="9">
                  <c:v>10.355835000000001</c:v>
                </c:pt>
                <c:pt idx="10">
                  <c:v>12.553353</c:v>
                </c:pt>
                <c:pt idx="11">
                  <c:v>11.874038000000001</c:v>
                </c:pt>
                <c:pt idx="12">
                  <c:v>1.1362034999999999</c:v>
                </c:pt>
                <c:pt idx="13">
                  <c:v>10.83934</c:v>
                </c:pt>
                <c:pt idx="14">
                  <c:v>0.53083687999999996</c:v>
                </c:pt>
                <c:pt idx="15">
                  <c:v>1.1897006000000001</c:v>
                </c:pt>
                <c:pt idx="16">
                  <c:v>14.01966</c:v>
                </c:pt>
                <c:pt idx="17">
                  <c:v>7.9251154000000001</c:v>
                </c:pt>
                <c:pt idx="18">
                  <c:v>3.7708693000000002</c:v>
                </c:pt>
                <c:pt idx="19">
                  <c:v>4.5977373000000004</c:v>
                </c:pt>
                <c:pt idx="20">
                  <c:v>13.235659999999999</c:v>
                </c:pt>
                <c:pt idx="23">
                  <c:v>5.5142280000000001</c:v>
                </c:pt>
                <c:pt idx="24">
                  <c:v>1.533112</c:v>
                </c:pt>
                <c:pt idx="25">
                  <c:v>6.9705070999999998</c:v>
                </c:pt>
                <c:pt idx="27">
                  <c:v>6.4287663000000004</c:v>
                </c:pt>
                <c:pt idx="28">
                  <c:v>15.693213999999999</c:v>
                </c:pt>
                <c:pt idx="29">
                  <c:v>13.443846000000001</c:v>
                </c:pt>
                <c:pt idx="32">
                  <c:v>10.157397</c:v>
                </c:pt>
                <c:pt idx="33">
                  <c:v>8.5133749999999994E-2</c:v>
                </c:pt>
                <c:pt idx="34">
                  <c:v>9.1888255999999995</c:v>
                </c:pt>
                <c:pt idx="35">
                  <c:v>0.36395096999999998</c:v>
                </c:pt>
                <c:pt idx="36">
                  <c:v>2.6239216000000001</c:v>
                </c:pt>
                <c:pt idx="38">
                  <c:v>8.2564135000000007</c:v>
                </c:pt>
                <c:pt idx="39">
                  <c:v>5.2286480000000003E-2</c:v>
                </c:pt>
                <c:pt idx="40">
                  <c:v>0.51271211999999999</c:v>
                </c:pt>
                <c:pt idx="42">
                  <c:v>9.9378624000000002</c:v>
                </c:pt>
                <c:pt idx="43">
                  <c:v>3.9470124000000002</c:v>
                </c:pt>
                <c:pt idx="44">
                  <c:v>0.99243987</c:v>
                </c:pt>
                <c:pt idx="45">
                  <c:v>0.63061469999999997</c:v>
                </c:pt>
              </c:numCache>
            </c:numRef>
          </c:val>
          <c:extLst>
            <c:ext xmlns:c16="http://schemas.microsoft.com/office/drawing/2014/chart" uri="{C3380CC4-5D6E-409C-BE32-E72D297353CC}">
              <c16:uniqueId val="{00000000-5561-4393-A6CF-B7BF78B4A1BE}"/>
            </c:ext>
          </c:extLst>
        </c:ser>
        <c:ser>
          <c:idx val="2"/>
          <c:order val="1"/>
          <c:tx>
            <c:strRef>
              <c:f>'Figure A1.3.'!$C$30</c:f>
              <c:strCache>
                <c:ptCount val="1"/>
                <c:pt idx="0">
                  <c:v>Bachelor's or equivalent</c:v>
                </c:pt>
              </c:strCache>
            </c:strRef>
          </c:tx>
          <c:spPr>
            <a:solidFill>
              <a:schemeClr val="accent2"/>
            </a:solidFill>
            <a:ln>
              <a:solidFill>
                <a:prstClr val="black"/>
              </a:solidFill>
            </a:ln>
            <a:effectLst/>
          </c:spPr>
          <c:invertIfNegative val="0"/>
          <c:cat>
            <c:strRef>
              <c:f>'Figure A1.3.'!$A$31:$A$76</c:f>
              <c:strCache>
                <c:ptCount val="46"/>
                <c:pt idx="0">
                  <c:v>Korea</c:v>
                </c:pt>
                <c:pt idx="1">
                  <c:v>Russian Federation</c:v>
                </c:pt>
                <c:pt idx="2">
                  <c:v>Canada</c:v>
                </c:pt>
                <c:pt idx="3">
                  <c:v>Ireland</c:v>
                </c:pt>
                <c:pt idx="4">
                  <c:v>Lithuania</c:v>
                </c:pt>
                <c:pt idx="5">
                  <c:v>Luxembourg</c:v>
                </c:pt>
                <c:pt idx="6">
                  <c:v>Australia</c:v>
                </c:pt>
                <c:pt idx="7">
                  <c:v>Switzerland</c:v>
                </c:pt>
                <c:pt idx="8">
                  <c:v>United Kingdom</c:v>
                </c:pt>
                <c:pt idx="9">
                  <c:v>United States</c:v>
                </c:pt>
                <c:pt idx="10">
                  <c:v>Norway</c:v>
                </c:pt>
                <c:pt idx="11">
                  <c:v>Israel</c:v>
                </c:pt>
                <c:pt idx="12">
                  <c:v>Netherlands</c:v>
                </c:pt>
                <c:pt idx="13">
                  <c:v>Sweden</c:v>
                </c:pt>
                <c:pt idx="14">
                  <c:v>Belgium</c:v>
                </c:pt>
                <c:pt idx="15">
                  <c:v>Iceland</c:v>
                </c:pt>
                <c:pt idx="16">
                  <c:v>France</c:v>
                </c:pt>
                <c:pt idx="17">
                  <c:v>OECD average</c:v>
                </c:pt>
                <c:pt idx="18">
                  <c:v>New Zealand</c:v>
                </c:pt>
                <c:pt idx="19">
                  <c:v>Denmark</c:v>
                </c:pt>
                <c:pt idx="20">
                  <c:v>Spain</c:v>
                </c:pt>
                <c:pt idx="21">
                  <c:v>Estonia</c:v>
                </c:pt>
                <c:pt idx="22">
                  <c:v>Poland</c:v>
                </c:pt>
                <c:pt idx="23">
                  <c:v>EU23 Average</c:v>
                </c:pt>
                <c:pt idx="24">
                  <c:v>Greece</c:v>
                </c:pt>
                <c:pt idx="25">
                  <c:v>Latvia</c:v>
                </c:pt>
                <c:pt idx="26">
                  <c:v>Finland</c:v>
                </c:pt>
                <c:pt idx="27">
                  <c:v>Slovenia</c:v>
                </c:pt>
                <c:pt idx="28">
                  <c:v>Austria</c:v>
                </c:pt>
                <c:pt idx="29">
                  <c:v>Argentina</c:v>
                </c:pt>
                <c:pt idx="30">
                  <c:v>Slovak Republic</c:v>
                </c:pt>
                <c:pt idx="31">
                  <c:v>Portugal</c:v>
                </c:pt>
                <c:pt idx="32">
                  <c:v>Chile</c:v>
                </c:pt>
                <c:pt idx="33">
                  <c:v>Czech Republic</c:v>
                </c:pt>
                <c:pt idx="34">
                  <c:v>Turkey</c:v>
                </c:pt>
                <c:pt idx="35">
                  <c:v>Germany</c:v>
                </c:pt>
                <c:pt idx="36">
                  <c:v>Hungary</c:v>
                </c:pt>
                <c:pt idx="37">
                  <c:v>Colombia</c:v>
                </c:pt>
                <c:pt idx="38">
                  <c:v>Costa Rica</c:v>
                </c:pt>
                <c:pt idx="39">
                  <c:v>Italy</c:v>
                </c:pt>
                <c:pt idx="40">
                  <c:v>Mexico</c:v>
                </c:pt>
                <c:pt idx="41">
                  <c:v>Brazil</c:v>
                </c:pt>
                <c:pt idx="42">
                  <c:v>China</c:v>
                </c:pt>
                <c:pt idx="43">
                  <c:v>Indonesia</c:v>
                </c:pt>
                <c:pt idx="44">
                  <c:v>India</c:v>
                </c:pt>
                <c:pt idx="45">
                  <c:v>South Africa</c:v>
                </c:pt>
              </c:strCache>
            </c:strRef>
          </c:cat>
          <c:val>
            <c:numRef>
              <c:f>'Figure A1.3.'!$C$31:$C$76</c:f>
              <c:numCache>
                <c:formatCode>#,##0.00</c:formatCode>
                <c:ptCount val="46"/>
                <c:pt idx="0">
                  <c:v>45.327357999999997</c:v>
                </c:pt>
                <c:pt idx="1">
                  <c:v>6.1353397000000003</c:v>
                </c:pt>
                <c:pt idx="2">
                  <c:v>26.412485</c:v>
                </c:pt>
                <c:pt idx="3">
                  <c:v>35.531543999999997</c:v>
                </c:pt>
                <c:pt idx="4">
                  <c:v>39.660755000000002</c:v>
                </c:pt>
                <c:pt idx="5">
                  <c:v>18.833121999999999</c:v>
                </c:pt>
                <c:pt idx="6">
                  <c:v>30.977423000000002</c:v>
                </c:pt>
                <c:pt idx="7">
                  <c:v>27.534243</c:v>
                </c:pt>
                <c:pt idx="8">
                  <c:v>29.165388</c:v>
                </c:pt>
                <c:pt idx="9">
                  <c:v>27.580587000000001</c:v>
                </c:pt>
                <c:pt idx="10">
                  <c:v>20.949670999999999</c:v>
                </c:pt>
                <c:pt idx="11">
                  <c:v>28.172190000000001</c:v>
                </c:pt>
                <c:pt idx="12">
                  <c:v>28.231373000000001</c:v>
                </c:pt>
                <c:pt idx="13">
                  <c:v>23.178515999999998</c:v>
                </c:pt>
                <c:pt idx="14">
                  <c:v>25.413253999999998</c:v>
                </c:pt>
                <c:pt idx="15">
                  <c:v>27.291022999999999</c:v>
                </c:pt>
                <c:pt idx="16">
                  <c:v>12.782821999999999</c:v>
                </c:pt>
                <c:pt idx="17">
                  <c:v>23.782049000000001</c:v>
                </c:pt>
                <c:pt idx="18">
                  <c:v>36.845134999999999</c:v>
                </c:pt>
                <c:pt idx="19">
                  <c:v>21.734079000000001</c:v>
                </c:pt>
                <c:pt idx="20">
                  <c:v>14.008532000000001</c:v>
                </c:pt>
                <c:pt idx="21">
                  <c:v>26.779430000000001</c:v>
                </c:pt>
                <c:pt idx="22">
                  <c:v>12.681509999999999</c:v>
                </c:pt>
                <c:pt idx="23">
                  <c:v>20.615410000000001</c:v>
                </c:pt>
                <c:pt idx="24">
                  <c:v>36.119765999999998</c:v>
                </c:pt>
                <c:pt idx="25">
                  <c:v>24.017749999999999</c:v>
                </c:pt>
                <c:pt idx="26">
                  <c:v>26.715328</c:v>
                </c:pt>
                <c:pt idx="27">
                  <c:v>10.642075</c:v>
                </c:pt>
                <c:pt idx="28">
                  <c:v>9.6362542999999992</c:v>
                </c:pt>
                <c:pt idx="29">
                  <c:v>24.725214000000001</c:v>
                </c:pt>
                <c:pt idx="30">
                  <c:v>6.8235277999999999</c:v>
                </c:pt>
                <c:pt idx="31">
                  <c:v>18.161055000000001</c:v>
                </c:pt>
                <c:pt idx="32">
                  <c:v>22.075873999999999</c:v>
                </c:pt>
                <c:pt idx="33">
                  <c:v>12.603130999999999</c:v>
                </c:pt>
                <c:pt idx="34">
                  <c:v>21.23864</c:v>
                </c:pt>
                <c:pt idx="35">
                  <c:v>17.161708999999998</c:v>
                </c:pt>
                <c:pt idx="36">
                  <c:v>12.777680999999999</c:v>
                </c:pt>
                <c:pt idx="37">
                  <c:v>28.959703000000001</c:v>
                </c:pt>
                <c:pt idx="38">
                  <c:v>18.344336999999999</c:v>
                </c:pt>
                <c:pt idx="39">
                  <c:v>11.495836000000001</c:v>
                </c:pt>
                <c:pt idx="40">
                  <c:v>21.515038000000001</c:v>
                </c:pt>
                <c:pt idx="41">
                  <c:v>20.365124000000002</c:v>
                </c:pt>
                <c:pt idx="42">
                  <c:v>6.9980836000000002</c:v>
                </c:pt>
                <c:pt idx="43">
                  <c:v>11.668486</c:v>
                </c:pt>
                <c:pt idx="44">
                  <c:v>12.907144000000001</c:v>
                </c:pt>
                <c:pt idx="45">
                  <c:v>4.4106569000000002</c:v>
                </c:pt>
              </c:numCache>
            </c:numRef>
          </c:val>
          <c:extLst>
            <c:ext xmlns:c16="http://schemas.microsoft.com/office/drawing/2014/chart" uri="{C3380CC4-5D6E-409C-BE32-E72D297353CC}">
              <c16:uniqueId val="{00000001-5561-4393-A6CF-B7BF78B4A1BE}"/>
            </c:ext>
          </c:extLst>
        </c:ser>
        <c:ser>
          <c:idx val="4"/>
          <c:order val="2"/>
          <c:tx>
            <c:strRef>
              <c:f>'Figure A1.3.'!$D$30</c:f>
              <c:strCache>
                <c:ptCount val="1"/>
                <c:pt idx="0">
                  <c:v>Master's or equivalent</c:v>
                </c:pt>
              </c:strCache>
            </c:strRef>
          </c:tx>
          <c:spPr>
            <a:solidFill>
              <a:schemeClr val="accent3"/>
            </a:solidFill>
            <a:ln>
              <a:solidFill>
                <a:prstClr val="black"/>
              </a:solidFill>
            </a:ln>
            <a:effectLst/>
          </c:spPr>
          <c:invertIfNegative val="0"/>
          <c:cat>
            <c:strRef>
              <c:f>'Figure A1.3.'!$A$31:$A$76</c:f>
              <c:strCache>
                <c:ptCount val="46"/>
                <c:pt idx="0">
                  <c:v>Korea</c:v>
                </c:pt>
                <c:pt idx="1">
                  <c:v>Russian Federation</c:v>
                </c:pt>
                <c:pt idx="2">
                  <c:v>Canada</c:v>
                </c:pt>
                <c:pt idx="3">
                  <c:v>Ireland</c:v>
                </c:pt>
                <c:pt idx="4">
                  <c:v>Lithuania</c:v>
                </c:pt>
                <c:pt idx="5">
                  <c:v>Luxembourg</c:v>
                </c:pt>
                <c:pt idx="6">
                  <c:v>Australia</c:v>
                </c:pt>
                <c:pt idx="7">
                  <c:v>Switzerland</c:v>
                </c:pt>
                <c:pt idx="8">
                  <c:v>United Kingdom</c:v>
                </c:pt>
                <c:pt idx="9">
                  <c:v>United States</c:v>
                </c:pt>
                <c:pt idx="10">
                  <c:v>Norway</c:v>
                </c:pt>
                <c:pt idx="11">
                  <c:v>Israel</c:v>
                </c:pt>
                <c:pt idx="12">
                  <c:v>Netherlands</c:v>
                </c:pt>
                <c:pt idx="13">
                  <c:v>Sweden</c:v>
                </c:pt>
                <c:pt idx="14">
                  <c:v>Belgium</c:v>
                </c:pt>
                <c:pt idx="15">
                  <c:v>Iceland</c:v>
                </c:pt>
                <c:pt idx="16">
                  <c:v>France</c:v>
                </c:pt>
                <c:pt idx="17">
                  <c:v>OECD average</c:v>
                </c:pt>
                <c:pt idx="18">
                  <c:v>New Zealand</c:v>
                </c:pt>
                <c:pt idx="19">
                  <c:v>Denmark</c:v>
                </c:pt>
                <c:pt idx="20">
                  <c:v>Spain</c:v>
                </c:pt>
                <c:pt idx="21">
                  <c:v>Estonia</c:v>
                </c:pt>
                <c:pt idx="22">
                  <c:v>Poland</c:v>
                </c:pt>
                <c:pt idx="23">
                  <c:v>EU23 Average</c:v>
                </c:pt>
                <c:pt idx="24">
                  <c:v>Greece</c:v>
                </c:pt>
                <c:pt idx="25">
                  <c:v>Latvia</c:v>
                </c:pt>
                <c:pt idx="26">
                  <c:v>Finland</c:v>
                </c:pt>
                <c:pt idx="27">
                  <c:v>Slovenia</c:v>
                </c:pt>
                <c:pt idx="28">
                  <c:v>Austria</c:v>
                </c:pt>
                <c:pt idx="29">
                  <c:v>Argentina</c:v>
                </c:pt>
                <c:pt idx="30">
                  <c:v>Slovak Republic</c:v>
                </c:pt>
                <c:pt idx="31">
                  <c:v>Portugal</c:v>
                </c:pt>
                <c:pt idx="32">
                  <c:v>Chile</c:v>
                </c:pt>
                <c:pt idx="33">
                  <c:v>Czech Republic</c:v>
                </c:pt>
                <c:pt idx="34">
                  <c:v>Turkey</c:v>
                </c:pt>
                <c:pt idx="35">
                  <c:v>Germany</c:v>
                </c:pt>
                <c:pt idx="36">
                  <c:v>Hungary</c:v>
                </c:pt>
                <c:pt idx="37">
                  <c:v>Colombia</c:v>
                </c:pt>
                <c:pt idx="38">
                  <c:v>Costa Rica</c:v>
                </c:pt>
                <c:pt idx="39">
                  <c:v>Italy</c:v>
                </c:pt>
                <c:pt idx="40">
                  <c:v>Mexico</c:v>
                </c:pt>
                <c:pt idx="41">
                  <c:v>Brazil</c:v>
                </c:pt>
                <c:pt idx="42">
                  <c:v>China</c:v>
                </c:pt>
                <c:pt idx="43">
                  <c:v>Indonesia</c:v>
                </c:pt>
                <c:pt idx="44">
                  <c:v>India</c:v>
                </c:pt>
                <c:pt idx="45">
                  <c:v>South Africa</c:v>
                </c:pt>
              </c:strCache>
            </c:strRef>
          </c:cat>
          <c:val>
            <c:numRef>
              <c:f>'Figure A1.3.'!$D$31:$D$76</c:f>
              <c:numCache>
                <c:formatCode>#,##0.00</c:formatCode>
                <c:ptCount val="46"/>
                <c:pt idx="0">
                  <c:v>3.2358726999999998</c:v>
                </c:pt>
                <c:pt idx="1">
                  <c:v>33.819771000000003</c:v>
                </c:pt>
                <c:pt idx="2">
                  <c:v>10.529434999999999</c:v>
                </c:pt>
                <c:pt idx="3">
                  <c:v>14.075773</c:v>
                </c:pt>
                <c:pt idx="4">
                  <c:v>15.449944</c:v>
                </c:pt>
                <c:pt idx="5">
                  <c:v>30.994015000000001</c:v>
                </c:pt>
                <c:pt idx="6">
                  <c:v>8.9289646000000005</c:v>
                </c:pt>
                <c:pt idx="7">
                  <c:v>21.274137</c:v>
                </c:pt>
                <c:pt idx="8">
                  <c:v>13.425674000000001</c:v>
                </c:pt>
                <c:pt idx="9">
                  <c:v>9.7013587999999995</c:v>
                </c:pt>
                <c:pt idx="10">
                  <c:v>14.057041</c:v>
                </c:pt>
                <c:pt idx="11">
                  <c:v>7.5967235999999998</c:v>
                </c:pt>
                <c:pt idx="12">
                  <c:v>17.672191999999999</c:v>
                </c:pt>
                <c:pt idx="13">
                  <c:v>12.880822999999999</c:v>
                </c:pt>
                <c:pt idx="14">
                  <c:v>20.703797999999999</c:v>
                </c:pt>
                <c:pt idx="15">
                  <c:v>18.096274999999999</c:v>
                </c:pt>
                <c:pt idx="16">
                  <c:v>19.505783000000001</c:v>
                </c:pt>
                <c:pt idx="17">
                  <c:v>14.329065</c:v>
                </c:pt>
                <c:pt idx="18">
                  <c:v>4.6200346999999997</c:v>
                </c:pt>
                <c:pt idx="19">
                  <c:v>17.494350000000001</c:v>
                </c:pt>
                <c:pt idx="20">
                  <c:v>16.601099000000001</c:v>
                </c:pt>
                <c:pt idx="21">
                  <c:v>16.252748</c:v>
                </c:pt>
                <c:pt idx="22">
                  <c:v>30.474346000000001</c:v>
                </c:pt>
                <c:pt idx="23">
                  <c:v>17.305897999999999</c:v>
                </c:pt>
                <c:pt idx="24">
                  <c:v>5.0914221</c:v>
                </c:pt>
                <c:pt idx="25">
                  <c:v>10.358596</c:v>
                </c:pt>
                <c:pt idx="26">
                  <c:v>14.160583000000001</c:v>
                </c:pt>
                <c:pt idx="27">
                  <c:v>18.305899</c:v>
                </c:pt>
                <c:pt idx="28">
                  <c:v>14.558770000000001</c:v>
                </c:pt>
                <c:pt idx="29">
                  <c:v>1.7884850999999999</c:v>
                </c:pt>
                <c:pt idx="30">
                  <c:v>29.061104</c:v>
                </c:pt>
                <c:pt idx="31">
                  <c:v>16.322486999999999</c:v>
                </c:pt>
                <c:pt idx="32">
                  <c:v>1.4931165</c:v>
                </c:pt>
                <c:pt idx="33">
                  <c:v>20.215422</c:v>
                </c:pt>
                <c:pt idx="34">
                  <c:v>2.6422080999999999</c:v>
                </c:pt>
                <c:pt idx="35">
                  <c:v>13.916166</c:v>
                </c:pt>
                <c:pt idx="36">
                  <c:v>14.763075000000001</c:v>
                </c:pt>
                <c:pt idx="38">
                  <c:v>1.1456366</c:v>
                </c:pt>
                <c:pt idx="39">
                  <c:v>15.751593</c:v>
                </c:pt>
                <c:pt idx="40">
                  <c:v>1.3064551</c:v>
                </c:pt>
                <c:pt idx="41">
                  <c:v>0.84395564000000001</c:v>
                </c:pt>
                <c:pt idx="42">
                  <c:v>1.0128676000000001</c:v>
                </c:pt>
                <c:pt idx="43">
                  <c:v>0.50480044000000002</c:v>
                </c:pt>
                <c:pt idx="45">
                  <c:v>0.52771615999999999</c:v>
                </c:pt>
              </c:numCache>
            </c:numRef>
          </c:val>
          <c:extLst>
            <c:ext xmlns:c16="http://schemas.microsoft.com/office/drawing/2014/chart" uri="{C3380CC4-5D6E-409C-BE32-E72D297353CC}">
              <c16:uniqueId val="{00000002-5561-4393-A6CF-B7BF78B4A1BE}"/>
            </c:ext>
          </c:extLst>
        </c:ser>
        <c:ser>
          <c:idx val="1"/>
          <c:order val="3"/>
          <c:tx>
            <c:strRef>
              <c:f>'Figure A1.3.'!$E$30</c:f>
              <c:strCache>
                <c:ptCount val="1"/>
                <c:pt idx="0">
                  <c:v>Doctoral or equivalent</c:v>
                </c:pt>
              </c:strCache>
            </c:strRef>
          </c:tx>
          <c:spPr>
            <a:solidFill>
              <a:schemeClr val="accent6"/>
            </a:solidFill>
            <a:ln>
              <a:solidFill>
                <a:prstClr val="black"/>
              </a:solidFill>
            </a:ln>
            <a:effectLst/>
          </c:spPr>
          <c:invertIfNegative val="0"/>
          <c:cat>
            <c:strRef>
              <c:f>'Figure A1.3.'!$A$31:$A$76</c:f>
              <c:strCache>
                <c:ptCount val="46"/>
                <c:pt idx="0">
                  <c:v>Korea</c:v>
                </c:pt>
                <c:pt idx="1">
                  <c:v>Russian Federation</c:v>
                </c:pt>
                <c:pt idx="2">
                  <c:v>Canada</c:v>
                </c:pt>
                <c:pt idx="3">
                  <c:v>Ireland</c:v>
                </c:pt>
                <c:pt idx="4">
                  <c:v>Lithuania</c:v>
                </c:pt>
                <c:pt idx="5">
                  <c:v>Luxembourg</c:v>
                </c:pt>
                <c:pt idx="6">
                  <c:v>Australia</c:v>
                </c:pt>
                <c:pt idx="7">
                  <c:v>Switzerland</c:v>
                </c:pt>
                <c:pt idx="8">
                  <c:v>United Kingdom</c:v>
                </c:pt>
                <c:pt idx="9">
                  <c:v>United States</c:v>
                </c:pt>
                <c:pt idx="10">
                  <c:v>Norway</c:v>
                </c:pt>
                <c:pt idx="11">
                  <c:v>Israel</c:v>
                </c:pt>
                <c:pt idx="12">
                  <c:v>Netherlands</c:v>
                </c:pt>
                <c:pt idx="13">
                  <c:v>Sweden</c:v>
                </c:pt>
                <c:pt idx="14">
                  <c:v>Belgium</c:v>
                </c:pt>
                <c:pt idx="15">
                  <c:v>Iceland</c:v>
                </c:pt>
                <c:pt idx="16">
                  <c:v>France</c:v>
                </c:pt>
                <c:pt idx="17">
                  <c:v>OECD average</c:v>
                </c:pt>
                <c:pt idx="18">
                  <c:v>New Zealand</c:v>
                </c:pt>
                <c:pt idx="19">
                  <c:v>Denmark</c:v>
                </c:pt>
                <c:pt idx="20">
                  <c:v>Spain</c:v>
                </c:pt>
                <c:pt idx="21">
                  <c:v>Estonia</c:v>
                </c:pt>
                <c:pt idx="22">
                  <c:v>Poland</c:v>
                </c:pt>
                <c:pt idx="23">
                  <c:v>EU23 Average</c:v>
                </c:pt>
                <c:pt idx="24">
                  <c:v>Greece</c:v>
                </c:pt>
                <c:pt idx="25">
                  <c:v>Latvia</c:v>
                </c:pt>
                <c:pt idx="26">
                  <c:v>Finland</c:v>
                </c:pt>
                <c:pt idx="27">
                  <c:v>Slovenia</c:v>
                </c:pt>
                <c:pt idx="28">
                  <c:v>Austria</c:v>
                </c:pt>
                <c:pt idx="29">
                  <c:v>Argentina</c:v>
                </c:pt>
                <c:pt idx="30">
                  <c:v>Slovak Republic</c:v>
                </c:pt>
                <c:pt idx="31">
                  <c:v>Portugal</c:v>
                </c:pt>
                <c:pt idx="32">
                  <c:v>Chile</c:v>
                </c:pt>
                <c:pt idx="33">
                  <c:v>Czech Republic</c:v>
                </c:pt>
                <c:pt idx="34">
                  <c:v>Turkey</c:v>
                </c:pt>
                <c:pt idx="35">
                  <c:v>Germany</c:v>
                </c:pt>
                <c:pt idx="36">
                  <c:v>Hungary</c:v>
                </c:pt>
                <c:pt idx="37">
                  <c:v>Colombia</c:v>
                </c:pt>
                <c:pt idx="38">
                  <c:v>Costa Rica</c:v>
                </c:pt>
                <c:pt idx="39">
                  <c:v>Italy</c:v>
                </c:pt>
                <c:pt idx="40">
                  <c:v>Mexico</c:v>
                </c:pt>
                <c:pt idx="41">
                  <c:v>Brazil</c:v>
                </c:pt>
                <c:pt idx="42">
                  <c:v>China</c:v>
                </c:pt>
                <c:pt idx="43">
                  <c:v>Indonesia</c:v>
                </c:pt>
                <c:pt idx="44">
                  <c:v>India</c:v>
                </c:pt>
                <c:pt idx="45">
                  <c:v>South Africa</c:v>
                </c:pt>
              </c:strCache>
            </c:strRef>
          </c:cat>
          <c:val>
            <c:numRef>
              <c:f>'Figure A1.3.'!$E$31:$E$76</c:f>
              <c:numCache>
                <c:formatCode>#,##0.00</c:formatCode>
                <c:ptCount val="46"/>
                <c:pt idx="1">
                  <c:v>0.30103898000000001</c:v>
                </c:pt>
                <c:pt idx="3">
                  <c:v>1.2585789000000001</c:v>
                </c:pt>
                <c:pt idx="4">
                  <c:v>0.47070307</c:v>
                </c:pt>
                <c:pt idx="5">
                  <c:v>1.7741035999999999</c:v>
                </c:pt>
                <c:pt idx="6">
                  <c:v>0.65528637000000001</c:v>
                </c:pt>
                <c:pt idx="7">
                  <c:v>2.3985302000000002</c:v>
                </c:pt>
                <c:pt idx="8">
                  <c:v>1.0174775</c:v>
                </c:pt>
                <c:pt idx="9">
                  <c:v>1.7359567</c:v>
                </c:pt>
                <c:pt idx="10">
                  <c:v>0.65153402000000005</c:v>
                </c:pt>
                <c:pt idx="11">
                  <c:v>0.38534998999999998</c:v>
                </c:pt>
                <c:pt idx="12">
                  <c:v>0.56340670999999998</c:v>
                </c:pt>
                <c:pt idx="13">
                  <c:v>0.61130779999999996</c:v>
                </c:pt>
                <c:pt idx="14">
                  <c:v>0.74925631000000004</c:v>
                </c:pt>
                <c:pt idx="15">
                  <c:v>0.43738013999999997</c:v>
                </c:pt>
                <c:pt idx="16">
                  <c:v>0.62942766999999999</c:v>
                </c:pt>
                <c:pt idx="17">
                  <c:v>0.84255044000000001</c:v>
                </c:pt>
                <c:pt idx="18">
                  <c:v>0.57570522999999996</c:v>
                </c:pt>
                <c:pt idx="19">
                  <c:v>0.99379455999999999</c:v>
                </c:pt>
                <c:pt idx="20">
                  <c:v>0.41432091999999998</c:v>
                </c:pt>
                <c:pt idx="21">
                  <c:v>0.60152625999999998</c:v>
                </c:pt>
                <c:pt idx="22">
                  <c:v>0.32913842999999998</c:v>
                </c:pt>
                <c:pt idx="23">
                  <c:v>0.86463398000000002</c:v>
                </c:pt>
                <c:pt idx="24">
                  <c:v>7.7377710000000002E-2</c:v>
                </c:pt>
                <c:pt idx="25">
                  <c:v>0.30208754999999998</c:v>
                </c:pt>
                <c:pt idx="26">
                  <c:v>0.43795621000000001</c:v>
                </c:pt>
                <c:pt idx="27">
                  <c:v>5.3365254000000002</c:v>
                </c:pt>
                <c:pt idx="28">
                  <c:v>0.57003194000000001</c:v>
                </c:pt>
                <c:pt idx="30">
                  <c:v>1.1839135000000001</c:v>
                </c:pt>
                <c:pt idx="31">
                  <c:v>0.46143772999999999</c:v>
                </c:pt>
                <c:pt idx="33">
                  <c:v>0.42510608</c:v>
                </c:pt>
                <c:pt idx="34">
                  <c:v>0.21036687000000001</c:v>
                </c:pt>
                <c:pt idx="35">
                  <c:v>0.83990914000000005</c:v>
                </c:pt>
                <c:pt idx="36">
                  <c:v>0.41223130000000002</c:v>
                </c:pt>
                <c:pt idx="39">
                  <c:v>0.42696336000000001</c:v>
                </c:pt>
                <c:pt idx="40">
                  <c:v>2.492279E-2</c:v>
                </c:pt>
                <c:pt idx="41">
                  <c:v>0.10548963</c:v>
                </c:pt>
                <c:pt idx="43">
                  <c:v>9.72868E-3</c:v>
                </c:pt>
              </c:numCache>
            </c:numRef>
          </c:val>
          <c:extLst>
            <c:ext xmlns:c16="http://schemas.microsoft.com/office/drawing/2014/chart" uri="{C3380CC4-5D6E-409C-BE32-E72D297353CC}">
              <c16:uniqueId val="{00000003-5561-4393-A6CF-B7BF78B4A1BE}"/>
            </c:ext>
          </c:extLst>
        </c:ser>
        <c:dLbls>
          <c:showLegendKey val="0"/>
          <c:showVal val="0"/>
          <c:showCatName val="0"/>
          <c:showSerName val="0"/>
          <c:showPercent val="0"/>
          <c:showBubbleSize val="0"/>
        </c:dLbls>
        <c:gapWidth val="150"/>
        <c:overlap val="100"/>
        <c:axId val="-1558132496"/>
        <c:axId val="-1558130864"/>
      </c:barChart>
      <c:catAx>
        <c:axId val="-1558132496"/>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solidFill>
                  <a:schemeClr val="bg1"/>
                </a:solidFill>
              </a14:hiddenFill>
            </a:ext>
          </a:extLst>
        </c:spPr>
        <c:txPr>
          <a:bodyPr rot="-540000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1558130864"/>
        <c:crosses val="autoZero"/>
        <c:auto val="1"/>
        <c:lblAlgn val="ctr"/>
        <c:lblOffset val="0"/>
        <c:tickLblSkip val="1"/>
        <c:noMultiLvlLbl val="0"/>
      </c:catAx>
      <c:valAx>
        <c:axId val="-1558130864"/>
        <c:scaling>
          <c:orientation val="minMax"/>
          <c:max val="80"/>
          <c:min val="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1558132496"/>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4.2940835495989871E-2"/>
          <c:y val="1.4627902724446883E-2"/>
          <c:w val="0.9442351272031233"/>
          <c:h val="5.4854635216675808E-2"/>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000000000000004E-2"/>
          <c:y val="0.14899999999999999"/>
          <c:w val="0.79315945852697578"/>
          <c:h val="0.70607943600808021"/>
        </c:manualLayout>
      </c:layout>
      <c:areaChart>
        <c:grouping val="stacked"/>
        <c:varyColors val="0"/>
        <c:ser>
          <c:idx val="0"/>
          <c:order val="0"/>
          <c:tx>
            <c:strRef>
              <c:f>'Figure B6.2.'!$B$30</c:f>
              <c:strCache>
                <c:ptCount val="1"/>
                <c:pt idx="0">
                  <c:v>OECD</c:v>
                </c:pt>
              </c:strCache>
            </c:strRef>
          </c:tx>
          <c:spPr>
            <a:solidFill>
              <a:schemeClr val="accent1"/>
            </a:solidFill>
            <a:ln>
              <a:noFill/>
            </a:ln>
            <a:effectLst/>
          </c:spPr>
          <c:cat>
            <c:numRef>
              <c:f>'Figure B6.2.'!$A$31:$A$50</c:f>
              <c:numCache>
                <c:formatCode>General</c:formatCode>
                <c:ptCount val="20"/>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numCache>
            </c:numRef>
          </c:cat>
          <c:val>
            <c:numRef>
              <c:f>'Figure B6.2.'!$B$31:$B$50</c:f>
              <c:numCache>
                <c:formatCode>#,##0.00</c:formatCode>
                <c:ptCount val="20"/>
                <c:pt idx="0">
                  <c:v>1.4683090000000001</c:v>
                </c:pt>
                <c:pt idx="1">
                  <c:v>1.530462</c:v>
                </c:pt>
                <c:pt idx="2">
                  <c:v>1.567318</c:v>
                </c:pt>
                <c:pt idx="3">
                  <c:v>1.6186430000000001</c:v>
                </c:pt>
                <c:pt idx="4">
                  <c:v>1.8566309999999999</c:v>
                </c:pt>
                <c:pt idx="5">
                  <c:v>2.0123920000000002</c:v>
                </c:pt>
                <c:pt idx="6">
                  <c:v>2.0148299999999999</c:v>
                </c:pt>
                <c:pt idx="7">
                  <c:v>2.0971030700000002</c:v>
                </c:pt>
                <c:pt idx="8">
                  <c:v>2.2001310700000003</c:v>
                </c:pt>
                <c:pt idx="9">
                  <c:v>2.3363960000000001</c:v>
                </c:pt>
                <c:pt idx="10">
                  <c:v>2.3987892500000001</c:v>
                </c:pt>
                <c:pt idx="11">
                  <c:v>2.5460919999999998</c:v>
                </c:pt>
                <c:pt idx="12">
                  <c:v>2.6507877299999998</c:v>
                </c:pt>
                <c:pt idx="13">
                  <c:v>2.7673440600000001</c:v>
                </c:pt>
                <c:pt idx="14">
                  <c:v>2.8486353100000001</c:v>
                </c:pt>
                <c:pt idx="15">
                  <c:v>2.9462816712477942</c:v>
                </c:pt>
                <c:pt idx="16">
                  <c:v>3.060197847818332</c:v>
                </c:pt>
                <c:pt idx="17">
                  <c:v>3.2988222382660526</c:v>
                </c:pt>
                <c:pt idx="18">
                  <c:v>3.5149027578757317</c:v>
                </c:pt>
                <c:pt idx="19">
                  <c:v>3.7231334207293667</c:v>
                </c:pt>
              </c:numCache>
            </c:numRef>
          </c:val>
          <c:extLst>
            <c:ext xmlns:c16="http://schemas.microsoft.com/office/drawing/2014/chart" uri="{C3380CC4-5D6E-409C-BE32-E72D297353CC}">
              <c16:uniqueId val="{00000000-A145-43AA-9BB3-3CD4229239B5}"/>
            </c:ext>
          </c:extLst>
        </c:ser>
        <c:ser>
          <c:idx val="1"/>
          <c:order val="1"/>
          <c:tx>
            <c:strRef>
              <c:f>'Figure B6.2.'!$C$30</c:f>
              <c:strCache>
                <c:ptCount val="1"/>
                <c:pt idx="0">
                  <c:v>Non-OECD</c:v>
                </c:pt>
              </c:strCache>
            </c:strRef>
          </c:tx>
          <c:spPr>
            <a:solidFill>
              <a:schemeClr val="accent3"/>
            </a:solidFill>
            <a:ln>
              <a:noFill/>
            </a:ln>
            <a:effectLst/>
          </c:spPr>
          <c:cat>
            <c:numRef>
              <c:f>'Figure B6.2.'!$A$31:$A$50</c:f>
              <c:numCache>
                <c:formatCode>General</c:formatCode>
                <c:ptCount val="20"/>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numCache>
            </c:numRef>
          </c:cat>
          <c:val>
            <c:numRef>
              <c:f>'Figure B6.2.'!$C$31:$C$50</c:f>
              <c:numCache>
                <c:formatCode>#,##0.00</c:formatCode>
                <c:ptCount val="20"/>
                <c:pt idx="0">
                  <c:v>0.50237600000000004</c:v>
                </c:pt>
                <c:pt idx="1">
                  <c:v>0.52202999999999999</c:v>
                </c:pt>
                <c:pt idx="2">
                  <c:v>0.53277699999999995</c:v>
                </c:pt>
                <c:pt idx="3">
                  <c:v>0.563836</c:v>
                </c:pt>
                <c:pt idx="4">
                  <c:v>0.60328099999999996</c:v>
                </c:pt>
                <c:pt idx="5">
                  <c:v>0.63456400000000002</c:v>
                </c:pt>
                <c:pt idx="6">
                  <c:v>0.63584200000000002</c:v>
                </c:pt>
                <c:pt idx="7">
                  <c:v>0.64905999999999997</c:v>
                </c:pt>
                <c:pt idx="8">
                  <c:v>0.68803700000000001</c:v>
                </c:pt>
                <c:pt idx="9">
                  <c:v>0.72736299999999998</c:v>
                </c:pt>
                <c:pt idx="10">
                  <c:v>0.86455400000000004</c:v>
                </c:pt>
                <c:pt idx="11">
                  <c:v>0.914798</c:v>
                </c:pt>
                <c:pt idx="12">
                  <c:v>1.0060739999999999</c:v>
                </c:pt>
                <c:pt idx="13">
                  <c:v>1.0848359999999999</c:v>
                </c:pt>
                <c:pt idx="14">
                  <c:v>1.0988329999999999</c:v>
                </c:pt>
                <c:pt idx="15">
                  <c:v>1.1315230000000001</c:v>
                </c:pt>
                <c:pt idx="16">
                  <c:v>1.3228789999999999</c:v>
                </c:pt>
                <c:pt idx="17">
                  <c:v>1.4174530000000001</c:v>
                </c:pt>
                <c:pt idx="18">
                  <c:v>1.5890740000000001</c:v>
                </c:pt>
                <c:pt idx="19">
                  <c:v>1.6179846419999999</c:v>
                </c:pt>
              </c:numCache>
            </c:numRef>
          </c:val>
          <c:extLst>
            <c:ext xmlns:c16="http://schemas.microsoft.com/office/drawing/2014/chart" uri="{C3380CC4-5D6E-409C-BE32-E72D297353CC}">
              <c16:uniqueId val="{00000001-A145-43AA-9BB3-3CD4229239B5}"/>
            </c:ext>
          </c:extLst>
        </c:ser>
        <c:dLbls>
          <c:showLegendKey val="0"/>
          <c:showVal val="0"/>
          <c:showCatName val="0"/>
          <c:showSerName val="0"/>
          <c:showPercent val="0"/>
          <c:showBubbleSize val="0"/>
        </c:dLbls>
        <c:axId val="45247791"/>
        <c:axId val="26979276"/>
      </c:areaChart>
      <c:catAx>
        <c:axId val="45247791"/>
        <c:scaling>
          <c:orientation val="minMax"/>
        </c:scaling>
        <c:delete val="0"/>
        <c:axPos val="b"/>
        <c:numFmt formatCode="General" sourceLinked="0"/>
        <c:majorTickMark val="out"/>
        <c:minorTickMark val="none"/>
        <c:tickLblPos val="nextTo"/>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26979276"/>
        <c:crosses val="autoZero"/>
        <c:auto val="1"/>
        <c:lblAlgn val="ctr"/>
        <c:lblOffset val="0"/>
        <c:tickLblSkip val="1"/>
        <c:noMultiLvlLbl val="0"/>
      </c:catAx>
      <c:valAx>
        <c:axId val="26979276"/>
        <c:scaling>
          <c:orientation val="minMax"/>
          <c:max val="5.5"/>
        </c:scaling>
        <c:delete val="0"/>
        <c:axPos val="l"/>
        <c:majorGridlines>
          <c:spPr>
            <a:ln w="9525" cap="flat" cmpd="sng" algn="ctr">
              <a:solidFill>
                <a:srgbClr val="CCCCCC"/>
              </a:solidFill>
              <a:prstDash val="solid"/>
              <a:round/>
            </a:ln>
            <a:effectLst/>
          </c:spPr>
        </c:majorGridlines>
        <c:title>
          <c:tx>
            <c:rich>
              <a:bodyPr rot="0" spcFirstLastPara="1" vertOverflow="ellipsis" wrap="square" anchor="ctr" anchorCtr="1"/>
              <a:lstStyle/>
              <a:p>
                <a:pPr>
                  <a:defRPr lang="en-US" sz="1200" b="0" i="0" u="none" strike="noStrike" kern="1200" baseline="0">
                    <a:solidFill>
                      <a:srgbClr val="FFFFFF"/>
                    </a:solidFill>
                    <a:latin typeface="Arial" panose="020B0604020202020204" pitchFamily="34" charset="0"/>
                    <a:ea typeface="Arial"/>
                    <a:cs typeface="Arial"/>
                  </a:defRPr>
                </a:pPr>
                <a:r>
                  <a:rPr lang="en-GB" sz="1200">
                    <a:solidFill>
                      <a:srgbClr val="FFFFFF"/>
                    </a:solidFill>
                    <a:latin typeface="Arial" panose="020B0604020202020204" pitchFamily="34" charset="0"/>
                  </a:rPr>
                  <a:t>Millions of students</a:t>
                </a:r>
              </a:p>
            </c:rich>
          </c:tx>
          <c:layout>
            <c:manualLayout>
              <c:xMode val="edge"/>
              <c:yMode val="edge"/>
              <c:x val="1.375E-2"/>
              <c:y val="2.9749999999999999E-2"/>
            </c:manualLayout>
          </c:layout>
          <c:overlay val="0"/>
          <c:spPr>
            <a:noFill/>
            <a:ln>
              <a:noFill/>
            </a:ln>
            <a:effectLst/>
          </c:spPr>
          <c:txPr>
            <a:bodyPr rot="0" spcFirstLastPara="1" vertOverflow="ellipsis" wrap="square" anchor="ctr" anchorCtr="1"/>
            <a:lstStyle/>
            <a:p>
              <a:pPr>
                <a:defRPr lang="en-US" sz="1200" b="0" i="0" u="none" strike="noStrike" kern="1200" baseline="0">
                  <a:solidFill>
                    <a:srgbClr val="FFFFFF"/>
                  </a:solidFill>
                  <a:latin typeface="Arial" panose="020B0604020202020204" pitchFamily="34" charset="0"/>
                  <a:ea typeface="Arial"/>
                  <a:cs typeface="Arial"/>
                </a:defRPr>
              </a:pPr>
              <a:endParaRPr lang="en-US"/>
            </a:p>
          </c:txPr>
        </c:title>
        <c:numFmt formatCode="#,##0.0" sourceLinked="0"/>
        <c:majorTickMark val="in"/>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5247791"/>
        <c:crosses val="autoZero"/>
        <c:crossBetween val="midCat"/>
        <c:majorUnit val="0.5"/>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0.17649999999999999"/>
          <c:y val="1.7999999999999999E-2"/>
          <c:w val="0.67649999999999999"/>
          <c:h val="6.7750000000000005E-2"/>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800" b="0" i="0" u="none" strike="noStrike" kern="1200" baseline="0">
              <a:solidFill>
                <a:srgbClr val="000000"/>
              </a:solidFill>
              <a:latin typeface="Arial"/>
              <a:ea typeface="Arial"/>
              <a:cs typeface="Arial"/>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98746184510572E-2"/>
          <c:y val="0.10874989666761617"/>
          <c:w val="0.93526245408062314"/>
          <c:h val="0.58267421624971349"/>
        </c:manualLayout>
      </c:layout>
      <c:lineChart>
        <c:grouping val="standard"/>
        <c:varyColors val="0"/>
        <c:ser>
          <c:idx val="0"/>
          <c:order val="0"/>
          <c:tx>
            <c:strRef>
              <c:f>'Figure B6.1.'!$B$29</c:f>
              <c:strCache>
                <c:ptCount val="1"/>
                <c:pt idx="0">
                  <c:v>2017</c:v>
                </c:pt>
              </c:strCache>
            </c:strRef>
          </c:tx>
          <c:spPr>
            <a:ln w="28575" cap="rnd" cmpd="sng" algn="ctr">
              <a:noFill/>
              <a:prstDash val="solid"/>
              <a:round/>
            </a:ln>
            <a:effectLst/>
          </c:spPr>
          <c:marker>
            <c:symbol val="triangle"/>
            <c:size val="7"/>
            <c:spPr>
              <a:solidFill>
                <a:schemeClr val="accent3"/>
              </a:solidFill>
              <a:ln w="9525" cap="flat" cmpd="sng" algn="ctr">
                <a:solidFill>
                  <a:schemeClr val="accent3"/>
                </a:solidFill>
                <a:prstDash val="solid"/>
                <a:round/>
              </a:ln>
              <a:effectLst/>
            </c:spPr>
          </c:marker>
          <c:cat>
            <c:strRef>
              <c:f>'Figure B6.1.'!$A$30:$A$73</c:f>
              <c:strCache>
                <c:ptCount val="44"/>
                <c:pt idx="0">
                  <c:v>Luxembourg</c:v>
                </c:pt>
                <c:pt idx="1">
                  <c:v>Australia</c:v>
                </c:pt>
                <c:pt idx="2">
                  <c:v>New Zealand</c:v>
                </c:pt>
                <c:pt idx="3">
                  <c:v>United Kingdom</c:v>
                </c:pt>
                <c:pt idx="4">
                  <c:v>Switzerland</c:v>
                </c:pt>
                <c:pt idx="5">
                  <c:v>Austria</c:v>
                </c:pt>
                <c:pt idx="6">
                  <c:v>Canada</c:v>
                </c:pt>
                <c:pt idx="7">
                  <c:v>Czech Republic</c:v>
                </c:pt>
                <c:pt idx="8">
                  <c:v>Netherlands</c:v>
                </c:pt>
                <c:pt idx="9">
                  <c:v>Denmark</c:v>
                </c:pt>
                <c:pt idx="10">
                  <c:v>France</c:v>
                </c:pt>
                <c:pt idx="11">
                  <c:v>Hungary</c:v>
                </c:pt>
                <c:pt idx="12">
                  <c:v>EU23 Total</c:v>
                </c:pt>
                <c:pt idx="13">
                  <c:v>Ireland</c:v>
                </c:pt>
                <c:pt idx="14">
                  <c:v>Belgium</c:v>
                </c:pt>
                <c:pt idx="15">
                  <c:v>Germany</c:v>
                </c:pt>
                <c:pt idx="16">
                  <c:v>Estonia</c:v>
                </c:pt>
                <c:pt idx="17">
                  <c:v>Finland</c:v>
                </c:pt>
                <c:pt idx="18">
                  <c:v>Latvia</c:v>
                </c:pt>
                <c:pt idx="19">
                  <c:v>Slovak Republic</c:v>
                </c:pt>
                <c:pt idx="20">
                  <c:v>Iceland</c:v>
                </c:pt>
                <c:pt idx="21">
                  <c:v>Sweden</c:v>
                </c:pt>
                <c:pt idx="22">
                  <c:v>Portugal</c:v>
                </c:pt>
                <c:pt idx="23">
                  <c:v>OECD Total</c:v>
                </c:pt>
                <c:pt idx="24">
                  <c:v>Italy</c:v>
                </c:pt>
                <c:pt idx="25">
                  <c:v>United States</c:v>
                </c:pt>
                <c:pt idx="26">
                  <c:v>Saudi Arabia</c:v>
                </c:pt>
                <c:pt idx="27">
                  <c:v>Lithuania</c:v>
                </c:pt>
                <c:pt idx="28">
                  <c:v>South Africa</c:v>
                </c:pt>
                <c:pt idx="29">
                  <c:v>Poland</c:v>
                </c:pt>
                <c:pt idx="30">
                  <c:v>Russian Federation</c:v>
                </c:pt>
                <c:pt idx="31">
                  <c:v>Slovenia</c:v>
                </c:pt>
                <c:pt idx="32">
                  <c:v>Greece</c:v>
                </c:pt>
                <c:pt idx="33">
                  <c:v>Spain</c:v>
                </c:pt>
                <c:pt idx="34">
                  <c:v>Norway</c:v>
                </c:pt>
                <c:pt idx="35">
                  <c:v>Israel</c:v>
                </c:pt>
                <c:pt idx="36">
                  <c:v>Korea</c:v>
                </c:pt>
                <c:pt idx="37">
                  <c:v>Turkey</c:v>
                </c:pt>
                <c:pt idx="38">
                  <c:v>Mexico</c:v>
                </c:pt>
                <c:pt idx="39">
                  <c:v>Chile</c:v>
                </c:pt>
                <c:pt idx="40">
                  <c:v>China</c:v>
                </c:pt>
                <c:pt idx="41">
                  <c:v>Brazil</c:v>
                </c:pt>
                <c:pt idx="42">
                  <c:v>Colombia</c:v>
                </c:pt>
                <c:pt idx="43">
                  <c:v>India</c:v>
                </c:pt>
              </c:strCache>
            </c:strRef>
          </c:cat>
          <c:val>
            <c:numRef>
              <c:f>'Figure B6.1.'!$B$30:$B$73</c:f>
              <c:numCache>
                <c:formatCode>#,##0.00</c:formatCode>
                <c:ptCount val="44"/>
                <c:pt idx="0">
                  <c:v>46.727118163786002</c:v>
                </c:pt>
                <c:pt idx="1">
                  <c:v>21.477959852426999</c:v>
                </c:pt>
                <c:pt idx="2">
                  <c:v>19.608903376689</c:v>
                </c:pt>
                <c:pt idx="3">
                  <c:v>17.917531188222998</c:v>
                </c:pt>
                <c:pt idx="4">
                  <c:v>17.752762642290001</c:v>
                </c:pt>
                <c:pt idx="5">
                  <c:v>17.186206410307999</c:v>
                </c:pt>
                <c:pt idx="6">
                  <c:v>12.91719007024</c:v>
                </c:pt>
                <c:pt idx="7">
                  <c:v>12.543039563809</c:v>
                </c:pt>
                <c:pt idx="8">
                  <c:v>10.998741753789</c:v>
                </c:pt>
                <c:pt idx="9">
                  <c:v>10.75680503491</c:v>
                </c:pt>
                <c:pt idx="10">
                  <c:v>10.195062078118999</c:v>
                </c:pt>
                <c:pt idx="11">
                  <c:v>9.9742873269272003</c:v>
                </c:pt>
                <c:pt idx="12">
                  <c:v>8.9473420621171389</c:v>
                </c:pt>
                <c:pt idx="13">
                  <c:v>8.8801098515315999</c:v>
                </c:pt>
                <c:pt idx="14">
                  <c:v>8.6534664742956995</c:v>
                </c:pt>
                <c:pt idx="15">
                  <c:v>8.373176646848</c:v>
                </c:pt>
                <c:pt idx="16">
                  <c:v>8.1955894045277997</c:v>
                </c:pt>
                <c:pt idx="17">
                  <c:v>8.1779053084647995</c:v>
                </c:pt>
                <c:pt idx="18">
                  <c:v>7.3932025954603997</c:v>
                </c:pt>
                <c:pt idx="19">
                  <c:v>6.8978775761303996</c:v>
                </c:pt>
                <c:pt idx="20">
                  <c:v>6.8514498803362001</c:v>
                </c:pt>
                <c:pt idx="21">
                  <c:v>6.7425191272980003</c:v>
                </c:pt>
                <c:pt idx="22">
                  <c:v>6.3966474811434999</c:v>
                </c:pt>
                <c:pt idx="23">
                  <c:v>5.7707856543674305</c:v>
                </c:pt>
                <c:pt idx="24">
                  <c:v>5.3108487461697997</c:v>
                </c:pt>
                <c:pt idx="25">
                  <c:v>5.1797104818645003</c:v>
                </c:pt>
                <c:pt idx="26">
                  <c:v>4.6608004102532004</c:v>
                </c:pt>
                <c:pt idx="27">
                  <c:v>4.6129521781619998</c:v>
                </c:pt>
                <c:pt idx="28">
                  <c:v>4.2845197497739003</c:v>
                </c:pt>
                <c:pt idx="29">
                  <c:v>4.1236534828018998</c:v>
                </c:pt>
                <c:pt idx="30">
                  <c:v>4.0805650820462001</c:v>
                </c:pt>
                <c:pt idx="31">
                  <c:v>3.8844959583641998</c:v>
                </c:pt>
                <c:pt idx="32">
                  <c:v>3.4103509122793998</c:v>
                </c:pt>
                <c:pt idx="33">
                  <c:v>3.2299049390031001</c:v>
                </c:pt>
                <c:pt idx="34">
                  <c:v>3.1527027693087999</c:v>
                </c:pt>
                <c:pt idx="35">
                  <c:v>2.8835396728612999</c:v>
                </c:pt>
                <c:pt idx="36">
                  <c:v>2.2572411957040002</c:v>
                </c:pt>
                <c:pt idx="37">
                  <c:v>1.5012667754505</c:v>
                </c:pt>
                <c:pt idx="38">
                  <c:v>0.56712400750476999</c:v>
                </c:pt>
                <c:pt idx="39">
                  <c:v>0.37998631145318001</c:v>
                </c:pt>
                <c:pt idx="40">
                  <c:v>0.35603188024957</c:v>
                </c:pt>
                <c:pt idx="41">
                  <c:v>0.24116182342185</c:v>
                </c:pt>
                <c:pt idx="42">
                  <c:v>0.18599411195783</c:v>
                </c:pt>
                <c:pt idx="43">
                  <c:v>0.13993782665106</c:v>
                </c:pt>
              </c:numCache>
            </c:numRef>
          </c:val>
          <c:smooth val="0"/>
          <c:extLst>
            <c:ext xmlns:c16="http://schemas.microsoft.com/office/drawing/2014/chart" uri="{C3380CC4-5D6E-409C-BE32-E72D297353CC}">
              <c16:uniqueId val="{00000000-A490-4E25-A767-33B57AA759DD}"/>
            </c:ext>
          </c:extLst>
        </c:ser>
        <c:ser>
          <c:idx val="1"/>
          <c:order val="1"/>
          <c:tx>
            <c:strRef>
              <c:f>'Figure B6.1.'!$C$29</c:f>
              <c:strCache>
                <c:ptCount val="1"/>
                <c:pt idx="0">
                  <c:v>2010 (or closest available year)</c:v>
                </c:pt>
              </c:strCache>
            </c:strRef>
          </c:tx>
          <c:spPr>
            <a:ln w="28575" cap="rnd" cmpd="sng" algn="ctr">
              <a:noFill/>
              <a:prstDash val="solid"/>
              <a:round/>
            </a:ln>
            <a:effectLst/>
          </c:spPr>
          <c:marker>
            <c:symbol val="dash"/>
            <c:size val="8"/>
            <c:spPr>
              <a:solidFill>
                <a:schemeClr val="accent1"/>
              </a:solidFill>
              <a:ln w="9525" cap="flat" cmpd="sng" algn="ctr">
                <a:solidFill>
                  <a:schemeClr val="accent1"/>
                </a:solidFill>
                <a:prstDash val="solid"/>
                <a:round/>
              </a:ln>
              <a:effectLst/>
            </c:spPr>
          </c:marker>
          <c:cat>
            <c:strRef>
              <c:f>'Figure B6.1.'!$A$30:$A$73</c:f>
              <c:strCache>
                <c:ptCount val="44"/>
                <c:pt idx="0">
                  <c:v>Luxembourg</c:v>
                </c:pt>
                <c:pt idx="1">
                  <c:v>Australia</c:v>
                </c:pt>
                <c:pt idx="2">
                  <c:v>New Zealand</c:v>
                </c:pt>
                <c:pt idx="3">
                  <c:v>United Kingdom</c:v>
                </c:pt>
                <c:pt idx="4">
                  <c:v>Switzerland</c:v>
                </c:pt>
                <c:pt idx="5">
                  <c:v>Austria</c:v>
                </c:pt>
                <c:pt idx="6">
                  <c:v>Canada</c:v>
                </c:pt>
                <c:pt idx="7">
                  <c:v>Czech Republic</c:v>
                </c:pt>
                <c:pt idx="8">
                  <c:v>Netherlands</c:v>
                </c:pt>
                <c:pt idx="9">
                  <c:v>Denmark</c:v>
                </c:pt>
                <c:pt idx="10">
                  <c:v>France</c:v>
                </c:pt>
                <c:pt idx="11">
                  <c:v>Hungary</c:v>
                </c:pt>
                <c:pt idx="12">
                  <c:v>EU23 Total</c:v>
                </c:pt>
                <c:pt idx="13">
                  <c:v>Ireland</c:v>
                </c:pt>
                <c:pt idx="14">
                  <c:v>Belgium</c:v>
                </c:pt>
                <c:pt idx="15">
                  <c:v>Germany</c:v>
                </c:pt>
                <c:pt idx="16">
                  <c:v>Estonia</c:v>
                </c:pt>
                <c:pt idx="17">
                  <c:v>Finland</c:v>
                </c:pt>
                <c:pt idx="18">
                  <c:v>Latvia</c:v>
                </c:pt>
                <c:pt idx="19">
                  <c:v>Slovak Republic</c:v>
                </c:pt>
                <c:pt idx="20">
                  <c:v>Iceland</c:v>
                </c:pt>
                <c:pt idx="21">
                  <c:v>Sweden</c:v>
                </c:pt>
                <c:pt idx="22">
                  <c:v>Portugal</c:v>
                </c:pt>
                <c:pt idx="23">
                  <c:v>OECD Total</c:v>
                </c:pt>
                <c:pt idx="24">
                  <c:v>Italy</c:v>
                </c:pt>
                <c:pt idx="25">
                  <c:v>United States</c:v>
                </c:pt>
                <c:pt idx="26">
                  <c:v>Saudi Arabia</c:v>
                </c:pt>
                <c:pt idx="27">
                  <c:v>Lithuania</c:v>
                </c:pt>
                <c:pt idx="28">
                  <c:v>South Africa</c:v>
                </c:pt>
                <c:pt idx="29">
                  <c:v>Poland</c:v>
                </c:pt>
                <c:pt idx="30">
                  <c:v>Russian Federation</c:v>
                </c:pt>
                <c:pt idx="31">
                  <c:v>Slovenia</c:v>
                </c:pt>
                <c:pt idx="32">
                  <c:v>Greece</c:v>
                </c:pt>
                <c:pt idx="33">
                  <c:v>Spain</c:v>
                </c:pt>
                <c:pt idx="34">
                  <c:v>Norway</c:v>
                </c:pt>
                <c:pt idx="35">
                  <c:v>Israel</c:v>
                </c:pt>
                <c:pt idx="36">
                  <c:v>Korea</c:v>
                </c:pt>
                <c:pt idx="37">
                  <c:v>Turkey</c:v>
                </c:pt>
                <c:pt idx="38">
                  <c:v>Mexico</c:v>
                </c:pt>
                <c:pt idx="39">
                  <c:v>Chile</c:v>
                </c:pt>
                <c:pt idx="40">
                  <c:v>China</c:v>
                </c:pt>
                <c:pt idx="41">
                  <c:v>Brazil</c:v>
                </c:pt>
                <c:pt idx="42">
                  <c:v>Colombia</c:v>
                </c:pt>
                <c:pt idx="43">
                  <c:v>India</c:v>
                </c:pt>
              </c:strCache>
            </c:strRef>
          </c:cat>
          <c:val>
            <c:numRef>
              <c:f>'Figure B6.1.'!$C$30:$C$73</c:f>
              <c:numCache>
                <c:formatCode>#,##0.00</c:formatCode>
                <c:ptCount val="44"/>
                <c:pt idx="0">
                  <c:v>43.524255705001998</c:v>
                </c:pt>
                <c:pt idx="1">
                  <c:v>22.08221591529</c:v>
                </c:pt>
                <c:pt idx="2">
                  <c:v>14.685286191779999</c:v>
                </c:pt>
                <c:pt idx="3">
                  <c:v>16.043125219073001</c:v>
                </c:pt>
                <c:pt idx="4">
                  <c:v>16.822878586341002</c:v>
                </c:pt>
                <c:pt idx="5">
                  <c:v>14.971600924575</c:v>
                </c:pt>
                <c:pt idx="6">
                  <c:v>8.0349509739123004</c:v>
                </c:pt>
                <c:pt idx="7">
                  <c:v>9.3905357698488992</c:v>
                </c:pt>
                <c:pt idx="8">
                  <c:v>4.4087626680202003</c:v>
                </c:pt>
                <c:pt idx="9">
                  <c:v>7.5726946948118004</c:v>
                </c:pt>
                <c:pt idx="10">
                  <c:v>9.7786911363116005</c:v>
                </c:pt>
                <c:pt idx="11">
                  <c:v>4.6674379740327003</c:v>
                </c:pt>
                <c:pt idx="12">
                  <c:v>7.7111897513377334</c:v>
                </c:pt>
                <c:pt idx="13">
                  <c:v>6.4491056698574996</c:v>
                </c:pt>
                <c:pt idx="14">
                  <c:v>7.4642963403748999</c:v>
                </c:pt>
                <c:pt idx="15">
                  <c:v>7.9879330286616996</c:v>
                </c:pt>
                <c:pt idx="16">
                  <c:v>1.8543086293191999</c:v>
                </c:pt>
                <c:pt idx="17">
                  <c:v>5.9547362322117001</c:v>
                </c:pt>
                <c:pt idx="18">
                  <c:v>1.5939863243218999</c:v>
                </c:pt>
                <c:pt idx="19">
                  <c:v>3.6021592488679</c:v>
                </c:pt>
                <c:pt idx="20">
                  <c:v>6.5402942870608003</c:v>
                </c:pt>
                <c:pt idx="21">
                  <c:v>5.8263456733004997</c:v>
                </c:pt>
                <c:pt idx="22">
                  <c:v>2.8762313392957002</c:v>
                </c:pt>
                <c:pt idx="23">
                  <c:v>4.8071433226213065</c:v>
                </c:pt>
                <c:pt idx="24">
                  <c:v>4.4099593473142997</c:v>
                </c:pt>
                <c:pt idx="25">
                  <c:v>3.5428482626725999</c:v>
                </c:pt>
                <c:pt idx="26">
                  <c:v>4.5807834574916004</c:v>
                </c:pt>
                <c:pt idx="27">
                  <c:v>1.4763647559504001</c:v>
                </c:pt>
                <c:pt idx="28">
                  <c:v>4.0895370193338003</c:v>
                </c:pt>
                <c:pt idx="29">
                  <c:v>0.86871540767768995</c:v>
                </c:pt>
                <c:pt idx="30">
                  <c:v>2.0152748821054001</c:v>
                </c:pt>
                <c:pt idx="31">
                  <c:v>1.6835984086774001</c:v>
                </c:pt>
                <c:pt idx="32">
                  <c:v>4.1863597478476997</c:v>
                </c:pt>
                <c:pt idx="33">
                  <c:v>3.0036267863155999</c:v>
                </c:pt>
                <c:pt idx="34">
                  <c:v>1.3963484459927999</c:v>
                </c:pt>
                <c:pt idx="35">
                  <c:v>0.82459411835149998</c:v>
                </c:pt>
                <c:pt idx="36">
                  <c:v>1.8112875459522999</c:v>
                </c:pt>
                <c:pt idx="37">
                  <c:v>1.0930544306418</c:v>
                </c:pt>
                <c:pt idx="38">
                  <c:v>0.24300467708254</c:v>
                </c:pt>
                <c:pt idx="39">
                  <c:v>0.25561941072102001</c:v>
                </c:pt>
                <c:pt idx="40">
                  <c:v>0.28279657355295001</c:v>
                </c:pt>
                <c:pt idx="41">
                  <c:v>0.22394293026088</c:v>
                </c:pt>
                <c:pt idx="42">
                  <c:v>0.18599411195783</c:v>
                </c:pt>
                <c:pt idx="43">
                  <c:v>0.12216090535147001</c:v>
                </c:pt>
              </c:numCache>
            </c:numRef>
          </c:val>
          <c:smooth val="0"/>
          <c:extLst>
            <c:ext xmlns:c16="http://schemas.microsoft.com/office/drawing/2014/chart" uri="{C3380CC4-5D6E-409C-BE32-E72D297353CC}">
              <c16:uniqueId val="{00000001-A490-4E25-A767-33B57AA759DD}"/>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36369002"/>
        <c:axId val="7002407"/>
      </c:lineChart>
      <c:catAx>
        <c:axId val="36369002"/>
        <c:scaling>
          <c:orientation val="minMax"/>
        </c:scaling>
        <c:delete val="0"/>
        <c:axPos val="b"/>
        <c:numFmt formatCode="General" sourceLinked="1"/>
        <c:majorTickMark val="out"/>
        <c:minorTickMark val="none"/>
        <c:tickLblPos val="nextTo"/>
        <c:spPr>
          <a:noFill/>
          <a:ln w="9525" cap="flat" cmpd="sng" algn="ctr">
            <a:solidFill>
              <a:srgbClr val="FFFFFF"/>
            </a:solidFill>
            <a:prstDash val="solid"/>
            <a:round/>
          </a:ln>
          <a:effectLst/>
        </c:spPr>
        <c:txPr>
          <a:bodyPr rot="-5400000" spcFirstLastPara="1" vertOverflow="ellipsis" wrap="square" anchor="ctr" anchorCtr="1"/>
          <a:lstStyle/>
          <a:p>
            <a:pPr>
              <a:defRPr lang="en-US" sz="900" b="0" i="0" u="none" strike="noStrike" kern="1200" baseline="0">
                <a:solidFill>
                  <a:srgbClr val="FFFFFF"/>
                </a:solidFill>
                <a:latin typeface="Arial"/>
                <a:ea typeface="Arial"/>
                <a:cs typeface="Arial"/>
              </a:defRPr>
            </a:pPr>
            <a:endParaRPr lang="en-US"/>
          </a:p>
        </c:txPr>
        <c:crossAx val="7002407"/>
        <c:crosses val="autoZero"/>
        <c:auto val="1"/>
        <c:lblAlgn val="ctr"/>
        <c:lblOffset val="100"/>
        <c:noMultiLvlLbl val="0"/>
      </c:catAx>
      <c:valAx>
        <c:axId val="7002407"/>
        <c:scaling>
          <c:orientation val="minMax"/>
          <c:max val="22.5"/>
          <c:min val="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r>
                  <a:rPr lang="en-US" sz="1200" b="0" i="0" u="none" baseline="0">
                    <a:solidFill>
                      <a:srgbClr val="FFFFFF"/>
                    </a:solidFill>
                    <a:latin typeface="Arial" panose="020B0604020202020204" pitchFamily="34" charset="0"/>
                    <a:ea typeface="Calibri light"/>
                    <a:cs typeface="Calibri light"/>
                  </a:rPr>
                  <a:t>%</a:t>
                </a:r>
              </a:p>
            </c:rich>
          </c:tx>
          <c:layout>
            <c:manualLayout>
              <c:xMode val="edge"/>
              <c:yMode val="edge"/>
              <c:x val="1.0482720525141582E-2"/>
              <c:y val="2.549117052645529E-2"/>
            </c:manualLayout>
          </c:layout>
          <c:overlay val="0"/>
          <c:spPr>
            <a:noFill/>
            <a:ln>
              <a:noFill/>
            </a:ln>
            <a:effectLst/>
          </c:spPr>
          <c:txPr>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out"/>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36369002"/>
        <c:crosses val="autoZero"/>
        <c:crossBetween val="between"/>
        <c:majorUnit val="2"/>
      </c:valAx>
      <c:spPr>
        <a:noFill/>
        <a:ln>
          <a:solidFill>
            <a:schemeClr val="bg1"/>
          </a:solidFill>
        </a:ln>
        <a:effectLst/>
        <a:extLst>
          <a:ext uri="{909E8E84-426E-40DD-AFC4-6F175D3DCCD1}">
            <a14:hiddenFill xmlns:a14="http://schemas.microsoft.com/office/drawing/2010/main">
              <a:solidFill>
                <a:srgbClr val="F6F8FC"/>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overlay val="0"/>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850" b="0" i="0" u="none" strike="noStrike" kern="1200" baseline="0">
              <a:solidFill>
                <a:srgbClr val="000000"/>
              </a:solidFill>
              <a:latin typeface="Arial Narrow" panose="020B0606020202030204" pitchFamily="34" charset="0"/>
              <a:ea typeface="Calibri light"/>
              <a:cs typeface="Calibri light"/>
            </a:defRPr>
          </a:pPr>
          <a:endParaRPr lang="en-US"/>
        </a:p>
      </c:txPr>
    </c:legend>
    <c:plotVisOnly val="1"/>
    <c:dispBlanksAs val="gap"/>
    <c:showDLblsOverMax val="1"/>
  </c:chart>
  <c:spPr>
    <a:noFill/>
    <a:ln w="9525" cap="flat" cmpd="sng" algn="ctr">
      <a:noFill/>
      <a:prstDash val="solid"/>
      <a:round/>
    </a:ln>
    <a:effectLst/>
  </c:spPr>
  <c:txPr>
    <a:bodyPr rot="0" vert="horz"/>
    <a:lstStyle/>
    <a:p>
      <a:pPr>
        <a:defRPr lang="en-US" sz="1000" b="0" i="0" u="none" baseline="0">
          <a:solidFill>
            <a:srgbClr val="000000"/>
          </a:solidFill>
          <a:latin typeface="Calibri"/>
          <a:ea typeface="Calibri"/>
          <a:cs typeface="Calibri"/>
        </a:defRPr>
      </a:pPr>
      <a:endParaRPr lang="en-US"/>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34012605002449E-2"/>
          <c:y val="7.1971466045636867E-2"/>
          <c:w val="0.91400000000000003"/>
          <c:h val="0.58925000000000005"/>
        </c:manualLayout>
      </c:layout>
      <c:lineChart>
        <c:grouping val="standard"/>
        <c:varyColors val="0"/>
        <c:ser>
          <c:idx val="2"/>
          <c:order val="0"/>
          <c:tx>
            <c:strRef>
              <c:f>'Figure B6.3.'!$C$32</c:f>
              <c:strCache>
                <c:ptCount val="1"/>
                <c:pt idx="0">
                  <c:v>Bachelor’s or equivalent</c:v>
                </c:pt>
              </c:strCache>
            </c:strRef>
          </c:tx>
          <c:spPr>
            <a:ln w="28575" cap="rnd" cmpd="sng" algn="ctr">
              <a:noFill/>
              <a:prstDash val="solid"/>
              <a:round/>
            </a:ln>
            <a:effectLst/>
          </c:spPr>
          <c:marker>
            <c:symbol val="dash"/>
            <c:size val="7"/>
            <c:spPr>
              <a:solidFill>
                <a:schemeClr val="accent2"/>
              </a:solidFill>
              <a:ln w="9525" cap="flat" cmpd="sng" algn="ctr">
                <a:solidFill>
                  <a:schemeClr val="accent2"/>
                </a:solidFill>
                <a:prstDash val="solid"/>
                <a:round/>
              </a:ln>
              <a:effectLst/>
            </c:spPr>
          </c:marker>
          <c:cat>
            <c:strRef>
              <c:f>'Figure B6.3.'!$A$33:$A$80</c:f>
              <c:strCache>
                <c:ptCount val="48"/>
                <c:pt idx="0">
                  <c:v>Luxembourg</c:v>
                </c:pt>
                <c:pt idx="1">
                  <c:v>Australia</c:v>
                </c:pt>
                <c:pt idx="2">
                  <c:v>New Zealand</c:v>
                </c:pt>
                <c:pt idx="3">
                  <c:v>United Kingdom</c:v>
                </c:pt>
                <c:pt idx="4">
                  <c:v>Switzerland</c:v>
                </c:pt>
                <c:pt idx="5">
                  <c:v>Austria</c:v>
                </c:pt>
                <c:pt idx="6">
                  <c:v>Canada</c:v>
                </c:pt>
                <c:pt idx="7">
                  <c:v>Czech Republic</c:v>
                </c:pt>
                <c:pt idx="8">
                  <c:v>Netherlands</c:v>
                </c:pt>
                <c:pt idx="9">
                  <c:v>Denmark</c:v>
                </c:pt>
                <c:pt idx="10">
                  <c:v>France</c:v>
                </c:pt>
                <c:pt idx="11">
                  <c:v>Hungary</c:v>
                </c:pt>
                <c:pt idx="12">
                  <c:v>EU23 Total</c:v>
                </c:pt>
                <c:pt idx="13">
                  <c:v>Ireland</c:v>
                </c:pt>
                <c:pt idx="14">
                  <c:v>Belgium</c:v>
                </c:pt>
                <c:pt idx="15">
                  <c:v>Germany</c:v>
                </c:pt>
                <c:pt idx="16">
                  <c:v>Estonia</c:v>
                </c:pt>
                <c:pt idx="17">
                  <c:v>Finland</c:v>
                </c:pt>
                <c:pt idx="18">
                  <c:v>Latvia</c:v>
                </c:pt>
                <c:pt idx="19">
                  <c:v>Slovak Republic</c:v>
                </c:pt>
                <c:pt idx="20">
                  <c:v>Iceland</c:v>
                </c:pt>
                <c:pt idx="21">
                  <c:v>Sweden</c:v>
                </c:pt>
                <c:pt idx="22">
                  <c:v>Portugal</c:v>
                </c:pt>
                <c:pt idx="23">
                  <c:v>OECD Total</c:v>
                </c:pt>
                <c:pt idx="24">
                  <c:v>Italy</c:v>
                </c:pt>
                <c:pt idx="25">
                  <c:v>United States</c:v>
                </c:pt>
                <c:pt idx="26">
                  <c:v>Saudi Arabia</c:v>
                </c:pt>
                <c:pt idx="27">
                  <c:v>Lithuania</c:v>
                </c:pt>
                <c:pt idx="28">
                  <c:v>South Africa</c:v>
                </c:pt>
                <c:pt idx="29">
                  <c:v>Japan</c:v>
                </c:pt>
                <c:pt idx="30">
                  <c:v>Poland</c:v>
                </c:pt>
                <c:pt idx="31">
                  <c:v>Russian Federation</c:v>
                </c:pt>
                <c:pt idx="32">
                  <c:v>Slovenia</c:v>
                </c:pt>
                <c:pt idx="33">
                  <c:v>Greece</c:v>
                </c:pt>
                <c:pt idx="34">
                  <c:v>Spain</c:v>
                </c:pt>
                <c:pt idx="35">
                  <c:v>Norway</c:v>
                </c:pt>
                <c:pt idx="36">
                  <c:v>Israel</c:v>
                </c:pt>
                <c:pt idx="37">
                  <c:v>Argentina</c:v>
                </c:pt>
                <c:pt idx="38">
                  <c:v>Korea</c:v>
                </c:pt>
                <c:pt idx="39">
                  <c:v>Turkey</c:v>
                </c:pt>
                <c:pt idx="40">
                  <c:v>Costa Rica</c:v>
                </c:pt>
                <c:pt idx="41">
                  <c:v>Mexico</c:v>
                </c:pt>
                <c:pt idx="42">
                  <c:v>Chile</c:v>
                </c:pt>
                <c:pt idx="43">
                  <c:v>China</c:v>
                </c:pt>
                <c:pt idx="44">
                  <c:v>Brazil</c:v>
                </c:pt>
                <c:pt idx="45">
                  <c:v>Colombia</c:v>
                </c:pt>
                <c:pt idx="46">
                  <c:v>India</c:v>
                </c:pt>
                <c:pt idx="47">
                  <c:v>Indonesia</c:v>
                </c:pt>
              </c:strCache>
            </c:strRef>
          </c:cat>
          <c:val>
            <c:numRef>
              <c:f>'Figure B6.3.'!$C$33:$C$80</c:f>
              <c:numCache>
                <c:formatCode>#,##0.00</c:formatCode>
                <c:ptCount val="48"/>
                <c:pt idx="0">
                  <c:v>25.750938673341999</c:v>
                </c:pt>
                <c:pt idx="1">
                  <c:v>18.931001997214</c:v>
                </c:pt>
                <c:pt idx="2">
                  <c:v>16.263178650543001</c:v>
                </c:pt>
                <c:pt idx="3">
                  <c:v>14.410461758836</c:v>
                </c:pt>
                <c:pt idx="4">
                  <c:v>14.270495109203001</c:v>
                </c:pt>
                <c:pt idx="5">
                  <c:v>11.290380787128001</c:v>
                </c:pt>
                <c:pt idx="6">
                  <c:v>11.074014403013001</c:v>
                </c:pt>
                <c:pt idx="7">
                  <c:v>9.5762370003049995</c:v>
                </c:pt>
                <c:pt idx="8">
                  <c:v>8.8677624025824997</c:v>
                </c:pt>
                <c:pt idx="9">
                  <c:v>7.4280071525795002</c:v>
                </c:pt>
                <c:pt idx="10">
                  <c:v>7.3201321331778004</c:v>
                </c:pt>
                <c:pt idx="11">
                  <c:v>6.6582380116362998</c:v>
                </c:pt>
                <c:pt idx="12">
                  <c:v>6.6264869537899864</c:v>
                </c:pt>
                <c:pt idx="13">
                  <c:v>6.2875319192135004</c:v>
                </c:pt>
                <c:pt idx="14">
                  <c:v>5.8192877444902003</c:v>
                </c:pt>
                <c:pt idx="15">
                  <c:v>5.5777682318343</c:v>
                </c:pt>
                <c:pt idx="16">
                  <c:v>5.5378502545424002</c:v>
                </c:pt>
                <c:pt idx="17">
                  <c:v>5.5028049427639996</c:v>
                </c:pt>
                <c:pt idx="18">
                  <c:v>5.4234029332802001</c:v>
                </c:pt>
                <c:pt idx="19">
                  <c:v>5.2428020756993003</c:v>
                </c:pt>
                <c:pt idx="20">
                  <c:v>5.1727926001578997</c:v>
                </c:pt>
                <c:pt idx="21">
                  <c:v>5.1242268429423996</c:v>
                </c:pt>
                <c:pt idx="22">
                  <c:v>4.5465422349843996</c:v>
                </c:pt>
                <c:pt idx="23">
                  <c:v>4.4325927232191997</c:v>
                </c:pt>
                <c:pt idx="24">
                  <c:v>4.3762637856081996</c:v>
                </c:pt>
                <c:pt idx="25">
                  <c:v>3.8730199883331</c:v>
                </c:pt>
                <c:pt idx="26">
                  <c:v>3.8511897402848998</c:v>
                </c:pt>
                <c:pt idx="27">
                  <c:v>3.7875537834530002</c:v>
                </c:pt>
                <c:pt idx="28">
                  <c:v>3.3451183029644</c:v>
                </c:pt>
                <c:pt idx="29">
                  <c:v>3.2866159369472001</c:v>
                </c:pt>
                <c:pt idx="30">
                  <c:v>3.0424784680992998</c:v>
                </c:pt>
                <c:pt idx="31">
                  <c:v>2.5856477741160999</c:v>
                </c:pt>
                <c:pt idx="32">
                  <c:v>2.5809453771911</c:v>
                </c:pt>
                <c:pt idx="33">
                  <c:v>2.0176390298534002</c:v>
                </c:pt>
                <c:pt idx="34">
                  <c:v>1.859370168281</c:v>
                </c:pt>
                <c:pt idx="35">
                  <c:v>1.6891109951450001</c:v>
                </c:pt>
                <c:pt idx="36">
                  <c:v>1.1619883957974</c:v>
                </c:pt>
                <c:pt idx="37">
                  <c:v>0.45546873962813</c:v>
                </c:pt>
                <c:pt idx="38">
                  <c:v>0.22098583660193</c:v>
                </c:pt>
                <c:pt idx="39">
                  <c:v>0.1994168219463</c:v>
                </c:pt>
                <c:pt idx="40">
                  <c:v>0.19469361424317999</c:v>
                </c:pt>
              </c:numCache>
            </c:numRef>
          </c:val>
          <c:smooth val="0"/>
          <c:extLst>
            <c:ext xmlns:c16="http://schemas.microsoft.com/office/drawing/2014/chart" uri="{C3380CC4-5D6E-409C-BE32-E72D297353CC}">
              <c16:uniqueId val="{00000000-F329-4ED2-AD1E-FE6F1F159E7A}"/>
            </c:ext>
          </c:extLst>
        </c:ser>
        <c:ser>
          <c:idx val="1"/>
          <c:order val="1"/>
          <c:tx>
            <c:strRef>
              <c:f>'Figure B6.3.'!$D$32</c:f>
              <c:strCache>
                <c:ptCount val="1"/>
                <c:pt idx="0">
                  <c:v>Master’s or equivalent</c:v>
                </c:pt>
              </c:strCache>
            </c:strRef>
          </c:tx>
          <c:spPr>
            <a:ln w="28575" cap="rnd" cmpd="sng" algn="ctr">
              <a:noFill/>
              <a:prstDash val="solid"/>
              <a:round/>
            </a:ln>
            <a:effectLst/>
          </c:spPr>
          <c:marker>
            <c:spPr>
              <a:solidFill>
                <a:schemeClr val="accent3"/>
              </a:solidFill>
              <a:ln w="9525" cap="flat" cmpd="sng" algn="ctr">
                <a:solidFill>
                  <a:schemeClr val="accent3"/>
                </a:solidFill>
                <a:prstDash val="solid"/>
                <a:round/>
              </a:ln>
              <a:effectLst/>
            </c:spPr>
          </c:marker>
          <c:cat>
            <c:strRef>
              <c:f>'Figure B6.3.'!$A$33:$A$80</c:f>
              <c:strCache>
                <c:ptCount val="48"/>
                <c:pt idx="0">
                  <c:v>Luxembourg</c:v>
                </c:pt>
                <c:pt idx="1">
                  <c:v>Australia</c:v>
                </c:pt>
                <c:pt idx="2">
                  <c:v>New Zealand</c:v>
                </c:pt>
                <c:pt idx="3">
                  <c:v>United Kingdom</c:v>
                </c:pt>
                <c:pt idx="4">
                  <c:v>Switzerland</c:v>
                </c:pt>
                <c:pt idx="5">
                  <c:v>Austria</c:v>
                </c:pt>
                <c:pt idx="6">
                  <c:v>Canada</c:v>
                </c:pt>
                <c:pt idx="7">
                  <c:v>Czech Republic</c:v>
                </c:pt>
                <c:pt idx="8">
                  <c:v>Netherlands</c:v>
                </c:pt>
                <c:pt idx="9">
                  <c:v>Denmark</c:v>
                </c:pt>
                <c:pt idx="10">
                  <c:v>France</c:v>
                </c:pt>
                <c:pt idx="11">
                  <c:v>Hungary</c:v>
                </c:pt>
                <c:pt idx="12">
                  <c:v>EU23 Total</c:v>
                </c:pt>
                <c:pt idx="13">
                  <c:v>Ireland</c:v>
                </c:pt>
                <c:pt idx="14">
                  <c:v>Belgium</c:v>
                </c:pt>
                <c:pt idx="15">
                  <c:v>Germany</c:v>
                </c:pt>
                <c:pt idx="16">
                  <c:v>Estonia</c:v>
                </c:pt>
                <c:pt idx="17">
                  <c:v>Finland</c:v>
                </c:pt>
                <c:pt idx="18">
                  <c:v>Latvia</c:v>
                </c:pt>
                <c:pt idx="19">
                  <c:v>Slovak Republic</c:v>
                </c:pt>
                <c:pt idx="20">
                  <c:v>Iceland</c:v>
                </c:pt>
                <c:pt idx="21">
                  <c:v>Sweden</c:v>
                </c:pt>
                <c:pt idx="22">
                  <c:v>Portugal</c:v>
                </c:pt>
                <c:pt idx="23">
                  <c:v>OECD Total</c:v>
                </c:pt>
                <c:pt idx="24">
                  <c:v>Italy</c:v>
                </c:pt>
                <c:pt idx="25">
                  <c:v>United States</c:v>
                </c:pt>
                <c:pt idx="26">
                  <c:v>Saudi Arabia</c:v>
                </c:pt>
                <c:pt idx="27">
                  <c:v>Lithuania</c:v>
                </c:pt>
                <c:pt idx="28">
                  <c:v>South Africa</c:v>
                </c:pt>
                <c:pt idx="29">
                  <c:v>Japan</c:v>
                </c:pt>
                <c:pt idx="30">
                  <c:v>Poland</c:v>
                </c:pt>
                <c:pt idx="31">
                  <c:v>Russian Federation</c:v>
                </c:pt>
                <c:pt idx="32">
                  <c:v>Slovenia</c:v>
                </c:pt>
                <c:pt idx="33">
                  <c:v>Greece</c:v>
                </c:pt>
                <c:pt idx="34">
                  <c:v>Spain</c:v>
                </c:pt>
                <c:pt idx="35">
                  <c:v>Norway</c:v>
                </c:pt>
                <c:pt idx="36">
                  <c:v>Israel</c:v>
                </c:pt>
                <c:pt idx="37">
                  <c:v>Argentina</c:v>
                </c:pt>
                <c:pt idx="38">
                  <c:v>Korea</c:v>
                </c:pt>
                <c:pt idx="39">
                  <c:v>Turkey</c:v>
                </c:pt>
                <c:pt idx="40">
                  <c:v>Costa Rica</c:v>
                </c:pt>
                <c:pt idx="41">
                  <c:v>Mexico</c:v>
                </c:pt>
                <c:pt idx="42">
                  <c:v>Chile</c:v>
                </c:pt>
                <c:pt idx="43">
                  <c:v>China</c:v>
                </c:pt>
                <c:pt idx="44">
                  <c:v>Brazil</c:v>
                </c:pt>
                <c:pt idx="45">
                  <c:v>Colombia</c:v>
                </c:pt>
                <c:pt idx="46">
                  <c:v>India</c:v>
                </c:pt>
                <c:pt idx="47">
                  <c:v>Indonesia</c:v>
                </c:pt>
              </c:strCache>
            </c:strRef>
          </c:cat>
          <c:val>
            <c:numRef>
              <c:f>'Figure B6.3.'!$D$33:$D$80</c:f>
              <c:numCache>
                <c:formatCode>General</c:formatCode>
                <c:ptCount val="48"/>
                <c:pt idx="0">
                  <c:v>75.762505083367003</c:v>
                </c:pt>
                <c:pt idx="1">
                  <c:v>47.72618299813</c:v>
                </c:pt>
                <c:pt idx="2">
                  <c:v>28.320562471174998</c:v>
                </c:pt>
                <c:pt idx="3">
                  <c:v>33.909316064583003</c:v>
                </c:pt>
                <c:pt idx="4">
                  <c:v>29.484837413226</c:v>
                </c:pt>
                <c:pt idx="5">
                  <c:v>21.456128279272001</c:v>
                </c:pt>
                <c:pt idx="6">
                  <c:v>16.197360340679001</c:v>
                </c:pt>
                <c:pt idx="7">
                  <c:v>14.218172299840001</c:v>
                </c:pt>
                <c:pt idx="8">
                  <c:v>17.209551863840002</c:v>
                </c:pt>
                <c:pt idx="9">
                  <c:v>19.094601621902999</c:v>
                </c:pt>
                <c:pt idx="10">
                  <c:v>14.023762492485</c:v>
                </c:pt>
                <c:pt idx="11">
                  <c:v>17.087774374035</c:v>
                </c:pt>
                <c:pt idx="12">
                  <c:v>13.329378299402324</c:v>
                </c:pt>
                <c:pt idx="13">
                  <c:v>19.405750587301</c:v>
                </c:pt>
                <c:pt idx="14">
                  <c:v>15.820980336446</c:v>
                </c:pt>
                <c:pt idx="15">
                  <c:v>13.759099856957</c:v>
                </c:pt>
                <c:pt idx="16">
                  <c:v>12.446294307197</c:v>
                </c:pt>
                <c:pt idx="17">
                  <c:v>12.770952105118999</c:v>
                </c:pt>
                <c:pt idx="18">
                  <c:v>16.80216802168</c:v>
                </c:pt>
                <c:pt idx="19">
                  <c:v>8.9242356672117005</c:v>
                </c:pt>
                <c:pt idx="20">
                  <c:v>8.2398718242161006</c:v>
                </c:pt>
                <c:pt idx="21">
                  <c:v>10.926095701056999</c:v>
                </c:pt>
                <c:pt idx="22">
                  <c:v>7.5968938680670997</c:v>
                </c:pt>
                <c:pt idx="23">
                  <c:v>12.722990116994533</c:v>
                </c:pt>
                <c:pt idx="24">
                  <c:v>5.1942697986558004</c:v>
                </c:pt>
                <c:pt idx="25">
                  <c:v>12.850856488022</c:v>
                </c:pt>
                <c:pt idx="27">
                  <c:v>9.2289846666908009</c:v>
                </c:pt>
                <c:pt idx="29">
                  <c:v>8.3468814341447004</c:v>
                </c:pt>
                <c:pt idx="30">
                  <c:v>4.8821327661526999</c:v>
                </c:pt>
                <c:pt idx="31">
                  <c:v>6.6125559606572004</c:v>
                </c:pt>
                <c:pt idx="32">
                  <c:v>5.2460665934869999</c:v>
                </c:pt>
                <c:pt idx="33">
                  <c:v>0.90430165512091998</c:v>
                </c:pt>
                <c:pt idx="34">
                  <c:v>10.261645199186001</c:v>
                </c:pt>
                <c:pt idx="35">
                  <c:v>5.1540540944188002</c:v>
                </c:pt>
                <c:pt idx="36">
                  <c:v>4.4644130651833001</c:v>
                </c:pt>
                <c:pt idx="38">
                  <c:v>7.5765673841568999</c:v>
                </c:pt>
                <c:pt idx="39">
                  <c:v>4.5905725852127999</c:v>
                </c:pt>
                <c:pt idx="41">
                  <c:v>1.4039862757542001</c:v>
                </c:pt>
                <c:pt idx="42">
                  <c:v>1.6614315526773999</c:v>
                </c:pt>
                <c:pt idx="44">
                  <c:v>0.87060318666895997</c:v>
                </c:pt>
                <c:pt idx="45">
                  <c:v>0.64844748515148998</c:v>
                </c:pt>
              </c:numCache>
            </c:numRef>
          </c:val>
          <c:smooth val="0"/>
          <c:extLst>
            <c:ext xmlns:c16="http://schemas.microsoft.com/office/drawing/2014/chart" uri="{C3380CC4-5D6E-409C-BE32-E72D297353CC}">
              <c16:uniqueId val="{00000001-F329-4ED2-AD1E-FE6F1F159E7A}"/>
            </c:ext>
          </c:extLst>
        </c:ser>
        <c:ser>
          <c:idx val="3"/>
          <c:order val="2"/>
          <c:tx>
            <c:strRef>
              <c:f>'Figure B6.3.'!$E$32</c:f>
              <c:strCache>
                <c:ptCount val="1"/>
                <c:pt idx="0">
                  <c:v>Doctoral or equivalent</c:v>
                </c:pt>
              </c:strCache>
            </c:strRef>
          </c:tx>
          <c:spPr>
            <a:ln w="28575" cap="rnd" cmpd="sng" algn="ctr">
              <a:noFill/>
              <a:prstDash val="solid"/>
              <a:round/>
            </a:ln>
            <a:effectLst/>
          </c:spPr>
          <c:marker>
            <c:symbol val="triangle"/>
            <c:size val="7"/>
            <c:spPr>
              <a:solidFill>
                <a:schemeClr val="accent6"/>
              </a:solidFill>
              <a:ln w="9525" cap="flat" cmpd="sng" algn="ctr">
                <a:solidFill>
                  <a:schemeClr val="accent6"/>
                </a:solidFill>
                <a:prstDash val="solid"/>
                <a:round/>
              </a:ln>
              <a:effectLst/>
            </c:spPr>
          </c:marker>
          <c:cat>
            <c:strRef>
              <c:f>'Figure B6.3.'!$A$33:$A$80</c:f>
              <c:strCache>
                <c:ptCount val="48"/>
                <c:pt idx="0">
                  <c:v>Luxembourg</c:v>
                </c:pt>
                <c:pt idx="1">
                  <c:v>Australia</c:v>
                </c:pt>
                <c:pt idx="2">
                  <c:v>New Zealand</c:v>
                </c:pt>
                <c:pt idx="3">
                  <c:v>United Kingdom</c:v>
                </c:pt>
                <c:pt idx="4">
                  <c:v>Switzerland</c:v>
                </c:pt>
                <c:pt idx="5">
                  <c:v>Austria</c:v>
                </c:pt>
                <c:pt idx="6">
                  <c:v>Canada</c:v>
                </c:pt>
                <c:pt idx="7">
                  <c:v>Czech Republic</c:v>
                </c:pt>
                <c:pt idx="8">
                  <c:v>Netherlands</c:v>
                </c:pt>
                <c:pt idx="9">
                  <c:v>Denmark</c:v>
                </c:pt>
                <c:pt idx="10">
                  <c:v>France</c:v>
                </c:pt>
                <c:pt idx="11">
                  <c:v>Hungary</c:v>
                </c:pt>
                <c:pt idx="12">
                  <c:v>EU23 Total</c:v>
                </c:pt>
                <c:pt idx="13">
                  <c:v>Ireland</c:v>
                </c:pt>
                <c:pt idx="14">
                  <c:v>Belgium</c:v>
                </c:pt>
                <c:pt idx="15">
                  <c:v>Germany</c:v>
                </c:pt>
                <c:pt idx="16">
                  <c:v>Estonia</c:v>
                </c:pt>
                <c:pt idx="17">
                  <c:v>Finland</c:v>
                </c:pt>
                <c:pt idx="18">
                  <c:v>Latvia</c:v>
                </c:pt>
                <c:pt idx="19">
                  <c:v>Slovak Republic</c:v>
                </c:pt>
                <c:pt idx="20">
                  <c:v>Iceland</c:v>
                </c:pt>
                <c:pt idx="21">
                  <c:v>Sweden</c:v>
                </c:pt>
                <c:pt idx="22">
                  <c:v>Portugal</c:v>
                </c:pt>
                <c:pt idx="23">
                  <c:v>OECD Total</c:v>
                </c:pt>
                <c:pt idx="24">
                  <c:v>Italy</c:v>
                </c:pt>
                <c:pt idx="25">
                  <c:v>United States</c:v>
                </c:pt>
                <c:pt idx="26">
                  <c:v>Saudi Arabia</c:v>
                </c:pt>
                <c:pt idx="27">
                  <c:v>Lithuania</c:v>
                </c:pt>
                <c:pt idx="28">
                  <c:v>South Africa</c:v>
                </c:pt>
                <c:pt idx="29">
                  <c:v>Japan</c:v>
                </c:pt>
                <c:pt idx="30">
                  <c:v>Poland</c:v>
                </c:pt>
                <c:pt idx="31">
                  <c:v>Russian Federation</c:v>
                </c:pt>
                <c:pt idx="32">
                  <c:v>Slovenia</c:v>
                </c:pt>
                <c:pt idx="33">
                  <c:v>Greece</c:v>
                </c:pt>
                <c:pt idx="34">
                  <c:v>Spain</c:v>
                </c:pt>
                <c:pt idx="35">
                  <c:v>Norway</c:v>
                </c:pt>
                <c:pt idx="36">
                  <c:v>Israel</c:v>
                </c:pt>
                <c:pt idx="37">
                  <c:v>Argentina</c:v>
                </c:pt>
                <c:pt idx="38">
                  <c:v>Korea</c:v>
                </c:pt>
                <c:pt idx="39">
                  <c:v>Turkey</c:v>
                </c:pt>
                <c:pt idx="40">
                  <c:v>Costa Rica</c:v>
                </c:pt>
                <c:pt idx="41">
                  <c:v>Mexico</c:v>
                </c:pt>
                <c:pt idx="42">
                  <c:v>Chile</c:v>
                </c:pt>
                <c:pt idx="43">
                  <c:v>China</c:v>
                </c:pt>
                <c:pt idx="44">
                  <c:v>Brazil</c:v>
                </c:pt>
                <c:pt idx="45">
                  <c:v>Colombia</c:v>
                </c:pt>
                <c:pt idx="46">
                  <c:v>India</c:v>
                </c:pt>
                <c:pt idx="47">
                  <c:v>Indonesia</c:v>
                </c:pt>
              </c:strCache>
            </c:strRef>
          </c:cat>
          <c:val>
            <c:numRef>
              <c:f>'Figure B6.3.'!$E$33:$E$80</c:f>
              <c:numCache>
                <c:formatCode>General</c:formatCode>
                <c:ptCount val="48"/>
                <c:pt idx="0">
                  <c:v>85.179407176287</c:v>
                </c:pt>
                <c:pt idx="1">
                  <c:v>32.492051231386</c:v>
                </c:pt>
                <c:pt idx="2">
                  <c:v>48.896611424840998</c:v>
                </c:pt>
                <c:pt idx="3">
                  <c:v>42.082483591447001</c:v>
                </c:pt>
                <c:pt idx="4">
                  <c:v>55.295065458206999</c:v>
                </c:pt>
                <c:pt idx="5">
                  <c:v>30.334704921627999</c:v>
                </c:pt>
                <c:pt idx="6">
                  <c:v>33.356010355839999</c:v>
                </c:pt>
                <c:pt idx="7">
                  <c:v>17.006542611947001</c:v>
                </c:pt>
                <c:pt idx="8">
                  <c:v>43.147744534707002</c:v>
                </c:pt>
                <c:pt idx="9">
                  <c:v>35.190555095278</c:v>
                </c:pt>
                <c:pt idx="10">
                  <c:v>39.688878917059</c:v>
                </c:pt>
                <c:pt idx="11">
                  <c:v>14.745854851861999</c:v>
                </c:pt>
                <c:pt idx="12">
                  <c:v>21.665240763329439</c:v>
                </c:pt>
                <c:pt idx="13">
                  <c:v>29.027246653919999</c:v>
                </c:pt>
                <c:pt idx="14">
                  <c:v>#N/A</c:v>
                </c:pt>
                <c:pt idx="15">
                  <c:v>9.6822995461422003</c:v>
                </c:pt>
                <c:pt idx="16">
                  <c:v>14.231499051233</c:v>
                </c:pt>
                <c:pt idx="17">
                  <c:v>22.130365659776999</c:v>
                </c:pt>
                <c:pt idx="18">
                  <c:v>9.8210388476648003</c:v>
                </c:pt>
                <c:pt idx="19">
                  <c:v>9.6839546191247994</c:v>
                </c:pt>
                <c:pt idx="20">
                  <c:v>28.571428571428999</c:v>
                </c:pt>
                <c:pt idx="21">
                  <c:v>35.130597936108003</c:v>
                </c:pt>
                <c:pt idx="22">
                  <c:v>27.276906574041</c:v>
                </c:pt>
                <c:pt idx="23">
                  <c:v>21.961215887991873</c:v>
                </c:pt>
                <c:pt idx="24">
                  <c:v>14.872516138339</c:v>
                </c:pt>
                <c:pt idx="25">
                  <c:v>25.909436471936001</c:v>
                </c:pt>
                <c:pt idx="27">
                  <c:v>4.3843624406283999</c:v>
                </c:pt>
                <c:pt idx="29">
                  <c:v>17.766654307254999</c:v>
                </c:pt>
                <c:pt idx="30">
                  <c:v>2.2023575183530002</c:v>
                </c:pt>
                <c:pt idx="31">
                  <c:v>6.7742487886938001</c:v>
                </c:pt>
                <c:pt idx="32">
                  <c:v>8.9132134480062994</c:v>
                </c:pt>
                <c:pt idx="33">
                  <c:v>1.3911163796109001</c:v>
                </c:pt>
                <c:pt idx="34">
                  <c:v>17.965561581037001</c:v>
                </c:pt>
                <c:pt idx="35">
                  <c:v>20.743185429654002</c:v>
                </c:pt>
                <c:pt idx="36">
                  <c:v>7.0211621233859001</c:v>
                </c:pt>
                <c:pt idx="38">
                  <c:v>9.8369696806649998</c:v>
                </c:pt>
                <c:pt idx="39">
                  <c:v>8.3557035949467</c:v>
                </c:pt>
                <c:pt idx="41">
                  <c:v>6.7531940782803002</c:v>
                </c:pt>
                <c:pt idx="42">
                  <c:v>7.9348364717543003</c:v>
                </c:pt>
                <c:pt idx="44">
                  <c:v>2.3875565227473001</c:v>
                </c:pt>
                <c:pt idx="45">
                  <c:v>2.5531213968044999</c:v>
                </c:pt>
              </c:numCache>
            </c:numRef>
          </c:val>
          <c:smooth val="0"/>
          <c:extLst>
            <c:ext xmlns:c16="http://schemas.microsoft.com/office/drawing/2014/chart" uri="{C3380CC4-5D6E-409C-BE32-E72D297353CC}">
              <c16:uniqueId val="{00000002-F329-4ED2-AD1E-FE6F1F159E7A}"/>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upDownBars>
          <c:gapWidth val="150"/>
          <c:upBars>
            <c:spPr>
              <a:noFill/>
              <a:ln w="9525" cap="flat" cmpd="sng" algn="ctr">
                <a:noFill/>
                <a:prstDash val="solid"/>
                <a:round/>
              </a:ln>
              <a:effectLst/>
            </c:spPr>
          </c:upBars>
          <c:downBars>
            <c:spPr>
              <a:noFill/>
              <a:ln w="9525" cap="flat" cmpd="sng" algn="ctr">
                <a:noFill/>
                <a:prstDash val="solid"/>
                <a:round/>
              </a:ln>
              <a:effectLst/>
            </c:spPr>
          </c:downBars>
        </c:upDownBars>
        <c:marker val="1"/>
        <c:smooth val="0"/>
        <c:axId val="60047534"/>
        <c:axId val="60677251"/>
      </c:lineChart>
      <c:catAx>
        <c:axId val="60047534"/>
        <c:scaling>
          <c:orientation val="minMax"/>
        </c:scaling>
        <c:delete val="0"/>
        <c:axPos val="b"/>
        <c:numFmt formatCode="General" sourceLinked="1"/>
        <c:majorTickMark val="in"/>
        <c:minorTickMark val="none"/>
        <c:tickLblPos val="nextTo"/>
        <c:spPr>
          <a:noFill/>
          <a:ln w="9525" cap="flat" cmpd="sng" algn="ctr">
            <a:solidFill>
              <a:srgbClr val="FFFFFF"/>
            </a:solidFill>
            <a:prstDash val="solid"/>
            <a:round/>
          </a:ln>
          <a:effectLst/>
        </c:spPr>
        <c:txPr>
          <a:bodyPr rot="-5400000" spcFirstLastPara="1" vertOverflow="ellipsis" wrap="square" anchor="ctr" anchorCtr="1"/>
          <a:lstStyle/>
          <a:p>
            <a:pPr>
              <a:defRPr lang="en-US" sz="1050" b="0" i="0" u="none" strike="noStrike" kern="1200" baseline="0">
                <a:solidFill>
                  <a:srgbClr val="FFFFFF"/>
                </a:solidFill>
                <a:latin typeface="Arial"/>
                <a:ea typeface="Arial"/>
                <a:cs typeface="Arial"/>
              </a:defRPr>
            </a:pPr>
            <a:endParaRPr lang="en-US"/>
          </a:p>
        </c:txPr>
        <c:crossAx val="60677251"/>
        <c:crosses val="autoZero"/>
        <c:auto val="1"/>
        <c:lblAlgn val="ctr"/>
        <c:lblOffset val="100"/>
        <c:noMultiLvlLbl val="0"/>
      </c:catAx>
      <c:valAx>
        <c:axId val="60677251"/>
        <c:scaling>
          <c:orientation val="minMax"/>
          <c:max val="56"/>
          <c:min val="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r>
                  <a:rPr lang="en-US" sz="1200">
                    <a:solidFill>
                      <a:srgbClr val="FFFFFF"/>
                    </a:solidFill>
                    <a:latin typeface="Arial" panose="020B0604020202020204" pitchFamily="34" charset="0"/>
                  </a:rPr>
                  <a:t>%</a:t>
                </a:r>
              </a:p>
            </c:rich>
          </c:tx>
          <c:layout>
            <c:manualLayout>
              <c:xMode val="edge"/>
              <c:yMode val="edge"/>
              <c:x val="2.4629134610378578E-2"/>
              <c:y val="2.5529330803629971E-2"/>
            </c:manualLayout>
          </c:layout>
          <c:overlay val="0"/>
          <c:spPr>
            <a:noFill/>
            <a:ln>
              <a:noFill/>
            </a:ln>
            <a:effectLst/>
          </c:spPr>
          <c:txPr>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out"/>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60047534"/>
        <c:crosses val="autoZero"/>
        <c:crossBetween val="between"/>
        <c:majorUnit val="5"/>
      </c:valAx>
      <c:spPr>
        <a:noFill/>
        <a:ln>
          <a:solidFill>
            <a:schemeClr val="bg1"/>
          </a:solidFill>
        </a:ln>
        <a:effectLst/>
        <a:extLst>
          <a:ext uri="{909E8E84-426E-40DD-AFC4-6F175D3DCCD1}">
            <a14:hiddenFill xmlns:a14="http://schemas.microsoft.com/office/drawing/2010/main">
              <a:solidFill>
                <a:srgbClr val="F6F8FC"/>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overlay val="0"/>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800" b="0" i="0" u="none" strike="noStrike" kern="1200" baseline="0">
              <a:solidFill>
                <a:srgbClr val="000000"/>
              </a:solidFill>
              <a:latin typeface="Arial Narrow" panose="020B0606020202030204" pitchFamily="34" charset="0"/>
              <a:ea typeface="Calibri"/>
              <a:cs typeface="Calibri"/>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rot="0" vert="horz"/>
    <a:lstStyle/>
    <a:p>
      <a:pPr>
        <a:defRPr lang="en-US" sz="800" b="0" i="0" u="none" baseline="0">
          <a:solidFill>
            <a:srgbClr val="000000"/>
          </a:solidFill>
          <a:latin typeface="Arial Narrow" panose="020B0606020202030204" pitchFamily="34" charset="0"/>
          <a:ea typeface="Calibri"/>
          <a:cs typeface="Calibri"/>
        </a:defRPr>
      </a:pPr>
      <a:endParaRPr lang="en-US"/>
    </a:p>
  </c:txPr>
  <c:externalData r:id="rId3">
    <c:autoUpdate val="0"/>
  </c:externalData>
  <c:userShapes r:id="rId4"/>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049103727504915E-2"/>
          <c:y val="0.12975112717195139"/>
          <c:w val="0.92837039152489353"/>
          <c:h val="0.57114507024232697"/>
        </c:manualLayout>
      </c:layout>
      <c:barChart>
        <c:barDir val="col"/>
        <c:grouping val="clustered"/>
        <c:varyColors val="0"/>
        <c:ser>
          <c:idx val="2"/>
          <c:order val="0"/>
          <c:tx>
            <c:strRef>
              <c:f>'New Chart 3'!$B$29</c:f>
              <c:strCache>
                <c:ptCount val="1"/>
                <c:pt idx="0">
                  <c:v>Change in total expenditure</c:v>
                </c:pt>
              </c:strCache>
            </c:strRef>
          </c:tx>
          <c:spPr>
            <a:solidFill>
              <a:schemeClr val="accent1"/>
            </a:solidFill>
            <a:ln w="25400">
              <a:noFill/>
            </a:ln>
            <a:effectLst/>
          </c:spPr>
          <c:invertIfNegative val="0"/>
          <c:cat>
            <c:strRef>
              <c:f>'New Chart 3'!$A$30:$A$56</c:f>
              <c:strCache>
                <c:ptCount val="27"/>
                <c:pt idx="0">
                  <c:v>Estonia</c:v>
                </c:pt>
                <c:pt idx="1">
                  <c:v>Slovak Republic</c:v>
                </c:pt>
                <c:pt idx="2">
                  <c:v>Iceland</c:v>
                </c:pt>
                <c:pt idx="3">
                  <c:v>Israel</c:v>
                </c:pt>
                <c:pt idx="4">
                  <c:v>Norway</c:v>
                </c:pt>
                <c:pt idx="5">
                  <c:v>Russian Federation</c:v>
                </c:pt>
                <c:pt idx="6">
                  <c:v>Poland</c:v>
                </c:pt>
                <c:pt idx="7">
                  <c:v>Latvia</c:v>
                </c:pt>
                <c:pt idx="8">
                  <c:v>Slovenia</c:v>
                </c:pt>
                <c:pt idx="9">
                  <c:v>Czech Republic</c:v>
                </c:pt>
                <c:pt idx="10">
                  <c:v>Sweden</c:v>
                </c:pt>
                <c:pt idx="11">
                  <c:v>OECD average</c:v>
                </c:pt>
                <c:pt idx="12">
                  <c:v>EU23 average</c:v>
                </c:pt>
                <c:pt idx="13">
                  <c:v>United States</c:v>
                </c:pt>
                <c:pt idx="14">
                  <c:v>Chile</c:v>
                </c:pt>
                <c:pt idx="15">
                  <c:v>Belgium</c:v>
                </c:pt>
                <c:pt idx="16">
                  <c:v>Netherlands</c:v>
                </c:pt>
                <c:pt idx="17">
                  <c:v>Japan</c:v>
                </c:pt>
                <c:pt idx="18">
                  <c:v>Italy</c:v>
                </c:pt>
                <c:pt idx="19">
                  <c:v>Lithuania</c:v>
                </c:pt>
                <c:pt idx="20">
                  <c:v>France</c:v>
                </c:pt>
                <c:pt idx="21">
                  <c:v>Portugal</c:v>
                </c:pt>
                <c:pt idx="22">
                  <c:v>Finland</c:v>
                </c:pt>
                <c:pt idx="23">
                  <c:v>Australia</c:v>
                </c:pt>
                <c:pt idx="24">
                  <c:v>Germany</c:v>
                </c:pt>
                <c:pt idx="25">
                  <c:v>Spain</c:v>
                </c:pt>
                <c:pt idx="26">
                  <c:v>Mexico</c:v>
                </c:pt>
              </c:strCache>
            </c:strRef>
          </c:cat>
          <c:val>
            <c:numRef>
              <c:f>'New Chart 3'!$B$30:$B$56</c:f>
              <c:numCache>
                <c:formatCode>General</c:formatCode>
                <c:ptCount val="27"/>
                <c:pt idx="0">
                  <c:v>121.77824484094863</c:v>
                </c:pt>
                <c:pt idx="1">
                  <c:v>129.28249486577818</c:v>
                </c:pt>
                <c:pt idx="2">
                  <c:v>136.70197865016797</c:v>
                </c:pt>
                <c:pt idx="3">
                  <c:v>150.64105989249285</c:v>
                </c:pt>
                <c:pt idx="4">
                  <c:v>140.81175381054896</c:v>
                </c:pt>
                <c:pt idx="5">
                  <c:v>85.450286736991984</c:v>
                </c:pt>
                <c:pt idx="6">
                  <c:v>95.79636185522601</c:v>
                </c:pt>
                <c:pt idx="7">
                  <c:v>92.844744541030281</c:v>
                </c:pt>
                <c:pt idx="8">
                  <c:v>87.205681528047705</c:v>
                </c:pt>
                <c:pt idx="9">
                  <c:v>89.798194990354517</c:v>
                </c:pt>
                <c:pt idx="10">
                  <c:v>110.49640166872643</c:v>
                </c:pt>
                <c:pt idx="11">
                  <c:v>108.53270406443552</c:v>
                </c:pt>
                <c:pt idx="12">
                  <c:v>100.1244814585435</c:v>
                </c:pt>
                <c:pt idx="13">
                  <c:v>104.4818614804602</c:v>
                </c:pt>
                <c:pt idx="14">
                  <c:v>133.19745424007169</c:v>
                </c:pt>
                <c:pt idx="15">
                  <c:v>116.69292881552371</c:v>
                </c:pt>
                <c:pt idx="16">
                  <c:v>112.37023589093404</c:v>
                </c:pt>
                <c:pt idx="17">
                  <c:v>99.478383569079782</c:v>
                </c:pt>
                <c:pt idx="18">
                  <c:v>91.449469097400794</c:v>
                </c:pt>
                <c:pt idx="19">
                  <c:v>83.531682535429169</c:v>
                </c:pt>
                <c:pt idx="20">
                  <c:v>104.90648944206491</c:v>
                </c:pt>
                <c:pt idx="21">
                  <c:v>80.636748886661508</c:v>
                </c:pt>
                <c:pt idx="22">
                  <c:v>93.588850776042932</c:v>
                </c:pt>
                <c:pt idx="23">
                  <c:v>135.61637395693327</c:v>
                </c:pt>
                <c:pt idx="24">
                  <c:v>112.4717881685845</c:v>
                </c:pt>
                <c:pt idx="25">
                  <c:v>97.142428042381994</c:v>
                </c:pt>
                <c:pt idx="26">
                  <c:v>120.39545203365651</c:v>
                </c:pt>
              </c:numCache>
            </c:numRef>
          </c:val>
          <c:extLst>
            <c:ext xmlns:c16="http://schemas.microsoft.com/office/drawing/2014/chart" uri="{C3380CC4-5D6E-409C-BE32-E72D297353CC}">
              <c16:uniqueId val="{00000000-BC6D-4EC7-8ACF-BBB6BE270FBF}"/>
            </c:ext>
          </c:extLst>
        </c:ser>
        <c:ser>
          <c:idx val="1"/>
          <c:order val="1"/>
          <c:tx>
            <c:strRef>
              <c:f>'New Chart 3'!$C$29</c:f>
              <c:strCache>
                <c:ptCount val="1"/>
                <c:pt idx="0">
                  <c:v>Change in number of students</c:v>
                </c:pt>
              </c:strCache>
            </c:strRef>
          </c:tx>
          <c:spPr>
            <a:solidFill>
              <a:schemeClr val="accent3"/>
            </a:solidFill>
            <a:ln>
              <a:noFill/>
            </a:ln>
            <a:effectLst/>
          </c:spPr>
          <c:invertIfNegative val="0"/>
          <c:cat>
            <c:strRef>
              <c:f>'New Chart 3'!$A$30:$A$56</c:f>
              <c:strCache>
                <c:ptCount val="27"/>
                <c:pt idx="0">
                  <c:v>Estonia</c:v>
                </c:pt>
                <c:pt idx="1">
                  <c:v>Slovak Republic</c:v>
                </c:pt>
                <c:pt idx="2">
                  <c:v>Iceland</c:v>
                </c:pt>
                <c:pt idx="3">
                  <c:v>Israel</c:v>
                </c:pt>
                <c:pt idx="4">
                  <c:v>Norway</c:v>
                </c:pt>
                <c:pt idx="5">
                  <c:v>Russian Federation</c:v>
                </c:pt>
                <c:pt idx="6">
                  <c:v>Poland</c:v>
                </c:pt>
                <c:pt idx="7">
                  <c:v>Latvia</c:v>
                </c:pt>
                <c:pt idx="8">
                  <c:v>Slovenia</c:v>
                </c:pt>
                <c:pt idx="9">
                  <c:v>Czech Republic</c:v>
                </c:pt>
                <c:pt idx="10">
                  <c:v>Sweden</c:v>
                </c:pt>
                <c:pt idx="11">
                  <c:v>OECD average</c:v>
                </c:pt>
                <c:pt idx="12">
                  <c:v>EU23 average</c:v>
                </c:pt>
                <c:pt idx="13">
                  <c:v>United States</c:v>
                </c:pt>
                <c:pt idx="14">
                  <c:v>Chile</c:v>
                </c:pt>
                <c:pt idx="15">
                  <c:v>Belgium</c:v>
                </c:pt>
                <c:pt idx="16">
                  <c:v>Netherlands</c:v>
                </c:pt>
                <c:pt idx="17">
                  <c:v>Japan</c:v>
                </c:pt>
                <c:pt idx="18">
                  <c:v>Italy</c:v>
                </c:pt>
                <c:pt idx="19">
                  <c:v>Lithuania</c:v>
                </c:pt>
                <c:pt idx="20">
                  <c:v>France</c:v>
                </c:pt>
                <c:pt idx="21">
                  <c:v>Portugal</c:v>
                </c:pt>
                <c:pt idx="22">
                  <c:v>Finland</c:v>
                </c:pt>
                <c:pt idx="23">
                  <c:v>Australia</c:v>
                </c:pt>
                <c:pt idx="24">
                  <c:v>Germany</c:v>
                </c:pt>
                <c:pt idx="25">
                  <c:v>Spain</c:v>
                </c:pt>
                <c:pt idx="26">
                  <c:v>Mexico</c:v>
                </c:pt>
              </c:strCache>
            </c:strRef>
          </c:cat>
          <c:val>
            <c:numRef>
              <c:f>'New Chart 3'!$C$30:$C$56</c:f>
              <c:numCache>
                <c:formatCode>General</c:formatCode>
                <c:ptCount val="27"/>
                <c:pt idx="0">
                  <c:v>72.574142101962195</c:v>
                </c:pt>
                <c:pt idx="1">
                  <c:v>86.72755227107703</c:v>
                </c:pt>
                <c:pt idx="2">
                  <c:v>95.559361882690581</c:v>
                </c:pt>
                <c:pt idx="3">
                  <c:v>123.1883708964925</c:v>
                </c:pt>
                <c:pt idx="4">
                  <c:v>117.5508888672141</c:v>
                </c:pt>
                <c:pt idx="5">
                  <c:v>74.633063669452156</c:v>
                </c:pt>
                <c:pt idx="6">
                  <c:v>84.620650316385095</c:v>
                </c:pt>
                <c:pt idx="7">
                  <c:v>82.649819158710045</c:v>
                </c:pt>
                <c:pt idx="8">
                  <c:v>79.801842588488569</c:v>
                </c:pt>
                <c:pt idx="9">
                  <c:v>82.321654094295752</c:v>
                </c:pt>
                <c:pt idx="10">
                  <c:v>102.45031423398633</c:v>
                </c:pt>
                <c:pt idx="11">
                  <c:v>103.41829531924643</c:v>
                </c:pt>
                <c:pt idx="12">
                  <c:v>96.584451938071751</c:v>
                </c:pt>
                <c:pt idx="13">
                  <c:v>98.043047378801603</c:v>
                </c:pt>
                <c:pt idx="14">
                  <c:v>125.21741155457995</c:v>
                </c:pt>
                <c:pt idx="15">
                  <c:v>113.83894925133882</c:v>
                </c:pt>
                <c:pt idx="16">
                  <c:v>111.63221735242503</c:v>
                </c:pt>
                <c:pt idx="17">
                  <c:v>99.397872907320945</c:v>
                </c:pt>
                <c:pt idx="18">
                  <c:v>92.223001509699372</c:v>
                </c:pt>
                <c:pt idx="19">
                  <c:v>88.103438501006323</c:v>
                </c:pt>
                <c:pt idx="20">
                  <c:v>110.82803756130359</c:v>
                </c:pt>
                <c:pt idx="21">
                  <c:v>85.490166086701592</c:v>
                </c:pt>
                <c:pt idx="22">
                  <c:v>102.90665254307518</c:v>
                </c:pt>
                <c:pt idx="23">
                  <c:v>149.7913625604898</c:v>
                </c:pt>
                <c:pt idx="24">
                  <c:v>128.66800322730495</c:v>
                </c:pt>
                <c:pt idx="25">
                  <c:v>113.86279805819466</c:v>
                </c:pt>
                <c:pt idx="26">
                  <c:v>148.9040263354741</c:v>
                </c:pt>
              </c:numCache>
            </c:numRef>
          </c:val>
          <c:extLst>
            <c:ext xmlns:c16="http://schemas.microsoft.com/office/drawing/2014/chart" uri="{C3380CC4-5D6E-409C-BE32-E72D297353CC}">
              <c16:uniqueId val="{00000001-BC6D-4EC7-8ACF-BBB6BE270FBF}"/>
            </c:ext>
          </c:extLst>
        </c:ser>
        <c:dLbls>
          <c:showLegendKey val="0"/>
          <c:showVal val="0"/>
          <c:showCatName val="0"/>
          <c:showSerName val="0"/>
          <c:showPercent val="0"/>
          <c:showBubbleSize val="0"/>
        </c:dLbls>
        <c:gapWidth val="150"/>
        <c:axId val="79422976"/>
        <c:axId val="79424512"/>
      </c:barChart>
      <c:lineChart>
        <c:grouping val="standard"/>
        <c:varyColors val="0"/>
        <c:ser>
          <c:idx val="0"/>
          <c:order val="2"/>
          <c:tx>
            <c:strRef>
              <c:f>'New Chart 3'!$D$29</c:f>
              <c:strCache>
                <c:ptCount val="1"/>
                <c:pt idx="0">
                  <c:v>Change in expenditure per student</c:v>
                </c:pt>
              </c:strCache>
            </c:strRef>
          </c:tx>
          <c:spPr>
            <a:ln w="28575" cap="rnd" cmpd="sng" algn="ctr">
              <a:noFill/>
              <a:prstDash val="solid"/>
              <a:round/>
            </a:ln>
            <a:effectLst/>
          </c:spPr>
          <c:marker>
            <c:symbol val="diamond"/>
            <c:size val="7"/>
            <c:spPr>
              <a:solidFill>
                <a:schemeClr val="accent2"/>
              </a:solidFill>
              <a:ln w="9525" cap="flat" cmpd="sng" algn="ctr">
                <a:solidFill>
                  <a:schemeClr val="accent2"/>
                </a:solidFill>
                <a:prstDash val="solid"/>
                <a:round/>
              </a:ln>
              <a:effectLst/>
            </c:spPr>
          </c:marker>
          <c:cat>
            <c:strRef>
              <c:f>'New Chart 3'!$A$30:$A$56</c:f>
              <c:strCache>
                <c:ptCount val="27"/>
                <c:pt idx="0">
                  <c:v>Estonia</c:v>
                </c:pt>
                <c:pt idx="1">
                  <c:v>Slovak Republic</c:v>
                </c:pt>
                <c:pt idx="2">
                  <c:v>Iceland</c:v>
                </c:pt>
                <c:pt idx="3">
                  <c:v>Israel</c:v>
                </c:pt>
                <c:pt idx="4">
                  <c:v>Norway</c:v>
                </c:pt>
                <c:pt idx="5">
                  <c:v>Russian Federation</c:v>
                </c:pt>
                <c:pt idx="6">
                  <c:v>Poland</c:v>
                </c:pt>
                <c:pt idx="7">
                  <c:v>Latvia</c:v>
                </c:pt>
                <c:pt idx="8">
                  <c:v>Slovenia</c:v>
                </c:pt>
                <c:pt idx="9">
                  <c:v>Czech Republic</c:v>
                </c:pt>
                <c:pt idx="10">
                  <c:v>Sweden</c:v>
                </c:pt>
                <c:pt idx="11">
                  <c:v>OECD average</c:v>
                </c:pt>
                <c:pt idx="12">
                  <c:v>EU23 average</c:v>
                </c:pt>
                <c:pt idx="13">
                  <c:v>United States</c:v>
                </c:pt>
                <c:pt idx="14">
                  <c:v>Chile</c:v>
                </c:pt>
                <c:pt idx="15">
                  <c:v>Belgium</c:v>
                </c:pt>
                <c:pt idx="16">
                  <c:v>Netherlands</c:v>
                </c:pt>
                <c:pt idx="17">
                  <c:v>Japan</c:v>
                </c:pt>
                <c:pt idx="18">
                  <c:v>Italy</c:v>
                </c:pt>
                <c:pt idx="19">
                  <c:v>Lithuania</c:v>
                </c:pt>
                <c:pt idx="20">
                  <c:v>France</c:v>
                </c:pt>
                <c:pt idx="21">
                  <c:v>Portugal</c:v>
                </c:pt>
                <c:pt idx="22">
                  <c:v>Finland</c:v>
                </c:pt>
                <c:pt idx="23">
                  <c:v>Australia</c:v>
                </c:pt>
                <c:pt idx="24">
                  <c:v>Germany</c:v>
                </c:pt>
                <c:pt idx="25">
                  <c:v>Spain</c:v>
                </c:pt>
                <c:pt idx="26">
                  <c:v>Mexico</c:v>
                </c:pt>
              </c:strCache>
            </c:strRef>
          </c:cat>
          <c:val>
            <c:numRef>
              <c:f>'New Chart 3'!$D$30:$D$56</c:f>
              <c:numCache>
                <c:formatCode>General</c:formatCode>
                <c:ptCount val="27"/>
                <c:pt idx="0">
                  <c:v>167.79839390985524</c:v>
                </c:pt>
                <c:pt idx="1">
                  <c:v>149.0673857157766</c:v>
                </c:pt>
                <c:pt idx="2">
                  <c:v>143.05451183106933</c:v>
                </c:pt>
                <c:pt idx="3">
                  <c:v>122.2851303221366</c:v>
                </c:pt>
                <c:pt idx="4">
                  <c:v>119.78791072316808</c:v>
                </c:pt>
                <c:pt idx="5">
                  <c:v>114.49387514821716</c:v>
                </c:pt>
                <c:pt idx="6">
                  <c:v>113.20683721651447</c:v>
                </c:pt>
                <c:pt idx="7">
                  <c:v>112.33508492346876</c:v>
                </c:pt>
                <c:pt idx="8">
                  <c:v>109.27777943391389</c:v>
                </c:pt>
                <c:pt idx="9">
                  <c:v>109.08210722721235</c:v>
                </c:pt>
                <c:pt idx="10">
                  <c:v>107.85364837082258</c:v>
                </c:pt>
                <c:pt idx="11">
                  <c:v>107.83144041709899</c:v>
                </c:pt>
                <c:pt idx="12">
                  <c:v>107.40090584770758</c:v>
                </c:pt>
                <c:pt idx="13">
                  <c:v>106.56733371085605</c:v>
                </c:pt>
                <c:pt idx="14">
                  <c:v>106.3729497251374</c:v>
                </c:pt>
                <c:pt idx="15">
                  <c:v>102.50703259556953</c:v>
                </c:pt>
                <c:pt idx="16">
                  <c:v>100.66111607922208</c:v>
                </c:pt>
                <c:pt idx="17">
                  <c:v>100.08099837491886</c:v>
                </c:pt>
                <c:pt idx="18">
                  <c:v>99.16123700201058</c:v>
                </c:pt>
                <c:pt idx="19">
                  <c:v>94.810922203081859</c:v>
                </c:pt>
                <c:pt idx="20">
                  <c:v>94.656994520936777</c:v>
                </c:pt>
                <c:pt idx="21">
                  <c:v>94.32283568718546</c:v>
                </c:pt>
                <c:pt idx="22">
                  <c:v>90.945384446227166</c:v>
                </c:pt>
                <c:pt idx="23">
                  <c:v>90.536845141633378</c:v>
                </c:pt>
                <c:pt idx="24">
                  <c:v>87.412398846270889</c:v>
                </c:pt>
                <c:pt idx="25">
                  <c:v>85.315335385252894</c:v>
                </c:pt>
                <c:pt idx="26">
                  <c:v>80.854396618135056</c:v>
                </c:pt>
              </c:numCache>
            </c:numRef>
          </c:val>
          <c:smooth val="0"/>
          <c:extLst>
            <c:ext xmlns:c16="http://schemas.microsoft.com/office/drawing/2014/chart" uri="{C3380CC4-5D6E-409C-BE32-E72D297353CC}">
              <c16:uniqueId val="{00000002-BC6D-4EC7-8ACF-BBB6BE270FBF}"/>
            </c:ext>
          </c:extLst>
        </c:ser>
        <c:dLbls>
          <c:showLegendKey val="0"/>
          <c:showVal val="0"/>
          <c:showCatName val="0"/>
          <c:showSerName val="0"/>
          <c:showPercent val="0"/>
          <c:showBubbleSize val="0"/>
        </c:dLbls>
        <c:marker val="1"/>
        <c:smooth val="0"/>
        <c:axId val="79422976"/>
        <c:axId val="79424512"/>
      </c:lineChart>
      <c:catAx>
        <c:axId val="79422976"/>
        <c:scaling>
          <c:orientation val="minMax"/>
        </c:scaling>
        <c:delete val="0"/>
        <c:axPos val="b"/>
        <c:majorGridlines>
          <c:spPr>
            <a:ln w="9525" cap="flat" cmpd="sng" algn="ctr">
              <a:noFill/>
              <a:prstDash val="solid"/>
              <a:round/>
            </a:ln>
            <a:effectLst/>
          </c:spPr>
        </c:majorGridlines>
        <c:numFmt formatCode="General" sourceLinked="1"/>
        <c:majorTickMark val="in"/>
        <c:minorTickMark val="in"/>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100" b="0" i="0" u="none" strike="noStrike" kern="1200" baseline="0">
                <a:solidFill>
                  <a:srgbClr val="FFFFFF"/>
                </a:solidFill>
                <a:latin typeface="Arial"/>
                <a:ea typeface="Arial"/>
                <a:cs typeface="Arial"/>
              </a:defRPr>
            </a:pPr>
            <a:endParaRPr lang="en-US"/>
          </a:p>
        </c:txPr>
        <c:crossAx val="79424512"/>
        <c:crossesAt val="100"/>
        <c:auto val="1"/>
        <c:lblAlgn val="ctr"/>
        <c:lblOffset val="0"/>
        <c:noMultiLvlLbl val="0"/>
      </c:catAx>
      <c:valAx>
        <c:axId val="79424512"/>
        <c:scaling>
          <c:orientation val="minMax"/>
          <c:max val="180"/>
          <c:min val="20"/>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r>
                  <a:rPr lang="en-US" sz="1200">
                    <a:solidFill>
                      <a:srgbClr val="FFFFFF"/>
                    </a:solidFill>
                    <a:latin typeface="Arial" panose="020B0604020202020204" pitchFamily="34" charset="0"/>
                  </a:rPr>
                  <a:t>Index</a:t>
                </a:r>
                <a:r>
                  <a:rPr lang="en-US" sz="1200" baseline="0">
                    <a:solidFill>
                      <a:srgbClr val="FFFFFF"/>
                    </a:solidFill>
                    <a:latin typeface="Arial" panose="020B0604020202020204" pitchFamily="34" charset="0"/>
                  </a:rPr>
                  <a:t> (2010=100)</a:t>
                </a:r>
                <a:endParaRPr lang="en-US" sz="1200">
                  <a:solidFill>
                    <a:srgbClr val="FFFFFF"/>
                  </a:solidFill>
                  <a:latin typeface="Arial" panose="020B0604020202020204" pitchFamily="34" charset="0"/>
                </a:endParaRPr>
              </a:p>
            </c:rich>
          </c:tx>
          <c:layout>
            <c:manualLayout>
              <c:xMode val="edge"/>
              <c:yMode val="edge"/>
              <c:x val="6.9084628670120895E-3"/>
              <c:y val="1.2794177401464987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Calibri"/>
                  <a:cs typeface="Calibri"/>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79422976"/>
        <c:crosses val="autoZero"/>
        <c:crossBetween val="between"/>
        <c:majorUnit val="20"/>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6181111703219417"/>
          <c:y val="1.808487840476914E-2"/>
          <c:w val="0.81095673927002465"/>
          <c:h val="5.3659124762862047E-2"/>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00"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859514667861761E-2"/>
          <c:y val="9.7497197576953812E-2"/>
          <c:w val="0.93163723933297493"/>
          <c:h val="0.65336048210543995"/>
        </c:manualLayout>
      </c:layout>
      <c:barChart>
        <c:barDir val="col"/>
        <c:grouping val="clustered"/>
        <c:varyColors val="0"/>
        <c:ser>
          <c:idx val="0"/>
          <c:order val="0"/>
          <c:tx>
            <c:strRef>
              <c:f>'Figure C2.3'!$B$34</c:f>
              <c:strCache>
                <c:ptCount val="1"/>
                <c:pt idx="0">
                  <c:v>Primary, secondary, and post-secondary non-tertiary</c:v>
                </c:pt>
              </c:strCache>
            </c:strRef>
          </c:tx>
          <c:spPr>
            <a:solidFill>
              <a:schemeClr val="accent2"/>
            </a:solidFill>
            <a:ln>
              <a:noFill/>
            </a:ln>
            <a:effectLst/>
          </c:spPr>
          <c:invertIfNegative val="0"/>
          <c:cat>
            <c:strRef>
              <c:f>'Figure C2.3'!$A$35:$A$67</c:f>
              <c:strCache>
                <c:ptCount val="33"/>
                <c:pt idx="0">
                  <c:v>Turkey</c:v>
                </c:pt>
                <c:pt idx="1">
                  <c:v>Chile</c:v>
                </c:pt>
                <c:pt idx="2">
                  <c:v>Israel</c:v>
                </c:pt>
                <c:pt idx="3">
                  <c:v>Switzerland</c:v>
                </c:pt>
                <c:pt idx="4">
                  <c:v>Brazil</c:v>
                </c:pt>
                <c:pt idx="5">
                  <c:v>Belgium</c:v>
                </c:pt>
                <c:pt idx="6">
                  <c:v>Hungary</c:v>
                </c:pt>
                <c:pt idx="7">
                  <c:v>Sweden</c:v>
                </c:pt>
                <c:pt idx="8">
                  <c:v>Norway</c:v>
                </c:pt>
                <c:pt idx="9">
                  <c:v>Iceland</c:v>
                </c:pt>
                <c:pt idx="10">
                  <c:v>Netherlands</c:v>
                </c:pt>
                <c:pt idx="11">
                  <c:v>Slovak Republic</c:v>
                </c:pt>
                <c:pt idx="12">
                  <c:v>Mexico</c:v>
                </c:pt>
                <c:pt idx="13">
                  <c:v>Finland</c:v>
                </c:pt>
                <c:pt idx="14">
                  <c:v>Russian Federation</c:v>
                </c:pt>
                <c:pt idx="15">
                  <c:v>Latvia</c:v>
                </c:pt>
                <c:pt idx="16">
                  <c:v>France</c:v>
                </c:pt>
                <c:pt idx="17">
                  <c:v>OECD average</c:v>
                </c:pt>
                <c:pt idx="18">
                  <c:v>Germany</c:v>
                </c:pt>
                <c:pt idx="19">
                  <c:v>Japan</c:v>
                </c:pt>
                <c:pt idx="20">
                  <c:v>Czech Republic</c:v>
                </c:pt>
                <c:pt idx="21">
                  <c:v>EU23 average</c:v>
                </c:pt>
                <c:pt idx="22">
                  <c:v>Portugal</c:v>
                </c:pt>
                <c:pt idx="23">
                  <c:v>Poland</c:v>
                </c:pt>
                <c:pt idx="24">
                  <c:v>Spain</c:v>
                </c:pt>
                <c:pt idx="25">
                  <c:v>United States</c:v>
                </c:pt>
                <c:pt idx="26">
                  <c:v>Canada</c:v>
                </c:pt>
                <c:pt idx="27">
                  <c:v>Italy</c:v>
                </c:pt>
                <c:pt idx="28">
                  <c:v>Australia</c:v>
                </c:pt>
                <c:pt idx="29">
                  <c:v>Slovenia</c:v>
                </c:pt>
                <c:pt idx="30">
                  <c:v>Estonia</c:v>
                </c:pt>
                <c:pt idx="31">
                  <c:v>Lithuania</c:v>
                </c:pt>
                <c:pt idx="32">
                  <c:v>Ireland</c:v>
                </c:pt>
              </c:strCache>
            </c:strRef>
          </c:cat>
          <c:val>
            <c:numRef>
              <c:f>'Figure C2.3'!$B$35:$B$67</c:f>
              <c:numCache>
                <c:formatCode>#,##0.00</c:formatCode>
                <c:ptCount val="33"/>
                <c:pt idx="0">
                  <c:v>111.72553525541748</c:v>
                </c:pt>
                <c:pt idx="1">
                  <c:v>112.44213690872024</c:v>
                </c:pt>
                <c:pt idx="2">
                  <c:v>109.94139411857348</c:v>
                </c:pt>
                <c:pt idx="3">
                  <c:v>101.73495916045923</c:v>
                </c:pt>
                <c:pt idx="4">
                  <c:v>97.925001881063238</c:v>
                </c:pt>
                <c:pt idx="5">
                  <c:v>99.700757374677309</c:v>
                </c:pt>
                <c:pt idx="6">
                  <c:v>104.55019667531305</c:v>
                </c:pt>
                <c:pt idx="7">
                  <c:v>100.71942198411431</c:v>
                </c:pt>
                <c:pt idx="8">
                  <c:v>93.859637246363349</c:v>
                </c:pt>
                <c:pt idx="9">
                  <c:v>95.363825366122938</c:v>
                </c:pt>
                <c:pt idx="10">
                  <c:v>94.817432773926058</c:v>
                </c:pt>
                <c:pt idx="11">
                  <c:v>91.924121357790526</c:v>
                </c:pt>
                <c:pt idx="12">
                  <c:v>93.520653194476267</c:v>
                </c:pt>
                <c:pt idx="13">
                  <c:v>97.865344073235462</c:v>
                </c:pt>
                <c:pt idx="14">
                  <c:v>100.74660825916826</c:v>
                </c:pt>
                <c:pt idx="15">
                  <c:v>93.936536546315139</c:v>
                </c:pt>
                <c:pt idx="16">
                  <c:v>93.917757499285003</c:v>
                </c:pt>
                <c:pt idx="17">
                  <c:v>92.190148538732913</c:v>
                </c:pt>
                <c:pt idx="18">
                  <c:v>89.118444926817659</c:v>
                </c:pt>
                <c:pt idx="19">
                  <c:v>91.409098967196954</c:v>
                </c:pt>
                <c:pt idx="20">
                  <c:v>93.571561066593887</c:v>
                </c:pt>
                <c:pt idx="21">
                  <c:v>89.232410791083879</c:v>
                </c:pt>
                <c:pt idx="22">
                  <c:v>89.970510778084005</c:v>
                </c:pt>
                <c:pt idx="23">
                  <c:v>86.085730740367651</c:v>
                </c:pt>
                <c:pt idx="24">
                  <c:v>89.884462863496211</c:v>
                </c:pt>
                <c:pt idx="25">
                  <c:v>89.330499594080777</c:v>
                </c:pt>
                <c:pt idx="26">
                  <c:v>90.033548450840826</c:v>
                </c:pt>
                <c:pt idx="27">
                  <c:v>86.400666741531694</c:v>
                </c:pt>
                <c:pt idx="28">
                  <c:v>83.885100616790638</c:v>
                </c:pt>
                <c:pt idx="29">
                  <c:v>83.279798268653892</c:v>
                </c:pt>
                <c:pt idx="30">
                  <c:v>71.905993302353295</c:v>
                </c:pt>
                <c:pt idx="31">
                  <c:v>72.866080017140376</c:v>
                </c:pt>
                <c:pt idx="32">
                  <c:v>60.636144512589418</c:v>
                </c:pt>
              </c:numCache>
            </c:numRef>
          </c:val>
          <c:extLst>
            <c:ext xmlns:c16="http://schemas.microsoft.com/office/drawing/2014/chart" uri="{C3380CC4-5D6E-409C-BE32-E72D297353CC}">
              <c16:uniqueId val="{00000000-2FA2-448B-915A-C1AEE7E2A27D}"/>
            </c:ext>
          </c:extLst>
        </c:ser>
        <c:ser>
          <c:idx val="10"/>
          <c:order val="1"/>
          <c:tx>
            <c:strRef>
              <c:f>'Figure C2.3'!$C$34</c:f>
              <c:strCache>
                <c:ptCount val="1"/>
                <c:pt idx="0">
                  <c:v>All tertiary</c:v>
                </c:pt>
              </c:strCache>
            </c:strRef>
          </c:tx>
          <c:spPr>
            <a:solidFill>
              <a:schemeClr val="accent5"/>
            </a:solidFill>
            <a:ln>
              <a:noFill/>
            </a:ln>
            <a:effectLst/>
          </c:spPr>
          <c:invertIfNegative val="0"/>
          <c:cat>
            <c:strRef>
              <c:f>'Figure C2.3'!$A$35:$A$67</c:f>
              <c:strCache>
                <c:ptCount val="33"/>
                <c:pt idx="0">
                  <c:v>Turkey</c:v>
                </c:pt>
                <c:pt idx="1">
                  <c:v>Chile</c:v>
                </c:pt>
                <c:pt idx="2">
                  <c:v>Israel</c:v>
                </c:pt>
                <c:pt idx="3">
                  <c:v>Switzerland</c:v>
                </c:pt>
                <c:pt idx="4">
                  <c:v>Brazil</c:v>
                </c:pt>
                <c:pt idx="5">
                  <c:v>Belgium</c:v>
                </c:pt>
                <c:pt idx="6">
                  <c:v>Hungary</c:v>
                </c:pt>
                <c:pt idx="7">
                  <c:v>Sweden</c:v>
                </c:pt>
                <c:pt idx="8">
                  <c:v>Norway</c:v>
                </c:pt>
                <c:pt idx="9">
                  <c:v>Iceland</c:v>
                </c:pt>
                <c:pt idx="10">
                  <c:v>Netherlands</c:v>
                </c:pt>
                <c:pt idx="11">
                  <c:v>Slovak Republic</c:v>
                </c:pt>
                <c:pt idx="12">
                  <c:v>Mexico</c:v>
                </c:pt>
                <c:pt idx="13">
                  <c:v>Finland</c:v>
                </c:pt>
                <c:pt idx="14">
                  <c:v>Russian Federation</c:v>
                </c:pt>
                <c:pt idx="15">
                  <c:v>Latvia</c:v>
                </c:pt>
                <c:pt idx="16">
                  <c:v>France</c:v>
                </c:pt>
                <c:pt idx="17">
                  <c:v>OECD average</c:v>
                </c:pt>
                <c:pt idx="18">
                  <c:v>Germany</c:v>
                </c:pt>
                <c:pt idx="19">
                  <c:v>Japan</c:v>
                </c:pt>
                <c:pt idx="20">
                  <c:v>Czech Republic</c:v>
                </c:pt>
                <c:pt idx="21">
                  <c:v>EU23 average</c:v>
                </c:pt>
                <c:pt idx="22">
                  <c:v>Portugal</c:v>
                </c:pt>
                <c:pt idx="23">
                  <c:v>Poland</c:v>
                </c:pt>
                <c:pt idx="24">
                  <c:v>Spain</c:v>
                </c:pt>
                <c:pt idx="25">
                  <c:v>United States</c:v>
                </c:pt>
                <c:pt idx="26">
                  <c:v>Canada</c:v>
                </c:pt>
                <c:pt idx="27">
                  <c:v>Italy</c:v>
                </c:pt>
                <c:pt idx="28">
                  <c:v>Australia</c:v>
                </c:pt>
                <c:pt idx="29">
                  <c:v>Slovenia</c:v>
                </c:pt>
                <c:pt idx="30">
                  <c:v>Estonia</c:v>
                </c:pt>
                <c:pt idx="31">
                  <c:v>Lithuania</c:v>
                </c:pt>
                <c:pt idx="32">
                  <c:v>Ireland</c:v>
                </c:pt>
              </c:strCache>
            </c:strRef>
          </c:cat>
          <c:val>
            <c:numRef>
              <c:f>'Figure C2.3'!$C$35:$C$67</c:f>
              <c:numCache>
                <c:formatCode>#,##0.00</c:formatCode>
                <c:ptCount val="33"/>
                <c:pt idx="0">
                  <c:v>157.0351380759075</c:v>
                </c:pt>
                <c:pt idx="1">
                  <c:v>149.90922541574295</c:v>
                </c:pt>
                <c:pt idx="2">
                  <c:v>94.043375668898605</c:v>
                </c:pt>
                <c:pt idx="3">
                  <c:v>108.90475830345872</c:v>
                </c:pt>
                <c:pt idx="4">
                  <c:v>116.47091675768793</c:v>
                </c:pt>
                <c:pt idx="5">
                  <c:v>102.53289568616984</c:v>
                </c:pt>
                <c:pt idx="6">
                  <c:v>82.043505686785394</c:v>
                </c:pt>
                <c:pt idx="7">
                  <c:v>93.664448572646165</c:v>
                </c:pt>
                <c:pt idx="8">
                  <c:v>114.0098543225794</c:v>
                </c:pt>
                <c:pt idx="9">
                  <c:v>108.37874606623281</c:v>
                </c:pt>
                <c:pt idx="10">
                  <c:v>102.05108528897975</c:v>
                </c:pt>
                <c:pt idx="11">
                  <c:v>111.51246628081056</c:v>
                </c:pt>
                <c:pt idx="12">
                  <c:v>100.02762160285165</c:v>
                </c:pt>
                <c:pt idx="13">
                  <c:v>87.594718672575638</c:v>
                </c:pt>
                <c:pt idx="14">
                  <c:v>81.814754405646042</c:v>
                </c:pt>
                <c:pt idx="15">
                  <c:v>96.089887807837187</c:v>
                </c:pt>
                <c:pt idx="16">
                  <c:v>94.024622291410111</c:v>
                </c:pt>
                <c:pt idx="17">
                  <c:v>95.525095065327776</c:v>
                </c:pt>
                <c:pt idx="18">
                  <c:v>99.147910703377946</c:v>
                </c:pt>
                <c:pt idx="19">
                  <c:v>82.893037202984914</c:v>
                </c:pt>
                <c:pt idx="20">
                  <c:v>77.194001340919215</c:v>
                </c:pt>
                <c:pt idx="21">
                  <c:v>88.874899692499085</c:v>
                </c:pt>
                <c:pt idx="22">
                  <c:v>77.848165830122099</c:v>
                </c:pt>
                <c:pt idx="23">
                  <c:v>92.073841405999133</c:v>
                </c:pt>
                <c:pt idx="24">
                  <c:v>79.53684919093314</c:v>
                </c:pt>
                <c:pt idx="25">
                  <c:v>79.383810947041539</c:v>
                </c:pt>
                <c:pt idx="26">
                  <c:v>79.165122559042274</c:v>
                </c:pt>
                <c:pt idx="27">
                  <c:v>85.981525512778788</c:v>
                </c:pt>
                <c:pt idx="28">
                  <c:v>96.728872264781501</c:v>
                </c:pt>
                <c:pt idx="29">
                  <c:v>82.476705836872839</c:v>
                </c:pt>
                <c:pt idx="30">
                  <c:v>119.30388015061553</c:v>
                </c:pt>
                <c:pt idx="31">
                  <c:v>67.421303550830515</c:v>
                </c:pt>
                <c:pt idx="32">
                  <c:v>49.250380655320136</c:v>
                </c:pt>
              </c:numCache>
            </c:numRef>
          </c:val>
          <c:extLst>
            <c:ext xmlns:c16="http://schemas.microsoft.com/office/drawing/2014/chart" uri="{C3380CC4-5D6E-409C-BE32-E72D297353CC}">
              <c16:uniqueId val="{00000001-2FA2-448B-915A-C1AEE7E2A27D}"/>
            </c:ext>
          </c:extLst>
        </c:ser>
        <c:ser>
          <c:idx val="1"/>
          <c:order val="2"/>
          <c:tx>
            <c:strRef>
              <c:f>'Figure C2.3'!$D$34</c:f>
              <c:strCache>
                <c:ptCount val="1"/>
                <c:pt idx="0">
                  <c:v>Total</c:v>
                </c:pt>
              </c:strCache>
            </c:strRef>
          </c:tx>
          <c:spPr>
            <a:solidFill>
              <a:schemeClr val="accent6"/>
            </a:solidFill>
            <a:ln>
              <a:noFill/>
            </a:ln>
            <a:effectLst/>
          </c:spPr>
          <c:invertIfNegative val="0"/>
          <c:cat>
            <c:strRef>
              <c:f>'Figure C2.3'!$A$35:$A$67</c:f>
              <c:strCache>
                <c:ptCount val="33"/>
                <c:pt idx="0">
                  <c:v>Turkey</c:v>
                </c:pt>
                <c:pt idx="1">
                  <c:v>Chile</c:v>
                </c:pt>
                <c:pt idx="2">
                  <c:v>Israel</c:v>
                </c:pt>
                <c:pt idx="3">
                  <c:v>Switzerland</c:v>
                </c:pt>
                <c:pt idx="4">
                  <c:v>Brazil</c:v>
                </c:pt>
                <c:pt idx="5">
                  <c:v>Belgium</c:v>
                </c:pt>
                <c:pt idx="6">
                  <c:v>Hungary</c:v>
                </c:pt>
                <c:pt idx="7">
                  <c:v>Sweden</c:v>
                </c:pt>
                <c:pt idx="8">
                  <c:v>Norway</c:v>
                </c:pt>
                <c:pt idx="9">
                  <c:v>Iceland</c:v>
                </c:pt>
                <c:pt idx="10">
                  <c:v>Netherlands</c:v>
                </c:pt>
                <c:pt idx="11">
                  <c:v>Slovak Republic</c:v>
                </c:pt>
                <c:pt idx="12">
                  <c:v>Mexico</c:v>
                </c:pt>
                <c:pt idx="13">
                  <c:v>Finland</c:v>
                </c:pt>
                <c:pt idx="14">
                  <c:v>Russian Federation</c:v>
                </c:pt>
                <c:pt idx="15">
                  <c:v>Latvia</c:v>
                </c:pt>
                <c:pt idx="16">
                  <c:v>France</c:v>
                </c:pt>
                <c:pt idx="17">
                  <c:v>OECD average</c:v>
                </c:pt>
                <c:pt idx="18">
                  <c:v>Germany</c:v>
                </c:pt>
                <c:pt idx="19">
                  <c:v>Japan</c:v>
                </c:pt>
                <c:pt idx="20">
                  <c:v>Czech Republic</c:v>
                </c:pt>
                <c:pt idx="21">
                  <c:v>EU23 average</c:v>
                </c:pt>
                <c:pt idx="22">
                  <c:v>Portugal</c:v>
                </c:pt>
                <c:pt idx="23">
                  <c:v>Poland</c:v>
                </c:pt>
                <c:pt idx="24">
                  <c:v>Spain</c:v>
                </c:pt>
                <c:pt idx="25">
                  <c:v>United States</c:v>
                </c:pt>
                <c:pt idx="26">
                  <c:v>Canada</c:v>
                </c:pt>
                <c:pt idx="27">
                  <c:v>Italy</c:v>
                </c:pt>
                <c:pt idx="28">
                  <c:v>Australia</c:v>
                </c:pt>
                <c:pt idx="29">
                  <c:v>Slovenia</c:v>
                </c:pt>
                <c:pt idx="30">
                  <c:v>Estonia</c:v>
                </c:pt>
                <c:pt idx="31">
                  <c:v>Lithuania</c:v>
                </c:pt>
                <c:pt idx="32">
                  <c:v>Ireland</c:v>
                </c:pt>
              </c:strCache>
            </c:strRef>
          </c:cat>
          <c:val>
            <c:numRef>
              <c:f>'Figure C2.3'!$D$35:$D$67</c:f>
              <c:numCache>
                <c:formatCode>#,##0.00</c:formatCode>
                <c:ptCount val="33"/>
                <c:pt idx="0">
                  <c:v>124.14068120550475</c:v>
                </c:pt>
                <c:pt idx="1">
                  <c:v>118.71796043986831</c:v>
                </c:pt>
                <c:pt idx="2">
                  <c:v>106.98414937747722</c:v>
                </c:pt>
                <c:pt idx="3">
                  <c:v>103.64953548377915</c:v>
                </c:pt>
                <c:pt idx="4">
                  <c:v>101.06485620802424</c:v>
                </c:pt>
                <c:pt idx="5">
                  <c:v>100.3404070837821</c:v>
                </c:pt>
                <c:pt idx="6">
                  <c:v>99.353245882144392</c:v>
                </c:pt>
                <c:pt idx="7">
                  <c:v>98.761378932564952</c:v>
                </c:pt>
                <c:pt idx="8">
                  <c:v>98.748302157965696</c:v>
                </c:pt>
                <c:pt idx="9">
                  <c:v>97.861545299969976</c:v>
                </c:pt>
                <c:pt idx="10">
                  <c:v>96.661657488640714</c:v>
                </c:pt>
                <c:pt idx="11">
                  <c:v>95.667763809099924</c:v>
                </c:pt>
                <c:pt idx="12">
                  <c:v>94.995069709085328</c:v>
                </c:pt>
                <c:pt idx="13">
                  <c:v>94.679506056001145</c:v>
                </c:pt>
                <c:pt idx="14">
                  <c:v>94.566340955007888</c:v>
                </c:pt>
                <c:pt idx="15">
                  <c:v>94.323578456555083</c:v>
                </c:pt>
                <c:pt idx="16">
                  <c:v>93.944284906148013</c:v>
                </c:pt>
                <c:pt idx="17">
                  <c:v>92.869533134905936</c:v>
                </c:pt>
                <c:pt idx="18">
                  <c:v>91.725742753036272</c:v>
                </c:pt>
                <c:pt idx="19">
                  <c:v>90.046138599081019</c:v>
                </c:pt>
                <c:pt idx="20">
                  <c:v>89.199433249190392</c:v>
                </c:pt>
                <c:pt idx="21">
                  <c:v>88.792774970180631</c:v>
                </c:pt>
                <c:pt idx="22">
                  <c:v>87.597222545867311</c:v>
                </c:pt>
                <c:pt idx="23">
                  <c:v>87.473393111089379</c:v>
                </c:pt>
                <c:pt idx="24">
                  <c:v>87.216107136271077</c:v>
                </c:pt>
                <c:pt idx="25">
                  <c:v>87.046873407684998</c:v>
                </c:pt>
                <c:pt idx="26">
                  <c:v>86.681873014282843</c:v>
                </c:pt>
                <c:pt idx="27">
                  <c:v>86.327631557207255</c:v>
                </c:pt>
                <c:pt idx="28">
                  <c:v>86.074382754320681</c:v>
                </c:pt>
                <c:pt idx="29">
                  <c:v>83.097533895780188</c:v>
                </c:pt>
                <c:pt idx="30">
                  <c:v>82.212866759670248</c:v>
                </c:pt>
                <c:pt idx="31">
                  <c:v>71.495495890178503</c:v>
                </c:pt>
                <c:pt idx="32">
                  <c:v>58.19269995002464</c:v>
                </c:pt>
              </c:numCache>
            </c:numRef>
          </c:val>
          <c:extLst>
            <c:ext xmlns:c16="http://schemas.microsoft.com/office/drawing/2014/chart" uri="{C3380CC4-5D6E-409C-BE32-E72D297353CC}">
              <c16:uniqueId val="{00000002-2FA2-448B-915A-C1AEE7E2A27D}"/>
            </c:ext>
          </c:extLst>
        </c:ser>
        <c:dLbls>
          <c:showLegendKey val="0"/>
          <c:showVal val="0"/>
          <c:showCatName val="0"/>
          <c:showSerName val="0"/>
          <c:showPercent val="0"/>
          <c:showBubbleSize val="0"/>
        </c:dLbls>
        <c:gapWidth val="150"/>
        <c:axId val="234735104"/>
        <c:axId val="234736640"/>
      </c:barChart>
      <c:catAx>
        <c:axId val="234735104"/>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234736640"/>
        <c:crossesAt val="100"/>
        <c:auto val="1"/>
        <c:lblAlgn val="ctr"/>
        <c:lblOffset val="0"/>
        <c:noMultiLvlLbl val="0"/>
      </c:catAx>
      <c:valAx>
        <c:axId val="234736640"/>
        <c:scaling>
          <c:orientation val="minMax"/>
          <c:max val="160"/>
          <c:min val="4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100" b="0" i="0" u="none" strike="noStrike" kern="1200" baseline="0">
                <a:solidFill>
                  <a:srgbClr val="FFFFFF"/>
                </a:solidFill>
                <a:latin typeface="Arial"/>
                <a:ea typeface="Arial"/>
                <a:cs typeface="Arial"/>
              </a:defRPr>
            </a:pPr>
            <a:endParaRPr lang="en-US"/>
          </a:p>
        </c:txPr>
        <c:crossAx val="234735104"/>
        <c:crosses val="autoZero"/>
        <c:crossBetween val="between"/>
        <c:majorUnit val="20"/>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5.8877050384232264E-2"/>
          <c:y val="9.3654334393091059E-3"/>
          <c:w val="0.83829713787421889"/>
          <c:h val="9.4852182050878281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525212521356658E-2"/>
          <c:y val="9.2356277994374208E-2"/>
          <c:w val="0.95628852915380524"/>
          <c:h val="0.78721701402702449"/>
        </c:manualLayout>
      </c:layout>
      <c:barChart>
        <c:barDir val="col"/>
        <c:grouping val="clustered"/>
        <c:varyColors val="0"/>
        <c:ser>
          <c:idx val="0"/>
          <c:order val="0"/>
          <c:tx>
            <c:strRef>
              <c:f>'Figure D2.2.'!$B$37</c:f>
              <c:strCache>
                <c:ptCount val="1"/>
                <c:pt idx="0">
                  <c:v>Teachers</c:v>
                </c:pt>
              </c:strCache>
            </c:strRef>
          </c:tx>
          <c:spPr>
            <a:solidFill>
              <a:schemeClr val="accent1"/>
            </a:solidFill>
            <a:ln>
              <a:noFill/>
            </a:ln>
            <a:effectLst/>
          </c:spPr>
          <c:invertIfNegative val="0"/>
          <c:cat>
            <c:strRef>
              <c:f>'Figure D2.2.'!$A$38:$A$68</c:f>
              <c:strCache>
                <c:ptCount val="31"/>
                <c:pt idx="0">
                  <c:v>Norway</c:v>
                </c:pt>
                <c:pt idx="1">
                  <c:v>Turkey</c:v>
                </c:pt>
                <c:pt idx="2">
                  <c:v>Netherlands</c:v>
                </c:pt>
                <c:pt idx="3">
                  <c:v>Germany</c:v>
                </c:pt>
                <c:pt idx="4">
                  <c:v>Slovenia</c:v>
                </c:pt>
                <c:pt idx="5">
                  <c:v>Brazil</c:v>
                </c:pt>
                <c:pt idx="6">
                  <c:v>Mexico</c:v>
                </c:pt>
                <c:pt idx="7">
                  <c:v>United Kingdom</c:v>
                </c:pt>
                <c:pt idx="8">
                  <c:v>United States</c:v>
                </c:pt>
                <c:pt idx="9">
                  <c:v>Belgium</c:v>
                </c:pt>
                <c:pt idx="10">
                  <c:v>Korea</c:v>
                </c:pt>
                <c:pt idx="11">
                  <c:v>Spain</c:v>
                </c:pt>
                <c:pt idx="12">
                  <c:v>New Zealand</c:v>
                </c:pt>
                <c:pt idx="13">
                  <c:v>OECD average</c:v>
                </c:pt>
                <c:pt idx="14">
                  <c:v>Finland</c:v>
                </c:pt>
                <c:pt idx="15">
                  <c:v>Austria</c:v>
                </c:pt>
                <c:pt idx="16">
                  <c:v>EU23 average</c:v>
                </c:pt>
                <c:pt idx="17">
                  <c:v>Latvia</c:v>
                </c:pt>
                <c:pt idx="18">
                  <c:v>Switzerland</c:v>
                </c:pt>
                <c:pt idx="19">
                  <c:v>Poland</c:v>
                </c:pt>
                <c:pt idx="20">
                  <c:v>Italy</c:v>
                </c:pt>
                <c:pt idx="21">
                  <c:v>Slovak Republic</c:v>
                </c:pt>
                <c:pt idx="22">
                  <c:v>Hungary</c:v>
                </c:pt>
                <c:pt idx="23">
                  <c:v>Russian Federation</c:v>
                </c:pt>
                <c:pt idx="24">
                  <c:v>Lithuania</c:v>
                </c:pt>
                <c:pt idx="25">
                  <c:v>Portugal</c:v>
                </c:pt>
                <c:pt idx="26">
                  <c:v>Canada</c:v>
                </c:pt>
                <c:pt idx="27">
                  <c:v>Ireland</c:v>
                </c:pt>
                <c:pt idx="28">
                  <c:v>Czech Republic</c:v>
                </c:pt>
                <c:pt idx="29">
                  <c:v>Greece</c:v>
                </c:pt>
                <c:pt idx="30">
                  <c:v>Estonia</c:v>
                </c:pt>
              </c:strCache>
            </c:strRef>
          </c:cat>
          <c:val>
            <c:numRef>
              <c:f>'Figure D2.2.'!$B$38:$B$68</c:f>
              <c:numCache>
                <c:formatCode>#,##0.00</c:formatCode>
                <c:ptCount val="31"/>
                <c:pt idx="0">
                  <c:v>6.1774230000000001</c:v>
                </c:pt>
                <c:pt idx="1">
                  <c:v>5.2536079999999998</c:v>
                </c:pt>
                <c:pt idx="2">
                  <c:v>4.1542931000000003</c:v>
                </c:pt>
                <c:pt idx="3">
                  <c:v>4.0995840000000001</c:v>
                </c:pt>
                <c:pt idx="4">
                  <c:v>4.0161720000000001</c:v>
                </c:pt>
                <c:pt idx="5">
                  <c:v>3.705781</c:v>
                </c:pt>
                <c:pt idx="6">
                  <c:v>3.6739999999999999</c:v>
                </c:pt>
                <c:pt idx="7">
                  <c:v>2.0645929999999999</c:v>
                </c:pt>
                <c:pt idx="8">
                  <c:v>1.9353657</c:v>
                </c:pt>
                <c:pt idx="9">
                  <c:v>1.569221</c:v>
                </c:pt>
                <c:pt idx="10">
                  <c:v>1.189119</c:v>
                </c:pt>
                <c:pt idx="11">
                  <c:v>1.188874</c:v>
                </c:pt>
                <c:pt idx="12">
                  <c:v>0.93606469999999997</c:v>
                </c:pt>
                <c:pt idx="13">
                  <c:v>0.8765445970370368</c:v>
                </c:pt>
                <c:pt idx="14">
                  <c:v>0.48317979999999999</c:v>
                </c:pt>
                <c:pt idx="15">
                  <c:v>0.43757180000000001</c:v>
                </c:pt>
                <c:pt idx="16">
                  <c:v>0.30142220578947376</c:v>
                </c:pt>
                <c:pt idx="17">
                  <c:v>0.2009794</c:v>
                </c:pt>
                <c:pt idx="18">
                  <c:v>9.0036809999999995E-2</c:v>
                </c:pt>
                <c:pt idx="19">
                  <c:v>5.1965209999999998E-2</c:v>
                </c:pt>
                <c:pt idx="20">
                  <c:v>-0.27613149999999997</c:v>
                </c:pt>
                <c:pt idx="21">
                  <c:v>-0.33731850000000002</c:v>
                </c:pt>
                <c:pt idx="22">
                  <c:v>-0.43456090000000003</c:v>
                </c:pt>
                <c:pt idx="23">
                  <c:v>-0.51078402999999994</c:v>
                </c:pt>
                <c:pt idx="24">
                  <c:v>-0.66270600000000002</c:v>
                </c:pt>
                <c:pt idx="25">
                  <c:v>-0.85812650000000001</c:v>
                </c:pt>
                <c:pt idx="26">
                  <c:v>-1.3159350000000001</c:v>
                </c:pt>
                <c:pt idx="27">
                  <c:v>-1.540958</c:v>
                </c:pt>
                <c:pt idx="28">
                  <c:v>-2.165333</c:v>
                </c:pt>
                <c:pt idx="29">
                  <c:v>-2.9475920000000002</c:v>
                </c:pt>
                <c:pt idx="30">
                  <c:v>-3.3166850000000001</c:v>
                </c:pt>
              </c:numCache>
            </c:numRef>
          </c:val>
          <c:extLst>
            <c:ext xmlns:c16="http://schemas.microsoft.com/office/drawing/2014/chart" uri="{C3380CC4-5D6E-409C-BE32-E72D297353CC}">
              <c16:uniqueId val="{00000000-050E-45E4-A7E9-7CD9E26D7F09}"/>
            </c:ext>
          </c:extLst>
        </c:ser>
        <c:dLbls>
          <c:showLegendKey val="0"/>
          <c:showVal val="0"/>
          <c:showCatName val="0"/>
          <c:showSerName val="0"/>
          <c:showPercent val="0"/>
          <c:showBubbleSize val="0"/>
        </c:dLbls>
        <c:gapWidth val="150"/>
        <c:axId val="20054924"/>
        <c:axId val="16945522"/>
      </c:barChart>
      <c:lineChart>
        <c:grouping val="standard"/>
        <c:varyColors val="0"/>
        <c:ser>
          <c:idx val="1"/>
          <c:order val="1"/>
          <c:tx>
            <c:strRef>
              <c:f>'Figure D2.2.'!$C$37</c:f>
              <c:strCache>
                <c:ptCount val="1"/>
                <c:pt idx="0">
                  <c:v>Students</c:v>
                </c:pt>
              </c:strCache>
            </c:strRef>
          </c:tx>
          <c:spPr>
            <a:ln w="25400" cap="rnd" cmpd="sng" algn="ctr">
              <a:noFill/>
              <a:prstDash val="solid"/>
              <a:round/>
            </a:ln>
            <a:effectLst/>
          </c:spPr>
          <c:marker>
            <c:symbol val="circle"/>
            <c:size val="6"/>
            <c:spPr>
              <a:solidFill>
                <a:schemeClr val="accent3"/>
              </a:solidFill>
              <a:ln w="9525" cap="flat" cmpd="sng" algn="ctr">
                <a:solidFill>
                  <a:schemeClr val="accent3"/>
                </a:solidFill>
                <a:prstDash val="solid"/>
                <a:round/>
              </a:ln>
              <a:effectLst/>
            </c:spPr>
          </c:marker>
          <c:cat>
            <c:strRef>
              <c:f>'Figure D2.2.'!$A$38:$A$68</c:f>
              <c:strCache>
                <c:ptCount val="31"/>
                <c:pt idx="0">
                  <c:v>Norway</c:v>
                </c:pt>
                <c:pt idx="1">
                  <c:v>Turkey</c:v>
                </c:pt>
                <c:pt idx="2">
                  <c:v>Netherlands</c:v>
                </c:pt>
                <c:pt idx="3">
                  <c:v>Germany</c:v>
                </c:pt>
                <c:pt idx="4">
                  <c:v>Slovenia</c:v>
                </c:pt>
                <c:pt idx="5">
                  <c:v>Brazil</c:v>
                </c:pt>
                <c:pt idx="6">
                  <c:v>Mexico</c:v>
                </c:pt>
                <c:pt idx="7">
                  <c:v>United Kingdom</c:v>
                </c:pt>
                <c:pt idx="8">
                  <c:v>United States</c:v>
                </c:pt>
                <c:pt idx="9">
                  <c:v>Belgium</c:v>
                </c:pt>
                <c:pt idx="10">
                  <c:v>Korea</c:v>
                </c:pt>
                <c:pt idx="11">
                  <c:v>Spain</c:v>
                </c:pt>
                <c:pt idx="12">
                  <c:v>New Zealand</c:v>
                </c:pt>
                <c:pt idx="13">
                  <c:v>OECD average</c:v>
                </c:pt>
                <c:pt idx="14">
                  <c:v>Finland</c:v>
                </c:pt>
                <c:pt idx="15">
                  <c:v>Austria</c:v>
                </c:pt>
                <c:pt idx="16">
                  <c:v>EU23 average</c:v>
                </c:pt>
                <c:pt idx="17">
                  <c:v>Latvia</c:v>
                </c:pt>
                <c:pt idx="18">
                  <c:v>Switzerland</c:v>
                </c:pt>
                <c:pt idx="19">
                  <c:v>Poland</c:v>
                </c:pt>
                <c:pt idx="20">
                  <c:v>Italy</c:v>
                </c:pt>
                <c:pt idx="21">
                  <c:v>Slovak Republic</c:v>
                </c:pt>
                <c:pt idx="22">
                  <c:v>Hungary</c:v>
                </c:pt>
                <c:pt idx="23">
                  <c:v>Russian Federation</c:v>
                </c:pt>
                <c:pt idx="24">
                  <c:v>Lithuania</c:v>
                </c:pt>
                <c:pt idx="25">
                  <c:v>Portugal</c:v>
                </c:pt>
                <c:pt idx="26">
                  <c:v>Canada</c:v>
                </c:pt>
                <c:pt idx="27">
                  <c:v>Ireland</c:v>
                </c:pt>
                <c:pt idx="28">
                  <c:v>Czech Republic</c:v>
                </c:pt>
                <c:pt idx="29">
                  <c:v>Greece</c:v>
                </c:pt>
                <c:pt idx="30">
                  <c:v>Estonia</c:v>
                </c:pt>
              </c:strCache>
            </c:strRef>
          </c:cat>
          <c:val>
            <c:numRef>
              <c:f>'Figure D2.2.'!$C$38:$C$68</c:f>
              <c:numCache>
                <c:formatCode>#,##0.00</c:formatCode>
                <c:ptCount val="31"/>
                <c:pt idx="0">
                  <c:v>1.957152</c:v>
                </c:pt>
                <c:pt idx="1">
                  <c:v>#N/A</c:v>
                </c:pt>
                <c:pt idx="2">
                  <c:v>4.7090335000000003</c:v>
                </c:pt>
                <c:pt idx="3">
                  <c:v>3.145572</c:v>
                </c:pt>
                <c:pt idx="4">
                  <c:v>-2.827461</c:v>
                </c:pt>
                <c:pt idx="5">
                  <c:v>3.846797</c:v>
                </c:pt>
                <c:pt idx="6">
                  <c:v>5.2964650000000004</c:v>
                </c:pt>
                <c:pt idx="7">
                  <c:v>0.51122089999999998</c:v>
                </c:pt>
                <c:pt idx="8">
                  <c:v>1.295766</c:v>
                </c:pt>
                <c:pt idx="9">
                  <c:v>3.1267610000000001</c:v>
                </c:pt>
                <c:pt idx="10">
                  <c:v>-0.1919313</c:v>
                </c:pt>
                <c:pt idx="11">
                  <c:v>0.88252850000000005</c:v>
                </c:pt>
                <c:pt idx="12">
                  <c:v>0.96289239999999998</c:v>
                </c:pt>
                <c:pt idx="13">
                  <c:v>0.69104577826086955</c:v>
                </c:pt>
                <c:pt idx="14">
                  <c:v>0.31992019999999999</c:v>
                </c:pt>
                <c:pt idx="15">
                  <c:v>2.5707049999999998</c:v>
                </c:pt>
                <c:pt idx="16">
                  <c:v>-0.18952038749999991</c:v>
                </c:pt>
                <c:pt idx="17">
                  <c:v>-4.0094370000000001</c:v>
                </c:pt>
                <c:pt idx="18">
                  <c:v>4.2664220000000004</c:v>
                </c:pt>
                <c:pt idx="19">
                  <c:v>-2.4397660000000001</c:v>
                </c:pt>
                <c:pt idx="20">
                  <c:v>#N/A</c:v>
                </c:pt>
                <c:pt idx="21">
                  <c:v>-1.247533</c:v>
                </c:pt>
                <c:pt idx="22">
                  <c:v>-3.4243679999999999</c:v>
                </c:pt>
                <c:pt idx="23">
                  <c:v>-2.4950256</c:v>
                </c:pt>
                <c:pt idx="24">
                  <c:v>-3.599297</c:v>
                </c:pt>
                <c:pt idx="25">
                  <c:v>-0.77544329999999995</c:v>
                </c:pt>
                <c:pt idx="26">
                  <c:v>#N/A</c:v>
                </c:pt>
                <c:pt idx="27">
                  <c:v>#N/A</c:v>
                </c:pt>
                <c:pt idx="28">
                  <c:v>#N/A</c:v>
                </c:pt>
                <c:pt idx="29">
                  <c:v>#N/A</c:v>
                </c:pt>
                <c:pt idx="30">
                  <c:v>-2.6488559999999999</c:v>
                </c:pt>
              </c:numCache>
            </c:numRef>
          </c:val>
          <c:smooth val="0"/>
          <c:extLst>
            <c:ext xmlns:c16="http://schemas.microsoft.com/office/drawing/2014/chart" uri="{C3380CC4-5D6E-409C-BE32-E72D297353CC}">
              <c16:uniqueId val="{00000001-050E-45E4-A7E9-7CD9E26D7F09}"/>
            </c:ext>
          </c:extLst>
        </c:ser>
        <c:dLbls>
          <c:showLegendKey val="0"/>
          <c:showVal val="0"/>
          <c:showCatName val="0"/>
          <c:showSerName val="0"/>
          <c:showPercent val="0"/>
          <c:showBubbleSize val="0"/>
        </c:dLbls>
        <c:hiLowLines>
          <c:spPr>
            <a:ln w="6350" cap="flat" cmpd="sng" algn="ctr">
              <a:solidFill>
                <a:srgbClr val="000000"/>
              </a:solidFill>
              <a:prstDash val="solid"/>
              <a:round/>
            </a:ln>
            <a:effectLst/>
          </c:spPr>
        </c:hiLowLines>
        <c:marker val="1"/>
        <c:smooth val="0"/>
        <c:axId val="20054924"/>
        <c:axId val="16945522"/>
      </c:lineChart>
      <c:catAx>
        <c:axId val="20054924"/>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16945522"/>
        <c:crosses val="autoZero"/>
        <c:auto val="1"/>
        <c:lblAlgn val="ctr"/>
        <c:lblOffset val="0"/>
        <c:tickLblSkip val="1"/>
        <c:noMultiLvlLbl val="0"/>
      </c:catAx>
      <c:valAx>
        <c:axId val="16945522"/>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20054924"/>
        <c:crosses val="autoZero"/>
        <c:crossBetween val="between"/>
      </c:valAx>
      <c:spPr>
        <a:noFill/>
        <a:ln w="9525">
          <a:no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21012982121629417"/>
          <c:y val="3.6773919104748545E-2"/>
          <c:w val="0.21800642632675399"/>
          <c:h val="6.4440962723828654E-2"/>
        </c:manualLayout>
      </c:layout>
      <c:overlay val="0"/>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9.4953866140647006E-2"/>
          <c:w val="0.93163723933297493"/>
          <c:h val="0.68725199223801192"/>
        </c:manualLayout>
      </c:layout>
      <c:barChart>
        <c:barDir val="col"/>
        <c:grouping val="stacked"/>
        <c:varyColors val="0"/>
        <c:ser>
          <c:idx val="1"/>
          <c:order val="0"/>
          <c:tx>
            <c:strRef>
              <c:f>'Figure C1.2.b'!$B$34</c:f>
              <c:strCache>
                <c:ptCount val="1"/>
                <c:pt idx="0">
                  <c:v>Core services</c:v>
                </c:pt>
              </c:strCache>
            </c:strRef>
          </c:tx>
          <c:spPr>
            <a:solidFill>
              <a:schemeClr val="accent1"/>
            </a:solidFill>
            <a:ln>
              <a:noFill/>
            </a:ln>
            <a:effectLst/>
          </c:spPr>
          <c:invertIfNegative val="0"/>
          <c:cat>
            <c:strRef>
              <c:f>'Figure C1.2.b'!$A$35:$A$71</c:f>
              <c:strCache>
                <c:ptCount val="37"/>
                <c:pt idx="0">
                  <c:v>Luxembourg</c:v>
                </c:pt>
                <c:pt idx="1">
                  <c:v>United States</c:v>
                </c:pt>
                <c:pt idx="2">
                  <c:v>Sweden</c:v>
                </c:pt>
                <c:pt idx="3">
                  <c:v>United Kingdom</c:v>
                </c:pt>
                <c:pt idx="4">
                  <c:v>Canada</c:v>
                </c:pt>
                <c:pt idx="5">
                  <c:v>Norway</c:v>
                </c:pt>
                <c:pt idx="6">
                  <c:v>Netherlands</c:v>
                </c:pt>
                <c:pt idx="7">
                  <c:v>Japan</c:v>
                </c:pt>
                <c:pt idx="8">
                  <c:v>Austria</c:v>
                </c:pt>
                <c:pt idx="9">
                  <c:v>Belgium</c:v>
                </c:pt>
                <c:pt idx="10">
                  <c:v>Finland</c:v>
                </c:pt>
                <c:pt idx="11">
                  <c:v>Germany</c:v>
                </c:pt>
                <c:pt idx="12">
                  <c:v>France</c:v>
                </c:pt>
                <c:pt idx="13">
                  <c:v>Australia</c:v>
                </c:pt>
                <c:pt idx="14">
                  <c:v>EU23 average</c:v>
                </c:pt>
                <c:pt idx="15">
                  <c:v>OECD average</c:v>
                </c:pt>
                <c:pt idx="16">
                  <c:v>New Zealand</c:v>
                </c:pt>
                <c:pt idx="17">
                  <c:v>Iceland</c:v>
                </c:pt>
                <c:pt idx="18">
                  <c:v>Ireland</c:v>
                </c:pt>
                <c:pt idx="19">
                  <c:v>Estonia</c:v>
                </c:pt>
                <c:pt idx="20">
                  <c:v>Spain</c:v>
                </c:pt>
                <c:pt idx="21">
                  <c:v>Italy</c:v>
                </c:pt>
                <c:pt idx="22">
                  <c:v>Slovak Republic</c:v>
                </c:pt>
                <c:pt idx="23">
                  <c:v>Hungary</c:v>
                </c:pt>
                <c:pt idx="24">
                  <c:v>Slovenia</c:v>
                </c:pt>
                <c:pt idx="25">
                  <c:v>Israel</c:v>
                </c:pt>
                <c:pt idx="26">
                  <c:v>Portugal</c:v>
                </c:pt>
                <c:pt idx="27">
                  <c:v>Turkey</c:v>
                </c:pt>
                <c:pt idx="28">
                  <c:v>Korea</c:v>
                </c:pt>
                <c:pt idx="29">
                  <c:v>Czech Republic</c:v>
                </c:pt>
                <c:pt idx="30">
                  <c:v>Chile</c:v>
                </c:pt>
                <c:pt idx="31">
                  <c:v>Poland</c:v>
                </c:pt>
                <c:pt idx="32">
                  <c:v>Russian Federation</c:v>
                </c:pt>
                <c:pt idx="33">
                  <c:v>Lithuania</c:v>
                </c:pt>
                <c:pt idx="34">
                  <c:v>Latvia</c:v>
                </c:pt>
                <c:pt idx="35">
                  <c:v>Mexico</c:v>
                </c:pt>
                <c:pt idx="36">
                  <c:v>Colombia</c:v>
                </c:pt>
              </c:strCache>
            </c:strRef>
          </c:cat>
          <c:val>
            <c:numRef>
              <c:f>'Figure C1.2.b'!$B$35:$B$71</c:f>
              <c:numCache>
                <c:formatCode>#,##0.00</c:formatCode>
                <c:ptCount val="37"/>
                <c:pt idx="0">
                  <c:v>26840.99</c:v>
                </c:pt>
                <c:pt idx="1">
                  <c:v>22473.708999999999</c:v>
                </c:pt>
                <c:pt idx="2">
                  <c:v>11137.096</c:v>
                </c:pt>
                <c:pt idx="3">
                  <c:v>16297.482</c:v>
                </c:pt>
                <c:pt idx="4">
                  <c:v>15719.764999999999</c:v>
                </c:pt>
                <c:pt idx="5">
                  <c:v>13681.294</c:v>
                </c:pt>
                <c:pt idx="6">
                  <c:v>12516.995999999999</c:v>
                </c:pt>
                <c:pt idx="7">
                  <c:v>0</c:v>
                </c:pt>
                <c:pt idx="8">
                  <c:v>13424.487999999999</c:v>
                </c:pt>
                <c:pt idx="9">
                  <c:v>10838.964</c:v>
                </c:pt>
                <c:pt idx="10">
                  <c:v>10314.022000000001</c:v>
                </c:pt>
                <c:pt idx="11">
                  <c:v>8865.5791000000008</c:v>
                </c:pt>
                <c:pt idx="12">
                  <c:v>10254.929</c:v>
                </c:pt>
                <c:pt idx="13">
                  <c:v>10030.816000000001</c:v>
                </c:pt>
                <c:pt idx="14">
                  <c:v>10017.678800000002</c:v>
                </c:pt>
                <c:pt idx="15">
                  <c:v>10351.187943548386</c:v>
                </c:pt>
                <c:pt idx="19">
                  <c:v>9236.0087999999996</c:v>
                </c:pt>
                <c:pt idx="20">
                  <c:v>8891.3008000000009</c:v>
                </c:pt>
                <c:pt idx="21">
                  <c:v>7160.1171999999997</c:v>
                </c:pt>
                <c:pt idx="22">
                  <c:v>7004.1377000000002</c:v>
                </c:pt>
                <c:pt idx="23">
                  <c:v>8576.6239999999998</c:v>
                </c:pt>
                <c:pt idx="24">
                  <c:v>8606.5985999999994</c:v>
                </c:pt>
                <c:pt idx="25">
                  <c:v>7008.2025999999996</c:v>
                </c:pt>
                <c:pt idx="26">
                  <c:v>7956.1635999999999</c:v>
                </c:pt>
                <c:pt idx="28">
                  <c:v>8286.4413999999997</c:v>
                </c:pt>
                <c:pt idx="29">
                  <c:v>6307.3227999999999</c:v>
                </c:pt>
                <c:pt idx="30">
                  <c:v>9205.1553000000004</c:v>
                </c:pt>
                <c:pt idx="31">
                  <c:v>7222.4053000000004</c:v>
                </c:pt>
                <c:pt idx="33">
                  <c:v>5078.8833000000004</c:v>
                </c:pt>
                <c:pt idx="34">
                  <c:v>5974.1382000000003</c:v>
                </c:pt>
              </c:numCache>
            </c:numRef>
          </c:val>
          <c:extLst>
            <c:ext xmlns:c16="http://schemas.microsoft.com/office/drawing/2014/chart" uri="{C3380CC4-5D6E-409C-BE32-E72D297353CC}">
              <c16:uniqueId val="{00000000-BF02-4571-9EB8-E080EEDA5799}"/>
            </c:ext>
          </c:extLst>
        </c:ser>
        <c:ser>
          <c:idx val="2"/>
          <c:order val="1"/>
          <c:tx>
            <c:strRef>
              <c:f>'Figure C1.2.b'!$C$34</c:f>
              <c:strCache>
                <c:ptCount val="1"/>
                <c:pt idx="0">
                  <c:v>Ancillary services</c:v>
                </c:pt>
              </c:strCache>
            </c:strRef>
          </c:tx>
          <c:spPr>
            <a:solidFill>
              <a:schemeClr val="accent3"/>
            </a:solidFill>
            <a:ln>
              <a:noFill/>
            </a:ln>
            <a:effectLst/>
          </c:spPr>
          <c:invertIfNegative val="0"/>
          <c:cat>
            <c:strRef>
              <c:f>'Figure C1.2.b'!$A$35:$A$71</c:f>
              <c:strCache>
                <c:ptCount val="37"/>
                <c:pt idx="0">
                  <c:v>Luxembourg</c:v>
                </c:pt>
                <c:pt idx="1">
                  <c:v>United States</c:v>
                </c:pt>
                <c:pt idx="2">
                  <c:v>Sweden</c:v>
                </c:pt>
                <c:pt idx="3">
                  <c:v>United Kingdom</c:v>
                </c:pt>
                <c:pt idx="4">
                  <c:v>Canada</c:v>
                </c:pt>
                <c:pt idx="5">
                  <c:v>Norway</c:v>
                </c:pt>
                <c:pt idx="6">
                  <c:v>Netherlands</c:v>
                </c:pt>
                <c:pt idx="7">
                  <c:v>Japan</c:v>
                </c:pt>
                <c:pt idx="8">
                  <c:v>Austria</c:v>
                </c:pt>
                <c:pt idx="9">
                  <c:v>Belgium</c:v>
                </c:pt>
                <c:pt idx="10">
                  <c:v>Finland</c:v>
                </c:pt>
                <c:pt idx="11">
                  <c:v>Germany</c:v>
                </c:pt>
                <c:pt idx="12">
                  <c:v>France</c:v>
                </c:pt>
                <c:pt idx="13">
                  <c:v>Australia</c:v>
                </c:pt>
                <c:pt idx="14">
                  <c:v>EU23 average</c:v>
                </c:pt>
                <c:pt idx="15">
                  <c:v>OECD average</c:v>
                </c:pt>
                <c:pt idx="16">
                  <c:v>New Zealand</c:v>
                </c:pt>
                <c:pt idx="17">
                  <c:v>Iceland</c:v>
                </c:pt>
                <c:pt idx="18">
                  <c:v>Ireland</c:v>
                </c:pt>
                <c:pt idx="19">
                  <c:v>Estonia</c:v>
                </c:pt>
                <c:pt idx="20">
                  <c:v>Spain</c:v>
                </c:pt>
                <c:pt idx="21">
                  <c:v>Italy</c:v>
                </c:pt>
                <c:pt idx="22">
                  <c:v>Slovak Republic</c:v>
                </c:pt>
                <c:pt idx="23">
                  <c:v>Hungary</c:v>
                </c:pt>
                <c:pt idx="24">
                  <c:v>Slovenia</c:v>
                </c:pt>
                <c:pt idx="25">
                  <c:v>Israel</c:v>
                </c:pt>
                <c:pt idx="26">
                  <c:v>Portugal</c:v>
                </c:pt>
                <c:pt idx="27">
                  <c:v>Turkey</c:v>
                </c:pt>
                <c:pt idx="28">
                  <c:v>Korea</c:v>
                </c:pt>
                <c:pt idx="29">
                  <c:v>Czech Republic</c:v>
                </c:pt>
                <c:pt idx="30">
                  <c:v>Chile</c:v>
                </c:pt>
                <c:pt idx="31">
                  <c:v>Poland</c:v>
                </c:pt>
                <c:pt idx="32">
                  <c:v>Russian Federation</c:v>
                </c:pt>
                <c:pt idx="33">
                  <c:v>Lithuania</c:v>
                </c:pt>
                <c:pt idx="34">
                  <c:v>Latvia</c:v>
                </c:pt>
                <c:pt idx="35">
                  <c:v>Mexico</c:v>
                </c:pt>
                <c:pt idx="36">
                  <c:v>Colombia</c:v>
                </c:pt>
              </c:strCache>
            </c:strRef>
          </c:cat>
          <c:val>
            <c:numRef>
              <c:f>'Figure C1.2.b'!$C$35:$C$71</c:f>
              <c:numCache>
                <c:formatCode>#,##0.00</c:formatCode>
                <c:ptCount val="37"/>
                <c:pt idx="0">
                  <c:v>1113.653</c:v>
                </c:pt>
                <c:pt idx="1">
                  <c:v>4075.8220000000001</c:v>
                </c:pt>
                <c:pt idx="2">
                  <c:v>0</c:v>
                </c:pt>
                <c:pt idx="3">
                  <c:v>2107.0996</c:v>
                </c:pt>
                <c:pt idx="4">
                  <c:v>1187.2675999999999</c:v>
                </c:pt>
                <c:pt idx="5">
                  <c:v>368.94274999999999</c:v>
                </c:pt>
                <c:pt idx="6">
                  <c:v>0</c:v>
                </c:pt>
                <c:pt idx="8">
                  <c:v>171.29523</c:v>
                </c:pt>
                <c:pt idx="9">
                  <c:v>1009.321</c:v>
                </c:pt>
                <c:pt idx="10">
                  <c:v>0</c:v>
                </c:pt>
                <c:pt idx="11">
                  <c:v>997.88927999999999</c:v>
                </c:pt>
                <c:pt idx="12">
                  <c:v>775.73186999999996</c:v>
                </c:pt>
                <c:pt idx="13">
                  <c:v>759.96118000000001</c:v>
                </c:pt>
                <c:pt idx="14">
                  <c:v>617.44119999999998</c:v>
                </c:pt>
                <c:pt idx="15">
                  <c:v>704.98955000000001</c:v>
                </c:pt>
                <c:pt idx="19">
                  <c:v>0.61727971000000004</c:v>
                </c:pt>
                <c:pt idx="20">
                  <c:v>524.69597999999996</c:v>
                </c:pt>
                <c:pt idx="21">
                  <c:v>417.01125999999999</c:v>
                </c:pt>
                <c:pt idx="22">
                  <c:v>1811.9867999999999</c:v>
                </c:pt>
                <c:pt idx="23">
                  <c:v>964.43102999999996</c:v>
                </c:pt>
                <c:pt idx="24">
                  <c:v>367.09780999999998</c:v>
                </c:pt>
                <c:pt idx="25">
                  <c:v>41.339469999999999</c:v>
                </c:pt>
                <c:pt idx="26">
                  <c:v>424.09796</c:v>
                </c:pt>
                <c:pt idx="28">
                  <c:v>98.865821999999994</c:v>
                </c:pt>
                <c:pt idx="29">
                  <c:v>81.183967999999993</c:v>
                </c:pt>
                <c:pt idx="30">
                  <c:v>66.146743999999998</c:v>
                </c:pt>
                <c:pt idx="31">
                  <c:v>47.821438000000001</c:v>
                </c:pt>
                <c:pt idx="33">
                  <c:v>781.36945000000003</c:v>
                </c:pt>
                <c:pt idx="34">
                  <c:v>136.07975999999999</c:v>
                </c:pt>
              </c:numCache>
            </c:numRef>
          </c:val>
          <c:extLst>
            <c:ext xmlns:c16="http://schemas.microsoft.com/office/drawing/2014/chart" uri="{C3380CC4-5D6E-409C-BE32-E72D297353CC}">
              <c16:uniqueId val="{00000001-BF02-4571-9EB8-E080EEDA5799}"/>
            </c:ext>
          </c:extLst>
        </c:ser>
        <c:ser>
          <c:idx val="0"/>
          <c:order val="2"/>
          <c:tx>
            <c:strRef>
              <c:f>'Figure C1.2.b'!$D$34</c:f>
              <c:strCache>
                <c:ptCount val="1"/>
                <c:pt idx="0">
                  <c:v>R&amp;D</c:v>
                </c:pt>
              </c:strCache>
            </c:strRef>
          </c:tx>
          <c:spPr>
            <a:solidFill>
              <a:schemeClr val="accent2"/>
            </a:solidFill>
            <a:ln>
              <a:noFill/>
            </a:ln>
            <a:effectLst/>
          </c:spPr>
          <c:invertIfNegative val="0"/>
          <c:cat>
            <c:strRef>
              <c:f>'Figure C1.2.b'!$A$35:$A$71</c:f>
              <c:strCache>
                <c:ptCount val="37"/>
                <c:pt idx="0">
                  <c:v>Luxembourg</c:v>
                </c:pt>
                <c:pt idx="1">
                  <c:v>United States</c:v>
                </c:pt>
                <c:pt idx="2">
                  <c:v>Sweden</c:v>
                </c:pt>
                <c:pt idx="3">
                  <c:v>United Kingdom</c:v>
                </c:pt>
                <c:pt idx="4">
                  <c:v>Canada</c:v>
                </c:pt>
                <c:pt idx="5">
                  <c:v>Norway</c:v>
                </c:pt>
                <c:pt idx="6">
                  <c:v>Netherlands</c:v>
                </c:pt>
                <c:pt idx="7">
                  <c:v>Japan</c:v>
                </c:pt>
                <c:pt idx="8">
                  <c:v>Austria</c:v>
                </c:pt>
                <c:pt idx="9">
                  <c:v>Belgium</c:v>
                </c:pt>
                <c:pt idx="10">
                  <c:v>Finland</c:v>
                </c:pt>
                <c:pt idx="11">
                  <c:v>Germany</c:v>
                </c:pt>
                <c:pt idx="12">
                  <c:v>France</c:v>
                </c:pt>
                <c:pt idx="13">
                  <c:v>Australia</c:v>
                </c:pt>
                <c:pt idx="14">
                  <c:v>EU23 average</c:v>
                </c:pt>
                <c:pt idx="15">
                  <c:v>OECD average</c:v>
                </c:pt>
                <c:pt idx="16">
                  <c:v>New Zealand</c:v>
                </c:pt>
                <c:pt idx="17">
                  <c:v>Iceland</c:v>
                </c:pt>
                <c:pt idx="18">
                  <c:v>Ireland</c:v>
                </c:pt>
                <c:pt idx="19">
                  <c:v>Estonia</c:v>
                </c:pt>
                <c:pt idx="20">
                  <c:v>Spain</c:v>
                </c:pt>
                <c:pt idx="21">
                  <c:v>Italy</c:v>
                </c:pt>
                <c:pt idx="22">
                  <c:v>Slovak Republic</c:v>
                </c:pt>
                <c:pt idx="23">
                  <c:v>Hungary</c:v>
                </c:pt>
                <c:pt idx="24">
                  <c:v>Slovenia</c:v>
                </c:pt>
                <c:pt idx="25">
                  <c:v>Israel</c:v>
                </c:pt>
                <c:pt idx="26">
                  <c:v>Portugal</c:v>
                </c:pt>
                <c:pt idx="27">
                  <c:v>Turkey</c:v>
                </c:pt>
                <c:pt idx="28">
                  <c:v>Korea</c:v>
                </c:pt>
                <c:pt idx="29">
                  <c:v>Czech Republic</c:v>
                </c:pt>
                <c:pt idx="30">
                  <c:v>Chile</c:v>
                </c:pt>
                <c:pt idx="31">
                  <c:v>Poland</c:v>
                </c:pt>
                <c:pt idx="32">
                  <c:v>Russian Federation</c:v>
                </c:pt>
                <c:pt idx="33">
                  <c:v>Lithuania</c:v>
                </c:pt>
                <c:pt idx="34">
                  <c:v>Latvia</c:v>
                </c:pt>
                <c:pt idx="35">
                  <c:v>Mexico</c:v>
                </c:pt>
                <c:pt idx="36">
                  <c:v>Colombia</c:v>
                </c:pt>
              </c:strCache>
            </c:strRef>
          </c:cat>
          <c:val>
            <c:numRef>
              <c:f>'Figure C1.2.b'!$D$35:$D$71</c:f>
              <c:numCache>
                <c:formatCode>#,##0.00</c:formatCode>
                <c:ptCount val="37"/>
                <c:pt idx="0">
                  <c:v>20451.898000000001</c:v>
                </c:pt>
                <c:pt idx="1">
                  <c:v>3615.5225</c:v>
                </c:pt>
                <c:pt idx="2">
                  <c:v>13203.929</c:v>
                </c:pt>
                <c:pt idx="3">
                  <c:v>5366.8891999999996</c:v>
                </c:pt>
                <c:pt idx="4">
                  <c:v>6793.4390000000003</c:v>
                </c:pt>
                <c:pt idx="5">
                  <c:v>7942.6709000000001</c:v>
                </c:pt>
                <c:pt idx="6">
                  <c:v>6995.6400999999996</c:v>
                </c:pt>
                <c:pt idx="8">
                  <c:v>4735.8608000000004</c:v>
                </c:pt>
                <c:pt idx="9">
                  <c:v>6320.5078000000003</c:v>
                </c:pt>
                <c:pt idx="10">
                  <c:v>7226.4813999999997</c:v>
                </c:pt>
                <c:pt idx="11">
                  <c:v>7565.2816999999995</c:v>
                </c:pt>
                <c:pt idx="12">
                  <c:v>5142.5420000000004</c:v>
                </c:pt>
                <c:pt idx="13">
                  <c:v>5378.7602999999999</c:v>
                </c:pt>
                <c:pt idx="14">
                  <c:v>5228.280999999999</c:v>
                </c:pt>
                <c:pt idx="15">
                  <c:v>4499.5997946869102</c:v>
                </c:pt>
                <c:pt idx="19">
                  <c:v>3672.1199000000001</c:v>
                </c:pt>
                <c:pt idx="20">
                  <c:v>3198.1729</c:v>
                </c:pt>
                <c:pt idx="21">
                  <c:v>4011.7431999999999</c:v>
                </c:pt>
                <c:pt idx="22">
                  <c:v>2596.7941999999998</c:v>
                </c:pt>
                <c:pt idx="23">
                  <c:v>1746.6152</c:v>
                </c:pt>
                <c:pt idx="24">
                  <c:v>2283.5803000000001</c:v>
                </c:pt>
                <c:pt idx="25">
                  <c:v>4103.7173000000003</c:v>
                </c:pt>
                <c:pt idx="26">
                  <c:v>2633.3413</c:v>
                </c:pt>
                <c:pt idx="28">
                  <c:v>2100.8035</c:v>
                </c:pt>
                <c:pt idx="29">
                  <c:v>3620.5146</c:v>
                </c:pt>
                <c:pt idx="30">
                  <c:v>497.74856999999997</c:v>
                </c:pt>
                <c:pt idx="31">
                  <c:v>1707.1215999999999</c:v>
                </c:pt>
                <c:pt idx="33">
                  <c:v>1841.1953000000001</c:v>
                </c:pt>
                <c:pt idx="34">
                  <c:v>1338.3732</c:v>
                </c:pt>
              </c:numCache>
            </c:numRef>
          </c:val>
          <c:extLst>
            <c:ext xmlns:c16="http://schemas.microsoft.com/office/drawing/2014/chart" uri="{C3380CC4-5D6E-409C-BE32-E72D297353CC}">
              <c16:uniqueId val="{00000002-BF02-4571-9EB8-E080EEDA5799}"/>
            </c:ext>
          </c:extLst>
        </c:ser>
        <c:ser>
          <c:idx val="3"/>
          <c:order val="3"/>
          <c:tx>
            <c:strRef>
              <c:f>'Figure C1.2.b'!$E$34</c:f>
              <c:strCache>
                <c:ptCount val="1"/>
                <c:pt idx="0">
                  <c:v>Total</c:v>
                </c:pt>
              </c:strCache>
            </c:strRef>
          </c:tx>
          <c:spPr>
            <a:solidFill>
              <a:schemeClr val="accent6"/>
            </a:solidFill>
            <a:ln>
              <a:noFill/>
            </a:ln>
            <a:effectLst/>
          </c:spPr>
          <c:invertIfNegative val="0"/>
          <c:cat>
            <c:strRef>
              <c:f>'Figure C1.2.b'!$A$35:$A$71</c:f>
              <c:strCache>
                <c:ptCount val="37"/>
                <c:pt idx="0">
                  <c:v>Luxembourg</c:v>
                </c:pt>
                <c:pt idx="1">
                  <c:v>United States</c:v>
                </c:pt>
                <c:pt idx="2">
                  <c:v>Sweden</c:v>
                </c:pt>
                <c:pt idx="3">
                  <c:v>United Kingdom</c:v>
                </c:pt>
                <c:pt idx="4">
                  <c:v>Canada</c:v>
                </c:pt>
                <c:pt idx="5">
                  <c:v>Norway</c:v>
                </c:pt>
                <c:pt idx="6">
                  <c:v>Netherlands</c:v>
                </c:pt>
                <c:pt idx="7">
                  <c:v>Japan</c:v>
                </c:pt>
                <c:pt idx="8">
                  <c:v>Austria</c:v>
                </c:pt>
                <c:pt idx="9">
                  <c:v>Belgium</c:v>
                </c:pt>
                <c:pt idx="10">
                  <c:v>Finland</c:v>
                </c:pt>
                <c:pt idx="11">
                  <c:v>Germany</c:v>
                </c:pt>
                <c:pt idx="12">
                  <c:v>France</c:v>
                </c:pt>
                <c:pt idx="13">
                  <c:v>Australia</c:v>
                </c:pt>
                <c:pt idx="14">
                  <c:v>EU23 average</c:v>
                </c:pt>
                <c:pt idx="15">
                  <c:v>OECD average</c:v>
                </c:pt>
                <c:pt idx="16">
                  <c:v>New Zealand</c:v>
                </c:pt>
                <c:pt idx="17">
                  <c:v>Iceland</c:v>
                </c:pt>
                <c:pt idx="18">
                  <c:v>Ireland</c:v>
                </c:pt>
                <c:pt idx="19">
                  <c:v>Estonia</c:v>
                </c:pt>
                <c:pt idx="20">
                  <c:v>Spain</c:v>
                </c:pt>
                <c:pt idx="21">
                  <c:v>Italy</c:v>
                </c:pt>
                <c:pt idx="22">
                  <c:v>Slovak Republic</c:v>
                </c:pt>
                <c:pt idx="23">
                  <c:v>Hungary</c:v>
                </c:pt>
                <c:pt idx="24">
                  <c:v>Slovenia</c:v>
                </c:pt>
                <c:pt idx="25">
                  <c:v>Israel</c:v>
                </c:pt>
                <c:pt idx="26">
                  <c:v>Portugal</c:v>
                </c:pt>
                <c:pt idx="27">
                  <c:v>Turkey</c:v>
                </c:pt>
                <c:pt idx="28">
                  <c:v>Korea</c:v>
                </c:pt>
                <c:pt idx="29">
                  <c:v>Czech Republic</c:v>
                </c:pt>
                <c:pt idx="30">
                  <c:v>Chile</c:v>
                </c:pt>
                <c:pt idx="31">
                  <c:v>Poland</c:v>
                </c:pt>
                <c:pt idx="32">
                  <c:v>Russian Federation</c:v>
                </c:pt>
                <c:pt idx="33">
                  <c:v>Lithuania</c:v>
                </c:pt>
                <c:pt idx="34">
                  <c:v>Latvia</c:v>
                </c:pt>
                <c:pt idx="35">
                  <c:v>Mexico</c:v>
                </c:pt>
                <c:pt idx="36">
                  <c:v>Colombia</c:v>
                </c:pt>
              </c:strCache>
            </c:strRef>
          </c:cat>
          <c:val>
            <c:numRef>
              <c:f>'Figure C1.2.b'!$E$35:$E$71</c:f>
              <c:numCache>
                <c:formatCode>General</c:formatCode>
                <c:ptCount val="37"/>
                <c:pt idx="7" formatCode="#,##0.00">
                  <c:v>19190.523000000001</c:v>
                </c:pt>
                <c:pt idx="16" formatCode="#,##0.00">
                  <c:v>14933.351000000001</c:v>
                </c:pt>
                <c:pt idx="17" formatCode="#,##0.00">
                  <c:v>14550.76</c:v>
                </c:pt>
                <c:pt idx="18" formatCode="#,##0.00">
                  <c:v>13237.181</c:v>
                </c:pt>
                <c:pt idx="27" formatCode="#,##0.00">
                  <c:v>10519.343999999999</c:v>
                </c:pt>
                <c:pt idx="32" formatCode="#,##0.00">
                  <c:v>8478.9678000000004</c:v>
                </c:pt>
                <c:pt idx="35" formatCode="#,##0.00">
                  <c:v>7347.3393999999998</c:v>
                </c:pt>
                <c:pt idx="36" formatCode="#,##0.00">
                  <c:v>5787.3114999999998</c:v>
                </c:pt>
              </c:numCache>
            </c:numRef>
          </c:val>
          <c:extLst>
            <c:ext xmlns:c16="http://schemas.microsoft.com/office/drawing/2014/chart" uri="{C3380CC4-5D6E-409C-BE32-E72D297353CC}">
              <c16:uniqueId val="{00000003-BF02-4571-9EB8-E080EEDA5799}"/>
            </c:ext>
          </c:extLst>
        </c:ser>
        <c:dLbls>
          <c:showLegendKey val="0"/>
          <c:showVal val="0"/>
          <c:showCatName val="0"/>
          <c:showSerName val="0"/>
          <c:showPercent val="0"/>
          <c:showBubbleSize val="0"/>
        </c:dLbls>
        <c:gapWidth val="150"/>
        <c:overlap val="100"/>
        <c:axId val="375546624"/>
        <c:axId val="375548160"/>
      </c:barChart>
      <c:catAx>
        <c:axId val="375546624"/>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375548160"/>
        <c:crossesAt val="100"/>
        <c:auto val="1"/>
        <c:lblAlgn val="ctr"/>
        <c:lblOffset val="0"/>
        <c:noMultiLvlLbl val="0"/>
      </c:catAx>
      <c:valAx>
        <c:axId val="375548160"/>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75546624"/>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1268457240390964"/>
          <c:y val="3.2499508989947672E-3"/>
          <c:w val="0.84447321969286404"/>
          <c:h val="6.8502215799591898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7.889292880904121E-2"/>
          <c:w val="0.98906927548920154"/>
          <c:h val="0.91519243017241103"/>
        </c:manualLayout>
      </c:layout>
      <c:lineChart>
        <c:grouping val="standard"/>
        <c:varyColors val="0"/>
        <c:ser>
          <c:idx val="1"/>
          <c:order val="0"/>
          <c:tx>
            <c:strRef>
              <c:f>'Figure B7.4.'!$N$51</c:f>
              <c:strCache>
                <c:ptCount val="1"/>
                <c:pt idx="0">
                  <c:v>Master's</c:v>
                </c:pt>
              </c:strCache>
            </c:strRef>
          </c:tx>
          <c:spPr>
            <a:ln w="25400">
              <a:noFill/>
            </a:ln>
            <a:effectLst/>
          </c:spPr>
          <c:marker>
            <c:symbol val="triangle"/>
            <c:size val="5"/>
            <c:spPr>
              <a:solidFill>
                <a:schemeClr val="accent3"/>
              </a:solidFill>
              <a:ln w="6350" cap="flat" cmpd="sng" algn="ctr">
                <a:solidFill>
                  <a:schemeClr val="accent3"/>
                </a:solidFill>
                <a:prstDash val="solid"/>
                <a:round/>
              </a:ln>
              <a:effectLst/>
            </c:spPr>
          </c:marker>
          <c:cat>
            <c:strRef>
              <c:f>'Figure B7.4.'!$T$52:$T$99</c:f>
              <c:strCache>
                <c:ptCount val="45"/>
                <c:pt idx="0">
                  <c:v>Poland</c:v>
                </c:pt>
                <c:pt idx="1">
                  <c:v>Saudi Arabia</c:v>
                </c:pt>
                <c:pt idx="2">
                  <c:v>Slovak Republic</c:v>
                </c:pt>
                <c:pt idx="3">
                  <c:v>Indonesia</c:v>
                </c:pt>
                <c:pt idx="4">
                  <c:v>Latvia</c:v>
                </c:pt>
                <c:pt idx="5">
                  <c:v>Portugal</c:v>
                </c:pt>
                <c:pt idx="6">
                  <c:v>Slovenia</c:v>
                </c:pt>
                <c:pt idx="7">
                  <c:v>Czech Republic</c:v>
                </c:pt>
                <c:pt idx="8">
                  <c:v>Estonia</c:v>
                </c:pt>
                <c:pt idx="9">
                  <c:v>Italy</c:v>
                </c:pt>
                <c:pt idx="10">
                  <c:v>India</c:v>
                </c:pt>
                <c:pt idx="11">
                  <c:v>United Kingdom</c:v>
                </c:pt>
                <c:pt idx="12">
                  <c:v>Lithuania</c:v>
                </c:pt>
                <c:pt idx="13">
                  <c:v>Turkey</c:v>
                </c:pt>
                <c:pt idx="14">
                  <c:v>Denmark</c:v>
                </c:pt>
                <c:pt idx="15">
                  <c:v>Argentina1</c:v>
                </c:pt>
                <c:pt idx="16">
                  <c:v>Costa Rica</c:v>
                </c:pt>
                <c:pt idx="17">
                  <c:v>EU23 average</c:v>
                </c:pt>
                <c:pt idx="18">
                  <c:v>Sweden</c:v>
                </c:pt>
                <c:pt idx="19">
                  <c:v>Israel</c:v>
                </c:pt>
                <c:pt idx="20">
                  <c:v>OECD average</c:v>
                </c:pt>
                <c:pt idx="21">
                  <c:v>Hungary</c:v>
                </c:pt>
                <c:pt idx="22">
                  <c:v>Australia</c:v>
                </c:pt>
                <c:pt idx="23">
                  <c:v>Finland</c:v>
                </c:pt>
                <c:pt idx="24">
                  <c:v>Korea</c:v>
                </c:pt>
                <c:pt idx="25">
                  <c:v>New Zealand</c:v>
                </c:pt>
                <c:pt idx="26">
                  <c:v>South Africa1</c:v>
                </c:pt>
                <c:pt idx="27">
                  <c:v>Canada</c:v>
                </c:pt>
                <c:pt idx="28">
                  <c:v>Spain</c:v>
                </c:pt>
                <c:pt idx="29">
                  <c:v>Mexico</c:v>
                </c:pt>
                <c:pt idx="30">
                  <c:v>Greece</c:v>
                </c:pt>
                <c:pt idx="31">
                  <c:v>United States</c:v>
                </c:pt>
                <c:pt idx="32">
                  <c:v>Austria</c:v>
                </c:pt>
                <c:pt idx="33">
                  <c:v>Brazil</c:v>
                </c:pt>
                <c:pt idx="34">
                  <c:v>Norway</c:v>
                </c:pt>
                <c:pt idx="35">
                  <c:v>Germany</c:v>
                </c:pt>
                <c:pt idx="36">
                  <c:v>France</c:v>
                </c:pt>
                <c:pt idx="37">
                  <c:v>Iceland</c:v>
                </c:pt>
                <c:pt idx="38">
                  <c:v>Ireland</c:v>
                </c:pt>
                <c:pt idx="39">
                  <c:v>Belgium</c:v>
                </c:pt>
                <c:pt idx="40">
                  <c:v>Netherlands</c:v>
                </c:pt>
                <c:pt idx="41">
                  <c:v>Chile</c:v>
                </c:pt>
                <c:pt idx="42">
                  <c:v>Switzerland</c:v>
                </c:pt>
                <c:pt idx="43">
                  <c:v>Luxembourg</c:v>
                </c:pt>
                <c:pt idx="44">
                  <c:v>Japan</c:v>
                </c:pt>
              </c:strCache>
            </c:strRef>
          </c:cat>
          <c:val>
            <c:numRef>
              <c:f>'Figure B7.4.'!list_var1</c:f>
              <c:numCache>
                <c:formatCode>_(* #,##0_);_(* \(#,##0\);_(* "-"??_);_(@_)</c:formatCode>
                <c:ptCount val="45"/>
                <c:pt idx="0">
                  <c:v>74.420649999999995</c:v>
                </c:pt>
                <c:pt idx="1">
                  <c:v>66.262135922330003</c:v>
                </c:pt>
                <c:pt idx="2">
                  <c:v>64.442819999999998</c:v>
                </c:pt>
                <c:pt idx="3">
                  <c:v>64.0625</c:v>
                </c:pt>
                <c:pt idx="4">
                  <c:v>63.541670000000003</c:v>
                </c:pt>
                <c:pt idx="5">
                  <c:v>62.59169</c:v>
                </c:pt>
                <c:pt idx="6">
                  <c:v>62.089550000000003</c:v>
                </c:pt>
                <c:pt idx="7">
                  <c:v>61.884239999999998</c:v>
                </c:pt>
                <c:pt idx="8">
                  <c:v>61.739130000000003</c:v>
                </c:pt>
                <c:pt idx="9">
                  <c:v>60.960299999999997</c:v>
                </c:pt>
                <c:pt idx="10">
                  <c:v>60.749943272067</c:v>
                </c:pt>
                <c:pt idx="11">
                  <c:v>60.498220000000003</c:v>
                </c:pt>
                <c:pt idx="12">
                  <c:v>59.065930000000002</c:v>
                </c:pt>
                <c:pt idx="13">
                  <c:v>56.934310000000004</c:v>
                </c:pt>
                <c:pt idx="14">
                  <c:v>56.747410000000002</c:v>
                </c:pt>
                <c:pt idx="15">
                  <c:v>56.432748538012</c:v>
                </c:pt>
                <c:pt idx="16">
                  <c:v>55.55556</c:v>
                </c:pt>
                <c:pt idx="17">
                  <c:v>55.430136086956516</c:v>
                </c:pt>
                <c:pt idx="18">
                  <c:v>54.634149999999998</c:v>
                </c:pt>
                <c:pt idx="19">
                  <c:v>53.817909999999998</c:v>
                </c:pt>
                <c:pt idx="20">
                  <c:v>53.534722162162169</c:v>
                </c:pt>
                <c:pt idx="21">
                  <c:v>53.002070000000003</c:v>
                </c:pt>
                <c:pt idx="22">
                  <c:v>52.612189999999998</c:v>
                </c:pt>
                <c:pt idx="23">
                  <c:v>52.456290000000003</c:v>
                </c:pt>
                <c:pt idx="24">
                  <c:v>52.376539999999999</c:v>
                </c:pt>
                <c:pt idx="25">
                  <c:v>52.283470000000001</c:v>
                </c:pt>
                <c:pt idx="26">
                  <c:v>52.144188937228002</c:v>
                </c:pt>
                <c:pt idx="27">
                  <c:v>51.461910000000003</c:v>
                </c:pt>
                <c:pt idx="28">
                  <c:v>50.919119999999999</c:v>
                </c:pt>
                <c:pt idx="29">
                  <c:v>50.840339999999998</c:v>
                </c:pt>
                <c:pt idx="30">
                  <c:v>50.181089999999998</c:v>
                </c:pt>
                <c:pt idx="31">
                  <c:v>50.129469999999998</c:v>
                </c:pt>
                <c:pt idx="32">
                  <c:v>49.885689999999997</c:v>
                </c:pt>
                <c:pt idx="33">
                  <c:v>49.863250000000001</c:v>
                </c:pt>
                <c:pt idx="34">
                  <c:v>49.343339999999998</c:v>
                </c:pt>
                <c:pt idx="35">
                  <c:v>48.985939999999999</c:v>
                </c:pt>
                <c:pt idx="36">
                  <c:v>48.651020000000003</c:v>
                </c:pt>
                <c:pt idx="37">
                  <c:v>47.945210000000003</c:v>
                </c:pt>
                <c:pt idx="38">
                  <c:v>47.48603</c:v>
                </c:pt>
                <c:pt idx="39">
                  <c:v>46.191650000000003</c:v>
                </c:pt>
                <c:pt idx="40">
                  <c:v>43.609380000000002</c:v>
                </c:pt>
                <c:pt idx="41">
                  <c:v>43.205069999999999</c:v>
                </c:pt>
                <c:pt idx="42">
                  <c:v>43.04251</c:v>
                </c:pt>
                <c:pt idx="43">
                  <c:v>40.909089999999999</c:v>
                </c:pt>
                <c:pt idx="44">
                  <c:v>23.12574</c:v>
                </c:pt>
              </c:numCache>
            </c:numRef>
          </c:val>
          <c:smooth val="0"/>
          <c:extLst>
            <c:ext xmlns:c16="http://schemas.microsoft.com/office/drawing/2014/chart" uri="{C3380CC4-5D6E-409C-BE32-E72D297353CC}">
              <c16:uniqueId val="{00000000-9E9C-40F2-A9E5-B955F635C831}"/>
            </c:ext>
          </c:extLst>
        </c:ser>
        <c:ser>
          <c:idx val="2"/>
          <c:order val="1"/>
          <c:tx>
            <c:strRef>
              <c:f>'Figure B7.4.'!$P$51</c:f>
              <c:strCache>
                <c:ptCount val="1"/>
                <c:pt idx="0">
                  <c:v>Doctorate</c:v>
                </c:pt>
              </c:strCache>
            </c:strRef>
          </c:tx>
          <c:spPr>
            <a:ln w="25400">
              <a:noFill/>
            </a:ln>
            <a:effectLst/>
          </c:spPr>
          <c:marker>
            <c:symbol val="dash"/>
            <c:size val="10"/>
            <c:spPr>
              <a:solidFill>
                <a:schemeClr val="accent6"/>
              </a:solidFill>
              <a:ln w="6350" cap="flat" cmpd="sng" algn="ctr">
                <a:solidFill>
                  <a:schemeClr val="accent6"/>
                </a:solidFill>
                <a:prstDash val="solid"/>
                <a:round/>
              </a:ln>
              <a:effectLst/>
            </c:spPr>
          </c:marker>
          <c:cat>
            <c:strRef>
              <c:f>'Figure B7.4.'!$T$52:$T$99</c:f>
              <c:strCache>
                <c:ptCount val="45"/>
                <c:pt idx="0">
                  <c:v>Poland</c:v>
                </c:pt>
                <c:pt idx="1">
                  <c:v>Saudi Arabia</c:v>
                </c:pt>
                <c:pt idx="2">
                  <c:v>Slovak Republic</c:v>
                </c:pt>
                <c:pt idx="3">
                  <c:v>Indonesia</c:v>
                </c:pt>
                <c:pt idx="4">
                  <c:v>Latvia</c:v>
                </c:pt>
                <c:pt idx="5">
                  <c:v>Portugal</c:v>
                </c:pt>
                <c:pt idx="6">
                  <c:v>Slovenia</c:v>
                </c:pt>
                <c:pt idx="7">
                  <c:v>Czech Republic</c:v>
                </c:pt>
                <c:pt idx="8">
                  <c:v>Estonia</c:v>
                </c:pt>
                <c:pt idx="9">
                  <c:v>Italy</c:v>
                </c:pt>
                <c:pt idx="10">
                  <c:v>India</c:v>
                </c:pt>
                <c:pt idx="11">
                  <c:v>United Kingdom</c:v>
                </c:pt>
                <c:pt idx="12">
                  <c:v>Lithuania</c:v>
                </c:pt>
                <c:pt idx="13">
                  <c:v>Turkey</c:v>
                </c:pt>
                <c:pt idx="14">
                  <c:v>Denmark</c:v>
                </c:pt>
                <c:pt idx="15">
                  <c:v>Argentina1</c:v>
                </c:pt>
                <c:pt idx="16">
                  <c:v>Costa Rica</c:v>
                </c:pt>
                <c:pt idx="17">
                  <c:v>EU23 average</c:v>
                </c:pt>
                <c:pt idx="18">
                  <c:v>Sweden</c:v>
                </c:pt>
                <c:pt idx="19">
                  <c:v>Israel</c:v>
                </c:pt>
                <c:pt idx="20">
                  <c:v>OECD average</c:v>
                </c:pt>
                <c:pt idx="21">
                  <c:v>Hungary</c:v>
                </c:pt>
                <c:pt idx="22">
                  <c:v>Australia</c:v>
                </c:pt>
                <c:pt idx="23">
                  <c:v>Finland</c:v>
                </c:pt>
                <c:pt idx="24">
                  <c:v>Korea</c:v>
                </c:pt>
                <c:pt idx="25">
                  <c:v>New Zealand</c:v>
                </c:pt>
                <c:pt idx="26">
                  <c:v>South Africa1</c:v>
                </c:pt>
                <c:pt idx="27">
                  <c:v>Canada</c:v>
                </c:pt>
                <c:pt idx="28">
                  <c:v>Spain</c:v>
                </c:pt>
                <c:pt idx="29">
                  <c:v>Mexico</c:v>
                </c:pt>
                <c:pt idx="30">
                  <c:v>Greece</c:v>
                </c:pt>
                <c:pt idx="31">
                  <c:v>United States</c:v>
                </c:pt>
                <c:pt idx="32">
                  <c:v>Austria</c:v>
                </c:pt>
                <c:pt idx="33">
                  <c:v>Brazil</c:v>
                </c:pt>
                <c:pt idx="34">
                  <c:v>Norway</c:v>
                </c:pt>
                <c:pt idx="35">
                  <c:v>Germany</c:v>
                </c:pt>
                <c:pt idx="36">
                  <c:v>France</c:v>
                </c:pt>
                <c:pt idx="37">
                  <c:v>Iceland</c:v>
                </c:pt>
                <c:pt idx="38">
                  <c:v>Ireland</c:v>
                </c:pt>
                <c:pt idx="39">
                  <c:v>Belgium</c:v>
                </c:pt>
                <c:pt idx="40">
                  <c:v>Netherlands</c:v>
                </c:pt>
                <c:pt idx="41">
                  <c:v>Chile</c:v>
                </c:pt>
                <c:pt idx="42">
                  <c:v>Switzerland</c:v>
                </c:pt>
                <c:pt idx="43">
                  <c:v>Luxembourg</c:v>
                </c:pt>
                <c:pt idx="44">
                  <c:v>Japan</c:v>
                </c:pt>
              </c:strCache>
            </c:strRef>
          </c:cat>
          <c:val>
            <c:numRef>
              <c:f>'Figure B7.4.'!list_var2</c:f>
              <c:numCache>
                <c:formatCode>_(* #,##0_);_(* \(#,##0\);_(* "-"??_);_(@_)</c:formatCode>
                <c:ptCount val="45"/>
                <c:pt idx="0">
                  <c:v>54.775280000000002</c:v>
                </c:pt>
                <c:pt idx="1">
                  <c:v>37.837837837838002</c:v>
                </c:pt>
                <c:pt idx="2">
                  <c:v>53.380780000000001</c:v>
                </c:pt>
                <c:pt idx="3">
                  <c:v>52.466367713004999</c:v>
                </c:pt>
                <c:pt idx="4">
                  <c:v>68.421049999999994</c:v>
                </c:pt>
                <c:pt idx="5">
                  <c:v>56.363639999999997</c:v>
                </c:pt>
                <c:pt idx="6">
                  <c:v>47.058819999999997</c:v>
                </c:pt>
                <c:pt idx="7">
                  <c:v>46.771380000000001</c:v>
                </c:pt>
                <c:pt idx="8">
                  <c:v>59.523809999999997</c:v>
                </c:pt>
                <c:pt idx="9">
                  <c:v>52.185920000000003</c:v>
                </c:pt>
                <c:pt idx="10">
                  <c:v>44.480755265069</c:v>
                </c:pt>
                <c:pt idx="11">
                  <c:v>47.387070000000001</c:v>
                </c:pt>
                <c:pt idx="12">
                  <c:v>49.397590000000001</c:v>
                </c:pt>
                <c:pt idx="13">
                  <c:v>57.699120000000001</c:v>
                </c:pt>
                <c:pt idx="14">
                  <c:v>38.402059999999999</c:v>
                </c:pt>
                <c:pt idx="15">
                  <c:v>63.174946004319999</c:v>
                </c:pt>
                <c:pt idx="16">
                  <c:v>41.666670000000003</c:v>
                </c:pt>
                <c:pt idx="17">
                  <c:v>47.455776086956519</c:v>
                </c:pt>
                <c:pt idx="18">
                  <c:v>40.521979999999999</c:v>
                </c:pt>
                <c:pt idx="19">
                  <c:v>52.484470000000002</c:v>
                </c:pt>
                <c:pt idx="20">
                  <c:v>46.268337777777774</c:v>
                </c:pt>
                <c:pt idx="21">
                  <c:v>42.5</c:v>
                </c:pt>
                <c:pt idx="22">
                  <c:v>46.669820000000001</c:v>
                </c:pt>
                <c:pt idx="23">
                  <c:v>53.246749999999999</c:v>
                </c:pt>
                <c:pt idx="24">
                  <c:v>35.582500000000003</c:v>
                </c:pt>
                <c:pt idx="25">
                  <c:v>46.197180000000003</c:v>
                </c:pt>
                <c:pt idx="26">
                  <c:v>41.965678627145003</c:v>
                </c:pt>
                <c:pt idx="27">
                  <c:v>46.117289999999997</c:v>
                </c:pt>
                <c:pt idx="28">
                  <c:v>49.169080000000001</c:v>
                </c:pt>
                <c:pt idx="29">
                  <c:v>47.933880000000002</c:v>
                </c:pt>
                <c:pt idx="30">
                  <c:v>49.212600000000002</c:v>
                </c:pt>
                <c:pt idx="31">
                  <c:v>42.336419999999997</c:v>
                </c:pt>
                <c:pt idx="32">
                  <c:v>38.004489999999997</c:v>
                </c:pt>
                <c:pt idx="33">
                  <c:v>50.304510000000001</c:v>
                </c:pt>
                <c:pt idx="34">
                  <c:v>40.84158</c:v>
                </c:pt>
                <c:pt idx="35">
                  <c:v>41.820160000000001</c:v>
                </c:pt>
                <c:pt idx="36">
                  <c:v>42.232930000000003</c:v>
                </c:pt>
                <c:pt idx="37">
                  <c:v>54.545459999999999</c:v>
                </c:pt>
                <c:pt idx="38">
                  <c:v>43.167700000000004</c:v>
                </c:pt>
                <c:pt idx="39">
                  <c:v>38.37209</c:v>
                </c:pt>
                <c:pt idx="40">
                  <c:v>36.710529999999999</c:v>
                </c:pt>
                <c:pt idx="41">
                  <c:v>41.606789999999997</c:v>
                </c:pt>
                <c:pt idx="42">
                  <c:v>41.540790000000001</c:v>
                </c:pt>
                <c:pt idx="43">
                  <c:v>42.857140000000001</c:v>
                </c:pt>
                <c:pt idx="44">
                  <c:v>20.62201</c:v>
                </c:pt>
              </c:numCache>
            </c:numRef>
          </c:val>
          <c:smooth val="0"/>
          <c:extLst>
            <c:ext xmlns:c16="http://schemas.microsoft.com/office/drawing/2014/chart" uri="{C3380CC4-5D6E-409C-BE32-E72D297353CC}">
              <c16:uniqueId val="{00000001-9E9C-40F2-A9E5-B955F635C831}"/>
            </c:ext>
          </c:extLst>
        </c:ser>
        <c:ser>
          <c:idx val="0"/>
          <c:order val="2"/>
          <c:tx>
            <c:strRef>
              <c:f>'Figure B7.4.'!$U$51</c:f>
              <c:strCache>
                <c:ptCount val="1"/>
              </c:strCache>
            </c:strRef>
          </c:tx>
          <c:spPr>
            <a:ln w="19050">
              <a:solidFill>
                <a:schemeClr val="accent2"/>
              </a:solidFill>
            </a:ln>
          </c:spPr>
          <c:marker>
            <c:symbol val="none"/>
          </c:marker>
          <c:cat>
            <c:strRef>
              <c:f>'Figure B7.4.'!$T$52:$T$99</c:f>
              <c:strCache>
                <c:ptCount val="45"/>
                <c:pt idx="0">
                  <c:v>Poland</c:v>
                </c:pt>
                <c:pt idx="1">
                  <c:v>Saudi Arabia</c:v>
                </c:pt>
                <c:pt idx="2">
                  <c:v>Slovak Republic</c:v>
                </c:pt>
                <c:pt idx="3">
                  <c:v>Indonesia</c:v>
                </c:pt>
                <c:pt idx="4">
                  <c:v>Latvia</c:v>
                </c:pt>
                <c:pt idx="5">
                  <c:v>Portugal</c:v>
                </c:pt>
                <c:pt idx="6">
                  <c:v>Slovenia</c:v>
                </c:pt>
                <c:pt idx="7">
                  <c:v>Czech Republic</c:v>
                </c:pt>
                <c:pt idx="8">
                  <c:v>Estonia</c:v>
                </c:pt>
                <c:pt idx="9">
                  <c:v>Italy</c:v>
                </c:pt>
                <c:pt idx="10">
                  <c:v>India</c:v>
                </c:pt>
                <c:pt idx="11">
                  <c:v>United Kingdom</c:v>
                </c:pt>
                <c:pt idx="12">
                  <c:v>Lithuania</c:v>
                </c:pt>
                <c:pt idx="13">
                  <c:v>Turkey</c:v>
                </c:pt>
                <c:pt idx="14">
                  <c:v>Denmark</c:v>
                </c:pt>
                <c:pt idx="15">
                  <c:v>Argentina1</c:v>
                </c:pt>
                <c:pt idx="16">
                  <c:v>Costa Rica</c:v>
                </c:pt>
                <c:pt idx="17">
                  <c:v>EU23 average</c:v>
                </c:pt>
                <c:pt idx="18">
                  <c:v>Sweden</c:v>
                </c:pt>
                <c:pt idx="19">
                  <c:v>Israel</c:v>
                </c:pt>
                <c:pt idx="20">
                  <c:v>OECD average</c:v>
                </c:pt>
                <c:pt idx="21">
                  <c:v>Hungary</c:v>
                </c:pt>
                <c:pt idx="22">
                  <c:v>Australia</c:v>
                </c:pt>
                <c:pt idx="23">
                  <c:v>Finland</c:v>
                </c:pt>
                <c:pt idx="24">
                  <c:v>Korea</c:v>
                </c:pt>
                <c:pt idx="25">
                  <c:v>New Zealand</c:v>
                </c:pt>
                <c:pt idx="26">
                  <c:v>South Africa1</c:v>
                </c:pt>
                <c:pt idx="27">
                  <c:v>Canada</c:v>
                </c:pt>
                <c:pt idx="28">
                  <c:v>Spain</c:v>
                </c:pt>
                <c:pt idx="29">
                  <c:v>Mexico</c:v>
                </c:pt>
                <c:pt idx="30">
                  <c:v>Greece</c:v>
                </c:pt>
                <c:pt idx="31">
                  <c:v>United States</c:v>
                </c:pt>
                <c:pt idx="32">
                  <c:v>Austria</c:v>
                </c:pt>
                <c:pt idx="33">
                  <c:v>Brazil</c:v>
                </c:pt>
                <c:pt idx="34">
                  <c:v>Norway</c:v>
                </c:pt>
                <c:pt idx="35">
                  <c:v>Germany</c:v>
                </c:pt>
                <c:pt idx="36">
                  <c:v>France</c:v>
                </c:pt>
                <c:pt idx="37">
                  <c:v>Iceland</c:v>
                </c:pt>
                <c:pt idx="38">
                  <c:v>Ireland</c:v>
                </c:pt>
                <c:pt idx="39">
                  <c:v>Belgium</c:v>
                </c:pt>
                <c:pt idx="40">
                  <c:v>Netherlands</c:v>
                </c:pt>
                <c:pt idx="41">
                  <c:v>Chile</c:v>
                </c:pt>
                <c:pt idx="42">
                  <c:v>Switzerland</c:v>
                </c:pt>
                <c:pt idx="43">
                  <c:v>Luxembourg</c:v>
                </c:pt>
                <c:pt idx="44">
                  <c:v>Japan</c:v>
                </c:pt>
              </c:strCache>
            </c:strRef>
          </c:cat>
          <c:val>
            <c:numRef>
              <c:f>'Figure B7.4.'!$U$52:$U$91</c:f>
            </c:numRef>
          </c:val>
          <c:smooth val="0"/>
          <c:extLst>
            <c:ext xmlns:c16="http://schemas.microsoft.com/office/drawing/2014/chart" uri="{C3380CC4-5D6E-409C-BE32-E72D297353CC}">
              <c16:uniqueId val="{00000002-9E9C-40F2-A9E5-B955F635C831}"/>
            </c:ext>
          </c:extLst>
        </c:ser>
        <c:dLbls>
          <c:showLegendKey val="0"/>
          <c:showVal val="0"/>
          <c:showCatName val="0"/>
          <c:showSerName val="0"/>
          <c:showPercent val="0"/>
          <c:showBubbleSize val="0"/>
        </c:dLbls>
        <c:hiLowLines>
          <c:spPr>
            <a:ln w="6350">
              <a:solidFill>
                <a:schemeClr val="bg1"/>
              </a:solidFill>
            </a:ln>
          </c:spPr>
        </c:hiLowLines>
        <c:marker val="1"/>
        <c:smooth val="0"/>
        <c:axId val="59572522"/>
        <c:axId val="10045214"/>
      </c:lineChart>
      <c:catAx>
        <c:axId val="59572522"/>
        <c:scaling>
          <c:orientation val="minMax"/>
        </c:scaling>
        <c:delete val="0"/>
        <c:axPos val="b"/>
        <c:majorGridlines>
          <c:spPr>
            <a:ln>
              <a:noFill/>
            </a:ln>
          </c:spPr>
        </c:majorGridlines>
        <c:numFmt formatCode="General" sourceLinked="1"/>
        <c:majorTickMark val="in"/>
        <c:minorTickMark val="none"/>
        <c:tickLblPos val="low"/>
        <c:spPr>
          <a:noFill/>
          <a:ln w="9525">
            <a:solidFill>
              <a:schemeClr val="bg1"/>
            </a:solidFill>
            <a:prstDash val="solid"/>
          </a:ln>
          <a:extLst>
            <a:ext uri="{909E8E84-426E-40DD-AFC4-6F175D3DCCD1}">
              <a14:hiddenFill xmlns:a14="http://schemas.microsoft.com/office/drawing/2010/main">
                <a:noFill/>
              </a14:hiddenFill>
            </a:ext>
          </a:extLst>
        </c:spPr>
        <c:txPr>
          <a:bodyPr rot="-2700000" vert="horz"/>
          <a:lstStyle/>
          <a:p>
            <a:pPr>
              <a:defRPr/>
            </a:pPr>
            <a:endParaRPr lang="en-US"/>
          </a:p>
        </c:txPr>
        <c:crossAx val="10045214"/>
        <c:crosses val="autoZero"/>
        <c:auto val="1"/>
        <c:lblAlgn val="ctr"/>
        <c:lblOffset val="0"/>
        <c:tickLblSkip val="1"/>
        <c:noMultiLvlLbl val="0"/>
      </c:catAx>
      <c:valAx>
        <c:axId val="10045214"/>
        <c:scaling>
          <c:orientation val="minMax"/>
          <c:max val="80"/>
          <c:min val="20"/>
        </c:scaling>
        <c:delete val="0"/>
        <c:axPos val="l"/>
        <c:majorGridlines>
          <c:spPr>
            <a:ln w="9525" cmpd="sng">
              <a:solidFill>
                <a:schemeClr val="bg1">
                  <a:lumMod val="50000"/>
                </a:schemeClr>
              </a:solidFill>
              <a:prstDash val="solid"/>
            </a:ln>
          </c:spPr>
        </c:majorGridlines>
        <c:numFmt formatCode="0%" sourceLinked="0"/>
        <c:majorTickMark val="in"/>
        <c:minorTickMark val="none"/>
        <c:tickLblPos val="nextTo"/>
        <c:spPr>
          <a:noFill/>
          <a:ln w="9525">
            <a:solidFill>
              <a:schemeClr val="bg1"/>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59572522"/>
        <c:crosses val="autoZero"/>
        <c:crossBetween val="between"/>
        <c:dispUnits>
          <c:builtInUnit val="hundreds"/>
        </c:dispUnits>
      </c:valAx>
      <c:spPr>
        <a:noFill/>
        <a:ln w="9525">
          <a:solidFill>
            <a:schemeClr val="bg1"/>
          </a:solidFill>
        </a:ln>
      </c:spPr>
    </c:plotArea>
    <c:legend>
      <c:legendPos val="t"/>
      <c:layout>
        <c:manualLayout>
          <c:xMode val="edge"/>
          <c:yMode val="edge"/>
          <c:x val="5.6005417508059901E-2"/>
          <c:y val="1.1829282037095511E-2"/>
          <c:w val="0.925675893173599"/>
          <c:h val="4.4359807639108163E-2"/>
        </c:manualLayout>
      </c:layout>
      <c:overlay val="1"/>
      <c:spPr>
        <a:noFill/>
        <a:ln>
          <a:noFill/>
        </a:ln>
        <a:effectLst/>
        <a:extLst>
          <a:ext uri="{91240B29-F687-4F45-9708-019B960494DF}">
            <a14:hiddenLine xmlns:a14="http://schemas.microsoft.com/office/drawing/2010/main">
              <a:noFill/>
            </a14:hiddenLine>
          </a:ext>
        </a:extLst>
      </c:spPr>
      <c:txPr>
        <a:bodyPr rot="0" vert="horz"/>
        <a:lstStyle/>
        <a:p>
          <a:pPr>
            <a:defRPr/>
          </a:pPr>
          <a:endParaRPr lang="en-US"/>
        </a:p>
      </c:txPr>
    </c:legend>
    <c:plotVisOnly val="1"/>
    <c:dispBlanksAs val="gap"/>
    <c:showDLblsOverMax val="1"/>
  </c:chart>
  <c:spPr>
    <a:noFill/>
    <a:ln w="6350" cap="flat" cmpd="sng" algn="ctr">
      <a:noFill/>
      <a:prstDash val="solid"/>
      <a:round/>
    </a:ln>
    <a:effectLst/>
    <a:extLst>
      <a:ext uri="{91240B29-F687-4F45-9708-019B960494DF}">
        <a14:hiddenLine xmlns:a14="http://schemas.microsoft.com/office/drawing/2010/main" w="6350" cap="flat" cmpd="sng" algn="ctr">
          <a:solidFill>
            <a:sysClr val="windowText" lastClr="000000">
              <a:tint val="75000"/>
            </a:sysClr>
          </a:solidFill>
          <a:prstDash val="solid"/>
          <a:round/>
        </a14:hiddenLine>
      </a:ext>
    </a:extLst>
  </c:spPr>
  <c:txPr>
    <a:bodyPr rot="0" vert="horz"/>
    <a:lstStyle/>
    <a:p>
      <a:pPr>
        <a:defRPr lang="en-US" sz="1200" u="none" baseline="0">
          <a:solidFill>
            <a:schemeClr val="bg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500000000000008E-3"/>
          <c:y val="7.9000000000000001E-2"/>
          <c:w val="0.98899999999999999"/>
          <c:h val="0.91525000000000001"/>
        </c:manualLayout>
      </c:layout>
      <c:lineChart>
        <c:grouping val="standard"/>
        <c:varyColors val="0"/>
        <c:ser>
          <c:idx val="1"/>
          <c:order val="1"/>
          <c:tx>
            <c:strRef>
              <c:f>'Figure B7.5.'!$C$37</c:f>
              <c:strCache>
                <c:ptCount val="1"/>
                <c:pt idx="0">
                  <c:v>Women</c:v>
                </c:pt>
              </c:strCache>
            </c:strRef>
          </c:tx>
          <c:spPr>
            <a:ln w="25400" cap="rnd" cmpd="sng" algn="ctr">
              <a:noFill/>
              <a:prstDash val="solid"/>
              <a:round/>
            </a:ln>
            <a:effectLst/>
          </c:spPr>
          <c:marker>
            <c:symbol val="diamond"/>
            <c:size val="6"/>
            <c:spPr>
              <a:solidFill>
                <a:schemeClr val="accent3"/>
              </a:solidFill>
              <a:ln w="9525" cap="flat" cmpd="sng" algn="ctr">
                <a:solidFill>
                  <a:schemeClr val="accent3"/>
                </a:solidFill>
                <a:prstDash val="solid"/>
                <a:round/>
              </a:ln>
              <a:effectLst/>
            </c:spPr>
          </c:marker>
          <c:cat>
            <c:strRef>
              <c:f>'Figure B7.5.'!$A$38:$A$74</c:f>
              <c:strCache>
                <c:ptCount val="37"/>
                <c:pt idx="0">
                  <c:v>Italy</c:v>
                </c:pt>
                <c:pt idx="1">
                  <c:v>Finland</c:v>
                </c:pt>
                <c:pt idx="2">
                  <c:v>Hungary</c:v>
                </c:pt>
                <c:pt idx="3">
                  <c:v>Greece</c:v>
                </c:pt>
                <c:pt idx="4">
                  <c:v>Turkey</c:v>
                </c:pt>
                <c:pt idx="5">
                  <c:v>Mexico</c:v>
                </c:pt>
                <c:pt idx="6">
                  <c:v>Lithuania</c:v>
                </c:pt>
                <c:pt idx="7">
                  <c:v>Poland</c:v>
                </c:pt>
                <c:pt idx="8">
                  <c:v>Brazil</c:v>
                </c:pt>
                <c:pt idx="9">
                  <c:v>Czech Republic</c:v>
                </c:pt>
                <c:pt idx="10">
                  <c:v>Denmark</c:v>
                </c:pt>
                <c:pt idx="11">
                  <c:v>EU23 average</c:v>
                </c:pt>
                <c:pt idx="12">
                  <c:v>Spain</c:v>
                </c:pt>
                <c:pt idx="13">
                  <c:v>Germany</c:v>
                </c:pt>
                <c:pt idx="14">
                  <c:v>Netherlands</c:v>
                </c:pt>
                <c:pt idx="15">
                  <c:v>Latvia</c:v>
                </c:pt>
                <c:pt idx="16">
                  <c:v>Estonia</c:v>
                </c:pt>
                <c:pt idx="17">
                  <c:v>Indonesia</c:v>
                </c:pt>
                <c:pt idx="18">
                  <c:v>OECD average</c:v>
                </c:pt>
                <c:pt idx="19">
                  <c:v>New Zealand</c:v>
                </c:pt>
                <c:pt idx="20">
                  <c:v>Australia</c:v>
                </c:pt>
                <c:pt idx="21">
                  <c:v>Slovenia</c:v>
                </c:pt>
                <c:pt idx="22">
                  <c:v>Switzerland</c:v>
                </c:pt>
                <c:pt idx="23">
                  <c:v>Portugal</c:v>
                </c:pt>
                <c:pt idx="24">
                  <c:v>France</c:v>
                </c:pt>
                <c:pt idx="25">
                  <c:v>United Kingdom</c:v>
                </c:pt>
                <c:pt idx="26">
                  <c:v>Belgium</c:v>
                </c:pt>
                <c:pt idx="27">
                  <c:v>Luxembourg</c:v>
                </c:pt>
                <c:pt idx="28">
                  <c:v>Ireland</c:v>
                </c:pt>
                <c:pt idx="29">
                  <c:v>Slovak Republic</c:v>
                </c:pt>
                <c:pt idx="30">
                  <c:v>United States</c:v>
                </c:pt>
                <c:pt idx="31">
                  <c:v>Austria</c:v>
                </c:pt>
                <c:pt idx="32">
                  <c:v>Israel</c:v>
                </c:pt>
                <c:pt idx="33">
                  <c:v>Russian Federation</c:v>
                </c:pt>
                <c:pt idx="34">
                  <c:v>Iceland</c:v>
                </c:pt>
                <c:pt idx="35">
                  <c:v>Sweden</c:v>
                </c:pt>
                <c:pt idx="36">
                  <c:v>Norway</c:v>
                </c:pt>
              </c:strCache>
            </c:strRef>
          </c:cat>
          <c:val>
            <c:numRef>
              <c:f>'Figure B7.5.'!$C$38:$C$74</c:f>
              <c:numCache>
                <c:formatCode>#,##0.00</c:formatCode>
                <c:ptCount val="37"/>
                <c:pt idx="0">
                  <c:v>112.62343866682178</c:v>
                </c:pt>
                <c:pt idx="1">
                  <c:v>#N/A</c:v>
                </c:pt>
                <c:pt idx="2">
                  <c:v>114.74898721722072</c:v>
                </c:pt>
                <c:pt idx="3">
                  <c:v>120.0849163334924</c:v>
                </c:pt>
                <c:pt idx="4">
                  <c:v>109.65867326529617</c:v>
                </c:pt>
                <c:pt idx="5">
                  <c:v>111.84087590190295</c:v>
                </c:pt>
                <c:pt idx="6">
                  <c:v>#N/A</c:v>
                </c:pt>
                <c:pt idx="7">
                  <c:v>106.42296401490717</c:v>
                </c:pt>
                <c:pt idx="8">
                  <c:v>105.33643943190829</c:v>
                </c:pt>
                <c:pt idx="9">
                  <c:v>105.80404563248089</c:v>
                </c:pt>
                <c:pt idx="10">
                  <c:v>105.64362238429086</c:v>
                </c:pt>
                <c:pt idx="11">
                  <c:v>105.61435051718932</c:v>
                </c:pt>
                <c:pt idx="12">
                  <c:v>104.36113021059872</c:v>
                </c:pt>
                <c:pt idx="13">
                  <c:v>105.03310179124428</c:v>
                </c:pt>
                <c:pt idx="14">
                  <c:v>106.99194767678293</c:v>
                </c:pt>
                <c:pt idx="15">
                  <c:v>99.577936853092254</c:v>
                </c:pt>
                <c:pt idx="16">
                  <c:v>96.460519955741191</c:v>
                </c:pt>
                <c:pt idx="17">
                  <c:v>#N/A</c:v>
                </c:pt>
                <c:pt idx="18">
                  <c:v>105.37198035447135</c:v>
                </c:pt>
                <c:pt idx="19">
                  <c:v>103.66081121302766</c:v>
                </c:pt>
                <c:pt idx="20">
                  <c:v>110.10547780234741</c:v>
                </c:pt>
                <c:pt idx="21">
                  <c:v>103.98604357371744</c:v>
                </c:pt>
                <c:pt idx="22">
                  <c:v>105.17214375838616</c:v>
                </c:pt>
                <c:pt idx="23">
                  <c:v>105.11029378116683</c:v>
                </c:pt>
                <c:pt idx="24">
                  <c:v>105.05887100654301</c:v>
                </c:pt>
                <c:pt idx="25">
                  <c:v>105.05980516544288</c:v>
                </c:pt>
                <c:pt idx="26">
                  <c:v>107.01590540167956</c:v>
                </c:pt>
                <c:pt idx="27">
                  <c:v>101.26786657602329</c:v>
                </c:pt>
                <c:pt idx="28">
                  <c:v>102.65343993628096</c:v>
                </c:pt>
                <c:pt idx="29">
                  <c:v>103.42573243063077</c:v>
                </c:pt>
                <c:pt idx="30">
                  <c:v>103.21188249162523</c:v>
                </c:pt>
                <c:pt idx="31">
                  <c:v>103.51990035045895</c:v>
                </c:pt>
                <c:pt idx="32">
                  <c:v>102.06133805544613</c:v>
                </c:pt>
                <c:pt idx="33">
                  <c:v>103.50313217201186</c:v>
                </c:pt>
                <c:pt idx="34">
                  <c:v>100.36624503840224</c:v>
                </c:pt>
                <c:pt idx="35">
                  <c:v>103.05089190235873</c:v>
                </c:pt>
                <c:pt idx="36">
                  <c:v>97.180602246730217</c:v>
                </c:pt>
              </c:numCache>
            </c:numRef>
          </c:val>
          <c:smooth val="0"/>
          <c:extLst>
            <c:ext xmlns:c16="http://schemas.microsoft.com/office/drawing/2014/chart" uri="{C3380CC4-5D6E-409C-BE32-E72D297353CC}">
              <c16:uniqueId val="{00000000-EB8B-4DA6-AE14-055088727F09}"/>
            </c:ext>
          </c:extLst>
        </c:ser>
        <c:ser>
          <c:idx val="2"/>
          <c:order val="2"/>
          <c:tx>
            <c:strRef>
              <c:f>'Figure B7.5.'!$D$37</c:f>
              <c:strCache>
                <c:ptCount val="1"/>
                <c:pt idx="0">
                  <c:v>Men</c:v>
                </c:pt>
              </c:strCache>
            </c:strRef>
          </c:tx>
          <c:spPr>
            <a:ln w="25400" cap="rnd" cmpd="sng" algn="ctr">
              <a:noFill/>
              <a:prstDash val="solid"/>
              <a:round/>
            </a:ln>
            <a:effectLst/>
          </c:spPr>
          <c:marker>
            <c:symbol val="circle"/>
            <c:size val="6"/>
            <c:spPr>
              <a:solidFill>
                <a:schemeClr val="accent1"/>
              </a:solidFill>
              <a:ln w="9525" cap="flat" cmpd="sng" algn="ctr">
                <a:solidFill>
                  <a:schemeClr val="accent1"/>
                </a:solidFill>
                <a:prstDash val="solid"/>
                <a:round/>
              </a:ln>
              <a:effectLst/>
            </c:spPr>
          </c:marker>
          <c:cat>
            <c:strRef>
              <c:f>'Figure B7.5.'!$A$38:$A$74</c:f>
              <c:strCache>
                <c:ptCount val="37"/>
                <c:pt idx="0">
                  <c:v>Italy</c:v>
                </c:pt>
                <c:pt idx="1">
                  <c:v>Finland</c:v>
                </c:pt>
                <c:pt idx="2">
                  <c:v>Hungary</c:v>
                </c:pt>
                <c:pt idx="3">
                  <c:v>Greece</c:v>
                </c:pt>
                <c:pt idx="4">
                  <c:v>Turkey</c:v>
                </c:pt>
                <c:pt idx="5">
                  <c:v>Mexico</c:v>
                </c:pt>
                <c:pt idx="6">
                  <c:v>Lithuania</c:v>
                </c:pt>
                <c:pt idx="7">
                  <c:v>Poland</c:v>
                </c:pt>
                <c:pt idx="8">
                  <c:v>Brazil</c:v>
                </c:pt>
                <c:pt idx="9">
                  <c:v>Czech Republic</c:v>
                </c:pt>
                <c:pt idx="10">
                  <c:v>Denmark</c:v>
                </c:pt>
                <c:pt idx="11">
                  <c:v>EU23 average</c:v>
                </c:pt>
                <c:pt idx="12">
                  <c:v>Spain</c:v>
                </c:pt>
                <c:pt idx="13">
                  <c:v>Germany</c:v>
                </c:pt>
                <c:pt idx="14">
                  <c:v>Netherlands</c:v>
                </c:pt>
                <c:pt idx="15">
                  <c:v>Latvia</c:v>
                </c:pt>
                <c:pt idx="16">
                  <c:v>Estonia</c:v>
                </c:pt>
                <c:pt idx="17">
                  <c:v>Indonesia</c:v>
                </c:pt>
                <c:pt idx="18">
                  <c:v>OECD average</c:v>
                </c:pt>
                <c:pt idx="19">
                  <c:v>New Zealand</c:v>
                </c:pt>
                <c:pt idx="20">
                  <c:v>Australia</c:v>
                </c:pt>
                <c:pt idx="21">
                  <c:v>Slovenia</c:v>
                </c:pt>
                <c:pt idx="22">
                  <c:v>Switzerland</c:v>
                </c:pt>
                <c:pt idx="23">
                  <c:v>Portugal</c:v>
                </c:pt>
                <c:pt idx="24">
                  <c:v>France</c:v>
                </c:pt>
                <c:pt idx="25">
                  <c:v>United Kingdom</c:v>
                </c:pt>
                <c:pt idx="26">
                  <c:v>Belgium</c:v>
                </c:pt>
                <c:pt idx="27">
                  <c:v>Luxembourg</c:v>
                </c:pt>
                <c:pt idx="28">
                  <c:v>Ireland</c:v>
                </c:pt>
                <c:pt idx="29">
                  <c:v>Slovak Republic</c:v>
                </c:pt>
                <c:pt idx="30">
                  <c:v>United States</c:v>
                </c:pt>
                <c:pt idx="31">
                  <c:v>Austria</c:v>
                </c:pt>
                <c:pt idx="32">
                  <c:v>Israel</c:v>
                </c:pt>
                <c:pt idx="33">
                  <c:v>Russian Federation</c:v>
                </c:pt>
                <c:pt idx="34">
                  <c:v>Iceland</c:v>
                </c:pt>
                <c:pt idx="35">
                  <c:v>Sweden</c:v>
                </c:pt>
                <c:pt idx="36">
                  <c:v>Norway</c:v>
                </c:pt>
              </c:strCache>
            </c:strRef>
          </c:cat>
          <c:val>
            <c:numRef>
              <c:f>'Figure B7.5.'!$D$38:$D$74</c:f>
              <c:numCache>
                <c:formatCode>#,##0.00</c:formatCode>
                <c:ptCount val="37"/>
                <c:pt idx="0">
                  <c:v>106.92940125344475</c:v>
                </c:pt>
                <c:pt idx="1">
                  <c:v>103.43195501289175</c:v>
                </c:pt>
                <c:pt idx="2">
                  <c:v>104.05418537726885</c:v>
                </c:pt>
                <c:pt idx="3">
                  <c:v>101.1812378046113</c:v>
                </c:pt>
                <c:pt idx="4">
                  <c:v>107.5441455006042</c:v>
                </c:pt>
                <c:pt idx="5">
                  <c:v>103.12090625186792</c:v>
                </c:pt>
                <c:pt idx="6">
                  <c:v>104.06719251920013</c:v>
                </c:pt>
                <c:pt idx="7">
                  <c:v>104.76580336876953</c:v>
                </c:pt>
                <c:pt idx="8">
                  <c:v>106.14745071871501</c:v>
                </c:pt>
                <c:pt idx="9">
                  <c:v>101.84086094884519</c:v>
                </c:pt>
                <c:pt idx="10">
                  <c:v>104.88145123786043</c:v>
                </c:pt>
                <c:pt idx="11">
                  <c:v>102.98497354939677</c:v>
                </c:pt>
                <c:pt idx="12">
                  <c:v>105.58203449752841</c:v>
                </c:pt>
                <c:pt idx="13">
                  <c:v>103.70973792760157</c:v>
                </c:pt>
                <c:pt idx="14">
                  <c:v>103.28702537461065</c:v>
                </c:pt>
                <c:pt idx="15">
                  <c:v>#N/A</c:v>
                </c:pt>
                <c:pt idx="16">
                  <c:v>#N/A</c:v>
                </c:pt>
                <c:pt idx="17">
                  <c:v>102.85298813276324</c:v>
                </c:pt>
                <c:pt idx="18">
                  <c:v>102.8183288498421</c:v>
                </c:pt>
                <c:pt idx="19">
                  <c:v>104.88545792913209</c:v>
                </c:pt>
                <c:pt idx="20">
                  <c:v>98.960792304051466</c:v>
                </c:pt>
                <c:pt idx="21">
                  <c:v>104.67982313576367</c:v>
                </c:pt>
                <c:pt idx="22">
                  <c:v>102.88582232300783</c:v>
                </c:pt>
                <c:pt idx="23">
                  <c:v>102.554462321598</c:v>
                </c:pt>
                <c:pt idx="24">
                  <c:v>102.47865032250219</c:v>
                </c:pt>
                <c:pt idx="25">
                  <c:v>101.62669531514787</c:v>
                </c:pt>
                <c:pt idx="26">
                  <c:v>100.59895630158802</c:v>
                </c:pt>
                <c:pt idx="27">
                  <c:v>104.25483126399956</c:v>
                </c:pt>
                <c:pt idx="28">
                  <c:v>102.72289456370638</c:v>
                </c:pt>
                <c:pt idx="29">
                  <c:v>100.2493445091402</c:v>
                </c:pt>
                <c:pt idx="30">
                  <c:v>101.56115207199352</c:v>
                </c:pt>
                <c:pt idx="31">
                  <c:v>101.18448950468985</c:v>
                </c:pt>
                <c:pt idx="32">
                  <c:v>102.97687077004012</c:v>
                </c:pt>
                <c:pt idx="33">
                  <c:v>101.47309745010978</c:v>
                </c:pt>
                <c:pt idx="34">
                  <c:v>102.19778401056794</c:v>
                </c:pt>
                <c:pt idx="35">
                  <c:v>98.603411976563606</c:v>
                </c:pt>
                <c:pt idx="36">
                  <c:v>97.732489796666542</c:v>
                </c:pt>
              </c:numCache>
            </c:numRef>
          </c:val>
          <c:smooth val="0"/>
          <c:extLst>
            <c:ext xmlns:c16="http://schemas.microsoft.com/office/drawing/2014/chart" uri="{C3380CC4-5D6E-409C-BE32-E72D297353CC}">
              <c16:uniqueId val="{00000001-EB8B-4DA6-AE14-055088727F09}"/>
            </c:ext>
          </c:extLst>
        </c:ser>
        <c:dLbls>
          <c:showLegendKey val="0"/>
          <c:showVal val="0"/>
          <c:showCatName val="0"/>
          <c:showSerName val="0"/>
          <c:showPercent val="0"/>
          <c:showBubbleSize val="0"/>
        </c:dLbls>
        <c:hiLowLines>
          <c:spPr>
            <a:ln w="6350" cap="flat" cmpd="sng" algn="ctr">
              <a:solidFill>
                <a:schemeClr val="bg1"/>
              </a:solidFill>
              <a:prstDash val="solid"/>
              <a:round/>
            </a:ln>
            <a:effectLst/>
          </c:spPr>
        </c:hiLowLines>
        <c:marker val="1"/>
        <c:smooth val="0"/>
        <c:axId val="8778315"/>
        <c:axId val="65715178"/>
        <c:extLst>
          <c:ext xmlns:c15="http://schemas.microsoft.com/office/drawing/2012/chart" uri="{02D57815-91ED-43cb-92C2-25804820EDAC}">
            <c15:filteredLineSeries>
              <c15:ser>
                <c:idx val="0"/>
                <c:order val="0"/>
                <c:tx>
                  <c:strRef>
                    <c:extLst>
                      <c:ext uri="{02D57815-91ED-43cb-92C2-25804820EDAC}">
                        <c15:formulaRef>
                          <c15:sqref>'Figure B7.5.'!$B$37</c15:sqref>
                        </c15:formulaRef>
                      </c:ext>
                    </c:extLst>
                    <c:strCache>
                      <c:ptCount val="1"/>
                      <c:pt idx="0">
                        <c:v>Total</c:v>
                      </c:pt>
                    </c:strCache>
                  </c:strRef>
                </c:tx>
                <c:spPr>
                  <a:ln w="25400" cap="rnd" cmpd="sng" algn="ctr">
                    <a:noFill/>
                    <a:prstDash val="solid"/>
                    <a:round/>
                  </a:ln>
                  <a:effectLst/>
                </c:spPr>
                <c:marker>
                  <c:symbol val="dash"/>
                  <c:size val="6"/>
                  <c:spPr>
                    <a:solidFill>
                      <a:schemeClr val="accent6"/>
                    </a:solidFill>
                    <a:ln w="9525" cap="flat" cmpd="sng" algn="ctr">
                      <a:solidFill>
                        <a:schemeClr val="accent6"/>
                      </a:solidFill>
                      <a:prstDash val="solid"/>
                      <a:round/>
                    </a:ln>
                    <a:effectLst/>
                  </c:spPr>
                </c:marker>
                <c:cat>
                  <c:strRef>
                    <c:extLst>
                      <c:ext uri="{02D57815-91ED-43cb-92C2-25804820EDAC}">
                        <c15:formulaRef>
                          <c15:sqref>'Figure B7.5.'!$A$38:$A$74</c15:sqref>
                        </c15:formulaRef>
                      </c:ext>
                    </c:extLst>
                    <c:strCache>
                      <c:ptCount val="37"/>
                      <c:pt idx="0">
                        <c:v>Italy</c:v>
                      </c:pt>
                      <c:pt idx="1">
                        <c:v>Finland</c:v>
                      </c:pt>
                      <c:pt idx="2">
                        <c:v>Hungary</c:v>
                      </c:pt>
                      <c:pt idx="3">
                        <c:v>Greece</c:v>
                      </c:pt>
                      <c:pt idx="4">
                        <c:v>Turkey</c:v>
                      </c:pt>
                      <c:pt idx="5">
                        <c:v>Mexico</c:v>
                      </c:pt>
                      <c:pt idx="6">
                        <c:v>Lithuania</c:v>
                      </c:pt>
                      <c:pt idx="7">
                        <c:v>Poland</c:v>
                      </c:pt>
                      <c:pt idx="8">
                        <c:v>Brazil</c:v>
                      </c:pt>
                      <c:pt idx="9">
                        <c:v>Czech Republic</c:v>
                      </c:pt>
                      <c:pt idx="10">
                        <c:v>Denmark</c:v>
                      </c:pt>
                      <c:pt idx="11">
                        <c:v>EU23 average</c:v>
                      </c:pt>
                      <c:pt idx="12">
                        <c:v>Spain</c:v>
                      </c:pt>
                      <c:pt idx="13">
                        <c:v>Germany</c:v>
                      </c:pt>
                      <c:pt idx="14">
                        <c:v>Netherlands</c:v>
                      </c:pt>
                      <c:pt idx="15">
                        <c:v>Latvia</c:v>
                      </c:pt>
                      <c:pt idx="16">
                        <c:v>Estonia</c:v>
                      </c:pt>
                      <c:pt idx="17">
                        <c:v>Indonesia</c:v>
                      </c:pt>
                      <c:pt idx="18">
                        <c:v>OECD average</c:v>
                      </c:pt>
                      <c:pt idx="19">
                        <c:v>New Zealand</c:v>
                      </c:pt>
                      <c:pt idx="20">
                        <c:v>Australia</c:v>
                      </c:pt>
                      <c:pt idx="21">
                        <c:v>Slovenia</c:v>
                      </c:pt>
                      <c:pt idx="22">
                        <c:v>Switzerland</c:v>
                      </c:pt>
                      <c:pt idx="23">
                        <c:v>Portugal</c:v>
                      </c:pt>
                      <c:pt idx="24">
                        <c:v>France</c:v>
                      </c:pt>
                      <c:pt idx="25">
                        <c:v>United Kingdom</c:v>
                      </c:pt>
                      <c:pt idx="26">
                        <c:v>Belgium</c:v>
                      </c:pt>
                      <c:pt idx="27">
                        <c:v>Luxembourg</c:v>
                      </c:pt>
                      <c:pt idx="28">
                        <c:v>Ireland</c:v>
                      </c:pt>
                      <c:pt idx="29">
                        <c:v>Slovak Republic</c:v>
                      </c:pt>
                      <c:pt idx="30">
                        <c:v>United States</c:v>
                      </c:pt>
                      <c:pt idx="31">
                        <c:v>Austria</c:v>
                      </c:pt>
                      <c:pt idx="32">
                        <c:v>Israel</c:v>
                      </c:pt>
                      <c:pt idx="33">
                        <c:v>Russian Federation</c:v>
                      </c:pt>
                      <c:pt idx="34">
                        <c:v>Iceland</c:v>
                      </c:pt>
                      <c:pt idx="35">
                        <c:v>Sweden</c:v>
                      </c:pt>
                      <c:pt idx="36">
                        <c:v>Norway</c:v>
                      </c:pt>
                    </c:strCache>
                  </c:strRef>
                </c:cat>
                <c:val>
                  <c:numRef>
                    <c:extLst>
                      <c:ext uri="{02D57815-91ED-43cb-92C2-25804820EDAC}">
                        <c15:formulaRef>
                          <c15:sqref>'Figure B7.5.'!$B$38:$B$74</c15:sqref>
                        </c15:formulaRef>
                      </c:ext>
                    </c:extLst>
                    <c:numCache>
                      <c:formatCode>#,##0.00</c:formatCode>
                      <c:ptCount val="37"/>
                      <c:pt idx="0">
                        <c:v>110.3742652622218</c:v>
                      </c:pt>
                      <c:pt idx="1">
                        <c:v>109.74117367132365</c:v>
                      </c:pt>
                      <c:pt idx="2">
                        <c:v>109.57912011062048</c:v>
                      </c:pt>
                      <c:pt idx="3">
                        <c:v>108.81975351037021</c:v>
                      </c:pt>
                      <c:pt idx="4">
                        <c:v>108.25059198289976</c:v>
                      </c:pt>
                      <c:pt idx="5">
                        <c:v>108.03241059744867</c:v>
                      </c:pt>
                      <c:pt idx="6">
                        <c:v>107.46673931932347</c:v>
                      </c:pt>
                      <c:pt idx="7">
                        <c:v>106.78620282229568</c:v>
                      </c:pt>
                      <c:pt idx="8">
                        <c:v>106.24646035679073</c:v>
                      </c:pt>
                      <c:pt idx="9">
                        <c:v>105.67727607679018</c:v>
                      </c:pt>
                      <c:pt idx="10">
                        <c:v>105.60505694143183</c:v>
                      </c:pt>
                      <c:pt idx="11">
                        <c:v>105.35194828660289</c:v>
                      </c:pt>
                      <c:pt idx="12">
                        <c:v>105.28044256882707</c:v>
                      </c:pt>
                      <c:pt idx="13">
                        <c:v>105.19760087425114</c:v>
                      </c:pt>
                      <c:pt idx="14">
                        <c:v>105.19314214891189</c:v>
                      </c:pt>
                      <c:pt idx="15">
                        <c:v>105.17346824785999</c:v>
                      </c:pt>
                      <c:pt idx="16">
                        <c:v>105.13011231727573</c:v>
                      </c:pt>
                      <c:pt idx="17">
                        <c:v>104.96599004265673</c:v>
                      </c:pt>
                      <c:pt idx="18">
                        <c:v>104.94583175158158</c:v>
                      </c:pt>
                      <c:pt idx="19">
                        <c:v>104.75359767921198</c:v>
                      </c:pt>
                      <c:pt idx="20">
                        <c:v>104.51608051335108</c:v>
                      </c:pt>
                      <c:pt idx="21">
                        <c:v>104.43415237933986</c:v>
                      </c:pt>
                      <c:pt idx="22">
                        <c:v>104.33056054809551</c:v>
                      </c:pt>
                      <c:pt idx="23">
                        <c:v>104.11559002443617</c:v>
                      </c:pt>
                      <c:pt idx="24">
                        <c:v>103.79852884963088</c:v>
                      </c:pt>
                      <c:pt idx="25">
                        <c:v>103.71866801383493</c:v>
                      </c:pt>
                      <c:pt idx="26">
                        <c:v>103.45999138694965</c:v>
                      </c:pt>
                      <c:pt idx="27">
                        <c:v>103.34595738537344</c:v>
                      </c:pt>
                      <c:pt idx="28">
                        <c:v>103.31902679098661</c:v>
                      </c:pt>
                      <c:pt idx="29">
                        <c:v>103.08332880564588</c:v>
                      </c:pt>
                      <c:pt idx="30">
                        <c:v>103.03960217296321</c:v>
                      </c:pt>
                      <c:pt idx="31">
                        <c:v>102.94342514356639</c:v>
                      </c:pt>
                      <c:pt idx="32">
                        <c:v>102.92502670645023</c:v>
                      </c:pt>
                      <c:pt idx="33">
                        <c:v>102.83790844732219</c:v>
                      </c:pt>
                      <c:pt idx="34">
                        <c:v>101.48745779709054</c:v>
                      </c:pt>
                      <c:pt idx="35">
                        <c:v>100.85178794059979</c:v>
                      </c:pt>
                      <c:pt idx="36">
                        <c:v>97.836477461233301</c:v>
                      </c:pt>
                    </c:numCache>
                  </c:numRef>
                </c:val>
                <c:smooth val="0"/>
                <c:extLst>
                  <c:ext xmlns:c16="http://schemas.microsoft.com/office/drawing/2014/chart" uri="{C3380CC4-5D6E-409C-BE32-E72D297353CC}">
                    <c16:uniqueId val="{00000002-EB8B-4DA6-AE14-055088727F09}"/>
                  </c:ext>
                </c:extLst>
              </c15:ser>
            </c15:filteredLineSeries>
            <c15:filteredLineSeries>
              <c15:ser>
                <c:idx val="3"/>
                <c:order val="3"/>
                <c:spPr>
                  <a:ln w="28575" cap="rnd" cmpd="sng" algn="ctr">
                    <a:solidFill>
                      <a:schemeClr val="accent4">
                        <a:shade val="95000"/>
                        <a:satMod val="105000"/>
                      </a:schemeClr>
                    </a:solidFill>
                    <a:prstDash val="solid"/>
                    <a:round/>
                  </a:ln>
                  <a:effectLst/>
                </c:spPr>
                <c:marker>
                  <c:symbol val="none"/>
                </c:marker>
                <c:cat>
                  <c:strRef>
                    <c:extLst xmlns:c15="http://schemas.microsoft.com/office/drawing/2012/chart">
                      <c:ext xmlns:c15="http://schemas.microsoft.com/office/drawing/2012/chart" uri="{02D57815-91ED-43cb-92C2-25804820EDAC}">
                        <c15:formulaRef>
                          <c15:sqref>'Figure B7.5.'!$A$38:$A$74</c15:sqref>
                        </c15:formulaRef>
                      </c:ext>
                    </c:extLst>
                    <c:strCache>
                      <c:ptCount val="37"/>
                      <c:pt idx="0">
                        <c:v>Italy</c:v>
                      </c:pt>
                      <c:pt idx="1">
                        <c:v>Finland</c:v>
                      </c:pt>
                      <c:pt idx="2">
                        <c:v>Hungary</c:v>
                      </c:pt>
                      <c:pt idx="3">
                        <c:v>Greece</c:v>
                      </c:pt>
                      <c:pt idx="4">
                        <c:v>Turkey</c:v>
                      </c:pt>
                      <c:pt idx="5">
                        <c:v>Mexico</c:v>
                      </c:pt>
                      <c:pt idx="6">
                        <c:v>Lithuania</c:v>
                      </c:pt>
                      <c:pt idx="7">
                        <c:v>Poland</c:v>
                      </c:pt>
                      <c:pt idx="8">
                        <c:v>Brazil</c:v>
                      </c:pt>
                      <c:pt idx="9">
                        <c:v>Czech Republic</c:v>
                      </c:pt>
                      <c:pt idx="10">
                        <c:v>Denmark</c:v>
                      </c:pt>
                      <c:pt idx="11">
                        <c:v>EU23 average</c:v>
                      </c:pt>
                      <c:pt idx="12">
                        <c:v>Spain</c:v>
                      </c:pt>
                      <c:pt idx="13">
                        <c:v>Germany</c:v>
                      </c:pt>
                      <c:pt idx="14">
                        <c:v>Netherlands</c:v>
                      </c:pt>
                      <c:pt idx="15">
                        <c:v>Latvia</c:v>
                      </c:pt>
                      <c:pt idx="16">
                        <c:v>Estonia</c:v>
                      </c:pt>
                      <c:pt idx="17">
                        <c:v>Indonesia</c:v>
                      </c:pt>
                      <c:pt idx="18">
                        <c:v>OECD average</c:v>
                      </c:pt>
                      <c:pt idx="19">
                        <c:v>New Zealand</c:v>
                      </c:pt>
                      <c:pt idx="20">
                        <c:v>Australia</c:v>
                      </c:pt>
                      <c:pt idx="21">
                        <c:v>Slovenia</c:v>
                      </c:pt>
                      <c:pt idx="22">
                        <c:v>Switzerland</c:v>
                      </c:pt>
                      <c:pt idx="23">
                        <c:v>Portugal</c:v>
                      </c:pt>
                      <c:pt idx="24">
                        <c:v>France</c:v>
                      </c:pt>
                      <c:pt idx="25">
                        <c:v>United Kingdom</c:v>
                      </c:pt>
                      <c:pt idx="26">
                        <c:v>Belgium</c:v>
                      </c:pt>
                      <c:pt idx="27">
                        <c:v>Luxembourg</c:v>
                      </c:pt>
                      <c:pt idx="28">
                        <c:v>Ireland</c:v>
                      </c:pt>
                      <c:pt idx="29">
                        <c:v>Slovak Republic</c:v>
                      </c:pt>
                      <c:pt idx="30">
                        <c:v>United States</c:v>
                      </c:pt>
                      <c:pt idx="31">
                        <c:v>Austria</c:v>
                      </c:pt>
                      <c:pt idx="32">
                        <c:v>Israel</c:v>
                      </c:pt>
                      <c:pt idx="33">
                        <c:v>Russian Federation</c:v>
                      </c:pt>
                      <c:pt idx="34">
                        <c:v>Iceland</c:v>
                      </c:pt>
                      <c:pt idx="35">
                        <c:v>Sweden</c:v>
                      </c:pt>
                      <c:pt idx="36">
                        <c:v>Norway</c:v>
                      </c:pt>
                    </c:strCache>
                  </c:strRef>
                </c:cat>
                <c:val>
                  <c:numRef>
                    <c:extLst xmlns:c15="http://schemas.microsoft.com/office/drawing/2012/chart">
                      <c:ext xmlns:c15="http://schemas.microsoft.com/office/drawing/2012/chart" uri="{02D57815-91ED-43cb-92C2-25804820EDAC}">
                        <c15:formulaRef>
                          <c15:sqref>'Figure B7.5.'!$E$38:$E$73</c15:sqref>
                        </c15:formulaRef>
                      </c:ext>
                    </c:extLst>
                    <c:numCache>
                      <c:formatCode>#,##0.00</c:formatCode>
                      <c:ptCount val="36"/>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100</c:v>
                      </c:pt>
                      <c:pt idx="32">
                        <c:v>100</c:v>
                      </c:pt>
                      <c:pt idx="33">
                        <c:v>100</c:v>
                      </c:pt>
                      <c:pt idx="34">
                        <c:v>100</c:v>
                      </c:pt>
                      <c:pt idx="35">
                        <c:v>100</c:v>
                      </c:pt>
                    </c:numCache>
                  </c:numRef>
                </c:val>
                <c:smooth val="0"/>
                <c:extLst xmlns:c15="http://schemas.microsoft.com/office/drawing/2012/chart">
                  <c:ext xmlns:c16="http://schemas.microsoft.com/office/drawing/2014/chart" uri="{C3380CC4-5D6E-409C-BE32-E72D297353CC}">
                    <c16:uniqueId val="{00000003-EB8B-4DA6-AE14-055088727F09}"/>
                  </c:ext>
                </c:extLst>
              </c15:ser>
            </c15:filteredLineSeries>
          </c:ext>
        </c:extLst>
      </c:lineChart>
      <c:catAx>
        <c:axId val="8778315"/>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65715178"/>
        <c:crosses val="autoZero"/>
        <c:auto val="1"/>
        <c:lblAlgn val="ctr"/>
        <c:lblOffset val="0"/>
        <c:tickLblSkip val="1"/>
        <c:noMultiLvlLbl val="0"/>
      </c:catAx>
      <c:valAx>
        <c:axId val="65715178"/>
        <c:scaling>
          <c:orientation val="minMax"/>
          <c:min val="95"/>
        </c:scaling>
        <c:delete val="0"/>
        <c:axPos val="l"/>
        <c:majorGridlines>
          <c:spPr>
            <a:ln w="9525" cap="flat" cmpd="sng" algn="ctr">
              <a:solidFill>
                <a:schemeClr val="bg1">
                  <a:lumMod val="50000"/>
                </a:schemeClr>
              </a:solidFill>
              <a:prstDash val="solid"/>
              <a:round/>
            </a:ln>
            <a:effectLst/>
          </c:spPr>
        </c:majorGridlines>
        <c:numFmt formatCode="0%" sourceLinked="0"/>
        <c:majorTickMark val="in"/>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8778315"/>
        <c:crosses val="autoZero"/>
        <c:crossBetween val="between"/>
        <c:dispUnits>
          <c:builtInUnit val="hundreds"/>
        </c:dispUnits>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legend>
      <c:legendPos val="b"/>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5.1249999999999997E-2"/>
          <c:y val="1.175E-2"/>
          <c:w val="0.93325000000000002"/>
          <c:h val="4.4249999999999998E-2"/>
        </c:manualLayout>
      </c:layout>
      <c:overlay val="1"/>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800" b="0" i="0" u="none" strike="noStrike" kern="1200" baseline="0">
              <a:solidFill>
                <a:srgbClr val="000000"/>
              </a:solidFill>
              <a:latin typeface="Arial Narrow"/>
              <a:ea typeface="Arial Narrow"/>
              <a:cs typeface="Arial Narrow"/>
            </a:defRPr>
          </a:pPr>
          <a:endParaRPr lang="en-US"/>
        </a:p>
      </c:txPr>
    </c:legend>
    <c:plotVisOnly val="0"/>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09572768475146E-2"/>
          <c:y val="0.13651025277041537"/>
          <c:w val="0.92250486647421293"/>
          <c:h val="0.63333763496365125"/>
        </c:manualLayout>
      </c:layout>
      <c:barChart>
        <c:barDir val="col"/>
        <c:grouping val="clustered"/>
        <c:varyColors val="0"/>
        <c:ser>
          <c:idx val="0"/>
          <c:order val="0"/>
          <c:tx>
            <c:strRef>
              <c:f>'Figure A4.5.'!$B$30</c:f>
              <c:strCache>
                <c:ptCount val="1"/>
                <c:pt idx="0">
                  <c:v>All tertiary</c:v>
                </c:pt>
              </c:strCache>
            </c:strRef>
          </c:tx>
          <c:spPr>
            <a:solidFill>
              <a:schemeClr val="accent5"/>
            </a:solidFill>
            <a:ln>
              <a:noFill/>
            </a:ln>
            <a:effectLst/>
          </c:spPr>
          <c:invertIfNegative val="0"/>
          <c:cat>
            <c:strRef>
              <c:f>'Figure A4.5.'!$A$31:$A$68</c:f>
              <c:strCache>
                <c:ptCount val="38"/>
                <c:pt idx="0">
                  <c:v>Costa Rica</c:v>
                </c:pt>
                <c:pt idx="1">
                  <c:v>Belgium</c:v>
                </c:pt>
                <c:pt idx="2">
                  <c:v>Slovenia</c:v>
                </c:pt>
                <c:pt idx="3">
                  <c:v>Spain</c:v>
                </c:pt>
                <c:pt idx="4">
                  <c:v>Turkey</c:v>
                </c:pt>
                <c:pt idx="5">
                  <c:v>Luxembourg</c:v>
                </c:pt>
                <c:pt idx="6">
                  <c:v>Colombia</c:v>
                </c:pt>
                <c:pt idx="7">
                  <c:v>Latvia</c:v>
                </c:pt>
                <c:pt idx="8">
                  <c:v>Greece</c:v>
                </c:pt>
                <c:pt idx="9">
                  <c:v>Sweden</c:v>
                </c:pt>
                <c:pt idx="10">
                  <c:v>New Zealand</c:v>
                </c:pt>
                <c:pt idx="11">
                  <c:v>Switzerland</c:v>
                </c:pt>
                <c:pt idx="12">
                  <c:v>United Kingdom</c:v>
                </c:pt>
                <c:pt idx="13">
                  <c:v>Netherlands</c:v>
                </c:pt>
                <c:pt idx="14">
                  <c:v>Finland</c:v>
                </c:pt>
                <c:pt idx="15">
                  <c:v>Australia</c:v>
                </c:pt>
                <c:pt idx="16">
                  <c:v>Denmark</c:v>
                </c:pt>
                <c:pt idx="17">
                  <c:v>EU23 Average</c:v>
                </c:pt>
                <c:pt idx="18">
                  <c:v>Lithuania</c:v>
                </c:pt>
                <c:pt idx="19">
                  <c:v>Austria</c:v>
                </c:pt>
                <c:pt idx="20">
                  <c:v>OECD average</c:v>
                </c:pt>
                <c:pt idx="21">
                  <c:v>Norway</c:v>
                </c:pt>
                <c:pt idx="22">
                  <c:v>Germany</c:v>
                </c:pt>
                <c:pt idx="23">
                  <c:v>Korea</c:v>
                </c:pt>
                <c:pt idx="24">
                  <c:v>Canada</c:v>
                </c:pt>
                <c:pt idx="25">
                  <c:v>Estonia</c:v>
                </c:pt>
                <c:pt idx="26">
                  <c:v>Portugal</c:v>
                </c:pt>
                <c:pt idx="27">
                  <c:v>Ireland</c:v>
                </c:pt>
                <c:pt idx="28">
                  <c:v>France</c:v>
                </c:pt>
                <c:pt idx="29">
                  <c:v>United States</c:v>
                </c:pt>
                <c:pt idx="30">
                  <c:v>Poland</c:v>
                </c:pt>
                <c:pt idx="31">
                  <c:v>Italy</c:v>
                </c:pt>
                <c:pt idx="32">
                  <c:v>Czech Republic</c:v>
                </c:pt>
                <c:pt idx="33">
                  <c:v>Slovak Republic</c:v>
                </c:pt>
                <c:pt idx="34">
                  <c:v>Chile</c:v>
                </c:pt>
                <c:pt idx="35">
                  <c:v>Israel</c:v>
                </c:pt>
                <c:pt idx="36">
                  <c:v>Hungary</c:v>
                </c:pt>
                <c:pt idx="37">
                  <c:v>Mexico</c:v>
                </c:pt>
              </c:strCache>
            </c:strRef>
          </c:cat>
          <c:val>
            <c:numRef>
              <c:f>'Figure A4.5.'!$B$31:$B$68</c:f>
              <c:numCache>
                <c:formatCode>#,##0.00</c:formatCode>
                <c:ptCount val="38"/>
                <c:pt idx="0">
                  <c:v>96.823490000000007</c:v>
                </c:pt>
                <c:pt idx="1">
                  <c:v>86.495490000000004</c:v>
                </c:pt>
                <c:pt idx="2">
                  <c:v>83.090320000000006</c:v>
                </c:pt>
                <c:pt idx="3">
                  <c:v>82.167240000000007</c:v>
                </c:pt>
                <c:pt idx="4">
                  <c:v>81.535250000000005</c:v>
                </c:pt>
                <c:pt idx="5">
                  <c:v>81.367410000000007</c:v>
                </c:pt>
                <c:pt idx="6">
                  <c:v>80.694299999999998</c:v>
                </c:pt>
                <c:pt idx="7">
                  <c:v>80.214179999999999</c:v>
                </c:pt>
                <c:pt idx="8">
                  <c:v>78.719160000000002</c:v>
                </c:pt>
                <c:pt idx="9">
                  <c:v>78.09769</c:v>
                </c:pt>
                <c:pt idx="10">
                  <c:v>77.997919999999993</c:v>
                </c:pt>
                <c:pt idx="11">
                  <c:v>77.676379999999995</c:v>
                </c:pt>
                <c:pt idx="12">
                  <c:v>77.586259999999996</c:v>
                </c:pt>
                <c:pt idx="13">
                  <c:v>77.081410000000005</c:v>
                </c:pt>
                <c:pt idx="14">
                  <c:v>76.914259999999999</c:v>
                </c:pt>
                <c:pt idx="15">
                  <c:v>76.445229999999995</c:v>
                </c:pt>
                <c:pt idx="16">
                  <c:v>75.892920000000004</c:v>
                </c:pt>
                <c:pt idx="17">
                  <c:v>75.538420000000002</c:v>
                </c:pt>
                <c:pt idx="18">
                  <c:v>75.46163</c:v>
                </c:pt>
                <c:pt idx="19">
                  <c:v>75.422250000000005</c:v>
                </c:pt>
                <c:pt idx="20">
                  <c:v>75.040310285714284</c:v>
                </c:pt>
                <c:pt idx="21">
                  <c:v>74.928139999999999</c:v>
                </c:pt>
                <c:pt idx="22">
                  <c:v>74.115369999999999</c:v>
                </c:pt>
                <c:pt idx="23">
                  <c:v>73.811549999999997</c:v>
                </c:pt>
                <c:pt idx="24">
                  <c:v>73.017949999999999</c:v>
                </c:pt>
                <c:pt idx="25">
                  <c:v>72.713369999999998</c:v>
                </c:pt>
                <c:pt idx="26">
                  <c:v>72.062569999999994</c:v>
                </c:pt>
                <c:pt idx="27">
                  <c:v>71.817049999999995</c:v>
                </c:pt>
                <c:pt idx="28">
                  <c:v>71.092799999999997</c:v>
                </c:pt>
                <c:pt idx="29">
                  <c:v>71.011020000000002</c:v>
                </c:pt>
                <c:pt idx="30">
                  <c:v>70.863799999999998</c:v>
                </c:pt>
                <c:pt idx="31">
                  <c:v>70.311390000000003</c:v>
                </c:pt>
                <c:pt idx="32">
                  <c:v>69.324939999999998</c:v>
                </c:pt>
                <c:pt idx="33">
                  <c:v>69.087100000000007</c:v>
                </c:pt>
                <c:pt idx="34">
                  <c:v>67.827770000000001</c:v>
                </c:pt>
                <c:pt idx="35">
                  <c:v>67.597470000000001</c:v>
                </c:pt>
                <c:pt idx="36">
                  <c:v>67.485140000000001</c:v>
                </c:pt>
                <c:pt idx="37">
                  <c:v>66.484129999999993</c:v>
                </c:pt>
              </c:numCache>
            </c:numRef>
          </c:val>
          <c:extLst>
            <c:ext xmlns:c16="http://schemas.microsoft.com/office/drawing/2014/chart" uri="{C3380CC4-5D6E-409C-BE32-E72D297353CC}">
              <c16:uniqueId val="{00000000-565F-4177-B612-DE87F4163BF5}"/>
            </c:ext>
          </c:extLst>
        </c:ser>
        <c:dLbls>
          <c:showLegendKey val="0"/>
          <c:showVal val="0"/>
          <c:showCatName val="0"/>
          <c:showSerName val="0"/>
          <c:showPercent val="0"/>
          <c:showBubbleSize val="0"/>
        </c:dLbls>
        <c:gapWidth val="150"/>
        <c:overlap val="90"/>
        <c:axId val="205793920"/>
        <c:axId val="205824384"/>
      </c:barChart>
      <c:lineChart>
        <c:grouping val="standard"/>
        <c:varyColors val="0"/>
        <c:ser>
          <c:idx val="1"/>
          <c:order val="1"/>
          <c:tx>
            <c:strRef>
              <c:f>'Figure A4.5.'!$C$30</c:f>
              <c:strCache>
                <c:ptCount val="1"/>
                <c:pt idx="0">
                  <c:v>Education</c:v>
                </c:pt>
              </c:strCache>
            </c:strRef>
          </c:tx>
          <c:spPr>
            <a:ln w="28575" cap="rnd" cmpd="sng" algn="ctr">
              <a:noFill/>
              <a:prstDash val="solid"/>
              <a:round/>
            </a:ln>
            <a:effectLst/>
          </c:spPr>
          <c:marker>
            <c:symbol val="circle"/>
            <c:size val="7"/>
            <c:spPr>
              <a:solidFill>
                <a:schemeClr val="accent1"/>
              </a:solidFill>
              <a:ln w="9525" cap="flat" cmpd="sng" algn="ctr">
                <a:solidFill>
                  <a:schemeClr val="accent1"/>
                </a:solidFill>
                <a:prstDash val="solid"/>
                <a:round/>
              </a:ln>
              <a:effectLst/>
            </c:spPr>
          </c:marker>
          <c:cat>
            <c:strRef>
              <c:f>'Figure A4.5.'!$A$31:$A$68</c:f>
              <c:strCache>
                <c:ptCount val="38"/>
                <c:pt idx="0">
                  <c:v>Costa Rica</c:v>
                </c:pt>
                <c:pt idx="1">
                  <c:v>Belgium</c:v>
                </c:pt>
                <c:pt idx="2">
                  <c:v>Slovenia</c:v>
                </c:pt>
                <c:pt idx="3">
                  <c:v>Spain</c:v>
                </c:pt>
                <c:pt idx="4">
                  <c:v>Turkey</c:v>
                </c:pt>
                <c:pt idx="5">
                  <c:v>Luxembourg</c:v>
                </c:pt>
                <c:pt idx="6">
                  <c:v>Colombia</c:v>
                </c:pt>
                <c:pt idx="7">
                  <c:v>Latvia</c:v>
                </c:pt>
                <c:pt idx="8">
                  <c:v>Greece</c:v>
                </c:pt>
                <c:pt idx="9">
                  <c:v>Sweden</c:v>
                </c:pt>
                <c:pt idx="10">
                  <c:v>New Zealand</c:v>
                </c:pt>
                <c:pt idx="11">
                  <c:v>Switzerland</c:v>
                </c:pt>
                <c:pt idx="12">
                  <c:v>United Kingdom</c:v>
                </c:pt>
                <c:pt idx="13">
                  <c:v>Netherlands</c:v>
                </c:pt>
                <c:pt idx="14">
                  <c:v>Finland</c:v>
                </c:pt>
                <c:pt idx="15">
                  <c:v>Australia</c:v>
                </c:pt>
                <c:pt idx="16">
                  <c:v>Denmark</c:v>
                </c:pt>
                <c:pt idx="17">
                  <c:v>EU23 Average</c:v>
                </c:pt>
                <c:pt idx="18">
                  <c:v>Lithuania</c:v>
                </c:pt>
                <c:pt idx="19">
                  <c:v>Austria</c:v>
                </c:pt>
                <c:pt idx="20">
                  <c:v>OECD average</c:v>
                </c:pt>
                <c:pt idx="21">
                  <c:v>Norway</c:v>
                </c:pt>
                <c:pt idx="22">
                  <c:v>Germany</c:v>
                </c:pt>
                <c:pt idx="23">
                  <c:v>Korea</c:v>
                </c:pt>
                <c:pt idx="24">
                  <c:v>Canada</c:v>
                </c:pt>
                <c:pt idx="25">
                  <c:v>Estonia</c:v>
                </c:pt>
                <c:pt idx="26">
                  <c:v>Portugal</c:v>
                </c:pt>
                <c:pt idx="27">
                  <c:v>Ireland</c:v>
                </c:pt>
                <c:pt idx="28">
                  <c:v>France</c:v>
                </c:pt>
                <c:pt idx="29">
                  <c:v>United States</c:v>
                </c:pt>
                <c:pt idx="30">
                  <c:v>Poland</c:v>
                </c:pt>
                <c:pt idx="31">
                  <c:v>Italy</c:v>
                </c:pt>
                <c:pt idx="32">
                  <c:v>Czech Republic</c:v>
                </c:pt>
                <c:pt idx="33">
                  <c:v>Slovak Republic</c:v>
                </c:pt>
                <c:pt idx="34">
                  <c:v>Chile</c:v>
                </c:pt>
                <c:pt idx="35">
                  <c:v>Israel</c:v>
                </c:pt>
                <c:pt idx="36">
                  <c:v>Hungary</c:v>
                </c:pt>
                <c:pt idx="37">
                  <c:v>Mexico</c:v>
                </c:pt>
              </c:strCache>
            </c:strRef>
          </c:cat>
          <c:val>
            <c:numRef>
              <c:f>'Figure A4.5.'!$C$31:$C$68</c:f>
              <c:numCache>
                <c:formatCode>#,##0.00</c:formatCode>
                <c:ptCount val="38"/>
                <c:pt idx="0">
                  <c:v>91.287125000000003</c:v>
                </c:pt>
                <c:pt idx="1">
                  <c:v>0</c:v>
                </c:pt>
                <c:pt idx="2">
                  <c:v>#N/A</c:v>
                </c:pt>
                <c:pt idx="3">
                  <c:v>#N/A</c:v>
                </c:pt>
                <c:pt idx="4">
                  <c:v>#N/A</c:v>
                </c:pt>
                <c:pt idx="5">
                  <c:v>#N/A</c:v>
                </c:pt>
                <c:pt idx="6">
                  <c:v>#N/A</c:v>
                </c:pt>
                <c:pt idx="7">
                  <c:v>77.663048000000003</c:v>
                </c:pt>
                <c:pt idx="8">
                  <c:v>#N/A</c:v>
                </c:pt>
                <c:pt idx="9">
                  <c:v>90.994560000000007</c:v>
                </c:pt>
                <c:pt idx="10">
                  <c:v>#N/A</c:v>
                </c:pt>
                <c:pt idx="11">
                  <c:v>85.820587000000003</c:v>
                </c:pt>
                <c:pt idx="12">
                  <c:v>58.949581000000002</c:v>
                </c:pt>
                <c:pt idx="13">
                  <c:v>#N/A</c:v>
                </c:pt>
                <c:pt idx="14">
                  <c:v>86.746605000000002</c:v>
                </c:pt>
                <c:pt idx="15">
                  <c:v>86.971953999999997</c:v>
                </c:pt>
                <c:pt idx="16">
                  <c:v>93.915581000000003</c:v>
                </c:pt>
                <c:pt idx="18">
                  <c:v>#N/A</c:v>
                </c:pt>
                <c:pt idx="19">
                  <c:v>89.081474</c:v>
                </c:pt>
                <c:pt idx="21">
                  <c:v>89.741951</c:v>
                </c:pt>
                <c:pt idx="22">
                  <c:v>66.180488999999994</c:v>
                </c:pt>
                <c:pt idx="23">
                  <c:v>#N/A</c:v>
                </c:pt>
                <c:pt idx="24">
                  <c:v>#N/A</c:v>
                </c:pt>
                <c:pt idx="25">
                  <c:v>70.795608999999999</c:v>
                </c:pt>
                <c:pt idx="27">
                  <c:v>#N/A</c:v>
                </c:pt>
                <c:pt idx="28">
                  <c:v>#N/A</c:v>
                </c:pt>
                <c:pt idx="29">
                  <c:v>76.325005000000004</c:v>
                </c:pt>
                <c:pt idx="30">
                  <c:v>#N/A</c:v>
                </c:pt>
                <c:pt idx="31">
                  <c:v>#N/A</c:v>
                </c:pt>
                <c:pt idx="32">
                  <c:v>#N/A</c:v>
                </c:pt>
                <c:pt idx="33">
                  <c:v>#N/A</c:v>
                </c:pt>
                <c:pt idx="34">
                  <c:v>75.589111000000003</c:v>
                </c:pt>
                <c:pt idx="35">
                  <c:v>#N/A</c:v>
                </c:pt>
                <c:pt idx="36">
                  <c:v>#N/A</c:v>
                </c:pt>
                <c:pt idx="37">
                  <c:v>#N/A</c:v>
                </c:pt>
              </c:numCache>
            </c:numRef>
          </c:val>
          <c:smooth val="0"/>
          <c:extLst>
            <c:ext xmlns:c16="http://schemas.microsoft.com/office/drawing/2014/chart" uri="{C3380CC4-5D6E-409C-BE32-E72D297353CC}">
              <c16:uniqueId val="{00000001-565F-4177-B612-DE87F4163BF5}"/>
            </c:ext>
          </c:extLst>
        </c:ser>
        <c:ser>
          <c:idx val="2"/>
          <c:order val="2"/>
          <c:tx>
            <c:strRef>
              <c:f>'Figure A4.5.'!$D$30</c:f>
              <c:strCache>
                <c:ptCount val="1"/>
                <c:pt idx="0">
                  <c:v>Business, administration and law</c:v>
                </c:pt>
              </c:strCache>
            </c:strRef>
          </c:tx>
          <c:spPr>
            <a:ln w="28575" cap="rnd" cmpd="sng" algn="ctr">
              <a:noFill/>
              <a:prstDash val="solid"/>
              <a:round/>
            </a:ln>
            <a:effectLst/>
          </c:spPr>
          <c:marker>
            <c:symbol val="circle"/>
            <c:size val="7"/>
            <c:spPr>
              <a:solidFill>
                <a:schemeClr val="accent6"/>
              </a:solidFill>
              <a:ln w="9525" cap="flat" cmpd="sng" algn="ctr">
                <a:solidFill>
                  <a:schemeClr val="accent6"/>
                </a:solidFill>
                <a:prstDash val="solid"/>
                <a:round/>
              </a:ln>
              <a:effectLst/>
            </c:spPr>
          </c:marker>
          <c:cat>
            <c:strRef>
              <c:f>'Figure A4.5.'!$A$31:$A$68</c:f>
              <c:strCache>
                <c:ptCount val="38"/>
                <c:pt idx="0">
                  <c:v>Costa Rica</c:v>
                </c:pt>
                <c:pt idx="1">
                  <c:v>Belgium</c:v>
                </c:pt>
                <c:pt idx="2">
                  <c:v>Slovenia</c:v>
                </c:pt>
                <c:pt idx="3">
                  <c:v>Spain</c:v>
                </c:pt>
                <c:pt idx="4">
                  <c:v>Turkey</c:v>
                </c:pt>
                <c:pt idx="5">
                  <c:v>Luxembourg</c:v>
                </c:pt>
                <c:pt idx="6">
                  <c:v>Colombia</c:v>
                </c:pt>
                <c:pt idx="7">
                  <c:v>Latvia</c:v>
                </c:pt>
                <c:pt idx="8">
                  <c:v>Greece</c:v>
                </c:pt>
                <c:pt idx="9">
                  <c:v>Sweden</c:v>
                </c:pt>
                <c:pt idx="10">
                  <c:v>New Zealand</c:v>
                </c:pt>
                <c:pt idx="11">
                  <c:v>Switzerland</c:v>
                </c:pt>
                <c:pt idx="12">
                  <c:v>United Kingdom</c:v>
                </c:pt>
                <c:pt idx="13">
                  <c:v>Netherlands</c:v>
                </c:pt>
                <c:pt idx="14">
                  <c:v>Finland</c:v>
                </c:pt>
                <c:pt idx="15">
                  <c:v>Australia</c:v>
                </c:pt>
                <c:pt idx="16">
                  <c:v>Denmark</c:v>
                </c:pt>
                <c:pt idx="17">
                  <c:v>EU23 Average</c:v>
                </c:pt>
                <c:pt idx="18">
                  <c:v>Lithuania</c:v>
                </c:pt>
                <c:pt idx="19">
                  <c:v>Austria</c:v>
                </c:pt>
                <c:pt idx="20">
                  <c:v>OECD average</c:v>
                </c:pt>
                <c:pt idx="21">
                  <c:v>Norway</c:v>
                </c:pt>
                <c:pt idx="22">
                  <c:v>Germany</c:v>
                </c:pt>
                <c:pt idx="23">
                  <c:v>Korea</c:v>
                </c:pt>
                <c:pt idx="24">
                  <c:v>Canada</c:v>
                </c:pt>
                <c:pt idx="25">
                  <c:v>Estonia</c:v>
                </c:pt>
                <c:pt idx="26">
                  <c:v>Portugal</c:v>
                </c:pt>
                <c:pt idx="27">
                  <c:v>Ireland</c:v>
                </c:pt>
                <c:pt idx="28">
                  <c:v>France</c:v>
                </c:pt>
                <c:pt idx="29">
                  <c:v>United States</c:v>
                </c:pt>
                <c:pt idx="30">
                  <c:v>Poland</c:v>
                </c:pt>
                <c:pt idx="31">
                  <c:v>Italy</c:v>
                </c:pt>
                <c:pt idx="32">
                  <c:v>Czech Republic</c:v>
                </c:pt>
                <c:pt idx="33">
                  <c:v>Slovak Republic</c:v>
                </c:pt>
                <c:pt idx="34">
                  <c:v>Chile</c:v>
                </c:pt>
                <c:pt idx="35">
                  <c:v>Israel</c:v>
                </c:pt>
                <c:pt idx="36">
                  <c:v>Hungary</c:v>
                </c:pt>
                <c:pt idx="37">
                  <c:v>Mexico</c:v>
                </c:pt>
              </c:strCache>
            </c:strRef>
          </c:cat>
          <c:val>
            <c:numRef>
              <c:f>'Figure A4.5.'!$D$31:$D$68</c:f>
              <c:numCache>
                <c:formatCode>#,##0.00</c:formatCode>
                <c:ptCount val="38"/>
                <c:pt idx="0">
                  <c:v>97.728827999999993</c:v>
                </c:pt>
                <c:pt idx="1">
                  <c:v>0</c:v>
                </c:pt>
                <c:pt idx="2">
                  <c:v>#N/A</c:v>
                </c:pt>
                <c:pt idx="3">
                  <c:v>#N/A</c:v>
                </c:pt>
                <c:pt idx="4">
                  <c:v>#N/A</c:v>
                </c:pt>
                <c:pt idx="5">
                  <c:v>#N/A</c:v>
                </c:pt>
                <c:pt idx="6">
                  <c:v>#N/A</c:v>
                </c:pt>
                <c:pt idx="7">
                  <c:v>87.851685000000003</c:v>
                </c:pt>
                <c:pt idx="8">
                  <c:v>#N/A</c:v>
                </c:pt>
                <c:pt idx="9">
                  <c:v>72.516884000000005</c:v>
                </c:pt>
                <c:pt idx="10">
                  <c:v>#N/A</c:v>
                </c:pt>
                <c:pt idx="11">
                  <c:v>70.944991999999999</c:v>
                </c:pt>
                <c:pt idx="12">
                  <c:v>77.766518000000005</c:v>
                </c:pt>
                <c:pt idx="13">
                  <c:v>#N/A</c:v>
                </c:pt>
                <c:pt idx="14">
                  <c:v>72.627410999999995</c:v>
                </c:pt>
                <c:pt idx="15">
                  <c:v>75.539764000000005</c:v>
                </c:pt>
                <c:pt idx="16">
                  <c:v>72.026877999999996</c:v>
                </c:pt>
                <c:pt idx="18">
                  <c:v>#N/A</c:v>
                </c:pt>
                <c:pt idx="19">
                  <c:v>65.209732000000002</c:v>
                </c:pt>
                <c:pt idx="21">
                  <c:v>74.285460999999998</c:v>
                </c:pt>
                <c:pt idx="22">
                  <c:v>73.099379999999996</c:v>
                </c:pt>
                <c:pt idx="23">
                  <c:v>#N/A</c:v>
                </c:pt>
                <c:pt idx="24">
                  <c:v>#N/A</c:v>
                </c:pt>
                <c:pt idx="25">
                  <c:v>68.754493999999994</c:v>
                </c:pt>
                <c:pt idx="26">
                  <c:v>73.566574000000003</c:v>
                </c:pt>
                <c:pt idx="27">
                  <c:v>#N/A</c:v>
                </c:pt>
                <c:pt idx="28">
                  <c:v>#N/A</c:v>
                </c:pt>
                <c:pt idx="29">
                  <c:v>68.584243999999998</c:v>
                </c:pt>
                <c:pt idx="30">
                  <c:v>#N/A</c:v>
                </c:pt>
                <c:pt idx="31">
                  <c:v>#N/A</c:v>
                </c:pt>
                <c:pt idx="32">
                  <c:v>#N/A</c:v>
                </c:pt>
                <c:pt idx="33">
                  <c:v>#N/A</c:v>
                </c:pt>
                <c:pt idx="34">
                  <c:v>61.11224</c:v>
                </c:pt>
                <c:pt idx="35">
                  <c:v>#N/A</c:v>
                </c:pt>
                <c:pt idx="36">
                  <c:v>#N/A</c:v>
                </c:pt>
                <c:pt idx="37">
                  <c:v>#N/A</c:v>
                </c:pt>
              </c:numCache>
            </c:numRef>
          </c:val>
          <c:smooth val="0"/>
          <c:extLst>
            <c:ext xmlns:c16="http://schemas.microsoft.com/office/drawing/2014/chart" uri="{C3380CC4-5D6E-409C-BE32-E72D297353CC}">
              <c16:uniqueId val="{00000002-565F-4177-B612-DE87F4163BF5}"/>
            </c:ext>
          </c:extLst>
        </c:ser>
        <c:ser>
          <c:idx val="3"/>
          <c:order val="3"/>
          <c:tx>
            <c:strRef>
              <c:f>'Figure A4.5.'!$E$30</c:f>
              <c:strCache>
                <c:ptCount val="1"/>
                <c:pt idx="0">
                  <c:v>ICT</c:v>
                </c:pt>
              </c:strCache>
            </c:strRef>
          </c:tx>
          <c:spPr>
            <a:ln w="28575" cap="rnd" cmpd="sng" algn="ctr">
              <a:noFill/>
              <a:prstDash val="solid"/>
              <a:round/>
            </a:ln>
            <a:effectLst/>
          </c:spPr>
          <c:marker>
            <c:symbol val="circle"/>
            <c:size val="7"/>
            <c:spPr>
              <a:solidFill>
                <a:schemeClr val="accent2"/>
              </a:solidFill>
              <a:ln w="9525" cap="flat" cmpd="sng" algn="ctr">
                <a:solidFill>
                  <a:schemeClr val="accent2"/>
                </a:solidFill>
                <a:prstDash val="solid"/>
                <a:round/>
              </a:ln>
              <a:effectLst/>
            </c:spPr>
          </c:marker>
          <c:cat>
            <c:strRef>
              <c:f>'Figure A4.5.'!$A$31:$A$68</c:f>
              <c:strCache>
                <c:ptCount val="38"/>
                <c:pt idx="0">
                  <c:v>Costa Rica</c:v>
                </c:pt>
                <c:pt idx="1">
                  <c:v>Belgium</c:v>
                </c:pt>
                <c:pt idx="2">
                  <c:v>Slovenia</c:v>
                </c:pt>
                <c:pt idx="3">
                  <c:v>Spain</c:v>
                </c:pt>
                <c:pt idx="4">
                  <c:v>Turkey</c:v>
                </c:pt>
                <c:pt idx="5">
                  <c:v>Luxembourg</c:v>
                </c:pt>
                <c:pt idx="6">
                  <c:v>Colombia</c:v>
                </c:pt>
                <c:pt idx="7">
                  <c:v>Latvia</c:v>
                </c:pt>
                <c:pt idx="8">
                  <c:v>Greece</c:v>
                </c:pt>
                <c:pt idx="9">
                  <c:v>Sweden</c:v>
                </c:pt>
                <c:pt idx="10">
                  <c:v>New Zealand</c:v>
                </c:pt>
                <c:pt idx="11">
                  <c:v>Switzerland</c:v>
                </c:pt>
                <c:pt idx="12">
                  <c:v>United Kingdom</c:v>
                </c:pt>
                <c:pt idx="13">
                  <c:v>Netherlands</c:v>
                </c:pt>
                <c:pt idx="14">
                  <c:v>Finland</c:v>
                </c:pt>
                <c:pt idx="15">
                  <c:v>Australia</c:v>
                </c:pt>
                <c:pt idx="16">
                  <c:v>Denmark</c:v>
                </c:pt>
                <c:pt idx="17">
                  <c:v>EU23 Average</c:v>
                </c:pt>
                <c:pt idx="18">
                  <c:v>Lithuania</c:v>
                </c:pt>
                <c:pt idx="19">
                  <c:v>Austria</c:v>
                </c:pt>
                <c:pt idx="20">
                  <c:v>OECD average</c:v>
                </c:pt>
                <c:pt idx="21">
                  <c:v>Norway</c:v>
                </c:pt>
                <c:pt idx="22">
                  <c:v>Germany</c:v>
                </c:pt>
                <c:pt idx="23">
                  <c:v>Korea</c:v>
                </c:pt>
                <c:pt idx="24">
                  <c:v>Canada</c:v>
                </c:pt>
                <c:pt idx="25">
                  <c:v>Estonia</c:v>
                </c:pt>
                <c:pt idx="26">
                  <c:v>Portugal</c:v>
                </c:pt>
                <c:pt idx="27">
                  <c:v>Ireland</c:v>
                </c:pt>
                <c:pt idx="28">
                  <c:v>France</c:v>
                </c:pt>
                <c:pt idx="29">
                  <c:v>United States</c:v>
                </c:pt>
                <c:pt idx="30">
                  <c:v>Poland</c:v>
                </c:pt>
                <c:pt idx="31">
                  <c:v>Italy</c:v>
                </c:pt>
                <c:pt idx="32">
                  <c:v>Czech Republic</c:v>
                </c:pt>
                <c:pt idx="33">
                  <c:v>Slovak Republic</c:v>
                </c:pt>
                <c:pt idx="34">
                  <c:v>Chile</c:v>
                </c:pt>
                <c:pt idx="35">
                  <c:v>Israel</c:v>
                </c:pt>
                <c:pt idx="36">
                  <c:v>Hungary</c:v>
                </c:pt>
                <c:pt idx="37">
                  <c:v>Mexico</c:v>
                </c:pt>
              </c:strCache>
            </c:strRef>
          </c:cat>
          <c:val>
            <c:numRef>
              <c:f>'Figure A4.5.'!$E$31:$E$68</c:f>
              <c:numCache>
                <c:formatCode>#,##0.00</c:formatCode>
                <c:ptCount val="38"/>
                <c:pt idx="1">
                  <c:v>0</c:v>
                </c:pt>
                <c:pt idx="2">
                  <c:v>#N/A</c:v>
                </c:pt>
                <c:pt idx="3">
                  <c:v>#N/A</c:v>
                </c:pt>
                <c:pt idx="4">
                  <c:v>#N/A</c:v>
                </c:pt>
                <c:pt idx="5">
                  <c:v>#N/A</c:v>
                </c:pt>
                <c:pt idx="6">
                  <c:v>#N/A</c:v>
                </c:pt>
                <c:pt idx="7">
                  <c:v>74.888228999999995</c:v>
                </c:pt>
                <c:pt idx="8">
                  <c:v>#N/A</c:v>
                </c:pt>
                <c:pt idx="9">
                  <c:v>91.614448999999993</c:v>
                </c:pt>
                <c:pt idx="10">
                  <c:v>#N/A</c:v>
                </c:pt>
                <c:pt idx="11">
                  <c:v>89.979339999999993</c:v>
                </c:pt>
                <c:pt idx="12">
                  <c:v>92.897178999999994</c:v>
                </c:pt>
                <c:pt idx="13">
                  <c:v>#N/A</c:v>
                </c:pt>
                <c:pt idx="14">
                  <c:v>86.148978999999997</c:v>
                </c:pt>
                <c:pt idx="15">
                  <c:v>84.946640000000002</c:v>
                </c:pt>
                <c:pt idx="16">
                  <c:v>85.346230000000006</c:v>
                </c:pt>
                <c:pt idx="18">
                  <c:v>#N/A</c:v>
                </c:pt>
                <c:pt idx="21">
                  <c:v>82.450111000000007</c:v>
                </c:pt>
                <c:pt idx="23">
                  <c:v>#N/A</c:v>
                </c:pt>
                <c:pt idx="24">
                  <c:v>#N/A</c:v>
                </c:pt>
                <c:pt idx="25">
                  <c:v>63.569420000000001</c:v>
                </c:pt>
                <c:pt idx="26">
                  <c:v>91.834709000000004</c:v>
                </c:pt>
                <c:pt idx="27">
                  <c:v>#N/A</c:v>
                </c:pt>
                <c:pt idx="28">
                  <c:v>#N/A</c:v>
                </c:pt>
                <c:pt idx="29">
                  <c:v>80.913856999999993</c:v>
                </c:pt>
                <c:pt idx="30">
                  <c:v>#N/A</c:v>
                </c:pt>
                <c:pt idx="31">
                  <c:v>#N/A</c:v>
                </c:pt>
                <c:pt idx="32">
                  <c:v>#N/A</c:v>
                </c:pt>
                <c:pt idx="33">
                  <c:v>#N/A</c:v>
                </c:pt>
                <c:pt idx="34">
                  <c:v>85.634743</c:v>
                </c:pt>
                <c:pt idx="35">
                  <c:v>#N/A</c:v>
                </c:pt>
                <c:pt idx="36">
                  <c:v>#N/A</c:v>
                </c:pt>
                <c:pt idx="37">
                  <c:v>#N/A</c:v>
                </c:pt>
              </c:numCache>
            </c:numRef>
          </c:val>
          <c:smooth val="0"/>
          <c:extLst>
            <c:ext xmlns:c16="http://schemas.microsoft.com/office/drawing/2014/chart" uri="{C3380CC4-5D6E-409C-BE32-E72D297353CC}">
              <c16:uniqueId val="{00000003-565F-4177-B612-DE87F4163BF5}"/>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205793920"/>
        <c:axId val="205824384"/>
        <c:extLst>
          <c:ext xmlns:c15="http://schemas.microsoft.com/office/drawing/2012/chart" uri="{02D57815-91ED-43cb-92C2-25804820EDAC}">
            <c15:filteredLineSeries>
              <c15:ser>
                <c:idx val="4"/>
                <c:order val="4"/>
                <c:tx>
                  <c:strRef>
                    <c:extLst>
                      <c:ext uri="{02D57815-91ED-43cb-92C2-25804820EDAC}">
                        <c15:formulaRef>
                          <c15:sqref>'Figure A4.5.'!$I$118</c15:sqref>
                        </c15:formulaRef>
                      </c:ext>
                    </c:extLst>
                    <c:strCache>
                      <c:ptCount val="1"/>
                      <c:pt idx="0">
                        <c:v>Natural sciences mathematics and statistics</c:v>
                      </c:pt>
                    </c:strCache>
                  </c:strRef>
                </c:tx>
                <c:spPr>
                  <a:ln w="28575" cap="rnd" cmpd="sng" algn="ctr">
                    <a:noFill/>
                    <a:prstDash val="solid"/>
                    <a:round/>
                  </a:ln>
                  <a:effectLst/>
                </c:spPr>
                <c:marker>
                  <c:symbol val="dash"/>
                  <c:size val="8"/>
                  <c:spPr>
                    <a:solidFill>
                      <a:schemeClr val="accent5"/>
                    </a:solidFill>
                    <a:ln w="9525" cap="flat" cmpd="sng" algn="ctr">
                      <a:solidFill>
                        <a:schemeClr val="accent5">
                          <a:shade val="95000"/>
                          <a:satMod val="105000"/>
                        </a:schemeClr>
                      </a:solidFill>
                      <a:prstDash val="solid"/>
                      <a:round/>
                    </a:ln>
                    <a:effectLst/>
                  </c:spPr>
                </c:marker>
                <c:cat>
                  <c:strRef>
                    <c:extLst>
                      <c:ext uri="{02D57815-91ED-43cb-92C2-25804820EDAC}">
                        <c15:formulaRef>
                          <c15:sqref>'Figure A4.5.'!$A$31:$A$68</c15:sqref>
                        </c15:formulaRef>
                      </c:ext>
                    </c:extLst>
                    <c:strCache>
                      <c:ptCount val="38"/>
                      <c:pt idx="0">
                        <c:v>Costa Rica</c:v>
                      </c:pt>
                      <c:pt idx="1">
                        <c:v>Belgium</c:v>
                      </c:pt>
                      <c:pt idx="2">
                        <c:v>Slovenia</c:v>
                      </c:pt>
                      <c:pt idx="3">
                        <c:v>Spain</c:v>
                      </c:pt>
                      <c:pt idx="4">
                        <c:v>Turkey</c:v>
                      </c:pt>
                      <c:pt idx="5">
                        <c:v>Luxembourg</c:v>
                      </c:pt>
                      <c:pt idx="6">
                        <c:v>Colombia</c:v>
                      </c:pt>
                      <c:pt idx="7">
                        <c:v>Latvia</c:v>
                      </c:pt>
                      <c:pt idx="8">
                        <c:v>Greece</c:v>
                      </c:pt>
                      <c:pt idx="9">
                        <c:v>Sweden</c:v>
                      </c:pt>
                      <c:pt idx="10">
                        <c:v>New Zealand</c:v>
                      </c:pt>
                      <c:pt idx="11">
                        <c:v>Switzerland</c:v>
                      </c:pt>
                      <c:pt idx="12">
                        <c:v>United Kingdom</c:v>
                      </c:pt>
                      <c:pt idx="13">
                        <c:v>Netherlands</c:v>
                      </c:pt>
                      <c:pt idx="14">
                        <c:v>Finland</c:v>
                      </c:pt>
                      <c:pt idx="15">
                        <c:v>Australia</c:v>
                      </c:pt>
                      <c:pt idx="16">
                        <c:v>Denmark</c:v>
                      </c:pt>
                      <c:pt idx="17">
                        <c:v>EU23 Average</c:v>
                      </c:pt>
                      <c:pt idx="18">
                        <c:v>Lithuania</c:v>
                      </c:pt>
                      <c:pt idx="19">
                        <c:v>Austria</c:v>
                      </c:pt>
                      <c:pt idx="20">
                        <c:v>OECD average</c:v>
                      </c:pt>
                      <c:pt idx="21">
                        <c:v>Norway</c:v>
                      </c:pt>
                      <c:pt idx="22">
                        <c:v>Germany</c:v>
                      </c:pt>
                      <c:pt idx="23">
                        <c:v>Korea</c:v>
                      </c:pt>
                      <c:pt idx="24">
                        <c:v>Canada</c:v>
                      </c:pt>
                      <c:pt idx="25">
                        <c:v>Estonia</c:v>
                      </c:pt>
                      <c:pt idx="26">
                        <c:v>Portugal</c:v>
                      </c:pt>
                      <c:pt idx="27">
                        <c:v>Ireland</c:v>
                      </c:pt>
                      <c:pt idx="28">
                        <c:v>France</c:v>
                      </c:pt>
                      <c:pt idx="29">
                        <c:v>United States</c:v>
                      </c:pt>
                      <c:pt idx="30">
                        <c:v>Poland</c:v>
                      </c:pt>
                      <c:pt idx="31">
                        <c:v>Italy</c:v>
                      </c:pt>
                      <c:pt idx="32">
                        <c:v>Czech Republic</c:v>
                      </c:pt>
                      <c:pt idx="33">
                        <c:v>Slovak Republic</c:v>
                      </c:pt>
                      <c:pt idx="34">
                        <c:v>Chile</c:v>
                      </c:pt>
                      <c:pt idx="35">
                        <c:v>Israel</c:v>
                      </c:pt>
                      <c:pt idx="36">
                        <c:v>Hungary</c:v>
                      </c:pt>
                      <c:pt idx="37">
                        <c:v>Mexico</c:v>
                      </c:pt>
                    </c:strCache>
                  </c:strRef>
                </c:cat>
                <c:val>
                  <c:numRef>
                    <c:extLst>
                      <c:ext uri="{02D57815-91ED-43cb-92C2-25804820EDAC}">
                        <c15:formulaRef>
                          <c15:sqref>'Figure A4.5.'!$I$119:$I$156</c15:sqref>
                        </c15:formulaRef>
                      </c:ext>
                    </c:extLst>
                    <c:numCache>
                      <c:formatCode>_(* #,##0_);_(* \(#,##0\);_(* "-"??_);_(@_)</c:formatCode>
                      <c:ptCount val="38"/>
                      <c:pt idx="0">
                        <c:v>0</c:v>
                      </c:pt>
                      <c:pt idx="1">
                        <c:v>0</c:v>
                      </c:pt>
                      <c:pt idx="2">
                        <c:v>#N/A</c:v>
                      </c:pt>
                      <c:pt idx="3">
                        <c:v>#N/A</c:v>
                      </c:pt>
                      <c:pt idx="4">
                        <c:v>#N/A</c:v>
                      </c:pt>
                      <c:pt idx="5">
                        <c:v>#N/A</c:v>
                      </c:pt>
                      <c:pt idx="6">
                        <c:v>#N/A</c:v>
                      </c:pt>
                      <c:pt idx="7">
                        <c:v>77.983856000000003</c:v>
                      </c:pt>
                      <c:pt idx="8">
                        <c:v>#N/A</c:v>
                      </c:pt>
                      <c:pt idx="9">
                        <c:v>83.170890999999997</c:v>
                      </c:pt>
                      <c:pt idx="10">
                        <c:v>#N/A</c:v>
                      </c:pt>
                      <c:pt idx="11">
                        <c:v>78.670410000000004</c:v>
                      </c:pt>
                      <c:pt idx="12">
                        <c:v>81.276404999999997</c:v>
                      </c:pt>
                      <c:pt idx="13">
                        <c:v>#N/A</c:v>
                      </c:pt>
                      <c:pt idx="14">
                        <c:v>87.424316000000005</c:v>
                      </c:pt>
                      <c:pt idx="15">
                        <c:v>75.927550999999994</c:v>
                      </c:pt>
                      <c:pt idx="16">
                        <c:v>86.443832</c:v>
                      </c:pt>
                      <c:pt idx="17">
                        <c:v>0</c:v>
                      </c:pt>
                      <c:pt idx="18">
                        <c:v>#N/A</c:v>
                      </c:pt>
                      <c:pt idx="19">
                        <c:v>68.794562999999997</c:v>
                      </c:pt>
                      <c:pt idx="20">
                        <c:v>0</c:v>
                      </c:pt>
                      <c:pt idx="21">
                        <c:v>74.304091999999997</c:v>
                      </c:pt>
                      <c:pt idx="22">
                        <c:v>74.236282000000003</c:v>
                      </c:pt>
                      <c:pt idx="23">
                        <c:v>#N/A</c:v>
                      </c:pt>
                      <c:pt idx="24">
                        <c:v>#N/A</c:v>
                      </c:pt>
                      <c:pt idx="25">
                        <c:v>76.951674999999994</c:v>
                      </c:pt>
                      <c:pt idx="26">
                        <c:v>76.882987999999997</c:v>
                      </c:pt>
                      <c:pt idx="27">
                        <c:v>#N/A</c:v>
                      </c:pt>
                      <c:pt idx="28">
                        <c:v>#N/A</c:v>
                      </c:pt>
                      <c:pt idx="29">
                        <c:v>70.272232000000002</c:v>
                      </c:pt>
                      <c:pt idx="30">
                        <c:v>#N/A</c:v>
                      </c:pt>
                      <c:pt idx="31">
                        <c:v>#N/A</c:v>
                      </c:pt>
                      <c:pt idx="32">
                        <c:v>#N/A</c:v>
                      </c:pt>
                      <c:pt idx="33">
                        <c:v>#N/A</c:v>
                      </c:pt>
                      <c:pt idx="34">
                        <c:v>81.833138000000005</c:v>
                      </c:pt>
                      <c:pt idx="35">
                        <c:v>#N/A</c:v>
                      </c:pt>
                      <c:pt idx="36">
                        <c:v>#N/A</c:v>
                      </c:pt>
                      <c:pt idx="37">
                        <c:v>#N/A</c:v>
                      </c:pt>
                    </c:numCache>
                  </c:numRef>
                </c:val>
                <c:smooth val="0"/>
                <c:extLst>
                  <c:ext xmlns:c16="http://schemas.microsoft.com/office/drawing/2014/chart" uri="{C3380CC4-5D6E-409C-BE32-E72D297353CC}">
                    <c16:uniqueId val="{00000004-565F-4177-B612-DE87F4163BF5}"/>
                  </c:ext>
                </c:extLst>
              </c15:ser>
            </c15:filteredLineSeries>
          </c:ext>
        </c:extLst>
      </c:lineChart>
      <c:catAx>
        <c:axId val="205793920"/>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205824384"/>
        <c:crosses val="autoZero"/>
        <c:auto val="1"/>
        <c:lblAlgn val="ctr"/>
        <c:lblOffset val="0"/>
        <c:noMultiLvlLbl val="0"/>
      </c:catAx>
      <c:valAx>
        <c:axId val="205824384"/>
        <c:scaling>
          <c:orientation val="minMax"/>
          <c:max val="110"/>
          <c:min val="5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205793920"/>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sz="16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6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6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600" b="0" i="0" u="none" strike="noStrike" kern="1200" baseline="0">
                <a:solidFill>
                  <a:srgbClr val="FFFFFF"/>
                </a:solidFill>
                <a:latin typeface="Arial"/>
                <a:ea typeface="Arial"/>
                <a:cs typeface="Arial"/>
              </a:defRPr>
            </a:pPr>
            <a:endParaRPr lang="en-US"/>
          </a:p>
        </c:txPr>
      </c:legendEntry>
      <c:overlay val="0"/>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6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143526898083569E-2"/>
          <c:y val="0.13730971128608924"/>
          <c:w val="0.94819331358665682"/>
          <c:h val="0.6712364673063711"/>
        </c:manualLayout>
      </c:layout>
      <c:barChart>
        <c:barDir val="col"/>
        <c:grouping val="clustered"/>
        <c:varyColors val="0"/>
        <c:ser>
          <c:idx val="2"/>
          <c:order val="1"/>
          <c:tx>
            <c:strRef>
              <c:f>'Figure A3.5.'!$C$29</c:f>
              <c:strCache>
                <c:ptCount val="1"/>
                <c:pt idx="0">
                  <c:v>Bachelor's or equivalent</c:v>
                </c:pt>
              </c:strCache>
            </c:strRef>
          </c:tx>
          <c:spPr>
            <a:solidFill>
              <a:schemeClr val="accent2"/>
            </a:solidFill>
            <a:ln>
              <a:solidFill>
                <a:prstClr val="black"/>
              </a:solidFill>
            </a:ln>
            <a:effectLst/>
          </c:spPr>
          <c:invertIfNegative val="0"/>
          <c:cat>
            <c:strRef>
              <c:f>'Figure A3.5.'!$A$30:$A$74</c:f>
              <c:strCache>
                <c:ptCount val="45"/>
                <c:pt idx="0">
                  <c:v>Lithuania</c:v>
                </c:pt>
                <c:pt idx="1">
                  <c:v>Norway</c:v>
                </c:pt>
                <c:pt idx="2">
                  <c:v>United Kingdom</c:v>
                </c:pt>
                <c:pt idx="3">
                  <c:v>Netherlands</c:v>
                </c:pt>
                <c:pt idx="4">
                  <c:v>Iceland</c:v>
                </c:pt>
                <c:pt idx="5">
                  <c:v>Japan</c:v>
                </c:pt>
                <c:pt idx="6">
                  <c:v>Sweden</c:v>
                </c:pt>
                <c:pt idx="7">
                  <c:v>New Zealand</c:v>
                </c:pt>
                <c:pt idx="8">
                  <c:v>Switzerland</c:v>
                </c:pt>
                <c:pt idx="9">
                  <c:v>Latvia</c:v>
                </c:pt>
                <c:pt idx="10">
                  <c:v>Israel</c:v>
                </c:pt>
                <c:pt idx="11">
                  <c:v>Germany</c:v>
                </c:pt>
                <c:pt idx="12">
                  <c:v>Australia</c:v>
                </c:pt>
                <c:pt idx="13">
                  <c:v>Canada</c:v>
                </c:pt>
                <c:pt idx="14">
                  <c:v>Slovenia</c:v>
                </c:pt>
                <c:pt idx="15">
                  <c:v>Ireland</c:v>
                </c:pt>
                <c:pt idx="16">
                  <c:v>Belgium</c:v>
                </c:pt>
                <c:pt idx="17">
                  <c:v>Russian Federation</c:v>
                </c:pt>
                <c:pt idx="18">
                  <c:v>Brazil</c:v>
                </c:pt>
                <c:pt idx="19">
                  <c:v>United States</c:v>
                </c:pt>
                <c:pt idx="20">
                  <c:v>Indonesia</c:v>
                </c:pt>
                <c:pt idx="21">
                  <c:v>Chile</c:v>
                </c:pt>
                <c:pt idx="22">
                  <c:v>Finland</c:v>
                </c:pt>
                <c:pt idx="23">
                  <c:v>Costa Rica</c:v>
                </c:pt>
                <c:pt idx="24">
                  <c:v>Poland</c:v>
                </c:pt>
                <c:pt idx="25">
                  <c:v>Portugal</c:v>
                </c:pt>
                <c:pt idx="26">
                  <c:v>Denmark</c:v>
                </c:pt>
                <c:pt idx="27">
                  <c:v>South Africa</c:v>
                </c:pt>
                <c:pt idx="28">
                  <c:v>OECD Average</c:v>
                </c:pt>
                <c:pt idx="29">
                  <c:v>Hungary</c:v>
                </c:pt>
                <c:pt idx="30">
                  <c:v>EU23 Average</c:v>
                </c:pt>
                <c:pt idx="31">
                  <c:v>France</c:v>
                </c:pt>
                <c:pt idx="32">
                  <c:v>Colombia</c:v>
                </c:pt>
                <c:pt idx="33">
                  <c:v>Mexico</c:v>
                </c:pt>
                <c:pt idx="34">
                  <c:v>Estonia</c:v>
                </c:pt>
                <c:pt idx="35">
                  <c:v>Luxembourg</c:v>
                </c:pt>
                <c:pt idx="36">
                  <c:v>Austria</c:v>
                </c:pt>
                <c:pt idx="37">
                  <c:v>Spain</c:v>
                </c:pt>
                <c:pt idx="38">
                  <c:v>Argentina</c:v>
                </c:pt>
                <c:pt idx="39">
                  <c:v>Czech Republic</c:v>
                </c:pt>
                <c:pt idx="40">
                  <c:v>Korea</c:v>
                </c:pt>
                <c:pt idx="41">
                  <c:v>Turkey</c:v>
                </c:pt>
                <c:pt idx="42">
                  <c:v>Greece</c:v>
                </c:pt>
                <c:pt idx="43">
                  <c:v>Slovak Republic</c:v>
                </c:pt>
                <c:pt idx="44">
                  <c:v>Italy</c:v>
                </c:pt>
              </c:strCache>
            </c:strRef>
          </c:cat>
          <c:val>
            <c:numRef>
              <c:f>'Figure A3.5.'!$C$30:$C$74</c:f>
              <c:numCache>
                <c:formatCode>#,##0.00</c:formatCode>
                <c:ptCount val="45"/>
                <c:pt idx="0">
                  <c:v>91.935394000000002</c:v>
                </c:pt>
                <c:pt idx="1">
                  <c:v>91.355239999999995</c:v>
                </c:pt>
                <c:pt idx="2">
                  <c:v>91.008430000000004</c:v>
                </c:pt>
                <c:pt idx="3">
                  <c:v>90.370864999999995</c:v>
                </c:pt>
                <c:pt idx="4">
                  <c:v>90.348845999999995</c:v>
                </c:pt>
                <c:pt idx="5">
                  <c:v>89.543723999999997</c:v>
                </c:pt>
                <c:pt idx="6">
                  <c:v>88.226814000000005</c:v>
                </c:pt>
                <c:pt idx="7">
                  <c:v>87.96875</c:v>
                </c:pt>
                <c:pt idx="8">
                  <c:v>87.879645999999994</c:v>
                </c:pt>
                <c:pt idx="9">
                  <c:v>87.852965999999995</c:v>
                </c:pt>
                <c:pt idx="10">
                  <c:v>87.470878999999996</c:v>
                </c:pt>
                <c:pt idx="11">
                  <c:v>86.810005000000004</c:v>
                </c:pt>
                <c:pt idx="12">
                  <c:v>86.507866000000007</c:v>
                </c:pt>
                <c:pt idx="13">
                  <c:v>86.387435999999994</c:v>
                </c:pt>
                <c:pt idx="14">
                  <c:v>85.955817999999994</c:v>
                </c:pt>
                <c:pt idx="15">
                  <c:v>85.915756000000002</c:v>
                </c:pt>
                <c:pt idx="16">
                  <c:v>85.776863000000006</c:v>
                </c:pt>
                <c:pt idx="17">
                  <c:v>85.708740000000006</c:v>
                </c:pt>
                <c:pt idx="18">
                  <c:v>85.659987999999998</c:v>
                </c:pt>
                <c:pt idx="19">
                  <c:v>85.274017000000001</c:v>
                </c:pt>
                <c:pt idx="20">
                  <c:v>85.083267000000006</c:v>
                </c:pt>
                <c:pt idx="21">
                  <c:v>84.702956999999998</c:v>
                </c:pt>
                <c:pt idx="22">
                  <c:v>84.699455</c:v>
                </c:pt>
                <c:pt idx="23">
                  <c:v>84.483727000000002</c:v>
                </c:pt>
                <c:pt idx="24">
                  <c:v>84.274811</c:v>
                </c:pt>
                <c:pt idx="25">
                  <c:v>83.588004999999995</c:v>
                </c:pt>
                <c:pt idx="26">
                  <c:v>82.975219999999993</c:v>
                </c:pt>
                <c:pt idx="27">
                  <c:v>82.948746</c:v>
                </c:pt>
                <c:pt idx="28">
                  <c:v>82.944933000000006</c:v>
                </c:pt>
                <c:pt idx="29">
                  <c:v>82.407471000000001</c:v>
                </c:pt>
                <c:pt idx="30">
                  <c:v>81.715675000000005</c:v>
                </c:pt>
                <c:pt idx="31">
                  <c:v>81.671729999999997</c:v>
                </c:pt>
                <c:pt idx="32">
                  <c:v>81.542229000000006</c:v>
                </c:pt>
                <c:pt idx="33">
                  <c:v>80.595107999999996</c:v>
                </c:pt>
                <c:pt idx="34">
                  <c:v>80.347763</c:v>
                </c:pt>
                <c:pt idx="35">
                  <c:v>80.205742000000001</c:v>
                </c:pt>
                <c:pt idx="36">
                  <c:v>77.549666999999999</c:v>
                </c:pt>
                <c:pt idx="37">
                  <c:v>76.804305999999997</c:v>
                </c:pt>
                <c:pt idx="38">
                  <c:v>76.480948999999995</c:v>
                </c:pt>
                <c:pt idx="39">
                  <c:v>76.149979000000002</c:v>
                </c:pt>
                <c:pt idx="40">
                  <c:v>75.519592000000003</c:v>
                </c:pt>
                <c:pt idx="41">
                  <c:v>74.405708000000004</c:v>
                </c:pt>
                <c:pt idx="42">
                  <c:v>67.874213999999995</c:v>
                </c:pt>
                <c:pt idx="43">
                  <c:v>64.642128</c:v>
                </c:pt>
                <c:pt idx="44">
                  <c:v>62.417113999999998</c:v>
                </c:pt>
              </c:numCache>
            </c:numRef>
          </c:val>
          <c:extLst>
            <c:ext xmlns:c16="http://schemas.microsoft.com/office/drawing/2014/chart" uri="{C3380CC4-5D6E-409C-BE32-E72D297353CC}">
              <c16:uniqueId val="{00000000-CCB7-46C0-AEFC-987A51B5165A}"/>
            </c:ext>
          </c:extLst>
        </c:ser>
        <c:dLbls>
          <c:showLegendKey val="0"/>
          <c:showVal val="0"/>
          <c:showCatName val="0"/>
          <c:showSerName val="0"/>
          <c:showPercent val="0"/>
          <c:showBubbleSize val="0"/>
        </c:dLbls>
        <c:gapWidth val="150"/>
        <c:axId val="266250496"/>
        <c:axId val="266257152"/>
      </c:barChart>
      <c:lineChart>
        <c:grouping val="standard"/>
        <c:varyColors val="0"/>
        <c:ser>
          <c:idx val="3"/>
          <c:order val="0"/>
          <c:tx>
            <c:strRef>
              <c:f>'Figure A3.5.'!$B$29</c:f>
              <c:strCache>
                <c:ptCount val="1"/>
                <c:pt idx="0">
                  <c:v>Short-cycle tertiary</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circle"/>
            <c:size val="5"/>
            <c:spPr>
              <a:solidFill>
                <a:schemeClr val="accent1"/>
              </a:solidFill>
              <a:ln w="9525" cap="flat" cmpd="sng" algn="ctr">
                <a:solidFill>
                  <a:schemeClr val="accent1"/>
                </a:solidFill>
                <a:prstDash val="solid"/>
                <a:round/>
              </a:ln>
              <a:effectLst/>
            </c:spPr>
          </c:marker>
          <c:cat>
            <c:strRef>
              <c:f>'Figure A3.5.'!$A$30:$A$74</c:f>
              <c:strCache>
                <c:ptCount val="45"/>
                <c:pt idx="0">
                  <c:v>Lithuania</c:v>
                </c:pt>
                <c:pt idx="1">
                  <c:v>Norway</c:v>
                </c:pt>
                <c:pt idx="2">
                  <c:v>United Kingdom</c:v>
                </c:pt>
                <c:pt idx="3">
                  <c:v>Netherlands</c:v>
                </c:pt>
                <c:pt idx="4">
                  <c:v>Iceland</c:v>
                </c:pt>
                <c:pt idx="5">
                  <c:v>Japan</c:v>
                </c:pt>
                <c:pt idx="6">
                  <c:v>Sweden</c:v>
                </c:pt>
                <c:pt idx="7">
                  <c:v>New Zealand</c:v>
                </c:pt>
                <c:pt idx="8">
                  <c:v>Switzerland</c:v>
                </c:pt>
                <c:pt idx="9">
                  <c:v>Latvia</c:v>
                </c:pt>
                <c:pt idx="10">
                  <c:v>Israel</c:v>
                </c:pt>
                <c:pt idx="11">
                  <c:v>Germany</c:v>
                </c:pt>
                <c:pt idx="12">
                  <c:v>Australia</c:v>
                </c:pt>
                <c:pt idx="13">
                  <c:v>Canada</c:v>
                </c:pt>
                <c:pt idx="14">
                  <c:v>Slovenia</c:v>
                </c:pt>
                <c:pt idx="15">
                  <c:v>Ireland</c:v>
                </c:pt>
                <c:pt idx="16">
                  <c:v>Belgium</c:v>
                </c:pt>
                <c:pt idx="17">
                  <c:v>Russian Federation</c:v>
                </c:pt>
                <c:pt idx="18">
                  <c:v>Brazil</c:v>
                </c:pt>
                <c:pt idx="19">
                  <c:v>United States</c:v>
                </c:pt>
                <c:pt idx="20">
                  <c:v>Indonesia</c:v>
                </c:pt>
                <c:pt idx="21">
                  <c:v>Chile</c:v>
                </c:pt>
                <c:pt idx="22">
                  <c:v>Finland</c:v>
                </c:pt>
                <c:pt idx="23">
                  <c:v>Costa Rica</c:v>
                </c:pt>
                <c:pt idx="24">
                  <c:v>Poland</c:v>
                </c:pt>
                <c:pt idx="25">
                  <c:v>Portugal</c:v>
                </c:pt>
                <c:pt idx="26">
                  <c:v>Denmark</c:v>
                </c:pt>
                <c:pt idx="27">
                  <c:v>South Africa</c:v>
                </c:pt>
                <c:pt idx="28">
                  <c:v>OECD Average</c:v>
                </c:pt>
                <c:pt idx="29">
                  <c:v>Hungary</c:v>
                </c:pt>
                <c:pt idx="30">
                  <c:v>EU23 Average</c:v>
                </c:pt>
                <c:pt idx="31">
                  <c:v>France</c:v>
                </c:pt>
                <c:pt idx="32">
                  <c:v>Colombia</c:v>
                </c:pt>
                <c:pt idx="33">
                  <c:v>Mexico</c:v>
                </c:pt>
                <c:pt idx="34">
                  <c:v>Estonia</c:v>
                </c:pt>
                <c:pt idx="35">
                  <c:v>Luxembourg</c:v>
                </c:pt>
                <c:pt idx="36">
                  <c:v>Austria</c:v>
                </c:pt>
                <c:pt idx="37">
                  <c:v>Spain</c:v>
                </c:pt>
                <c:pt idx="38">
                  <c:v>Argentina</c:v>
                </c:pt>
                <c:pt idx="39">
                  <c:v>Czech Republic</c:v>
                </c:pt>
                <c:pt idx="40">
                  <c:v>Korea</c:v>
                </c:pt>
                <c:pt idx="41">
                  <c:v>Turkey</c:v>
                </c:pt>
                <c:pt idx="42">
                  <c:v>Greece</c:v>
                </c:pt>
                <c:pt idx="43">
                  <c:v>Slovak Republic</c:v>
                </c:pt>
                <c:pt idx="44">
                  <c:v>Italy</c:v>
                </c:pt>
              </c:strCache>
            </c:strRef>
          </c:cat>
          <c:val>
            <c:numRef>
              <c:f>'Figure A3.5.'!$B$30:$B$74</c:f>
              <c:numCache>
                <c:formatCode>#,##0.00</c:formatCode>
                <c:ptCount val="45"/>
                <c:pt idx="1">
                  <c:v>79.805305000000004</c:v>
                </c:pt>
                <c:pt idx="2">
                  <c:v>86.535812000000007</c:v>
                </c:pt>
                <c:pt idx="3">
                  <c:v>89.256195000000005</c:v>
                </c:pt>
                <c:pt idx="5">
                  <c:v>83.137253000000001</c:v>
                </c:pt>
                <c:pt idx="6">
                  <c:v>80.398712000000003</c:v>
                </c:pt>
                <c:pt idx="7">
                  <c:v>86.259544000000005</c:v>
                </c:pt>
                <c:pt idx="9">
                  <c:v>87.489029000000002</c:v>
                </c:pt>
                <c:pt idx="10">
                  <c:v>83.747421000000003</c:v>
                </c:pt>
                <c:pt idx="11">
                  <c:v>93.770576000000005</c:v>
                </c:pt>
                <c:pt idx="12">
                  <c:v>79.867821000000006</c:v>
                </c:pt>
                <c:pt idx="13">
                  <c:v>85.429939000000005</c:v>
                </c:pt>
                <c:pt idx="14">
                  <c:v>81.945312999999999</c:v>
                </c:pt>
                <c:pt idx="15">
                  <c:v>84.257155999999995</c:v>
                </c:pt>
                <c:pt idx="16">
                  <c:v>93.009506000000002</c:v>
                </c:pt>
                <c:pt idx="17">
                  <c:v>87.276336999999998</c:v>
                </c:pt>
                <c:pt idx="19">
                  <c:v>82.907966999999999</c:v>
                </c:pt>
                <c:pt idx="20">
                  <c:v>80.173659999999998</c:v>
                </c:pt>
                <c:pt idx="21">
                  <c:v>83.971558000000002</c:v>
                </c:pt>
                <c:pt idx="23">
                  <c:v>72.353485000000006</c:v>
                </c:pt>
                <c:pt idx="26">
                  <c:v>84.433043999999995</c:v>
                </c:pt>
                <c:pt idx="27">
                  <c:v>74.766548</c:v>
                </c:pt>
                <c:pt idx="28">
                  <c:v>84.472752999999997</c:v>
                </c:pt>
                <c:pt idx="29">
                  <c:v>82.335144</c:v>
                </c:pt>
                <c:pt idx="30">
                  <c:v>86.972684000000001</c:v>
                </c:pt>
                <c:pt idx="31">
                  <c:v>86.244804000000002</c:v>
                </c:pt>
                <c:pt idx="33">
                  <c:v>78.579993999999999</c:v>
                </c:pt>
                <c:pt idx="35">
                  <c:v>94.880852000000004</c:v>
                </c:pt>
                <c:pt idx="36">
                  <c:v>88.100800000000007</c:v>
                </c:pt>
                <c:pt idx="37">
                  <c:v>77.602210999999997</c:v>
                </c:pt>
                <c:pt idx="38">
                  <c:v>77.951224999999994</c:v>
                </c:pt>
                <c:pt idx="39">
                  <c:v>82.104118</c:v>
                </c:pt>
                <c:pt idx="40">
                  <c:v>77.060599999999994</c:v>
                </c:pt>
                <c:pt idx="41">
                  <c:v>65.934066999999999</c:v>
                </c:pt>
                <c:pt idx="42">
                  <c:v>0</c:v>
                </c:pt>
                <c:pt idx="44">
                  <c:v>86.367583999999994</c:v>
                </c:pt>
              </c:numCache>
            </c:numRef>
          </c:val>
          <c:smooth val="0"/>
          <c:extLst>
            <c:ext xmlns:c16="http://schemas.microsoft.com/office/drawing/2014/chart" uri="{C3380CC4-5D6E-409C-BE32-E72D297353CC}">
              <c16:uniqueId val="{00000001-CCB7-46C0-AEFC-987A51B5165A}"/>
            </c:ext>
          </c:extLst>
        </c:ser>
        <c:ser>
          <c:idx val="0"/>
          <c:order val="2"/>
          <c:tx>
            <c:strRef>
              <c:f>'Figure A3.5.'!$D$29</c:f>
              <c:strCache>
                <c:ptCount val="1"/>
                <c:pt idx="0">
                  <c:v>Master's or equivalent</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circle"/>
            <c:size val="5"/>
            <c:spPr>
              <a:solidFill>
                <a:schemeClr val="accent3"/>
              </a:solidFill>
              <a:ln w="9525" cap="flat" cmpd="sng" algn="ctr">
                <a:solidFill>
                  <a:schemeClr val="accent3"/>
                </a:solidFill>
                <a:prstDash val="solid"/>
                <a:round/>
              </a:ln>
              <a:effectLst/>
            </c:spPr>
          </c:marker>
          <c:cat>
            <c:strRef>
              <c:f>'Figure A3.5.'!$A$30:$A$74</c:f>
              <c:strCache>
                <c:ptCount val="45"/>
                <c:pt idx="0">
                  <c:v>Lithuania</c:v>
                </c:pt>
                <c:pt idx="1">
                  <c:v>Norway</c:v>
                </c:pt>
                <c:pt idx="2">
                  <c:v>United Kingdom</c:v>
                </c:pt>
                <c:pt idx="3">
                  <c:v>Netherlands</c:v>
                </c:pt>
                <c:pt idx="4">
                  <c:v>Iceland</c:v>
                </c:pt>
                <c:pt idx="5">
                  <c:v>Japan</c:v>
                </c:pt>
                <c:pt idx="6">
                  <c:v>Sweden</c:v>
                </c:pt>
                <c:pt idx="7">
                  <c:v>New Zealand</c:v>
                </c:pt>
                <c:pt idx="8">
                  <c:v>Switzerland</c:v>
                </c:pt>
                <c:pt idx="9">
                  <c:v>Latvia</c:v>
                </c:pt>
                <c:pt idx="10">
                  <c:v>Israel</c:v>
                </c:pt>
                <c:pt idx="11">
                  <c:v>Germany</c:v>
                </c:pt>
                <c:pt idx="12">
                  <c:v>Australia</c:v>
                </c:pt>
                <c:pt idx="13">
                  <c:v>Canada</c:v>
                </c:pt>
                <c:pt idx="14">
                  <c:v>Slovenia</c:v>
                </c:pt>
                <c:pt idx="15">
                  <c:v>Ireland</c:v>
                </c:pt>
                <c:pt idx="16">
                  <c:v>Belgium</c:v>
                </c:pt>
                <c:pt idx="17">
                  <c:v>Russian Federation</c:v>
                </c:pt>
                <c:pt idx="18">
                  <c:v>Brazil</c:v>
                </c:pt>
                <c:pt idx="19">
                  <c:v>United States</c:v>
                </c:pt>
                <c:pt idx="20">
                  <c:v>Indonesia</c:v>
                </c:pt>
                <c:pt idx="21">
                  <c:v>Chile</c:v>
                </c:pt>
                <c:pt idx="22">
                  <c:v>Finland</c:v>
                </c:pt>
                <c:pt idx="23">
                  <c:v>Costa Rica</c:v>
                </c:pt>
                <c:pt idx="24">
                  <c:v>Poland</c:v>
                </c:pt>
                <c:pt idx="25">
                  <c:v>Portugal</c:v>
                </c:pt>
                <c:pt idx="26">
                  <c:v>Denmark</c:v>
                </c:pt>
                <c:pt idx="27">
                  <c:v>South Africa</c:v>
                </c:pt>
                <c:pt idx="28">
                  <c:v>OECD Average</c:v>
                </c:pt>
                <c:pt idx="29">
                  <c:v>Hungary</c:v>
                </c:pt>
                <c:pt idx="30">
                  <c:v>EU23 Average</c:v>
                </c:pt>
                <c:pt idx="31">
                  <c:v>France</c:v>
                </c:pt>
                <c:pt idx="32">
                  <c:v>Colombia</c:v>
                </c:pt>
                <c:pt idx="33">
                  <c:v>Mexico</c:v>
                </c:pt>
                <c:pt idx="34">
                  <c:v>Estonia</c:v>
                </c:pt>
                <c:pt idx="35">
                  <c:v>Luxembourg</c:v>
                </c:pt>
                <c:pt idx="36">
                  <c:v>Austria</c:v>
                </c:pt>
                <c:pt idx="37">
                  <c:v>Spain</c:v>
                </c:pt>
                <c:pt idx="38">
                  <c:v>Argentina</c:v>
                </c:pt>
                <c:pt idx="39">
                  <c:v>Czech Republic</c:v>
                </c:pt>
                <c:pt idx="40">
                  <c:v>Korea</c:v>
                </c:pt>
                <c:pt idx="41">
                  <c:v>Turkey</c:v>
                </c:pt>
                <c:pt idx="42">
                  <c:v>Greece</c:v>
                </c:pt>
                <c:pt idx="43">
                  <c:v>Slovak Republic</c:v>
                </c:pt>
                <c:pt idx="44">
                  <c:v>Italy</c:v>
                </c:pt>
              </c:strCache>
            </c:strRef>
          </c:cat>
          <c:val>
            <c:numRef>
              <c:f>'Figure A3.5.'!$D$30:$D$74</c:f>
              <c:numCache>
                <c:formatCode>#,##0.00</c:formatCode>
                <c:ptCount val="45"/>
                <c:pt idx="0">
                  <c:v>94.863654999999994</c:v>
                </c:pt>
                <c:pt idx="1">
                  <c:v>94.827690000000004</c:v>
                </c:pt>
                <c:pt idx="2">
                  <c:v>89.038550999999998</c:v>
                </c:pt>
                <c:pt idx="3">
                  <c:v>93.384697000000003</c:v>
                </c:pt>
                <c:pt idx="4">
                  <c:v>95.292793000000003</c:v>
                </c:pt>
                <c:pt idx="6">
                  <c:v>91.269797999999994</c:v>
                </c:pt>
                <c:pt idx="7">
                  <c:v>84.112151999999995</c:v>
                </c:pt>
                <c:pt idx="8">
                  <c:v>90.064255000000003</c:v>
                </c:pt>
                <c:pt idx="9">
                  <c:v>94.466705000000005</c:v>
                </c:pt>
                <c:pt idx="10">
                  <c:v>88.248749000000004</c:v>
                </c:pt>
                <c:pt idx="11">
                  <c:v>88.340339999999998</c:v>
                </c:pt>
                <c:pt idx="12">
                  <c:v>82.824546999999995</c:v>
                </c:pt>
                <c:pt idx="13">
                  <c:v>85.741089000000002</c:v>
                </c:pt>
                <c:pt idx="14">
                  <c:v>84.796951000000007</c:v>
                </c:pt>
                <c:pt idx="15">
                  <c:v>89.204612999999995</c:v>
                </c:pt>
                <c:pt idx="16">
                  <c:v>89.375480999999994</c:v>
                </c:pt>
                <c:pt idx="17">
                  <c:v>88.288269</c:v>
                </c:pt>
                <c:pt idx="18">
                  <c:v>73.223679000000004</c:v>
                </c:pt>
                <c:pt idx="19">
                  <c:v>86.558563000000007</c:v>
                </c:pt>
                <c:pt idx="20">
                  <c:v>90.111298000000005</c:v>
                </c:pt>
                <c:pt idx="21">
                  <c:v>94.535911999999996</c:v>
                </c:pt>
                <c:pt idx="22">
                  <c:v>85.567008999999999</c:v>
                </c:pt>
                <c:pt idx="23">
                  <c:v>92.623244999999997</c:v>
                </c:pt>
                <c:pt idx="24">
                  <c:v>89.390090999999998</c:v>
                </c:pt>
                <c:pt idx="25">
                  <c:v>89.395386000000002</c:v>
                </c:pt>
                <c:pt idx="26">
                  <c:v>87.606978999999995</c:v>
                </c:pt>
                <c:pt idx="27">
                  <c:v>76.447074999999998</c:v>
                </c:pt>
                <c:pt idx="28">
                  <c:v>86.959975999999997</c:v>
                </c:pt>
                <c:pt idx="29">
                  <c:v>85.042862</c:v>
                </c:pt>
                <c:pt idx="30">
                  <c:v>86.562940999999995</c:v>
                </c:pt>
                <c:pt idx="31">
                  <c:v>87.278403999999995</c:v>
                </c:pt>
                <c:pt idx="33">
                  <c:v>85.243538000000001</c:v>
                </c:pt>
                <c:pt idx="34">
                  <c:v>87.352637999999999</c:v>
                </c:pt>
                <c:pt idx="35">
                  <c:v>90.292625000000001</c:v>
                </c:pt>
                <c:pt idx="36">
                  <c:v>87.331772000000001</c:v>
                </c:pt>
                <c:pt idx="37">
                  <c:v>80.251960999999994</c:v>
                </c:pt>
                <c:pt idx="38">
                  <c:v>91.498444000000006</c:v>
                </c:pt>
                <c:pt idx="39">
                  <c:v>81.992264000000006</c:v>
                </c:pt>
                <c:pt idx="40">
                  <c:v>81.444243999999998</c:v>
                </c:pt>
                <c:pt idx="41">
                  <c:v>83.757964999999999</c:v>
                </c:pt>
                <c:pt idx="42">
                  <c:v>75.501159999999999</c:v>
                </c:pt>
                <c:pt idx="43">
                  <c:v>78.972121999999999</c:v>
                </c:pt>
                <c:pt idx="44">
                  <c:v>70.231583000000001</c:v>
                </c:pt>
              </c:numCache>
            </c:numRef>
          </c:val>
          <c:smooth val="0"/>
          <c:extLst>
            <c:ext xmlns:c16="http://schemas.microsoft.com/office/drawing/2014/chart" uri="{C3380CC4-5D6E-409C-BE32-E72D297353CC}">
              <c16:uniqueId val="{00000002-CCB7-46C0-AEFC-987A51B5165A}"/>
            </c:ext>
          </c:extLst>
        </c:ser>
        <c:ser>
          <c:idx val="4"/>
          <c:order val="3"/>
          <c:tx>
            <c:strRef>
              <c:f>'Figure A3.5.'!$E$29</c:f>
              <c:strCache>
                <c:ptCount val="1"/>
                <c:pt idx="0">
                  <c:v>Doctoral or equivalent</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circle"/>
            <c:size val="5"/>
            <c:spPr>
              <a:solidFill>
                <a:schemeClr val="accent6"/>
              </a:solidFill>
              <a:ln w="9525" cap="flat" cmpd="sng" algn="ctr">
                <a:solidFill>
                  <a:schemeClr val="accent6"/>
                </a:solidFill>
                <a:prstDash val="solid"/>
                <a:round/>
              </a:ln>
              <a:effectLst/>
            </c:spPr>
          </c:marker>
          <c:cat>
            <c:strRef>
              <c:f>'Figure A3.5.'!$A$30:$A$74</c:f>
              <c:strCache>
                <c:ptCount val="45"/>
                <c:pt idx="0">
                  <c:v>Lithuania</c:v>
                </c:pt>
                <c:pt idx="1">
                  <c:v>Norway</c:v>
                </c:pt>
                <c:pt idx="2">
                  <c:v>United Kingdom</c:v>
                </c:pt>
                <c:pt idx="3">
                  <c:v>Netherlands</c:v>
                </c:pt>
                <c:pt idx="4">
                  <c:v>Iceland</c:v>
                </c:pt>
                <c:pt idx="5">
                  <c:v>Japan</c:v>
                </c:pt>
                <c:pt idx="6">
                  <c:v>Sweden</c:v>
                </c:pt>
                <c:pt idx="7">
                  <c:v>New Zealand</c:v>
                </c:pt>
                <c:pt idx="8">
                  <c:v>Switzerland</c:v>
                </c:pt>
                <c:pt idx="9">
                  <c:v>Latvia</c:v>
                </c:pt>
                <c:pt idx="10">
                  <c:v>Israel</c:v>
                </c:pt>
                <c:pt idx="11">
                  <c:v>Germany</c:v>
                </c:pt>
                <c:pt idx="12">
                  <c:v>Australia</c:v>
                </c:pt>
                <c:pt idx="13">
                  <c:v>Canada</c:v>
                </c:pt>
                <c:pt idx="14">
                  <c:v>Slovenia</c:v>
                </c:pt>
                <c:pt idx="15">
                  <c:v>Ireland</c:v>
                </c:pt>
                <c:pt idx="16">
                  <c:v>Belgium</c:v>
                </c:pt>
                <c:pt idx="17">
                  <c:v>Russian Federation</c:v>
                </c:pt>
                <c:pt idx="18">
                  <c:v>Brazil</c:v>
                </c:pt>
                <c:pt idx="19">
                  <c:v>United States</c:v>
                </c:pt>
                <c:pt idx="20">
                  <c:v>Indonesia</c:v>
                </c:pt>
                <c:pt idx="21">
                  <c:v>Chile</c:v>
                </c:pt>
                <c:pt idx="22">
                  <c:v>Finland</c:v>
                </c:pt>
                <c:pt idx="23">
                  <c:v>Costa Rica</c:v>
                </c:pt>
                <c:pt idx="24">
                  <c:v>Poland</c:v>
                </c:pt>
                <c:pt idx="25">
                  <c:v>Portugal</c:v>
                </c:pt>
                <c:pt idx="26">
                  <c:v>Denmark</c:v>
                </c:pt>
                <c:pt idx="27">
                  <c:v>South Africa</c:v>
                </c:pt>
                <c:pt idx="28">
                  <c:v>OECD Average</c:v>
                </c:pt>
                <c:pt idx="29">
                  <c:v>Hungary</c:v>
                </c:pt>
                <c:pt idx="30">
                  <c:v>EU23 Average</c:v>
                </c:pt>
                <c:pt idx="31">
                  <c:v>France</c:v>
                </c:pt>
                <c:pt idx="32">
                  <c:v>Colombia</c:v>
                </c:pt>
                <c:pt idx="33">
                  <c:v>Mexico</c:v>
                </c:pt>
                <c:pt idx="34">
                  <c:v>Estonia</c:v>
                </c:pt>
                <c:pt idx="35">
                  <c:v>Luxembourg</c:v>
                </c:pt>
                <c:pt idx="36">
                  <c:v>Austria</c:v>
                </c:pt>
                <c:pt idx="37">
                  <c:v>Spain</c:v>
                </c:pt>
                <c:pt idx="38">
                  <c:v>Argentina</c:v>
                </c:pt>
                <c:pt idx="39">
                  <c:v>Czech Republic</c:v>
                </c:pt>
                <c:pt idx="40">
                  <c:v>Korea</c:v>
                </c:pt>
                <c:pt idx="41">
                  <c:v>Turkey</c:v>
                </c:pt>
                <c:pt idx="42">
                  <c:v>Greece</c:v>
                </c:pt>
                <c:pt idx="43">
                  <c:v>Slovak Republic</c:v>
                </c:pt>
                <c:pt idx="44">
                  <c:v>Italy</c:v>
                </c:pt>
              </c:strCache>
            </c:strRef>
          </c:cat>
          <c:val>
            <c:numRef>
              <c:f>'Figure A3.5.'!$E$30:$E$74</c:f>
              <c:numCache>
                <c:formatCode>#,##0.00</c:formatCode>
                <c:ptCount val="45"/>
                <c:pt idx="1">
                  <c:v>85.108170000000001</c:v>
                </c:pt>
                <c:pt idx="2">
                  <c:v>92.386452000000006</c:v>
                </c:pt>
                <c:pt idx="6">
                  <c:v>88.023253999999994</c:v>
                </c:pt>
                <c:pt idx="7">
                  <c:v>92.5</c:v>
                </c:pt>
                <c:pt idx="8">
                  <c:v>90.783218000000005</c:v>
                </c:pt>
                <c:pt idx="10">
                  <c:v>84.065933000000001</c:v>
                </c:pt>
                <c:pt idx="11">
                  <c:v>91.961799999999997</c:v>
                </c:pt>
                <c:pt idx="12">
                  <c:v>92.857140000000001</c:v>
                </c:pt>
                <c:pt idx="14">
                  <c:v>91.021370000000005</c:v>
                </c:pt>
                <c:pt idx="15">
                  <c:v>90.178573999999998</c:v>
                </c:pt>
                <c:pt idx="16">
                  <c:v>92.306991999999994</c:v>
                </c:pt>
                <c:pt idx="17">
                  <c:v>83.771996000000001</c:v>
                </c:pt>
                <c:pt idx="18">
                  <c:v>82.665321000000006</c:v>
                </c:pt>
                <c:pt idx="19">
                  <c:v>89.733513000000002</c:v>
                </c:pt>
                <c:pt idx="24">
                  <c:v>94.117644999999996</c:v>
                </c:pt>
                <c:pt idx="25">
                  <c:v>97.177193000000003</c:v>
                </c:pt>
                <c:pt idx="26">
                  <c:v>94.367287000000005</c:v>
                </c:pt>
                <c:pt idx="28">
                  <c:v>89.532477</c:v>
                </c:pt>
                <c:pt idx="29">
                  <c:v>91.292136999999997</c:v>
                </c:pt>
                <c:pt idx="30">
                  <c:v>90.012438000000003</c:v>
                </c:pt>
                <c:pt idx="31">
                  <c:v>83.950614999999999</c:v>
                </c:pt>
                <c:pt idx="36">
                  <c:v>88.387383</c:v>
                </c:pt>
                <c:pt idx="37">
                  <c:v>80.809455999999997</c:v>
                </c:pt>
                <c:pt idx="39">
                  <c:v>91.222160000000002</c:v>
                </c:pt>
                <c:pt idx="41">
                  <c:v>84</c:v>
                </c:pt>
                <c:pt idx="43">
                  <c:v>89.528075999999999</c:v>
                </c:pt>
                <c:pt idx="44">
                  <c:v>83.468613000000005</c:v>
                </c:pt>
              </c:numCache>
            </c:numRef>
          </c:val>
          <c:smooth val="0"/>
          <c:extLst>
            <c:ext xmlns:c16="http://schemas.microsoft.com/office/drawing/2014/chart" uri="{C3380CC4-5D6E-409C-BE32-E72D297353CC}">
              <c16:uniqueId val="{00000003-CCB7-46C0-AEFC-987A51B5165A}"/>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266250496"/>
        <c:axId val="266257152"/>
      </c:lineChart>
      <c:catAx>
        <c:axId val="266250496"/>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c:spPr>
        <c:txPr>
          <a:bodyPr rot="0" spcFirstLastPara="1" vertOverflow="ellipsis" vert="eaVert" wrap="square" anchor="ctr" anchorCtr="1"/>
          <a:lstStyle/>
          <a:p>
            <a:pPr>
              <a:defRPr lang="en-US" sz="1200" b="0" i="0" u="none" strike="noStrike" kern="1200" baseline="0">
                <a:solidFill>
                  <a:srgbClr val="FFFFFF"/>
                </a:solidFill>
                <a:latin typeface="Arial"/>
                <a:ea typeface="Arial"/>
                <a:cs typeface="Arial"/>
              </a:defRPr>
            </a:pPr>
            <a:endParaRPr lang="en-US"/>
          </a:p>
        </c:txPr>
        <c:crossAx val="266257152"/>
        <c:crosses val="autoZero"/>
        <c:auto val="1"/>
        <c:lblAlgn val="ctr"/>
        <c:lblOffset val="0"/>
        <c:tickLblSkip val="1"/>
        <c:noMultiLvlLbl val="0"/>
      </c:catAx>
      <c:valAx>
        <c:axId val="266257152"/>
        <c:scaling>
          <c:orientation val="minMax"/>
          <c:max val="100"/>
          <c:min val="50"/>
        </c:scaling>
        <c:delete val="0"/>
        <c:axPos val="l"/>
        <c:majorGridlines>
          <c:spPr>
            <a:ln w="9525" cap="flat" cmpd="sng" algn="ctr">
              <a:no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266250496"/>
        <c:crosses val="autoZero"/>
        <c:crossBetween val="between"/>
        <c:majorUnit val="5"/>
      </c:valAx>
      <c:spPr>
        <a:noFill/>
        <a:ln>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3.7143466607310126E-2"/>
          <c:y val="1.2549019607843137E-2"/>
          <c:w val="0.94819336628857787"/>
          <c:h val="4.7058823529411764E-2"/>
        </c:manualLayout>
      </c:layout>
      <c:overlay val="1"/>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250000000000002E-2"/>
          <c:y val="0.14874992125984249"/>
          <c:w val="0.91400000000000003"/>
          <c:h val="0.53074992125984255"/>
        </c:manualLayout>
      </c:layout>
      <c:barChart>
        <c:barDir val="col"/>
        <c:grouping val="clustered"/>
        <c:varyColors val="0"/>
        <c:ser>
          <c:idx val="0"/>
          <c:order val="0"/>
          <c:tx>
            <c:strRef>
              <c:f>'Figure A5.1.'!$B$32</c:f>
              <c:strCache>
                <c:ptCount val="1"/>
                <c:pt idx="0">
                  <c:v>Men</c:v>
                </c:pt>
              </c:strCache>
            </c:strRef>
          </c:tx>
          <c:spPr>
            <a:solidFill>
              <a:schemeClr val="accent1"/>
            </a:solidFill>
            <a:ln>
              <a:noFill/>
            </a:ln>
            <a:effectLst/>
          </c:spPr>
          <c:invertIfNegative val="0"/>
          <c:cat>
            <c:strRef>
              <c:f>'Figure A5.1.'!$A$33:$A$64</c:f>
              <c:strCache>
                <c:ptCount val="32"/>
                <c:pt idx="0">
                  <c:v>Luxembourg</c:v>
                </c:pt>
                <c:pt idx="1">
                  <c:v>United States</c:v>
                </c:pt>
                <c:pt idx="2">
                  <c:v>Chile</c:v>
                </c:pt>
                <c:pt idx="3">
                  <c:v>Ireland</c:v>
                </c:pt>
                <c:pt idx="4">
                  <c:v>Switzerland</c:v>
                </c:pt>
                <c:pt idx="5">
                  <c:v>Hungary</c:v>
                </c:pt>
                <c:pt idx="6">
                  <c:v>Israel</c:v>
                </c:pt>
                <c:pt idx="7">
                  <c:v>Poland</c:v>
                </c:pt>
                <c:pt idx="8">
                  <c:v>Austria</c:v>
                </c:pt>
                <c:pt idx="9">
                  <c:v>France</c:v>
                </c:pt>
                <c:pt idx="10">
                  <c:v>Germany</c:v>
                </c:pt>
                <c:pt idx="11">
                  <c:v>OECD Average</c:v>
                </c:pt>
                <c:pt idx="12">
                  <c:v>Turkey</c:v>
                </c:pt>
                <c:pt idx="13">
                  <c:v>Canada</c:v>
                </c:pt>
                <c:pt idx="14">
                  <c:v>EU23 Average</c:v>
                </c:pt>
                <c:pt idx="15">
                  <c:v>Czech Republic</c:v>
                </c:pt>
                <c:pt idx="16">
                  <c:v>Slovenia</c:v>
                </c:pt>
                <c:pt idx="17">
                  <c:v>Korea</c:v>
                </c:pt>
                <c:pt idx="18">
                  <c:v>Australia</c:v>
                </c:pt>
                <c:pt idx="19">
                  <c:v>United Kingdom</c:v>
                </c:pt>
                <c:pt idx="20">
                  <c:v>Slovak Republic</c:v>
                </c:pt>
                <c:pt idx="21">
                  <c:v>New Zealand</c:v>
                </c:pt>
                <c:pt idx="22">
                  <c:v>Finland</c:v>
                </c:pt>
                <c:pt idx="23">
                  <c:v>Netherlands</c:v>
                </c:pt>
                <c:pt idx="24">
                  <c:v>Denmark</c:v>
                </c:pt>
                <c:pt idx="25">
                  <c:v>Portugal</c:v>
                </c:pt>
                <c:pt idx="26">
                  <c:v>Spain</c:v>
                </c:pt>
                <c:pt idx="27">
                  <c:v>Norway</c:v>
                </c:pt>
                <c:pt idx="28">
                  <c:v>Italy</c:v>
                </c:pt>
                <c:pt idx="29">
                  <c:v>Belgium</c:v>
                </c:pt>
                <c:pt idx="30">
                  <c:v>Latvia</c:v>
                </c:pt>
                <c:pt idx="31">
                  <c:v>Estonia</c:v>
                </c:pt>
              </c:strCache>
            </c:strRef>
          </c:cat>
          <c:val>
            <c:numRef>
              <c:f>'Figure A5.1.'!$B$33:$B$64</c:f>
              <c:numCache>
                <c:formatCode>#,##0.00</c:formatCode>
                <c:ptCount val="32"/>
                <c:pt idx="0">
                  <c:v>575700</c:v>
                </c:pt>
                <c:pt idx="1">
                  <c:v>542600</c:v>
                </c:pt>
                <c:pt idx="2">
                  <c:v>511300</c:v>
                </c:pt>
                <c:pt idx="3">
                  <c:v>476400</c:v>
                </c:pt>
                <c:pt idx="4">
                  <c:v>422600</c:v>
                </c:pt>
                <c:pt idx="5">
                  <c:v>353300</c:v>
                </c:pt>
                <c:pt idx="6">
                  <c:v>350200</c:v>
                </c:pt>
                <c:pt idx="7">
                  <c:v>345800</c:v>
                </c:pt>
                <c:pt idx="8">
                  <c:v>330600</c:v>
                </c:pt>
                <c:pt idx="9">
                  <c:v>323800</c:v>
                </c:pt>
                <c:pt idx="10">
                  <c:v>319100</c:v>
                </c:pt>
                <c:pt idx="11">
                  <c:v>295900</c:v>
                </c:pt>
                <c:pt idx="12">
                  <c:v>284600</c:v>
                </c:pt>
                <c:pt idx="13">
                  <c:v>283900</c:v>
                </c:pt>
                <c:pt idx="14">
                  <c:v>276100</c:v>
                </c:pt>
                <c:pt idx="15">
                  <c:v>263500</c:v>
                </c:pt>
                <c:pt idx="16">
                  <c:v>258100</c:v>
                </c:pt>
                <c:pt idx="17">
                  <c:v>256000</c:v>
                </c:pt>
                <c:pt idx="18">
                  <c:v>254300</c:v>
                </c:pt>
                <c:pt idx="19">
                  <c:v>245100</c:v>
                </c:pt>
                <c:pt idx="20">
                  <c:v>244100</c:v>
                </c:pt>
                <c:pt idx="21">
                  <c:v>243800</c:v>
                </c:pt>
                <c:pt idx="22">
                  <c:v>238000</c:v>
                </c:pt>
                <c:pt idx="23">
                  <c:v>233200</c:v>
                </c:pt>
                <c:pt idx="24">
                  <c:v>224900</c:v>
                </c:pt>
                <c:pt idx="25">
                  <c:v>214000</c:v>
                </c:pt>
                <c:pt idx="26">
                  <c:v>212200</c:v>
                </c:pt>
                <c:pt idx="27">
                  <c:v>210100</c:v>
                </c:pt>
                <c:pt idx="28">
                  <c:v>190800</c:v>
                </c:pt>
                <c:pt idx="29">
                  <c:v>185200</c:v>
                </c:pt>
                <c:pt idx="30">
                  <c:v>147500</c:v>
                </c:pt>
                <c:pt idx="31">
                  <c:v>140600</c:v>
                </c:pt>
              </c:numCache>
            </c:numRef>
          </c:val>
          <c:extLst>
            <c:ext xmlns:c16="http://schemas.microsoft.com/office/drawing/2014/chart" uri="{C3380CC4-5D6E-409C-BE32-E72D297353CC}">
              <c16:uniqueId val="{00000000-B358-4A27-B1D2-93EA7EA78719}"/>
            </c:ext>
          </c:extLst>
        </c:ser>
        <c:ser>
          <c:idx val="2"/>
          <c:order val="1"/>
          <c:tx>
            <c:strRef>
              <c:f>'Figure A5.1.'!$C$32</c:f>
              <c:strCache>
                <c:ptCount val="1"/>
                <c:pt idx="0">
                  <c:v>Women</c:v>
                </c:pt>
              </c:strCache>
            </c:strRef>
          </c:tx>
          <c:spPr>
            <a:solidFill>
              <a:schemeClr val="accent3"/>
            </a:solidFill>
            <a:ln>
              <a:noFill/>
            </a:ln>
            <a:effectLst/>
          </c:spPr>
          <c:invertIfNegative val="0"/>
          <c:cat>
            <c:strRef>
              <c:f>'Figure A5.1.'!$A$33:$A$64</c:f>
              <c:strCache>
                <c:ptCount val="32"/>
                <c:pt idx="0">
                  <c:v>Luxembourg</c:v>
                </c:pt>
                <c:pt idx="1">
                  <c:v>United States</c:v>
                </c:pt>
                <c:pt idx="2">
                  <c:v>Chile</c:v>
                </c:pt>
                <c:pt idx="3">
                  <c:v>Ireland</c:v>
                </c:pt>
                <c:pt idx="4">
                  <c:v>Switzerland</c:v>
                </c:pt>
                <c:pt idx="5">
                  <c:v>Hungary</c:v>
                </c:pt>
                <c:pt idx="6">
                  <c:v>Israel</c:v>
                </c:pt>
                <c:pt idx="7">
                  <c:v>Poland</c:v>
                </c:pt>
                <c:pt idx="8">
                  <c:v>Austria</c:v>
                </c:pt>
                <c:pt idx="9">
                  <c:v>France</c:v>
                </c:pt>
                <c:pt idx="10">
                  <c:v>Germany</c:v>
                </c:pt>
                <c:pt idx="11">
                  <c:v>OECD Average</c:v>
                </c:pt>
                <c:pt idx="12">
                  <c:v>Turkey</c:v>
                </c:pt>
                <c:pt idx="13">
                  <c:v>Canada</c:v>
                </c:pt>
                <c:pt idx="14">
                  <c:v>EU23 Average</c:v>
                </c:pt>
                <c:pt idx="15">
                  <c:v>Czech Republic</c:v>
                </c:pt>
                <c:pt idx="16">
                  <c:v>Slovenia</c:v>
                </c:pt>
                <c:pt idx="17">
                  <c:v>Korea</c:v>
                </c:pt>
                <c:pt idx="18">
                  <c:v>Australia</c:v>
                </c:pt>
                <c:pt idx="19">
                  <c:v>United Kingdom</c:v>
                </c:pt>
                <c:pt idx="20">
                  <c:v>Slovak Republic</c:v>
                </c:pt>
                <c:pt idx="21">
                  <c:v>New Zealand</c:v>
                </c:pt>
                <c:pt idx="22">
                  <c:v>Finland</c:v>
                </c:pt>
                <c:pt idx="23">
                  <c:v>Netherlands</c:v>
                </c:pt>
                <c:pt idx="24">
                  <c:v>Denmark</c:v>
                </c:pt>
                <c:pt idx="25">
                  <c:v>Portugal</c:v>
                </c:pt>
                <c:pt idx="26">
                  <c:v>Spain</c:v>
                </c:pt>
                <c:pt idx="27">
                  <c:v>Norway</c:v>
                </c:pt>
                <c:pt idx="28">
                  <c:v>Italy</c:v>
                </c:pt>
                <c:pt idx="29">
                  <c:v>Belgium</c:v>
                </c:pt>
                <c:pt idx="30">
                  <c:v>Latvia</c:v>
                </c:pt>
                <c:pt idx="31">
                  <c:v>Estonia</c:v>
                </c:pt>
              </c:strCache>
            </c:strRef>
          </c:cat>
          <c:val>
            <c:numRef>
              <c:f>'Figure A5.1.'!$C$33:$C$64</c:f>
              <c:numCache>
                <c:formatCode>#,##0.00</c:formatCode>
                <c:ptCount val="32"/>
                <c:pt idx="0">
                  <c:v>476100</c:v>
                </c:pt>
                <c:pt idx="1">
                  <c:v>354800</c:v>
                </c:pt>
                <c:pt idx="2">
                  <c:v>313100</c:v>
                </c:pt>
                <c:pt idx="3">
                  <c:v>386700</c:v>
                </c:pt>
                <c:pt idx="4">
                  <c:v>314900</c:v>
                </c:pt>
                <c:pt idx="5">
                  <c:v>179400</c:v>
                </c:pt>
                <c:pt idx="6">
                  <c:v>234000</c:v>
                </c:pt>
                <c:pt idx="7">
                  <c:v>253700</c:v>
                </c:pt>
                <c:pt idx="8">
                  <c:v>203800</c:v>
                </c:pt>
                <c:pt idx="9">
                  <c:v>210600</c:v>
                </c:pt>
                <c:pt idx="10">
                  <c:v>192600</c:v>
                </c:pt>
                <c:pt idx="11">
                  <c:v>227600</c:v>
                </c:pt>
                <c:pt idx="12">
                  <c:v>286500</c:v>
                </c:pt>
                <c:pt idx="13">
                  <c:v>219200</c:v>
                </c:pt>
                <c:pt idx="14">
                  <c:v>214500</c:v>
                </c:pt>
                <c:pt idx="15">
                  <c:v>145100</c:v>
                </c:pt>
                <c:pt idx="16">
                  <c:v>238000</c:v>
                </c:pt>
                <c:pt idx="17">
                  <c:v>155100</c:v>
                </c:pt>
                <c:pt idx="18">
                  <c:v>229200</c:v>
                </c:pt>
                <c:pt idx="19">
                  <c:v>195200</c:v>
                </c:pt>
                <c:pt idx="20">
                  <c:v>154800</c:v>
                </c:pt>
                <c:pt idx="21">
                  <c:v>204500</c:v>
                </c:pt>
                <c:pt idx="22">
                  <c:v>199600</c:v>
                </c:pt>
                <c:pt idx="23">
                  <c:v>243400</c:v>
                </c:pt>
                <c:pt idx="24">
                  <c:v>175400</c:v>
                </c:pt>
                <c:pt idx="25">
                  <c:v>181400</c:v>
                </c:pt>
                <c:pt idx="26">
                  <c:v>228000</c:v>
                </c:pt>
                <c:pt idx="27">
                  <c:v>225900</c:v>
                </c:pt>
                <c:pt idx="28">
                  <c:v>154200</c:v>
                </c:pt>
                <c:pt idx="29">
                  <c:v>195300</c:v>
                </c:pt>
                <c:pt idx="30">
                  <c:v>150700</c:v>
                </c:pt>
                <c:pt idx="31">
                  <c:v>126900</c:v>
                </c:pt>
              </c:numCache>
            </c:numRef>
          </c:val>
          <c:extLst>
            <c:ext xmlns:c16="http://schemas.microsoft.com/office/drawing/2014/chart" uri="{C3380CC4-5D6E-409C-BE32-E72D297353CC}">
              <c16:uniqueId val="{00000001-B358-4A27-B1D2-93EA7EA78719}"/>
            </c:ext>
          </c:extLst>
        </c:ser>
        <c:dLbls>
          <c:showLegendKey val="0"/>
          <c:showVal val="0"/>
          <c:showCatName val="0"/>
          <c:showSerName val="0"/>
          <c:showPercent val="0"/>
          <c:showBubbleSize val="0"/>
        </c:dLbls>
        <c:gapWidth val="150"/>
        <c:axId val="459590272"/>
        <c:axId val="448598400"/>
      </c:barChart>
      <c:catAx>
        <c:axId val="459590272"/>
        <c:scaling>
          <c:orientation val="minMax"/>
        </c:scaling>
        <c:delete val="0"/>
        <c:axPos val="b"/>
        <c:numFmt formatCode="General" sourceLinked="1"/>
        <c:majorTickMark val="out"/>
        <c:minorTickMark val="none"/>
        <c:tickLblPos val="nextTo"/>
        <c:spPr>
          <a:noFill/>
          <a:ln w="9525" cap="flat" cmpd="sng" algn="ctr">
            <a:solidFill>
              <a:srgbClr val="FFFFFF"/>
            </a:solidFill>
            <a:prstDash val="solid"/>
            <a:round/>
          </a:ln>
          <a:effectLst/>
        </c:spPr>
        <c:txPr>
          <a:bodyPr rot="-54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48598400"/>
        <c:crosses val="autoZero"/>
        <c:auto val="1"/>
        <c:lblAlgn val="ctr"/>
        <c:lblOffset val="100"/>
        <c:noMultiLvlLbl val="0"/>
      </c:catAx>
      <c:valAx>
        <c:axId val="448598400"/>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out"/>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59590272"/>
        <c:crosses val="autoZero"/>
        <c:crossBetween val="between"/>
      </c:valAx>
      <c:spPr>
        <a:noFill/>
        <a:ln>
          <a:noFill/>
        </a:ln>
        <a:effectLst/>
        <a:extLst>
          <a:ext uri="{909E8E84-426E-40DD-AFC4-6F175D3DCCD1}">
            <a14:hiddenFill xmlns:a14="http://schemas.microsoft.com/office/drawing/2010/main">
              <a:solidFill>
                <a:srgbClr val="F6F8FC"/>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6.5250000000000002E-2"/>
          <c:y val="1.575E-2"/>
          <c:w val="0.91400000000000003"/>
          <c:h val="5.8749999999999997E-2"/>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800" b="0" i="0" u="none" strike="noStrike" kern="1200" baseline="0">
              <a:solidFill>
                <a:srgbClr val="000000"/>
              </a:solidFill>
              <a:latin typeface="Arial"/>
              <a:ea typeface="Arial"/>
              <a:cs typeface="Arial"/>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rot="0" vert="horz"/>
    <a:lstStyle/>
    <a:p>
      <a:pPr>
        <a:defRPr lang="en-US" sz="1000" b="0" i="0" u="none" baseline="0">
          <a:solidFill>
            <a:srgbClr val="000000"/>
          </a:solidFill>
          <a:latin typeface="Calibri"/>
          <a:ea typeface="Calibri"/>
          <a:cs typeface="Calibri"/>
        </a:defRPr>
      </a:pPr>
      <a:endParaRPr lang="en-US"/>
    </a:p>
  </c:txPr>
  <c:externalData r:id="rId3">
    <c:autoUpdate val="0"/>
  </c:externalData>
  <c:userShapes r:id="rId4"/>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47516942561935E-2"/>
          <c:y val="0.13151171723415672"/>
          <c:w val="0.92739566131070184"/>
          <c:h val="0.57607106319413692"/>
        </c:manualLayout>
      </c:layout>
      <c:barChart>
        <c:barDir val="col"/>
        <c:grouping val="stacked"/>
        <c:varyColors val="0"/>
        <c:ser>
          <c:idx val="2"/>
          <c:order val="0"/>
          <c:tx>
            <c:strRef>
              <c:f>'Figure B3.3.'!$B$37</c:f>
              <c:strCache>
                <c:ptCount val="1"/>
                <c:pt idx="0">
                  <c:v>Engineering, manufacturing and construction </c:v>
                </c:pt>
              </c:strCache>
            </c:strRef>
          </c:tx>
          <c:spPr>
            <a:solidFill>
              <a:schemeClr val="accent3"/>
            </a:solidFill>
            <a:ln>
              <a:noFill/>
            </a:ln>
            <a:effectLst/>
          </c:spPr>
          <c:invertIfNegative val="0"/>
          <c:cat>
            <c:strRef>
              <c:f>'Figure B3.3.'!$A$38:$A$72</c:f>
              <c:strCache>
                <c:ptCount val="35"/>
                <c:pt idx="0">
                  <c:v>Estonia</c:v>
                </c:pt>
                <c:pt idx="1">
                  <c:v>Lithuania</c:v>
                </c:pt>
                <c:pt idx="2">
                  <c:v>Chile</c:v>
                </c:pt>
                <c:pt idx="3">
                  <c:v>Hungary</c:v>
                </c:pt>
                <c:pt idx="4">
                  <c:v>Iceland</c:v>
                </c:pt>
                <c:pt idx="5">
                  <c:v>Sweden</c:v>
                </c:pt>
                <c:pt idx="6">
                  <c:v>Korea</c:v>
                </c:pt>
                <c:pt idx="7">
                  <c:v>Japan</c:v>
                </c:pt>
                <c:pt idx="8">
                  <c:v>Norway</c:v>
                </c:pt>
                <c:pt idx="9">
                  <c:v>Greece</c:v>
                </c:pt>
                <c:pt idx="10">
                  <c:v>Czech Republic</c:v>
                </c:pt>
                <c:pt idx="11">
                  <c:v>Slovak Republic</c:v>
                </c:pt>
                <c:pt idx="12">
                  <c:v>Russian Federation</c:v>
                </c:pt>
                <c:pt idx="13">
                  <c:v>Poland</c:v>
                </c:pt>
                <c:pt idx="14">
                  <c:v>Latvia</c:v>
                </c:pt>
                <c:pt idx="15">
                  <c:v>Austria</c:v>
                </c:pt>
                <c:pt idx="16">
                  <c:v>Belgium</c:v>
                </c:pt>
                <c:pt idx="17">
                  <c:v>Australia</c:v>
                </c:pt>
                <c:pt idx="18">
                  <c:v>Germany</c:v>
                </c:pt>
                <c:pt idx="19">
                  <c:v>Slovenia</c:v>
                </c:pt>
                <c:pt idx="20">
                  <c:v>France</c:v>
                </c:pt>
                <c:pt idx="21">
                  <c:v>OECD Average</c:v>
                </c:pt>
                <c:pt idx="22">
                  <c:v>EU23 Average</c:v>
                </c:pt>
                <c:pt idx="23">
                  <c:v>Switzerland</c:v>
                </c:pt>
                <c:pt idx="24">
                  <c:v>Turkey</c:v>
                </c:pt>
                <c:pt idx="25">
                  <c:v>Denmark</c:v>
                </c:pt>
                <c:pt idx="26">
                  <c:v>Finland</c:v>
                </c:pt>
                <c:pt idx="27">
                  <c:v>Italy</c:v>
                </c:pt>
                <c:pt idx="28">
                  <c:v>Luxembourg</c:v>
                </c:pt>
                <c:pt idx="29">
                  <c:v>Portugal</c:v>
                </c:pt>
                <c:pt idx="30">
                  <c:v>Spain</c:v>
                </c:pt>
                <c:pt idx="31">
                  <c:v>Brazil</c:v>
                </c:pt>
                <c:pt idx="32">
                  <c:v>Netherlands</c:v>
                </c:pt>
                <c:pt idx="33">
                  <c:v>New Zealand</c:v>
                </c:pt>
                <c:pt idx="34">
                  <c:v>United Kingdom</c:v>
                </c:pt>
              </c:strCache>
            </c:strRef>
          </c:cat>
          <c:val>
            <c:numRef>
              <c:f>'Figure B3.3.'!$B$38:$B$72</c:f>
              <c:numCache>
                <c:formatCode>#,##0.00</c:formatCode>
                <c:ptCount val="35"/>
                <c:pt idx="0">
                  <c:v>48.800910000000002</c:v>
                </c:pt>
                <c:pt idx="1">
                  <c:v>48.03922</c:v>
                </c:pt>
                <c:pt idx="2">
                  <c:v>47.611510000000003</c:v>
                </c:pt>
                <c:pt idx="3">
                  <c:v>47.200499999999998</c:v>
                </c:pt>
                <c:pt idx="4">
                  <c:v>46.741050000000001</c:v>
                </c:pt>
                <c:pt idx="5">
                  <c:v>44.108989999999999</c:v>
                </c:pt>
                <c:pt idx="6">
                  <c:v>43.540660000000003</c:v>
                </c:pt>
                <c:pt idx="7">
                  <c:v>42.08343</c:v>
                </c:pt>
                <c:pt idx="8">
                  <c:v>42.005670000000002</c:v>
                </c:pt>
                <c:pt idx="9">
                  <c:v>41.773209999999999</c:v>
                </c:pt>
                <c:pt idx="10">
                  <c:v>39.542659999999998</c:v>
                </c:pt>
                <c:pt idx="11">
                  <c:v>38.303809999999999</c:v>
                </c:pt>
                <c:pt idx="12">
                  <c:v>38.132199999999997</c:v>
                </c:pt>
                <c:pt idx="13">
                  <c:v>37.016219999999997</c:v>
                </c:pt>
                <c:pt idx="14">
                  <c:v>37.002040000000001</c:v>
                </c:pt>
                <c:pt idx="15">
                  <c:v>35.568759999999997</c:v>
                </c:pt>
                <c:pt idx="16">
                  <c:v>35.48424</c:v>
                </c:pt>
                <c:pt idx="17">
                  <c:v>34.972160000000002</c:v>
                </c:pt>
                <c:pt idx="18">
                  <c:v>34.305370000000003</c:v>
                </c:pt>
                <c:pt idx="19">
                  <c:v>34.264090000000003</c:v>
                </c:pt>
                <c:pt idx="20">
                  <c:v>33.996940000000002</c:v>
                </c:pt>
                <c:pt idx="21">
                  <c:v>33.968420225806454</c:v>
                </c:pt>
                <c:pt idx="22">
                  <c:v>32.81033895454545</c:v>
                </c:pt>
                <c:pt idx="23">
                  <c:v>31.78313</c:v>
                </c:pt>
                <c:pt idx="24">
                  <c:v>29.276710000000001</c:v>
                </c:pt>
                <c:pt idx="25">
                  <c:v>28.492370000000001</c:v>
                </c:pt>
                <c:pt idx="26">
                  <c:v>25.82751</c:v>
                </c:pt>
                <c:pt idx="27">
                  <c:v>25.34797</c:v>
                </c:pt>
                <c:pt idx="28">
                  <c:v>23.611509999999999</c:v>
                </c:pt>
                <c:pt idx="29">
                  <c:v>19.19604</c:v>
                </c:pt>
                <c:pt idx="30">
                  <c:v>18.025490000000001</c:v>
                </c:pt>
                <c:pt idx="31">
                  <c:v>17.99821</c:v>
                </c:pt>
                <c:pt idx="32">
                  <c:v>17.771599999999999</c:v>
                </c:pt>
                <c:pt idx="33">
                  <c:v>13.17925</c:v>
                </c:pt>
                <c:pt idx="34">
                  <c:v>8.1480069999999998</c:v>
                </c:pt>
              </c:numCache>
            </c:numRef>
          </c:val>
          <c:extLst>
            <c:ext xmlns:c16="http://schemas.microsoft.com/office/drawing/2014/chart" uri="{C3380CC4-5D6E-409C-BE32-E72D297353CC}">
              <c16:uniqueId val="{00000000-2D9B-4471-A4FF-CC46AE4FE504}"/>
            </c:ext>
          </c:extLst>
        </c:ser>
        <c:ser>
          <c:idx val="1"/>
          <c:order val="1"/>
          <c:tx>
            <c:strRef>
              <c:f>'Figure B3.3.'!$C$37</c:f>
              <c:strCache>
                <c:ptCount val="1"/>
                <c:pt idx="0">
                  <c:v>Business, administration and law </c:v>
                </c:pt>
              </c:strCache>
            </c:strRef>
          </c:tx>
          <c:spPr>
            <a:solidFill>
              <a:schemeClr val="accent6"/>
            </a:solidFill>
            <a:ln>
              <a:noFill/>
            </a:ln>
            <a:effectLst/>
          </c:spPr>
          <c:invertIfNegative val="0"/>
          <c:cat>
            <c:strRef>
              <c:f>'Figure B3.3.'!$A$38:$A$72</c:f>
              <c:strCache>
                <c:ptCount val="35"/>
                <c:pt idx="0">
                  <c:v>Estonia</c:v>
                </c:pt>
                <c:pt idx="1">
                  <c:v>Lithuania</c:v>
                </c:pt>
                <c:pt idx="2">
                  <c:v>Chile</c:v>
                </c:pt>
                <c:pt idx="3">
                  <c:v>Hungary</c:v>
                </c:pt>
                <c:pt idx="4">
                  <c:v>Iceland</c:v>
                </c:pt>
                <c:pt idx="5">
                  <c:v>Sweden</c:v>
                </c:pt>
                <c:pt idx="6">
                  <c:v>Korea</c:v>
                </c:pt>
                <c:pt idx="7">
                  <c:v>Japan</c:v>
                </c:pt>
                <c:pt idx="8">
                  <c:v>Norway</c:v>
                </c:pt>
                <c:pt idx="9">
                  <c:v>Greece</c:v>
                </c:pt>
                <c:pt idx="10">
                  <c:v>Czech Republic</c:v>
                </c:pt>
                <c:pt idx="11">
                  <c:v>Slovak Republic</c:v>
                </c:pt>
                <c:pt idx="12">
                  <c:v>Russian Federation</c:v>
                </c:pt>
                <c:pt idx="13">
                  <c:v>Poland</c:v>
                </c:pt>
                <c:pt idx="14">
                  <c:v>Latvia</c:v>
                </c:pt>
                <c:pt idx="15">
                  <c:v>Austria</c:v>
                </c:pt>
                <c:pt idx="16">
                  <c:v>Belgium</c:v>
                </c:pt>
                <c:pt idx="17">
                  <c:v>Australia</c:v>
                </c:pt>
                <c:pt idx="18">
                  <c:v>Germany</c:v>
                </c:pt>
                <c:pt idx="19">
                  <c:v>Slovenia</c:v>
                </c:pt>
                <c:pt idx="20">
                  <c:v>France</c:v>
                </c:pt>
                <c:pt idx="21">
                  <c:v>OECD Average</c:v>
                </c:pt>
                <c:pt idx="22">
                  <c:v>EU23 Average</c:v>
                </c:pt>
                <c:pt idx="23">
                  <c:v>Switzerland</c:v>
                </c:pt>
                <c:pt idx="24">
                  <c:v>Turkey</c:v>
                </c:pt>
                <c:pt idx="25">
                  <c:v>Denmark</c:v>
                </c:pt>
                <c:pt idx="26">
                  <c:v>Finland</c:v>
                </c:pt>
                <c:pt idx="27">
                  <c:v>Italy</c:v>
                </c:pt>
                <c:pt idx="28">
                  <c:v>Luxembourg</c:v>
                </c:pt>
                <c:pt idx="29">
                  <c:v>Portugal</c:v>
                </c:pt>
                <c:pt idx="30">
                  <c:v>Spain</c:v>
                </c:pt>
                <c:pt idx="31">
                  <c:v>Brazil</c:v>
                </c:pt>
                <c:pt idx="32">
                  <c:v>Netherlands</c:v>
                </c:pt>
                <c:pt idx="33">
                  <c:v>New Zealand</c:v>
                </c:pt>
                <c:pt idx="34">
                  <c:v>United Kingdom</c:v>
                </c:pt>
              </c:strCache>
            </c:strRef>
          </c:cat>
          <c:val>
            <c:numRef>
              <c:f>'Figure B3.3.'!$C$38:$C$72</c:f>
              <c:numCache>
                <c:formatCode>#,##0.00</c:formatCode>
                <c:ptCount val="35"/>
                <c:pt idx="0">
                  <c:v>1.2181200000000001</c:v>
                </c:pt>
                <c:pt idx="1">
                  <c:v>17.327369999999998</c:v>
                </c:pt>
                <c:pt idx="2">
                  <c:v>29.533670000000001</c:v>
                </c:pt>
                <c:pt idx="3">
                  <c:v>14.234</c:v>
                </c:pt>
                <c:pt idx="4">
                  <c:v>0.1174398</c:v>
                </c:pt>
                <c:pt idx="5">
                  <c:v>8.2252500000000008</c:v>
                </c:pt>
                <c:pt idx="6">
                  <c:v>26.873670000000001</c:v>
                </c:pt>
                <c:pt idx="7">
                  <c:v>30.402550000000002</c:v>
                </c:pt>
                <c:pt idx="8">
                  <c:v>6.9153710000000004</c:v>
                </c:pt>
                <c:pt idx="9">
                  <c:v>14.217840000000001</c:v>
                </c:pt>
                <c:pt idx="10">
                  <c:v>17.229970000000002</c:v>
                </c:pt>
                <c:pt idx="11">
                  <c:v>15.878270000000001</c:v>
                </c:pt>
                <c:pt idx="12">
                  <c:v>18.102900000000002</c:v>
                </c:pt>
                <c:pt idx="13">
                  <c:v>12.201750000000001</c:v>
                </c:pt>
                <c:pt idx="14">
                  <c:v>15.39837</c:v>
                </c:pt>
                <c:pt idx="15">
                  <c:v>27.684010000000001</c:v>
                </c:pt>
                <c:pt idx="16">
                  <c:v>21.860749999999999</c:v>
                </c:pt>
                <c:pt idx="17">
                  <c:v>14.84342</c:v>
                </c:pt>
                <c:pt idx="18">
                  <c:v>33.4542</c:v>
                </c:pt>
                <c:pt idx="19">
                  <c:v>13.32572</c:v>
                </c:pt>
                <c:pt idx="20">
                  <c:v>20.741430000000001</c:v>
                </c:pt>
                <c:pt idx="21">
                  <c:v>18.283866154838709</c:v>
                </c:pt>
                <c:pt idx="22">
                  <c:v>18.022770000000001</c:v>
                </c:pt>
                <c:pt idx="23">
                  <c:v>33.611710000000002</c:v>
                </c:pt>
                <c:pt idx="24">
                  <c:v>15.54358</c:v>
                </c:pt>
                <c:pt idx="25">
                  <c:v>22.728020000000001</c:v>
                </c:pt>
                <c:pt idx="26">
                  <c:v>17.901869999999999</c:v>
                </c:pt>
                <c:pt idx="27">
                  <c:v>29.39235</c:v>
                </c:pt>
                <c:pt idx="28">
                  <c:v>32.811160000000001</c:v>
                </c:pt>
                <c:pt idx="29">
                  <c:v>15.966609999999999</c:v>
                </c:pt>
                <c:pt idx="30">
                  <c:v>13.159380000000001</c:v>
                </c:pt>
                <c:pt idx="31">
                  <c:v>21.734929999999999</c:v>
                </c:pt>
                <c:pt idx="32">
                  <c:v>19.574390000000001</c:v>
                </c:pt>
                <c:pt idx="33">
                  <c:v>12.4575</c:v>
                </c:pt>
                <c:pt idx="34">
                  <c:v>11.97011</c:v>
                </c:pt>
              </c:numCache>
            </c:numRef>
          </c:val>
          <c:extLst>
            <c:ext xmlns:c16="http://schemas.microsoft.com/office/drawing/2014/chart" uri="{C3380CC4-5D6E-409C-BE32-E72D297353CC}">
              <c16:uniqueId val="{00000001-2D9B-4471-A4FF-CC46AE4FE504}"/>
            </c:ext>
          </c:extLst>
        </c:ser>
        <c:ser>
          <c:idx val="0"/>
          <c:order val="2"/>
          <c:tx>
            <c:strRef>
              <c:f>'Figure B3.3.'!$D$37</c:f>
              <c:strCache>
                <c:ptCount val="1"/>
                <c:pt idx="0">
                  <c:v>Health and welfare </c:v>
                </c:pt>
              </c:strCache>
            </c:strRef>
          </c:tx>
          <c:spPr>
            <a:solidFill>
              <a:schemeClr val="accent5"/>
            </a:solidFill>
            <a:ln>
              <a:noFill/>
            </a:ln>
            <a:effectLst/>
          </c:spPr>
          <c:invertIfNegative val="0"/>
          <c:cat>
            <c:strRef>
              <c:f>'Figure B3.3.'!$A$38:$A$72</c:f>
              <c:strCache>
                <c:ptCount val="35"/>
                <c:pt idx="0">
                  <c:v>Estonia</c:v>
                </c:pt>
                <c:pt idx="1">
                  <c:v>Lithuania</c:v>
                </c:pt>
                <c:pt idx="2">
                  <c:v>Chile</c:v>
                </c:pt>
                <c:pt idx="3">
                  <c:v>Hungary</c:v>
                </c:pt>
                <c:pt idx="4">
                  <c:v>Iceland</c:v>
                </c:pt>
                <c:pt idx="5">
                  <c:v>Sweden</c:v>
                </c:pt>
                <c:pt idx="6">
                  <c:v>Korea</c:v>
                </c:pt>
                <c:pt idx="7">
                  <c:v>Japan</c:v>
                </c:pt>
                <c:pt idx="8">
                  <c:v>Norway</c:v>
                </c:pt>
                <c:pt idx="9">
                  <c:v>Greece</c:v>
                </c:pt>
                <c:pt idx="10">
                  <c:v>Czech Republic</c:v>
                </c:pt>
                <c:pt idx="11">
                  <c:v>Slovak Republic</c:v>
                </c:pt>
                <c:pt idx="12">
                  <c:v>Russian Federation</c:v>
                </c:pt>
                <c:pt idx="13">
                  <c:v>Poland</c:v>
                </c:pt>
                <c:pt idx="14">
                  <c:v>Latvia</c:v>
                </c:pt>
                <c:pt idx="15">
                  <c:v>Austria</c:v>
                </c:pt>
                <c:pt idx="16">
                  <c:v>Belgium</c:v>
                </c:pt>
                <c:pt idx="17">
                  <c:v>Australia</c:v>
                </c:pt>
                <c:pt idx="18">
                  <c:v>Germany</c:v>
                </c:pt>
                <c:pt idx="19">
                  <c:v>Slovenia</c:v>
                </c:pt>
                <c:pt idx="20">
                  <c:v>France</c:v>
                </c:pt>
                <c:pt idx="21">
                  <c:v>OECD Average</c:v>
                </c:pt>
                <c:pt idx="22">
                  <c:v>EU23 Average</c:v>
                </c:pt>
                <c:pt idx="23">
                  <c:v>Switzerland</c:v>
                </c:pt>
                <c:pt idx="24">
                  <c:v>Turkey</c:v>
                </c:pt>
                <c:pt idx="25">
                  <c:v>Denmark</c:v>
                </c:pt>
                <c:pt idx="26">
                  <c:v>Finland</c:v>
                </c:pt>
                <c:pt idx="27">
                  <c:v>Italy</c:v>
                </c:pt>
                <c:pt idx="28">
                  <c:v>Luxembourg</c:v>
                </c:pt>
                <c:pt idx="29">
                  <c:v>Portugal</c:v>
                </c:pt>
                <c:pt idx="30">
                  <c:v>Spain</c:v>
                </c:pt>
                <c:pt idx="31">
                  <c:v>Brazil</c:v>
                </c:pt>
                <c:pt idx="32">
                  <c:v>Netherlands</c:v>
                </c:pt>
                <c:pt idx="33">
                  <c:v>New Zealand</c:v>
                </c:pt>
                <c:pt idx="34">
                  <c:v>United Kingdom</c:v>
                </c:pt>
              </c:strCache>
            </c:strRef>
          </c:cat>
          <c:val>
            <c:numRef>
              <c:f>'Figure B3.3.'!$D$38:$D$72</c:f>
              <c:numCache>
                <c:formatCode>#,##0.00</c:formatCode>
                <c:ptCount val="35"/>
                <c:pt idx="0">
                  <c:v>#N/A</c:v>
                </c:pt>
                <c:pt idx="1">
                  <c:v>#N/A</c:v>
                </c:pt>
                <c:pt idx="2">
                  <c:v>5.3725889999999996</c:v>
                </c:pt>
                <c:pt idx="3">
                  <c:v>5.0390959999999998</c:v>
                </c:pt>
                <c:pt idx="4">
                  <c:v>11.5091</c:v>
                </c:pt>
                <c:pt idx="5">
                  <c:v>17.667580000000001</c:v>
                </c:pt>
                <c:pt idx="6">
                  <c:v>2.2821660000000001</c:v>
                </c:pt>
                <c:pt idx="7">
                  <c:v>6.047428</c:v>
                </c:pt>
                <c:pt idx="8">
                  <c:v>25.959569999999999</c:v>
                </c:pt>
                <c:pt idx="9">
                  <c:v>18.15832</c:v>
                </c:pt>
                <c:pt idx="10">
                  <c:v>6.5950629999999997</c:v>
                </c:pt>
                <c:pt idx="11">
                  <c:v>8.4355340000000005</c:v>
                </c:pt>
                <c:pt idx="12">
                  <c:v>6.0556130000000001</c:v>
                </c:pt>
                <c:pt idx="13">
                  <c:v>8.579262E-2</c:v>
                </c:pt>
                <c:pt idx="14">
                  <c:v>0.35750759999999998</c:v>
                </c:pt>
                <c:pt idx="15">
                  <c:v>2.7423820000000001</c:v>
                </c:pt>
                <c:pt idx="16">
                  <c:v>7.441058</c:v>
                </c:pt>
                <c:pt idx="17">
                  <c:v>23.74652</c:v>
                </c:pt>
                <c:pt idx="18">
                  <c:v>10.803660000000001</c:v>
                </c:pt>
                <c:pt idx="19">
                  <c:v>12.704420000000001</c:v>
                </c:pt>
                <c:pt idx="20">
                  <c:v>19.5227</c:v>
                </c:pt>
                <c:pt idx="21">
                  <c:v>11.808631458709677</c:v>
                </c:pt>
                <c:pt idx="22">
                  <c:v>11.071754237272726</c:v>
                </c:pt>
                <c:pt idx="23">
                  <c:v>15.298249999999999</c:v>
                </c:pt>
                <c:pt idx="24">
                  <c:v>26.122399999999999</c:v>
                </c:pt>
                <c:pt idx="25">
                  <c:v>28.808589999999999</c:v>
                </c:pt>
                <c:pt idx="26">
                  <c:v>21.952590000000001</c:v>
                </c:pt>
                <c:pt idx="27">
                  <c:v>#N/A</c:v>
                </c:pt>
                <c:pt idx="28">
                  <c:v>13.10168</c:v>
                </c:pt>
                <c:pt idx="29">
                  <c:v>12.18364</c:v>
                </c:pt>
                <c:pt idx="30">
                  <c:v>19.826160000000002</c:v>
                </c:pt>
                <c:pt idx="31">
                  <c:v>11.21889</c:v>
                </c:pt>
                <c:pt idx="32">
                  <c:v>23.417269999999998</c:v>
                </c:pt>
                <c:pt idx="33">
                  <c:v>6.1509590000000003</c:v>
                </c:pt>
                <c:pt idx="34">
                  <c:v>14.73555</c:v>
                </c:pt>
              </c:numCache>
            </c:numRef>
          </c:val>
          <c:extLst>
            <c:ext xmlns:c16="http://schemas.microsoft.com/office/drawing/2014/chart" uri="{C3380CC4-5D6E-409C-BE32-E72D297353CC}">
              <c16:uniqueId val="{00000002-2D9B-4471-A4FF-CC46AE4FE504}"/>
            </c:ext>
          </c:extLst>
        </c:ser>
        <c:dLbls>
          <c:showLegendKey val="0"/>
          <c:showVal val="0"/>
          <c:showCatName val="0"/>
          <c:showSerName val="0"/>
          <c:showPercent val="0"/>
          <c:showBubbleSize val="0"/>
        </c:dLbls>
        <c:gapWidth val="150"/>
        <c:overlap val="100"/>
        <c:axId val="65689465"/>
        <c:axId val="23901742"/>
      </c:barChart>
      <c:catAx>
        <c:axId val="65689465"/>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100" b="0" i="0" u="none" strike="noStrike" kern="1200" baseline="0">
                <a:solidFill>
                  <a:srgbClr val="FFFFFF"/>
                </a:solidFill>
                <a:latin typeface="Arial"/>
                <a:ea typeface="Arial"/>
                <a:cs typeface="Arial"/>
              </a:defRPr>
            </a:pPr>
            <a:endParaRPr lang="en-US"/>
          </a:p>
        </c:txPr>
        <c:crossAx val="23901742"/>
        <c:crosses val="autoZero"/>
        <c:auto val="1"/>
        <c:lblAlgn val="ctr"/>
        <c:lblOffset val="0"/>
        <c:tickLblSkip val="1"/>
        <c:noMultiLvlLbl val="0"/>
      </c:catAx>
      <c:valAx>
        <c:axId val="23901742"/>
        <c:scaling>
          <c:orientation val="minMax"/>
          <c:max val="100"/>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lgn="ctr">
                  <a:defRPr lang="en-US" sz="1200" b="1" i="0" u="none" strike="noStrike" kern="1200" baseline="0">
                    <a:solidFill>
                      <a:srgbClr val="FFFFFF"/>
                    </a:solidFill>
                    <a:latin typeface="Arial" panose="020B0604020202020204" pitchFamily="34" charset="0"/>
                    <a:ea typeface="+mn-ea"/>
                    <a:cs typeface="+mn-cs"/>
                  </a:defRPr>
                </a:pPr>
                <a:r>
                  <a:rPr lang="en-US" sz="1200" b="0" i="0" u="none" baseline="0">
                    <a:solidFill>
                      <a:srgbClr val="FFFFFF"/>
                    </a:solidFill>
                    <a:latin typeface="Arial" panose="020B0604020202020204" pitchFamily="34" charset="0"/>
                    <a:ea typeface="Arial Narrow"/>
                    <a:cs typeface="Arial Narrow"/>
                  </a:rPr>
                  <a:t>%</a:t>
                </a:r>
              </a:p>
            </c:rich>
          </c:tx>
          <c:layout>
            <c:manualLayout>
              <c:xMode val="edge"/>
              <c:yMode val="edge"/>
              <c:x val="2.4473269448404038E-2"/>
              <c:y val="5.8312899409281013E-2"/>
            </c:manualLayout>
          </c:layout>
          <c:overlay val="0"/>
          <c:spPr>
            <a:noFill/>
            <a:ln>
              <a:noFill/>
            </a:ln>
            <a:effectLst/>
          </c:spPr>
          <c:txPr>
            <a:bodyPr rot="0" spcFirstLastPara="1" vertOverflow="ellipsis" wrap="square" anchor="ctr" anchorCtr="1"/>
            <a:lstStyle/>
            <a:p>
              <a:pPr algn="ctr">
                <a:defRPr lang="en-US" sz="1200" b="1" i="0" u="none" strike="noStrike" kern="1200" baseline="0">
                  <a:solidFill>
                    <a:srgbClr val="FFFFFF"/>
                  </a:solidFill>
                  <a:latin typeface="Arial" panose="020B0604020202020204" pitchFamily="34" charset="0"/>
                  <a:ea typeface="+mn-ea"/>
                  <a:cs typeface="+mn-cs"/>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65689465"/>
        <c:crosses val="autoZero"/>
        <c:crossBetween val="between"/>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2.4346164927060834E-2"/>
          <c:y val="5.0628919061652443E-3"/>
          <c:w val="0.9345"/>
          <c:h val="4.4249999999999998E-2"/>
        </c:manualLayout>
      </c:layout>
      <c:overlay val="1"/>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8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6350" cap="flat" cmpd="sng" algn="ctr">
      <a:noFill/>
      <a:prstDash val="solid"/>
      <a:round/>
    </a:ln>
    <a:effectLst/>
    <a:extLst>
      <a:ext uri="{909E8E84-426E-40DD-AFC4-6F175D3DCCD1}">
        <a14:hiddenFill xmlns:a14="http://schemas.microsoft.com/office/drawing/2010/main">
          <a:noFill/>
        </a14:hiddenFill>
      </a:ext>
    </a:extLst>
  </c:spPr>
  <c:txPr>
    <a:bodyPr rot="0" vert="horz"/>
    <a:lstStyle/>
    <a:p>
      <a:pPr>
        <a:defRPr lang="en-US" u="none" baseline="0"/>
      </a:pPr>
      <a:endParaRPr lang="en-US"/>
    </a:p>
  </c:txPr>
  <c:externalData r:id="rId3">
    <c:autoUpdate val="0"/>
  </c:externalData>
  <c:userShapes r:id="rId4"/>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365290862220581E-2"/>
          <c:y val="0.12999618271914656"/>
          <c:w val="0.93778810358171127"/>
          <c:h val="0.61838211211453586"/>
        </c:manualLayout>
      </c:layout>
      <c:lineChart>
        <c:grouping val="standard"/>
        <c:varyColors val="0"/>
        <c:ser>
          <c:idx val="0"/>
          <c:order val="0"/>
          <c:tx>
            <c:strRef>
              <c:f>'Figure B3.1.'!$B$37</c:f>
              <c:strCache>
                <c:ptCount val="1"/>
                <c:pt idx="0">
                  <c:v>Upper secondary vocational programmes</c:v>
                </c:pt>
              </c:strCache>
            </c:strRef>
          </c:tx>
          <c:spPr>
            <a:ln w="25400" cap="rnd" cmpd="sng" algn="ctr">
              <a:noFill/>
              <a:prstDash val="solid"/>
              <a:round/>
            </a:ln>
            <a:effectLst/>
          </c:spPr>
          <c:marker>
            <c:symbol val="diamond"/>
            <c:size val="6"/>
            <c:spPr>
              <a:solidFill>
                <a:schemeClr val="accent3"/>
              </a:solidFill>
              <a:ln w="9525" cap="flat" cmpd="sng" algn="ctr">
                <a:solidFill>
                  <a:schemeClr val="accent3"/>
                </a:solidFill>
                <a:prstDash val="solid"/>
                <a:round/>
              </a:ln>
              <a:effectLst/>
            </c:spPr>
          </c:marker>
          <c:cat>
            <c:strRef>
              <c:f>'Figure B3.1.'!$A$38:$A$71</c:f>
              <c:strCache>
                <c:ptCount val="34"/>
                <c:pt idx="0">
                  <c:v>Canada</c:v>
                </c:pt>
                <c:pt idx="1">
                  <c:v>Australia</c:v>
                </c:pt>
                <c:pt idx="2">
                  <c:v>Iceland</c:v>
                </c:pt>
                <c:pt idx="3">
                  <c:v>Norway</c:v>
                </c:pt>
                <c:pt idx="4">
                  <c:v>Denmark</c:v>
                </c:pt>
                <c:pt idx="5">
                  <c:v>Finland</c:v>
                </c:pt>
                <c:pt idx="6">
                  <c:v>Spain</c:v>
                </c:pt>
                <c:pt idx="7">
                  <c:v>Germany</c:v>
                </c:pt>
                <c:pt idx="8">
                  <c:v>Hungary</c:v>
                </c:pt>
                <c:pt idx="9">
                  <c:v>OECD Average</c:v>
                </c:pt>
                <c:pt idx="10">
                  <c:v>Netherlands</c:v>
                </c:pt>
                <c:pt idx="11">
                  <c:v>Lithuania</c:v>
                </c:pt>
                <c:pt idx="12">
                  <c:v>EU23 Average</c:v>
                </c:pt>
                <c:pt idx="13">
                  <c:v>Latvia</c:v>
                </c:pt>
                <c:pt idx="14">
                  <c:v>Luxembourg</c:v>
                </c:pt>
                <c:pt idx="15">
                  <c:v>Brazil</c:v>
                </c:pt>
                <c:pt idx="16">
                  <c:v>Czech Republic</c:v>
                </c:pt>
                <c:pt idx="17">
                  <c:v>Portugal</c:v>
                </c:pt>
                <c:pt idx="18">
                  <c:v>Poland</c:v>
                </c:pt>
                <c:pt idx="19">
                  <c:v>United Kingdom</c:v>
                </c:pt>
                <c:pt idx="20">
                  <c:v>Austria</c:v>
                </c:pt>
                <c:pt idx="21">
                  <c:v>Belgium</c:v>
                </c:pt>
                <c:pt idx="22">
                  <c:v>Slovak Republic</c:v>
                </c:pt>
                <c:pt idx="23">
                  <c:v>Slovenia</c:v>
                </c:pt>
                <c:pt idx="24">
                  <c:v>Italy</c:v>
                </c:pt>
                <c:pt idx="25">
                  <c:v>Costa Rica</c:v>
                </c:pt>
                <c:pt idx="26">
                  <c:v>Mexico</c:v>
                </c:pt>
                <c:pt idx="27">
                  <c:v>Sweden</c:v>
                </c:pt>
                <c:pt idx="28">
                  <c:v>Korea</c:v>
                </c:pt>
                <c:pt idx="29">
                  <c:v>Greece</c:v>
                </c:pt>
                <c:pt idx="30">
                  <c:v>Turkey</c:v>
                </c:pt>
                <c:pt idx="31">
                  <c:v>Chile</c:v>
                </c:pt>
                <c:pt idx="32">
                  <c:v>Israel</c:v>
                </c:pt>
                <c:pt idx="33">
                  <c:v>Colombia</c:v>
                </c:pt>
              </c:strCache>
            </c:strRef>
          </c:cat>
          <c:val>
            <c:numRef>
              <c:f>'Figure B3.1.'!$B$38:$B$71</c:f>
              <c:numCache>
                <c:formatCode>#,##0.00</c:formatCode>
                <c:ptCount val="34"/>
                <c:pt idx="0">
                  <c:v>32.462679999999999</c:v>
                </c:pt>
                <c:pt idx="1">
                  <c:v>32.186770000000003</c:v>
                </c:pt>
                <c:pt idx="2">
                  <c:v>28.64048</c:v>
                </c:pt>
                <c:pt idx="3">
                  <c:v>26.267289999999999</c:v>
                </c:pt>
                <c:pt idx="4">
                  <c:v>26.173570000000002</c:v>
                </c:pt>
                <c:pt idx="5">
                  <c:v>23.964870000000001</c:v>
                </c:pt>
                <c:pt idx="6">
                  <c:v>23.336870000000001</c:v>
                </c:pt>
                <c:pt idx="7">
                  <c:v>21.803789999999999</c:v>
                </c:pt>
                <c:pt idx="8">
                  <c:v>21.560580000000002</c:v>
                </c:pt>
                <c:pt idx="9">
                  <c:v>21.267974999999996</c:v>
                </c:pt>
                <c:pt idx="10">
                  <c:v>21.246880000000001</c:v>
                </c:pt>
                <c:pt idx="11">
                  <c:v>20.761669999999999</c:v>
                </c:pt>
                <c:pt idx="12">
                  <c:v>20.632096499999996</c:v>
                </c:pt>
                <c:pt idx="13">
                  <c:v>20.552350000000001</c:v>
                </c:pt>
                <c:pt idx="14">
                  <c:v>20.46142</c:v>
                </c:pt>
                <c:pt idx="15">
                  <c:v>20.404779999999999</c:v>
                </c:pt>
                <c:pt idx="16">
                  <c:v>20.263390000000001</c:v>
                </c:pt>
                <c:pt idx="17">
                  <c:v>20.1357</c:v>
                </c:pt>
                <c:pt idx="18">
                  <c:v>19.837060000000001</c:v>
                </c:pt>
                <c:pt idx="19">
                  <c:v>19.81521</c:v>
                </c:pt>
                <c:pt idx="20">
                  <c:v>19.80058</c:v>
                </c:pt>
                <c:pt idx="21">
                  <c:v>19.7394</c:v>
                </c:pt>
                <c:pt idx="22">
                  <c:v>19.321680000000001</c:v>
                </c:pt>
                <c:pt idx="23">
                  <c:v>18.754239999999999</c:v>
                </c:pt>
                <c:pt idx="24">
                  <c:v>18.70232</c:v>
                </c:pt>
                <c:pt idx="25">
                  <c:v>18.494350000000001</c:v>
                </c:pt>
                <c:pt idx="26">
                  <c:v>18.446739999999998</c:v>
                </c:pt>
                <c:pt idx="27">
                  <c:v>18.283750000000001</c:v>
                </c:pt>
                <c:pt idx="28">
                  <c:v>18.13261</c:v>
                </c:pt>
                <c:pt idx="29">
                  <c:v>18.1266</c:v>
                </c:pt>
                <c:pt idx="30">
                  <c:v>17.856269999999999</c:v>
                </c:pt>
                <c:pt idx="31">
                  <c:v>17.751550000000002</c:v>
                </c:pt>
                <c:pt idx="32">
                  <c:v>17.190280000000001</c:v>
                </c:pt>
                <c:pt idx="33">
                  <c:v>16.46265</c:v>
                </c:pt>
              </c:numCache>
            </c:numRef>
          </c:val>
          <c:smooth val="0"/>
          <c:extLst>
            <c:ext xmlns:c16="http://schemas.microsoft.com/office/drawing/2014/chart" uri="{C3380CC4-5D6E-409C-BE32-E72D297353CC}">
              <c16:uniqueId val="{00000000-19FA-4658-A104-F0ECB9194C2E}"/>
            </c:ext>
          </c:extLst>
        </c:ser>
        <c:ser>
          <c:idx val="1"/>
          <c:order val="1"/>
          <c:tx>
            <c:strRef>
              <c:f>'Figure B3.1.'!$C$37</c:f>
              <c:strCache>
                <c:ptCount val="1"/>
                <c:pt idx="0">
                  <c:v>Upper secondary general programmes</c:v>
                </c:pt>
              </c:strCache>
            </c:strRef>
          </c:tx>
          <c:spPr>
            <a:ln w="25400" cap="rnd" cmpd="sng" algn="ctr">
              <a:noFill/>
              <a:prstDash val="solid"/>
              <a:round/>
            </a:ln>
            <a:effectLst/>
          </c:spPr>
          <c:marker>
            <c:symbol val="dash"/>
            <c:size val="9"/>
            <c:spPr>
              <a:solidFill>
                <a:schemeClr val="accent1"/>
              </a:solidFill>
              <a:ln w="9525" cap="flat" cmpd="sng" algn="ctr">
                <a:solidFill>
                  <a:schemeClr val="accent1"/>
                </a:solidFill>
                <a:prstDash val="solid"/>
                <a:round/>
              </a:ln>
              <a:effectLst/>
            </c:spPr>
          </c:marker>
          <c:cat>
            <c:strRef>
              <c:f>'Figure B3.1.'!$A$38:$A$71</c:f>
              <c:strCache>
                <c:ptCount val="34"/>
                <c:pt idx="0">
                  <c:v>Canada</c:v>
                </c:pt>
                <c:pt idx="1">
                  <c:v>Australia</c:v>
                </c:pt>
                <c:pt idx="2">
                  <c:v>Iceland</c:v>
                </c:pt>
                <c:pt idx="3">
                  <c:v>Norway</c:v>
                </c:pt>
                <c:pt idx="4">
                  <c:v>Denmark</c:v>
                </c:pt>
                <c:pt idx="5">
                  <c:v>Finland</c:v>
                </c:pt>
                <c:pt idx="6">
                  <c:v>Spain</c:v>
                </c:pt>
                <c:pt idx="7">
                  <c:v>Germany</c:v>
                </c:pt>
                <c:pt idx="8">
                  <c:v>Hungary</c:v>
                </c:pt>
                <c:pt idx="9">
                  <c:v>OECD Average</c:v>
                </c:pt>
                <c:pt idx="10">
                  <c:v>Netherlands</c:v>
                </c:pt>
                <c:pt idx="11">
                  <c:v>Lithuania</c:v>
                </c:pt>
                <c:pt idx="12">
                  <c:v>EU23 Average</c:v>
                </c:pt>
                <c:pt idx="13">
                  <c:v>Latvia</c:v>
                </c:pt>
                <c:pt idx="14">
                  <c:v>Luxembourg</c:v>
                </c:pt>
                <c:pt idx="15">
                  <c:v>Brazil</c:v>
                </c:pt>
                <c:pt idx="16">
                  <c:v>Czech Republic</c:v>
                </c:pt>
                <c:pt idx="17">
                  <c:v>Portugal</c:v>
                </c:pt>
                <c:pt idx="18">
                  <c:v>Poland</c:v>
                </c:pt>
                <c:pt idx="19">
                  <c:v>United Kingdom</c:v>
                </c:pt>
                <c:pt idx="20">
                  <c:v>Austria</c:v>
                </c:pt>
                <c:pt idx="21">
                  <c:v>Belgium</c:v>
                </c:pt>
                <c:pt idx="22">
                  <c:v>Slovak Republic</c:v>
                </c:pt>
                <c:pt idx="23">
                  <c:v>Slovenia</c:v>
                </c:pt>
                <c:pt idx="24">
                  <c:v>Italy</c:v>
                </c:pt>
                <c:pt idx="25">
                  <c:v>Costa Rica</c:v>
                </c:pt>
                <c:pt idx="26">
                  <c:v>Mexico</c:v>
                </c:pt>
                <c:pt idx="27">
                  <c:v>Sweden</c:v>
                </c:pt>
                <c:pt idx="28">
                  <c:v>Korea</c:v>
                </c:pt>
                <c:pt idx="29">
                  <c:v>Greece</c:v>
                </c:pt>
                <c:pt idx="30">
                  <c:v>Turkey</c:v>
                </c:pt>
                <c:pt idx="31">
                  <c:v>Chile</c:v>
                </c:pt>
                <c:pt idx="32">
                  <c:v>Israel</c:v>
                </c:pt>
                <c:pt idx="33">
                  <c:v>Colombia</c:v>
                </c:pt>
              </c:strCache>
            </c:strRef>
          </c:cat>
          <c:val>
            <c:numRef>
              <c:f>'Figure B3.1.'!$C$38:$C$71</c:f>
              <c:numCache>
                <c:formatCode>#,##0.00</c:formatCode>
                <c:ptCount val="34"/>
                <c:pt idx="0">
                  <c:v>17.801349999999999</c:v>
                </c:pt>
                <c:pt idx="1">
                  <c:v>#N/A</c:v>
                </c:pt>
                <c:pt idx="2">
                  <c:v>20.158110000000001</c:v>
                </c:pt>
                <c:pt idx="3">
                  <c:v>18.572479999999999</c:v>
                </c:pt>
                <c:pt idx="4">
                  <c:v>19.095230000000001</c:v>
                </c:pt>
                <c:pt idx="5">
                  <c:v>19.27525</c:v>
                </c:pt>
                <c:pt idx="6">
                  <c:v>18.113769999999999</c:v>
                </c:pt>
                <c:pt idx="7">
                  <c:v>18.74597</c:v>
                </c:pt>
                <c:pt idx="8">
                  <c:v>19.125209999999999</c:v>
                </c:pt>
                <c:pt idx="9">
                  <c:v>18.460900333333335</c:v>
                </c:pt>
                <c:pt idx="10">
                  <c:v>17.09468</c:v>
                </c:pt>
                <c:pt idx="11">
                  <c:v>18.412790000000001</c:v>
                </c:pt>
                <c:pt idx="12">
                  <c:v>18.517004000000004</c:v>
                </c:pt>
                <c:pt idx="13">
                  <c:v>19.623989999999999</c:v>
                </c:pt>
                <c:pt idx="14">
                  <c:v>18.014199999999999</c:v>
                </c:pt>
                <c:pt idx="15">
                  <c:v>18.90898</c:v>
                </c:pt>
                <c:pt idx="16">
                  <c:v>19.53575</c:v>
                </c:pt>
                <c:pt idx="17">
                  <c:v>19.763839999999998</c:v>
                </c:pt>
                <c:pt idx="18">
                  <c:v>20.541429999999998</c:v>
                </c:pt>
                <c:pt idx="19">
                  <c:v>16.834599999999998</c:v>
                </c:pt>
                <c:pt idx="20">
                  <c:v>17.824310000000001</c:v>
                </c:pt>
                <c:pt idx="21">
                  <c:v>#N/A</c:v>
                </c:pt>
                <c:pt idx="22">
                  <c:v>18.555440000000001</c:v>
                </c:pt>
                <c:pt idx="23">
                  <c:v>18.16161</c:v>
                </c:pt>
                <c:pt idx="24">
                  <c:v>18.08276</c:v>
                </c:pt>
                <c:pt idx="25">
                  <c:v>18.52852</c:v>
                </c:pt>
                <c:pt idx="26">
                  <c:v>18.168610000000001</c:v>
                </c:pt>
                <c:pt idx="27">
                  <c:v>18.100110000000001</c:v>
                </c:pt>
                <c:pt idx="28">
                  <c:v>18.100269999999998</c:v>
                </c:pt>
                <c:pt idx="29">
                  <c:v>17.095279999999999</c:v>
                </c:pt>
                <c:pt idx="30">
                  <c:v>18.419029999999999</c:v>
                </c:pt>
                <c:pt idx="31">
                  <c:v>18.968309999999999</c:v>
                </c:pt>
                <c:pt idx="32">
                  <c:v>17.170069999999999</c:v>
                </c:pt>
                <c:pt idx="33">
                  <c:v>18.70851</c:v>
                </c:pt>
              </c:numCache>
            </c:numRef>
          </c:val>
          <c:smooth val="0"/>
          <c:extLst>
            <c:ext xmlns:c16="http://schemas.microsoft.com/office/drawing/2014/chart" uri="{C3380CC4-5D6E-409C-BE32-E72D297353CC}">
              <c16:uniqueId val="{00000001-19FA-4658-A104-F0ECB9194C2E}"/>
            </c:ext>
          </c:extLst>
        </c:ser>
        <c:ser>
          <c:idx val="2"/>
          <c:order val="2"/>
          <c:tx>
            <c:strRef>
              <c:f>'Figure B3.1.'!$D$37</c:f>
              <c:strCache>
                <c:ptCount val="1"/>
                <c:pt idx="0">
                  <c:v>Post-secondary non-tertiary vocational programmes</c:v>
                </c:pt>
              </c:strCache>
            </c:strRef>
          </c:tx>
          <c:spPr>
            <a:ln w="25400" cap="rnd" cmpd="sng" algn="ctr">
              <a:noFill/>
              <a:prstDash val="solid"/>
              <a:round/>
            </a:ln>
            <a:effectLst/>
          </c:spPr>
          <c:marker>
            <c:symbol val="circle"/>
            <c:size val="6"/>
            <c:spPr>
              <a:solidFill>
                <a:schemeClr val="accent6"/>
              </a:solidFill>
              <a:ln w="9525" cap="flat" cmpd="sng" algn="ctr">
                <a:solidFill>
                  <a:schemeClr val="accent6"/>
                </a:solidFill>
                <a:prstDash val="solid"/>
                <a:round/>
              </a:ln>
              <a:effectLst/>
            </c:spPr>
          </c:marker>
          <c:cat>
            <c:strRef>
              <c:f>'Figure B3.1.'!$A$38:$A$71</c:f>
              <c:strCache>
                <c:ptCount val="34"/>
                <c:pt idx="0">
                  <c:v>Canada</c:v>
                </c:pt>
                <c:pt idx="1">
                  <c:v>Australia</c:v>
                </c:pt>
                <c:pt idx="2">
                  <c:v>Iceland</c:v>
                </c:pt>
                <c:pt idx="3">
                  <c:v>Norway</c:v>
                </c:pt>
                <c:pt idx="4">
                  <c:v>Denmark</c:v>
                </c:pt>
                <c:pt idx="5">
                  <c:v>Finland</c:v>
                </c:pt>
                <c:pt idx="6">
                  <c:v>Spain</c:v>
                </c:pt>
                <c:pt idx="7">
                  <c:v>Germany</c:v>
                </c:pt>
                <c:pt idx="8">
                  <c:v>Hungary</c:v>
                </c:pt>
                <c:pt idx="9">
                  <c:v>OECD Average</c:v>
                </c:pt>
                <c:pt idx="10">
                  <c:v>Netherlands</c:v>
                </c:pt>
                <c:pt idx="11">
                  <c:v>Lithuania</c:v>
                </c:pt>
                <c:pt idx="12">
                  <c:v>EU23 Average</c:v>
                </c:pt>
                <c:pt idx="13">
                  <c:v>Latvia</c:v>
                </c:pt>
                <c:pt idx="14">
                  <c:v>Luxembourg</c:v>
                </c:pt>
                <c:pt idx="15">
                  <c:v>Brazil</c:v>
                </c:pt>
                <c:pt idx="16">
                  <c:v>Czech Republic</c:v>
                </c:pt>
                <c:pt idx="17">
                  <c:v>Portugal</c:v>
                </c:pt>
                <c:pt idx="18">
                  <c:v>Poland</c:v>
                </c:pt>
                <c:pt idx="19">
                  <c:v>United Kingdom</c:v>
                </c:pt>
                <c:pt idx="20">
                  <c:v>Austria</c:v>
                </c:pt>
                <c:pt idx="21">
                  <c:v>Belgium</c:v>
                </c:pt>
                <c:pt idx="22">
                  <c:v>Slovak Republic</c:v>
                </c:pt>
                <c:pt idx="23">
                  <c:v>Slovenia</c:v>
                </c:pt>
                <c:pt idx="24">
                  <c:v>Italy</c:v>
                </c:pt>
                <c:pt idx="25">
                  <c:v>Costa Rica</c:v>
                </c:pt>
                <c:pt idx="26">
                  <c:v>Mexico</c:v>
                </c:pt>
                <c:pt idx="27">
                  <c:v>Sweden</c:v>
                </c:pt>
                <c:pt idx="28">
                  <c:v>Korea</c:v>
                </c:pt>
                <c:pt idx="29">
                  <c:v>Greece</c:v>
                </c:pt>
                <c:pt idx="30">
                  <c:v>Turkey</c:v>
                </c:pt>
                <c:pt idx="31">
                  <c:v>Chile</c:v>
                </c:pt>
                <c:pt idx="32">
                  <c:v>Israel</c:v>
                </c:pt>
                <c:pt idx="33">
                  <c:v>Colombia</c:v>
                </c:pt>
              </c:strCache>
            </c:strRef>
          </c:cat>
          <c:val>
            <c:numRef>
              <c:f>'Figure B3.1.'!$D$38:$D$71</c:f>
              <c:numCache>
                <c:formatCode>#,##0.00</c:formatCode>
                <c:ptCount val="34"/>
                <c:pt idx="0">
                  <c:v>#N/A</c:v>
                </c:pt>
                <c:pt idx="1">
                  <c:v>36.221820000000001</c:v>
                </c:pt>
                <c:pt idx="2">
                  <c:v>36.66292</c:v>
                </c:pt>
                <c:pt idx="3">
                  <c:v>32.341189999999997</c:v>
                </c:pt>
                <c:pt idx="4">
                  <c:v>34.589359999999999</c:v>
                </c:pt>
                <c:pt idx="5">
                  <c:v>42.011229999999998</c:v>
                </c:pt>
                <c:pt idx="6">
                  <c:v>38.145940000000003</c:v>
                </c:pt>
                <c:pt idx="7">
                  <c:v>23.906410000000001</c:v>
                </c:pt>
                <c:pt idx="8">
                  <c:v>23.772629999999999</c:v>
                </c:pt>
                <c:pt idx="9">
                  <c:v>31</c:v>
                </c:pt>
                <c:pt idx="10">
                  <c:v>#N/A</c:v>
                </c:pt>
                <c:pt idx="11">
                  <c:v>27.572959999999998</c:v>
                </c:pt>
                <c:pt idx="12">
                  <c:v>29.851468571428573</c:v>
                </c:pt>
                <c:pt idx="13">
                  <c:v>28.674209999999999</c:v>
                </c:pt>
                <c:pt idx="14">
                  <c:v>28.702380000000002</c:v>
                </c:pt>
                <c:pt idx="15">
                  <c:v>28.153469999999999</c:v>
                </c:pt>
                <c:pt idx="16">
                  <c:v>#N/A</c:v>
                </c:pt>
                <c:pt idx="17">
                  <c:v>25.684159999999999</c:v>
                </c:pt>
                <c:pt idx="18">
                  <c:v>28.318359999999998</c:v>
                </c:pt>
                <c:pt idx="19">
                  <c:v>#N/A</c:v>
                </c:pt>
                <c:pt idx="20">
                  <c:v>33.485219999999998</c:v>
                </c:pt>
                <c:pt idx="21">
                  <c:v>21.921710000000001</c:v>
                </c:pt>
                <c:pt idx="22">
                  <c:v>28.401039999999998</c:v>
                </c:pt>
                <c:pt idx="23">
                  <c:v>#N/A</c:v>
                </c:pt>
                <c:pt idx="24">
                  <c:v>#N/A</c:v>
                </c:pt>
                <c:pt idx="25">
                  <c:v>#N/A</c:v>
                </c:pt>
                <c:pt idx="26">
                  <c:v>#N/A</c:v>
                </c:pt>
                <c:pt idx="27">
                  <c:v>32.734949999999998</c:v>
                </c:pt>
                <c:pt idx="28">
                  <c:v>#N/A</c:v>
                </c:pt>
                <c:pt idx="29">
                  <c:v>#N/A</c:v>
                </c:pt>
                <c:pt idx="30">
                  <c:v>#N/A</c:v>
                </c:pt>
                <c:pt idx="31">
                  <c:v>#N/A</c:v>
                </c:pt>
                <c:pt idx="32">
                  <c:v>#N/A</c:v>
                </c:pt>
                <c:pt idx="33">
                  <c:v>#N/A</c:v>
                </c:pt>
              </c:numCache>
            </c:numRef>
          </c:val>
          <c:smooth val="0"/>
          <c:extLst>
            <c:ext xmlns:c16="http://schemas.microsoft.com/office/drawing/2014/chart" uri="{C3380CC4-5D6E-409C-BE32-E72D297353CC}">
              <c16:uniqueId val="{00000002-19FA-4658-A104-F0ECB9194C2E}"/>
            </c:ext>
          </c:extLst>
        </c:ser>
        <c:dLbls>
          <c:showLegendKey val="0"/>
          <c:showVal val="0"/>
          <c:showCatName val="0"/>
          <c:showSerName val="0"/>
          <c:showPercent val="0"/>
          <c:showBubbleSize val="0"/>
        </c:dLbls>
        <c:hiLowLines>
          <c:spPr>
            <a:ln w="6350" cap="flat" cmpd="sng" algn="ctr">
              <a:solidFill>
                <a:schemeClr val="bg1"/>
              </a:solidFill>
              <a:prstDash val="solid"/>
              <a:round/>
            </a:ln>
            <a:effectLst/>
          </c:spPr>
        </c:hiLowLines>
        <c:marker val="1"/>
        <c:smooth val="0"/>
        <c:axId val="45968016"/>
        <c:axId val="41748593"/>
      </c:lineChart>
      <c:catAx>
        <c:axId val="45968016"/>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1748593"/>
        <c:crosses val="autoZero"/>
        <c:auto val="1"/>
        <c:lblAlgn val="ctr"/>
        <c:lblOffset val="0"/>
        <c:tickLblSkip val="1"/>
        <c:noMultiLvlLbl val="0"/>
      </c:catAx>
      <c:valAx>
        <c:axId val="41748593"/>
        <c:scaling>
          <c:orientation val="minMax"/>
          <c:min val="15"/>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c:spPr>
        <c:txPr>
          <a:bodyPr rot="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45968016"/>
        <c:crosses val="autoZero"/>
        <c:crossBetween val="between"/>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4.1755365223073139E-2"/>
          <c:y val="2.1491316772692302E-2"/>
          <c:w val="0.94299999999999995"/>
          <c:h val="9.1058866023838322E-2"/>
        </c:manualLayout>
      </c:layout>
      <c:overlay val="1"/>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8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6350" cap="flat" cmpd="sng" algn="ctr">
      <a:noFill/>
      <a:prstDash val="solid"/>
      <a:round/>
    </a:ln>
    <a:effectLst/>
    <a:extLst>
      <a:ext uri="{909E8E84-426E-40DD-AFC4-6F175D3DCCD1}">
        <a14:hiddenFill xmlns:a14="http://schemas.microsoft.com/office/drawing/2010/main">
          <a:noFill/>
        </a14:hiddenFill>
      </a:ext>
    </a:extLst>
  </c:spPr>
  <c:txPr>
    <a:bodyPr rot="0" vert="horz"/>
    <a:lstStyle/>
    <a:p>
      <a:pPr>
        <a:defRPr lang="en-US" u="none" baseline="0"/>
      </a:pPr>
      <a:endParaRPr lang="en-US"/>
    </a:p>
  </c:txPr>
  <c:externalData r:id="rId3">
    <c:autoUpdate val="0"/>
  </c:externalData>
  <c:userShapes r:id="rId4"/>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315763230577711E-2"/>
          <c:y val="0.10402563956446932"/>
          <c:w val="0.92808882571675755"/>
          <c:h val="0.68693956666921352"/>
        </c:manualLayout>
      </c:layout>
      <c:barChart>
        <c:barDir val="col"/>
        <c:grouping val="clustered"/>
        <c:varyColors val="0"/>
        <c:ser>
          <c:idx val="0"/>
          <c:order val="0"/>
          <c:tx>
            <c:strRef>
              <c:f>'Figure B2.3.'!$B$35</c:f>
              <c:strCache>
                <c:ptCount val="1"/>
                <c:pt idx="0">
                  <c:v>2016</c:v>
                </c:pt>
              </c:strCache>
            </c:strRef>
          </c:tx>
          <c:spPr>
            <a:solidFill>
              <a:schemeClr val="accent1"/>
            </a:solidFill>
            <a:ln>
              <a:noFill/>
            </a:ln>
            <a:effectLst/>
          </c:spPr>
          <c:invertIfNegative val="0"/>
          <c:cat>
            <c:strRef>
              <c:f>'Figure B2.3.'!$A$36:$A$71</c:f>
              <c:strCache>
                <c:ptCount val="36"/>
                <c:pt idx="0">
                  <c:v>Sweden</c:v>
                </c:pt>
                <c:pt idx="1">
                  <c:v>Iceland</c:v>
                </c:pt>
                <c:pt idx="2">
                  <c:v>Norway</c:v>
                </c:pt>
                <c:pt idx="3">
                  <c:v>Chile</c:v>
                </c:pt>
                <c:pt idx="4">
                  <c:v>Israel</c:v>
                </c:pt>
                <c:pt idx="5">
                  <c:v>New Zealand</c:v>
                </c:pt>
                <c:pt idx="6">
                  <c:v>United Kingdom</c:v>
                </c:pt>
                <c:pt idx="7">
                  <c:v>France</c:v>
                </c:pt>
                <c:pt idx="8">
                  <c:v>Estonia</c:v>
                </c:pt>
                <c:pt idx="9">
                  <c:v>Poland</c:v>
                </c:pt>
                <c:pt idx="10">
                  <c:v>Slovenia</c:v>
                </c:pt>
                <c:pt idx="11">
                  <c:v>Hungary</c:v>
                </c:pt>
                <c:pt idx="12">
                  <c:v>EU23 average</c:v>
                </c:pt>
                <c:pt idx="13">
                  <c:v>Belgium</c:v>
                </c:pt>
                <c:pt idx="14">
                  <c:v>OECD average</c:v>
                </c:pt>
                <c:pt idx="15">
                  <c:v>Finland</c:v>
                </c:pt>
                <c:pt idx="16">
                  <c:v>Latvia</c:v>
                </c:pt>
                <c:pt idx="17">
                  <c:v>Portugal</c:v>
                </c:pt>
                <c:pt idx="18">
                  <c:v>Australia</c:v>
                </c:pt>
                <c:pt idx="19">
                  <c:v>Mexico</c:v>
                </c:pt>
                <c:pt idx="20">
                  <c:v>Spain</c:v>
                </c:pt>
                <c:pt idx="21">
                  <c:v>Lithuania</c:v>
                </c:pt>
                <c:pt idx="22">
                  <c:v>Korea</c:v>
                </c:pt>
                <c:pt idx="23">
                  <c:v>Germany</c:v>
                </c:pt>
                <c:pt idx="24">
                  <c:v>Italy</c:v>
                </c:pt>
                <c:pt idx="25">
                  <c:v>Luxembourg</c:v>
                </c:pt>
                <c:pt idx="26">
                  <c:v>Austria</c:v>
                </c:pt>
                <c:pt idx="27">
                  <c:v>Costa Rica</c:v>
                </c:pt>
                <c:pt idx="28">
                  <c:v>Slovak Republic</c:v>
                </c:pt>
                <c:pt idx="29">
                  <c:v>Czech Republic</c:v>
                </c:pt>
                <c:pt idx="30">
                  <c:v>Colombia</c:v>
                </c:pt>
                <c:pt idx="31">
                  <c:v>United States</c:v>
                </c:pt>
                <c:pt idx="32">
                  <c:v>Netherlands</c:v>
                </c:pt>
                <c:pt idx="33">
                  <c:v>Turkey</c:v>
                </c:pt>
                <c:pt idx="34">
                  <c:v>Ireland</c:v>
                </c:pt>
                <c:pt idx="35">
                  <c:v>Switzerland</c:v>
                </c:pt>
              </c:strCache>
            </c:strRef>
          </c:cat>
          <c:val>
            <c:numRef>
              <c:f>'Figure B2.3.'!$B$36:$B$71</c:f>
              <c:numCache>
                <c:formatCode>#,##0.00</c:formatCode>
                <c:ptCount val="36"/>
                <c:pt idx="0">
                  <c:v>1.0074854454226398</c:v>
                </c:pt>
                <c:pt idx="1">
                  <c:v>1.0004605235520834</c:v>
                </c:pt>
                <c:pt idx="2">
                  <c:v>0.98977836248940176</c:v>
                </c:pt>
                <c:pt idx="3">
                  <c:v>0.87362774405376686</c:v>
                </c:pt>
                <c:pt idx="4">
                  <c:v>0.86743241281505035</c:v>
                </c:pt>
                <c:pt idx="5">
                  <c:v>0.84392329595642102</c:v>
                </c:pt>
                <c:pt idx="6">
                  <c:v>0.72742183627903101</c:v>
                </c:pt>
                <c:pt idx="7">
                  <c:v>0.70991038034772935</c:v>
                </c:pt>
                <c:pt idx="8">
                  <c:v>0.70869117557969774</c:v>
                </c:pt>
                <c:pt idx="9">
                  <c:v>0.68585365189942349</c:v>
                </c:pt>
                <c:pt idx="10">
                  <c:v>0.67662389152484814</c:v>
                </c:pt>
                <c:pt idx="11">
                  <c:v>0.67507873152797582</c:v>
                </c:pt>
                <c:pt idx="12">
                  <c:v>0.63434533104340718</c:v>
                </c:pt>
                <c:pt idx="13">
                  <c:v>0.61326563225592579</c:v>
                </c:pt>
                <c:pt idx="14">
                  <c:v>0.6037521970834776</c:v>
                </c:pt>
                <c:pt idx="15">
                  <c:v>0.60021770976612565</c:v>
                </c:pt>
                <c:pt idx="16">
                  <c:v>0.59088516090434762</c:v>
                </c:pt>
                <c:pt idx="17">
                  <c:v>0.58235483577141145</c:v>
                </c:pt>
                <c:pt idx="18">
                  <c:v>0.5662677634111688</c:v>
                </c:pt>
                <c:pt idx="19">
                  <c:v>0.55112608952185382</c:v>
                </c:pt>
                <c:pt idx="20">
                  <c:v>0.54612751538008908</c:v>
                </c:pt>
                <c:pt idx="21">
                  <c:v>0.53526314349108151</c:v>
                </c:pt>
                <c:pt idx="22">
                  <c:v>0.51026905827302782</c:v>
                </c:pt>
                <c:pt idx="23">
                  <c:v>0.49934706167018422</c:v>
                </c:pt>
                <c:pt idx="24">
                  <c:v>0.48165293218951505</c:v>
                </c:pt>
                <c:pt idx="25">
                  <c:v>0.48136137522319983</c:v>
                </c:pt>
                <c:pt idx="26">
                  <c:v>0.48088710507929588</c:v>
                </c:pt>
                <c:pt idx="27">
                  <c:v>0.4773961720171398</c:v>
                </c:pt>
                <c:pt idx="28">
                  <c:v>0.46365394788961006</c:v>
                </c:pt>
                <c:pt idx="29">
                  <c:v>0.4030316995920229</c:v>
                </c:pt>
                <c:pt idx="30">
                  <c:v>0.39523574396207639</c:v>
                </c:pt>
                <c:pt idx="31">
                  <c:v>0.39374256964736215</c:v>
                </c:pt>
                <c:pt idx="32">
                  <c:v>0.38586925131576094</c:v>
                </c:pt>
                <c:pt idx="33">
                  <c:v>0.3770165574236678</c:v>
                </c:pt>
                <c:pt idx="34">
                  <c:v>0.3659799133852103</c:v>
                </c:pt>
                <c:pt idx="35">
                  <c:v>0.29649555248144754</c:v>
                </c:pt>
              </c:numCache>
            </c:numRef>
          </c:val>
          <c:extLst>
            <c:ext xmlns:c16="http://schemas.microsoft.com/office/drawing/2014/chart" uri="{C3380CC4-5D6E-409C-BE32-E72D297353CC}">
              <c16:uniqueId val="{00000000-D2BD-4CBA-B1B7-F3133892F881}"/>
            </c:ext>
          </c:extLst>
        </c:ser>
        <c:dLbls>
          <c:showLegendKey val="0"/>
          <c:showVal val="0"/>
          <c:showCatName val="0"/>
          <c:showSerName val="0"/>
          <c:showPercent val="0"/>
          <c:showBubbleSize val="0"/>
        </c:dLbls>
        <c:gapWidth val="50"/>
        <c:axId val="189752448"/>
        <c:axId val="189754752"/>
      </c:barChart>
      <c:catAx>
        <c:axId val="189752448"/>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900" b="0" i="0" u="none" strike="noStrike" kern="1200" baseline="0">
                <a:solidFill>
                  <a:srgbClr val="FFFFFF"/>
                </a:solidFill>
                <a:latin typeface="Arial"/>
                <a:ea typeface="Arial"/>
                <a:cs typeface="Arial"/>
              </a:defRPr>
            </a:pPr>
            <a:endParaRPr lang="en-US"/>
          </a:p>
        </c:txPr>
        <c:crossAx val="189754752"/>
        <c:crosses val="autoZero"/>
        <c:auto val="1"/>
        <c:lblAlgn val="ctr"/>
        <c:lblOffset val="0"/>
        <c:tickLblSkip val="1"/>
        <c:noMultiLvlLbl val="0"/>
      </c:catAx>
      <c:valAx>
        <c:axId val="189754752"/>
        <c:scaling>
          <c:orientation val="minMax"/>
          <c:max val="1.2"/>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mn-ea"/>
                    <a:cs typeface="+mn-cs"/>
                  </a:defRPr>
                </a:pPr>
                <a:r>
                  <a:rPr lang="en-GB" sz="1200" b="0" i="0">
                    <a:solidFill>
                      <a:srgbClr val="FFFFFF"/>
                    </a:solidFill>
                    <a:latin typeface="Arial" panose="020B0604020202020204" pitchFamily="34" charset="0"/>
                  </a:rPr>
                  <a:t>% of GDP</a:t>
                </a:r>
              </a:p>
            </c:rich>
          </c:tx>
          <c:layout>
            <c:manualLayout>
              <c:xMode val="edge"/>
              <c:yMode val="edge"/>
              <c:x val="8.5537450433691986E-3"/>
              <c:y val="2.5570475731335814E-2"/>
            </c:manualLayout>
          </c:layout>
          <c:overlay val="0"/>
          <c:spPr>
            <a:noFill/>
            <a:ln>
              <a:noFill/>
            </a:ln>
            <a:effectLst/>
          </c:spPr>
          <c:txPr>
            <a:bodyPr rot="0" spcFirstLastPara="1" vertOverflow="ellipsis" wrap="square" anchor="ctr" anchorCtr="1"/>
            <a:lstStyle/>
            <a:p>
              <a:pPr>
                <a:defRPr sz="1200" b="0" i="0" u="none" strike="noStrike" kern="1200" baseline="0">
                  <a:solidFill>
                    <a:srgbClr val="FFFFFF"/>
                  </a:solidFill>
                  <a:latin typeface="Arial" panose="020B0604020202020204" pitchFamily="34" charset="0"/>
                  <a:ea typeface="+mn-ea"/>
                  <a:cs typeface="+mn-cs"/>
                </a:defRPr>
              </a:pPr>
              <a:endParaRPr lang="en-US"/>
            </a:p>
          </c:txPr>
        </c:title>
        <c:numFmt formatCode="General"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189752448"/>
        <c:crosses val="autoZero"/>
        <c:crossBetween val="between"/>
      </c:valAx>
      <c:spPr>
        <a:noFill/>
        <a:ln w="9525">
          <a:solidFill>
            <a:schemeClr val="bg1"/>
          </a:solidFill>
        </a:ln>
        <a:effectLst/>
        <a:extLst>
          <a:ext uri="{909E8E84-426E-40DD-AFC4-6F175D3DCCD1}">
            <a14:hiddenFill xmlns:a14="http://schemas.microsoft.com/office/drawing/2010/main">
              <a:solidFill>
                <a:srgbClr val="FFFFFF"/>
              </a:solidFill>
            </a14:hiddenFill>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92474718855635E-2"/>
          <c:y val="0.14048375639096175"/>
          <c:w val="0.94459733912571253"/>
          <c:h val="0.6214491410989702"/>
        </c:manualLayout>
      </c:layout>
      <c:barChart>
        <c:barDir val="col"/>
        <c:grouping val="clustered"/>
        <c:varyColors val="0"/>
        <c:ser>
          <c:idx val="1"/>
          <c:order val="0"/>
          <c:tx>
            <c:strRef>
              <c:f>'Figure B2.4'!$B$33</c:f>
              <c:strCache>
                <c:ptCount val="1"/>
                <c:pt idx="0">
                  <c:v>Children to contact staff (teachers and teachers' aides)</c:v>
                </c:pt>
              </c:strCache>
            </c:strRef>
          </c:tx>
          <c:spPr>
            <a:solidFill>
              <a:schemeClr val="accent3"/>
            </a:solidFill>
            <a:ln>
              <a:noFill/>
            </a:ln>
            <a:effectLst/>
          </c:spPr>
          <c:invertIfNegative val="0"/>
          <c:cat>
            <c:strRef>
              <c:f>'Figure B2.4'!$A$34:$A$68</c:f>
              <c:strCache>
                <c:ptCount val="35"/>
                <c:pt idx="0">
                  <c:v>Colombia (m)</c:v>
                </c:pt>
                <c:pt idx="1">
                  <c:v>Mexico (0%)</c:v>
                </c:pt>
                <c:pt idx="2">
                  <c:v>United Kingdom (84%)</c:v>
                </c:pt>
                <c:pt idx="3">
                  <c:v>Chile (58%)</c:v>
                </c:pt>
                <c:pt idx="4">
                  <c:v>France (31%)</c:v>
                </c:pt>
                <c:pt idx="5">
                  <c:v>Israel (57%)</c:v>
                </c:pt>
                <c:pt idx="6">
                  <c:v>Brazil (15%)</c:v>
                </c:pt>
                <c:pt idx="7">
                  <c:v>Switzerland (m)</c:v>
                </c:pt>
                <c:pt idx="8">
                  <c:v>Turkey (m)</c:v>
                </c:pt>
                <c:pt idx="9">
                  <c:v>Portugal (m)</c:v>
                </c:pt>
                <c:pt idx="10">
                  <c:v>OECD average (27%)</c:v>
                </c:pt>
                <c:pt idx="11">
                  <c:v>EU23 average (21%)</c:v>
                </c:pt>
                <c:pt idx="12">
                  <c:v>Belgium (0%)</c:v>
                </c:pt>
                <c:pt idx="13">
                  <c:v>Poland (m)</c:v>
                </c:pt>
                <c:pt idx="14">
                  <c:v>Japan (m)</c:v>
                </c:pt>
                <c:pt idx="15">
                  <c:v>Spain (m)</c:v>
                </c:pt>
                <c:pt idx="16">
                  <c:v>Norway (60%)</c:v>
                </c:pt>
                <c:pt idx="17">
                  <c:v>Austria (34%)</c:v>
                </c:pt>
                <c:pt idx="18">
                  <c:v>Czech Republic (6%)</c:v>
                </c:pt>
                <c:pt idx="19">
                  <c:v>Korea (m)</c:v>
                </c:pt>
                <c:pt idx="20">
                  <c:v>Sweden (60%)</c:v>
                </c:pt>
                <c:pt idx="21">
                  <c:v>Italy (0%)</c:v>
                </c:pt>
                <c:pt idx="22">
                  <c:v>Costa Rica (0%)</c:v>
                </c:pt>
                <c:pt idx="23">
                  <c:v>Slovak Republic (1%)</c:v>
                </c:pt>
                <c:pt idx="24">
                  <c:v>Hungary (a)</c:v>
                </c:pt>
                <c:pt idx="25">
                  <c:v>Russian Federation (m)</c:v>
                </c:pt>
                <c:pt idx="26">
                  <c:v>Lithuania (34 %)</c:v>
                </c:pt>
                <c:pt idx="27">
                  <c:v>Greece (0%)</c:v>
                </c:pt>
                <c:pt idx="28">
                  <c:v>Latvia (m)</c:v>
                </c:pt>
                <c:pt idx="29">
                  <c:v>Finland (m)</c:v>
                </c:pt>
                <c:pt idx="30">
                  <c:v>Germany (9%)</c:v>
                </c:pt>
                <c:pt idx="31">
                  <c:v>Estonia (m)</c:v>
                </c:pt>
                <c:pt idx="32">
                  <c:v>New Zealand (m)</c:v>
                </c:pt>
                <c:pt idx="33">
                  <c:v>Slovenia (m)</c:v>
                </c:pt>
                <c:pt idx="34">
                  <c:v>Iceland (m)</c:v>
                </c:pt>
              </c:strCache>
            </c:strRef>
          </c:cat>
          <c:val>
            <c:numRef>
              <c:f>'Figure B2.4'!$B$34:$B$68</c:f>
              <c:numCache>
                <c:formatCode>#,##0.00</c:formatCode>
                <c:ptCount val="35"/>
                <c:pt idx="0">
                  <c:v>33.014854301425999</c:v>
                </c:pt>
                <c:pt idx="1">
                  <c:v>25.021125477133001</c:v>
                </c:pt>
                <c:pt idx="2">
                  <c:v>3.9010009939443999</c:v>
                </c:pt>
                <c:pt idx="3">
                  <c:v>9.8530200736186</c:v>
                </c:pt>
                <c:pt idx="4">
                  <c:v>15.602869166242661</c:v>
                </c:pt>
                <c:pt idx="5">
                  <c:v>9.4685598809999991</c:v>
                </c:pt>
                <c:pt idx="6">
                  <c:v>17.635061769993001</c:v>
                </c:pt>
                <c:pt idx="7">
                  <c:v>0</c:v>
                </c:pt>
                <c:pt idx="8">
                  <c:v>0</c:v>
                </c:pt>
                <c:pt idx="9">
                  <c:v>0</c:v>
                </c:pt>
                <c:pt idx="10">
                  <c:v>11.759501890241697</c:v>
                </c:pt>
                <c:pt idx="11">
                  <c:v>12.312475184521611</c:v>
                </c:pt>
                <c:pt idx="12">
                  <c:v>14.682446140470001</c:v>
                </c:pt>
                <c:pt idx="13">
                  <c:v>0</c:v>
                </c:pt>
                <c:pt idx="14">
                  <c:v>13.475055623987</c:v>
                </c:pt>
                <c:pt idx="15">
                  <c:v>0</c:v>
                </c:pt>
                <c:pt idx="16">
                  <c:v>5.6887661063241</c:v>
                </c:pt>
                <c:pt idx="17">
                  <c:v>9.0901092735978999</c:v>
                </c:pt>
                <c:pt idx="18">
                  <c:v>12.331713505205</c:v>
                </c:pt>
                <c:pt idx="19">
                  <c:v>0</c:v>
                </c:pt>
                <c:pt idx="20">
                  <c:v>5</c:v>
                </c:pt>
                <c:pt idx="21">
                  <c:v>12.435205843885001</c:v>
                </c:pt>
                <c:pt idx="22">
                  <c:v>12.249991709498</c:v>
                </c:pt>
                <c:pt idx="23">
                  <c:v>11.842184584470001</c:v>
                </c:pt>
                <c:pt idx="24">
                  <c:v>11.820695728074</c:v>
                </c:pt>
                <c:pt idx="25">
                  <c:v>0</c:v>
                </c:pt>
                <c:pt idx="26">
                  <c:v>7.1281522710093999</c:v>
                </c:pt>
                <c:pt idx="27">
                  <c:v>10.436883899233001</c:v>
                </c:pt>
                <c:pt idx="28">
                  <c:v>0</c:v>
                </c:pt>
                <c:pt idx="29">
                  <c:v>0</c:v>
                </c:pt>
                <c:pt idx="30">
                  <c:v>8.6558595786940007</c:v>
                </c:pt>
                <c:pt idx="33">
                  <c:v>9.1394404332130001</c:v>
                </c:pt>
                <c:pt idx="34">
                  <c:v>5.2680161943319836</c:v>
                </c:pt>
              </c:numCache>
            </c:numRef>
          </c:val>
          <c:extLst>
            <c:ext xmlns:c16="http://schemas.microsoft.com/office/drawing/2014/chart" uri="{C3380CC4-5D6E-409C-BE32-E72D297353CC}">
              <c16:uniqueId val="{00000000-3054-45C6-9C62-FFBC380698B6}"/>
            </c:ext>
          </c:extLst>
        </c:ser>
        <c:dLbls>
          <c:showLegendKey val="0"/>
          <c:showVal val="0"/>
          <c:showCatName val="0"/>
          <c:showSerName val="0"/>
          <c:showPercent val="0"/>
          <c:showBubbleSize val="0"/>
        </c:dLbls>
        <c:gapWidth val="50"/>
        <c:axId val="190535552"/>
        <c:axId val="190752640"/>
      </c:barChart>
      <c:lineChart>
        <c:grouping val="standard"/>
        <c:varyColors val="0"/>
        <c:ser>
          <c:idx val="0"/>
          <c:order val="1"/>
          <c:tx>
            <c:strRef>
              <c:f>'Figure B2.4'!$C$33</c:f>
              <c:strCache>
                <c:ptCount val="1"/>
                <c:pt idx="0">
                  <c:v>Children to teaching staff</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diamond"/>
            <c:size val="7"/>
            <c:spPr>
              <a:solidFill>
                <a:schemeClr val="accent1"/>
              </a:solidFill>
              <a:ln w="9525" cap="flat" cmpd="sng" algn="ctr">
                <a:solidFill>
                  <a:schemeClr val="accent1">
                    <a:shade val="95000"/>
                    <a:satMod val="105000"/>
                  </a:schemeClr>
                </a:solidFill>
                <a:prstDash val="solid"/>
                <a:round/>
              </a:ln>
              <a:effectLst/>
            </c:spPr>
          </c:marker>
          <c:cat>
            <c:strRef>
              <c:f>'Figure B2.4'!$A$34:$A$68</c:f>
              <c:strCache>
                <c:ptCount val="35"/>
                <c:pt idx="0">
                  <c:v>Colombia (m)</c:v>
                </c:pt>
                <c:pt idx="1">
                  <c:v>Mexico (0%)</c:v>
                </c:pt>
                <c:pt idx="2">
                  <c:v>United Kingdom (84%)</c:v>
                </c:pt>
                <c:pt idx="3">
                  <c:v>Chile (58%)</c:v>
                </c:pt>
                <c:pt idx="4">
                  <c:v>France (31%)</c:v>
                </c:pt>
                <c:pt idx="5">
                  <c:v>Israel (57%)</c:v>
                </c:pt>
                <c:pt idx="6">
                  <c:v>Brazil (15%)</c:v>
                </c:pt>
                <c:pt idx="7">
                  <c:v>Switzerland (m)</c:v>
                </c:pt>
                <c:pt idx="8">
                  <c:v>Turkey (m)</c:v>
                </c:pt>
                <c:pt idx="9">
                  <c:v>Portugal (m)</c:v>
                </c:pt>
                <c:pt idx="10">
                  <c:v>OECD average (27%)</c:v>
                </c:pt>
                <c:pt idx="11">
                  <c:v>EU23 average (21%)</c:v>
                </c:pt>
                <c:pt idx="12">
                  <c:v>Belgium (0%)</c:v>
                </c:pt>
                <c:pt idx="13">
                  <c:v>Poland (m)</c:v>
                </c:pt>
                <c:pt idx="14">
                  <c:v>Japan (m)</c:v>
                </c:pt>
                <c:pt idx="15">
                  <c:v>Spain (m)</c:v>
                </c:pt>
                <c:pt idx="16">
                  <c:v>Norway (60%)</c:v>
                </c:pt>
                <c:pt idx="17">
                  <c:v>Austria (34%)</c:v>
                </c:pt>
                <c:pt idx="18">
                  <c:v>Czech Republic (6%)</c:v>
                </c:pt>
                <c:pt idx="19">
                  <c:v>Korea (m)</c:v>
                </c:pt>
                <c:pt idx="20">
                  <c:v>Sweden (60%)</c:v>
                </c:pt>
                <c:pt idx="21">
                  <c:v>Italy (0%)</c:v>
                </c:pt>
                <c:pt idx="22">
                  <c:v>Costa Rica (0%)</c:v>
                </c:pt>
                <c:pt idx="23">
                  <c:v>Slovak Republic (1%)</c:v>
                </c:pt>
                <c:pt idx="24">
                  <c:v>Hungary (a)</c:v>
                </c:pt>
                <c:pt idx="25">
                  <c:v>Russian Federation (m)</c:v>
                </c:pt>
                <c:pt idx="26">
                  <c:v>Lithuania (34 %)</c:v>
                </c:pt>
                <c:pt idx="27">
                  <c:v>Greece (0%)</c:v>
                </c:pt>
                <c:pt idx="28">
                  <c:v>Latvia (m)</c:v>
                </c:pt>
                <c:pt idx="29">
                  <c:v>Finland (m)</c:v>
                </c:pt>
                <c:pt idx="30">
                  <c:v>Germany (9%)</c:v>
                </c:pt>
                <c:pt idx="31">
                  <c:v>Estonia (m)</c:v>
                </c:pt>
                <c:pt idx="32">
                  <c:v>New Zealand (m)</c:v>
                </c:pt>
                <c:pt idx="33">
                  <c:v>Slovenia (m)</c:v>
                </c:pt>
                <c:pt idx="34">
                  <c:v>Iceland (m)</c:v>
                </c:pt>
              </c:strCache>
            </c:strRef>
          </c:cat>
          <c:val>
            <c:numRef>
              <c:f>'Figure B2.4'!$C$34:$C$68</c:f>
              <c:numCache>
                <c:formatCode>#,##0.00</c:formatCode>
                <c:ptCount val="35"/>
                <c:pt idx="0">
                  <c:v>33.014854301425999</c:v>
                </c:pt>
                <c:pt idx="1">
                  <c:v>25.021125477133001</c:v>
                </c:pt>
                <c:pt idx="2">
                  <c:v>24.767154298335999</c:v>
                </c:pt>
                <c:pt idx="3">
                  <c:v>23.627637033401001</c:v>
                </c:pt>
                <c:pt idx="4">
                  <c:v>22.55504607497938</c:v>
                </c:pt>
                <c:pt idx="5">
                  <c:v>21.98376674</c:v>
                </c:pt>
                <c:pt idx="6">
                  <c:v>20.685197168889001</c:v>
                </c:pt>
                <c:pt idx="7">
                  <c:v>17.880754122397001</c:v>
                </c:pt>
                <c:pt idx="8">
                  <c:v>17.198031358207</c:v>
                </c:pt>
                <c:pt idx="9">
                  <c:v>16.761863903373001</c:v>
                </c:pt>
                <c:pt idx="10">
                  <c:v>16.09001186898967</c:v>
                </c:pt>
                <c:pt idx="11">
                  <c:v>15.091965564000862</c:v>
                </c:pt>
                <c:pt idx="12">
                  <c:v>14.682446140470001</c:v>
                </c:pt>
                <c:pt idx="13">
                  <c:v>14.523795868771</c:v>
                </c:pt>
                <c:pt idx="14">
                  <c:v>14.514778376791</c:v>
                </c:pt>
                <c:pt idx="15">
                  <c:v>14.354674664233</c:v>
                </c:pt>
                <c:pt idx="16">
                  <c:v>14.354400246819999</c:v>
                </c:pt>
                <c:pt idx="17">
                  <c:v>13.793566247472</c:v>
                </c:pt>
                <c:pt idx="18">
                  <c:v>13.168328895547001</c:v>
                </c:pt>
                <c:pt idx="19">
                  <c:v>13.030025450431999</c:v>
                </c:pt>
                <c:pt idx="20">
                  <c:v>13</c:v>
                </c:pt>
                <c:pt idx="21">
                  <c:v>12.435205843885001</c:v>
                </c:pt>
                <c:pt idx="22">
                  <c:v>12.249991709498</c:v>
                </c:pt>
                <c:pt idx="23">
                  <c:v>11.980614245262</c:v>
                </c:pt>
                <c:pt idx="24">
                  <c:v>11.820695728074</c:v>
                </c:pt>
                <c:pt idx="25">
                  <c:v>11.031280000000001</c:v>
                </c:pt>
                <c:pt idx="26">
                  <c:v>10.848776406609</c:v>
                </c:pt>
                <c:pt idx="27">
                  <c:v>10.436883899233001</c:v>
                </c:pt>
                <c:pt idx="28">
                  <c:v>10.294694942008</c:v>
                </c:pt>
                <c:pt idx="29">
                  <c:v>9.7100745059928997</c:v>
                </c:pt>
                <c:pt idx="30">
                  <c:v>9.4911019538894994</c:v>
                </c:pt>
                <c:pt idx="31">
                  <c:v>8.5343520000000002</c:v>
                </c:pt>
                <c:pt idx="32">
                  <c:v>6.3340787289748999</c:v>
                </c:pt>
              </c:numCache>
            </c:numRef>
          </c:val>
          <c:smooth val="0"/>
          <c:extLst>
            <c:ext xmlns:c16="http://schemas.microsoft.com/office/drawing/2014/chart" uri="{C3380CC4-5D6E-409C-BE32-E72D297353CC}">
              <c16:uniqueId val="{00000001-3054-45C6-9C62-FFBC380698B6}"/>
            </c:ext>
          </c:extLst>
        </c:ser>
        <c:dLbls>
          <c:showLegendKey val="0"/>
          <c:showVal val="0"/>
          <c:showCatName val="0"/>
          <c:showSerName val="0"/>
          <c:showPercent val="0"/>
          <c:showBubbleSize val="0"/>
        </c:dLbls>
        <c:marker val="1"/>
        <c:smooth val="0"/>
        <c:axId val="190535552"/>
        <c:axId val="190752640"/>
      </c:lineChart>
      <c:catAx>
        <c:axId val="190535552"/>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900" b="0" i="0" u="none" strike="noStrike" kern="1200" baseline="0">
                <a:solidFill>
                  <a:srgbClr val="FFFFFF"/>
                </a:solidFill>
                <a:latin typeface="Arial"/>
                <a:ea typeface="Arial"/>
                <a:cs typeface="Arial"/>
              </a:defRPr>
            </a:pPr>
            <a:endParaRPr lang="en-US"/>
          </a:p>
        </c:txPr>
        <c:crossAx val="190752640"/>
        <c:crosses val="autoZero"/>
        <c:auto val="1"/>
        <c:lblAlgn val="ctr"/>
        <c:lblOffset val="0"/>
        <c:tickLblSkip val="1"/>
        <c:noMultiLvlLbl val="0"/>
      </c:catAx>
      <c:valAx>
        <c:axId val="190752640"/>
        <c:scaling>
          <c:orientation val="minMax"/>
          <c:max val="35"/>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sz="1000" b="0" i="0" u="none" strike="noStrike" kern="1200" baseline="0">
                    <a:solidFill>
                      <a:srgbClr val="FFFFFF"/>
                    </a:solidFill>
                    <a:latin typeface="Arial" panose="020B0604020202020204" pitchFamily="34" charset="0"/>
                    <a:ea typeface="+mn-ea"/>
                    <a:cs typeface="+mn-cs"/>
                  </a:defRPr>
                </a:pPr>
                <a:r>
                  <a:rPr lang="en-GB" sz="1000" b="0" i="0" dirty="0">
                    <a:solidFill>
                      <a:srgbClr val="FFFFFF"/>
                    </a:solidFill>
                    <a:latin typeface="Arial" panose="020B0604020202020204" pitchFamily="34" charset="0"/>
                  </a:rPr>
                  <a:t>Number of children per ECEC</a:t>
                </a:r>
                <a:r>
                  <a:rPr lang="en-GB" sz="1000" b="0" i="0" baseline="0" dirty="0">
                    <a:solidFill>
                      <a:srgbClr val="FFFFFF"/>
                    </a:solidFill>
                    <a:latin typeface="Arial" panose="020B0604020202020204" pitchFamily="34" charset="0"/>
                  </a:rPr>
                  <a:t> staff</a:t>
                </a:r>
                <a:endParaRPr lang="en-GB" sz="1000" b="0" i="0" dirty="0">
                  <a:solidFill>
                    <a:srgbClr val="FFFFFF"/>
                  </a:solidFill>
                  <a:latin typeface="Arial" panose="020B0604020202020204" pitchFamily="34" charset="0"/>
                </a:endParaRPr>
              </a:p>
            </c:rich>
          </c:tx>
          <c:layout>
            <c:manualLayout>
              <c:xMode val="edge"/>
              <c:yMode val="edge"/>
              <c:x val="7.2990948275050412E-4"/>
              <c:y val="3.860181938710338E-2"/>
            </c:manualLayout>
          </c:layout>
          <c:overlay val="0"/>
          <c:spPr>
            <a:noFill/>
            <a:ln>
              <a:noFill/>
            </a:ln>
            <a:effectLst/>
          </c:spPr>
          <c:txPr>
            <a:bodyPr rot="0" spcFirstLastPara="1" vertOverflow="ellipsis" wrap="square" anchor="ctr" anchorCtr="1"/>
            <a:lstStyle/>
            <a:p>
              <a:pPr>
                <a:defRPr sz="1000" b="0" i="0" u="none" strike="noStrike" kern="1200" baseline="0">
                  <a:solidFill>
                    <a:srgbClr val="FFFFFF"/>
                  </a:solidFill>
                  <a:latin typeface="Arial" panose="020B0604020202020204" pitchFamily="34" charset="0"/>
                  <a:ea typeface="+mn-ea"/>
                  <a:cs typeface="+mn-cs"/>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190535552"/>
        <c:crosses val="autoZero"/>
        <c:crossBetween val="between"/>
      </c:valAx>
      <c:spPr>
        <a:noFill/>
        <a:ln w="9525">
          <a:solidFill>
            <a:schemeClr val="bg1"/>
          </a:solidFill>
        </a:ln>
        <a:effectLst/>
      </c:spPr>
    </c:plotArea>
    <c:legend>
      <c:legendPos val="r"/>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4.7014554998806968E-2"/>
          <c:y val="1.0884349077358583E-2"/>
          <c:w val="0.94459735146743029"/>
          <c:h val="4.0816309040094687E-2"/>
        </c:manualLayout>
      </c:layout>
      <c:overlay val="1"/>
      <c:spPr>
        <a:noFill/>
        <a:ln>
          <a:noFill/>
          <a:rou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solidFill>
                <a:sysClr val="windowText" lastClr="000000"/>
              </a:solidFill>
              <a:round/>
            </a14:hiddenLine>
          </a:ext>
        </a:extLst>
      </c:spPr>
      <c:txPr>
        <a:bodyPr rot="0" spcFirstLastPara="1" vertOverflow="ellipsis" vert="horz" wrap="square" anchor="ctr" anchorCtr="1"/>
        <a:lstStyle/>
        <a:p>
          <a:pPr>
            <a:defRPr lang="en-US" sz="8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0.23909084052185312"/>
          <c:w val="0.93163723933297493"/>
          <c:h val="0.5431151584193461"/>
        </c:manualLayout>
      </c:layout>
      <c:barChart>
        <c:barDir val="col"/>
        <c:grouping val="clustered"/>
        <c:varyColors val="0"/>
        <c:ser>
          <c:idx val="0"/>
          <c:order val="0"/>
          <c:tx>
            <c:strRef>
              <c:f>'Figure C4.2.'!$B$34</c:f>
              <c:strCache>
                <c:ptCount val="1"/>
                <c:pt idx="0">
                  <c:v>Change in public expenditure on education</c:v>
                </c:pt>
              </c:strCache>
            </c:strRef>
          </c:tx>
          <c:spPr>
            <a:solidFill>
              <a:schemeClr val="accent1"/>
            </a:solidFill>
            <a:ln>
              <a:noFill/>
            </a:ln>
            <a:effectLst/>
          </c:spPr>
          <c:invertIfNegative val="0"/>
          <c:cat>
            <c:strRef>
              <c:f>'Figure C4.2.'!$A$35:$A$64</c:f>
              <c:strCache>
                <c:ptCount val="30"/>
                <c:pt idx="0">
                  <c:v>Ireland</c:v>
                </c:pt>
                <c:pt idx="1">
                  <c:v>Israel</c:v>
                </c:pt>
                <c:pt idx="2">
                  <c:v>Latvia</c:v>
                </c:pt>
                <c:pt idx="3">
                  <c:v>Chile</c:v>
                </c:pt>
                <c:pt idx="4">
                  <c:v>Netherlands</c:v>
                </c:pt>
                <c:pt idx="5">
                  <c:v>Brazil</c:v>
                </c:pt>
                <c:pt idx="6">
                  <c:v>Iceland</c:v>
                </c:pt>
                <c:pt idx="7">
                  <c:v>Hungary</c:v>
                </c:pt>
                <c:pt idx="8">
                  <c:v>Belgium</c:v>
                </c:pt>
                <c:pt idx="9">
                  <c:v>Portugal</c:v>
                </c:pt>
                <c:pt idx="10">
                  <c:v>Sweden</c:v>
                </c:pt>
                <c:pt idx="11">
                  <c:v>United States</c:v>
                </c:pt>
                <c:pt idx="12">
                  <c:v>EU23 average</c:v>
                </c:pt>
                <c:pt idx="13">
                  <c:v>OECD average</c:v>
                </c:pt>
                <c:pt idx="14">
                  <c:v>Poland</c:v>
                </c:pt>
                <c:pt idx="15">
                  <c:v>Czech Republic</c:v>
                </c:pt>
                <c:pt idx="16">
                  <c:v>Germany</c:v>
                </c:pt>
                <c:pt idx="17">
                  <c:v>Slovak Republic</c:v>
                </c:pt>
                <c:pt idx="18">
                  <c:v>Switzerland</c:v>
                </c:pt>
                <c:pt idx="19">
                  <c:v>Canada</c:v>
                </c:pt>
                <c:pt idx="20">
                  <c:v>France</c:v>
                </c:pt>
                <c:pt idx="21">
                  <c:v>Spain</c:v>
                </c:pt>
                <c:pt idx="22">
                  <c:v>Mexico</c:v>
                </c:pt>
                <c:pt idx="23">
                  <c:v>Japan</c:v>
                </c:pt>
                <c:pt idx="24">
                  <c:v>Finland</c:v>
                </c:pt>
                <c:pt idx="25">
                  <c:v>Norway</c:v>
                </c:pt>
                <c:pt idx="26">
                  <c:v>Italy</c:v>
                </c:pt>
                <c:pt idx="27">
                  <c:v>Lithuania</c:v>
                </c:pt>
                <c:pt idx="28">
                  <c:v>Slovenia</c:v>
                </c:pt>
                <c:pt idx="29">
                  <c:v>Estonia</c:v>
                </c:pt>
              </c:strCache>
            </c:strRef>
          </c:cat>
          <c:val>
            <c:numRef>
              <c:f>'Figure C4.2.'!$B$35:$B$64</c:f>
              <c:numCache>
                <c:formatCode>#,##0.00</c:formatCode>
                <c:ptCount val="30"/>
                <c:pt idx="0">
                  <c:v>90.606746625607855</c:v>
                </c:pt>
                <c:pt idx="1">
                  <c:v>132.90683353429057</c:v>
                </c:pt>
                <c:pt idx="2">
                  <c:v>112.47226409839813</c:v>
                </c:pt>
                <c:pt idx="3">
                  <c:v>150.64112332758194</c:v>
                </c:pt>
                <c:pt idx="4">
                  <c:v>106.4738254179921</c:v>
                </c:pt>
                <c:pt idx="5">
                  <c:v>109.36727010548142</c:v>
                </c:pt>
                <c:pt idx="6">
                  <c:v>117.51730805690192</c:v>
                </c:pt>
                <c:pt idx="7">
                  <c:v>108.68748556228127</c:v>
                </c:pt>
                <c:pt idx="8">
                  <c:v>108.03912010783571</c:v>
                </c:pt>
                <c:pt idx="9">
                  <c:v>85.352302861541617</c:v>
                </c:pt>
                <c:pt idx="10">
                  <c:v>112.08086515223432</c:v>
                </c:pt>
                <c:pt idx="11">
                  <c:v>99.609383457348187</c:v>
                </c:pt>
                <c:pt idx="12">
                  <c:v>99.029147110947349</c:v>
                </c:pt>
                <c:pt idx="13">
                  <c:v>104.45983764648214</c:v>
                </c:pt>
                <c:pt idx="14">
                  <c:v>105.01963939045508</c:v>
                </c:pt>
                <c:pt idx="15">
                  <c:v>98.686558517410944</c:v>
                </c:pt>
                <c:pt idx="16">
                  <c:v>100.5537421913256</c:v>
                </c:pt>
                <c:pt idx="17">
                  <c:v>110.31321126798413</c:v>
                </c:pt>
                <c:pt idx="18">
                  <c:v>109.37695166576242</c:v>
                </c:pt>
                <c:pt idx="19">
                  <c:v>101.04140777419079</c:v>
                </c:pt>
                <c:pt idx="20">
                  <c:v>100.86242610225071</c:v>
                </c:pt>
                <c:pt idx="21">
                  <c:v>89.541660408589081</c:v>
                </c:pt>
                <c:pt idx="22">
                  <c:v>114.02725684866209</c:v>
                </c:pt>
                <c:pt idx="23">
                  <c:v>96.718580834855771</c:v>
                </c:pt>
                <c:pt idx="24">
                  <c:v>96.839792543084911</c:v>
                </c:pt>
                <c:pt idx="25">
                  <c:v>111.75083382908437</c:v>
                </c:pt>
                <c:pt idx="26">
                  <c:v>84.767105898481347</c:v>
                </c:pt>
                <c:pt idx="27">
                  <c:v>86.852346505748173</c:v>
                </c:pt>
                <c:pt idx="28">
                  <c:v>84.062032919184759</c:v>
                </c:pt>
                <c:pt idx="29">
                  <c:v>101.31352242664666</c:v>
                </c:pt>
              </c:numCache>
            </c:numRef>
          </c:val>
          <c:extLst>
            <c:ext xmlns:c16="http://schemas.microsoft.com/office/drawing/2014/chart" uri="{C3380CC4-5D6E-409C-BE32-E72D297353CC}">
              <c16:uniqueId val="{00000000-C827-43A7-B646-587EC19F7A09}"/>
            </c:ext>
          </c:extLst>
        </c:ser>
        <c:ser>
          <c:idx val="10"/>
          <c:order val="1"/>
          <c:tx>
            <c:strRef>
              <c:f>'Figure C4.2.'!$C$34</c:f>
              <c:strCache>
                <c:ptCount val="1"/>
                <c:pt idx="0">
                  <c:v>Change in total government expenditure for all services</c:v>
                </c:pt>
              </c:strCache>
            </c:strRef>
          </c:tx>
          <c:spPr>
            <a:solidFill>
              <a:schemeClr val="accent3"/>
            </a:solidFill>
            <a:ln>
              <a:noFill/>
            </a:ln>
            <a:effectLst/>
          </c:spPr>
          <c:invertIfNegative val="0"/>
          <c:cat>
            <c:strRef>
              <c:f>'Figure C4.2.'!$A$35:$A$64</c:f>
              <c:strCache>
                <c:ptCount val="30"/>
                <c:pt idx="0">
                  <c:v>Ireland</c:v>
                </c:pt>
                <c:pt idx="1">
                  <c:v>Israel</c:v>
                </c:pt>
                <c:pt idx="2">
                  <c:v>Latvia</c:v>
                </c:pt>
                <c:pt idx="3">
                  <c:v>Chile</c:v>
                </c:pt>
                <c:pt idx="4">
                  <c:v>Netherlands</c:v>
                </c:pt>
                <c:pt idx="5">
                  <c:v>Brazil</c:v>
                </c:pt>
                <c:pt idx="6">
                  <c:v>Iceland</c:v>
                </c:pt>
                <c:pt idx="7">
                  <c:v>Hungary</c:v>
                </c:pt>
                <c:pt idx="8">
                  <c:v>Belgium</c:v>
                </c:pt>
                <c:pt idx="9">
                  <c:v>Portugal</c:v>
                </c:pt>
                <c:pt idx="10">
                  <c:v>Sweden</c:v>
                </c:pt>
                <c:pt idx="11">
                  <c:v>United States</c:v>
                </c:pt>
                <c:pt idx="12">
                  <c:v>EU23 average</c:v>
                </c:pt>
                <c:pt idx="13">
                  <c:v>OECD average</c:v>
                </c:pt>
                <c:pt idx="14">
                  <c:v>Poland</c:v>
                </c:pt>
                <c:pt idx="15">
                  <c:v>Czech Republic</c:v>
                </c:pt>
                <c:pt idx="16">
                  <c:v>Germany</c:v>
                </c:pt>
                <c:pt idx="17">
                  <c:v>Slovak Republic</c:v>
                </c:pt>
                <c:pt idx="18">
                  <c:v>Switzerland</c:v>
                </c:pt>
                <c:pt idx="19">
                  <c:v>Canada</c:v>
                </c:pt>
                <c:pt idx="20">
                  <c:v>France</c:v>
                </c:pt>
                <c:pt idx="21">
                  <c:v>Spain</c:v>
                </c:pt>
                <c:pt idx="22">
                  <c:v>Mexico</c:v>
                </c:pt>
                <c:pt idx="23">
                  <c:v>Japan</c:v>
                </c:pt>
                <c:pt idx="24">
                  <c:v>Finland</c:v>
                </c:pt>
                <c:pt idx="25">
                  <c:v>Norway</c:v>
                </c:pt>
                <c:pt idx="26">
                  <c:v>Italy</c:v>
                </c:pt>
                <c:pt idx="27">
                  <c:v>Lithuania</c:v>
                </c:pt>
                <c:pt idx="28">
                  <c:v>Slovenia</c:v>
                </c:pt>
                <c:pt idx="29">
                  <c:v>Estonia</c:v>
                </c:pt>
              </c:strCache>
            </c:strRef>
          </c:cat>
          <c:val>
            <c:numRef>
              <c:f>'Figure C4.2.'!$C$35:$C$64</c:f>
              <c:numCache>
                <c:formatCode>#,##0.00</c:formatCode>
                <c:ptCount val="30"/>
                <c:pt idx="0">
                  <c:v>63.767782948995567</c:v>
                </c:pt>
                <c:pt idx="1">
                  <c:v>116.66507046873504</c:v>
                </c:pt>
                <c:pt idx="2">
                  <c:v>98.795449741486209</c:v>
                </c:pt>
                <c:pt idx="3">
                  <c:v>133.29234247710312</c:v>
                </c:pt>
                <c:pt idx="4">
                  <c:v>96.579646805061174</c:v>
                </c:pt>
                <c:pt idx="5">
                  <c:v>105.08053028965591</c:v>
                </c:pt>
                <c:pt idx="6">
                  <c:v>114.13468646955079</c:v>
                </c:pt>
                <c:pt idx="7">
                  <c:v>106.91936869398764</c:v>
                </c:pt>
                <c:pt idx="8">
                  <c:v>106.35222703730341</c:v>
                </c:pt>
                <c:pt idx="9">
                  <c:v>84.350894120084519</c:v>
                </c:pt>
                <c:pt idx="10">
                  <c:v>111.89886055140323</c:v>
                </c:pt>
                <c:pt idx="11">
                  <c:v>100.20274415671255</c:v>
                </c:pt>
                <c:pt idx="12">
                  <c:v>100.21752799537963</c:v>
                </c:pt>
                <c:pt idx="13">
                  <c:v>106.22514855901748</c:v>
                </c:pt>
                <c:pt idx="14">
                  <c:v>107.35092150380174</c:v>
                </c:pt>
                <c:pt idx="15">
                  <c:v>101.02940057949503</c:v>
                </c:pt>
                <c:pt idx="16">
                  <c:v>103.33221130217869</c:v>
                </c:pt>
                <c:pt idx="17">
                  <c:v>115.16825366348489</c:v>
                </c:pt>
                <c:pt idx="18">
                  <c:v>114.51404566271404</c:v>
                </c:pt>
                <c:pt idx="19">
                  <c:v>105.95088445766123</c:v>
                </c:pt>
                <c:pt idx="20">
                  <c:v>106.19871185964251</c:v>
                </c:pt>
                <c:pt idx="21">
                  <c:v>94.723263998181864</c:v>
                </c:pt>
                <c:pt idx="22">
                  <c:v>121.16071259570043</c:v>
                </c:pt>
                <c:pt idx="23">
                  <c:v>104.43962549022265</c:v>
                </c:pt>
                <c:pt idx="24">
                  <c:v>105.16929877349799</c:v>
                </c:pt>
                <c:pt idx="25">
                  <c:v>124.56335374540757</c:v>
                </c:pt>
                <c:pt idx="26">
                  <c:v>96.462040506034739</c:v>
                </c:pt>
                <c:pt idx="27">
                  <c:v>99.360058055118699</c:v>
                </c:pt>
                <c:pt idx="28">
                  <c:v>96.741823315698412</c:v>
                </c:pt>
                <c:pt idx="29">
                  <c:v>120.92572789680136</c:v>
                </c:pt>
              </c:numCache>
            </c:numRef>
          </c:val>
          <c:extLst>
            <c:ext xmlns:c16="http://schemas.microsoft.com/office/drawing/2014/chart" uri="{C3380CC4-5D6E-409C-BE32-E72D297353CC}">
              <c16:uniqueId val="{00000001-C827-43A7-B646-587EC19F7A09}"/>
            </c:ext>
          </c:extLst>
        </c:ser>
        <c:dLbls>
          <c:showLegendKey val="0"/>
          <c:showVal val="0"/>
          <c:showCatName val="0"/>
          <c:showSerName val="0"/>
          <c:showPercent val="0"/>
          <c:showBubbleSize val="0"/>
        </c:dLbls>
        <c:gapWidth val="150"/>
        <c:axId val="364183552"/>
        <c:axId val="364185088"/>
      </c:barChart>
      <c:lineChart>
        <c:grouping val="stacked"/>
        <c:varyColors val="0"/>
        <c:ser>
          <c:idx val="1"/>
          <c:order val="2"/>
          <c:tx>
            <c:strRef>
              <c:f>'Figure C4.2.'!$D$34</c:f>
              <c:strCache>
                <c:ptCount val="1"/>
                <c:pt idx="0">
                  <c:v>Change in total public expenditure on education as a percentage of total government expenditure</c:v>
                </c:pt>
              </c:strCache>
            </c:strRef>
          </c:tx>
          <c:spPr>
            <a:ln w="28575" cap="rnd" cmpd="sng" algn="ctr">
              <a:noFill/>
              <a:prstDash val="solid"/>
              <a:round/>
            </a:ln>
            <a:effectLst/>
          </c:spPr>
          <c:marker>
            <c:symbol val="diamond"/>
            <c:size val="7"/>
            <c:spPr>
              <a:solidFill>
                <a:schemeClr val="accent2"/>
              </a:solidFill>
              <a:ln w="9525" cap="flat" cmpd="sng" algn="ctr">
                <a:solidFill>
                  <a:schemeClr val="accent2">
                    <a:shade val="95000"/>
                    <a:satMod val="105000"/>
                  </a:schemeClr>
                </a:solidFill>
                <a:prstDash val="solid"/>
                <a:round/>
              </a:ln>
              <a:effectLst/>
            </c:spPr>
          </c:marker>
          <c:cat>
            <c:strRef>
              <c:f>'Figure C4.2.'!$A$35:$A$64</c:f>
              <c:strCache>
                <c:ptCount val="30"/>
                <c:pt idx="0">
                  <c:v>Ireland</c:v>
                </c:pt>
                <c:pt idx="1">
                  <c:v>Israel</c:v>
                </c:pt>
                <c:pt idx="2">
                  <c:v>Latvia</c:v>
                </c:pt>
                <c:pt idx="3">
                  <c:v>Chile</c:v>
                </c:pt>
                <c:pt idx="4">
                  <c:v>Netherlands</c:v>
                </c:pt>
                <c:pt idx="5">
                  <c:v>Brazil</c:v>
                </c:pt>
                <c:pt idx="6">
                  <c:v>Iceland</c:v>
                </c:pt>
                <c:pt idx="7">
                  <c:v>Hungary</c:v>
                </c:pt>
                <c:pt idx="8">
                  <c:v>Belgium</c:v>
                </c:pt>
                <c:pt idx="9">
                  <c:v>Portugal</c:v>
                </c:pt>
                <c:pt idx="10">
                  <c:v>Sweden</c:v>
                </c:pt>
                <c:pt idx="11">
                  <c:v>United States</c:v>
                </c:pt>
                <c:pt idx="12">
                  <c:v>EU23 average</c:v>
                </c:pt>
                <c:pt idx="13">
                  <c:v>OECD average</c:v>
                </c:pt>
                <c:pt idx="14">
                  <c:v>Poland</c:v>
                </c:pt>
                <c:pt idx="15">
                  <c:v>Czech Republic</c:v>
                </c:pt>
                <c:pt idx="16">
                  <c:v>Germany</c:v>
                </c:pt>
                <c:pt idx="17">
                  <c:v>Slovak Republic</c:v>
                </c:pt>
                <c:pt idx="18">
                  <c:v>Switzerland</c:v>
                </c:pt>
                <c:pt idx="19">
                  <c:v>Canada</c:v>
                </c:pt>
                <c:pt idx="20">
                  <c:v>France</c:v>
                </c:pt>
                <c:pt idx="21">
                  <c:v>Spain</c:v>
                </c:pt>
                <c:pt idx="22">
                  <c:v>Mexico</c:v>
                </c:pt>
                <c:pt idx="23">
                  <c:v>Japan</c:v>
                </c:pt>
                <c:pt idx="24">
                  <c:v>Finland</c:v>
                </c:pt>
                <c:pt idx="25">
                  <c:v>Norway</c:v>
                </c:pt>
                <c:pt idx="26">
                  <c:v>Italy</c:v>
                </c:pt>
                <c:pt idx="27">
                  <c:v>Lithuania</c:v>
                </c:pt>
                <c:pt idx="28">
                  <c:v>Slovenia</c:v>
                </c:pt>
                <c:pt idx="29">
                  <c:v>Estonia</c:v>
                </c:pt>
              </c:strCache>
            </c:strRef>
          </c:cat>
          <c:val>
            <c:numRef>
              <c:f>'Figure C4.2.'!$D$35:$D$64</c:f>
              <c:numCache>
                <c:formatCode>#,##0.00</c:formatCode>
                <c:ptCount val="30"/>
                <c:pt idx="0">
                  <c:v>142.08859464046182</c:v>
                </c:pt>
                <c:pt idx="1">
                  <c:v>113.92170167154541</c:v>
                </c:pt>
                <c:pt idx="2">
                  <c:v>113.84356707996113</c:v>
                </c:pt>
                <c:pt idx="3">
                  <c:v>113.01558703828694</c:v>
                </c:pt>
                <c:pt idx="4">
                  <c:v>110.24457941216291</c:v>
                </c:pt>
                <c:pt idx="5">
                  <c:v>104.0794805698154</c:v>
                </c:pt>
                <c:pt idx="6">
                  <c:v>102.96371041265668</c:v>
                </c:pt>
                <c:pt idx="7">
                  <c:v>101.65369183328619</c:v>
                </c:pt>
                <c:pt idx="8">
                  <c:v>101.5861379846241</c:v>
                </c:pt>
                <c:pt idx="9">
                  <c:v>101.18719398520125</c:v>
                </c:pt>
                <c:pt idx="10">
                  <c:v>100.16265098673412</c:v>
                </c:pt>
                <c:pt idx="11">
                  <c:v>99.407839870696179</c:v>
                </c:pt>
                <c:pt idx="12">
                  <c:v>99.273266447436683</c:v>
                </c:pt>
                <c:pt idx="13">
                  <c:v>99.155371590991649</c:v>
                </c:pt>
                <c:pt idx="14">
                  <c:v>97.828353887708246</c:v>
                </c:pt>
                <c:pt idx="15">
                  <c:v>97.68102943435693</c:v>
                </c:pt>
                <c:pt idx="16">
                  <c:v>97.31112972824333</c:v>
                </c:pt>
                <c:pt idx="17">
                  <c:v>95.784391756354196</c:v>
                </c:pt>
                <c:pt idx="18">
                  <c:v>95.514005319415361</c:v>
                </c:pt>
                <c:pt idx="19">
                  <c:v>95.366271165549065</c:v>
                </c:pt>
                <c:pt idx="20">
                  <c:v>94.975187868149931</c:v>
                </c:pt>
                <c:pt idx="21">
                  <c:v>94.529745523029888</c:v>
                </c:pt>
                <c:pt idx="22">
                  <c:v>94.112401954219365</c:v>
                </c:pt>
                <c:pt idx="23">
                  <c:v>92.607169339103308</c:v>
                </c:pt>
                <c:pt idx="24">
                  <c:v>92.079907037934888</c:v>
                </c:pt>
                <c:pt idx="25">
                  <c:v>89.714053506852068</c:v>
                </c:pt>
                <c:pt idx="26">
                  <c:v>87.876127701422874</c:v>
                </c:pt>
                <c:pt idx="27">
                  <c:v>87.411730836115225</c:v>
                </c:pt>
                <c:pt idx="28">
                  <c:v>86.893165787111968</c:v>
                </c:pt>
                <c:pt idx="29">
                  <c:v>83.781610571001181</c:v>
                </c:pt>
              </c:numCache>
            </c:numRef>
          </c:val>
          <c:smooth val="0"/>
          <c:extLst>
            <c:ext xmlns:c16="http://schemas.microsoft.com/office/drawing/2014/chart" uri="{C3380CC4-5D6E-409C-BE32-E72D297353CC}">
              <c16:uniqueId val="{00000002-C827-43A7-B646-587EC19F7A09}"/>
            </c:ext>
          </c:extLst>
        </c:ser>
        <c:dLbls>
          <c:showLegendKey val="0"/>
          <c:showVal val="0"/>
          <c:showCatName val="0"/>
          <c:showSerName val="0"/>
          <c:showPercent val="0"/>
          <c:showBubbleSize val="0"/>
        </c:dLbls>
        <c:marker val="1"/>
        <c:smooth val="0"/>
        <c:axId val="364183552"/>
        <c:axId val="364185088"/>
      </c:lineChart>
      <c:catAx>
        <c:axId val="364183552"/>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364185088"/>
        <c:crossesAt val="100"/>
        <c:auto val="1"/>
        <c:lblAlgn val="ctr"/>
        <c:lblOffset val="0"/>
        <c:noMultiLvlLbl val="0"/>
      </c:catAx>
      <c:valAx>
        <c:axId val="364185088"/>
        <c:scaling>
          <c:orientation val="minMax"/>
          <c:min val="6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64183552"/>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1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1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100" b="0" i="0" u="none" strike="noStrike" kern="1200" baseline="0">
                <a:solidFill>
                  <a:srgbClr val="FFFFFF"/>
                </a:solidFill>
                <a:latin typeface="Arial"/>
                <a:ea typeface="Arial"/>
                <a:cs typeface="Arial"/>
              </a:defRPr>
            </a:pPr>
            <a:endParaRPr lang="en-US"/>
          </a:p>
        </c:txPr>
      </c:legendEntry>
      <c:layout>
        <c:manualLayout>
          <c:xMode val="edge"/>
          <c:yMode val="edge"/>
          <c:x val="3.9193453724956646E-2"/>
          <c:y val="3.2499508989947672E-3"/>
          <c:w val="0.93099489679525682"/>
          <c:h val="0.21401442740227547"/>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1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9.4953866140647006E-2"/>
          <c:w val="0.93163723933297493"/>
          <c:h val="0.68725199223801192"/>
        </c:manualLayout>
      </c:layout>
      <c:barChart>
        <c:barDir val="col"/>
        <c:grouping val="stacked"/>
        <c:varyColors val="0"/>
        <c:ser>
          <c:idx val="10"/>
          <c:order val="0"/>
          <c:tx>
            <c:strRef>
              <c:f>'Figure C2.1.'!$B$34</c:f>
              <c:strCache>
                <c:ptCount val="1"/>
                <c:pt idx="0">
                  <c:v>All tertiary</c:v>
                </c:pt>
              </c:strCache>
            </c:strRef>
          </c:tx>
          <c:spPr>
            <a:solidFill>
              <a:schemeClr val="accent5"/>
            </a:solidFill>
            <a:ln>
              <a:noFill/>
            </a:ln>
            <a:effectLst/>
          </c:spPr>
          <c:invertIfNegative val="0"/>
          <c:cat>
            <c:strRef>
              <c:f>'Figure C2.1.'!$A$35:$A$71</c:f>
              <c:strCache>
                <c:ptCount val="37"/>
                <c:pt idx="0">
                  <c:v>Norway</c:v>
                </c:pt>
                <c:pt idx="1">
                  <c:v>New Zealand</c:v>
                </c:pt>
                <c:pt idx="2">
                  <c:v>Chile</c:v>
                </c:pt>
                <c:pt idx="3">
                  <c:v>United Kingdom</c:v>
                </c:pt>
                <c:pt idx="4">
                  <c:v>United States</c:v>
                </c:pt>
                <c:pt idx="5">
                  <c:v>Israel</c:v>
                </c:pt>
                <c:pt idx="6">
                  <c:v>Canada</c:v>
                </c:pt>
                <c:pt idx="7">
                  <c:v>Australia</c:v>
                </c:pt>
                <c:pt idx="8">
                  <c:v>Belgium</c:v>
                </c:pt>
                <c:pt idx="9">
                  <c:v>Colombia</c:v>
                </c:pt>
                <c:pt idx="10">
                  <c:v>Iceland</c:v>
                </c:pt>
                <c:pt idx="11">
                  <c:v>Finland</c:v>
                </c:pt>
                <c:pt idx="12">
                  <c:v>Turkey</c:v>
                </c:pt>
                <c:pt idx="13">
                  <c:v>Sweden</c:v>
                </c:pt>
                <c:pt idx="14">
                  <c:v>Korea</c:v>
                </c:pt>
                <c:pt idx="15">
                  <c:v>Netherlands</c:v>
                </c:pt>
                <c:pt idx="16">
                  <c:v>France</c:v>
                </c:pt>
                <c:pt idx="17">
                  <c:v>Mexico</c:v>
                </c:pt>
                <c:pt idx="18">
                  <c:v>Portugal</c:v>
                </c:pt>
                <c:pt idx="19">
                  <c:v>OECD average</c:v>
                </c:pt>
                <c:pt idx="20">
                  <c:v>Austria</c:v>
                </c:pt>
                <c:pt idx="21">
                  <c:v>EU23 average</c:v>
                </c:pt>
                <c:pt idx="22">
                  <c:v>Estonia</c:v>
                </c:pt>
                <c:pt idx="23">
                  <c:v>Poland</c:v>
                </c:pt>
                <c:pt idx="24">
                  <c:v>Hungary</c:v>
                </c:pt>
                <c:pt idx="25">
                  <c:v>Spain</c:v>
                </c:pt>
                <c:pt idx="26">
                  <c:v>Slovenia</c:v>
                </c:pt>
                <c:pt idx="27">
                  <c:v>Latvia</c:v>
                </c:pt>
                <c:pt idx="28">
                  <c:v>Germany</c:v>
                </c:pt>
                <c:pt idx="29">
                  <c:v>Japan</c:v>
                </c:pt>
                <c:pt idx="30">
                  <c:v>Slovak Republic</c:v>
                </c:pt>
                <c:pt idx="31">
                  <c:v>Italy</c:v>
                </c:pt>
                <c:pt idx="32">
                  <c:v>Lithuania</c:v>
                </c:pt>
                <c:pt idx="33">
                  <c:v>Ireland</c:v>
                </c:pt>
                <c:pt idx="34">
                  <c:v>Czech Republic</c:v>
                </c:pt>
                <c:pt idx="35">
                  <c:v>Luxembourg</c:v>
                </c:pt>
                <c:pt idx="36">
                  <c:v>Russian Federation</c:v>
                </c:pt>
              </c:strCache>
            </c:strRef>
          </c:cat>
          <c:val>
            <c:numRef>
              <c:f>'Figure C2.1.'!$B$35:$B$71</c:f>
              <c:numCache>
                <c:formatCode>#,##0.00</c:formatCode>
                <c:ptCount val="37"/>
                <c:pt idx="0">
                  <c:v>1.9095602</c:v>
                </c:pt>
                <c:pt idx="1">
                  <c:v>1.7436077999999999</c:v>
                </c:pt>
                <c:pt idx="2">
                  <c:v>2.7024165999999998</c:v>
                </c:pt>
                <c:pt idx="3">
                  <c:v>1.7487846</c:v>
                </c:pt>
                <c:pt idx="4">
                  <c:v>2.4635099999999999</c:v>
                </c:pt>
                <c:pt idx="5">
                  <c:v>1.4077213</c:v>
                </c:pt>
                <c:pt idx="6">
                  <c:v>2.3458956999999998</c:v>
                </c:pt>
                <c:pt idx="7">
                  <c:v>1.9084477</c:v>
                </c:pt>
                <c:pt idx="8">
                  <c:v>1.4964283</c:v>
                </c:pt>
                <c:pt idx="9">
                  <c:v>1.6479877000000001</c:v>
                </c:pt>
                <c:pt idx="10">
                  <c:v>1.264418</c:v>
                </c:pt>
                <c:pt idx="11">
                  <c:v>1.6735313000000001</c:v>
                </c:pt>
                <c:pt idx="12">
                  <c:v>1.9048768</c:v>
                </c:pt>
                <c:pt idx="13">
                  <c:v>1.612274</c:v>
                </c:pt>
                <c:pt idx="14">
                  <c:v>1.7395558</c:v>
                </c:pt>
                <c:pt idx="15">
                  <c:v>1.6948487000000001</c:v>
                </c:pt>
                <c:pt idx="16">
                  <c:v>1.4487644</c:v>
                </c:pt>
                <c:pt idx="17">
                  <c:v>1.3659053999999999</c:v>
                </c:pt>
                <c:pt idx="18">
                  <c:v>1.1523015999999999</c:v>
                </c:pt>
                <c:pt idx="19">
                  <c:v>1.4687094999999999</c:v>
                </c:pt>
                <c:pt idx="20">
                  <c:v>1.7502042</c:v>
                </c:pt>
                <c:pt idx="21">
                  <c:v>1.245112</c:v>
                </c:pt>
                <c:pt idx="22">
                  <c:v>1.5431591</c:v>
                </c:pt>
                <c:pt idx="23">
                  <c:v>1.1858599000000001</c:v>
                </c:pt>
                <c:pt idx="24">
                  <c:v>1.0733166999999999</c:v>
                </c:pt>
                <c:pt idx="25">
                  <c:v>1.2405879</c:v>
                </c:pt>
                <c:pt idx="26">
                  <c:v>1.0351984000000001</c:v>
                </c:pt>
                <c:pt idx="27">
                  <c:v>1.0454519</c:v>
                </c:pt>
                <c:pt idx="28">
                  <c:v>1.212256</c:v>
                </c:pt>
                <c:pt idx="29">
                  <c:v>1.3848666000000001</c:v>
                </c:pt>
                <c:pt idx="30">
                  <c:v>0.99983981</c:v>
                </c:pt>
                <c:pt idx="31">
                  <c:v>0.89313715999999999</c:v>
                </c:pt>
                <c:pt idx="32">
                  <c:v>1.1016953</c:v>
                </c:pt>
                <c:pt idx="33">
                  <c:v>0.80072995000000002</c:v>
                </c:pt>
                <c:pt idx="34">
                  <c:v>0.94985861000000005</c:v>
                </c:pt>
                <c:pt idx="35">
                  <c:v>0.48912402999999999</c:v>
                </c:pt>
                <c:pt idx="36">
                  <c:v>1.1493488999999999</c:v>
                </c:pt>
              </c:numCache>
            </c:numRef>
          </c:val>
          <c:extLst>
            <c:ext xmlns:c16="http://schemas.microsoft.com/office/drawing/2014/chart" uri="{C3380CC4-5D6E-409C-BE32-E72D297353CC}">
              <c16:uniqueId val="{00000000-B3BB-4236-B53D-B6D665E54357}"/>
            </c:ext>
          </c:extLst>
        </c:ser>
        <c:ser>
          <c:idx val="0"/>
          <c:order val="1"/>
          <c:tx>
            <c:strRef>
              <c:f>'Figure C2.1.'!$C$34</c:f>
              <c:strCache>
                <c:ptCount val="1"/>
                <c:pt idx="0">
                  <c:v>Primary, secondary, and post-secondary non-tertiary</c:v>
                </c:pt>
              </c:strCache>
            </c:strRef>
          </c:tx>
          <c:spPr>
            <a:solidFill>
              <a:schemeClr val="accent2"/>
            </a:solidFill>
            <a:ln>
              <a:noFill/>
            </a:ln>
            <a:effectLst/>
          </c:spPr>
          <c:invertIfNegative val="0"/>
          <c:cat>
            <c:strRef>
              <c:f>'Figure C2.1.'!$A$35:$A$71</c:f>
              <c:strCache>
                <c:ptCount val="37"/>
                <c:pt idx="0">
                  <c:v>Norway</c:v>
                </c:pt>
                <c:pt idx="1">
                  <c:v>New Zealand</c:v>
                </c:pt>
                <c:pt idx="2">
                  <c:v>Chile</c:v>
                </c:pt>
                <c:pt idx="3">
                  <c:v>United Kingdom</c:v>
                </c:pt>
                <c:pt idx="4">
                  <c:v>United States</c:v>
                </c:pt>
                <c:pt idx="5">
                  <c:v>Israel</c:v>
                </c:pt>
                <c:pt idx="6">
                  <c:v>Canada</c:v>
                </c:pt>
                <c:pt idx="7">
                  <c:v>Australia</c:v>
                </c:pt>
                <c:pt idx="8">
                  <c:v>Belgium</c:v>
                </c:pt>
                <c:pt idx="9">
                  <c:v>Colombia</c:v>
                </c:pt>
                <c:pt idx="10">
                  <c:v>Iceland</c:v>
                </c:pt>
                <c:pt idx="11">
                  <c:v>Finland</c:v>
                </c:pt>
                <c:pt idx="12">
                  <c:v>Turkey</c:v>
                </c:pt>
                <c:pt idx="13">
                  <c:v>Sweden</c:v>
                </c:pt>
                <c:pt idx="14">
                  <c:v>Korea</c:v>
                </c:pt>
                <c:pt idx="15">
                  <c:v>Netherlands</c:v>
                </c:pt>
                <c:pt idx="16">
                  <c:v>France</c:v>
                </c:pt>
                <c:pt idx="17">
                  <c:v>Mexico</c:v>
                </c:pt>
                <c:pt idx="18">
                  <c:v>Portugal</c:v>
                </c:pt>
                <c:pt idx="19">
                  <c:v>OECD average</c:v>
                </c:pt>
                <c:pt idx="20">
                  <c:v>Austria</c:v>
                </c:pt>
                <c:pt idx="21">
                  <c:v>EU23 average</c:v>
                </c:pt>
                <c:pt idx="22">
                  <c:v>Estonia</c:v>
                </c:pt>
                <c:pt idx="23">
                  <c:v>Poland</c:v>
                </c:pt>
                <c:pt idx="24">
                  <c:v>Hungary</c:v>
                </c:pt>
                <c:pt idx="25">
                  <c:v>Spain</c:v>
                </c:pt>
                <c:pt idx="26">
                  <c:v>Slovenia</c:v>
                </c:pt>
                <c:pt idx="27">
                  <c:v>Latvia</c:v>
                </c:pt>
                <c:pt idx="28">
                  <c:v>Germany</c:v>
                </c:pt>
                <c:pt idx="29">
                  <c:v>Japan</c:v>
                </c:pt>
                <c:pt idx="30">
                  <c:v>Slovak Republic</c:v>
                </c:pt>
                <c:pt idx="31">
                  <c:v>Italy</c:v>
                </c:pt>
                <c:pt idx="32">
                  <c:v>Lithuania</c:v>
                </c:pt>
                <c:pt idx="33">
                  <c:v>Ireland</c:v>
                </c:pt>
                <c:pt idx="34">
                  <c:v>Czech Republic</c:v>
                </c:pt>
                <c:pt idx="35">
                  <c:v>Luxembourg</c:v>
                </c:pt>
                <c:pt idx="36">
                  <c:v>Russian Federation</c:v>
                </c:pt>
              </c:strCache>
            </c:strRef>
          </c:cat>
          <c:val>
            <c:numRef>
              <c:f>'Figure C2.1.'!$C$35:$C$71</c:f>
              <c:numCache>
                <c:formatCode>#,##0.00</c:formatCode>
                <c:ptCount val="37"/>
                <c:pt idx="0">
                  <c:v>4.5900018999999999</c:v>
                </c:pt>
                <c:pt idx="1">
                  <c:v>4.6749270000000003</c:v>
                </c:pt>
                <c:pt idx="2">
                  <c:v>3.6085663000000001</c:v>
                </c:pt>
                <c:pt idx="3">
                  <c:v>4.4191855999999996</c:v>
                </c:pt>
                <c:pt idx="4">
                  <c:v>3.5311766000000002</c:v>
                </c:pt>
                <c:pt idx="5">
                  <c:v>4.5425038000000004</c:v>
                </c:pt>
                <c:pt idx="6">
                  <c:v>3.5303635</c:v>
                </c:pt>
                <c:pt idx="7">
                  <c:v>3.9179845000000002</c:v>
                </c:pt>
                <c:pt idx="8">
                  <c:v>4.2736782</c:v>
                </c:pt>
                <c:pt idx="9">
                  <c:v>4.0353779999999997</c:v>
                </c:pt>
                <c:pt idx="10">
                  <c:v>4.3116320000000004</c:v>
                </c:pt>
                <c:pt idx="11">
                  <c:v>3.8759668</c:v>
                </c:pt>
                <c:pt idx="12">
                  <c:v>3.5351151999999999</c:v>
                </c:pt>
                <c:pt idx="13">
                  <c:v>3.7981522999999999</c:v>
                </c:pt>
                <c:pt idx="14">
                  <c:v>3.6531506999999999</c:v>
                </c:pt>
                <c:pt idx="15">
                  <c:v>3.5258506999999999</c:v>
                </c:pt>
                <c:pt idx="16">
                  <c:v>3.7278468</c:v>
                </c:pt>
                <c:pt idx="17">
                  <c:v>3.7132673</c:v>
                </c:pt>
                <c:pt idx="18">
                  <c:v>3.8860839</c:v>
                </c:pt>
                <c:pt idx="19">
                  <c:v>3.4863555000000002</c:v>
                </c:pt>
                <c:pt idx="20">
                  <c:v>3.1430305000000001</c:v>
                </c:pt>
                <c:pt idx="21">
                  <c:v>3.2491673999999997</c:v>
                </c:pt>
                <c:pt idx="22">
                  <c:v>2.9039921999999998</c:v>
                </c:pt>
                <c:pt idx="23">
                  <c:v>3.1774217</c:v>
                </c:pt>
                <c:pt idx="24">
                  <c:v>3.2304482999999999</c:v>
                </c:pt>
                <c:pt idx="25">
                  <c:v>3.0618175000000001</c:v>
                </c:pt>
                <c:pt idx="26">
                  <c:v>3.2276155000000002</c:v>
                </c:pt>
                <c:pt idx="27">
                  <c:v>3.1375201000000001</c:v>
                </c:pt>
                <c:pt idx="28">
                  <c:v>2.9546906000000002</c:v>
                </c:pt>
                <c:pt idx="29">
                  <c:v>2.6595048000000001</c:v>
                </c:pt>
                <c:pt idx="30">
                  <c:v>2.6955833999999999</c:v>
                </c:pt>
                <c:pt idx="31">
                  <c:v>2.7400554000000001</c:v>
                </c:pt>
                <c:pt idx="32">
                  <c:v>2.5160827000000001</c:v>
                </c:pt>
                <c:pt idx="33">
                  <c:v>2.6688480000000001</c:v>
                </c:pt>
                <c:pt idx="34">
                  <c:v>2.5117995999999998</c:v>
                </c:pt>
                <c:pt idx="35">
                  <c:v>2.7568456000000001</c:v>
                </c:pt>
                <c:pt idx="36">
                  <c:v>1.9527844999999999</c:v>
                </c:pt>
              </c:numCache>
            </c:numRef>
          </c:val>
          <c:extLst>
            <c:ext xmlns:c16="http://schemas.microsoft.com/office/drawing/2014/chart" uri="{C3380CC4-5D6E-409C-BE32-E72D297353CC}">
              <c16:uniqueId val="{00000001-B3BB-4236-B53D-B6D665E54357}"/>
            </c:ext>
          </c:extLst>
        </c:ser>
        <c:dLbls>
          <c:showLegendKey val="0"/>
          <c:showVal val="0"/>
          <c:showCatName val="0"/>
          <c:showSerName val="0"/>
          <c:showPercent val="0"/>
          <c:showBubbleSize val="0"/>
        </c:dLbls>
        <c:gapWidth val="150"/>
        <c:overlap val="100"/>
        <c:axId val="15493376"/>
        <c:axId val="15499264"/>
      </c:barChart>
      <c:catAx>
        <c:axId val="15493376"/>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900" b="0" i="0" u="none" strike="noStrike" kern="1200" baseline="0">
                <a:solidFill>
                  <a:srgbClr val="FFFFFF"/>
                </a:solidFill>
                <a:latin typeface="Arial"/>
                <a:ea typeface="Arial"/>
                <a:cs typeface="Arial"/>
              </a:defRPr>
            </a:pPr>
            <a:endParaRPr lang="en-US"/>
          </a:p>
        </c:txPr>
        <c:crossAx val="15499264"/>
        <c:crosses val="autoZero"/>
        <c:auto val="1"/>
        <c:lblAlgn val="ctr"/>
        <c:lblOffset val="0"/>
        <c:noMultiLvlLbl val="0"/>
      </c:catAx>
      <c:valAx>
        <c:axId val="15499264"/>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15493376"/>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1417928610568692"/>
          <c:y val="3.2498365322465006E-3"/>
          <c:w val="0.84696342101601685"/>
          <c:h val="9.6981294224153858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582275817689651E-2"/>
          <c:y val="0.15814982867787084"/>
          <c:w val="0.92542954266851707"/>
          <c:h val="0.61266418268748402"/>
        </c:manualLayout>
      </c:layout>
      <c:barChart>
        <c:barDir val="col"/>
        <c:grouping val="clustered"/>
        <c:varyColors val="0"/>
        <c:ser>
          <c:idx val="10"/>
          <c:order val="0"/>
          <c:tx>
            <c:strRef>
              <c:f>'Figure C3.3'!$B$34</c:f>
              <c:strCache>
                <c:ptCount val="1"/>
                <c:pt idx="0">
                  <c:v>Private sources</c:v>
                </c:pt>
              </c:strCache>
            </c:strRef>
          </c:tx>
          <c:spPr>
            <a:solidFill>
              <a:schemeClr val="accent5"/>
            </a:solidFill>
            <a:ln>
              <a:noFill/>
            </a:ln>
            <a:effectLst/>
          </c:spPr>
          <c:invertIfNegative val="0"/>
          <c:cat>
            <c:strRef>
              <c:f>'Figure C3.3'!$A$35:$A$63</c:f>
              <c:strCache>
                <c:ptCount val="29"/>
                <c:pt idx="0">
                  <c:v>Chile</c:v>
                </c:pt>
                <c:pt idx="1">
                  <c:v>Latvia</c:v>
                </c:pt>
                <c:pt idx="2">
                  <c:v>Russian Federation</c:v>
                </c:pt>
                <c:pt idx="3">
                  <c:v>Poland</c:v>
                </c:pt>
                <c:pt idx="4">
                  <c:v>Slovak Republic</c:v>
                </c:pt>
                <c:pt idx="5">
                  <c:v>Czech Republic</c:v>
                </c:pt>
                <c:pt idx="6">
                  <c:v>Netherlands</c:v>
                </c:pt>
                <c:pt idx="7">
                  <c:v>Estonia</c:v>
                </c:pt>
                <c:pt idx="8">
                  <c:v>Germany</c:v>
                </c:pt>
                <c:pt idx="9">
                  <c:v>Iceland</c:v>
                </c:pt>
                <c:pt idx="10">
                  <c:v>Israel</c:v>
                </c:pt>
                <c:pt idx="11">
                  <c:v>Sweden</c:v>
                </c:pt>
                <c:pt idx="12">
                  <c:v>Ireland</c:v>
                </c:pt>
                <c:pt idx="13">
                  <c:v>Slovenia</c:v>
                </c:pt>
                <c:pt idx="14">
                  <c:v>Canada</c:v>
                </c:pt>
                <c:pt idx="15">
                  <c:v>Finland</c:v>
                </c:pt>
                <c:pt idx="16">
                  <c:v>Lithuania</c:v>
                </c:pt>
                <c:pt idx="17">
                  <c:v>Norway</c:v>
                </c:pt>
                <c:pt idx="18">
                  <c:v>Belgium</c:v>
                </c:pt>
                <c:pt idx="19">
                  <c:v>France</c:v>
                </c:pt>
                <c:pt idx="20">
                  <c:v>Mexico</c:v>
                </c:pt>
                <c:pt idx="21">
                  <c:v>Japan</c:v>
                </c:pt>
                <c:pt idx="22">
                  <c:v>EU23 average</c:v>
                </c:pt>
                <c:pt idx="23">
                  <c:v>OECD average</c:v>
                </c:pt>
                <c:pt idx="24">
                  <c:v>United States</c:v>
                </c:pt>
                <c:pt idx="25">
                  <c:v>Italy</c:v>
                </c:pt>
                <c:pt idx="26">
                  <c:v>Australia</c:v>
                </c:pt>
                <c:pt idx="27">
                  <c:v>Spain</c:v>
                </c:pt>
                <c:pt idx="28">
                  <c:v>Portugal</c:v>
                </c:pt>
              </c:strCache>
            </c:strRef>
          </c:cat>
          <c:val>
            <c:numRef>
              <c:f>'Figure C3.3'!$B$35:$B$63</c:f>
              <c:numCache>
                <c:formatCode>#,##0.00</c:formatCode>
                <c:ptCount val="29"/>
                <c:pt idx="0">
                  <c:v>-6.3224492801917336</c:v>
                </c:pt>
                <c:pt idx="1">
                  <c:v>-2.3650676765757623</c:v>
                </c:pt>
                <c:pt idx="2">
                  <c:v>-2.0675798906095189</c:v>
                </c:pt>
                <c:pt idx="3">
                  <c:v>-1.304650532731868</c:v>
                </c:pt>
                <c:pt idx="4">
                  <c:v>-1.0493306314784956</c:v>
                </c:pt>
                <c:pt idx="5">
                  <c:v>0.2447504485996177</c:v>
                </c:pt>
                <c:pt idx="6">
                  <c:v>0.13740093431136913</c:v>
                </c:pt>
                <c:pt idx="7">
                  <c:v>1.4811236197556594</c:v>
                </c:pt>
                <c:pt idx="8">
                  <c:v>0.57386243954042904</c:v>
                </c:pt>
                <c:pt idx="9">
                  <c:v>-7.2335448344032827E-2</c:v>
                </c:pt>
                <c:pt idx="10">
                  <c:v>0.70842251377028731</c:v>
                </c:pt>
                <c:pt idx="11">
                  <c:v>0.68517194671914172</c:v>
                </c:pt>
                <c:pt idx="12">
                  <c:v>1.2943367898511946</c:v>
                </c:pt>
                <c:pt idx="13">
                  <c:v>0.36350188763395508</c:v>
                </c:pt>
                <c:pt idx="14">
                  <c:v>0.94502277579000449</c:v>
                </c:pt>
                <c:pt idx="15">
                  <c:v>-0.28582022537709895</c:v>
                </c:pt>
                <c:pt idx="16">
                  <c:v>0.98824903309547985</c:v>
                </c:pt>
                <c:pt idx="17">
                  <c:v>1.0724219867277558</c:v>
                </c:pt>
                <c:pt idx="18">
                  <c:v>0.83198855072911737</c:v>
                </c:pt>
                <c:pt idx="19">
                  <c:v>1.4356316780960512</c:v>
                </c:pt>
                <c:pt idx="20">
                  <c:v>1.5345775871501957</c:v>
                </c:pt>
                <c:pt idx="21">
                  <c:v>2.0450695106555692</c:v>
                </c:pt>
                <c:pt idx="22">
                  <c:v>2.1874257157716457</c:v>
                </c:pt>
                <c:pt idx="23">
                  <c:v>2.5365751168103969</c:v>
                </c:pt>
                <c:pt idx="24">
                  <c:v>3.135841472875569</c:v>
                </c:pt>
                <c:pt idx="25">
                  <c:v>5.4016096917774306</c:v>
                </c:pt>
                <c:pt idx="26">
                  <c:v>6.6970147632698236</c:v>
                </c:pt>
                <c:pt idx="27">
                  <c:v>7.017342578679326</c:v>
                </c:pt>
                <c:pt idx="28">
                  <c:v>6.4208711743209683</c:v>
                </c:pt>
              </c:numCache>
            </c:numRef>
          </c:val>
          <c:extLst>
            <c:ext xmlns:c16="http://schemas.microsoft.com/office/drawing/2014/chart" uri="{C3380CC4-5D6E-409C-BE32-E72D297353CC}">
              <c16:uniqueId val="{00000000-0F1A-4F91-A5E1-8F2595F89A39}"/>
            </c:ext>
          </c:extLst>
        </c:ser>
        <c:ser>
          <c:idx val="0"/>
          <c:order val="1"/>
          <c:tx>
            <c:strRef>
              <c:f>'Figure C3.3'!$C$34</c:f>
              <c:strCache>
                <c:ptCount val="1"/>
                <c:pt idx="0">
                  <c:v>Public sources</c:v>
                </c:pt>
              </c:strCache>
            </c:strRef>
          </c:tx>
          <c:spPr>
            <a:solidFill>
              <a:schemeClr val="accent1"/>
            </a:solidFill>
            <a:ln>
              <a:noFill/>
            </a:ln>
            <a:effectLst/>
          </c:spPr>
          <c:invertIfNegative val="0"/>
          <c:cat>
            <c:strRef>
              <c:f>'Figure C3.3'!$A$35:$A$63</c:f>
              <c:strCache>
                <c:ptCount val="29"/>
                <c:pt idx="0">
                  <c:v>Chile</c:v>
                </c:pt>
                <c:pt idx="1">
                  <c:v>Latvia</c:v>
                </c:pt>
                <c:pt idx="2">
                  <c:v>Russian Federation</c:v>
                </c:pt>
                <c:pt idx="3">
                  <c:v>Poland</c:v>
                </c:pt>
                <c:pt idx="4">
                  <c:v>Slovak Republic</c:v>
                </c:pt>
                <c:pt idx="5">
                  <c:v>Czech Republic</c:v>
                </c:pt>
                <c:pt idx="6">
                  <c:v>Netherlands</c:v>
                </c:pt>
                <c:pt idx="7">
                  <c:v>Estonia</c:v>
                </c:pt>
                <c:pt idx="8">
                  <c:v>Germany</c:v>
                </c:pt>
                <c:pt idx="9">
                  <c:v>Iceland</c:v>
                </c:pt>
                <c:pt idx="10">
                  <c:v>Israel</c:v>
                </c:pt>
                <c:pt idx="11">
                  <c:v>Sweden</c:v>
                </c:pt>
                <c:pt idx="12">
                  <c:v>Ireland</c:v>
                </c:pt>
                <c:pt idx="13">
                  <c:v>Slovenia</c:v>
                </c:pt>
                <c:pt idx="14">
                  <c:v>Canada</c:v>
                </c:pt>
                <c:pt idx="15">
                  <c:v>Finland</c:v>
                </c:pt>
                <c:pt idx="16">
                  <c:v>Lithuania</c:v>
                </c:pt>
                <c:pt idx="17">
                  <c:v>Norway</c:v>
                </c:pt>
                <c:pt idx="18">
                  <c:v>Belgium</c:v>
                </c:pt>
                <c:pt idx="19">
                  <c:v>France</c:v>
                </c:pt>
                <c:pt idx="20">
                  <c:v>Mexico</c:v>
                </c:pt>
                <c:pt idx="21">
                  <c:v>Japan</c:v>
                </c:pt>
                <c:pt idx="22">
                  <c:v>EU23 average</c:v>
                </c:pt>
                <c:pt idx="23">
                  <c:v>OECD average</c:v>
                </c:pt>
                <c:pt idx="24">
                  <c:v>United States</c:v>
                </c:pt>
                <c:pt idx="25">
                  <c:v>Italy</c:v>
                </c:pt>
                <c:pt idx="26">
                  <c:v>Australia</c:v>
                </c:pt>
                <c:pt idx="27">
                  <c:v>Spain</c:v>
                </c:pt>
                <c:pt idx="28">
                  <c:v>Portugal</c:v>
                </c:pt>
              </c:strCache>
            </c:strRef>
          </c:cat>
          <c:val>
            <c:numRef>
              <c:f>'Figure C3.3'!$C$35:$C$63</c:f>
              <c:numCache>
                <c:formatCode>#,##0.00</c:formatCode>
                <c:ptCount val="29"/>
                <c:pt idx="0">
                  <c:v>6.3224492801897796</c:v>
                </c:pt>
                <c:pt idx="1">
                  <c:v>5.7964092715964455</c:v>
                </c:pt>
                <c:pt idx="2">
                  <c:v>1.7867583815607446</c:v>
                </c:pt>
                <c:pt idx="3">
                  <c:v>1.0060726502875781</c:v>
                </c:pt>
                <c:pt idx="4">
                  <c:v>0.86958037158842671</c:v>
                </c:pt>
                <c:pt idx="5">
                  <c:v>-0.12574452492806643</c:v>
                </c:pt>
                <c:pt idx="6">
                  <c:v>-0.41557778693315583</c:v>
                </c:pt>
                <c:pt idx="7">
                  <c:v>-0.44117631805379176</c:v>
                </c:pt>
                <c:pt idx="8">
                  <c:v>-0.51282889648098262</c:v>
                </c:pt>
                <c:pt idx="9">
                  <c:v>-0.70493575489662419</c:v>
                </c:pt>
                <c:pt idx="10">
                  <c:v>-0.70842251377028731</c:v>
                </c:pt>
                <c:pt idx="11">
                  <c:v>-0.71767354190856736</c:v>
                </c:pt>
                <c:pt idx="12">
                  <c:v>-0.74317932833898226</c:v>
                </c:pt>
                <c:pt idx="13">
                  <c:v>-0.78420637954660322</c:v>
                </c:pt>
                <c:pt idx="14">
                  <c:v>-0.78750762084916914</c:v>
                </c:pt>
                <c:pt idx="15">
                  <c:v>-0.99168270301051109</c:v>
                </c:pt>
                <c:pt idx="16">
                  <c:v>-1.1839962152976398</c:v>
                </c:pt>
                <c:pt idx="17">
                  <c:v>-1.3905989067071118</c:v>
                </c:pt>
                <c:pt idx="18">
                  <c:v>-1.435354539558773</c:v>
                </c:pt>
                <c:pt idx="19">
                  <c:v>-1.5250906870354015</c:v>
                </c:pt>
                <c:pt idx="20">
                  <c:v>-1.534574651042135</c:v>
                </c:pt>
                <c:pt idx="21">
                  <c:v>-2.0450685819663619</c:v>
                </c:pt>
                <c:pt idx="22">
                  <c:v>-2.3742976339698316</c:v>
                </c:pt>
                <c:pt idx="23">
                  <c:v>-2.663458018253408</c:v>
                </c:pt>
                <c:pt idx="24">
                  <c:v>-3.135840569381088</c:v>
                </c:pt>
                <c:pt idx="25">
                  <c:v>-6.477042614098778</c:v>
                </c:pt>
                <c:pt idx="26">
                  <c:v>-6.69701476326982</c:v>
                </c:pt>
                <c:pt idx="27">
                  <c:v>-7.4645856979795866</c:v>
                </c:pt>
                <c:pt idx="28">
                  <c:v>-9.8085950364018686</c:v>
                </c:pt>
              </c:numCache>
            </c:numRef>
          </c:val>
          <c:extLst>
            <c:ext xmlns:c16="http://schemas.microsoft.com/office/drawing/2014/chart" uri="{C3380CC4-5D6E-409C-BE32-E72D297353CC}">
              <c16:uniqueId val="{00000001-0F1A-4F91-A5E1-8F2595F89A39}"/>
            </c:ext>
          </c:extLst>
        </c:ser>
        <c:dLbls>
          <c:showLegendKey val="0"/>
          <c:showVal val="0"/>
          <c:showCatName val="0"/>
          <c:showSerName val="0"/>
          <c:showPercent val="0"/>
          <c:showBubbleSize val="0"/>
        </c:dLbls>
        <c:gapWidth val="150"/>
        <c:axId val="666171648"/>
        <c:axId val="666304512"/>
      </c:barChart>
      <c:catAx>
        <c:axId val="666171648"/>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50" b="0" i="0" u="none" strike="noStrike" kern="1200" baseline="0">
                <a:solidFill>
                  <a:srgbClr val="FFFFFF"/>
                </a:solidFill>
                <a:latin typeface="Arial"/>
                <a:ea typeface="Arial"/>
                <a:cs typeface="Arial"/>
              </a:defRPr>
            </a:pPr>
            <a:endParaRPr lang="en-US"/>
          </a:p>
        </c:txPr>
        <c:crossAx val="666304512"/>
        <c:crosses val="autoZero"/>
        <c:auto val="1"/>
        <c:lblAlgn val="ctr"/>
        <c:lblOffset val="0"/>
        <c:noMultiLvlLbl val="0"/>
      </c:catAx>
      <c:valAx>
        <c:axId val="666304512"/>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666171648"/>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1866325116418326"/>
          <c:y val="2.1754802574554859E-2"/>
          <c:w val="0.80374217209255439"/>
          <c:h val="9.2544219678592846E-2"/>
        </c:manualLayout>
      </c:layout>
      <c:overlay val="1"/>
      <c:spPr>
        <a:noFill/>
        <a:ln>
          <a:noFill/>
          <a:round/>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100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582275817689651E-2"/>
          <c:y val="9.4953866140647006E-2"/>
          <c:w val="0.93163723933297493"/>
          <c:h val="0.68725199223801192"/>
        </c:manualLayout>
      </c:layout>
      <c:barChart>
        <c:barDir val="col"/>
        <c:grouping val="clustered"/>
        <c:varyColors val="0"/>
        <c:ser>
          <c:idx val="0"/>
          <c:order val="0"/>
          <c:tx>
            <c:strRef>
              <c:f>'Figure C1.3.'!$B$34</c:f>
              <c:strCache>
                <c:ptCount val="1"/>
                <c:pt idx="0">
                  <c:v>Cumulative expenditure</c:v>
                </c:pt>
              </c:strCache>
            </c:strRef>
          </c:tx>
          <c:spPr>
            <a:solidFill>
              <a:schemeClr val="accent1"/>
            </a:solidFill>
            <a:ln>
              <a:noFill/>
            </a:ln>
            <a:effectLst/>
          </c:spPr>
          <c:invertIfNegative val="0"/>
          <c:cat>
            <c:strRef>
              <c:f>'Figure C1.3.'!$A$35:$A$71</c:f>
              <c:strCache>
                <c:ptCount val="37"/>
                <c:pt idx="0">
                  <c:v>Luxembourg</c:v>
                </c:pt>
                <c:pt idx="1">
                  <c:v>Austria</c:v>
                </c:pt>
                <c:pt idx="2">
                  <c:v>Sweden</c:v>
                </c:pt>
                <c:pt idx="3">
                  <c:v>Norway</c:v>
                </c:pt>
                <c:pt idx="4">
                  <c:v>United States</c:v>
                </c:pt>
                <c:pt idx="5">
                  <c:v>Iceland</c:v>
                </c:pt>
                <c:pt idx="6">
                  <c:v>Belgium</c:v>
                </c:pt>
                <c:pt idx="7">
                  <c:v>Korea</c:v>
                </c:pt>
                <c:pt idx="8">
                  <c:v>Finland</c:v>
                </c:pt>
                <c:pt idx="9">
                  <c:v>Australia</c:v>
                </c:pt>
                <c:pt idx="10">
                  <c:v>United Kingdom</c:v>
                </c:pt>
                <c:pt idx="11">
                  <c:v>Canada</c:v>
                </c:pt>
                <c:pt idx="12">
                  <c:v>Netherlands</c:v>
                </c:pt>
                <c:pt idx="13">
                  <c:v>Germany</c:v>
                </c:pt>
                <c:pt idx="14">
                  <c:v>Japan</c:v>
                </c:pt>
                <c:pt idx="15">
                  <c:v>EU23 average</c:v>
                </c:pt>
                <c:pt idx="16">
                  <c:v>France</c:v>
                </c:pt>
                <c:pt idx="17">
                  <c:v>OECD average</c:v>
                </c:pt>
                <c:pt idx="18">
                  <c:v>New Zealand</c:v>
                </c:pt>
                <c:pt idx="19">
                  <c:v>Slovenia</c:v>
                </c:pt>
                <c:pt idx="20">
                  <c:v>Portugal</c:v>
                </c:pt>
                <c:pt idx="21">
                  <c:v>Italy</c:v>
                </c:pt>
                <c:pt idx="22">
                  <c:v>Israel</c:v>
                </c:pt>
                <c:pt idx="23">
                  <c:v>Spain</c:v>
                </c:pt>
                <c:pt idx="24">
                  <c:v>Estonia</c:v>
                </c:pt>
                <c:pt idx="25">
                  <c:v>Poland</c:v>
                </c:pt>
                <c:pt idx="26">
                  <c:v>Hungary</c:v>
                </c:pt>
                <c:pt idx="27">
                  <c:v>Czech Republic</c:v>
                </c:pt>
                <c:pt idx="28">
                  <c:v>Slovak Republic</c:v>
                </c:pt>
                <c:pt idx="29">
                  <c:v>Chile</c:v>
                </c:pt>
                <c:pt idx="30">
                  <c:v>Latvia</c:v>
                </c:pt>
                <c:pt idx="31">
                  <c:v>Mexico</c:v>
                </c:pt>
                <c:pt idx="32">
                  <c:v>Greece</c:v>
                </c:pt>
                <c:pt idx="33">
                  <c:v>Ireland</c:v>
                </c:pt>
                <c:pt idx="34">
                  <c:v>Lithuania</c:v>
                </c:pt>
                <c:pt idx="35">
                  <c:v>Turkey</c:v>
                </c:pt>
                <c:pt idx="36">
                  <c:v>Colombia</c:v>
                </c:pt>
              </c:strCache>
            </c:strRef>
          </c:cat>
          <c:val>
            <c:numRef>
              <c:f>'Figure C1.3.'!$B$35:$B$71</c:f>
              <c:numCache>
                <c:formatCode>#,##0.00</c:formatCode>
                <c:ptCount val="37"/>
                <c:pt idx="0">
                  <c:v>193924.19499999998</c:v>
                </c:pt>
                <c:pt idx="1">
                  <c:v>147024.75200000001</c:v>
                </c:pt>
                <c:pt idx="2">
                  <c:v>129951.57699999999</c:v>
                </c:pt>
                <c:pt idx="3">
                  <c:v>128925.84400000001</c:v>
                </c:pt>
                <c:pt idx="4">
                  <c:v>127129.35200000001</c:v>
                </c:pt>
                <c:pt idx="5">
                  <c:v>122802.447</c:v>
                </c:pt>
                <c:pt idx="6">
                  <c:v>118099.67600000001</c:v>
                </c:pt>
                <c:pt idx="7">
                  <c:v>113717.258</c:v>
                </c:pt>
                <c:pt idx="8">
                  <c:v>112767.3452</c:v>
                </c:pt>
                <c:pt idx="9">
                  <c:v>110814.86199999999</c:v>
                </c:pt>
                <c:pt idx="10">
                  <c:v>110687.522</c:v>
                </c:pt>
                <c:pt idx="11">
                  <c:v>110667.6036</c:v>
                </c:pt>
                <c:pt idx="12">
                  <c:v>103343.86860000002</c:v>
                </c:pt>
                <c:pt idx="13">
                  <c:v>102792.4952</c:v>
                </c:pt>
                <c:pt idx="14">
                  <c:v>97368.5766</c:v>
                </c:pt>
                <c:pt idx="15">
                  <c:v>94866.183076949557</c:v>
                </c:pt>
                <c:pt idx="16">
                  <c:v>94544.227000000014</c:v>
                </c:pt>
                <c:pt idx="17">
                  <c:v>92674.438622437097</c:v>
                </c:pt>
                <c:pt idx="18">
                  <c:v>90648.335800000001</c:v>
                </c:pt>
                <c:pt idx="19">
                  <c:v>90406.455000000002</c:v>
                </c:pt>
                <c:pt idx="20">
                  <c:v>86907.45689999999</c:v>
                </c:pt>
                <c:pt idx="21">
                  <c:v>85389.289199999999</c:v>
                </c:pt>
                <c:pt idx="22">
                  <c:v>84310.028999999995</c:v>
                </c:pt>
                <c:pt idx="23">
                  <c:v>83031.624800000005</c:v>
                </c:pt>
                <c:pt idx="24">
                  <c:v>76395.530999999988</c:v>
                </c:pt>
                <c:pt idx="25">
                  <c:v>75911.955900000001</c:v>
                </c:pt>
                <c:pt idx="26">
                  <c:v>69153.315800000011</c:v>
                </c:pt>
                <c:pt idx="27">
                  <c:v>68168.361799999999</c:v>
                </c:pt>
                <c:pt idx="28">
                  <c:v>66514.956099999996</c:v>
                </c:pt>
                <c:pt idx="29">
                  <c:v>64934.69930262999</c:v>
                </c:pt>
                <c:pt idx="30">
                  <c:v>64680.393199999999</c:v>
                </c:pt>
                <c:pt idx="31">
                  <c:v>64680.393199999999</c:v>
                </c:pt>
                <c:pt idx="32">
                  <c:v>63114.796800000004</c:v>
                </c:pt>
                <c:pt idx="33">
                  <c:v>63114.796799999996</c:v>
                </c:pt>
                <c:pt idx="34">
                  <c:v>59112.177410127631</c:v>
                </c:pt>
                <c:pt idx="35">
                  <c:v>43350.682000000001</c:v>
                </c:pt>
                <c:pt idx="36">
                  <c:v>32365.34253225278</c:v>
                </c:pt>
              </c:numCache>
            </c:numRef>
          </c:val>
          <c:extLst>
            <c:ext xmlns:c16="http://schemas.microsoft.com/office/drawing/2014/chart" uri="{C3380CC4-5D6E-409C-BE32-E72D297353CC}">
              <c16:uniqueId val="{00000000-591A-469F-8538-48DA0EAD7022}"/>
            </c:ext>
          </c:extLst>
        </c:ser>
        <c:dLbls>
          <c:showLegendKey val="0"/>
          <c:showVal val="0"/>
          <c:showCatName val="0"/>
          <c:showSerName val="0"/>
          <c:showPercent val="0"/>
          <c:showBubbleSize val="0"/>
        </c:dLbls>
        <c:gapWidth val="150"/>
        <c:axId val="377363456"/>
        <c:axId val="377377536"/>
      </c:barChart>
      <c:catAx>
        <c:axId val="377363456"/>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377377536"/>
        <c:crossesAt val="100"/>
        <c:auto val="1"/>
        <c:lblAlgn val="ctr"/>
        <c:lblOffset val="0"/>
        <c:noMultiLvlLbl val="0"/>
      </c:catAx>
      <c:valAx>
        <c:axId val="377377536"/>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77363456"/>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a:pPr>
      <a:endParaRPr lang="en-US"/>
    </a:p>
  </c:txPr>
  <c:externalData r:id="rId3">
    <c:autoUpdate val="0"/>
  </c:externalData>
  <c:userShapes r:id="rId4"/>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7.889292880904121E-2"/>
          <c:w val="0.98906927548920154"/>
          <c:h val="0.91519243017241103"/>
        </c:manualLayout>
      </c:layout>
      <c:barChart>
        <c:barDir val="col"/>
        <c:grouping val="clustered"/>
        <c:varyColors val="0"/>
        <c:ser>
          <c:idx val="0"/>
          <c:order val="0"/>
          <c:tx>
            <c:strRef>
              <c:f>'Figure D2.3.'!$B$37</c:f>
              <c:strCache>
                <c:ptCount val="1"/>
                <c:pt idx="0">
                  <c:v>2005</c:v>
                </c:pt>
              </c:strCache>
            </c:strRef>
          </c:tx>
          <c:spPr>
            <a:solidFill>
              <a:schemeClr val="accent1"/>
            </a:solidFill>
            <a:ln>
              <a:noFill/>
            </a:ln>
            <a:effectLst/>
          </c:spPr>
          <c:invertIfNegative val="0"/>
          <c:cat>
            <c:strRef>
              <c:f>'Figure D2.3.'!$A$38:$A$67</c:f>
              <c:strCache>
                <c:ptCount val="30"/>
                <c:pt idx="0">
                  <c:v>Korea</c:v>
                </c:pt>
                <c:pt idx="1">
                  <c:v>Chile</c:v>
                </c:pt>
                <c:pt idx="2">
                  <c:v>Japan</c:v>
                </c:pt>
                <c:pt idx="3">
                  <c:v>Turkey</c:v>
                </c:pt>
                <c:pt idx="4">
                  <c:v>Israel</c:v>
                </c:pt>
                <c:pt idx="5">
                  <c:v>Brazil</c:v>
                </c:pt>
                <c:pt idx="6">
                  <c:v>Ireland</c:v>
                </c:pt>
                <c:pt idx="7">
                  <c:v>United Kingdom</c:v>
                </c:pt>
                <c:pt idx="8">
                  <c:v>Australia</c:v>
                </c:pt>
                <c:pt idx="9">
                  <c:v>Germany</c:v>
                </c:pt>
                <c:pt idx="10">
                  <c:v>OECD average</c:v>
                </c:pt>
                <c:pt idx="11">
                  <c:v>Spain</c:v>
                </c:pt>
                <c:pt idx="12">
                  <c:v>Czech Republic</c:v>
                </c:pt>
                <c:pt idx="13">
                  <c:v>United States</c:v>
                </c:pt>
                <c:pt idx="14">
                  <c:v>Poland</c:v>
                </c:pt>
                <c:pt idx="15">
                  <c:v>Austria</c:v>
                </c:pt>
                <c:pt idx="16">
                  <c:v>Hungary</c:v>
                </c:pt>
                <c:pt idx="17">
                  <c:v>Mexico</c:v>
                </c:pt>
                <c:pt idx="18">
                  <c:v>Slovak Republic</c:v>
                </c:pt>
                <c:pt idx="19">
                  <c:v>EU23 Average</c:v>
                </c:pt>
                <c:pt idx="20">
                  <c:v>Estonia</c:v>
                </c:pt>
                <c:pt idx="21">
                  <c:v>Greece</c:v>
                </c:pt>
                <c:pt idx="22">
                  <c:v>Denmark</c:v>
                </c:pt>
                <c:pt idx="23">
                  <c:v>Portugal</c:v>
                </c:pt>
                <c:pt idx="24">
                  <c:v>Iceland</c:v>
                </c:pt>
                <c:pt idx="25">
                  <c:v>Italy</c:v>
                </c:pt>
                <c:pt idx="26">
                  <c:v>Slovenia</c:v>
                </c:pt>
                <c:pt idx="27">
                  <c:v>Luxembourg</c:v>
                </c:pt>
                <c:pt idx="28">
                  <c:v>Russian Federation</c:v>
                </c:pt>
                <c:pt idx="29">
                  <c:v>Lithuania</c:v>
                </c:pt>
              </c:strCache>
            </c:strRef>
          </c:cat>
          <c:val>
            <c:numRef>
              <c:f>'Figure D2.3.'!$B$38:$B$67</c:f>
              <c:numCache>
                <c:formatCode>#,##0.00</c:formatCode>
                <c:ptCount val="30"/>
                <c:pt idx="0">
                  <c:v>32.565559999999998</c:v>
                </c:pt>
                <c:pt idx="1">
                  <c:v>32.117710000000002</c:v>
                </c:pt>
                <c:pt idx="2">
                  <c:v>28.366769999999999</c:v>
                </c:pt>
                <c:pt idx="3">
                  <c:v>27.177689999999998</c:v>
                </c:pt>
                <c:pt idx="4">
                  <c:v>26.646850000000001</c:v>
                </c:pt>
                <c:pt idx="5">
                  <c:v>24.971540000000001</c:v>
                </c:pt>
                <c:pt idx="6">
                  <c:v>24.334579999999999</c:v>
                </c:pt>
                <c:pt idx="7">
                  <c:v>24.1692</c:v>
                </c:pt>
                <c:pt idx="8">
                  <c:v>24.020420000000001</c:v>
                </c:pt>
                <c:pt idx="9">
                  <c:v>22.045359999999999</c:v>
                </c:pt>
                <c:pt idx="10">
                  <c:v>21.690591999999995</c:v>
                </c:pt>
                <c:pt idx="11">
                  <c:v>20.791820000000001</c:v>
                </c:pt>
                <c:pt idx="12">
                  <c:v>20.520900000000001</c:v>
                </c:pt>
                <c:pt idx="13">
                  <c:v>20.459440000000001</c:v>
                </c:pt>
                <c:pt idx="14">
                  <c:v>20.08099</c:v>
                </c:pt>
                <c:pt idx="15">
                  <c:v>20.066140000000001</c:v>
                </c:pt>
                <c:pt idx="16">
                  <c:v>20.016159999999999</c:v>
                </c:pt>
                <c:pt idx="17">
                  <c:v>19.94509</c:v>
                </c:pt>
                <c:pt idx="18">
                  <c:v>19.848739999999999</c:v>
                </c:pt>
                <c:pt idx="19">
                  <c:v>19.797376470588237</c:v>
                </c:pt>
                <c:pt idx="20">
                  <c:v>19.749479999999998</c:v>
                </c:pt>
                <c:pt idx="21">
                  <c:v>19.69699</c:v>
                </c:pt>
                <c:pt idx="22">
                  <c:v>19.499210000000001</c:v>
                </c:pt>
                <c:pt idx="23">
                  <c:v>18.546569999999999</c:v>
                </c:pt>
                <c:pt idx="24">
                  <c:v>18.430289999999999</c:v>
                </c:pt>
                <c:pt idx="25">
                  <c:v>18.345099999999999</c:v>
                </c:pt>
                <c:pt idx="26">
                  <c:v>18.238289999999999</c:v>
                </c:pt>
                <c:pt idx="27">
                  <c:v>15.76587</c:v>
                </c:pt>
                <c:pt idx="28">
                  <c:v>15.565060000000001</c:v>
                </c:pt>
                <c:pt idx="29">
                  <c:v>14.84</c:v>
                </c:pt>
              </c:numCache>
            </c:numRef>
          </c:val>
          <c:extLst>
            <c:ext xmlns:c16="http://schemas.microsoft.com/office/drawing/2014/chart" uri="{C3380CC4-5D6E-409C-BE32-E72D297353CC}">
              <c16:uniqueId val="{00000000-10FA-48AB-9231-3F8213531063}"/>
            </c:ext>
          </c:extLst>
        </c:ser>
        <c:ser>
          <c:idx val="1"/>
          <c:order val="1"/>
          <c:tx>
            <c:strRef>
              <c:f>'Figure D2.3.'!$C$37</c:f>
              <c:strCache>
                <c:ptCount val="1"/>
                <c:pt idx="0">
                  <c:v>2017</c:v>
                </c:pt>
              </c:strCache>
            </c:strRef>
          </c:tx>
          <c:spPr>
            <a:solidFill>
              <a:schemeClr val="accent3"/>
            </a:solidFill>
            <a:ln>
              <a:noFill/>
            </a:ln>
            <a:effectLst/>
          </c:spPr>
          <c:invertIfNegative val="0"/>
          <c:cat>
            <c:strRef>
              <c:f>'Figure D2.3.'!$A$38:$A$67</c:f>
              <c:strCache>
                <c:ptCount val="30"/>
                <c:pt idx="0">
                  <c:v>Korea</c:v>
                </c:pt>
                <c:pt idx="1">
                  <c:v>Chile</c:v>
                </c:pt>
                <c:pt idx="2">
                  <c:v>Japan</c:v>
                </c:pt>
                <c:pt idx="3">
                  <c:v>Turkey</c:v>
                </c:pt>
                <c:pt idx="4">
                  <c:v>Israel</c:v>
                </c:pt>
                <c:pt idx="5">
                  <c:v>Brazil</c:v>
                </c:pt>
                <c:pt idx="6">
                  <c:v>Ireland</c:v>
                </c:pt>
                <c:pt idx="7">
                  <c:v>United Kingdom</c:v>
                </c:pt>
                <c:pt idx="8">
                  <c:v>Australia</c:v>
                </c:pt>
                <c:pt idx="9">
                  <c:v>Germany</c:v>
                </c:pt>
                <c:pt idx="10">
                  <c:v>OECD average</c:v>
                </c:pt>
                <c:pt idx="11">
                  <c:v>Spain</c:v>
                </c:pt>
                <c:pt idx="12">
                  <c:v>Czech Republic</c:v>
                </c:pt>
                <c:pt idx="13">
                  <c:v>United States</c:v>
                </c:pt>
                <c:pt idx="14">
                  <c:v>Poland</c:v>
                </c:pt>
                <c:pt idx="15">
                  <c:v>Austria</c:v>
                </c:pt>
                <c:pt idx="16">
                  <c:v>Hungary</c:v>
                </c:pt>
                <c:pt idx="17">
                  <c:v>Mexico</c:v>
                </c:pt>
                <c:pt idx="18">
                  <c:v>Slovak Republic</c:v>
                </c:pt>
                <c:pt idx="19">
                  <c:v>EU23 Average</c:v>
                </c:pt>
                <c:pt idx="20">
                  <c:v>Estonia</c:v>
                </c:pt>
                <c:pt idx="21">
                  <c:v>Greece</c:v>
                </c:pt>
                <c:pt idx="22">
                  <c:v>Denmark</c:v>
                </c:pt>
                <c:pt idx="23">
                  <c:v>Portugal</c:v>
                </c:pt>
                <c:pt idx="24">
                  <c:v>Iceland</c:v>
                </c:pt>
                <c:pt idx="25">
                  <c:v>Italy</c:v>
                </c:pt>
                <c:pt idx="26">
                  <c:v>Slovenia</c:v>
                </c:pt>
                <c:pt idx="27">
                  <c:v>Luxembourg</c:v>
                </c:pt>
                <c:pt idx="28">
                  <c:v>Russian Federation</c:v>
                </c:pt>
                <c:pt idx="29">
                  <c:v>Lithuania</c:v>
                </c:pt>
              </c:strCache>
            </c:strRef>
          </c:cat>
          <c:val>
            <c:numRef>
              <c:f>'Figure D2.3.'!$C$38:$C$67</c:f>
              <c:numCache>
                <c:formatCode>#,##0.00</c:formatCode>
                <c:ptCount val="30"/>
                <c:pt idx="0">
                  <c:v>23.06061</c:v>
                </c:pt>
                <c:pt idx="1">
                  <c:v>30.500640000000001</c:v>
                </c:pt>
                <c:pt idx="2">
                  <c:v>27.245460000000001</c:v>
                </c:pt>
                <c:pt idx="3">
                  <c:v>21.443829999999998</c:v>
                </c:pt>
                <c:pt idx="4">
                  <c:v>26.53387</c:v>
                </c:pt>
                <c:pt idx="5">
                  <c:v>22.78276</c:v>
                </c:pt>
                <c:pt idx="6">
                  <c:v>#N/A</c:v>
                </c:pt>
                <c:pt idx="7">
                  <c:v>26.655249999999999</c:v>
                </c:pt>
                <c:pt idx="8">
                  <c:v>23.61298</c:v>
                </c:pt>
                <c:pt idx="9">
                  <c:v>20.877510000000001</c:v>
                </c:pt>
                <c:pt idx="10">
                  <c:v>20.998538571428572</c:v>
                </c:pt>
                <c:pt idx="11">
                  <c:v>21.916070000000001</c:v>
                </c:pt>
                <c:pt idx="12">
                  <c:v>21.093640000000001</c:v>
                </c:pt>
                <c:pt idx="13">
                  <c:v>20.842359999999999</c:v>
                </c:pt>
                <c:pt idx="14">
                  <c:v>18.079709999999999</c:v>
                </c:pt>
                <c:pt idx="15">
                  <c:v>18.448129999999999</c:v>
                </c:pt>
                <c:pt idx="16">
                  <c:v>21.976579999999998</c:v>
                </c:pt>
                <c:pt idx="17">
                  <c:v>23.921970000000002</c:v>
                </c:pt>
                <c:pt idx="18">
                  <c:v>18.22438</c:v>
                </c:pt>
                <c:pt idx="19">
                  <c:v>19.762970500000002</c:v>
                </c:pt>
                <c:pt idx="20">
                  <c:v>18.952490000000001</c:v>
                </c:pt>
                <c:pt idx="21">
                  <c:v>17.50272</c:v>
                </c:pt>
                <c:pt idx="22">
                  <c:v>21.03923</c:v>
                </c:pt>
                <c:pt idx="23">
                  <c:v>21.214739999999999</c:v>
                </c:pt>
                <c:pt idx="24">
                  <c:v>19.150929999999999</c:v>
                </c:pt>
                <c:pt idx="25">
                  <c:v>19.100739999999998</c:v>
                </c:pt>
                <c:pt idx="26">
                  <c:v>18.352150000000002</c:v>
                </c:pt>
                <c:pt idx="27">
                  <c:v>15.869490000000001</c:v>
                </c:pt>
                <c:pt idx="28">
                  <c:v>20.13419</c:v>
                </c:pt>
                <c:pt idx="29">
                  <c:v>16.944579999999998</c:v>
                </c:pt>
              </c:numCache>
            </c:numRef>
          </c:val>
          <c:extLst>
            <c:ext xmlns:c16="http://schemas.microsoft.com/office/drawing/2014/chart" uri="{C3380CC4-5D6E-409C-BE32-E72D297353CC}">
              <c16:uniqueId val="{00000001-10FA-48AB-9231-3F8213531063}"/>
            </c:ext>
          </c:extLst>
        </c:ser>
        <c:dLbls>
          <c:showLegendKey val="0"/>
          <c:showVal val="0"/>
          <c:showCatName val="0"/>
          <c:showSerName val="0"/>
          <c:showPercent val="0"/>
          <c:showBubbleSize val="0"/>
        </c:dLbls>
        <c:gapWidth val="150"/>
        <c:axId val="6790672"/>
        <c:axId val="9982135"/>
      </c:barChart>
      <c:catAx>
        <c:axId val="6790672"/>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9982135"/>
        <c:crosses val="autoZero"/>
        <c:auto val="1"/>
        <c:lblAlgn val="ctr"/>
        <c:lblOffset val="0"/>
        <c:tickLblSkip val="1"/>
        <c:noMultiLvlLbl val="0"/>
      </c:catAx>
      <c:valAx>
        <c:axId val="9982135"/>
        <c:scaling>
          <c:orientation val="minMax"/>
          <c:max val="35"/>
          <c:min val="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6790672"/>
        <c:crosses val="autoZero"/>
        <c:crossBetween val="between"/>
      </c:valAx>
      <c:spPr>
        <a:noFill/>
        <a:ln w="9525">
          <a:no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overlay val="0"/>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372958633782781E-2"/>
          <c:y val="0.13978800799530694"/>
          <c:w val="0.92250486647421293"/>
          <c:h val="0.62516969797467914"/>
        </c:manualLayout>
      </c:layout>
      <c:barChart>
        <c:barDir val="col"/>
        <c:grouping val="clustered"/>
        <c:varyColors val="0"/>
        <c:ser>
          <c:idx val="4"/>
          <c:order val="0"/>
          <c:tx>
            <c:strRef>
              <c:f>'Figure A4.1.'!$B$32</c:f>
              <c:strCache>
                <c:ptCount val="1"/>
                <c:pt idx="0">
                  <c:v>Bachelor's or equivalent</c:v>
                </c:pt>
              </c:strCache>
            </c:strRef>
          </c:tx>
          <c:spPr>
            <a:solidFill>
              <a:schemeClr val="accent2"/>
            </a:solidFill>
            <a:ln>
              <a:solidFill>
                <a:prstClr val="black"/>
              </a:solidFill>
            </a:ln>
            <a:effectLst/>
          </c:spPr>
          <c:invertIfNegative val="0"/>
          <c:cat>
            <c:strRef>
              <c:f>'Figure A4.1.'!$A$33:$A$66</c:f>
              <c:strCache>
                <c:ptCount val="34"/>
                <c:pt idx="0">
                  <c:v>Chile</c:v>
                </c:pt>
                <c:pt idx="1">
                  <c:v>Costa Rica</c:v>
                </c:pt>
                <c:pt idx="2">
                  <c:v>Mexico</c:v>
                </c:pt>
                <c:pt idx="3">
                  <c:v>Ireland</c:v>
                </c:pt>
                <c:pt idx="4">
                  <c:v>Portugal</c:v>
                </c:pt>
                <c:pt idx="5">
                  <c:v>United States</c:v>
                </c:pt>
                <c:pt idx="6">
                  <c:v>Germany</c:v>
                </c:pt>
                <c:pt idx="7">
                  <c:v>Hungary</c:v>
                </c:pt>
                <c:pt idx="8">
                  <c:v>Lithuania</c:v>
                </c:pt>
                <c:pt idx="9">
                  <c:v>Canada</c:v>
                </c:pt>
                <c:pt idx="10">
                  <c:v>Spain</c:v>
                </c:pt>
                <c:pt idx="11">
                  <c:v>Israel</c:v>
                </c:pt>
                <c:pt idx="12">
                  <c:v>France</c:v>
                </c:pt>
                <c:pt idx="13">
                  <c:v>Korea</c:v>
                </c:pt>
                <c:pt idx="14">
                  <c:v>OECD average</c:v>
                </c:pt>
                <c:pt idx="15">
                  <c:v>Czech Republic</c:v>
                </c:pt>
                <c:pt idx="16">
                  <c:v>United Kingdom</c:v>
                </c:pt>
                <c:pt idx="17">
                  <c:v>Poland</c:v>
                </c:pt>
                <c:pt idx="18">
                  <c:v>Luxembourg</c:v>
                </c:pt>
                <c:pt idx="19">
                  <c:v>Switzerland</c:v>
                </c:pt>
                <c:pt idx="20">
                  <c:v>EU23 Average</c:v>
                </c:pt>
                <c:pt idx="21">
                  <c:v>Latvia</c:v>
                </c:pt>
                <c:pt idx="22">
                  <c:v>Australia</c:v>
                </c:pt>
                <c:pt idx="23">
                  <c:v>Netherlands</c:v>
                </c:pt>
                <c:pt idx="24">
                  <c:v>Estonia</c:v>
                </c:pt>
                <c:pt idx="25">
                  <c:v>New Zealand</c:v>
                </c:pt>
                <c:pt idx="26">
                  <c:v>Greece</c:v>
                </c:pt>
                <c:pt idx="27">
                  <c:v>Finland</c:v>
                </c:pt>
                <c:pt idx="28">
                  <c:v>Slovak Republic</c:v>
                </c:pt>
                <c:pt idx="29">
                  <c:v>Belgium</c:v>
                </c:pt>
                <c:pt idx="30">
                  <c:v>Norway</c:v>
                </c:pt>
                <c:pt idx="31">
                  <c:v>Sweden</c:v>
                </c:pt>
                <c:pt idx="32">
                  <c:v>Denmark</c:v>
                </c:pt>
                <c:pt idx="33">
                  <c:v>Austria</c:v>
                </c:pt>
              </c:strCache>
            </c:strRef>
          </c:cat>
          <c:val>
            <c:numRef>
              <c:f>'Figure A4.1.'!$B$33:$B$66</c:f>
              <c:numCache>
                <c:formatCode>#,##0.00</c:formatCode>
                <c:ptCount val="34"/>
                <c:pt idx="0">
                  <c:v>263.10019999999997</c:v>
                </c:pt>
                <c:pt idx="1">
                  <c:v>201.4186</c:v>
                </c:pt>
                <c:pt idx="2">
                  <c:v>192.0188</c:v>
                </c:pt>
                <c:pt idx="3">
                  <c:v>180.76779999999999</c:v>
                </c:pt>
                <c:pt idx="4">
                  <c:v>168.95480000000001</c:v>
                </c:pt>
                <c:pt idx="5">
                  <c:v>163.5514</c:v>
                </c:pt>
                <c:pt idx="6">
                  <c:v>163.15559999999999</c:v>
                </c:pt>
                <c:pt idx="7">
                  <c:v>158.8126</c:v>
                </c:pt>
                <c:pt idx="8">
                  <c:v>155.24889999999999</c:v>
                </c:pt>
                <c:pt idx="9">
                  <c:v>153.4546</c:v>
                </c:pt>
                <c:pt idx="10">
                  <c:v>152.0351</c:v>
                </c:pt>
                <c:pt idx="11">
                  <c:v>151.34200000000001</c:v>
                </c:pt>
                <c:pt idx="12">
                  <c:v>147.28649999999999</c:v>
                </c:pt>
                <c:pt idx="13">
                  <c:v>144.53550000000001</c:v>
                </c:pt>
                <c:pt idx="14">
                  <c:v>144.43539806451611</c:v>
                </c:pt>
                <c:pt idx="15">
                  <c:v>142.4956</c:v>
                </c:pt>
                <c:pt idx="16">
                  <c:v>142.1874</c:v>
                </c:pt>
                <c:pt idx="17">
                  <c:v>139.3939</c:v>
                </c:pt>
                <c:pt idx="18">
                  <c:v>138.82339999999999</c:v>
                </c:pt>
                <c:pt idx="19">
                  <c:v>138.6293</c:v>
                </c:pt>
                <c:pt idx="20">
                  <c:v>137.7681</c:v>
                </c:pt>
                <c:pt idx="21">
                  <c:v>136.39920000000001</c:v>
                </c:pt>
                <c:pt idx="22">
                  <c:v>134.62139999999999</c:v>
                </c:pt>
                <c:pt idx="23">
                  <c:v>131.9306</c:v>
                </c:pt>
                <c:pt idx="24">
                  <c:v>129.92439999999999</c:v>
                </c:pt>
                <c:pt idx="25">
                  <c:v>129.6695</c:v>
                </c:pt>
                <c:pt idx="26">
                  <c:v>129.3998</c:v>
                </c:pt>
                <c:pt idx="27">
                  <c:v>123.3389</c:v>
                </c:pt>
                <c:pt idx="28">
                  <c:v>120.611</c:v>
                </c:pt>
                <c:pt idx="29">
                  <c:v>116.8926</c:v>
                </c:pt>
                <c:pt idx="30">
                  <c:v>113.4455</c:v>
                </c:pt>
                <c:pt idx="31">
                  <c:v>111.73050000000001</c:v>
                </c:pt>
                <c:pt idx="32">
                  <c:v>110.32510000000001</c:v>
                </c:pt>
                <c:pt idx="33">
                  <c:v>93.415440000000004</c:v>
                </c:pt>
              </c:numCache>
            </c:numRef>
          </c:val>
          <c:extLst>
            <c:ext xmlns:c16="http://schemas.microsoft.com/office/drawing/2014/chart" uri="{C3380CC4-5D6E-409C-BE32-E72D297353CC}">
              <c16:uniqueId val="{00000000-E7AC-4859-976B-2A8FC9900352}"/>
            </c:ext>
          </c:extLst>
        </c:ser>
        <c:dLbls>
          <c:showLegendKey val="0"/>
          <c:showVal val="0"/>
          <c:showCatName val="0"/>
          <c:showSerName val="0"/>
          <c:showPercent val="0"/>
          <c:showBubbleSize val="0"/>
        </c:dLbls>
        <c:gapWidth val="150"/>
        <c:axId val="200692096"/>
        <c:axId val="200694016"/>
      </c:barChart>
      <c:lineChart>
        <c:grouping val="standard"/>
        <c:varyColors val="0"/>
        <c:ser>
          <c:idx val="1"/>
          <c:order val="1"/>
          <c:tx>
            <c:strRef>
              <c:f>'Figure A4.1.'!$C$32</c:f>
              <c:strCache>
                <c:ptCount val="1"/>
                <c:pt idx="0">
                  <c:v>Short-cycle tertiary</c:v>
                </c:pt>
              </c:strCache>
            </c:strRef>
          </c:tx>
          <c:spPr>
            <a:ln w="6350" cap="rnd" cmpd="sng" algn="ctr">
              <a:noFill/>
              <a:prstDash val="solid"/>
              <a:round/>
            </a:ln>
            <a:effectLst/>
          </c:spPr>
          <c:marker>
            <c:symbol val="dash"/>
            <c:size val="10"/>
            <c:spPr>
              <a:solidFill>
                <a:schemeClr val="accent1"/>
              </a:solidFill>
              <a:ln w="9525" cap="flat" cmpd="sng" algn="ctr">
                <a:solidFill>
                  <a:schemeClr val="accent1"/>
                </a:solidFill>
                <a:prstDash val="solid"/>
                <a:round/>
              </a:ln>
              <a:effectLst/>
            </c:spPr>
          </c:marker>
          <c:cat>
            <c:strRef>
              <c:f>'Figure A4.1.'!$A$33:$A$66</c:f>
              <c:strCache>
                <c:ptCount val="34"/>
                <c:pt idx="0">
                  <c:v>Chile</c:v>
                </c:pt>
                <c:pt idx="1">
                  <c:v>Costa Rica</c:v>
                </c:pt>
                <c:pt idx="2">
                  <c:v>Mexico</c:v>
                </c:pt>
                <c:pt idx="3">
                  <c:v>Ireland</c:v>
                </c:pt>
                <c:pt idx="4">
                  <c:v>Portugal</c:v>
                </c:pt>
                <c:pt idx="5">
                  <c:v>United States</c:v>
                </c:pt>
                <c:pt idx="6">
                  <c:v>Germany</c:v>
                </c:pt>
                <c:pt idx="7">
                  <c:v>Hungary</c:v>
                </c:pt>
                <c:pt idx="8">
                  <c:v>Lithuania</c:v>
                </c:pt>
                <c:pt idx="9">
                  <c:v>Canada</c:v>
                </c:pt>
                <c:pt idx="10">
                  <c:v>Spain</c:v>
                </c:pt>
                <c:pt idx="11">
                  <c:v>Israel</c:v>
                </c:pt>
                <c:pt idx="12">
                  <c:v>France</c:v>
                </c:pt>
                <c:pt idx="13">
                  <c:v>Korea</c:v>
                </c:pt>
                <c:pt idx="14">
                  <c:v>OECD average</c:v>
                </c:pt>
                <c:pt idx="15">
                  <c:v>Czech Republic</c:v>
                </c:pt>
                <c:pt idx="16">
                  <c:v>United Kingdom</c:v>
                </c:pt>
                <c:pt idx="17">
                  <c:v>Poland</c:v>
                </c:pt>
                <c:pt idx="18">
                  <c:v>Luxembourg</c:v>
                </c:pt>
                <c:pt idx="19">
                  <c:v>Switzerland</c:v>
                </c:pt>
                <c:pt idx="20">
                  <c:v>EU23 Average</c:v>
                </c:pt>
                <c:pt idx="21">
                  <c:v>Latvia</c:v>
                </c:pt>
                <c:pt idx="22">
                  <c:v>Australia</c:v>
                </c:pt>
                <c:pt idx="23">
                  <c:v>Netherlands</c:v>
                </c:pt>
                <c:pt idx="24">
                  <c:v>Estonia</c:v>
                </c:pt>
                <c:pt idx="25">
                  <c:v>New Zealand</c:v>
                </c:pt>
                <c:pt idx="26">
                  <c:v>Greece</c:v>
                </c:pt>
                <c:pt idx="27">
                  <c:v>Finland</c:v>
                </c:pt>
                <c:pt idx="28">
                  <c:v>Slovak Republic</c:v>
                </c:pt>
                <c:pt idx="29">
                  <c:v>Belgium</c:v>
                </c:pt>
                <c:pt idx="30">
                  <c:v>Norway</c:v>
                </c:pt>
                <c:pt idx="31">
                  <c:v>Sweden</c:v>
                </c:pt>
                <c:pt idx="32">
                  <c:v>Denmark</c:v>
                </c:pt>
                <c:pt idx="33">
                  <c:v>Austria</c:v>
                </c:pt>
              </c:strCache>
            </c:strRef>
          </c:cat>
          <c:val>
            <c:numRef>
              <c:f>'Figure A4.1.'!$C$33:$C$66</c:f>
              <c:numCache>
                <c:formatCode>#,##0.00</c:formatCode>
                <c:ptCount val="34"/>
                <c:pt idx="0">
                  <c:v>140.4922</c:v>
                </c:pt>
                <c:pt idx="1">
                  <c:v>120.6087</c:v>
                </c:pt>
                <c:pt idx="2">
                  <c:v>132.8022</c:v>
                </c:pt>
                <c:pt idx="3">
                  <c:v>135.2236</c:v>
                </c:pt>
                <c:pt idx="4">
                  <c:v>94.619879999999995</c:v>
                </c:pt>
                <c:pt idx="5">
                  <c:v>112.78279999999999</c:v>
                </c:pt>
                <c:pt idx="6">
                  <c:v>149.30680000000001</c:v>
                </c:pt>
                <c:pt idx="7">
                  <c:v>110.3472</c:v>
                </c:pt>
                <c:pt idx="9">
                  <c:v>121.14239999999999</c:v>
                </c:pt>
                <c:pt idx="10">
                  <c:v>117.06699999999999</c:v>
                </c:pt>
                <c:pt idx="11">
                  <c:v>109.8272</c:v>
                </c:pt>
                <c:pt idx="12">
                  <c:v>126.4055</c:v>
                </c:pt>
                <c:pt idx="13">
                  <c:v>115.15470000000001</c:v>
                </c:pt>
                <c:pt idx="14">
                  <c:v>120.16113250000002</c:v>
                </c:pt>
                <c:pt idx="15">
                  <c:v>112.4194</c:v>
                </c:pt>
                <c:pt idx="16">
                  <c:v>112.72629999999999</c:v>
                </c:pt>
                <c:pt idx="18">
                  <c:v>122.31440000000001</c:v>
                </c:pt>
                <c:pt idx="20">
                  <c:v>120.80110000000001</c:v>
                </c:pt>
                <c:pt idx="21">
                  <c:v>120.0164</c:v>
                </c:pt>
                <c:pt idx="22">
                  <c:v>107.1007</c:v>
                </c:pt>
                <c:pt idx="23">
                  <c:v>131.67189999999999</c:v>
                </c:pt>
                <c:pt idx="24">
                  <c:v>92.800129999999996</c:v>
                </c:pt>
                <c:pt idx="25">
                  <c:v>113.22490000000001</c:v>
                </c:pt>
                <c:pt idx="26">
                  <c:v>169.96979999999999</c:v>
                </c:pt>
                <c:pt idx="27">
                  <c:v>123.9667</c:v>
                </c:pt>
                <c:pt idx="28">
                  <c:v>118.7563</c:v>
                </c:pt>
                <c:pt idx="29">
                  <c:v>108.7657</c:v>
                </c:pt>
                <c:pt idx="30">
                  <c:v>116.7641</c:v>
                </c:pt>
                <c:pt idx="31">
                  <c:v>102.60420000000001</c:v>
                </c:pt>
                <c:pt idx="32">
                  <c:v>114.7882</c:v>
                </c:pt>
                <c:pt idx="33">
                  <c:v>131.4511</c:v>
                </c:pt>
              </c:numCache>
            </c:numRef>
          </c:val>
          <c:smooth val="0"/>
          <c:extLst>
            <c:ext xmlns:c16="http://schemas.microsoft.com/office/drawing/2014/chart" uri="{C3380CC4-5D6E-409C-BE32-E72D297353CC}">
              <c16:uniqueId val="{00000001-E7AC-4859-976B-2A8FC9900352}"/>
            </c:ext>
          </c:extLst>
        </c:ser>
        <c:dLbls>
          <c:showLegendKey val="0"/>
          <c:showVal val="0"/>
          <c:showCatName val="0"/>
          <c:showSerName val="0"/>
          <c:showPercent val="0"/>
          <c:showBubbleSize val="0"/>
        </c:dLbls>
        <c:marker val="1"/>
        <c:smooth val="0"/>
        <c:axId val="200692096"/>
        <c:axId val="200694016"/>
      </c:lineChart>
      <c:lineChart>
        <c:grouping val="standard"/>
        <c:varyColors val="0"/>
        <c:ser>
          <c:idx val="2"/>
          <c:order val="2"/>
          <c:tx>
            <c:strRef>
              <c:f>'Figure A4.1.'!$D$32</c:f>
              <c:strCache>
                <c:ptCount val="1"/>
                <c:pt idx="0">
                  <c:v>Master's, doctoral or equivalent</c:v>
                </c:pt>
              </c:strCache>
            </c:strRef>
          </c:tx>
          <c:spPr>
            <a:ln w="28575" cap="rnd" cmpd="sng" algn="ctr">
              <a:noFill/>
              <a:prstDash val="solid"/>
              <a:round/>
            </a:ln>
            <a:effectLst/>
          </c:spPr>
          <c:marker>
            <c:symbol val="triangle"/>
            <c:size val="7"/>
            <c:spPr>
              <a:pattFill prst="pct50">
                <a:fgClr>
                  <a:prstClr val="black"/>
                </a:fgClr>
                <a:bgClr>
                  <a:prstClr val="white"/>
                </a:bgClr>
              </a:pattFill>
              <a:ln w="9525" cap="flat" cmpd="sng" algn="ctr">
                <a:solidFill>
                  <a:schemeClr val="accent3"/>
                </a:solidFill>
                <a:prstDash val="solid"/>
                <a:round/>
              </a:ln>
              <a:effectLst/>
            </c:spPr>
          </c:marker>
          <c:cat>
            <c:strRef>
              <c:f>'Figure A4.1.'!$A$33:$A$66</c:f>
              <c:strCache>
                <c:ptCount val="34"/>
                <c:pt idx="0">
                  <c:v>Chile</c:v>
                </c:pt>
                <c:pt idx="1">
                  <c:v>Costa Rica</c:v>
                </c:pt>
                <c:pt idx="2">
                  <c:v>Mexico</c:v>
                </c:pt>
                <c:pt idx="3">
                  <c:v>Ireland</c:v>
                </c:pt>
                <c:pt idx="4">
                  <c:v>Portugal</c:v>
                </c:pt>
                <c:pt idx="5">
                  <c:v>United States</c:v>
                </c:pt>
                <c:pt idx="6">
                  <c:v>Germany</c:v>
                </c:pt>
                <c:pt idx="7">
                  <c:v>Hungary</c:v>
                </c:pt>
                <c:pt idx="8">
                  <c:v>Lithuania</c:v>
                </c:pt>
                <c:pt idx="9">
                  <c:v>Canada</c:v>
                </c:pt>
                <c:pt idx="10">
                  <c:v>Spain</c:v>
                </c:pt>
                <c:pt idx="11">
                  <c:v>Israel</c:v>
                </c:pt>
                <c:pt idx="12">
                  <c:v>France</c:v>
                </c:pt>
                <c:pt idx="13">
                  <c:v>Korea</c:v>
                </c:pt>
                <c:pt idx="14">
                  <c:v>OECD average</c:v>
                </c:pt>
                <c:pt idx="15">
                  <c:v>Czech Republic</c:v>
                </c:pt>
                <c:pt idx="16">
                  <c:v>United Kingdom</c:v>
                </c:pt>
                <c:pt idx="17">
                  <c:v>Poland</c:v>
                </c:pt>
                <c:pt idx="18">
                  <c:v>Luxembourg</c:v>
                </c:pt>
                <c:pt idx="19">
                  <c:v>Switzerland</c:v>
                </c:pt>
                <c:pt idx="20">
                  <c:v>EU23 Average</c:v>
                </c:pt>
                <c:pt idx="21">
                  <c:v>Latvia</c:v>
                </c:pt>
                <c:pt idx="22">
                  <c:v>Australia</c:v>
                </c:pt>
                <c:pt idx="23">
                  <c:v>Netherlands</c:v>
                </c:pt>
                <c:pt idx="24">
                  <c:v>Estonia</c:v>
                </c:pt>
                <c:pt idx="25">
                  <c:v>New Zealand</c:v>
                </c:pt>
                <c:pt idx="26">
                  <c:v>Greece</c:v>
                </c:pt>
                <c:pt idx="27">
                  <c:v>Finland</c:v>
                </c:pt>
                <c:pt idx="28">
                  <c:v>Slovak Republic</c:v>
                </c:pt>
                <c:pt idx="29">
                  <c:v>Belgium</c:v>
                </c:pt>
                <c:pt idx="30">
                  <c:v>Norway</c:v>
                </c:pt>
                <c:pt idx="31">
                  <c:v>Sweden</c:v>
                </c:pt>
                <c:pt idx="32">
                  <c:v>Denmark</c:v>
                </c:pt>
                <c:pt idx="33">
                  <c:v>Austria</c:v>
                </c:pt>
              </c:strCache>
            </c:strRef>
          </c:cat>
          <c:val>
            <c:numRef>
              <c:f>'Figure A4.1.'!$D$33:$D$66</c:f>
              <c:numCache>
                <c:formatCode>#,##0.00</c:formatCode>
                <c:ptCount val="34"/>
                <c:pt idx="0">
                  <c:v>470.14089999999999</c:v>
                </c:pt>
                <c:pt idx="1">
                  <c:v>329.75619999999998</c:v>
                </c:pt>
                <c:pt idx="2">
                  <c:v>303.42880000000002</c:v>
                </c:pt>
                <c:pt idx="3">
                  <c:v>200.1935</c:v>
                </c:pt>
                <c:pt idx="5">
                  <c:v>230.75219999999999</c:v>
                </c:pt>
                <c:pt idx="6">
                  <c:v>183.34270000000001</c:v>
                </c:pt>
                <c:pt idx="7">
                  <c:v>216.30330000000001</c:v>
                </c:pt>
                <c:pt idx="8">
                  <c:v>213.4401</c:v>
                </c:pt>
                <c:pt idx="9">
                  <c:v>190.16909999999999</c:v>
                </c:pt>
                <c:pt idx="10">
                  <c:v>185.09020000000001</c:v>
                </c:pt>
                <c:pt idx="11">
                  <c:v>201.56010000000001</c:v>
                </c:pt>
                <c:pt idx="12">
                  <c:v>210.43219999999999</c:v>
                </c:pt>
                <c:pt idx="13">
                  <c:v>187.8553</c:v>
                </c:pt>
                <c:pt idx="14">
                  <c:v>191.21394000000001</c:v>
                </c:pt>
                <c:pt idx="15">
                  <c:v>179.97149999999999</c:v>
                </c:pt>
                <c:pt idx="16">
                  <c:v>164.50989999999999</c:v>
                </c:pt>
                <c:pt idx="17">
                  <c:v>160.61689999999999</c:v>
                </c:pt>
                <c:pt idx="18">
                  <c:v>158.69399999999999</c:v>
                </c:pt>
                <c:pt idx="19">
                  <c:v>167.48650000000001</c:v>
                </c:pt>
                <c:pt idx="20">
                  <c:v>174.04650000000001</c:v>
                </c:pt>
                <c:pt idx="21">
                  <c:v>164.30119999999999</c:v>
                </c:pt>
                <c:pt idx="22">
                  <c:v>152.09309999999999</c:v>
                </c:pt>
                <c:pt idx="23">
                  <c:v>183.99080000000001</c:v>
                </c:pt>
                <c:pt idx="24">
                  <c:v>140.75989999999999</c:v>
                </c:pt>
                <c:pt idx="25">
                  <c:v>162.5737</c:v>
                </c:pt>
                <c:pt idx="26">
                  <c:v>176.48310000000001</c:v>
                </c:pt>
                <c:pt idx="27">
                  <c:v>167.6403</c:v>
                </c:pt>
                <c:pt idx="28">
                  <c:v>169.42179999999999</c:v>
                </c:pt>
                <c:pt idx="29">
                  <c:v>149.92599999999999</c:v>
                </c:pt>
                <c:pt idx="30">
                  <c:v>154.51689999999999</c:v>
                </c:pt>
                <c:pt idx="31">
                  <c:v>147.27760000000001</c:v>
                </c:pt>
                <c:pt idx="32">
                  <c:v>162.60470000000001</c:v>
                </c:pt>
                <c:pt idx="33">
                  <c:v>180.84190000000001</c:v>
                </c:pt>
              </c:numCache>
            </c:numRef>
          </c:val>
          <c:smooth val="0"/>
          <c:extLst xmlns:c15="http://schemas.microsoft.com/office/drawing/2012/chart">
            <c:ext xmlns:c16="http://schemas.microsoft.com/office/drawing/2014/chart" uri="{C3380CC4-5D6E-409C-BE32-E72D297353CC}">
              <c16:uniqueId val="{00000002-E7AC-4859-976B-2A8FC9900352}"/>
            </c:ext>
          </c:extLst>
        </c:ser>
        <c:dLbls>
          <c:showLegendKey val="0"/>
          <c:showVal val="0"/>
          <c:showCatName val="0"/>
          <c:showSerName val="0"/>
          <c:showPercent val="0"/>
          <c:showBubbleSize val="0"/>
        </c:dLbls>
        <c:marker val="1"/>
        <c:smooth val="0"/>
        <c:axId val="200705536"/>
        <c:axId val="200704000"/>
      </c:lineChart>
      <c:catAx>
        <c:axId val="200692096"/>
        <c:scaling>
          <c:orientation val="minMax"/>
        </c:scaling>
        <c:delete val="0"/>
        <c:axPos val="b"/>
        <c:numFmt formatCode="General" sourceLinked="0"/>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sz="1100" b="0" i="0" u="none" strike="noStrike" kern="1200" baseline="0">
                <a:solidFill>
                  <a:srgbClr val="FFFFFF"/>
                </a:solidFill>
                <a:latin typeface="Arial"/>
                <a:ea typeface="Arial"/>
                <a:cs typeface="Arial"/>
              </a:defRPr>
            </a:pPr>
            <a:endParaRPr lang="en-US"/>
          </a:p>
        </c:txPr>
        <c:crossAx val="200694016"/>
        <c:crossesAt val="100"/>
        <c:auto val="1"/>
        <c:lblAlgn val="ctr"/>
        <c:lblOffset val="0"/>
        <c:noMultiLvlLbl val="0"/>
      </c:catAx>
      <c:valAx>
        <c:axId val="200694016"/>
        <c:scaling>
          <c:orientation val="minMax"/>
          <c:max val="350"/>
          <c:min val="100"/>
        </c:scaling>
        <c:delete val="0"/>
        <c:axPos val="l"/>
        <c:majorGridlines>
          <c:spPr>
            <a:ln w="9525" cap="flat" cmpd="sng" algn="ctr">
              <a:solidFill>
                <a:schemeClr val="bg1">
                  <a:lumMod val="50000"/>
                </a:schemeClr>
              </a:solidFill>
              <a:prstDash val="solid"/>
              <a:round/>
            </a:ln>
            <a:effectLst/>
          </c:spPr>
        </c:majorGridlines>
        <c:numFmt formatCode="#\ ##0" sourceLinked="0"/>
        <c:majorTickMark val="none"/>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200692096"/>
        <c:crosses val="autoZero"/>
        <c:crossBetween val="between"/>
      </c:valAx>
      <c:valAx>
        <c:axId val="200704000"/>
        <c:scaling>
          <c:orientation val="minMax"/>
          <c:max val="500"/>
          <c:min val="0"/>
        </c:scaling>
        <c:delete val="1"/>
        <c:axPos val="r"/>
        <c:numFmt formatCode="#,##0.00" sourceLinked="1"/>
        <c:majorTickMark val="out"/>
        <c:minorTickMark val="none"/>
        <c:tickLblPos val="nextTo"/>
        <c:crossAx val="200705536"/>
        <c:crosses val="max"/>
        <c:crossBetween val="between"/>
      </c:valAx>
      <c:catAx>
        <c:axId val="200705536"/>
        <c:scaling>
          <c:orientation val="minMax"/>
        </c:scaling>
        <c:delete val="1"/>
        <c:axPos val="b"/>
        <c:numFmt formatCode="General" sourceLinked="1"/>
        <c:majorTickMark val="out"/>
        <c:minorTickMark val="none"/>
        <c:tickLblPos val="nextTo"/>
        <c:crossAx val="200704000"/>
        <c:crosses val="autoZero"/>
        <c:auto val="1"/>
        <c:lblAlgn val="ctr"/>
        <c:lblOffset val="100"/>
        <c:noMultiLvlLbl val="0"/>
      </c:catAx>
      <c:spPr>
        <a:noFill/>
        <a:ln w="9525">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4371126254958042"/>
          <c:y val="3.9635809215749454E-2"/>
          <c:w val="0.72832468250885685"/>
          <c:h val="5.1230306129961559E-2"/>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pPr>
      <a:endParaRPr lang="en-US"/>
    </a:p>
  </c:txPr>
  <c:externalData r:id="rId3">
    <c:autoUpdate val="0"/>
  </c:externalData>
  <c:userShapes r:id="rId4"/>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14719345666764E-2"/>
          <c:y val="0.13436797581368051"/>
          <c:w val="0.88557110308412135"/>
          <c:h val="0.53081585979897272"/>
        </c:manualLayout>
      </c:layout>
      <c:lineChart>
        <c:grouping val="standard"/>
        <c:varyColors val="0"/>
        <c:ser>
          <c:idx val="0"/>
          <c:order val="0"/>
          <c:tx>
            <c:strRef>
              <c:f>'Figure D3.2.'!$B$36</c:f>
              <c:strCache>
                <c:ptCount val="1"/>
                <c:pt idx="0">
                  <c:v>Starting salary/minimum qualifications</c:v>
                </c:pt>
              </c:strCache>
            </c:strRef>
          </c:tx>
          <c:spPr>
            <a:ln w="28575" cap="rnd" cmpd="sng" algn="ctr">
              <a:noFill/>
              <a:prstDash val="solid"/>
              <a:round/>
            </a:ln>
            <a:effectLst/>
          </c:spPr>
          <c:marker>
            <c:symbol val="diamond"/>
            <c:size val="7"/>
            <c:spPr>
              <a:solidFill>
                <a:schemeClr val="accent1"/>
              </a:solidFill>
              <a:ln w="9525" cap="flat" cmpd="sng" algn="ctr">
                <a:solidFill>
                  <a:schemeClr val="accent1">
                    <a:shade val="95000"/>
                    <a:satMod val="105000"/>
                  </a:schemeClr>
                </a:solidFill>
                <a:prstDash val="solid"/>
                <a:round/>
              </a:ln>
              <a:effectLst/>
            </c:spPr>
          </c:marker>
          <c:cat>
            <c:strRef>
              <c:f>'Figure D3.2.'!$A$37:$A$79</c:f>
              <c:strCache>
                <c:ptCount val="43"/>
                <c:pt idx="0">
                  <c:v>Luxembourg</c:v>
                </c:pt>
                <c:pt idx="1">
                  <c:v>Germany</c:v>
                </c:pt>
                <c:pt idx="2">
                  <c:v>Switzerland</c:v>
                </c:pt>
                <c:pt idx="3">
                  <c:v>Denmark</c:v>
                </c:pt>
                <c:pt idx="4">
                  <c:v>Spain</c:v>
                </c:pt>
                <c:pt idx="5">
                  <c:v>Australia</c:v>
                </c:pt>
                <c:pt idx="6">
                  <c:v>Netherlands</c:v>
                </c:pt>
                <c:pt idx="7">
                  <c:v>Austria</c:v>
                </c:pt>
                <c:pt idx="8">
                  <c:v>United States</c:v>
                </c:pt>
                <c:pt idx="9">
                  <c:v>Sweden</c:v>
                </c:pt>
                <c:pt idx="10">
                  <c:v>Norway</c:v>
                </c:pt>
                <c:pt idx="11">
                  <c:v>Iceland</c:v>
                </c:pt>
                <c:pt idx="12">
                  <c:v>Flemish Comm. (Belgium)</c:v>
                </c:pt>
                <c:pt idx="13">
                  <c:v>Canada</c:v>
                </c:pt>
                <c:pt idx="14">
                  <c:v>Finland</c:v>
                </c:pt>
                <c:pt idx="15">
                  <c:v>French Comm. (Belgium)</c:v>
                </c:pt>
                <c:pt idx="16">
                  <c:v>Ireland</c:v>
                </c:pt>
                <c:pt idx="17">
                  <c:v>Scotland (UK)</c:v>
                </c:pt>
                <c:pt idx="18">
                  <c:v>EU23 Average</c:v>
                </c:pt>
                <c:pt idx="19">
                  <c:v>OECD average</c:v>
                </c:pt>
                <c:pt idx="20">
                  <c:v>Portugal</c:v>
                </c:pt>
                <c:pt idx="21">
                  <c:v>Italy</c:v>
                </c:pt>
                <c:pt idx="22">
                  <c:v>France</c:v>
                </c:pt>
                <c:pt idx="23">
                  <c:v>Korea</c:v>
                </c:pt>
                <c:pt idx="24">
                  <c:v>New Zealand</c:v>
                </c:pt>
                <c:pt idx="25">
                  <c:v>Japan</c:v>
                </c:pt>
                <c:pt idx="26">
                  <c:v>England (UK)</c:v>
                </c:pt>
                <c:pt idx="27">
                  <c:v>Slovenia</c:v>
                </c:pt>
                <c:pt idx="28">
                  <c:v>Mexico</c:v>
                </c:pt>
                <c:pt idx="29">
                  <c:v>Turkey</c:v>
                </c:pt>
                <c:pt idx="30">
                  <c:v>Chile</c:v>
                </c:pt>
                <c:pt idx="31">
                  <c:v>Estonia</c:v>
                </c:pt>
                <c:pt idx="32">
                  <c:v>Czech Republic</c:v>
                </c:pt>
                <c:pt idx="33">
                  <c:v>Israel</c:v>
                </c:pt>
                <c:pt idx="34">
                  <c:v>Lithuania</c:v>
                </c:pt>
                <c:pt idx="35">
                  <c:v>Greece</c:v>
                </c:pt>
                <c:pt idx="36">
                  <c:v>Colombia</c:v>
                </c:pt>
                <c:pt idx="37">
                  <c:v>Hungary</c:v>
                </c:pt>
                <c:pt idx="38">
                  <c:v>Slovak Republic</c:v>
                </c:pt>
                <c:pt idx="39">
                  <c:v>Brazil</c:v>
                </c:pt>
                <c:pt idx="40">
                  <c:v>Latvia</c:v>
                </c:pt>
                <c:pt idx="41">
                  <c:v>Poland</c:v>
                </c:pt>
                <c:pt idx="42">
                  <c:v>Costa Rica</c:v>
                </c:pt>
              </c:strCache>
            </c:strRef>
          </c:cat>
          <c:val>
            <c:numRef>
              <c:f>'Figure D3.2.'!$B$37:$B$79</c:f>
              <c:numCache>
                <c:formatCode>#,##0.00</c:formatCode>
                <c:ptCount val="43"/>
                <c:pt idx="0">
                  <c:v>84320.13609610399</c:v>
                </c:pt>
                <c:pt idx="1">
                  <c:v>67163.178408446664</c:v>
                </c:pt>
                <c:pt idx="2">
                  <c:v>65009.720148453176</c:v>
                </c:pt>
                <c:pt idx="3">
                  <c:v>49481.77799983279</c:v>
                </c:pt>
                <c:pt idx="4">
                  <c:v>45508.653073777423</c:v>
                </c:pt>
                <c:pt idx="5">
                  <c:v>44247.340646852463</c:v>
                </c:pt>
                <c:pt idx="6">
                  <c:v>43132.171347708798</c:v>
                </c:pt>
                <c:pt idx="7">
                  <c:v>42276.848704225187</c:v>
                </c:pt>
                <c:pt idx="8">
                  <c:v>40602.303827962045</c:v>
                </c:pt>
                <c:pt idx="9">
                  <c:v>40347.872125571477</c:v>
                </c:pt>
                <c:pt idx="10">
                  <c:v>38558.551875069548</c:v>
                </c:pt>
                <c:pt idx="11">
                  <c:v>38335.843369507238</c:v>
                </c:pt>
                <c:pt idx="12">
                  <c:v>37690.225539347171</c:v>
                </c:pt>
                <c:pt idx="13">
                  <c:v>37634.245681554188</c:v>
                </c:pt>
                <c:pt idx="14">
                  <c:v>36629.32126868864</c:v>
                </c:pt>
                <c:pt idx="15">
                  <c:v>36589.281776593423</c:v>
                </c:pt>
                <c:pt idx="16">
                  <c:v>36552.601163120482</c:v>
                </c:pt>
                <c:pt idx="17">
                  <c:v>34769.319667893316</c:v>
                </c:pt>
                <c:pt idx="18">
                  <c:v>34186.119383663929</c:v>
                </c:pt>
                <c:pt idx="19">
                  <c:v>34093.584414556884</c:v>
                </c:pt>
                <c:pt idx="20">
                  <c:v>33516.276971656262</c:v>
                </c:pt>
                <c:pt idx="21">
                  <c:v>32725.226148681544</c:v>
                </c:pt>
                <c:pt idx="22">
                  <c:v>32492.225607012402</c:v>
                </c:pt>
                <c:pt idx="23">
                  <c:v>31882.109951797127</c:v>
                </c:pt>
                <c:pt idx="24">
                  <c:v>30891.248974496499</c:v>
                </c:pt>
                <c:pt idx="25">
                  <c:v>30560.438092630033</c:v>
                </c:pt>
                <c:pt idx="26">
                  <c:v>29040.327240655701</c:v>
                </c:pt>
                <c:pt idx="27">
                  <c:v>28030.797392238452</c:v>
                </c:pt>
                <c:pt idx="28">
                  <c:v>26560.21110740909</c:v>
                </c:pt>
                <c:pt idx="29">
                  <c:v>25955.132193678637</c:v>
                </c:pt>
                <c:pt idx="30">
                  <c:v>23747.148966762281</c:v>
                </c:pt>
                <c:pt idx="31">
                  <c:v>22178.306967629604</c:v>
                </c:pt>
                <c:pt idx="32">
                  <c:v>21854.295196820385</c:v>
                </c:pt>
                <c:pt idx="33">
                  <c:v>21388.843661883675</c:v>
                </c:pt>
                <c:pt idx="34">
                  <c:v>20254.6249929894</c:v>
                </c:pt>
                <c:pt idx="35">
                  <c:v>19825.378117950713</c:v>
                </c:pt>
                <c:pt idx="36">
                  <c:v>19623.669078064497</c:v>
                </c:pt>
                <c:pt idx="37">
                  <c:v>16160.669964588827</c:v>
                </c:pt>
                <c:pt idx="38">
                  <c:v>15339.184948332142</c:v>
                </c:pt>
                <c:pt idx="39">
                  <c:v>14775.369314501915</c:v>
                </c:pt>
                <c:pt idx="40">
                  <c:v>14494.220962267067</c:v>
                </c:pt>
                <c:pt idx="41">
                  <c:v>14280.062909466331</c:v>
                </c:pt>
                <c:pt idx="42">
                  <c:v>14044.802949340959</c:v>
                </c:pt>
              </c:numCache>
            </c:numRef>
          </c:val>
          <c:smooth val="0"/>
          <c:extLst>
            <c:ext xmlns:c16="http://schemas.microsoft.com/office/drawing/2014/chart" uri="{C3380CC4-5D6E-409C-BE32-E72D297353CC}">
              <c16:uniqueId val="{00000000-8FA3-4F04-BA7D-2F6083ECAD3A}"/>
            </c:ext>
          </c:extLst>
        </c:ser>
        <c:ser>
          <c:idx val="2"/>
          <c:order val="1"/>
          <c:tx>
            <c:strRef>
              <c:f>'Figure D3.2.'!$C$36</c:f>
              <c:strCache>
                <c:ptCount val="1"/>
                <c:pt idx="0">
                  <c:v>Salary after 15 years of experience/most prevalent qualifications</c:v>
                </c:pt>
              </c:strCache>
            </c:strRef>
          </c:tx>
          <c:spPr>
            <a:ln w="28575" cap="rnd" cmpd="sng" algn="ctr">
              <a:noFill/>
              <a:prstDash val="solid"/>
              <a:round/>
            </a:ln>
            <a:effectLst/>
          </c:spPr>
          <c:marker>
            <c:symbol val="circle"/>
            <c:size val="8"/>
            <c:spPr>
              <a:solidFill>
                <a:schemeClr val="accent3"/>
              </a:solidFill>
              <a:ln w="9525" cap="flat" cmpd="sng" algn="ctr">
                <a:solidFill>
                  <a:schemeClr val="accent3">
                    <a:shade val="95000"/>
                    <a:satMod val="105000"/>
                  </a:schemeClr>
                </a:solidFill>
                <a:prstDash val="solid"/>
                <a:round/>
              </a:ln>
              <a:effectLst/>
            </c:spPr>
          </c:marker>
          <c:cat>
            <c:strRef>
              <c:f>'Figure D3.2.'!$A$37:$A$79</c:f>
              <c:strCache>
                <c:ptCount val="43"/>
                <c:pt idx="0">
                  <c:v>Luxembourg</c:v>
                </c:pt>
                <c:pt idx="1">
                  <c:v>Germany</c:v>
                </c:pt>
                <c:pt idx="2">
                  <c:v>Switzerland</c:v>
                </c:pt>
                <c:pt idx="3">
                  <c:v>Denmark</c:v>
                </c:pt>
                <c:pt idx="4">
                  <c:v>Spain</c:v>
                </c:pt>
                <c:pt idx="5">
                  <c:v>Australia</c:v>
                </c:pt>
                <c:pt idx="6">
                  <c:v>Netherlands</c:v>
                </c:pt>
                <c:pt idx="7">
                  <c:v>Austria</c:v>
                </c:pt>
                <c:pt idx="8">
                  <c:v>United States</c:v>
                </c:pt>
                <c:pt idx="9">
                  <c:v>Sweden</c:v>
                </c:pt>
                <c:pt idx="10">
                  <c:v>Norway</c:v>
                </c:pt>
                <c:pt idx="11">
                  <c:v>Iceland</c:v>
                </c:pt>
                <c:pt idx="12">
                  <c:v>Flemish Comm. (Belgium)</c:v>
                </c:pt>
                <c:pt idx="13">
                  <c:v>Canada</c:v>
                </c:pt>
                <c:pt idx="14">
                  <c:v>Finland</c:v>
                </c:pt>
                <c:pt idx="15">
                  <c:v>French Comm. (Belgium)</c:v>
                </c:pt>
                <c:pt idx="16">
                  <c:v>Ireland</c:v>
                </c:pt>
                <c:pt idx="17">
                  <c:v>Scotland (UK)</c:v>
                </c:pt>
                <c:pt idx="18">
                  <c:v>EU23 Average</c:v>
                </c:pt>
                <c:pt idx="19">
                  <c:v>OECD average</c:v>
                </c:pt>
                <c:pt idx="20">
                  <c:v>Portugal</c:v>
                </c:pt>
                <c:pt idx="21">
                  <c:v>Italy</c:v>
                </c:pt>
                <c:pt idx="22">
                  <c:v>France</c:v>
                </c:pt>
                <c:pt idx="23">
                  <c:v>Korea</c:v>
                </c:pt>
                <c:pt idx="24">
                  <c:v>New Zealand</c:v>
                </c:pt>
                <c:pt idx="25">
                  <c:v>Japan</c:v>
                </c:pt>
                <c:pt idx="26">
                  <c:v>England (UK)</c:v>
                </c:pt>
                <c:pt idx="27">
                  <c:v>Slovenia</c:v>
                </c:pt>
                <c:pt idx="28">
                  <c:v>Mexico</c:v>
                </c:pt>
                <c:pt idx="29">
                  <c:v>Turkey</c:v>
                </c:pt>
                <c:pt idx="30">
                  <c:v>Chile</c:v>
                </c:pt>
                <c:pt idx="31">
                  <c:v>Estonia</c:v>
                </c:pt>
                <c:pt idx="32">
                  <c:v>Czech Republic</c:v>
                </c:pt>
                <c:pt idx="33">
                  <c:v>Israel</c:v>
                </c:pt>
                <c:pt idx="34">
                  <c:v>Lithuania</c:v>
                </c:pt>
                <c:pt idx="35">
                  <c:v>Greece</c:v>
                </c:pt>
                <c:pt idx="36">
                  <c:v>Colombia</c:v>
                </c:pt>
                <c:pt idx="37">
                  <c:v>Hungary</c:v>
                </c:pt>
                <c:pt idx="38">
                  <c:v>Slovak Republic</c:v>
                </c:pt>
                <c:pt idx="39">
                  <c:v>Brazil</c:v>
                </c:pt>
                <c:pt idx="40">
                  <c:v>Latvia</c:v>
                </c:pt>
                <c:pt idx="41">
                  <c:v>Poland</c:v>
                </c:pt>
                <c:pt idx="42">
                  <c:v>Costa Rica</c:v>
                </c:pt>
              </c:strCache>
            </c:strRef>
          </c:cat>
          <c:val>
            <c:numRef>
              <c:f>'Figure D3.2.'!$C$37:$C$79</c:f>
              <c:numCache>
                <c:formatCode>#,##0.00</c:formatCode>
                <c:ptCount val="43"/>
                <c:pt idx="0">
                  <c:v>116312.18773256698</c:v>
                </c:pt>
                <c:pt idx="1">
                  <c:v>80993.113030699256</c:v>
                </c:pt>
                <c:pt idx="2">
                  <c:v>#N/A</c:v>
                </c:pt>
                <c:pt idx="3">
                  <c:v>58348.598224883768</c:v>
                </c:pt>
                <c:pt idx="4">
                  <c:v>52506.438574526081</c:v>
                </c:pt>
                <c:pt idx="5">
                  <c:v>63392.662829712979</c:v>
                </c:pt>
                <c:pt idx="6">
                  <c:v>76005.761874062227</c:v>
                </c:pt>
                <c:pt idx="7">
                  <c:v>54406.46786014086</c:v>
                </c:pt>
                <c:pt idx="8">
                  <c:v>64466.961351055303</c:v>
                </c:pt>
                <c:pt idx="9">
                  <c:v>47322.80596377264</c:v>
                </c:pt>
                <c:pt idx="10">
                  <c:v>47386.772506398607</c:v>
                </c:pt>
                <c:pt idx="11">
                  <c:v>42368.451599022846</c:v>
                </c:pt>
                <c:pt idx="12">
                  <c:v>53213.331917708645</c:v>
                </c:pt>
                <c:pt idx="13">
                  <c:v>67301.228942849586</c:v>
                </c:pt>
                <c:pt idx="14">
                  <c:v>45555.188139749051</c:v>
                </c:pt>
                <c:pt idx="15">
                  <c:v>51511.432141602912</c:v>
                </c:pt>
                <c:pt idx="16">
                  <c:v>62134.74591174638</c:v>
                </c:pt>
                <c:pt idx="17">
                  <c:v>46227.30452236854</c:v>
                </c:pt>
                <c:pt idx="18">
                  <c:v>47771.944490769318</c:v>
                </c:pt>
                <c:pt idx="19">
                  <c:v>47674.677775701355</c:v>
                </c:pt>
                <c:pt idx="20">
                  <c:v>43279.452672731371</c:v>
                </c:pt>
                <c:pt idx="21">
                  <c:v>39840.145555185401</c:v>
                </c:pt>
                <c:pt idx="22">
                  <c:v>39320.360886186732</c:v>
                </c:pt>
                <c:pt idx="23">
                  <c:v>57241.702708920304</c:v>
                </c:pt>
                <c:pt idx="24">
                  <c:v>47949.958543806832</c:v>
                </c:pt>
                <c:pt idx="25">
                  <c:v>51339.325475684091</c:v>
                </c:pt>
                <c:pt idx="26">
                  <c:v>48955.577182364694</c:v>
                </c:pt>
                <c:pt idx="27">
                  <c:v>42110.672436997615</c:v>
                </c:pt>
                <c:pt idx="28">
                  <c:v>42316.263733908556</c:v>
                </c:pt>
                <c:pt idx="29">
                  <c:v>28544.822597665567</c:v>
                </c:pt>
                <c:pt idx="30">
                  <c:v>34577.407637137825</c:v>
                </c:pt>
                <c:pt idx="31">
                  <c:v>#N/A</c:v>
                </c:pt>
                <c:pt idx="32">
                  <c:v>24359.332986179244</c:v>
                </c:pt>
                <c:pt idx="33">
                  <c:v>34860.204111997198</c:v>
                </c:pt>
                <c:pt idx="34">
                  <c:v>21083.878824783071</c:v>
                </c:pt>
                <c:pt idx="35">
                  <c:v>26197.821084434869</c:v>
                </c:pt>
                <c:pt idx="36">
                  <c:v>35787.914599394804</c:v>
                </c:pt>
                <c:pt idx="37">
                  <c:v>21089.674303788423</c:v>
                </c:pt>
                <c:pt idx="38">
                  <c:v>21552.666387547841</c:v>
                </c:pt>
                <c:pt idx="39">
                  <c:v>#N/A</c:v>
                </c:pt>
                <c:pt idx="40">
                  <c:v>#N/A</c:v>
                </c:pt>
                <c:pt idx="41">
                  <c:v>26427.765073667757</c:v>
                </c:pt>
                <c:pt idx="42">
                  <c:v>31993.55398740256</c:v>
                </c:pt>
              </c:numCache>
            </c:numRef>
          </c:val>
          <c:smooth val="0"/>
          <c:extLst>
            <c:ext xmlns:c16="http://schemas.microsoft.com/office/drawing/2014/chart" uri="{C3380CC4-5D6E-409C-BE32-E72D297353CC}">
              <c16:uniqueId val="{00000001-8FA3-4F04-BA7D-2F6083ECAD3A}"/>
            </c:ext>
          </c:extLst>
        </c:ser>
        <c:ser>
          <c:idx val="1"/>
          <c:order val="2"/>
          <c:tx>
            <c:strRef>
              <c:f>'Figure D3.2.'!$D$36</c:f>
              <c:strCache>
                <c:ptCount val="1"/>
                <c:pt idx="0">
                  <c:v>Salary at top of scale/maximum qualifications</c:v>
                </c:pt>
              </c:strCache>
            </c:strRef>
          </c:tx>
          <c:spPr>
            <a:ln w="28575" cap="rnd" cmpd="sng" algn="ctr">
              <a:noFill/>
              <a:prstDash val="solid"/>
              <a:round/>
            </a:ln>
            <a:effectLst/>
          </c:spPr>
          <c:marker>
            <c:symbol val="triangle"/>
            <c:size val="7"/>
            <c:spPr>
              <a:solidFill>
                <a:schemeClr val="accent2"/>
              </a:solidFill>
              <a:ln w="9525" cap="flat" cmpd="sng" algn="ctr">
                <a:solidFill>
                  <a:schemeClr val="accent2"/>
                </a:solidFill>
                <a:prstDash val="solid"/>
                <a:round/>
              </a:ln>
              <a:effectLst/>
            </c:spPr>
          </c:marker>
          <c:cat>
            <c:strRef>
              <c:f>'Figure D3.2.'!$A$37:$A$79</c:f>
              <c:strCache>
                <c:ptCount val="43"/>
                <c:pt idx="0">
                  <c:v>Luxembourg</c:v>
                </c:pt>
                <c:pt idx="1">
                  <c:v>Germany</c:v>
                </c:pt>
                <c:pt idx="2">
                  <c:v>Switzerland</c:v>
                </c:pt>
                <c:pt idx="3">
                  <c:v>Denmark</c:v>
                </c:pt>
                <c:pt idx="4">
                  <c:v>Spain</c:v>
                </c:pt>
                <c:pt idx="5">
                  <c:v>Australia</c:v>
                </c:pt>
                <c:pt idx="6">
                  <c:v>Netherlands</c:v>
                </c:pt>
                <c:pt idx="7">
                  <c:v>Austria</c:v>
                </c:pt>
                <c:pt idx="8">
                  <c:v>United States</c:v>
                </c:pt>
                <c:pt idx="9">
                  <c:v>Sweden</c:v>
                </c:pt>
                <c:pt idx="10">
                  <c:v>Norway</c:v>
                </c:pt>
                <c:pt idx="11">
                  <c:v>Iceland</c:v>
                </c:pt>
                <c:pt idx="12">
                  <c:v>Flemish Comm. (Belgium)</c:v>
                </c:pt>
                <c:pt idx="13">
                  <c:v>Canada</c:v>
                </c:pt>
                <c:pt idx="14">
                  <c:v>Finland</c:v>
                </c:pt>
                <c:pt idx="15">
                  <c:v>French Comm. (Belgium)</c:v>
                </c:pt>
                <c:pt idx="16">
                  <c:v>Ireland</c:v>
                </c:pt>
                <c:pt idx="17">
                  <c:v>Scotland (UK)</c:v>
                </c:pt>
                <c:pt idx="18">
                  <c:v>EU23 Average</c:v>
                </c:pt>
                <c:pt idx="19">
                  <c:v>OECD average</c:v>
                </c:pt>
                <c:pt idx="20">
                  <c:v>Portugal</c:v>
                </c:pt>
                <c:pt idx="21">
                  <c:v>Italy</c:v>
                </c:pt>
                <c:pt idx="22">
                  <c:v>France</c:v>
                </c:pt>
                <c:pt idx="23">
                  <c:v>Korea</c:v>
                </c:pt>
                <c:pt idx="24">
                  <c:v>New Zealand</c:v>
                </c:pt>
                <c:pt idx="25">
                  <c:v>Japan</c:v>
                </c:pt>
                <c:pt idx="26">
                  <c:v>England (UK)</c:v>
                </c:pt>
                <c:pt idx="27">
                  <c:v>Slovenia</c:v>
                </c:pt>
                <c:pt idx="28">
                  <c:v>Mexico</c:v>
                </c:pt>
                <c:pt idx="29">
                  <c:v>Turkey</c:v>
                </c:pt>
                <c:pt idx="30">
                  <c:v>Chile</c:v>
                </c:pt>
                <c:pt idx="31">
                  <c:v>Estonia</c:v>
                </c:pt>
                <c:pt idx="32">
                  <c:v>Czech Republic</c:v>
                </c:pt>
                <c:pt idx="33">
                  <c:v>Israel</c:v>
                </c:pt>
                <c:pt idx="34">
                  <c:v>Lithuania</c:v>
                </c:pt>
                <c:pt idx="35">
                  <c:v>Greece</c:v>
                </c:pt>
                <c:pt idx="36">
                  <c:v>Colombia</c:v>
                </c:pt>
                <c:pt idx="37">
                  <c:v>Hungary</c:v>
                </c:pt>
                <c:pt idx="38">
                  <c:v>Slovak Republic</c:v>
                </c:pt>
                <c:pt idx="39">
                  <c:v>Brazil</c:v>
                </c:pt>
                <c:pt idx="40">
                  <c:v>Latvia</c:v>
                </c:pt>
                <c:pt idx="41">
                  <c:v>Poland</c:v>
                </c:pt>
                <c:pt idx="42">
                  <c:v>Costa Rica</c:v>
                </c:pt>
              </c:strCache>
            </c:strRef>
          </c:cat>
          <c:val>
            <c:numRef>
              <c:f>'Figure D3.2.'!$D$37:$D$79</c:f>
              <c:numCache>
                <c:formatCode>#,##0.00</c:formatCode>
                <c:ptCount val="43"/>
                <c:pt idx="0">
                  <c:v>146568.23656705132</c:v>
                </c:pt>
                <c:pt idx="1">
                  <c:v>88213.714513642626</c:v>
                </c:pt>
                <c:pt idx="2">
                  <c:v>99703.340923752286</c:v>
                </c:pt>
                <c:pt idx="3">
                  <c:v>58348.598224883768</c:v>
                </c:pt>
                <c:pt idx="4">
                  <c:v>69100.335381867699</c:v>
                </c:pt>
                <c:pt idx="5">
                  <c:v>65559.522855614123</c:v>
                </c:pt>
                <c:pt idx="6">
                  <c:v>88463.680933340554</c:v>
                </c:pt>
                <c:pt idx="7">
                  <c:v>81311.43246670517</c:v>
                </c:pt>
                <c:pt idx="8">
                  <c:v>70902.515022684063</c:v>
                </c:pt>
                <c:pt idx="9">
                  <c:v>53885.260959155508</c:v>
                </c:pt>
                <c:pt idx="10">
                  <c:v>57374.160762639563</c:v>
                </c:pt>
                <c:pt idx="11">
                  <c:v>44570.814805817703</c:v>
                </c:pt>
                <c:pt idx="12">
                  <c:v>65109.572850807548</c:v>
                </c:pt>
                <c:pt idx="13">
                  <c:v>68669.125798005305</c:v>
                </c:pt>
                <c:pt idx="14">
                  <c:v>48288.499428133997</c:v>
                </c:pt>
                <c:pt idx="15">
                  <c:v>79745.922592553266</c:v>
                </c:pt>
                <c:pt idx="16">
                  <c:v>73466.07260303355</c:v>
                </c:pt>
                <c:pt idx="17">
                  <c:v>46227.30452236854</c:v>
                </c:pt>
                <c:pt idx="18">
                  <c:v>61199.415553641549</c:v>
                </c:pt>
                <c:pt idx="19">
                  <c:v>62929.694191112787</c:v>
                </c:pt>
                <c:pt idx="20">
                  <c:v>72368.994812420118</c:v>
                </c:pt>
                <c:pt idx="21">
                  <c:v>48832.957486610452</c:v>
                </c:pt>
                <c:pt idx="22">
                  <c:v>68731.798689781499</c:v>
                </c:pt>
                <c:pt idx="23">
                  <c:v>90973.329049354244</c:v>
                </c:pt>
                <c:pt idx="24">
                  <c:v>47949.958543806832</c:v>
                </c:pt>
                <c:pt idx="25">
                  <c:v>63561.658612790794</c:v>
                </c:pt>
                <c:pt idx="26">
                  <c:v>75850.541852944458</c:v>
                </c:pt>
                <c:pt idx="27">
                  <c:v>50538.854041906925</c:v>
                </c:pt>
                <c:pt idx="28">
                  <c:v>82051.025051931196</c:v>
                </c:pt>
                <c:pt idx="29">
                  <c:v>32953.184057524442</c:v>
                </c:pt>
                <c:pt idx="30">
                  <c:v>63725.127049248935</c:v>
                </c:pt>
                <c:pt idx="31">
                  <c:v>#N/A</c:v>
                </c:pt>
                <c:pt idx="32">
                  <c:v>28851.124884339959</c:v>
                </c:pt>
                <c:pt idx="33">
                  <c:v>58678.881112293195</c:v>
                </c:pt>
                <c:pt idx="34">
                  <c:v>28473.051253495283</c:v>
                </c:pt>
                <c:pt idx="35">
                  <c:v>38803.517854792422</c:v>
                </c:pt>
                <c:pt idx="36">
                  <c:v>74139.483691955393</c:v>
                </c:pt>
                <c:pt idx="37">
                  <c:v>42825.775406160392</c:v>
                </c:pt>
                <c:pt idx="38">
                  <c:v>26032.153006517303</c:v>
                </c:pt>
                <c:pt idx="39">
                  <c:v>#N/A</c:v>
                </c:pt>
                <c:pt idx="40">
                  <c:v>#N/A</c:v>
                </c:pt>
                <c:pt idx="41">
                  <c:v>27549.157401242966</c:v>
                </c:pt>
                <c:pt idx="42">
                  <c:v>38735.91600167947</c:v>
                </c:pt>
              </c:numCache>
            </c:numRef>
          </c:val>
          <c:smooth val="0"/>
          <c:extLst>
            <c:ext xmlns:c16="http://schemas.microsoft.com/office/drawing/2014/chart" uri="{C3380CC4-5D6E-409C-BE32-E72D297353CC}">
              <c16:uniqueId val="{00000002-8FA3-4F04-BA7D-2F6083ECAD3A}"/>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391994752"/>
        <c:axId val="392004736"/>
      </c:lineChart>
      <c:catAx>
        <c:axId val="391994752"/>
        <c:scaling>
          <c:orientation val="minMax"/>
        </c:scaling>
        <c:delete val="0"/>
        <c:axPos val="b"/>
        <c:majorGridlines>
          <c:spPr>
            <a:ln w="9525" cap="flat" cmpd="sng" algn="ctr">
              <a:noFill/>
              <a:prstDash val="solid"/>
              <a:round/>
            </a:ln>
            <a:effectLst/>
          </c:spPr>
        </c:majorGridlines>
        <c:numFmt formatCode="General" sourceLinked="1"/>
        <c:majorTickMark val="out"/>
        <c:minorTickMark val="none"/>
        <c:tickLblPos val="nextTo"/>
        <c:spPr>
          <a:noFill/>
          <a:ln w="9525" cap="flat" cmpd="sng" algn="ctr">
            <a:solidFill>
              <a:srgbClr val="FFFFFF"/>
            </a:solidFill>
            <a:prstDash val="solid"/>
            <a:round/>
          </a:ln>
          <a:effectLst/>
        </c:spPr>
        <c:txPr>
          <a:bodyPr rot="-27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392004736"/>
        <c:crosses val="autoZero"/>
        <c:auto val="1"/>
        <c:lblAlgn val="ctr"/>
        <c:lblOffset val="100"/>
        <c:tickLblSkip val="1"/>
        <c:noMultiLvlLbl val="0"/>
      </c:catAx>
      <c:valAx>
        <c:axId val="392004736"/>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391994752"/>
        <c:crosses val="autoZero"/>
        <c:crossBetween val="between"/>
      </c:valAx>
      <c:spPr>
        <a:noFill/>
        <a:ln>
          <a:noFill/>
        </a:ln>
        <a:effectLst/>
        <a:extLst>
          <a:ext uri="{909E8E84-426E-40DD-AFC4-6F175D3DCCD1}">
            <a14:hiddenFill xmlns:a14="http://schemas.microsoft.com/office/drawing/2010/main">
              <a:solidFill>
                <a:sysClr val="window" lastClr="FF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20665263299719069"/>
          <c:y val="8.6942481871927803E-3"/>
          <c:w val="0.65223592085740301"/>
          <c:h val="0.1229272547460958"/>
        </c:manualLayout>
      </c:layout>
      <c:overlay val="0"/>
      <c:spPr>
        <a:noFill/>
        <a:ln>
          <a:noFill/>
        </a:ln>
        <a:effectLst/>
      </c:spPr>
      <c:txPr>
        <a:bodyPr rot="0" spcFirstLastPara="1" vertOverflow="ellipsis" vert="horz" wrap="square" anchor="ctr" anchorCtr="1"/>
        <a:lstStyle/>
        <a:p>
          <a:pPr>
            <a:defRPr sz="800" b="0" i="0" u="none" strike="noStrike" kern="1200" baseline="0">
              <a:solidFill>
                <a:srgbClr val="000000"/>
              </a:solidFill>
              <a:latin typeface="Arial" panose="020B0604020202020204" pitchFamily="34" charset="0"/>
              <a:ea typeface="Calibri"/>
              <a:cs typeface="Arial" panose="020B0604020202020204" pitchFamily="34" charset="0"/>
            </a:defRPr>
          </a:pPr>
          <a:endParaRPr lang="en-US"/>
        </a:p>
      </c:txPr>
    </c:legend>
    <c:plotVisOnly val="1"/>
    <c:dispBlanksAs val="gap"/>
    <c:showDLblsOverMax val="0"/>
  </c:chart>
  <c:spPr>
    <a:noFill/>
    <a:ln w="9525" cap="flat" cmpd="sng" algn="ctr">
      <a:noFill/>
      <a:prstDash val="solid"/>
      <a:round/>
    </a:ln>
    <a:effectLst/>
    <a:extLst>
      <a:ext uri="{909E8E84-426E-40DD-AFC4-6F175D3DCCD1}">
        <a14:hiddenFill xmlns:a14="http://schemas.microsoft.com/office/drawing/2010/main">
          <a:solidFill>
            <a:schemeClr val="bg1"/>
          </a:solidFill>
        </a14:hiddenFill>
      </a:ext>
    </a:extLst>
  </c:spPr>
  <c:txPr>
    <a:bodyPr/>
    <a:lstStyle/>
    <a:p>
      <a:pPr>
        <a:defRPr sz="1000"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487904990172901E-2"/>
          <c:y val="0.10980390461573188"/>
          <c:w val="0.89844276605294493"/>
          <c:h val="0.59301362513169942"/>
        </c:manualLayout>
      </c:layout>
      <c:barChart>
        <c:barDir val="col"/>
        <c:grouping val="clustered"/>
        <c:varyColors val="0"/>
        <c:ser>
          <c:idx val="1"/>
          <c:order val="0"/>
          <c:tx>
            <c:strRef>
              <c:f>'Figure D3.1.'!$N$35</c:f>
              <c:strCache>
                <c:ptCount val="1"/>
                <c:pt idx="0">
                  <c:v>Teachers</c:v>
                </c:pt>
              </c:strCache>
            </c:strRef>
          </c:tx>
          <c:spPr>
            <a:solidFill>
              <a:schemeClr val="accent1"/>
            </a:solidFill>
            <a:ln>
              <a:noFill/>
            </a:ln>
            <a:effectLst/>
          </c:spPr>
          <c:invertIfNegative val="0"/>
          <c:cat>
            <c:strRef>
              <c:f>'Figure D3.1.'!$M$36:$M$68</c:f>
              <c:strCache>
                <c:ptCount val="33"/>
                <c:pt idx="0">
                  <c:v>Costa Rica</c:v>
                </c:pt>
                <c:pt idx="1">
                  <c:v>Latvia</c:v>
                </c:pt>
                <c:pt idx="2">
                  <c:v>Portugal</c:v>
                </c:pt>
                <c:pt idx="3">
                  <c:v>Germany</c:v>
                </c:pt>
                <c:pt idx="4">
                  <c:v>Finland</c:v>
                </c:pt>
                <c:pt idx="5">
                  <c:v>Israel</c:v>
                </c:pt>
                <c:pt idx="6">
                  <c:v>Australia</c:v>
                </c:pt>
                <c:pt idx="7">
                  <c:v>Lithuania</c:v>
                </c:pt>
                <c:pt idx="8">
                  <c:v>England (UK)</c:v>
                </c:pt>
                <c:pt idx="9">
                  <c:v>Estonia</c:v>
                </c:pt>
                <c:pt idx="10">
                  <c:v>Slovenia</c:v>
                </c:pt>
                <c:pt idx="11">
                  <c:v>Netherlands</c:v>
                </c:pt>
                <c:pt idx="12">
                  <c:v>Chile</c:v>
                </c:pt>
                <c:pt idx="13">
                  <c:v>EU average</c:v>
                </c:pt>
                <c:pt idx="14">
                  <c:v>France</c:v>
                </c:pt>
                <c:pt idx="15">
                  <c:v>New Zealand</c:v>
                </c:pt>
                <c:pt idx="16">
                  <c:v>OECD average</c:v>
                </c:pt>
                <c:pt idx="17">
                  <c:v>Sweden</c:v>
                </c:pt>
                <c:pt idx="18">
                  <c:v>Austria</c:v>
                </c:pt>
                <c:pt idx="19">
                  <c:v>Flemish Comm. (Belgium)</c:v>
                </c:pt>
                <c:pt idx="20">
                  <c:v>Brazil</c:v>
                </c:pt>
                <c:pt idx="21">
                  <c:v>Turkey</c:v>
                </c:pt>
                <c:pt idx="22">
                  <c:v>Scotland (UK)</c:v>
                </c:pt>
                <c:pt idx="23">
                  <c:v>Greece</c:v>
                </c:pt>
                <c:pt idx="24">
                  <c:v>Poland</c:v>
                </c:pt>
                <c:pt idx="25">
                  <c:v>Denmark</c:v>
                </c:pt>
                <c:pt idx="26">
                  <c:v>French Comm. (Belgium)</c:v>
                </c:pt>
                <c:pt idx="27">
                  <c:v>Norway</c:v>
                </c:pt>
                <c:pt idx="28">
                  <c:v>Hungary</c:v>
                </c:pt>
                <c:pt idx="29">
                  <c:v>Italy</c:v>
                </c:pt>
                <c:pt idx="30">
                  <c:v>Slovak Republic</c:v>
                </c:pt>
                <c:pt idx="31">
                  <c:v>United States</c:v>
                </c:pt>
                <c:pt idx="32">
                  <c:v>Czech Republic</c:v>
                </c:pt>
              </c:strCache>
            </c:strRef>
          </c:cat>
          <c:val>
            <c:numRef>
              <c:f>'Figure D3.1.'!$N$36:$N$68</c:f>
              <c:numCache>
                <c:formatCode>#,##0.00</c:formatCode>
                <c:ptCount val="33"/>
                <c:pt idx="0">
                  <c:v>1.4697914002623191</c:v>
                </c:pt>
                <c:pt idx="1">
                  <c:v>1.3996607004785855</c:v>
                </c:pt>
                <c:pt idx="2">
                  <c:v>1.3727646994558991</c:v>
                </c:pt>
                <c:pt idx="3">
                  <c:v>1.0014255572079838</c:v>
                </c:pt>
                <c:pt idx="4">
                  <c:v>0.98136418367522571</c:v>
                </c:pt>
                <c:pt idx="5">
                  <c:v>0.95517336727240565</c:v>
                </c:pt>
                <c:pt idx="6">
                  <c:v>0.94446111417693679</c:v>
                </c:pt>
                <c:pt idx="7">
                  <c:v>0.92482572018557063</c:v>
                </c:pt>
                <c:pt idx="8">
                  <c:v>0.91765350713346339</c:v>
                </c:pt>
                <c:pt idx="9">
                  <c:v>0.90811255563538362</c:v>
                </c:pt>
                <c:pt idx="10">
                  <c:v>0.89589780948374864</c:v>
                </c:pt>
                <c:pt idx="11">
                  <c:v>0.89150691053033571</c:v>
                </c:pt>
                <c:pt idx="12">
                  <c:v>0.88899577823529419</c:v>
                </c:pt>
                <c:pt idx="13">
                  <c:v>0.88704163189703966</c:v>
                </c:pt>
                <c:pt idx="14">
                  <c:v>0.88315182365559908</c:v>
                </c:pt>
                <c:pt idx="15">
                  <c:v>0.88172095019861307</c:v>
                </c:pt>
                <c:pt idx="16">
                  <c:v>0.87764416277541479</c:v>
                </c:pt>
                <c:pt idx="17">
                  <c:v>0.86918339958312374</c:v>
                </c:pt>
                <c:pt idx="18">
                  <c:v>0.86894760188859244</c:v>
                </c:pt>
                <c:pt idx="19">
                  <c:v>0.86071285171782019</c:v>
                </c:pt>
                <c:pt idx="20">
                  <c:v>0.85898013720739208</c:v>
                </c:pt>
                <c:pt idx="21">
                  <c:v>0.85462421728336313</c:v>
                </c:pt>
                <c:pt idx="22">
                  <c:v>0.83179710368791349</c:v>
                </c:pt>
                <c:pt idx="23">
                  <c:v>0.82911358477928288</c:v>
                </c:pt>
                <c:pt idx="24">
                  <c:v>0.82296153160355834</c:v>
                </c:pt>
                <c:pt idx="25">
                  <c:v>0.82287762632684802</c:v>
                </c:pt>
                <c:pt idx="26">
                  <c:v>0.80079909966890062</c:v>
                </c:pt>
                <c:pt idx="27">
                  <c:v>0.75748444911297252</c:v>
                </c:pt>
                <c:pt idx="28">
                  <c:v>0.67610710068010271</c:v>
                </c:pt>
                <c:pt idx="29">
                  <c:v>0.66348598257032032</c:v>
                </c:pt>
                <c:pt idx="30">
                  <c:v>0.65498904500979982</c:v>
                </c:pt>
                <c:pt idx="31">
                  <c:v>0.65430494247257542</c:v>
                </c:pt>
                <c:pt idx="32">
                  <c:v>0.6375775067768138</c:v>
                </c:pt>
              </c:numCache>
            </c:numRef>
          </c:val>
          <c:extLst>
            <c:ext xmlns:c16="http://schemas.microsoft.com/office/drawing/2014/chart" uri="{C3380CC4-5D6E-409C-BE32-E72D297353CC}">
              <c16:uniqueId val="{00000000-2458-4F67-B4B7-756EEA7AB89C}"/>
            </c:ext>
          </c:extLst>
        </c:ser>
        <c:ser>
          <c:idx val="0"/>
          <c:order val="1"/>
          <c:tx>
            <c:strRef>
              <c:f>'Figure D3.1.'!$O$35</c:f>
              <c:strCache>
                <c:ptCount val="1"/>
                <c:pt idx="0">
                  <c:v>School heads</c:v>
                </c:pt>
              </c:strCache>
            </c:strRef>
          </c:tx>
          <c:spPr>
            <a:solidFill>
              <a:schemeClr val="accent3"/>
            </a:solidFill>
            <a:ln>
              <a:noFill/>
            </a:ln>
            <a:effectLst/>
          </c:spPr>
          <c:invertIfNegative val="0"/>
          <c:cat>
            <c:strRef>
              <c:f>'Figure D3.1.'!$M$36:$M$68</c:f>
              <c:strCache>
                <c:ptCount val="33"/>
                <c:pt idx="0">
                  <c:v>Costa Rica</c:v>
                </c:pt>
                <c:pt idx="1">
                  <c:v>Latvia</c:v>
                </c:pt>
                <c:pt idx="2">
                  <c:v>Portugal</c:v>
                </c:pt>
                <c:pt idx="3">
                  <c:v>Germany</c:v>
                </c:pt>
                <c:pt idx="4">
                  <c:v>Finland</c:v>
                </c:pt>
                <c:pt idx="5">
                  <c:v>Israel</c:v>
                </c:pt>
                <c:pt idx="6">
                  <c:v>Australia</c:v>
                </c:pt>
                <c:pt idx="7">
                  <c:v>Lithuania</c:v>
                </c:pt>
                <c:pt idx="8">
                  <c:v>England (UK)</c:v>
                </c:pt>
                <c:pt idx="9">
                  <c:v>Estonia</c:v>
                </c:pt>
                <c:pt idx="10">
                  <c:v>Slovenia</c:v>
                </c:pt>
                <c:pt idx="11">
                  <c:v>Netherlands</c:v>
                </c:pt>
                <c:pt idx="12">
                  <c:v>Chile</c:v>
                </c:pt>
                <c:pt idx="13">
                  <c:v>EU average</c:v>
                </c:pt>
                <c:pt idx="14">
                  <c:v>France</c:v>
                </c:pt>
                <c:pt idx="15">
                  <c:v>New Zealand</c:v>
                </c:pt>
                <c:pt idx="16">
                  <c:v>OECD average</c:v>
                </c:pt>
                <c:pt idx="17">
                  <c:v>Sweden</c:v>
                </c:pt>
                <c:pt idx="18">
                  <c:v>Austria</c:v>
                </c:pt>
                <c:pt idx="19">
                  <c:v>Flemish Comm. (Belgium)</c:v>
                </c:pt>
                <c:pt idx="20">
                  <c:v>Brazil</c:v>
                </c:pt>
                <c:pt idx="21">
                  <c:v>Turkey</c:v>
                </c:pt>
                <c:pt idx="22">
                  <c:v>Scotland (UK)</c:v>
                </c:pt>
                <c:pt idx="23">
                  <c:v>Greece</c:v>
                </c:pt>
                <c:pt idx="24">
                  <c:v>Poland</c:v>
                </c:pt>
                <c:pt idx="25">
                  <c:v>Denmark</c:v>
                </c:pt>
                <c:pt idx="26">
                  <c:v>French Comm. (Belgium)</c:v>
                </c:pt>
                <c:pt idx="27">
                  <c:v>Norway</c:v>
                </c:pt>
                <c:pt idx="28">
                  <c:v>Hungary</c:v>
                </c:pt>
                <c:pt idx="29">
                  <c:v>Italy</c:v>
                </c:pt>
                <c:pt idx="30">
                  <c:v>Slovak Republic</c:v>
                </c:pt>
                <c:pt idx="31">
                  <c:v>United States</c:v>
                </c:pt>
                <c:pt idx="32">
                  <c:v>Czech Republic</c:v>
                </c:pt>
              </c:strCache>
            </c:strRef>
          </c:cat>
          <c:val>
            <c:numRef>
              <c:f>'Figure D3.1.'!$O$36:$O$68</c:f>
              <c:numCache>
                <c:formatCode>#,##0.00</c:formatCode>
                <c:ptCount val="33"/>
                <c:pt idx="0">
                  <c:v>2.0939976701768974</c:v>
                </c:pt>
                <c:pt idx="1">
                  <c:v>1.5981155982740021</c:v>
                </c:pt>
                <c:pt idx="2">
                  <c:v>1.9893252756220932</c:v>
                </c:pt>
                <c:pt idx="4">
                  <c:v>1.4176530208280531</c:v>
                </c:pt>
                <c:pt idx="5">
                  <c:v>1.5638502008574504</c:v>
                </c:pt>
                <c:pt idx="6">
                  <c:v>1.7764900859039945</c:v>
                </c:pt>
                <c:pt idx="8">
                  <c:v>2.144427329523416</c:v>
                </c:pt>
                <c:pt idx="9">
                  <c:v>1.122992579961424</c:v>
                </c:pt>
                <c:pt idx="10">
                  <c:v>1.2350596995274425</c:v>
                </c:pt>
                <c:pt idx="11">
                  <c:v>1.2467875179900472</c:v>
                </c:pt>
                <c:pt idx="12">
                  <c:v>1.4391803264705882</c:v>
                </c:pt>
                <c:pt idx="13">
                  <c:v>1.3409748130124375</c:v>
                </c:pt>
                <c:pt idx="14">
                  <c:v>1.3647072558856213</c:v>
                </c:pt>
                <c:pt idx="15">
                  <c:v>1.3785618844356307</c:v>
                </c:pt>
                <c:pt idx="16">
                  <c:v>1.3370066604391517</c:v>
                </c:pt>
                <c:pt idx="17">
                  <c:v>1.1904126451665487</c:v>
                </c:pt>
                <c:pt idx="18">
                  <c:v>1.1469911950755618</c:v>
                </c:pt>
                <c:pt idx="19">
                  <c:v>1.3123781931021057</c:v>
                </c:pt>
                <c:pt idx="21">
                  <c:v>0.9738578329399703</c:v>
                </c:pt>
                <c:pt idx="22">
                  <c:v>1.2929744358720459</c:v>
                </c:pt>
                <c:pt idx="23">
                  <c:v>1.1526221022765721</c:v>
                </c:pt>
                <c:pt idx="24">
                  <c:v>1.096707952178346</c:v>
                </c:pt>
                <c:pt idx="25">
                  <c:v>1.1548850081659834</c:v>
                </c:pt>
                <c:pt idx="26">
                  <c:v>1.2751498050168946</c:v>
                </c:pt>
                <c:pt idx="27">
                  <c:v>1.0073137883169512</c:v>
                </c:pt>
                <c:pt idx="29">
                  <c:v>1.3900578984651863</c:v>
                </c:pt>
                <c:pt idx="31">
                  <c:v>1.1483657578303395</c:v>
                </c:pt>
                <c:pt idx="32">
                  <c:v>1.006299121292525</c:v>
                </c:pt>
              </c:numCache>
            </c:numRef>
          </c:val>
          <c:extLst>
            <c:ext xmlns:c16="http://schemas.microsoft.com/office/drawing/2014/chart" uri="{C3380CC4-5D6E-409C-BE32-E72D297353CC}">
              <c16:uniqueId val="{00000001-2458-4F67-B4B7-756EEA7AB89C}"/>
            </c:ext>
          </c:extLst>
        </c:ser>
        <c:dLbls>
          <c:showLegendKey val="0"/>
          <c:showVal val="0"/>
          <c:showCatName val="0"/>
          <c:showSerName val="0"/>
          <c:showPercent val="0"/>
          <c:showBubbleSize val="0"/>
        </c:dLbls>
        <c:gapWidth val="150"/>
        <c:axId val="368936448"/>
        <c:axId val="368937984"/>
      </c:barChart>
      <c:catAx>
        <c:axId val="368936448"/>
        <c:scaling>
          <c:orientation val="minMax"/>
        </c:scaling>
        <c:delete val="0"/>
        <c:axPos val="b"/>
        <c:numFmt formatCode="General" sourceLinked="1"/>
        <c:majorTickMark val="none"/>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2400000" spcFirstLastPara="1" vertOverflow="ellipsis" wrap="square" anchor="ctr" anchorCtr="1"/>
          <a:lstStyle/>
          <a:p>
            <a:pPr>
              <a:defRPr sz="1000" b="0" i="0" u="none" strike="noStrike" kern="1200" baseline="0">
                <a:solidFill>
                  <a:srgbClr val="FFFFFF"/>
                </a:solidFill>
                <a:latin typeface="Arial"/>
                <a:ea typeface="Arial"/>
                <a:cs typeface="Arial"/>
              </a:defRPr>
            </a:pPr>
            <a:endParaRPr lang="en-US"/>
          </a:p>
        </c:txPr>
        <c:crossAx val="368937984"/>
        <c:crosses val="autoZero"/>
        <c:auto val="1"/>
        <c:lblAlgn val="ctr"/>
        <c:lblOffset val="0"/>
        <c:tickLblSkip val="1"/>
        <c:noMultiLvlLbl val="0"/>
      </c:catAx>
      <c:valAx>
        <c:axId val="368937984"/>
        <c:scaling>
          <c:orientation val="minMax"/>
          <c:max val="2.2000000000000002"/>
        </c:scaling>
        <c:delete val="0"/>
        <c:axPos val="l"/>
        <c:majorGridlines>
          <c:spPr>
            <a:ln w="9525" cap="flat" cmpd="sng" algn="ctr">
              <a:solidFill>
                <a:schemeClr val="bg1">
                  <a:lumMod val="50000"/>
                </a:schemeClr>
              </a:solidFill>
              <a:prstDash val="solid"/>
              <a:round/>
            </a:ln>
            <a:effectLst/>
          </c:spPr>
        </c:majorGridlines>
        <c:numFmt formatCode="#,##0.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68936448"/>
        <c:crosses val="autoZero"/>
        <c:crossBetween val="between"/>
        <c:majorUnit val="0.2"/>
      </c:valAx>
      <c:spPr>
        <a:noFill/>
        <a:ln w="9525">
          <a:noFill/>
        </a:ln>
        <a:effectLst/>
        <a:extLst>
          <a:ext uri="{909E8E84-426E-40DD-AFC4-6F175D3DCCD1}">
            <a14:hiddenFill xmlns:a14="http://schemas.microsoft.com/office/drawing/2010/main">
              <a:solidFill>
                <a:srgbClr val="FFFFFF"/>
              </a:solidFill>
            </a14:hiddenFill>
          </a:ext>
        </a:extLst>
      </c:spPr>
    </c:plotArea>
    <c:legend>
      <c:legendPos val="r"/>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17368356220944056"/>
          <c:y val="1.4527523936915306E-2"/>
          <c:w val="0.72112864789193554"/>
          <c:h val="5.0034151261412634E-2"/>
        </c:manualLayout>
      </c:layout>
      <c:overlay val="1"/>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sz="800" b="0" i="0" u="none" strike="noStrike" kern="1200" baseline="0">
              <a:solidFill>
                <a:srgbClr val="000000"/>
              </a:solidFill>
              <a:latin typeface="Arial"/>
              <a:ea typeface="Arial"/>
              <a:cs typeface="Arial"/>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pPr>
      <a:endParaRPr lang="en-US"/>
    </a:p>
  </c:txPr>
  <c:externalData r:id="rId3">
    <c:autoUpdate val="0"/>
  </c:externalData>
  <c:userShapes r:id="rId4"/>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178345492483761E-2"/>
          <c:y val="7.2716838746466395E-2"/>
          <c:w val="0.90291417956771447"/>
          <c:h val="0.71659464855297828"/>
        </c:manualLayout>
      </c:layout>
      <c:scatterChart>
        <c:scatterStyle val="lineMarker"/>
        <c:varyColors val="0"/>
        <c:ser>
          <c:idx val="0"/>
          <c:order val="0"/>
          <c:tx>
            <c:v/>
          </c:tx>
          <c:spPr>
            <a:ln w="28575" cap="rnd" cmpd="sng" algn="ctr">
              <a:noFill/>
              <a:prstDash val="solid"/>
              <a:round/>
            </a:ln>
            <a:effectLst/>
          </c:spPr>
          <c:marker>
            <c:spPr>
              <a:solidFill>
                <a:schemeClr val="accent3"/>
              </a:solidFill>
              <a:ln w="9525" cap="flat" cmpd="sng" algn="ctr">
                <a:solidFill>
                  <a:schemeClr val="accent3"/>
                </a:solidFill>
                <a:prstDash val="solid"/>
                <a:round/>
              </a:ln>
              <a:effectLst/>
            </c:spPr>
          </c:marker>
          <c:dLbls>
            <c:dLbl>
              <c:idx val="0"/>
              <c:layout>
                <c:manualLayout>
                  <c:x val="-3.7988042906214901E-2"/>
                  <c:y val="3.3707865168539325E-2"/>
                </c:manualLayout>
              </c:layout>
              <c:tx>
                <c:rich>
                  <a:bodyPr/>
                  <a:lstStyle/>
                  <a:p>
                    <a:r>
                      <a:rPr lang="en-US"/>
                      <a:t>Japan</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75E-4804-8CA4-E30F1950D5D7}"/>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5E-4804-8CA4-E30F1950D5D7}"/>
                </c:ext>
              </c:extLst>
            </c:dLbl>
            <c:dLbl>
              <c:idx val="2"/>
              <c:tx>
                <c:rich>
                  <a:bodyPr/>
                  <a:lstStyle/>
                  <a:p>
                    <a:r>
                      <a:rPr lang="en-US"/>
                      <a:t>Israel</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75E-4804-8CA4-E30F1950D5D7}"/>
                </c:ext>
              </c:extLst>
            </c:dLbl>
            <c:dLbl>
              <c:idx val="3"/>
              <c:tx>
                <c:rich>
                  <a:bodyPr/>
                  <a:lstStyle/>
                  <a:p>
                    <a:r>
                      <a:rPr lang="en-US"/>
                      <a:t>Hungary</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5E-4804-8CA4-E30F1950D5D7}"/>
                </c:ext>
              </c:extLst>
            </c:dLbl>
            <c:dLbl>
              <c:idx val="4"/>
              <c:tx>
                <c:rich>
                  <a:bodyPr/>
                  <a:lstStyle/>
                  <a:p>
                    <a:r>
                      <a:rPr lang="en-US"/>
                      <a:t>Greece</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5E-4804-8CA4-E30F1950D5D7}"/>
                </c:ext>
              </c:extLst>
            </c:dLbl>
            <c:dLbl>
              <c:idx val="5"/>
              <c:layout>
                <c:manualLayout>
                  <c:x val="-6.9644745328060656E-2"/>
                  <c:y val="1.1235955056179707E-2"/>
                </c:manualLayout>
              </c:layout>
              <c:tx>
                <c:rich>
                  <a:bodyPr/>
                  <a:lstStyle/>
                  <a:p>
                    <a:r>
                      <a:rPr lang="en-US"/>
                      <a:t>Italy</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5E-4804-8CA4-E30F1950D5D7}"/>
                </c:ext>
              </c:extLst>
            </c:dLbl>
            <c:dLbl>
              <c:idx val="6"/>
              <c:layout>
                <c:manualLayout>
                  <c:x val="-8.4417873124921994E-2"/>
                  <c:y val="-5.6179775280898896E-2"/>
                </c:manualLayout>
              </c:layout>
              <c:tx>
                <c:rich>
                  <a:bodyPr/>
                  <a:lstStyle/>
                  <a:p>
                    <a:r>
                      <a:rPr lang="en-US"/>
                      <a:t>Portugal</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75E-4804-8CA4-E30F1950D5D7}"/>
                </c:ext>
              </c:extLst>
            </c:dLbl>
            <c:dLbl>
              <c:idx val="7"/>
              <c:tx>
                <c:rich>
                  <a:bodyPr/>
                  <a:lstStyle/>
                  <a:p>
                    <a:r>
                      <a:rPr lang="en-US"/>
                      <a:t>Austria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75E-4804-8CA4-E30F1950D5D7}"/>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75E-4804-8CA4-E30F1950D5D7}"/>
                </c:ext>
              </c:extLst>
            </c:dLbl>
            <c:dLbl>
              <c:idx val="9"/>
              <c:tx>
                <c:rich>
                  <a:bodyPr/>
                  <a:lstStyle/>
                  <a:p>
                    <a:r>
                      <a:rPr lang="en-US"/>
                      <a:t>Mexico</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75E-4804-8CA4-E30F1950D5D7}"/>
                </c:ext>
              </c:extLst>
            </c:dLbl>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75E-4804-8CA4-E30F1950D5D7}"/>
                </c:ext>
              </c:extLst>
            </c:dLbl>
            <c:dLbl>
              <c:idx val="11"/>
              <c:tx>
                <c:rich>
                  <a:bodyPr/>
                  <a:lstStyle/>
                  <a:p>
                    <a:r>
                      <a:rPr lang="en-US"/>
                      <a:t>Slovenia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75E-4804-8CA4-E30F1950D5D7}"/>
                </c:ext>
              </c:extLst>
            </c:dLbl>
            <c:dLbl>
              <c:idx val="12"/>
              <c:layout>
                <c:manualLayout>
                  <c:x val="-8.230742629679895E-2"/>
                  <c:y val="-1.123595505617981E-2"/>
                </c:manualLayout>
              </c:layout>
              <c:tx>
                <c:rich>
                  <a:bodyPr/>
                  <a:lstStyle/>
                  <a:p>
                    <a:r>
                      <a:rPr lang="en-US"/>
                      <a:t>Spain</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75E-4804-8CA4-E30F1950D5D7}"/>
                </c:ext>
              </c:extLst>
            </c:dLbl>
            <c:dLbl>
              <c:idx val="13"/>
              <c:tx>
                <c:rich>
                  <a:bodyPr/>
                  <a:lstStyle/>
                  <a:p>
                    <a:r>
                      <a:rPr lang="en-US"/>
                      <a:t>Turkey</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75E-4804-8CA4-E30F1950D5D7}"/>
                </c:ext>
              </c:extLst>
            </c:dLbl>
            <c:dLbl>
              <c:idx val="1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75E-4804-8CA4-E30F1950D5D7}"/>
                </c:ext>
              </c:extLst>
            </c:dLbl>
            <c:dLbl>
              <c:idx val="1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75E-4804-8CA4-E30F1950D5D7}"/>
                </c:ext>
              </c:extLst>
            </c:dLbl>
            <c:dLbl>
              <c:idx val="16"/>
              <c:tx>
                <c:rich>
                  <a:bodyPr/>
                  <a:lstStyle/>
                  <a:p>
                    <a:r>
                      <a:rPr lang="en-US"/>
                      <a:t>Ireland</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75E-4804-8CA4-E30F1950D5D7}"/>
                </c:ext>
              </c:extLst>
            </c:dLbl>
            <c:dLbl>
              <c:idx val="1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75E-4804-8CA4-E30F1950D5D7}"/>
                </c:ext>
              </c:extLst>
            </c:dLbl>
            <c:dLbl>
              <c:idx val="18"/>
              <c:tx>
                <c:rich>
                  <a:bodyPr/>
                  <a:lstStyle/>
                  <a:p>
                    <a:r>
                      <a:rPr lang="en-US"/>
                      <a:t>Germany</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75E-4804-8CA4-E30F1950D5D7}"/>
                </c:ext>
              </c:extLst>
            </c:dLbl>
            <c:dLbl>
              <c:idx val="1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75E-4804-8CA4-E30F1950D5D7}"/>
                </c:ext>
              </c:extLst>
            </c:dLbl>
            <c:dLbl>
              <c:idx val="20"/>
              <c:tx>
                <c:rich>
                  <a:bodyPr/>
                  <a:lstStyle/>
                  <a:p>
                    <a:r>
                      <a:rPr lang="en-US"/>
                      <a:t>Australia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75E-4804-8CA4-E30F1950D5D7}"/>
                </c:ext>
              </c:extLst>
            </c:dLbl>
            <c:dLbl>
              <c:idx val="2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75E-4804-8CA4-E30F1950D5D7}"/>
                </c:ext>
              </c:extLst>
            </c:dLbl>
            <c:dLbl>
              <c:idx val="2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75E-4804-8CA4-E30F1950D5D7}"/>
                </c:ext>
              </c:extLst>
            </c:dLbl>
            <c:dLbl>
              <c:idx val="2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75E-4804-8CA4-E30F1950D5D7}"/>
                </c:ext>
              </c:extLst>
            </c:dLbl>
            <c:dLbl>
              <c:idx val="24"/>
              <c:tx>
                <c:rich>
                  <a:bodyPr/>
                  <a:lstStyle/>
                  <a:p>
                    <a:r>
                      <a:rPr lang="en-US"/>
                      <a:t>Iceland</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75E-4804-8CA4-E30F1950D5D7}"/>
                </c:ext>
              </c:extLst>
            </c:dLbl>
            <c:dLbl>
              <c:idx val="2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B75E-4804-8CA4-E30F1950D5D7}"/>
                </c:ext>
              </c:extLst>
            </c:dLbl>
            <c:dLbl>
              <c:idx val="26"/>
              <c:tx>
                <c:rich>
                  <a:bodyPr/>
                  <a:lstStyle/>
                  <a:p>
                    <a:r>
                      <a:rPr lang="en-US"/>
                      <a:t>Korea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B75E-4804-8CA4-E30F1950D5D7}"/>
                </c:ext>
              </c:extLst>
            </c:dLbl>
            <c:dLbl>
              <c:idx val="27"/>
              <c:layout>
                <c:manualLayout>
                  <c:x val="-1.8994021453107451E-2"/>
                  <c:y val="-3.7453183520599252E-2"/>
                </c:manualLayout>
              </c:layout>
              <c:tx>
                <c:rich>
                  <a:bodyPr/>
                  <a:lstStyle/>
                  <a:p>
                    <a:r>
                      <a:rPr lang="en-US"/>
                      <a:t>Czech Republic1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B75E-4804-8CA4-E30F1950D5D7}"/>
                </c:ext>
              </c:extLst>
            </c:dLbl>
            <c:dLbl>
              <c:idx val="2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B75E-4804-8CA4-E30F1950D5D7}"/>
                </c:ext>
              </c:extLst>
            </c:dLbl>
            <c:dLbl>
              <c:idx val="2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B75E-4804-8CA4-E30F1950D5D7}"/>
                </c:ext>
              </c:extLst>
            </c:dLbl>
            <c:dLbl>
              <c:idx val="3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B75E-4804-8CA4-E30F1950D5D7}"/>
                </c:ext>
              </c:extLst>
            </c:dLbl>
            <c:dLbl>
              <c:idx val="3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B75E-4804-8CA4-E30F1950D5D7}"/>
                </c:ext>
              </c:extLst>
            </c:dLbl>
            <c:dLbl>
              <c:idx val="3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B75E-4804-8CA4-E30F1950D5D7}"/>
                </c:ext>
              </c:extLst>
            </c:dLbl>
            <c:dLbl>
              <c:idx val="33"/>
              <c:layout>
                <c:manualLayout>
                  <c:x val="-8.6528319953045052E-2"/>
                  <c:y val="-5.6179775280898875E-2"/>
                </c:manualLayout>
              </c:layout>
              <c:tx>
                <c:rich>
                  <a:bodyPr/>
                  <a:lstStyle/>
                  <a:p>
                    <a:r>
                      <a:rPr lang="en-US"/>
                      <a:t>Denmark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B75E-4804-8CA4-E30F1950D5D7}"/>
                </c:ext>
              </c:extLst>
            </c:dLbl>
            <c:dLbl>
              <c:idx val="34"/>
              <c:layout>
                <c:manualLayout>
                  <c:x val="-0.15828351210922875"/>
                  <c:y val="-1.8726591760299626E-2"/>
                </c:manualLayout>
              </c:layout>
              <c:tx>
                <c:rich>
                  <a:bodyPr/>
                  <a:lstStyle/>
                  <a:p>
                    <a:r>
                      <a:rPr lang="en-US"/>
                      <a:t>England (UK)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B75E-4804-8CA4-E30F1950D5D7}"/>
                </c:ext>
              </c:extLst>
            </c:dLbl>
            <c:dLbl>
              <c:idx val="3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B75E-4804-8CA4-E30F1950D5D7}"/>
                </c:ext>
              </c:extLst>
            </c:dLbl>
            <c:dLbl>
              <c:idx val="3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B75E-4804-8CA4-E30F1950D5D7}"/>
                </c:ext>
              </c:extLst>
            </c:dLbl>
            <c:dLbl>
              <c:idx val="3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B75E-4804-8CA4-E30F1950D5D7}"/>
                </c:ext>
              </c:extLst>
            </c:dLbl>
            <c:dLbl>
              <c:idx val="3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B75E-4804-8CA4-E30F1950D5D7}"/>
                </c:ext>
              </c:extLst>
            </c:dLbl>
            <c:dLbl>
              <c:idx val="39"/>
              <c:tx>
                <c:rich>
                  <a:bodyPr/>
                  <a:lstStyle/>
                  <a:p>
                    <a:r>
                      <a:rPr lang="en-US"/>
                      <a:t>Luxembourg</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B75E-4804-8CA4-E30F1950D5D7}"/>
                </c:ext>
              </c:extLst>
            </c:dLbl>
            <c:dLbl>
              <c:idx val="4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B75E-4804-8CA4-E30F1950D5D7}"/>
                </c:ext>
              </c:extLst>
            </c:dLbl>
            <c:dLbl>
              <c:idx val="4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B75E-4804-8CA4-E30F1950D5D7}"/>
                </c:ext>
              </c:extLst>
            </c:dLbl>
            <c:dLbl>
              <c:idx val="42"/>
              <c:tx>
                <c:rich>
                  <a:bodyPr/>
                  <a:lstStyle/>
                  <a:p>
                    <a:r>
                      <a:rPr lang="en-US"/>
                      <a:t>Poland</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B75E-4804-8CA4-E30F1950D5D7}"/>
                </c:ext>
              </c:extLst>
            </c:dLbl>
            <c:dLbl>
              <c:idx val="4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B75E-4804-8CA4-E30F1950D5D7}"/>
                </c:ext>
              </c:extLst>
            </c:dLbl>
            <c:dLbl>
              <c:idx val="4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B75E-4804-8CA4-E30F1950D5D7}"/>
                </c:ext>
              </c:extLst>
            </c:dLbl>
            <c:dLbl>
              <c:idx val="4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D-B75E-4804-8CA4-E30F1950D5D7}"/>
                </c:ext>
              </c:extLst>
            </c:dLbl>
            <c:dLbl>
              <c:idx val="4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B75E-4804-8CA4-E30F1950D5D7}"/>
                </c:ext>
              </c:extLst>
            </c:dLbl>
            <c:dLbl>
              <c:idx val="4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B75E-4804-8CA4-E30F1950D5D7}"/>
                </c:ext>
              </c:extLst>
            </c:dLbl>
            <c:dLbl>
              <c:idx val="4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0-B75E-4804-8CA4-E30F1950D5D7}"/>
                </c:ext>
              </c:extLst>
            </c:dLbl>
            <c:dLbl>
              <c:idx val="49"/>
              <c:layout>
                <c:manualLayout>
                  <c:x val="-7.5976085812429803E-2"/>
                  <c:y val="4.8689138576779027E-2"/>
                </c:manualLayout>
              </c:layout>
              <c:tx>
                <c:rich>
                  <a:bodyPr/>
                  <a:lstStyle/>
                  <a:p>
                    <a:r>
                      <a:rPr lang="en-US"/>
                      <a:t>United States</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1-B75E-4804-8CA4-E30F1950D5D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bg1"/>
                      </a:solidFill>
                      <a:prstDash val="solid"/>
                      <a:round/>
                    </a:ln>
                    <a:effectLst/>
                  </c:spPr>
                </c15:leaderLines>
              </c:ext>
            </c:extLst>
          </c:dLbls>
          <c:xVal>
            <c:numRef>
              <c:f>'Figure C7.3.'!$B$33:$B$82</c:f>
              <c:numCache>
                <c:formatCode>General</c:formatCode>
                <c:ptCount val="50"/>
                <c:pt idx="0">
                  <c:v>90.80615646765321</c:v>
                </c:pt>
                <c:pt idx="1">
                  <c:v>#N/A</c:v>
                </c:pt>
                <c:pt idx="2">
                  <c:v>136.52164523205477</c:v>
                </c:pt>
                <c:pt idx="3">
                  <c:v>108.72069913328477</c:v>
                </c:pt>
                <c:pt idx="4">
                  <c:v>72.473577499114072</c:v>
                </c:pt>
                <c:pt idx="5">
                  <c:v>92.449998985362313</c:v>
                </c:pt>
                <c:pt idx="6">
                  <c:v>96.649468605904175</c:v>
                </c:pt>
                <c:pt idx="7">
                  <c:v>108.74788054933902</c:v>
                </c:pt>
                <c:pt idx="8">
                  <c:v>#N/A</c:v>
                </c:pt>
                <c:pt idx="9">
                  <c:v>133.7845712442284</c:v>
                </c:pt>
                <c:pt idx="10">
                  <c:v>122.84925902201192</c:v>
                </c:pt>
                <c:pt idx="11">
                  <c:v>104.1861637509833</c:v>
                </c:pt>
                <c:pt idx="12">
                  <c:v>97.110158694233178</c:v>
                </c:pt>
                <c:pt idx="13">
                  <c:v>117.16874214966688</c:v>
                </c:pt>
                <c:pt idx="14">
                  <c:v>#N/A</c:v>
                </c:pt>
                <c:pt idx="15">
                  <c:v>104.61903109302162</c:v>
                </c:pt>
                <c:pt idx="16">
                  <c:v>115.54772230119251</c:v>
                </c:pt>
                <c:pt idx="17">
                  <c:v>105.87252616810433</c:v>
                </c:pt>
                <c:pt idx="18">
                  <c:v>117.81764830901869</c:v>
                </c:pt>
                <c:pt idx="19">
                  <c:v>103.23501409374163</c:v>
                </c:pt>
                <c:pt idx="20">
                  <c:v>117.40484451123298</c:v>
                </c:pt>
                <c:pt idx="21">
                  <c:v>100.18324000328313</c:v>
                </c:pt>
                <c:pt idx="22">
                  <c:v>95.4148505186471</c:v>
                </c:pt>
                <c:pt idx="23">
                  <c:v>#N/A</c:v>
                </c:pt>
                <c:pt idx="24">
                  <c:v>114.09197229185725</c:v>
                </c:pt>
                <c:pt idx="25">
                  <c:v>#N/A</c:v>
                </c:pt>
                <c:pt idx="26">
                  <c:v>105.70289834578831</c:v>
                </c:pt>
                <c:pt idx="27">
                  <c:v>99.812088446535867</c:v>
                </c:pt>
                <c:pt idx="28">
                  <c:v>0</c:v>
                </c:pt>
                <c:pt idx="29">
                  <c:v>0</c:v>
                </c:pt>
                <c:pt idx="30">
                  <c:v>#N/A</c:v>
                </c:pt>
                <c:pt idx="31">
                  <c:v>0</c:v>
                </c:pt>
                <c:pt idx="32">
                  <c:v>0</c:v>
                </c:pt>
                <c:pt idx="33">
                  <c:v>97.64970519390539</c:v>
                </c:pt>
                <c:pt idx="34">
                  <c:v>89.582923890209315</c:v>
                </c:pt>
                <c:pt idx="35">
                  <c:v>0</c:v>
                </c:pt>
                <c:pt idx="36">
                  <c:v>0</c:v>
                </c:pt>
                <c:pt idx="37">
                  <c:v>0</c:v>
                </c:pt>
                <c:pt idx="38">
                  <c:v>#N/A</c:v>
                </c:pt>
                <c:pt idx="39">
                  <c:v>139.06909176888925</c:v>
                </c:pt>
                <c:pt idx="40">
                  <c:v>#N/A</c:v>
                </c:pt>
                <c:pt idx="41">
                  <c:v>#N/A</c:v>
                </c:pt>
                <c:pt idx="42">
                  <c:v>123.92723220012262</c:v>
                </c:pt>
                <c:pt idx="43">
                  <c:v>0</c:v>
                </c:pt>
                <c:pt idx="44">
                  <c:v>0</c:v>
                </c:pt>
                <c:pt idx="45">
                  <c:v>#N/A</c:v>
                </c:pt>
                <c:pt idx="46">
                  <c:v>0</c:v>
                </c:pt>
                <c:pt idx="47">
                  <c:v>125.40472477992556</c:v>
                </c:pt>
                <c:pt idx="48">
                  <c:v>#N/A</c:v>
                </c:pt>
                <c:pt idx="49">
                  <c:v>99.646283656091541</c:v>
                </c:pt>
              </c:numCache>
            </c:numRef>
          </c:xVal>
          <c:yVal>
            <c:numRef>
              <c:f>'Figure C7.3.'!$C$33:$C$82</c:f>
              <c:numCache>
                <c:formatCode>#,##0.00</c:formatCode>
                <c:ptCount val="50"/>
                <c:pt idx="0">
                  <c:v>96.164529999999999</c:v>
                </c:pt>
                <c:pt idx="1">
                  <c:v>#N/A</c:v>
                </c:pt>
                <c:pt idx="2">
                  <c:v>101.9457</c:v>
                </c:pt>
                <c:pt idx="3">
                  <c:v>110.499</c:v>
                </c:pt>
                <c:pt idx="4">
                  <c:v>88.496809999999996</c:v>
                </c:pt>
                <c:pt idx="5">
                  <c:v>104.4397</c:v>
                </c:pt>
                <c:pt idx="6">
                  <c:v>116.7717</c:v>
                </c:pt>
                <c:pt idx="7">
                  <c:v>91.901349999999994</c:v>
                </c:pt>
                <c:pt idx="8">
                  <c:v>#N/A</c:v>
                </c:pt>
                <c:pt idx="9">
                  <c:v>123.36150000000001</c:v>
                </c:pt>
                <c:pt idx="10">
                  <c:v>#N/A</c:v>
                </c:pt>
                <c:pt idx="11">
                  <c:v>100.5171</c:v>
                </c:pt>
                <c:pt idx="12">
                  <c:v>107.3677</c:v>
                </c:pt>
                <c:pt idx="13">
                  <c:v>78.558170000000004</c:v>
                </c:pt>
                <c:pt idx="14">
                  <c:v>105</c:v>
                </c:pt>
                <c:pt idx="15">
                  <c:v>#N/A</c:v>
                </c:pt>
                <c:pt idx="16">
                  <c:v>101.1695</c:v>
                </c:pt>
                <c:pt idx="17">
                  <c:v>#N/A</c:v>
                </c:pt>
                <c:pt idx="18">
                  <c:v>94.784239999999997</c:v>
                </c:pt>
                <c:pt idx="19">
                  <c:v>#N/A</c:v>
                </c:pt>
                <c:pt idx="20">
                  <c:v>97.479410000000001</c:v>
                </c:pt>
                <c:pt idx="21">
                  <c:v>#N/A</c:v>
                </c:pt>
                <c:pt idx="22">
                  <c:v>#N/A</c:v>
                </c:pt>
                <c:pt idx="23">
                  <c:v>84.891400000000004</c:v>
                </c:pt>
                <c:pt idx="24">
                  <c:v>104.348</c:v>
                </c:pt>
                <c:pt idx="25">
                  <c:v>96.566220000000001</c:v>
                </c:pt>
                <c:pt idx="26">
                  <c:v>70.643609999999995</c:v>
                </c:pt>
                <c:pt idx="27">
                  <c:v>103.4936</c:v>
                </c:pt>
                <c:pt idx="28">
                  <c:v>#N/A</c:v>
                </c:pt>
                <c:pt idx="29">
                  <c:v>#N/A</c:v>
                </c:pt>
                <c:pt idx="30">
                  <c:v>#N/A</c:v>
                </c:pt>
                <c:pt idx="31">
                  <c:v>#N/A</c:v>
                </c:pt>
                <c:pt idx="32">
                  <c:v>#N/A</c:v>
                </c:pt>
                <c:pt idx="33">
                  <c:v>108.6407</c:v>
                </c:pt>
                <c:pt idx="34">
                  <c:v>107.869</c:v>
                </c:pt>
                <c:pt idx="35">
                  <c:v>#N/A</c:v>
                </c:pt>
                <c:pt idx="36">
                  <c:v>#N/A</c:v>
                </c:pt>
                <c:pt idx="37">
                  <c:v>#N/A</c:v>
                </c:pt>
                <c:pt idx="38">
                  <c:v>114.4898</c:v>
                </c:pt>
                <c:pt idx="39">
                  <c:v>99.155019999999993</c:v>
                </c:pt>
                <c:pt idx="40">
                  <c:v>0</c:v>
                </c:pt>
                <c:pt idx="41">
                  <c:v>#N/A</c:v>
                </c:pt>
                <c:pt idx="42">
                  <c:v>91.935140000000004</c:v>
                </c:pt>
                <c:pt idx="43">
                  <c:v>#N/A</c:v>
                </c:pt>
                <c:pt idx="44">
                  <c:v>#N/A</c:v>
                </c:pt>
                <c:pt idx="45">
                  <c:v>91.937550000000002</c:v>
                </c:pt>
                <c:pt idx="46">
                  <c:v>#N/A</c:v>
                </c:pt>
                <c:pt idx="49">
                  <c:v>101.92310000000001</c:v>
                </c:pt>
              </c:numCache>
            </c:numRef>
          </c:yVal>
          <c:smooth val="0"/>
          <c:extLst>
            <c:ext xmlns:c16="http://schemas.microsoft.com/office/drawing/2014/chart" uri="{C3380CC4-5D6E-409C-BE32-E72D297353CC}">
              <c16:uniqueId val="{00000032-B75E-4804-8CA4-E30F1950D5D7}"/>
            </c:ext>
          </c:extLst>
        </c:ser>
        <c:dLbls>
          <c:showLegendKey val="0"/>
          <c:showVal val="0"/>
          <c:showCatName val="0"/>
          <c:showSerName val="0"/>
          <c:showPercent val="0"/>
          <c:showBubbleSize val="0"/>
        </c:dLbls>
        <c:axId val="392856704"/>
        <c:axId val="392858240"/>
        <c:extLst/>
      </c:scatterChart>
      <c:valAx>
        <c:axId val="392856704"/>
        <c:scaling>
          <c:orientation val="minMax"/>
          <c:min val="60"/>
        </c:scaling>
        <c:delete val="0"/>
        <c:axPos val="b"/>
        <c:majorGridlines>
          <c:spPr>
            <a:ln w="9525" cap="flat" cmpd="sng" algn="ctr">
              <a:noFill/>
              <a:prstDash val="solid"/>
              <a:round/>
            </a:ln>
            <a:effectLst/>
          </c:spPr>
        </c:majorGridlines>
        <c:title>
          <c:tx>
            <c:rich>
              <a:bodyPr rot="0" spcFirstLastPara="1" vertOverflow="ellipsis" vert="horz" wrap="square" anchor="ctr" anchorCtr="1"/>
              <a:lstStyle/>
              <a:p>
                <a:pPr>
                  <a:defRPr sz="1200" b="0" i="0" u="none" strike="noStrike" kern="1200" baseline="0">
                    <a:solidFill>
                      <a:srgbClr val="FFFFFF"/>
                    </a:solidFill>
                    <a:latin typeface="Arial" panose="020B0604020202020204" pitchFamily="34" charset="0"/>
                    <a:ea typeface="+mn-ea"/>
                    <a:cs typeface="Arial" panose="020B0604020202020204" pitchFamily="34" charset="0"/>
                  </a:defRPr>
                </a:pPr>
                <a:r>
                  <a:rPr lang="en-GB" sz="1200" b="0" dirty="0">
                    <a:solidFill>
                      <a:srgbClr val="FFFFFF"/>
                    </a:solidFill>
                    <a:latin typeface="Arial" panose="020B0604020202020204" pitchFamily="34" charset="0"/>
                    <a:cs typeface="Arial" panose="020B0604020202020204" pitchFamily="34" charset="0"/>
                  </a:rPr>
                  <a:t>Change in teachers' statutory salary after 15 years of experience (2005 = 100)</a:t>
                </a:r>
              </a:p>
            </c:rich>
          </c:tx>
          <c:layout>
            <c:manualLayout>
              <c:xMode val="edge"/>
              <c:yMode val="edge"/>
              <c:x val="0.22125308978735758"/>
              <c:y val="0.92186995821713635"/>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FFFFFF"/>
                  </a:solidFill>
                  <a:latin typeface="Arial" panose="020B0604020202020204" pitchFamily="34" charset="0"/>
                  <a:ea typeface="+mn-ea"/>
                  <a:cs typeface="Arial" panose="020B0604020202020204" pitchFamily="34" charset="0"/>
                </a:defRPr>
              </a:pPr>
              <a:endParaRPr lang="en-US"/>
            </a:p>
          </c:txPr>
        </c:title>
        <c:numFmt formatCode="_(* #,##0_);_(* \(#,##0\);_(* &quot;-&quot;_);_(@_)"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5400000" spcFirstLastPara="1" vertOverflow="ellipsis" wrap="square" anchor="ctr" anchorCtr="1"/>
          <a:lstStyle/>
          <a:p>
            <a:pPr>
              <a:defRPr sz="1200" b="0" i="0" u="none" strike="noStrike" kern="1200" baseline="0">
                <a:solidFill>
                  <a:srgbClr val="FFFFFF"/>
                </a:solidFill>
                <a:latin typeface="Arial"/>
                <a:ea typeface="Arial"/>
                <a:cs typeface="Arial"/>
              </a:defRPr>
            </a:pPr>
            <a:endParaRPr lang="en-US"/>
          </a:p>
        </c:txPr>
        <c:crossAx val="392858240"/>
        <c:crossesAt val="0"/>
        <c:crossBetween val="midCat"/>
      </c:valAx>
      <c:valAx>
        <c:axId val="392858240"/>
        <c:scaling>
          <c:orientation val="minMax"/>
          <c:min val="60"/>
        </c:scaling>
        <c:delete val="0"/>
        <c:axPos val="l"/>
        <c:majorGridlines>
          <c:spPr>
            <a:ln w="9525" cap="flat" cmpd="sng" algn="ctr">
              <a:solidFill>
                <a:srgbClr val="FFFFFF"/>
              </a:solidFill>
              <a:prstDash val="solid"/>
              <a:round/>
            </a:ln>
            <a:effectLst/>
          </c:spPr>
        </c:majorGridlines>
        <c:title>
          <c:tx>
            <c:rich>
              <a:bodyPr rot="-5400000" spcFirstLastPara="1" vertOverflow="ellipsis" vert="horz" wrap="square" anchor="ctr" anchorCtr="1"/>
              <a:lstStyle/>
              <a:p>
                <a:pPr>
                  <a:defRPr sz="1200" b="0" i="0" u="none" strike="noStrike" kern="1200" baseline="0">
                    <a:solidFill>
                      <a:srgbClr val="FFFFFF"/>
                    </a:solidFill>
                    <a:latin typeface="Arial" panose="020B0604020202020204" pitchFamily="34" charset="0"/>
                    <a:ea typeface="+mn-ea"/>
                    <a:cs typeface="Arial" panose="020B0604020202020204" pitchFamily="34" charset="0"/>
                  </a:defRPr>
                </a:pPr>
                <a:r>
                  <a:rPr lang="en-GB" sz="1200" b="0" dirty="0">
                    <a:solidFill>
                      <a:srgbClr val="FFFFFF"/>
                    </a:solidFill>
                    <a:latin typeface="Arial" panose="020B0604020202020204" pitchFamily="34" charset="0"/>
                    <a:cs typeface="Arial" panose="020B0604020202020204" pitchFamily="34" charset="0"/>
                  </a:rPr>
                  <a:t>Change in average class size (2005 = 100)</a:t>
                </a:r>
              </a:p>
            </c:rich>
          </c:tx>
          <c:overlay val="0"/>
          <c:spPr>
            <a:noFill/>
            <a:ln>
              <a:noFill/>
            </a:ln>
            <a:effectLst/>
          </c:spPr>
          <c:txPr>
            <a:bodyPr rot="-5400000" spcFirstLastPara="1" vertOverflow="ellipsis" vert="horz" wrap="square" anchor="ctr" anchorCtr="1"/>
            <a:lstStyle/>
            <a:p>
              <a:pPr>
                <a:defRPr sz="1200" b="0" i="0" u="none" strike="noStrike" kern="1200" baseline="0">
                  <a:solidFill>
                    <a:srgbClr val="FFFFFF"/>
                  </a:solidFill>
                  <a:latin typeface="Arial" panose="020B0604020202020204" pitchFamily="34" charset="0"/>
                  <a:ea typeface="+mn-ea"/>
                  <a:cs typeface="Arial" panose="020B0604020202020204" pitchFamily="34" charset="0"/>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92856704"/>
        <c:crosses val="autoZero"/>
        <c:crossBetween val="midCat"/>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plotVisOnly val="1"/>
    <c:dispBlanksAs val="gap"/>
    <c:showDLblsOverMax val="1"/>
  </c:chart>
  <c:spPr>
    <a:noFill/>
    <a:ln w="6350"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6350" cap="flat" cmpd="sng" algn="ctr">
          <a:solidFill>
            <a:sysClr val="windowText" lastClr="000000">
              <a:tint val="75000"/>
            </a:sysClr>
          </a:solidFill>
          <a:prstDash val="solid"/>
          <a:round/>
        </a14:hiddenLine>
      </a:ext>
    </a:extLst>
  </c:spPr>
  <c:txPr>
    <a:bodyPr/>
    <a:lstStyle/>
    <a:p>
      <a:pPr>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106357265244002E-2"/>
          <c:y val="0.13157068909141742"/>
          <c:w val="0.88193232155128876"/>
          <c:h val="0.75772992047750354"/>
        </c:manualLayout>
      </c:layout>
      <c:scatterChart>
        <c:scatterStyle val="lineMarker"/>
        <c:varyColors val="0"/>
        <c:ser>
          <c:idx val="0"/>
          <c:order val="0"/>
          <c:spPr>
            <a:ln w="19050" cap="rnd" cmpd="sng" algn="ctr">
              <a:noFill/>
              <a:prstDash val="solid"/>
              <a:round/>
            </a:ln>
            <a:effectLst/>
          </c:spPr>
          <c:marker>
            <c:symbol val="none"/>
          </c:marker>
          <c:errBars>
            <c:errDir val="y"/>
            <c:errBarType val="both"/>
            <c:errValType val="fixedVal"/>
            <c:noEndCap val="1"/>
            <c:val val="1"/>
            <c:spPr>
              <a:solidFill>
                <a:schemeClr val="tx1"/>
              </a:solidFill>
              <a:ln w="25400" cap="flat" cmpd="sng" algn="ctr">
                <a:solidFill>
                  <a:schemeClr val="accent2"/>
                </a:solidFill>
                <a:prstDash val="solid"/>
                <a:round/>
              </a:ln>
              <a:effectLst/>
            </c:spPr>
          </c:errBars>
          <c:errBars>
            <c:errDir val="x"/>
            <c:errBarType val="both"/>
            <c:errValType val="fixedVal"/>
            <c:noEndCap val="1"/>
            <c:val val="1"/>
            <c:spPr>
              <a:solidFill>
                <a:schemeClr val="tx1"/>
              </a:solidFill>
              <a:ln w="9525" cap="flat" cmpd="sng" algn="ctr">
                <a:solidFill>
                  <a:schemeClr val="tx1">
                    <a:shade val="95000"/>
                    <a:satMod val="105000"/>
                  </a:schemeClr>
                </a:solidFill>
                <a:prstDash val="solid"/>
                <a:round/>
              </a:ln>
              <a:effectLst/>
            </c:spPr>
          </c:errBars>
          <c:xVal>
            <c:numRef>
              <c:f>'Figure D4.4.'!$D$36:$D$59</c:f>
              <c:numCache>
                <c:formatCode>0</c:formatCode>
                <c:ptCount val="24"/>
                <c:pt idx="0">
                  <c:v>704.73022773936043</c:v>
                </c:pt>
                <c:pt idx="1">
                  <c:v>704.73022773936043</c:v>
                </c:pt>
                <c:pt idx="2">
                  <c:v>704.73022773936043</c:v>
                </c:pt>
                <c:pt idx="3">
                  <c:v>704.73022773936043</c:v>
                </c:pt>
                <c:pt idx="4">
                  <c:v>704.73022773936043</c:v>
                </c:pt>
                <c:pt idx="5">
                  <c:v>704.73022773936043</c:v>
                </c:pt>
                <c:pt idx="6">
                  <c:v>704.73022773936043</c:v>
                </c:pt>
                <c:pt idx="7">
                  <c:v>704.73022773936043</c:v>
                </c:pt>
                <c:pt idx="8">
                  <c:v>704.73022773936043</c:v>
                </c:pt>
                <c:pt idx="9">
                  <c:v>704.73022773936043</c:v>
                </c:pt>
                <c:pt idx="10">
                  <c:v>704.73022773936043</c:v>
                </c:pt>
                <c:pt idx="11">
                  <c:v>704.73022773936043</c:v>
                </c:pt>
                <c:pt idx="12">
                  <c:v>704.73022773936043</c:v>
                </c:pt>
                <c:pt idx="13">
                  <c:v>704.73022773936043</c:v>
                </c:pt>
                <c:pt idx="14">
                  <c:v>704.73022773936043</c:v>
                </c:pt>
                <c:pt idx="15">
                  <c:v>704.73022773936043</c:v>
                </c:pt>
                <c:pt idx="16">
                  <c:v>704.73022773936043</c:v>
                </c:pt>
                <c:pt idx="17">
                  <c:v>704.73022773936043</c:v>
                </c:pt>
                <c:pt idx="18">
                  <c:v>704.73022773936043</c:v>
                </c:pt>
                <c:pt idx="19">
                  <c:v>704.73022773936043</c:v>
                </c:pt>
                <c:pt idx="20">
                  <c:v>704.73022773936043</c:v>
                </c:pt>
                <c:pt idx="21">
                  <c:v>704.73022773936043</c:v>
                </c:pt>
                <c:pt idx="22">
                  <c:v>704.73022773936043</c:v>
                </c:pt>
                <c:pt idx="23">
                  <c:v>704.73022773936043</c:v>
                </c:pt>
              </c:numCache>
            </c:numRef>
          </c:xVal>
          <c:yVal>
            <c:numRef>
              <c:f>'Figure D4.4.'!$E$36:$E$59</c:f>
              <c:numCache>
                <c:formatCode>0%</c:formatCode>
                <c:ptCount val="24"/>
                <c:pt idx="0">
                  <c:v>0.43194779383328458</c:v>
                </c:pt>
                <c:pt idx="1">
                  <c:v>0.43194779383328458</c:v>
                </c:pt>
                <c:pt idx="2">
                  <c:v>0.43194779383328458</c:v>
                </c:pt>
                <c:pt idx="3">
                  <c:v>0.43194779383328458</c:v>
                </c:pt>
                <c:pt idx="4">
                  <c:v>0.43194779383328458</c:v>
                </c:pt>
                <c:pt idx="5">
                  <c:v>0.43194779383328458</c:v>
                </c:pt>
                <c:pt idx="6">
                  <c:v>0.43194779383328458</c:v>
                </c:pt>
                <c:pt idx="7">
                  <c:v>0.43194779383328458</c:v>
                </c:pt>
                <c:pt idx="8">
                  <c:v>0.43194779383328458</c:v>
                </c:pt>
                <c:pt idx="9">
                  <c:v>0.43194779383328458</c:v>
                </c:pt>
                <c:pt idx="10">
                  <c:v>0.43194779383328458</c:v>
                </c:pt>
                <c:pt idx="11">
                  <c:v>0.43194779383328458</c:v>
                </c:pt>
                <c:pt idx="12">
                  <c:v>0.43194779383328458</c:v>
                </c:pt>
                <c:pt idx="13">
                  <c:v>0.43194779383328458</c:v>
                </c:pt>
                <c:pt idx="14">
                  <c:v>0.43194779383328458</c:v>
                </c:pt>
                <c:pt idx="15">
                  <c:v>0.43194779383328458</c:v>
                </c:pt>
                <c:pt idx="16">
                  <c:v>0.43194779383328458</c:v>
                </c:pt>
                <c:pt idx="17">
                  <c:v>0.43194779383328458</c:v>
                </c:pt>
                <c:pt idx="18">
                  <c:v>0.43194779383328458</c:v>
                </c:pt>
                <c:pt idx="19">
                  <c:v>0.43194779383328458</c:v>
                </c:pt>
                <c:pt idx="20">
                  <c:v>0.43194779383328458</c:v>
                </c:pt>
                <c:pt idx="21">
                  <c:v>0.43194779383328458</c:v>
                </c:pt>
                <c:pt idx="22">
                  <c:v>0.43194779383328458</c:v>
                </c:pt>
                <c:pt idx="23">
                  <c:v>0.43194779383328458</c:v>
                </c:pt>
              </c:numCache>
            </c:numRef>
          </c:yVal>
          <c:smooth val="0"/>
          <c:extLst>
            <c:ext xmlns:c16="http://schemas.microsoft.com/office/drawing/2014/chart" uri="{C3380CC4-5D6E-409C-BE32-E72D297353CC}">
              <c16:uniqueId val="{00000000-A8F2-425D-96D6-88A5A75177FB}"/>
            </c:ext>
          </c:extLst>
        </c:ser>
        <c:ser>
          <c:idx val="1"/>
          <c:order val="1"/>
          <c:spPr>
            <a:ln w="28575" cap="rnd" cmpd="sng" algn="ctr">
              <a:solidFill>
                <a:schemeClr val="accent2">
                  <a:shade val="95000"/>
                  <a:satMod val="105000"/>
                </a:schemeClr>
              </a:solidFill>
              <a:prstDash val="solid"/>
              <a:round/>
            </a:ln>
            <a:effectLst/>
          </c:spPr>
          <c:marker>
            <c:symbol val="none"/>
          </c:marker>
          <c:xVal>
            <c:numRef>
              <c:f>'Figure D4.4.'!$F$36:$F$59</c:f>
              <c:numCache>
                <c:formatCode>0</c:formatCode>
                <c:ptCount val="24"/>
                <c:pt idx="0">
                  <c:v>240.3</c:v>
                </c:pt>
                <c:pt idx="1">
                  <c:v>989.38920910957449</c:v>
                </c:pt>
                <c:pt idx="2">
                  <c:v>1017.5784182191488</c:v>
                </c:pt>
                <c:pt idx="3">
                  <c:v>1045.7676273287234</c:v>
                </c:pt>
                <c:pt idx="4">
                  <c:v>1073.9568364382976</c:v>
                </c:pt>
                <c:pt idx="5">
                  <c:v>1102.1460455478721</c:v>
                </c:pt>
                <c:pt idx="6">
                  <c:v>1130.3352546574465</c:v>
                </c:pt>
                <c:pt idx="7">
                  <c:v>1158.524463767021</c:v>
                </c:pt>
                <c:pt idx="8">
                  <c:v>1186.7136728765954</c:v>
                </c:pt>
                <c:pt idx="9">
                  <c:v>1214.9028819861699</c:v>
                </c:pt>
                <c:pt idx="10">
                  <c:v>1243.0920910957443</c:v>
                </c:pt>
                <c:pt idx="11">
                  <c:v>1271.2813002053185</c:v>
                </c:pt>
                <c:pt idx="12">
                  <c:v>1299.470509314893</c:v>
                </c:pt>
                <c:pt idx="13">
                  <c:v>1327.6597184244674</c:v>
                </c:pt>
                <c:pt idx="14">
                  <c:v>1355.8489275340419</c:v>
                </c:pt>
                <c:pt idx="15">
                  <c:v>1384.0381366436163</c:v>
                </c:pt>
                <c:pt idx="16">
                  <c:v>1412.2273457531908</c:v>
                </c:pt>
                <c:pt idx="17">
                  <c:v>1440.4165548627652</c:v>
                </c:pt>
                <c:pt idx="18">
                  <c:v>1468.6057639723394</c:v>
                </c:pt>
                <c:pt idx="19">
                  <c:v>1496.7949730819141</c:v>
                </c:pt>
                <c:pt idx="20">
                  <c:v>1524.9841821914883</c:v>
                </c:pt>
                <c:pt idx="21">
                  <c:v>1553.1733913010628</c:v>
                </c:pt>
                <c:pt idx="22">
                  <c:v>1581.3626004106372</c:v>
                </c:pt>
                <c:pt idx="23">
                  <c:v>1609.5518095202117</c:v>
                </c:pt>
              </c:numCache>
            </c:numRef>
          </c:xVal>
          <c:yVal>
            <c:numRef>
              <c:f>'Figure D4.4.'!$E$36:$E$59</c:f>
              <c:numCache>
                <c:formatCode>0%</c:formatCode>
                <c:ptCount val="24"/>
                <c:pt idx="0">
                  <c:v>0.43194779383328458</c:v>
                </c:pt>
                <c:pt idx="1">
                  <c:v>0.43194779383328458</c:v>
                </c:pt>
                <c:pt idx="2">
                  <c:v>0.43194779383328458</c:v>
                </c:pt>
                <c:pt idx="3">
                  <c:v>0.43194779383328458</c:v>
                </c:pt>
                <c:pt idx="4">
                  <c:v>0.43194779383328458</c:v>
                </c:pt>
                <c:pt idx="5">
                  <c:v>0.43194779383328458</c:v>
                </c:pt>
                <c:pt idx="6">
                  <c:v>0.43194779383328458</c:v>
                </c:pt>
                <c:pt idx="7">
                  <c:v>0.43194779383328458</c:v>
                </c:pt>
                <c:pt idx="8">
                  <c:v>0.43194779383328458</c:v>
                </c:pt>
                <c:pt idx="9">
                  <c:v>0.43194779383328458</c:v>
                </c:pt>
                <c:pt idx="10">
                  <c:v>0.43194779383328458</c:v>
                </c:pt>
                <c:pt idx="11">
                  <c:v>0.43194779383328458</c:v>
                </c:pt>
                <c:pt idx="12">
                  <c:v>0.43194779383328458</c:v>
                </c:pt>
                <c:pt idx="13">
                  <c:v>0.43194779383328458</c:v>
                </c:pt>
                <c:pt idx="14">
                  <c:v>0.43194779383328458</c:v>
                </c:pt>
                <c:pt idx="15">
                  <c:v>0.43194779383328458</c:v>
                </c:pt>
                <c:pt idx="16">
                  <c:v>0.43194779383328458</c:v>
                </c:pt>
                <c:pt idx="17">
                  <c:v>0.43194779383328458</c:v>
                </c:pt>
                <c:pt idx="18">
                  <c:v>0.43194779383328458</c:v>
                </c:pt>
                <c:pt idx="19">
                  <c:v>0.43194779383328458</c:v>
                </c:pt>
                <c:pt idx="20">
                  <c:v>0.43194779383328458</c:v>
                </c:pt>
                <c:pt idx="21">
                  <c:v>0.43194779383328458</c:v>
                </c:pt>
                <c:pt idx="22">
                  <c:v>0.43194779383328458</c:v>
                </c:pt>
                <c:pt idx="23">
                  <c:v>0.43194779383328458</c:v>
                </c:pt>
              </c:numCache>
            </c:numRef>
          </c:yVal>
          <c:smooth val="0"/>
          <c:extLst>
            <c:ext xmlns:c16="http://schemas.microsoft.com/office/drawing/2014/chart" uri="{C3380CC4-5D6E-409C-BE32-E72D297353CC}">
              <c16:uniqueId val="{00000001-A8F2-425D-96D6-88A5A75177FB}"/>
            </c:ext>
          </c:extLst>
        </c:ser>
        <c:ser>
          <c:idx val="8"/>
          <c:order val="2"/>
          <c:spPr>
            <a:ln w="28575" cap="rnd" cmpd="sng" algn="ctr">
              <a:noFill/>
              <a:prstDash val="solid"/>
              <a:round/>
            </a:ln>
            <a:effectLst/>
          </c:spPr>
          <c:marker>
            <c:symbol val="circle"/>
            <c:size val="5"/>
            <c:spPr>
              <a:solidFill>
                <a:schemeClr val="accent1"/>
              </a:solidFill>
              <a:ln w="9525" cap="flat" cmpd="sng" algn="ctr">
                <a:solidFill>
                  <a:schemeClr val="accent1"/>
                </a:solidFill>
                <a:prstDash val="solid"/>
                <a:round/>
              </a:ln>
              <a:effectLst/>
            </c:spPr>
          </c:marker>
          <c:dLbls>
            <c:dLbl>
              <c:idx val="0"/>
              <c:tx>
                <c:rich>
                  <a:bodyPr/>
                  <a:lstStyle/>
                  <a:p>
                    <a:r>
                      <a:rPr lang="en-US"/>
                      <a:t>Chile</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8F2-425D-96D6-88A5A75177FB}"/>
                </c:ext>
              </c:extLst>
            </c:dLbl>
            <c:dLbl>
              <c:idx val="1"/>
              <c:tx>
                <c:rich>
                  <a:bodyPr/>
                  <a:lstStyle/>
                  <a:p>
                    <a:r>
                      <a:rPr lang="en-US"/>
                      <a:t>Latvia</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8F2-425D-96D6-88A5A75177FB}"/>
                </c:ext>
              </c:extLst>
            </c:dLbl>
            <c:dLbl>
              <c:idx val="2"/>
              <c:tx>
                <c:rich>
                  <a:bodyPr/>
                  <a:lstStyle/>
                  <a:p>
                    <a:r>
                      <a:rPr lang="en-US"/>
                      <a:t>United States</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8F2-425D-96D6-88A5A75177FB}"/>
                </c:ext>
              </c:extLst>
            </c:dLbl>
            <c:dLbl>
              <c:idx val="3"/>
              <c:tx>
                <c:rich>
                  <a:bodyPr/>
                  <a:lstStyle/>
                  <a:p>
                    <a:r>
                      <a:rPr lang="en-US"/>
                      <a:t>Colombia</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8F2-425D-96D6-88A5A75177FB}"/>
                </c:ext>
              </c:extLst>
            </c:dLbl>
            <c:dLbl>
              <c:idx val="4"/>
              <c:tx>
                <c:rich>
                  <a:bodyPr/>
                  <a:lstStyle/>
                  <a:p>
                    <a:r>
                      <a:rPr lang="en-US"/>
                      <a:t>Scotland (UK)</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8F2-425D-96D6-88A5A75177FB}"/>
                </c:ext>
              </c:extLst>
            </c:dLbl>
            <c:dLbl>
              <c:idx val="5"/>
              <c:layout>
                <c:manualLayout>
                  <c:x val="-3.0110784989566203E-3"/>
                  <c:y val="-1.1766608287133641E-16"/>
                </c:manualLayout>
              </c:layout>
              <c:tx>
                <c:rich>
                  <a:bodyPr/>
                  <a:lstStyle/>
                  <a:p>
                    <a:r>
                      <a:rPr lang="en-US"/>
                      <a:t>Netherlands</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8F2-425D-96D6-88A5A75177FB}"/>
                </c:ext>
              </c:extLst>
            </c:dLbl>
            <c:dLbl>
              <c:idx val="6"/>
              <c:layout>
                <c:manualLayout>
                  <c:x val="-4.2844044298605902E-3"/>
                  <c:y val="0"/>
                </c:manualLayout>
              </c:layout>
              <c:tx>
                <c:rich>
                  <a:bodyPr/>
                  <a:lstStyle/>
                  <a:p>
                    <a:r>
                      <a:rPr lang="en-US"/>
                      <a:t>Switzerland</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8F2-425D-96D6-88A5A75177FB}"/>
                </c:ext>
              </c:extLst>
            </c:dLbl>
            <c:dLbl>
              <c:idx val="7"/>
              <c:layout>
                <c:manualLayout>
                  <c:x val="-3.923855466583262E-3"/>
                  <c:y val="0"/>
                </c:manualLayout>
              </c:layout>
              <c:tx>
                <c:rich>
                  <a:bodyPr/>
                  <a:lstStyle/>
                  <a:p>
                    <a:r>
                      <a:rPr lang="en-US"/>
                      <a:t>Germany</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8F2-425D-96D6-88A5A75177FB}"/>
                </c:ext>
              </c:extLst>
            </c:dLbl>
            <c:dLbl>
              <c:idx val="8"/>
              <c:tx>
                <c:rich>
                  <a:bodyPr/>
                  <a:lstStyle/>
                  <a:p>
                    <a:r>
                      <a:rPr lang="en-US"/>
                      <a:t>Spain</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8F2-425D-96D6-88A5A75177FB}"/>
                </c:ext>
              </c:extLst>
            </c:dLbl>
            <c:dLbl>
              <c:idx val="9"/>
              <c:tx>
                <c:rich>
                  <a:bodyPr/>
                  <a:lstStyle/>
                  <a:p>
                    <a:r>
                      <a:rPr lang="en-US"/>
                      <a:t>Israel</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8F2-425D-96D6-88A5A75177FB}"/>
                </c:ext>
              </c:extLst>
            </c:dLbl>
            <c:dLbl>
              <c:idx val="10"/>
              <c:layout>
                <c:manualLayout>
                  <c:x val="-1.6795068723462928E-2"/>
                  <c:y val="2.5672896471265434E-2"/>
                </c:manualLayout>
              </c:layout>
              <c:tx>
                <c:rich>
                  <a:bodyPr/>
                  <a:lstStyle/>
                  <a:p>
                    <a:r>
                      <a:rPr lang="en-US"/>
                      <a:t>France</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8F2-425D-96D6-88A5A75177FB}"/>
                </c:ext>
              </c:extLst>
            </c:dLbl>
            <c:dLbl>
              <c:idx val="11"/>
              <c:layout>
                <c:manualLayout>
                  <c:x val="-4.2790456609704784E-3"/>
                  <c:y val="0"/>
                </c:manualLayout>
              </c:layout>
              <c:tx>
                <c:rich>
                  <a:bodyPr/>
                  <a:lstStyle/>
                  <a:p>
                    <a:r>
                      <a:rPr lang="en-US"/>
                      <a:t>Norway</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8F2-425D-96D6-88A5A75177FB}"/>
                </c:ext>
              </c:extLst>
            </c:dLbl>
            <c:dLbl>
              <c:idx val="12"/>
              <c:layout>
                <c:manualLayout>
                  <c:x val="-6.8203420213448926E-2"/>
                  <c:y val="3.2022761880003397E-3"/>
                </c:manualLayout>
              </c:layout>
              <c:tx>
                <c:rich>
                  <a:bodyPr/>
                  <a:lstStyle/>
                  <a:p>
                    <a:r>
                      <a:rPr lang="en-US"/>
                      <a:t>Lithuania</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8F2-425D-96D6-88A5A75177FB}"/>
                </c:ext>
              </c:extLst>
            </c:dLbl>
            <c:dLbl>
              <c:idx val="13"/>
              <c:layout>
                <c:manualLayout>
                  <c:x val="-9.3688572231131792E-2"/>
                  <c:y val="-1.9261565196956494E-2"/>
                </c:manualLayout>
              </c:layout>
              <c:tx>
                <c:rich>
                  <a:bodyPr/>
                  <a:lstStyle/>
                  <a:p>
                    <a:r>
                      <a:rPr lang="en-US"/>
                      <a:t>Slovak Republic</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8F2-425D-96D6-88A5A75177FB}"/>
                </c:ext>
              </c:extLst>
            </c:dLbl>
            <c:dLbl>
              <c:idx val="14"/>
              <c:layout>
                <c:manualLayout>
                  <c:x val="-3.4974348672557373E-2"/>
                  <c:y val="3.8509344706898152E-2"/>
                </c:manualLayout>
              </c:layout>
              <c:tx>
                <c:rich>
                  <a:bodyPr/>
                  <a:lstStyle/>
                  <a:p>
                    <a:r>
                      <a:rPr lang="en-US"/>
                      <a:t>Hungary</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8F2-425D-96D6-88A5A75177FB}"/>
                </c:ext>
              </c:extLst>
            </c:dLbl>
            <c:dLbl>
              <c:idx val="15"/>
              <c:layout>
                <c:manualLayout>
                  <c:x val="-2.3873150436060507E-3"/>
                  <c:y val="0"/>
                </c:manualLayout>
              </c:layout>
              <c:tx>
                <c:rich>
                  <a:bodyPr/>
                  <a:lstStyle/>
                  <a:p>
                    <a:r>
                      <a:rPr lang="en-US"/>
                      <a:t>Iceland</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8F2-425D-96D6-88A5A75177FB}"/>
                </c:ext>
              </c:extLst>
            </c:dLbl>
            <c:dLbl>
              <c:idx val="16"/>
              <c:layout>
                <c:manualLayout>
                  <c:x val="-0.12054578099316125"/>
                  <c:y val="-2.2463784412357253E-2"/>
                </c:manualLayout>
              </c:layout>
              <c:tx>
                <c:rich>
                  <a:bodyPr/>
                  <a:lstStyle/>
                  <a:p>
                    <a:r>
                      <a:rPr lang="en-US"/>
                      <a:t>Czech Republic</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8F2-425D-96D6-88A5A75177FB}"/>
                </c:ext>
              </c:extLst>
            </c:dLbl>
            <c:dLbl>
              <c:idx val="17"/>
              <c:tx>
                <c:rich>
                  <a:bodyPr/>
                  <a:lstStyle/>
                  <a:p>
                    <a:r>
                      <a:rPr lang="en-US"/>
                      <a:t>Portugal</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8F2-425D-96D6-88A5A75177FB}"/>
                </c:ext>
              </c:extLst>
            </c:dLbl>
            <c:dLbl>
              <c:idx val="18"/>
              <c:tx>
                <c:rich>
                  <a:bodyPr/>
                  <a:lstStyle/>
                  <a:p>
                    <a:r>
                      <a:rPr lang="en-US" dirty="0"/>
                      <a:t>Japan</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A8F2-425D-96D6-88A5A75177FB}"/>
                </c:ext>
              </c:extLst>
            </c:dLbl>
            <c:dLbl>
              <c:idx val="19"/>
              <c:tx>
                <c:rich>
                  <a:bodyPr/>
                  <a:lstStyle/>
                  <a:p>
                    <a:r>
                      <a:rPr lang="en-US"/>
                      <a:t>Austria</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8F2-425D-96D6-88A5A75177FB}"/>
                </c:ext>
              </c:extLst>
            </c:dLbl>
            <c:dLbl>
              <c:idx val="20"/>
              <c:layout>
                <c:manualLayout>
                  <c:x val="-4.3798179969718833E-2"/>
                  <c:y val="2.2463784412357253E-2"/>
                </c:manualLayout>
              </c:layout>
              <c:tx>
                <c:rich>
                  <a:bodyPr/>
                  <a:lstStyle/>
                  <a:p>
                    <a:r>
                      <a:rPr lang="en-US"/>
                      <a:t>Estonia</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A8F2-425D-96D6-88A5A75177FB}"/>
                </c:ext>
              </c:extLst>
            </c:dLbl>
            <c:dLbl>
              <c:idx val="21"/>
              <c:tx>
                <c:rich>
                  <a:bodyPr/>
                  <a:lstStyle/>
                  <a:p>
                    <a:r>
                      <a:rPr lang="en-US"/>
                      <a:t>Korea</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A8F2-425D-96D6-88A5A75177FB}"/>
                </c:ext>
              </c:extLst>
            </c:dLbl>
            <c:dLbl>
              <c:idx val="22"/>
              <c:tx>
                <c:rich>
                  <a:bodyPr/>
                  <a:lstStyle/>
                  <a:p>
                    <a:r>
                      <a:rPr lang="en-US"/>
                      <a:t>Turkey</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A8F2-425D-96D6-88A5A75177FB}"/>
                </c:ext>
              </c:extLst>
            </c:dLbl>
            <c:dLbl>
              <c:idx val="23"/>
              <c:tx>
                <c:rich>
                  <a:bodyPr/>
                  <a:lstStyle/>
                  <a:p>
                    <a:r>
                      <a:rPr lang="en-US"/>
                      <a:t>Poland</a:t>
                    </a:r>
                  </a:p>
                </c:rich>
              </c:tx>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A8F2-425D-96D6-88A5A75177F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Narrow" panose="020B0606020202030204" pitchFamily="34" charset="0"/>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bg1"/>
                      </a:solidFill>
                      <a:prstDash val="solid"/>
                      <a:round/>
                      <a:headEnd type="none" w="med" len="sm"/>
                      <a:tailEnd type="none" w="med" len="med"/>
                    </a:ln>
                    <a:effectLst/>
                  </c:spPr>
                </c15:leaderLines>
              </c:ext>
            </c:extLst>
          </c:dLbls>
          <c:xVal>
            <c:numRef>
              <c:f>'Figure D4.4.'!$B$36:$B$59</c:f>
              <c:numCache>
                <c:formatCode>0</c:formatCode>
                <c:ptCount val="24"/>
                <c:pt idx="0">
                  <c:v>1063.4731396777718</c:v>
                </c:pt>
                <c:pt idx="1">
                  <c:v>1020</c:v>
                </c:pt>
                <c:pt idx="2">
                  <c:v>966.36311999999998</c:v>
                </c:pt>
                <c:pt idx="3">
                  <c:v>880.00000000000011</c:v>
                </c:pt>
                <c:pt idx="4">
                  <c:v>855</c:v>
                </c:pt>
                <c:pt idx="5">
                  <c:v>750</c:v>
                </c:pt>
                <c:pt idx="6">
                  <c:v>748</c:v>
                </c:pt>
                <c:pt idx="7">
                  <c:v>743.76942942274775</c:v>
                </c:pt>
                <c:pt idx="8">
                  <c:v>712.8</c:v>
                </c:pt>
                <c:pt idx="9">
                  <c:v>695.65820477026193</c:v>
                </c:pt>
                <c:pt idx="10">
                  <c:v>684</c:v>
                </c:pt>
                <c:pt idx="11">
                  <c:v>663.1</c:v>
                </c:pt>
                <c:pt idx="12">
                  <c:v>651.6</c:v>
                </c:pt>
                <c:pt idx="13">
                  <c:v>649.4</c:v>
                </c:pt>
                <c:pt idx="14">
                  <c:v>648</c:v>
                </c:pt>
                <c:pt idx="15">
                  <c:v>623.88</c:v>
                </c:pt>
                <c:pt idx="16">
                  <c:v>617.1</c:v>
                </c:pt>
                <c:pt idx="17">
                  <c:v>612.33333333333337</c:v>
                </c:pt>
                <c:pt idx="18">
                  <c:v>609.89716666666664</c:v>
                </c:pt>
                <c:pt idx="19">
                  <c:v>606.6</c:v>
                </c:pt>
                <c:pt idx="20">
                  <c:v>602</c:v>
                </c:pt>
                <c:pt idx="21">
                  <c:v>525.95107187386884</c:v>
                </c:pt>
                <c:pt idx="22">
                  <c:v>503.99999999999994</c:v>
                </c:pt>
                <c:pt idx="23">
                  <c:v>480.6</c:v>
                </c:pt>
              </c:numCache>
            </c:numRef>
          </c:xVal>
          <c:yVal>
            <c:numRef>
              <c:f>'Figure D4.4.'!$C$36:$C$59</c:f>
              <c:numCache>
                <c:formatCode>0%</c:formatCode>
                <c:ptCount val="24"/>
                <c:pt idx="0">
                  <c:v>0.54192475523734795</c:v>
                </c:pt>
                <c:pt idx="1">
                  <c:v>0.57954545454545459</c:v>
                </c:pt>
                <c:pt idx="2">
                  <c:v>0.47567963081283959</c:v>
                </c:pt>
                <c:pt idx="3">
                  <c:v>0.48888888888888893</c:v>
                </c:pt>
                <c:pt idx="4">
                  <c:v>0.62637362637362637</c:v>
                </c:pt>
                <c:pt idx="5">
                  <c:v>0.45207956600361665</c:v>
                </c:pt>
                <c:pt idx="6">
                  <c:v>0.38756476683937824</c:v>
                </c:pt>
                <c:pt idx="7">
                  <c:v>0.42056512831368265</c:v>
                </c:pt>
                <c:pt idx="8">
                  <c:v>0.50021052631578944</c:v>
                </c:pt>
                <c:pt idx="9">
                  <c:v>0.59060383195360078</c:v>
                </c:pt>
                <c:pt idx="10">
                  <c:v>0.42563783447417547</c:v>
                </c:pt>
                <c:pt idx="11">
                  <c:v>0.39294814814814816</c:v>
                </c:pt>
                <c:pt idx="12">
                  <c:v>0.41136363636363638</c:v>
                </c:pt>
                <c:pt idx="13">
                  <c:v>0.41628205128205126</c:v>
                </c:pt>
                <c:pt idx="14">
                  <c:v>0.39705882352941174</c:v>
                </c:pt>
                <c:pt idx="15">
                  <c:v>0.34660000000000002</c:v>
                </c:pt>
                <c:pt idx="16">
                  <c:v>0.3955769230769231</c:v>
                </c:pt>
                <c:pt idx="17">
                  <c:v>0.47726682255131203</c:v>
                </c:pt>
                <c:pt idx="18">
                  <c:v>0.32252626476291202</c:v>
                </c:pt>
                <c:pt idx="19">
                  <c:v>0.34155405405405409</c:v>
                </c:pt>
                <c:pt idx="20">
                  <c:v>0.39090909090909093</c:v>
                </c:pt>
                <c:pt idx="21">
                  <c:v>0.34602044202228216</c:v>
                </c:pt>
                <c:pt idx="22">
                  <c:v>0.3165829145728643</c:v>
                </c:pt>
                <c:pt idx="23">
                  <c:v>0.32298387096774195</c:v>
                </c:pt>
              </c:numCache>
            </c:numRef>
          </c:yVal>
          <c:smooth val="0"/>
          <c:extLst>
            <c:ext xmlns:c16="http://schemas.microsoft.com/office/drawing/2014/chart" uri="{C3380CC4-5D6E-409C-BE32-E72D297353CC}">
              <c16:uniqueId val="{0000001A-A8F2-425D-96D6-88A5A75177FB}"/>
            </c:ext>
          </c:extLst>
        </c:ser>
        <c:dLbls>
          <c:showLegendKey val="0"/>
          <c:showVal val="0"/>
          <c:showCatName val="0"/>
          <c:showSerName val="0"/>
          <c:showPercent val="0"/>
          <c:showBubbleSize val="0"/>
        </c:dLbls>
        <c:axId val="143058048"/>
        <c:axId val="143059584"/>
      </c:scatterChart>
      <c:valAx>
        <c:axId val="143058048"/>
        <c:scaling>
          <c:orientation val="minMax"/>
          <c:max val="1100"/>
          <c:min val="400"/>
        </c:scaling>
        <c:delete val="0"/>
        <c:axPos val="b"/>
        <c:numFmt formatCode="General" sourceLinked="0"/>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143059584"/>
        <c:crosses val="autoZero"/>
        <c:crossBetween val="midCat"/>
      </c:valAx>
      <c:valAx>
        <c:axId val="143059584"/>
        <c:scaling>
          <c:orientation val="minMax"/>
          <c:max val="0.70000000000000007"/>
          <c:min val="0.30000000000000004"/>
        </c:scaling>
        <c:delete val="0"/>
        <c:axPos val="l"/>
        <c:majorGridlines>
          <c:spPr>
            <a:ln w="9525" cap="flat" cmpd="sng" algn="ctr">
              <a:noFill/>
              <a:prstDash val="solid"/>
              <a:round/>
            </a:ln>
            <a:effectLst/>
          </c:spPr>
        </c:majorGridlines>
        <c:numFmt formatCode="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143058048"/>
        <c:crosses val="autoZero"/>
        <c:crossBetween val="midCat"/>
        <c:majorUnit val="0.1"/>
      </c:valAx>
      <c:spPr>
        <a:noFill/>
        <a:ln w="9525">
          <a:noFill/>
        </a:ln>
        <a:effectLst/>
        <a:extLst>
          <a:ext uri="{909E8E84-426E-40DD-AFC4-6F175D3DCCD1}">
            <a14:hiddenFill xmlns:a14="http://schemas.microsoft.com/office/drawing/2010/main">
              <a:solidFill>
                <a:srgbClr val="F4FFFF"/>
              </a:solidFill>
            </a14:hiddenFill>
          </a:ext>
        </a:extLst>
      </c:spPr>
    </c:plotArea>
    <c:plotVisOnly val="1"/>
    <c:dispBlanksAs val="gap"/>
    <c:showDLblsOverMax val="0"/>
  </c:chart>
  <c:spPr>
    <a:noFill/>
    <a:ln w="6350"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6350" cap="flat" cmpd="sng" algn="ctr">
          <a:solidFill>
            <a:sysClr val="windowText" lastClr="000000">
              <a:tint val="75000"/>
            </a:sysClr>
          </a:solidFill>
          <a:prstDash val="solid"/>
          <a:round/>
        </a14:hiddenLine>
      </a:ext>
    </a:extLst>
  </c:spPr>
  <c:txPr>
    <a:bodyPr/>
    <a:lstStyle/>
    <a:p>
      <a:pPr>
        <a:defRPr/>
      </a:pPr>
      <a:endParaRPr lang="en-US"/>
    </a:p>
  </c:txPr>
  <c:externalData r:id="rId3">
    <c:autoUpdate val="0"/>
  </c:externalData>
  <c:userShapes r:id="rId4"/>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818022747156606E-2"/>
          <c:y val="5.6451589699164632E-2"/>
          <c:w val="0.8879949693788276"/>
          <c:h val="0.6317195275290447"/>
        </c:manualLayout>
      </c:layout>
      <c:barChart>
        <c:barDir val="col"/>
        <c:grouping val="stacked"/>
        <c:varyColors val="0"/>
        <c:ser>
          <c:idx val="1"/>
          <c:order val="1"/>
          <c:tx>
            <c:strRef>
              <c:f>'Figure C7.2.'!$C$36</c:f>
              <c:strCache>
                <c:ptCount val="1"/>
                <c:pt idx="0">
                  <c:v>Contribution of teachers' salary</c:v>
                </c:pt>
              </c:strCache>
            </c:strRef>
          </c:tx>
          <c:spPr>
            <a:solidFill>
              <a:schemeClr val="accent5"/>
            </a:solidFill>
            <a:ln>
              <a:noFill/>
            </a:ln>
            <a:effectLst/>
          </c:spPr>
          <c:invertIfNegative val="0"/>
          <c:cat>
            <c:strRef>
              <c:f>'Figure C7.2.'!$A$37:$A$68</c:f>
              <c:strCache>
                <c:ptCount val="32"/>
                <c:pt idx="0">
                  <c:v>Germany</c:v>
                </c:pt>
                <c:pt idx="1">
                  <c:v>Switzerland</c:v>
                </c:pt>
                <c:pt idx="2">
                  <c:v>Austria</c:v>
                </c:pt>
                <c:pt idx="3">
                  <c:v>Norway</c:v>
                </c:pt>
                <c:pt idx="4">
                  <c:v>Flemish Comm. (Belgium)</c:v>
                </c:pt>
                <c:pt idx="5">
                  <c:v>Australia</c:v>
                </c:pt>
                <c:pt idx="6">
                  <c:v>Canada</c:v>
                </c:pt>
                <c:pt idx="7">
                  <c:v>French Comm. (Belgium)</c:v>
                </c:pt>
                <c:pt idx="8">
                  <c:v>Ireland</c:v>
                </c:pt>
                <c:pt idx="9">
                  <c:v>United States</c:v>
                </c:pt>
                <c:pt idx="10">
                  <c:v>Iceland</c:v>
                </c:pt>
                <c:pt idx="11">
                  <c:v>Spain</c:v>
                </c:pt>
                <c:pt idx="12">
                  <c:v>Netherlands</c:v>
                </c:pt>
                <c:pt idx="13">
                  <c:v>Portugal</c:v>
                </c:pt>
                <c:pt idx="14">
                  <c:v>Italy</c:v>
                </c:pt>
                <c:pt idx="15">
                  <c:v>Japan</c:v>
                </c:pt>
                <c:pt idx="16">
                  <c:v>Finland</c:v>
                </c:pt>
                <c:pt idx="17">
                  <c:v>Slovenia</c:v>
                </c:pt>
                <c:pt idx="18">
                  <c:v>Greece</c:v>
                </c:pt>
                <c:pt idx="19">
                  <c:v>Poland</c:v>
                </c:pt>
                <c:pt idx="20">
                  <c:v>Chile</c:v>
                </c:pt>
                <c:pt idx="21">
                  <c:v>Israel</c:v>
                </c:pt>
                <c:pt idx="22">
                  <c:v>France</c:v>
                </c:pt>
                <c:pt idx="23">
                  <c:v>Hungary</c:v>
                </c:pt>
                <c:pt idx="24">
                  <c:v>Lithuania</c:v>
                </c:pt>
                <c:pt idx="25">
                  <c:v>Turkey</c:v>
                </c:pt>
                <c:pt idx="26">
                  <c:v>Estonia</c:v>
                </c:pt>
                <c:pt idx="27">
                  <c:v>Colombia</c:v>
                </c:pt>
                <c:pt idx="28">
                  <c:v>Slovak Republic</c:v>
                </c:pt>
                <c:pt idx="29">
                  <c:v>Mexico</c:v>
                </c:pt>
                <c:pt idx="30">
                  <c:v>Czech Republic</c:v>
                </c:pt>
                <c:pt idx="31">
                  <c:v>Latvia</c:v>
                </c:pt>
              </c:strCache>
            </c:strRef>
          </c:cat>
          <c:val>
            <c:numRef>
              <c:f>'Figure C7.2.'!$C$37:$C$68</c:f>
              <c:numCache>
                <c:formatCode>#,##0.00</c:formatCode>
                <c:ptCount val="32"/>
                <c:pt idx="0">
                  <c:v>2110.154122238323</c:v>
                </c:pt>
                <c:pt idx="1">
                  <c:v>1930.8799355735148</c:v>
                </c:pt>
                <c:pt idx="2">
                  <c:v>766.72196904193083</c:v>
                </c:pt>
                <c:pt idx="3">
                  <c:v>445.27412349115235</c:v>
                </c:pt>
                <c:pt idx="4">
                  <c:v>838.38139930058855</c:v>
                </c:pt>
                <c:pt idx="5">
                  <c:v>1422.9544060312928</c:v>
                </c:pt>
                <c:pt idx="6">
                  <c:v>1632.8638728278765</c:v>
                </c:pt>
                <c:pt idx="7">
                  <c:v>694.4517869642001</c:v>
                </c:pt>
                <c:pt idx="8">
                  <c:v>1262.4659999716591</c:v>
                </c:pt>
                <c:pt idx="9">
                  <c:v>1315.3600271449084</c:v>
                </c:pt>
                <c:pt idx="10">
                  <c:v>8.4017834568769558</c:v>
                </c:pt>
                <c:pt idx="11">
                  <c:v>396.19920108641173</c:v>
                </c:pt>
                <c:pt idx="12">
                  <c:v>1202.4634140822134</c:v>
                </c:pt>
                <c:pt idx="13">
                  <c:v>157.7743988146816</c:v>
                </c:pt>
                <c:pt idx="14">
                  <c:v>-415.17266895392453</c:v>
                </c:pt>
                <c:pt idx="15">
                  <c:v>634.28147113394698</c:v>
                </c:pt>
                <c:pt idx="16">
                  <c:v>78.653699738716583</c:v>
                </c:pt>
                <c:pt idx="17">
                  <c:v>64.738665239866037</c:v>
                </c:pt>
                <c:pt idx="18">
                  <c:v>-1253.0272667211407</c:v>
                </c:pt>
                <c:pt idx="19">
                  <c:v>-1225.8326432973276</c:v>
                </c:pt>
                <c:pt idx="20">
                  <c:v>-490.97328141399947</c:v>
                </c:pt>
                <c:pt idx="21">
                  <c:v>-646.49201335513033</c:v>
                </c:pt>
                <c:pt idx="22">
                  <c:v>-250.42503905395466</c:v>
                </c:pt>
                <c:pt idx="23">
                  <c:v>-1666.9211485139424</c:v>
                </c:pt>
                <c:pt idx="24">
                  <c:v>-1742.6729848354739</c:v>
                </c:pt>
                <c:pt idx="25">
                  <c:v>-843.81760422522086</c:v>
                </c:pt>
                <c:pt idx="26">
                  <c:v>-1549.9780974983582</c:v>
                </c:pt>
                <c:pt idx="27">
                  <c:v>-285.25107582546559</c:v>
                </c:pt>
                <c:pt idx="28">
                  <c:v>-1295.8529536318667</c:v>
                </c:pt>
                <c:pt idx="29">
                  <c:v>-498.9251110788984</c:v>
                </c:pt>
                <c:pt idx="30">
                  <c:v>-1175.7909175236989</c:v>
                </c:pt>
                <c:pt idx="31">
                  <c:v>-2541.4039228800857</c:v>
                </c:pt>
              </c:numCache>
            </c:numRef>
          </c:val>
          <c:extLst>
            <c:ext xmlns:c16="http://schemas.microsoft.com/office/drawing/2014/chart" uri="{C3380CC4-5D6E-409C-BE32-E72D297353CC}">
              <c16:uniqueId val="{00000000-9371-42A8-856B-6D546352EB57}"/>
            </c:ext>
          </c:extLst>
        </c:ser>
        <c:ser>
          <c:idx val="2"/>
          <c:order val="2"/>
          <c:tx>
            <c:strRef>
              <c:f>'Figure C7.2.'!$D$36</c:f>
              <c:strCache>
                <c:ptCount val="1"/>
                <c:pt idx="0">
                  <c:v>Contribution of instruction time</c:v>
                </c:pt>
              </c:strCache>
            </c:strRef>
          </c:tx>
          <c:spPr>
            <a:solidFill>
              <a:schemeClr val="accent4"/>
            </a:solidFill>
            <a:ln>
              <a:noFill/>
            </a:ln>
            <a:effectLst/>
          </c:spPr>
          <c:invertIfNegative val="0"/>
          <c:cat>
            <c:strRef>
              <c:f>'Figure C7.2.'!$A$37:$A$68</c:f>
              <c:strCache>
                <c:ptCount val="32"/>
                <c:pt idx="0">
                  <c:v>Germany</c:v>
                </c:pt>
                <c:pt idx="1">
                  <c:v>Switzerland</c:v>
                </c:pt>
                <c:pt idx="2">
                  <c:v>Austria</c:v>
                </c:pt>
                <c:pt idx="3">
                  <c:v>Norway</c:v>
                </c:pt>
                <c:pt idx="4">
                  <c:v>Flemish Comm. (Belgium)</c:v>
                </c:pt>
                <c:pt idx="5">
                  <c:v>Australia</c:v>
                </c:pt>
                <c:pt idx="6">
                  <c:v>Canada</c:v>
                </c:pt>
                <c:pt idx="7">
                  <c:v>French Comm. (Belgium)</c:v>
                </c:pt>
                <c:pt idx="8">
                  <c:v>Ireland</c:v>
                </c:pt>
                <c:pt idx="9">
                  <c:v>United States</c:v>
                </c:pt>
                <c:pt idx="10">
                  <c:v>Iceland</c:v>
                </c:pt>
                <c:pt idx="11">
                  <c:v>Spain</c:v>
                </c:pt>
                <c:pt idx="12">
                  <c:v>Netherlands</c:v>
                </c:pt>
                <c:pt idx="13">
                  <c:v>Portugal</c:v>
                </c:pt>
                <c:pt idx="14">
                  <c:v>Italy</c:v>
                </c:pt>
                <c:pt idx="15">
                  <c:v>Japan</c:v>
                </c:pt>
                <c:pt idx="16">
                  <c:v>Finland</c:v>
                </c:pt>
                <c:pt idx="17">
                  <c:v>Slovenia</c:v>
                </c:pt>
                <c:pt idx="18">
                  <c:v>Greece</c:v>
                </c:pt>
                <c:pt idx="19">
                  <c:v>Poland</c:v>
                </c:pt>
                <c:pt idx="20">
                  <c:v>Chile</c:v>
                </c:pt>
                <c:pt idx="21">
                  <c:v>Israel</c:v>
                </c:pt>
                <c:pt idx="22">
                  <c:v>France</c:v>
                </c:pt>
                <c:pt idx="23">
                  <c:v>Hungary</c:v>
                </c:pt>
                <c:pt idx="24">
                  <c:v>Lithuania</c:v>
                </c:pt>
                <c:pt idx="25">
                  <c:v>Turkey</c:v>
                </c:pt>
                <c:pt idx="26">
                  <c:v>Estonia</c:v>
                </c:pt>
                <c:pt idx="27">
                  <c:v>Colombia</c:v>
                </c:pt>
                <c:pt idx="28">
                  <c:v>Slovak Republic</c:v>
                </c:pt>
                <c:pt idx="29">
                  <c:v>Mexico</c:v>
                </c:pt>
                <c:pt idx="30">
                  <c:v>Czech Republic</c:v>
                </c:pt>
                <c:pt idx="31">
                  <c:v>Latvia</c:v>
                </c:pt>
              </c:strCache>
            </c:strRef>
          </c:cat>
          <c:val>
            <c:numRef>
              <c:f>'Figure C7.2.'!$D$37:$D$68</c:f>
              <c:numCache>
                <c:formatCode>#,##0.00</c:formatCode>
                <c:ptCount val="32"/>
                <c:pt idx="0">
                  <c:v>-463.62420262255404</c:v>
                </c:pt>
                <c:pt idx="1">
                  <c:v>106.16869694832045</c:v>
                </c:pt>
                <c:pt idx="2">
                  <c:v>-428.84020227322577</c:v>
                </c:pt>
                <c:pt idx="3">
                  <c:v>-185.23574903337337</c:v>
                </c:pt>
                <c:pt idx="4">
                  <c:v>105.80172140954424</c:v>
                </c:pt>
                <c:pt idx="5">
                  <c:v>804.29827791936884</c:v>
                </c:pt>
                <c:pt idx="6">
                  <c:v>515.10830096860025</c:v>
                </c:pt>
                <c:pt idx="7">
                  <c:v>177.30367616740759</c:v>
                </c:pt>
                <c:pt idx="8">
                  <c:v>459.64200897973103</c:v>
                </c:pt>
                <c:pt idx="9">
                  <c:v>676.55148881743025</c:v>
                </c:pt>
                <c:pt idx="10">
                  <c:v>-273.83703858159203</c:v>
                </c:pt>
                <c:pt idx="11">
                  <c:v>-3.3124454186093231</c:v>
                </c:pt>
                <c:pt idx="12">
                  <c:v>548.71396137632655</c:v>
                </c:pt>
                <c:pt idx="13">
                  <c:v>160.10453383690447</c:v>
                </c:pt>
                <c:pt idx="14">
                  <c:v>345.37062313504691</c:v>
                </c:pt>
                <c:pt idx="15">
                  <c:v>-113.50810953340486</c:v>
                </c:pt>
                <c:pt idx="16">
                  <c:v>-582.85085916822015</c:v>
                </c:pt>
                <c:pt idx="17">
                  <c:v>-468.17018405134672</c:v>
                </c:pt>
                <c:pt idx="18">
                  <c:v>-127.53030599466673</c:v>
                </c:pt>
                <c:pt idx="19">
                  <c:v>-588.12103845355898</c:v>
                </c:pt>
                <c:pt idx="20">
                  <c:v>704.07136028696357</c:v>
                </c:pt>
                <c:pt idx="21">
                  <c:v>479.24232574415026</c:v>
                </c:pt>
                <c:pt idx="22">
                  <c:v>202.45605958167221</c:v>
                </c:pt>
                <c:pt idx="23">
                  <c:v>-315.46876767918764</c:v>
                </c:pt>
                <c:pt idx="24">
                  <c:v>-853.41918008006337</c:v>
                </c:pt>
                <c:pt idx="25">
                  <c:v>-205.27333798588617</c:v>
                </c:pt>
                <c:pt idx="26">
                  <c:v>-391.04861276188603</c:v>
                </c:pt>
                <c:pt idx="27">
                  <c:v>492.68084498339027</c:v>
                </c:pt>
                <c:pt idx="28">
                  <c:v>-302.42868916653754</c:v>
                </c:pt>
                <c:pt idx="29">
                  <c:v>18.016126559767041</c:v>
                </c:pt>
                <c:pt idx="30">
                  <c:v>-272.02230910880371</c:v>
                </c:pt>
                <c:pt idx="31">
                  <c:v>-525.88084866467375</c:v>
                </c:pt>
              </c:numCache>
            </c:numRef>
          </c:val>
          <c:extLst>
            <c:ext xmlns:c16="http://schemas.microsoft.com/office/drawing/2014/chart" uri="{C3380CC4-5D6E-409C-BE32-E72D297353CC}">
              <c16:uniqueId val="{00000001-9371-42A8-856B-6D546352EB57}"/>
            </c:ext>
          </c:extLst>
        </c:ser>
        <c:ser>
          <c:idx val="3"/>
          <c:order val="3"/>
          <c:tx>
            <c:strRef>
              <c:f>'Figure C7.2.'!$E$36</c:f>
              <c:strCache>
                <c:ptCount val="1"/>
                <c:pt idx="0">
                  <c:v>Contribution of teaching time</c:v>
                </c:pt>
              </c:strCache>
            </c:strRef>
          </c:tx>
          <c:spPr>
            <a:solidFill>
              <a:schemeClr val="accent3"/>
            </a:solidFill>
            <a:ln>
              <a:noFill/>
            </a:ln>
            <a:effectLst/>
          </c:spPr>
          <c:invertIfNegative val="0"/>
          <c:cat>
            <c:strRef>
              <c:f>'Figure C7.2.'!$A$37:$A$68</c:f>
              <c:strCache>
                <c:ptCount val="32"/>
                <c:pt idx="0">
                  <c:v>Germany</c:v>
                </c:pt>
                <c:pt idx="1">
                  <c:v>Switzerland</c:v>
                </c:pt>
                <c:pt idx="2">
                  <c:v>Austria</c:v>
                </c:pt>
                <c:pt idx="3">
                  <c:v>Norway</c:v>
                </c:pt>
                <c:pt idx="4">
                  <c:v>Flemish Comm. (Belgium)</c:v>
                </c:pt>
                <c:pt idx="5">
                  <c:v>Australia</c:v>
                </c:pt>
                <c:pt idx="6">
                  <c:v>Canada</c:v>
                </c:pt>
                <c:pt idx="7">
                  <c:v>French Comm. (Belgium)</c:v>
                </c:pt>
                <c:pt idx="8">
                  <c:v>Ireland</c:v>
                </c:pt>
                <c:pt idx="9">
                  <c:v>United States</c:v>
                </c:pt>
                <c:pt idx="10">
                  <c:v>Iceland</c:v>
                </c:pt>
                <c:pt idx="11">
                  <c:v>Spain</c:v>
                </c:pt>
                <c:pt idx="12">
                  <c:v>Netherlands</c:v>
                </c:pt>
                <c:pt idx="13">
                  <c:v>Portugal</c:v>
                </c:pt>
                <c:pt idx="14">
                  <c:v>Italy</c:v>
                </c:pt>
                <c:pt idx="15">
                  <c:v>Japan</c:v>
                </c:pt>
                <c:pt idx="16">
                  <c:v>Finland</c:v>
                </c:pt>
                <c:pt idx="17">
                  <c:v>Slovenia</c:v>
                </c:pt>
                <c:pt idx="18">
                  <c:v>Greece</c:v>
                </c:pt>
                <c:pt idx="19">
                  <c:v>Poland</c:v>
                </c:pt>
                <c:pt idx="20">
                  <c:v>Chile</c:v>
                </c:pt>
                <c:pt idx="21">
                  <c:v>Israel</c:v>
                </c:pt>
                <c:pt idx="22">
                  <c:v>France</c:v>
                </c:pt>
                <c:pt idx="23">
                  <c:v>Hungary</c:v>
                </c:pt>
                <c:pt idx="24">
                  <c:v>Lithuania</c:v>
                </c:pt>
                <c:pt idx="25">
                  <c:v>Turkey</c:v>
                </c:pt>
                <c:pt idx="26">
                  <c:v>Estonia</c:v>
                </c:pt>
                <c:pt idx="27">
                  <c:v>Colombia</c:v>
                </c:pt>
                <c:pt idx="28">
                  <c:v>Slovak Republic</c:v>
                </c:pt>
                <c:pt idx="29">
                  <c:v>Mexico</c:v>
                </c:pt>
                <c:pt idx="30">
                  <c:v>Czech Republic</c:v>
                </c:pt>
                <c:pt idx="31">
                  <c:v>Latvia</c:v>
                </c:pt>
              </c:strCache>
            </c:strRef>
          </c:cat>
          <c:val>
            <c:numRef>
              <c:f>'Figure C7.2.'!$E$37:$E$68</c:f>
              <c:numCache>
                <c:formatCode>#,##0.00</c:formatCode>
                <c:ptCount val="32"/>
                <c:pt idx="0">
                  <c:v>-98.359653806639713</c:v>
                </c:pt>
                <c:pt idx="1">
                  <c:v>-23.017067449064402</c:v>
                </c:pt>
                <c:pt idx="2">
                  <c:v>2.2304600547245572</c:v>
                </c:pt>
                <c:pt idx="3">
                  <c:v>185.05603634091179</c:v>
                </c:pt>
                <c:pt idx="4">
                  <c:v>189.57870591259299</c:v>
                </c:pt>
                <c:pt idx="5">
                  <c:v>-363.33087556164008</c:v>
                </c:pt>
                <c:pt idx="6">
                  <c:v>-78.697497900987869</c:v>
                </c:pt>
                <c:pt idx="7">
                  <c:v>287.77277197694809</c:v>
                </c:pt>
                <c:pt idx="8">
                  <c:v>-517.16378294462356</c:v>
                </c:pt>
                <c:pt idx="9">
                  <c:v>-854.04189976782607</c:v>
                </c:pt>
                <c:pt idx="10">
                  <c:v>720.97112386245112</c:v>
                </c:pt>
                <c:pt idx="11">
                  <c:v>-393.10869895938129</c:v>
                </c:pt>
                <c:pt idx="12">
                  <c:v>-570.18870322401779</c:v>
                </c:pt>
                <c:pt idx="13">
                  <c:v>5.5522088710600892</c:v>
                </c:pt>
                <c:pt idx="14">
                  <c:v>54.535636991281088</c:v>
                </c:pt>
                <c:pt idx="15">
                  <c:v>146.58509026322812</c:v>
                </c:pt>
                <c:pt idx="16">
                  <c:v>433.67742977558214</c:v>
                </c:pt>
                <c:pt idx="17">
                  <c:v>624.64773465496194</c:v>
                </c:pt>
                <c:pt idx="18">
                  <c:v>481.53005959110641</c:v>
                </c:pt>
                <c:pt idx="19">
                  <c:v>864.05168546687412</c:v>
                </c:pt>
                <c:pt idx="20">
                  <c:v>-778.17935477099388</c:v>
                </c:pt>
                <c:pt idx="21">
                  <c:v>-194.23650331921559</c:v>
                </c:pt>
                <c:pt idx="22">
                  <c:v>-333.53730003304997</c:v>
                </c:pt>
                <c:pt idx="23">
                  <c:v>427.6295648813491</c:v>
                </c:pt>
                <c:pt idx="24">
                  <c:v>755.94854465274705</c:v>
                </c:pt>
                <c:pt idx="25">
                  <c:v>172.28298139795106</c:v>
                </c:pt>
                <c:pt idx="26">
                  <c:v>633.30577194274099</c:v>
                </c:pt>
                <c:pt idx="27">
                  <c:v>-513.08330218831316</c:v>
                </c:pt>
                <c:pt idx="28">
                  <c:v>-34.236161208562898</c:v>
                </c:pt>
                <c:pt idx="29">
                  <c:v>-48.812345367691101</c:v>
                </c:pt>
                <c:pt idx="30">
                  <c:v>456.90803371387011</c:v>
                </c:pt>
                <c:pt idx="31">
                  <c:v>-505.25868928457913</c:v>
                </c:pt>
              </c:numCache>
            </c:numRef>
          </c:val>
          <c:extLst>
            <c:ext xmlns:c16="http://schemas.microsoft.com/office/drawing/2014/chart" uri="{C3380CC4-5D6E-409C-BE32-E72D297353CC}">
              <c16:uniqueId val="{00000002-9371-42A8-856B-6D546352EB57}"/>
            </c:ext>
          </c:extLst>
        </c:ser>
        <c:ser>
          <c:idx val="4"/>
          <c:order val="4"/>
          <c:tx>
            <c:strRef>
              <c:f>'Figure C7.2.'!$F$36</c:f>
              <c:strCache>
                <c:ptCount val="1"/>
                <c:pt idx="0">
                  <c:v>Contribution of theoretical class size</c:v>
                </c:pt>
              </c:strCache>
            </c:strRef>
          </c:tx>
          <c:spPr>
            <a:solidFill>
              <a:schemeClr val="accent1"/>
            </a:solidFill>
            <a:ln>
              <a:noFill/>
            </a:ln>
            <a:effectLst/>
          </c:spPr>
          <c:invertIfNegative val="0"/>
          <c:cat>
            <c:strRef>
              <c:f>'Figure C7.2.'!$A$37:$A$68</c:f>
              <c:strCache>
                <c:ptCount val="32"/>
                <c:pt idx="0">
                  <c:v>Germany</c:v>
                </c:pt>
                <c:pt idx="1">
                  <c:v>Switzerland</c:v>
                </c:pt>
                <c:pt idx="2">
                  <c:v>Austria</c:v>
                </c:pt>
                <c:pt idx="3">
                  <c:v>Norway</c:v>
                </c:pt>
                <c:pt idx="4">
                  <c:v>Flemish Comm. (Belgium)</c:v>
                </c:pt>
                <c:pt idx="5">
                  <c:v>Australia</c:v>
                </c:pt>
                <c:pt idx="6">
                  <c:v>Canada</c:v>
                </c:pt>
                <c:pt idx="7">
                  <c:v>French Comm. (Belgium)</c:v>
                </c:pt>
                <c:pt idx="8">
                  <c:v>Ireland</c:v>
                </c:pt>
                <c:pt idx="9">
                  <c:v>United States</c:v>
                </c:pt>
                <c:pt idx="10">
                  <c:v>Iceland</c:v>
                </c:pt>
                <c:pt idx="11">
                  <c:v>Spain</c:v>
                </c:pt>
                <c:pt idx="12">
                  <c:v>Netherlands</c:v>
                </c:pt>
                <c:pt idx="13">
                  <c:v>Portugal</c:v>
                </c:pt>
                <c:pt idx="14">
                  <c:v>Italy</c:v>
                </c:pt>
                <c:pt idx="15">
                  <c:v>Japan</c:v>
                </c:pt>
                <c:pt idx="16">
                  <c:v>Finland</c:v>
                </c:pt>
                <c:pt idx="17">
                  <c:v>Slovenia</c:v>
                </c:pt>
                <c:pt idx="18">
                  <c:v>Greece</c:v>
                </c:pt>
                <c:pt idx="19">
                  <c:v>Poland</c:v>
                </c:pt>
                <c:pt idx="20">
                  <c:v>Chile</c:v>
                </c:pt>
                <c:pt idx="21">
                  <c:v>Israel</c:v>
                </c:pt>
                <c:pt idx="22">
                  <c:v>France</c:v>
                </c:pt>
                <c:pt idx="23">
                  <c:v>Hungary</c:v>
                </c:pt>
                <c:pt idx="24">
                  <c:v>Lithuania</c:v>
                </c:pt>
                <c:pt idx="25">
                  <c:v>Turkey</c:v>
                </c:pt>
                <c:pt idx="26">
                  <c:v>Estonia</c:v>
                </c:pt>
                <c:pt idx="27">
                  <c:v>Colombia</c:v>
                </c:pt>
                <c:pt idx="28">
                  <c:v>Slovak Republic</c:v>
                </c:pt>
                <c:pt idx="29">
                  <c:v>Mexico</c:v>
                </c:pt>
                <c:pt idx="30">
                  <c:v>Czech Republic</c:v>
                </c:pt>
                <c:pt idx="31">
                  <c:v>Latvia</c:v>
                </c:pt>
              </c:strCache>
            </c:strRef>
          </c:cat>
          <c:val>
            <c:numRef>
              <c:f>'Figure C7.2.'!$F$37:$F$68</c:f>
              <c:numCache>
                <c:formatCode>#,##0.00</c:formatCode>
                <c:ptCount val="32"/>
                <c:pt idx="0">
                  <c:v>346.4284467135368</c:v>
                </c:pt>
                <c:pt idx="1">
                  <c:v>-219.52490427404345</c:v>
                </c:pt>
                <c:pt idx="2">
                  <c:v>1400.6846799136049</c:v>
                </c:pt>
                <c:pt idx="3">
                  <c:v>1289.3321732192642</c:v>
                </c:pt>
                <c:pt idx="4">
                  <c:v>431.11071973849243</c:v>
                </c:pt>
                <c:pt idx="5">
                  <c:v>-521.4169477389496</c:v>
                </c:pt>
                <c:pt idx="6">
                  <c:v>-796.50243080776193</c:v>
                </c:pt>
                <c:pt idx="7">
                  <c:v>69.786619770142693</c:v>
                </c:pt>
                <c:pt idx="8">
                  <c:v>-145.2704721191626</c:v>
                </c:pt>
                <c:pt idx="9">
                  <c:v>-87.469539492474155</c:v>
                </c:pt>
                <c:pt idx="10">
                  <c:v>474.31023279653363</c:v>
                </c:pt>
                <c:pt idx="11">
                  <c:v>907.20129683363189</c:v>
                </c:pt>
                <c:pt idx="12">
                  <c:v>-375.07396706296805</c:v>
                </c:pt>
                <c:pt idx="13">
                  <c:v>410.04267532764703</c:v>
                </c:pt>
                <c:pt idx="14">
                  <c:v>334.35019433863584</c:v>
                </c:pt>
                <c:pt idx="15">
                  <c:v>-355.26581258759308</c:v>
                </c:pt>
                <c:pt idx="16">
                  <c:v>373.82556853583679</c:v>
                </c:pt>
                <c:pt idx="17">
                  <c:v>-94.102778157296882</c:v>
                </c:pt>
                <c:pt idx="18">
                  <c:v>948.25760058852359</c:v>
                </c:pt>
                <c:pt idx="19">
                  <c:v>521.09753892380797</c:v>
                </c:pt>
                <c:pt idx="20">
                  <c:v>-20.721995544356787</c:v>
                </c:pt>
                <c:pt idx="21">
                  <c:v>-257.90345259575895</c:v>
                </c:pt>
                <c:pt idx="22">
                  <c:v>-487.69398672987126</c:v>
                </c:pt>
                <c:pt idx="23">
                  <c:v>685.44348418401489</c:v>
                </c:pt>
                <c:pt idx="24">
                  <c:v>930.68453963476418</c:v>
                </c:pt>
                <c:pt idx="25">
                  <c:v>-347.73868266066091</c:v>
                </c:pt>
                <c:pt idx="26">
                  <c:v>-13.242780843418956</c:v>
                </c:pt>
                <c:pt idx="27">
                  <c:v>-1062.8127726478319</c:v>
                </c:pt>
                <c:pt idx="28">
                  <c:v>12.552652854070617</c:v>
                </c:pt>
                <c:pt idx="29">
                  <c:v>-1094.9923611096058</c:v>
                </c:pt>
                <c:pt idx="30">
                  <c:v>-676.62557765863448</c:v>
                </c:pt>
                <c:pt idx="31">
                  <c:v>1508.6173322185384</c:v>
                </c:pt>
              </c:numCache>
            </c:numRef>
          </c:val>
          <c:extLst>
            <c:ext xmlns:c16="http://schemas.microsoft.com/office/drawing/2014/chart" uri="{C3380CC4-5D6E-409C-BE32-E72D297353CC}">
              <c16:uniqueId val="{00000003-9371-42A8-856B-6D546352EB57}"/>
            </c:ext>
          </c:extLst>
        </c:ser>
        <c:dLbls>
          <c:showLegendKey val="0"/>
          <c:showVal val="0"/>
          <c:showCatName val="0"/>
          <c:showSerName val="0"/>
          <c:showPercent val="0"/>
          <c:showBubbleSize val="0"/>
        </c:dLbls>
        <c:gapWidth val="150"/>
        <c:overlap val="100"/>
        <c:axId val="392856704"/>
        <c:axId val="392858240"/>
      </c:barChart>
      <c:lineChart>
        <c:grouping val="standard"/>
        <c:varyColors val="0"/>
        <c:ser>
          <c:idx val="0"/>
          <c:order val="0"/>
          <c:tx>
            <c:strRef>
              <c:f>'Figure C7.2.'!$B$36</c:f>
              <c:strCache>
                <c:ptCount val="1"/>
                <c:pt idx="0">
                  <c:v>Difference of salary cost of teachers per student from OECD average</c:v>
                </c:pt>
              </c:strCache>
            </c:strRef>
          </c:tx>
          <c:spPr>
            <a:ln w="28575" cap="rnd" cmpd="sng" algn="ctr">
              <a:noFill/>
              <a:prstDash val="solid"/>
              <a:round/>
            </a:ln>
            <a:effectLst/>
          </c:spPr>
          <c:marker>
            <c:symbol val="diamond"/>
            <c:size val="8"/>
            <c:spPr>
              <a:solidFill>
                <a:schemeClr val="accent6"/>
              </a:solidFill>
              <a:ln w="9525" cap="flat" cmpd="sng" algn="ctr">
                <a:solidFill>
                  <a:schemeClr val="accent6"/>
                </a:solidFill>
                <a:prstDash val="solid"/>
                <a:round/>
              </a:ln>
              <a:effectLst/>
            </c:spPr>
          </c:marker>
          <c:cat>
            <c:strRef>
              <c:f>'Figure C7.2.'!$A$37:$A$68</c:f>
              <c:strCache>
                <c:ptCount val="32"/>
                <c:pt idx="0">
                  <c:v>Germany</c:v>
                </c:pt>
                <c:pt idx="1">
                  <c:v>Switzerland</c:v>
                </c:pt>
                <c:pt idx="2">
                  <c:v>Austria</c:v>
                </c:pt>
                <c:pt idx="3">
                  <c:v>Norway</c:v>
                </c:pt>
                <c:pt idx="4">
                  <c:v>Flemish Comm. (Belgium)</c:v>
                </c:pt>
                <c:pt idx="5">
                  <c:v>Australia</c:v>
                </c:pt>
                <c:pt idx="6">
                  <c:v>Canada</c:v>
                </c:pt>
                <c:pt idx="7">
                  <c:v>French Comm. (Belgium)</c:v>
                </c:pt>
                <c:pt idx="8">
                  <c:v>Ireland</c:v>
                </c:pt>
                <c:pt idx="9">
                  <c:v>United States</c:v>
                </c:pt>
                <c:pt idx="10">
                  <c:v>Iceland</c:v>
                </c:pt>
                <c:pt idx="11">
                  <c:v>Spain</c:v>
                </c:pt>
                <c:pt idx="12">
                  <c:v>Netherlands</c:v>
                </c:pt>
                <c:pt idx="13">
                  <c:v>Portugal</c:v>
                </c:pt>
                <c:pt idx="14">
                  <c:v>Italy</c:v>
                </c:pt>
                <c:pt idx="15">
                  <c:v>Japan</c:v>
                </c:pt>
                <c:pt idx="16">
                  <c:v>Finland</c:v>
                </c:pt>
                <c:pt idx="17">
                  <c:v>Slovenia</c:v>
                </c:pt>
                <c:pt idx="18">
                  <c:v>Greece</c:v>
                </c:pt>
                <c:pt idx="19">
                  <c:v>Poland</c:v>
                </c:pt>
                <c:pt idx="20">
                  <c:v>Chile</c:v>
                </c:pt>
                <c:pt idx="21">
                  <c:v>Israel</c:v>
                </c:pt>
                <c:pt idx="22">
                  <c:v>France</c:v>
                </c:pt>
                <c:pt idx="23">
                  <c:v>Hungary</c:v>
                </c:pt>
                <c:pt idx="24">
                  <c:v>Lithuania</c:v>
                </c:pt>
                <c:pt idx="25">
                  <c:v>Turkey</c:v>
                </c:pt>
                <c:pt idx="26">
                  <c:v>Estonia</c:v>
                </c:pt>
                <c:pt idx="27">
                  <c:v>Colombia</c:v>
                </c:pt>
                <c:pt idx="28">
                  <c:v>Slovak Republic</c:v>
                </c:pt>
                <c:pt idx="29">
                  <c:v>Mexico</c:v>
                </c:pt>
                <c:pt idx="30">
                  <c:v>Czech Republic</c:v>
                </c:pt>
                <c:pt idx="31">
                  <c:v>Latvia</c:v>
                </c:pt>
              </c:strCache>
            </c:strRef>
          </c:cat>
          <c:val>
            <c:numRef>
              <c:f>'Figure C7.2.'!$B$37:$B$68</c:f>
              <c:numCache>
                <c:formatCode>#,##0.00</c:formatCode>
                <c:ptCount val="32"/>
                <c:pt idx="0">
                  <c:v>1894.5987125226666</c:v>
                </c:pt>
                <c:pt idx="1">
                  <c:v>1794.5066607987264</c:v>
                </c:pt>
                <c:pt idx="2">
                  <c:v>1740.7969067370341</c:v>
                </c:pt>
                <c:pt idx="3">
                  <c:v>1734.4265840179551</c:v>
                </c:pt>
                <c:pt idx="4">
                  <c:v>1564.8725463612182</c:v>
                </c:pt>
                <c:pt idx="5">
                  <c:v>1342.5048606500723</c:v>
                </c:pt>
                <c:pt idx="6">
                  <c:v>1272.7722450877263</c:v>
                </c:pt>
                <c:pt idx="7">
                  <c:v>1229.3148548786985</c:v>
                </c:pt>
                <c:pt idx="8">
                  <c:v>1059.6737538876032</c:v>
                </c:pt>
                <c:pt idx="9">
                  <c:v>1050.4000767020384</c:v>
                </c:pt>
                <c:pt idx="10">
                  <c:v>929.84610153426956</c:v>
                </c:pt>
                <c:pt idx="11">
                  <c:v>906.97935354205356</c:v>
                </c:pt>
                <c:pt idx="12">
                  <c:v>805.91470517155494</c:v>
                </c:pt>
                <c:pt idx="13">
                  <c:v>733.47381685029313</c:v>
                </c:pt>
                <c:pt idx="14">
                  <c:v>319.08378551103942</c:v>
                </c:pt>
                <c:pt idx="15">
                  <c:v>312.09263927617712</c:v>
                </c:pt>
                <c:pt idx="16">
                  <c:v>303.30583888191495</c:v>
                </c:pt>
                <c:pt idx="17">
                  <c:v>127.11343768618462</c:v>
                </c:pt>
                <c:pt idx="18">
                  <c:v>49.230087463821746</c:v>
                </c:pt>
                <c:pt idx="19">
                  <c:v>-428.80445736020465</c:v>
                </c:pt>
                <c:pt idx="20">
                  <c:v>-585.80327144238663</c:v>
                </c:pt>
                <c:pt idx="21">
                  <c:v>-619.38964352595485</c:v>
                </c:pt>
                <c:pt idx="22">
                  <c:v>-869.2002662352038</c:v>
                </c:pt>
                <c:pt idx="23">
                  <c:v>-869.3168671277665</c:v>
                </c:pt>
                <c:pt idx="24">
                  <c:v>-909.45908062802619</c:v>
                </c:pt>
                <c:pt idx="25">
                  <c:v>-1224.5466434738171</c:v>
                </c:pt>
                <c:pt idx="26">
                  <c:v>-1320.9637191609222</c:v>
                </c:pt>
                <c:pt idx="27">
                  <c:v>-1368.4663056782208</c:v>
                </c:pt>
                <c:pt idx="28">
                  <c:v>-1619.9651511528964</c:v>
                </c:pt>
                <c:pt idx="29">
                  <c:v>-1624.7136909964283</c:v>
                </c:pt>
                <c:pt idx="30">
                  <c:v>-1667.5307705772668</c:v>
                </c:pt>
                <c:pt idx="31">
                  <c:v>-2063.9261286107994</c:v>
                </c:pt>
              </c:numCache>
            </c:numRef>
          </c:val>
          <c:smooth val="0"/>
          <c:extLst>
            <c:ext xmlns:c16="http://schemas.microsoft.com/office/drawing/2014/chart" uri="{C3380CC4-5D6E-409C-BE32-E72D297353CC}">
              <c16:uniqueId val="{00000004-9371-42A8-856B-6D546352EB57}"/>
            </c:ext>
          </c:extLst>
        </c:ser>
        <c:dLbls>
          <c:showLegendKey val="0"/>
          <c:showVal val="0"/>
          <c:showCatName val="0"/>
          <c:showSerName val="0"/>
          <c:showPercent val="0"/>
          <c:showBubbleSize val="0"/>
        </c:dLbls>
        <c:marker val="1"/>
        <c:smooth val="0"/>
        <c:axId val="392856704"/>
        <c:axId val="392858240"/>
      </c:lineChart>
      <c:catAx>
        <c:axId val="392856704"/>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5400000" spcFirstLastPara="1" vertOverflow="ellipsis" wrap="square" anchor="ctr" anchorCtr="1"/>
          <a:lstStyle/>
          <a:p>
            <a:pPr>
              <a:defRPr sz="900" b="0" i="0" u="none" strike="noStrike" kern="1200" baseline="0">
                <a:solidFill>
                  <a:srgbClr val="FFFFFF"/>
                </a:solidFill>
                <a:latin typeface="Arial"/>
                <a:ea typeface="Arial"/>
                <a:cs typeface="Arial"/>
              </a:defRPr>
            </a:pPr>
            <a:endParaRPr lang="en-US"/>
          </a:p>
        </c:txPr>
        <c:crossAx val="392858240"/>
        <c:crossesAt val="0"/>
        <c:auto val="1"/>
        <c:lblAlgn val="ctr"/>
        <c:lblOffset val="100"/>
        <c:noMultiLvlLbl val="0"/>
      </c:catAx>
      <c:valAx>
        <c:axId val="392858240"/>
        <c:scaling>
          <c:orientation val="minMax"/>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392856704"/>
        <c:crosses val="autoZero"/>
        <c:crossBetween val="between"/>
      </c:valAx>
      <c:spPr>
        <a:noFill/>
        <a:ln w="9525">
          <a:solidFill>
            <a:schemeClr val="bg1"/>
          </a:solid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sz="1200" b="0" i="0" u="none" strike="noStrike" kern="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sz="1200" b="0" i="0" u="none" strike="noStrike" kern="0" baseline="0">
                <a:solidFill>
                  <a:srgbClr val="FFFFFF"/>
                </a:solidFill>
                <a:latin typeface="Arial"/>
                <a:ea typeface="Arial"/>
                <a:cs typeface="Arial"/>
              </a:defRPr>
            </a:pPr>
            <a:endParaRPr lang="en-US"/>
          </a:p>
        </c:txPr>
      </c:legendEntry>
      <c:legendEntry>
        <c:idx val="3"/>
        <c:txPr>
          <a:bodyPr rot="0" spcFirstLastPara="1" vertOverflow="ellipsis" vert="horz" wrap="square" anchor="ctr" anchorCtr="1"/>
          <a:lstStyle/>
          <a:p>
            <a:pPr>
              <a:defRPr sz="1200" b="0" i="0" u="none" strike="noStrike" kern="0" baseline="0">
                <a:solidFill>
                  <a:srgbClr val="FFFFFF"/>
                </a:solidFill>
                <a:latin typeface="Arial"/>
                <a:ea typeface="Arial"/>
                <a:cs typeface="Arial"/>
              </a:defRPr>
            </a:pPr>
            <a:endParaRPr lang="en-US"/>
          </a:p>
        </c:txPr>
      </c:legendEntry>
      <c:legendEntry>
        <c:idx val="4"/>
        <c:txPr>
          <a:bodyPr rot="0" spcFirstLastPara="1" vertOverflow="ellipsis" vert="horz" wrap="square" anchor="ctr" anchorCtr="1"/>
          <a:lstStyle/>
          <a:p>
            <a:pPr>
              <a:defRPr sz="1200" b="0" i="0" u="none" strike="noStrike" kern="0" baseline="0">
                <a:solidFill>
                  <a:srgbClr val="FFFFFF"/>
                </a:solidFill>
                <a:latin typeface="Arial"/>
                <a:ea typeface="Arial"/>
                <a:cs typeface="Arial"/>
              </a:defRPr>
            </a:pPr>
            <a:endParaRPr lang="en-US"/>
          </a:p>
        </c:txPr>
      </c:legendEntry>
      <c:layout>
        <c:manualLayout>
          <c:xMode val="edge"/>
          <c:yMode val="edge"/>
          <c:x val="7.0833333333333331E-2"/>
          <c:y val="0.44307155256424191"/>
          <c:w val="0.75201563867016619"/>
          <c:h val="0.23681182368149223"/>
        </c:manualLayout>
      </c:layout>
      <c:overlay val="1"/>
      <c:spPr>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sz="1200" b="0" i="0" u="none" strike="noStrike" kern="0" baseline="0">
              <a:solidFill>
                <a:srgbClr val="000000"/>
              </a:solidFill>
              <a:latin typeface="Arial" panose="020B0604020202020204" pitchFamily="34" charset="0"/>
              <a:ea typeface="Arial Narrow"/>
              <a:cs typeface="Arial" panose="020B0604020202020204" pitchFamily="34" charset="0"/>
            </a:defRPr>
          </a:pPr>
          <a:endParaRPr lang="en-US"/>
        </a:p>
      </c:txPr>
    </c:legend>
    <c:plotVisOnly val="1"/>
    <c:dispBlanksAs val="gap"/>
    <c:showDLblsOverMax val="1"/>
  </c:chart>
  <c:spPr>
    <a:noFill/>
    <a:ln w="6350"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6350" cap="flat" cmpd="sng" algn="ctr">
          <a:solidFill>
            <a:sysClr val="windowText" lastClr="000000">
              <a:tint val="75000"/>
            </a:sysClr>
          </a:solidFill>
          <a:prstDash val="solid"/>
          <a:round/>
        </a14:hiddenLine>
      </a:ext>
    </a:extLst>
  </c:spPr>
  <c:txPr>
    <a:bodyPr/>
    <a:lstStyle/>
    <a:p>
      <a:pPr>
        <a:defRPr/>
      </a:pPr>
      <a:endParaRPr lang="en-US"/>
    </a:p>
  </c:txPr>
  <c:externalData r:id="rId3">
    <c:autoUpdate val="0"/>
  </c:externalData>
  <c:userShapes r:id="rId4"/>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9.9850318244840336E-2"/>
          <c:w val="0.98906927548920154"/>
          <c:h val="0.89423504073661175"/>
        </c:manualLayout>
      </c:layout>
      <c:barChart>
        <c:barDir val="col"/>
        <c:grouping val="clustered"/>
        <c:varyColors val="0"/>
        <c:ser>
          <c:idx val="0"/>
          <c:order val="0"/>
          <c:tx>
            <c:strRef>
              <c:f>'Figure D5.2.'!$B$37</c:f>
              <c:strCache>
                <c:ptCount val="1"/>
                <c:pt idx="0">
                  <c:v>Primary</c:v>
                </c:pt>
              </c:strCache>
            </c:strRef>
          </c:tx>
          <c:spPr>
            <a:solidFill>
              <a:schemeClr val="accent1"/>
            </a:solidFill>
            <a:ln>
              <a:noFill/>
            </a:ln>
            <a:effectLst/>
          </c:spPr>
          <c:invertIfNegative val="0"/>
          <c:cat>
            <c:strRef>
              <c:f>'Figure D5.2.'!$A$38:$A$74</c:f>
              <c:strCache>
                <c:ptCount val="37"/>
                <c:pt idx="0">
                  <c:v>United Kingdom</c:v>
                </c:pt>
                <c:pt idx="1">
                  <c:v>Belgium</c:v>
                </c:pt>
                <c:pt idx="2">
                  <c:v>Chile</c:v>
                </c:pt>
                <c:pt idx="3">
                  <c:v>Japan</c:v>
                </c:pt>
                <c:pt idx="4">
                  <c:v>Turkey</c:v>
                </c:pt>
                <c:pt idx="5">
                  <c:v>Korea</c:v>
                </c:pt>
                <c:pt idx="6">
                  <c:v>Switzerland</c:v>
                </c:pt>
                <c:pt idx="7">
                  <c:v>Norway</c:v>
                </c:pt>
                <c:pt idx="8">
                  <c:v>United States</c:v>
                </c:pt>
                <c:pt idx="9">
                  <c:v>Austria</c:v>
                </c:pt>
                <c:pt idx="10">
                  <c:v>Netherlands</c:v>
                </c:pt>
                <c:pt idx="11">
                  <c:v>Ireland</c:v>
                </c:pt>
                <c:pt idx="12">
                  <c:v>Israel</c:v>
                </c:pt>
                <c:pt idx="13">
                  <c:v>New Zealand</c:v>
                </c:pt>
                <c:pt idx="14">
                  <c:v>France</c:v>
                </c:pt>
                <c:pt idx="15">
                  <c:v>OECD Average</c:v>
                </c:pt>
                <c:pt idx="16">
                  <c:v>Brazil</c:v>
                </c:pt>
                <c:pt idx="17">
                  <c:v>Latvia</c:v>
                </c:pt>
                <c:pt idx="18">
                  <c:v>Canada</c:v>
                </c:pt>
                <c:pt idx="19">
                  <c:v>EU23 Average</c:v>
                </c:pt>
                <c:pt idx="20">
                  <c:v>Estonia</c:v>
                </c:pt>
                <c:pt idx="21">
                  <c:v>Sweden</c:v>
                </c:pt>
                <c:pt idx="22">
                  <c:v>Germany</c:v>
                </c:pt>
                <c:pt idx="23">
                  <c:v>Spain</c:v>
                </c:pt>
                <c:pt idx="24">
                  <c:v>Czech Republic</c:v>
                </c:pt>
                <c:pt idx="25">
                  <c:v>Finland</c:v>
                </c:pt>
                <c:pt idx="26">
                  <c:v>Poland</c:v>
                </c:pt>
                <c:pt idx="27">
                  <c:v>Greece</c:v>
                </c:pt>
                <c:pt idx="28">
                  <c:v>Hungary</c:v>
                </c:pt>
                <c:pt idx="29">
                  <c:v>Slovenia</c:v>
                </c:pt>
                <c:pt idx="30">
                  <c:v>Slovak Republic</c:v>
                </c:pt>
                <c:pt idx="31">
                  <c:v>Colombia</c:v>
                </c:pt>
                <c:pt idx="32">
                  <c:v>Costa Rica</c:v>
                </c:pt>
                <c:pt idx="33">
                  <c:v>Lithuania</c:v>
                </c:pt>
                <c:pt idx="34">
                  <c:v>Iceland</c:v>
                </c:pt>
                <c:pt idx="35">
                  <c:v>Portugal</c:v>
                </c:pt>
                <c:pt idx="36">
                  <c:v>Italy</c:v>
                </c:pt>
              </c:strCache>
            </c:strRef>
          </c:cat>
          <c:val>
            <c:numRef>
              <c:f>'Figure D5.2.'!$B$38:$B$74</c:f>
              <c:numCache>
                <c:formatCode>#,##0.00</c:formatCode>
                <c:ptCount val="37"/>
                <c:pt idx="0">
                  <c:v>30.68571</c:v>
                </c:pt>
                <c:pt idx="1">
                  <c:v>21.165130000000001</c:v>
                </c:pt>
                <c:pt idx="2">
                  <c:v>21.102499999999999</c:v>
                </c:pt>
                <c:pt idx="3">
                  <c:v>19.40503</c:v>
                </c:pt>
                <c:pt idx="4">
                  <c:v>18.12593</c:v>
                </c:pt>
                <c:pt idx="5">
                  <c:v>18.096959999999999</c:v>
                </c:pt>
                <c:pt idx="6">
                  <c:v>17.912109999999998</c:v>
                </c:pt>
                <c:pt idx="7">
                  <c:v>17.347930000000002</c:v>
                </c:pt>
                <c:pt idx="8">
                  <c:v>16.154520000000002</c:v>
                </c:pt>
                <c:pt idx="9">
                  <c:v>15.56488</c:v>
                </c:pt>
                <c:pt idx="10">
                  <c:v>15.01158</c:v>
                </c:pt>
                <c:pt idx="11">
                  <c:v>13.55799</c:v>
                </c:pt>
                <c:pt idx="12">
                  <c:v>13.396509999999999</c:v>
                </c:pt>
                <c:pt idx="13">
                  <c:v>12.486219999999999</c:v>
                </c:pt>
                <c:pt idx="14">
                  <c:v>12.0441</c:v>
                </c:pt>
                <c:pt idx="15">
                  <c:v>12.021018925000002</c:v>
                </c:pt>
                <c:pt idx="16">
                  <c:v>11.37739</c:v>
                </c:pt>
                <c:pt idx="17">
                  <c:v>10.928599999999999</c:v>
                </c:pt>
                <c:pt idx="18">
                  <c:v>10.818300000000001</c:v>
                </c:pt>
                <c:pt idx="19">
                  <c:v>10.252819457142857</c:v>
                </c:pt>
                <c:pt idx="20">
                  <c:v>10.228619999999999</c:v>
                </c:pt>
                <c:pt idx="21">
                  <c:v>9.0369229999999998</c:v>
                </c:pt>
                <c:pt idx="22">
                  <c:v>8.6700800000000005</c:v>
                </c:pt>
                <c:pt idx="23">
                  <c:v>8.3057449999999999</c:v>
                </c:pt>
                <c:pt idx="24">
                  <c:v>8.2819070000000004</c:v>
                </c:pt>
                <c:pt idx="25">
                  <c:v>8.2228809999999992</c:v>
                </c:pt>
                <c:pt idx="26">
                  <c:v>8.1638079999999995</c:v>
                </c:pt>
                <c:pt idx="27">
                  <c:v>7.3281409999999996</c:v>
                </c:pt>
                <c:pt idx="28">
                  <c:v>7.264608</c:v>
                </c:pt>
                <c:pt idx="29">
                  <c:v>7.1729000000000003</c:v>
                </c:pt>
                <c:pt idx="30">
                  <c:v>6.9966220000000003</c:v>
                </c:pt>
                <c:pt idx="31">
                  <c:v>6.7067969999999999</c:v>
                </c:pt>
                <c:pt idx="32">
                  <c:v>6.481033</c:v>
                </c:pt>
                <c:pt idx="33">
                  <c:v>4.8427300000000004</c:v>
                </c:pt>
                <c:pt idx="34">
                  <c:v>4.5173870000000003</c:v>
                </c:pt>
                <c:pt idx="35">
                  <c:v>1.1062730000000001</c:v>
                </c:pt>
                <c:pt idx="36">
                  <c:v>0.72998059999999998</c:v>
                </c:pt>
              </c:numCache>
            </c:numRef>
          </c:val>
          <c:extLst>
            <c:ext xmlns:c16="http://schemas.microsoft.com/office/drawing/2014/chart" uri="{C3380CC4-5D6E-409C-BE32-E72D297353CC}">
              <c16:uniqueId val="{00000000-A182-49A4-8539-719939F8AADD}"/>
            </c:ext>
          </c:extLst>
        </c:ser>
        <c:dLbls>
          <c:showLegendKey val="0"/>
          <c:showVal val="0"/>
          <c:showCatName val="0"/>
          <c:showSerName val="0"/>
          <c:showPercent val="0"/>
          <c:showBubbleSize val="0"/>
        </c:dLbls>
        <c:gapWidth val="150"/>
        <c:axId val="29260350"/>
        <c:axId val="55630785"/>
      </c:barChart>
      <c:lineChart>
        <c:grouping val="standard"/>
        <c:varyColors val="0"/>
        <c:ser>
          <c:idx val="1"/>
          <c:order val="1"/>
          <c:tx>
            <c:strRef>
              <c:f>'Figure D5.2.'!$C$37</c:f>
              <c:strCache>
                <c:ptCount val="1"/>
                <c:pt idx="0">
                  <c:v>Lower secondary</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diamond"/>
            <c:size val="7"/>
            <c:spPr>
              <a:solidFill>
                <a:schemeClr val="accent6"/>
              </a:solidFill>
              <a:ln w="9525" cap="flat" cmpd="sng" algn="ctr">
                <a:solidFill>
                  <a:schemeClr val="accent6"/>
                </a:solidFill>
                <a:prstDash val="solid"/>
                <a:round/>
              </a:ln>
              <a:effectLst/>
            </c:spPr>
          </c:marker>
          <c:cat>
            <c:strRef>
              <c:f>'Figure D5.2.'!$A$38:$A$74</c:f>
              <c:strCache>
                <c:ptCount val="37"/>
                <c:pt idx="0">
                  <c:v>United Kingdom</c:v>
                </c:pt>
                <c:pt idx="1">
                  <c:v>Belgium</c:v>
                </c:pt>
                <c:pt idx="2">
                  <c:v>Chile</c:v>
                </c:pt>
                <c:pt idx="3">
                  <c:v>Japan</c:v>
                </c:pt>
                <c:pt idx="4">
                  <c:v>Turkey</c:v>
                </c:pt>
                <c:pt idx="5">
                  <c:v>Korea</c:v>
                </c:pt>
                <c:pt idx="6">
                  <c:v>Switzerland</c:v>
                </c:pt>
                <c:pt idx="7">
                  <c:v>Norway</c:v>
                </c:pt>
                <c:pt idx="8">
                  <c:v>United States</c:v>
                </c:pt>
                <c:pt idx="9">
                  <c:v>Austria</c:v>
                </c:pt>
                <c:pt idx="10">
                  <c:v>Netherlands</c:v>
                </c:pt>
                <c:pt idx="11">
                  <c:v>Ireland</c:v>
                </c:pt>
                <c:pt idx="12">
                  <c:v>Israel</c:v>
                </c:pt>
                <c:pt idx="13">
                  <c:v>New Zealand</c:v>
                </c:pt>
                <c:pt idx="14">
                  <c:v>France</c:v>
                </c:pt>
                <c:pt idx="15">
                  <c:v>OECD Average</c:v>
                </c:pt>
                <c:pt idx="16">
                  <c:v>Brazil</c:v>
                </c:pt>
                <c:pt idx="17">
                  <c:v>Latvia</c:v>
                </c:pt>
                <c:pt idx="18">
                  <c:v>Canada</c:v>
                </c:pt>
                <c:pt idx="19">
                  <c:v>EU23 Average</c:v>
                </c:pt>
                <c:pt idx="20">
                  <c:v>Estonia</c:v>
                </c:pt>
                <c:pt idx="21">
                  <c:v>Sweden</c:v>
                </c:pt>
                <c:pt idx="22">
                  <c:v>Germany</c:v>
                </c:pt>
                <c:pt idx="23">
                  <c:v>Spain</c:v>
                </c:pt>
                <c:pt idx="24">
                  <c:v>Czech Republic</c:v>
                </c:pt>
                <c:pt idx="25">
                  <c:v>Finland</c:v>
                </c:pt>
                <c:pt idx="26">
                  <c:v>Poland</c:v>
                </c:pt>
                <c:pt idx="27">
                  <c:v>Greece</c:v>
                </c:pt>
                <c:pt idx="28">
                  <c:v>Hungary</c:v>
                </c:pt>
                <c:pt idx="29">
                  <c:v>Slovenia</c:v>
                </c:pt>
                <c:pt idx="30">
                  <c:v>Slovak Republic</c:v>
                </c:pt>
                <c:pt idx="31">
                  <c:v>Colombia</c:v>
                </c:pt>
                <c:pt idx="32">
                  <c:v>Costa Rica</c:v>
                </c:pt>
                <c:pt idx="33">
                  <c:v>Lithuania</c:v>
                </c:pt>
                <c:pt idx="34">
                  <c:v>Iceland</c:v>
                </c:pt>
                <c:pt idx="35">
                  <c:v>Portugal</c:v>
                </c:pt>
                <c:pt idx="36">
                  <c:v>Italy</c:v>
                </c:pt>
              </c:strCache>
            </c:strRef>
          </c:cat>
          <c:val>
            <c:numRef>
              <c:f>'Figure D5.2.'!$C$38:$C$74</c:f>
              <c:numCache>
                <c:formatCode>#,##0.00</c:formatCode>
                <c:ptCount val="37"/>
                <c:pt idx="0">
                  <c:v>23.593440000000001</c:v>
                </c:pt>
                <c:pt idx="1">
                  <c:v>16.62322</c:v>
                </c:pt>
                <c:pt idx="2">
                  <c:v>20.381519999999998</c:v>
                </c:pt>
                <c:pt idx="3">
                  <c:v>17.583020000000001</c:v>
                </c:pt>
                <c:pt idx="4">
                  <c:v>27.008489999999998</c:v>
                </c:pt>
                <c:pt idx="5">
                  <c:v>11.36886</c:v>
                </c:pt>
                <c:pt idx="6">
                  <c:v>9.4810569999999998</c:v>
                </c:pt>
                <c:pt idx="7">
                  <c:v>17.347930000000002</c:v>
                </c:pt>
                <c:pt idx="8">
                  <c:v>15.67961</c:v>
                </c:pt>
                <c:pt idx="9">
                  <c:v>11.026590000000001</c:v>
                </c:pt>
                <c:pt idx="10">
                  <c:v>15.02811</c:v>
                </c:pt>
                <c:pt idx="11">
                  <c:v>#N/A</c:v>
                </c:pt>
                <c:pt idx="12">
                  <c:v>10.04785</c:v>
                </c:pt>
                <c:pt idx="13">
                  <c:v>11.80433</c:v>
                </c:pt>
                <c:pt idx="14">
                  <c:v>10.04983</c:v>
                </c:pt>
                <c:pt idx="15">
                  <c:v>9.9073482741935504</c:v>
                </c:pt>
                <c:pt idx="16">
                  <c:v>11.963559999999999</c:v>
                </c:pt>
                <c:pt idx="17">
                  <c:v>6.9634549999999997</c:v>
                </c:pt>
                <c:pt idx="18">
                  <c:v>#N/A</c:v>
                </c:pt>
                <c:pt idx="19">
                  <c:v>7.7118404523809518</c:v>
                </c:pt>
                <c:pt idx="20">
                  <c:v>7.6006299999999998</c:v>
                </c:pt>
                <c:pt idx="21">
                  <c:v>8.9401849999999996</c:v>
                </c:pt>
                <c:pt idx="22">
                  <c:v>6.6515810000000002</c:v>
                </c:pt>
                <c:pt idx="23">
                  <c:v>3.2778429999999998</c:v>
                </c:pt>
                <c:pt idx="24">
                  <c:v>8.8200909999999997</c:v>
                </c:pt>
                <c:pt idx="25">
                  <c:v>7.7377669999999998</c:v>
                </c:pt>
                <c:pt idx="26">
                  <c:v>5.1714779999999996</c:v>
                </c:pt>
                <c:pt idx="27">
                  <c:v>1.002537</c:v>
                </c:pt>
                <c:pt idx="28">
                  <c:v>4.6910319999999999</c:v>
                </c:pt>
                <c:pt idx="29">
                  <c:v>7.1986790000000003</c:v>
                </c:pt>
                <c:pt idx="30">
                  <c:v>9.2005710000000001</c:v>
                </c:pt>
                <c:pt idx="31">
                  <c:v>6.3641860000000001</c:v>
                </c:pt>
                <c:pt idx="32">
                  <c:v>9.5704729999999998</c:v>
                </c:pt>
                <c:pt idx="33">
                  <c:v>4.3378690000000004</c:v>
                </c:pt>
                <c:pt idx="34">
                  <c:v>4.4764799999999996</c:v>
                </c:pt>
                <c:pt idx="35">
                  <c:v>0.68826849999999995</c:v>
                </c:pt>
                <c:pt idx="36">
                  <c:v>1.936272</c:v>
                </c:pt>
              </c:numCache>
            </c:numRef>
          </c:val>
          <c:smooth val="0"/>
          <c:extLst>
            <c:ext xmlns:c16="http://schemas.microsoft.com/office/drawing/2014/chart" uri="{C3380CC4-5D6E-409C-BE32-E72D297353CC}">
              <c16:uniqueId val="{00000001-A182-49A4-8539-719939F8AADD}"/>
            </c:ext>
          </c:extLst>
        </c:ser>
        <c:ser>
          <c:idx val="2"/>
          <c:order val="2"/>
          <c:tx>
            <c:strRef>
              <c:f>'Figure D5.2.'!$D$37</c:f>
              <c:strCache>
                <c:ptCount val="1"/>
                <c:pt idx="0">
                  <c:v>Upper secondary</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diamond"/>
            <c:size val="7"/>
            <c:spPr>
              <a:solidFill>
                <a:schemeClr val="accent2"/>
              </a:solidFill>
              <a:ln w="9525" cap="flat" cmpd="sng" algn="ctr">
                <a:solidFill>
                  <a:schemeClr val="accent2"/>
                </a:solidFill>
                <a:prstDash val="solid"/>
                <a:round/>
              </a:ln>
              <a:effectLst/>
            </c:spPr>
          </c:marker>
          <c:cat>
            <c:strRef>
              <c:f>'Figure D5.2.'!$A$38:$A$74</c:f>
              <c:strCache>
                <c:ptCount val="37"/>
                <c:pt idx="0">
                  <c:v>United Kingdom</c:v>
                </c:pt>
                <c:pt idx="1">
                  <c:v>Belgium</c:v>
                </c:pt>
                <c:pt idx="2">
                  <c:v>Chile</c:v>
                </c:pt>
                <c:pt idx="3">
                  <c:v>Japan</c:v>
                </c:pt>
                <c:pt idx="4">
                  <c:v>Turkey</c:v>
                </c:pt>
                <c:pt idx="5">
                  <c:v>Korea</c:v>
                </c:pt>
                <c:pt idx="6">
                  <c:v>Switzerland</c:v>
                </c:pt>
                <c:pt idx="7">
                  <c:v>Norway</c:v>
                </c:pt>
                <c:pt idx="8">
                  <c:v>United States</c:v>
                </c:pt>
                <c:pt idx="9">
                  <c:v>Austria</c:v>
                </c:pt>
                <c:pt idx="10">
                  <c:v>Netherlands</c:v>
                </c:pt>
                <c:pt idx="11">
                  <c:v>Ireland</c:v>
                </c:pt>
                <c:pt idx="12">
                  <c:v>Israel</c:v>
                </c:pt>
                <c:pt idx="13">
                  <c:v>New Zealand</c:v>
                </c:pt>
                <c:pt idx="14">
                  <c:v>France</c:v>
                </c:pt>
                <c:pt idx="15">
                  <c:v>OECD Average</c:v>
                </c:pt>
                <c:pt idx="16">
                  <c:v>Brazil</c:v>
                </c:pt>
                <c:pt idx="17">
                  <c:v>Latvia</c:v>
                </c:pt>
                <c:pt idx="18">
                  <c:v>Canada</c:v>
                </c:pt>
                <c:pt idx="19">
                  <c:v>EU23 Average</c:v>
                </c:pt>
                <c:pt idx="20">
                  <c:v>Estonia</c:v>
                </c:pt>
                <c:pt idx="21">
                  <c:v>Sweden</c:v>
                </c:pt>
                <c:pt idx="22">
                  <c:v>Germany</c:v>
                </c:pt>
                <c:pt idx="23">
                  <c:v>Spain</c:v>
                </c:pt>
                <c:pt idx="24">
                  <c:v>Czech Republic</c:v>
                </c:pt>
                <c:pt idx="25">
                  <c:v>Finland</c:v>
                </c:pt>
                <c:pt idx="26">
                  <c:v>Poland</c:v>
                </c:pt>
                <c:pt idx="27">
                  <c:v>Greece</c:v>
                </c:pt>
                <c:pt idx="28">
                  <c:v>Hungary</c:v>
                </c:pt>
                <c:pt idx="29">
                  <c:v>Slovenia</c:v>
                </c:pt>
                <c:pt idx="30">
                  <c:v>Slovak Republic</c:v>
                </c:pt>
                <c:pt idx="31">
                  <c:v>Colombia</c:v>
                </c:pt>
                <c:pt idx="32">
                  <c:v>Costa Rica</c:v>
                </c:pt>
                <c:pt idx="33">
                  <c:v>Lithuania</c:v>
                </c:pt>
                <c:pt idx="34">
                  <c:v>Iceland</c:v>
                </c:pt>
                <c:pt idx="35">
                  <c:v>Portugal</c:v>
                </c:pt>
                <c:pt idx="36">
                  <c:v>Italy</c:v>
                </c:pt>
              </c:strCache>
            </c:strRef>
          </c:cat>
          <c:val>
            <c:numRef>
              <c:f>'Figure D5.2.'!$D$38:$D$74</c:f>
              <c:numCache>
                <c:formatCode>#,##0.00</c:formatCode>
                <c:ptCount val="37"/>
                <c:pt idx="0">
                  <c:v>17.702590000000001</c:v>
                </c:pt>
                <c:pt idx="1">
                  <c:v>14.05513</c:v>
                </c:pt>
                <c:pt idx="2">
                  <c:v>20.73094</c:v>
                </c:pt>
                <c:pt idx="3">
                  <c:v>12.970510000000001</c:v>
                </c:pt>
                <c:pt idx="4">
                  <c:v>13.21391</c:v>
                </c:pt>
                <c:pt idx="5">
                  <c:v>10.078849999999999</c:v>
                </c:pt>
                <c:pt idx="6">
                  <c:v>4.671297</c:v>
                </c:pt>
                <c:pt idx="7">
                  <c:v>8.0266280000000005</c:v>
                </c:pt>
                <c:pt idx="8">
                  <c:v>12.455870000000001</c:v>
                </c:pt>
                <c:pt idx="9">
                  <c:v>6.6850680000000002</c:v>
                </c:pt>
                <c:pt idx="10">
                  <c:v>11.031420000000001</c:v>
                </c:pt>
                <c:pt idx="11">
                  <c:v>9.8389980000000001</c:v>
                </c:pt>
                <c:pt idx="12">
                  <c:v>10.15165</c:v>
                </c:pt>
                <c:pt idx="13">
                  <c:v>10.23249</c:v>
                </c:pt>
                <c:pt idx="14">
                  <c:v>9.92075</c:v>
                </c:pt>
                <c:pt idx="15">
                  <c:v>7.9730405225806438</c:v>
                </c:pt>
                <c:pt idx="16">
                  <c:v>10.983140000000001</c:v>
                </c:pt>
                <c:pt idx="17">
                  <c:v>6.9327730000000001</c:v>
                </c:pt>
                <c:pt idx="18">
                  <c:v>10.8184</c:v>
                </c:pt>
                <c:pt idx="19">
                  <c:v>6.3720814857142853</c:v>
                </c:pt>
                <c:pt idx="20">
                  <c:v>7.9929730000000001</c:v>
                </c:pt>
                <c:pt idx="21">
                  <c:v>6.024419</c:v>
                </c:pt>
                <c:pt idx="22">
                  <c:v>5.5385629999999999</c:v>
                </c:pt>
                <c:pt idx="23">
                  <c:v>2.7978260000000001</c:v>
                </c:pt>
                <c:pt idx="24">
                  <c:v>3.9571429999999999</c:v>
                </c:pt>
                <c:pt idx="25">
                  <c:v>3.286619</c:v>
                </c:pt>
                <c:pt idx="26">
                  <c:v>4.5510650000000004</c:v>
                </c:pt>
                <c:pt idx="27">
                  <c:v>0.35229719999999998</c:v>
                </c:pt>
                <c:pt idx="28">
                  <c:v>3.9039259999999998</c:v>
                </c:pt>
                <c:pt idx="29">
                  <c:v>4.5551719999999998</c:v>
                </c:pt>
                <c:pt idx="30">
                  <c:v>8.1359980000000007</c:v>
                </c:pt>
                <c:pt idx="31">
                  <c:v>6.342511</c:v>
                </c:pt>
                <c:pt idx="32">
                  <c:v>9.6205180000000006</c:v>
                </c:pt>
                <c:pt idx="33">
                  <c:v>3.33413</c:v>
                </c:pt>
                <c:pt idx="34">
                  <c:v>#N/A</c:v>
                </c:pt>
                <c:pt idx="35">
                  <c:v>1.6737489999999999</c:v>
                </c:pt>
                <c:pt idx="36">
                  <c:v>1.543102</c:v>
                </c:pt>
              </c:numCache>
            </c:numRef>
          </c:val>
          <c:smooth val="0"/>
          <c:extLst>
            <c:ext xmlns:c16="http://schemas.microsoft.com/office/drawing/2014/chart" uri="{C3380CC4-5D6E-409C-BE32-E72D297353CC}">
              <c16:uniqueId val="{00000002-A182-49A4-8539-719939F8AADD}"/>
            </c:ext>
          </c:extLst>
        </c:ser>
        <c:dLbls>
          <c:showLegendKey val="0"/>
          <c:showVal val="0"/>
          <c:showCatName val="0"/>
          <c:showSerName val="0"/>
          <c:showPercent val="0"/>
          <c:showBubbleSize val="0"/>
        </c:dLbls>
        <c:marker val="1"/>
        <c:smooth val="0"/>
        <c:axId val="29260350"/>
        <c:axId val="55630785"/>
      </c:lineChart>
      <c:catAx>
        <c:axId val="29260350"/>
        <c:scaling>
          <c:orientation val="minMax"/>
        </c:scaling>
        <c:delete val="0"/>
        <c:axPos val="b"/>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55630785"/>
        <c:crosses val="autoZero"/>
        <c:auto val="1"/>
        <c:lblAlgn val="ctr"/>
        <c:lblOffset val="0"/>
        <c:tickLblSkip val="1"/>
        <c:noMultiLvlLbl val="0"/>
      </c:catAx>
      <c:valAx>
        <c:axId val="55630785"/>
        <c:scaling>
          <c:orientation val="minMax"/>
          <c:max val="35"/>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mn-ea"/>
                    <a:cs typeface="+mn-cs"/>
                  </a:defRPr>
                </a:pPr>
                <a:r>
                  <a:rPr lang="en-US" sz="1200" b="0" i="0" u="none" baseline="0">
                    <a:solidFill>
                      <a:srgbClr val="FFFFFF"/>
                    </a:solidFill>
                    <a:latin typeface="Arial" panose="020B0604020202020204" pitchFamily="34" charset="0"/>
                    <a:ea typeface="Arial Narrow"/>
                    <a:cs typeface="Arial Narrow"/>
                  </a:rPr>
                  <a:t>%</a:t>
                </a:r>
              </a:p>
            </c:rich>
          </c:tx>
          <c:layout>
            <c:manualLayout>
              <c:xMode val="edge"/>
              <c:yMode val="edge"/>
              <c:x val="5.6245162966826669E-2"/>
              <c:y val="3.5355734565564331E-2"/>
            </c:manualLayout>
          </c:layout>
          <c:overlay val="0"/>
          <c:spPr>
            <a:noFill/>
            <a:ln>
              <a:noFill/>
            </a:ln>
            <a:effectLst/>
          </c:spPr>
          <c:txPr>
            <a:bodyPr rot="0" spcFirstLastPara="1" vertOverflow="ellipsis" wrap="square" anchor="ctr" anchorCtr="1"/>
            <a:lstStyle/>
            <a:p>
              <a:pPr algn="ctr">
                <a:defRPr lang="en-US" sz="1200" b="0" i="0" u="none" strike="noStrike" kern="1200" baseline="0">
                  <a:solidFill>
                    <a:srgbClr val="FFFFFF"/>
                  </a:solidFill>
                  <a:latin typeface="Arial" panose="020B0604020202020204" pitchFamily="34" charset="0"/>
                  <a:ea typeface="+mn-ea"/>
                  <a:cs typeface="+mn-cs"/>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29260350"/>
        <c:crosses val="autoZero"/>
        <c:crossBetween val="between"/>
      </c:valAx>
      <c:spPr>
        <a:noFill/>
        <a:ln w="9525">
          <a:noFill/>
        </a:ln>
        <a:effectLst/>
        <a:extLst>
          <a:ext uri="{909E8E84-426E-40DD-AFC4-6F175D3DCCD1}">
            <a14:hiddenFill xmlns:a14="http://schemas.microsoft.com/office/drawing/2010/main">
              <a:solidFill>
                <a:srgbClr val="FF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overlay val="0"/>
      <c:spPr>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a:noFill/>
            </a14:hiddenLine>
          </a:ext>
        </a:ex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rot="0" vert="horz"/>
    <a:lstStyle/>
    <a:p>
      <a:pPr>
        <a:defRPr lang="en-US" u="none" baseline="0"/>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54519834160233E-2"/>
          <c:y val="0.17649426346364597"/>
          <c:w val="0.94423507712423516"/>
          <c:h val="0.75220036861506046"/>
        </c:manualLayout>
      </c:layout>
      <c:barChart>
        <c:barDir val="col"/>
        <c:grouping val="clustered"/>
        <c:varyColors val="0"/>
        <c:ser>
          <c:idx val="0"/>
          <c:order val="0"/>
          <c:tx>
            <c:strRef>
              <c:f>'New Figure 4'!$B$33</c:f>
              <c:strCache>
                <c:ptCount val="1"/>
                <c:pt idx="0">
                  <c:v>Germany</c:v>
                </c:pt>
              </c:strCache>
            </c:strRef>
          </c:tx>
          <c:spPr>
            <a:solidFill>
              <a:schemeClr val="accent5"/>
            </a:solidFill>
            <a:ln>
              <a:solidFill>
                <a:prstClr val="black"/>
              </a:solidFill>
            </a:ln>
            <a:effectLst/>
          </c:spPr>
          <c:invertIfNegative val="0"/>
          <c:cat>
            <c:strRef>
              <c:f>'New Figure 4'!$A$34:$A$36</c:f>
              <c:strCache>
                <c:ptCount val="3"/>
                <c:pt idx="0">
                  <c:v>Short-cycle tertiary</c:v>
                </c:pt>
                <c:pt idx="1">
                  <c:v>Bachelor's or equivalent</c:v>
                </c:pt>
                <c:pt idx="2">
                  <c:v>Master's, doctoral or equivalent</c:v>
                </c:pt>
              </c:strCache>
            </c:strRef>
          </c:cat>
          <c:val>
            <c:numRef>
              <c:f>'New Figure 4'!$B$34:$B$36</c:f>
              <c:numCache>
                <c:formatCode>#,##0.00</c:formatCode>
                <c:ptCount val="3"/>
                <c:pt idx="0">
                  <c:v>149.30680000000001</c:v>
                </c:pt>
                <c:pt idx="1">
                  <c:v>163.15559999999999</c:v>
                </c:pt>
                <c:pt idx="2">
                  <c:v>183.34270000000001</c:v>
                </c:pt>
              </c:numCache>
            </c:numRef>
          </c:val>
          <c:extLst>
            <c:ext xmlns:c16="http://schemas.microsoft.com/office/drawing/2014/chart" uri="{C3380CC4-5D6E-409C-BE32-E72D297353CC}">
              <c16:uniqueId val="{00000000-1DDD-4CB0-AD8B-35C895E5E604}"/>
            </c:ext>
          </c:extLst>
        </c:ser>
        <c:ser>
          <c:idx val="2"/>
          <c:order val="1"/>
          <c:tx>
            <c:strRef>
              <c:f>'New Figure 4'!$C$33</c:f>
              <c:strCache>
                <c:ptCount val="1"/>
                <c:pt idx="0">
                  <c:v>United Kingdom</c:v>
                </c:pt>
              </c:strCache>
            </c:strRef>
          </c:tx>
          <c:spPr>
            <a:pattFill prst="pct50">
              <a:fgClr>
                <a:prstClr val="black"/>
              </a:fgClr>
              <a:bgClr>
                <a:prstClr val="white"/>
              </a:bgClr>
            </a:pattFill>
            <a:ln>
              <a:solidFill>
                <a:prstClr val="black"/>
              </a:solidFill>
            </a:ln>
            <a:effectLst/>
          </c:spPr>
          <c:invertIfNegative val="0"/>
          <c:cat>
            <c:strRef>
              <c:f>'New Figure 4'!$A$34:$A$36</c:f>
              <c:strCache>
                <c:ptCount val="3"/>
                <c:pt idx="0">
                  <c:v>Short-cycle tertiary</c:v>
                </c:pt>
                <c:pt idx="1">
                  <c:v>Bachelor's or equivalent</c:v>
                </c:pt>
                <c:pt idx="2">
                  <c:v>Master's, doctoral or equivalent</c:v>
                </c:pt>
              </c:strCache>
            </c:strRef>
          </c:cat>
          <c:val>
            <c:numRef>
              <c:f>'New Figure 4'!$C$34:$C$36</c:f>
              <c:numCache>
                <c:formatCode>#,##0.00</c:formatCode>
                <c:ptCount val="3"/>
                <c:pt idx="0">
                  <c:v>112.72629999999999</c:v>
                </c:pt>
                <c:pt idx="1">
                  <c:v>142.1874</c:v>
                </c:pt>
                <c:pt idx="2">
                  <c:v>164.50989999999999</c:v>
                </c:pt>
              </c:numCache>
            </c:numRef>
          </c:val>
          <c:extLst>
            <c:ext xmlns:c16="http://schemas.microsoft.com/office/drawing/2014/chart" uri="{C3380CC4-5D6E-409C-BE32-E72D297353CC}">
              <c16:uniqueId val="{00000001-1DDD-4CB0-AD8B-35C895E5E604}"/>
            </c:ext>
          </c:extLst>
        </c:ser>
        <c:dLbls>
          <c:showLegendKey val="0"/>
          <c:showVal val="0"/>
          <c:showCatName val="0"/>
          <c:showSerName val="0"/>
          <c:showPercent val="0"/>
          <c:showBubbleSize val="0"/>
        </c:dLbls>
        <c:gapWidth val="150"/>
        <c:axId val="-1558130320"/>
        <c:axId val="-1558145008"/>
      </c:barChart>
      <c:catAx>
        <c:axId val="-1558130320"/>
        <c:scaling>
          <c:orientation val="minMax"/>
        </c:scaling>
        <c:delete val="0"/>
        <c:axPos val="b"/>
        <c:numFmt formatCode="General" sourceLinked="1"/>
        <c:majorTickMark val="in"/>
        <c:minorTickMark val="none"/>
        <c:tickLblPos val="low"/>
        <c:spPr>
          <a:noFill/>
          <a:ln w="9525" cap="flat" cmpd="sng" algn="ctr">
            <a:solidFill>
              <a:schemeClr val="bg1"/>
            </a:solidFill>
            <a:prstDash val="solid"/>
            <a:round/>
          </a:ln>
          <a:effectLst/>
          <a:extLst>
            <a:ext uri="{909E8E84-426E-40DD-AFC4-6F175D3DCCD1}">
              <a14:hiddenFill xmlns:a14="http://schemas.microsoft.com/office/drawing/2010/main">
                <a:noFill/>
              </a14:hiddenFill>
            </a:ext>
          </a:extLst>
        </c:spPr>
        <c:txPr>
          <a:bodyPr rot="0" spcFirstLastPara="1" vertOverflow="ellipsis" wrap="square" anchor="ctr" anchorCtr="1"/>
          <a:lstStyle/>
          <a:p>
            <a:pPr>
              <a:defRPr sz="1200" b="0" i="0" u="none" strike="noStrike" kern="1200" baseline="0">
                <a:solidFill>
                  <a:schemeClr val="bg1"/>
                </a:solidFill>
                <a:latin typeface="Arial" panose="020B0604020202020204" pitchFamily="34" charset="0"/>
                <a:ea typeface="Arial Narrow"/>
                <a:cs typeface="Arial" panose="020B0604020202020204" pitchFamily="34" charset="0"/>
              </a:defRPr>
            </a:pPr>
            <a:endParaRPr lang="en-US"/>
          </a:p>
        </c:txPr>
        <c:crossAx val="-1558145008"/>
        <c:crosses val="autoZero"/>
        <c:auto val="1"/>
        <c:lblAlgn val="ctr"/>
        <c:lblOffset val="0"/>
        <c:noMultiLvlLbl val="0"/>
      </c:catAx>
      <c:valAx>
        <c:axId val="-1558145008"/>
        <c:scaling>
          <c:orientation val="minMax"/>
        </c:scaling>
        <c:delete val="0"/>
        <c:axPos val="l"/>
        <c:majorGridlines>
          <c:spPr>
            <a:ln w="9525" cap="flat" cmpd="sng" algn="ctr">
              <a:solidFill>
                <a:schemeClr val="bg1">
                  <a:lumMod val="50000"/>
                </a:schemeClr>
              </a:solidFill>
              <a:prstDash val="solid"/>
              <a:round/>
            </a:ln>
            <a:effectLst/>
          </c:spPr>
        </c:majorGridlines>
        <c:numFmt formatCode="General" sourceLinked="0"/>
        <c:majorTickMark val="in"/>
        <c:minorTickMark val="none"/>
        <c:tickLblPos val="nextTo"/>
        <c:spPr>
          <a:noFill/>
          <a:ln w="9525">
            <a:solidFill>
              <a:schemeClr val="bg1"/>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chemeClr val="bg1"/>
                </a:solidFill>
                <a:latin typeface="Arial" panose="020B0604020202020204" pitchFamily="34" charset="0"/>
                <a:ea typeface="Arial Narrow"/>
                <a:cs typeface="Arial" panose="020B0604020202020204" pitchFamily="34" charset="0"/>
              </a:defRPr>
            </a:pPr>
            <a:endParaRPr lang="en-US"/>
          </a:p>
        </c:txPr>
        <c:crossAx val="-1558130320"/>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t"/>
      <c:overlay val="1"/>
      <c:spPr>
        <a:noFill/>
        <a:ln>
          <a:noFill/>
        </a:ln>
        <a:effectLst/>
        <a:extLs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2400" b="0" i="0" u="none" strike="noStrike" kern="1200" baseline="0">
              <a:solidFill>
                <a:schemeClr val="bg1"/>
              </a:solidFill>
              <a:latin typeface="Arial Narrow"/>
              <a:ea typeface="Arial Narrow"/>
              <a:cs typeface="Arial Narrow"/>
            </a:defRPr>
          </a:pPr>
          <a:endParaRPr lang="en-US"/>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102526580905969E-2"/>
          <c:y val="0.11646381783300797"/>
          <c:w val="0.93043519089095816"/>
          <c:h val="0.57786252187482234"/>
        </c:manualLayout>
      </c:layout>
      <c:lineChart>
        <c:grouping val="standard"/>
        <c:varyColors val="0"/>
        <c:ser>
          <c:idx val="0"/>
          <c:order val="0"/>
          <c:tx>
            <c:strRef>
              <c:f>'Figure A2.4.'!$H$34</c:f>
              <c:strCache>
                <c:ptCount val="1"/>
                <c:pt idx="0">
                  <c:v>Below upper secondary</c:v>
                </c:pt>
              </c:strCache>
            </c:strRef>
          </c:tx>
          <c:spPr>
            <a:ln w="25400">
              <a:noFill/>
            </a:ln>
            <a:effectLst/>
          </c:spPr>
          <c:marker>
            <c:symbol val="dash"/>
            <c:size val="8"/>
            <c:spPr>
              <a:solidFill>
                <a:schemeClr val="accent6"/>
              </a:solidFill>
              <a:ln w="6350" cap="flat" cmpd="sng" algn="ctr">
                <a:solidFill>
                  <a:schemeClr val="accent6"/>
                </a:solidFill>
                <a:prstDash val="solid"/>
                <a:round/>
              </a:ln>
              <a:effectLst/>
            </c:spPr>
          </c:marker>
          <c:cat>
            <c:strRef>
              <c:f>'Figure A2.4.'!List_country</c:f>
              <c:strCache>
                <c:ptCount val="42"/>
                <c:pt idx="0">
                  <c:v>Greece</c:v>
                </c:pt>
                <c:pt idx="1">
                  <c:v>Turkey</c:v>
                </c:pt>
                <c:pt idx="2">
                  <c:v>Italy</c:v>
                </c:pt>
                <c:pt idx="3">
                  <c:v>South Africa</c:v>
                </c:pt>
                <c:pt idx="4">
                  <c:v>Slovak Republic</c:v>
                </c:pt>
                <c:pt idx="5">
                  <c:v>Spain</c:v>
                </c:pt>
                <c:pt idx="6">
                  <c:v>Chile1</c:v>
                </c:pt>
                <c:pt idx="7">
                  <c:v>Colombia</c:v>
                </c:pt>
                <c:pt idx="8">
                  <c:v>Mexico</c:v>
                </c:pt>
                <c:pt idx="9">
                  <c:v>Costa Rica</c:v>
                </c:pt>
                <c:pt idx="10">
                  <c:v>Brazil</c:v>
                </c:pt>
                <c:pt idx="11">
                  <c:v>Estonia</c:v>
                </c:pt>
                <c:pt idx="12">
                  <c:v>Russian Federation</c:v>
                </c:pt>
                <c:pt idx="13">
                  <c:v>France</c:v>
                </c:pt>
                <c:pt idx="14">
                  <c:v>Belgium</c:v>
                </c:pt>
                <c:pt idx="15">
                  <c:v>OECD average</c:v>
                </c:pt>
                <c:pt idx="16">
                  <c:v>EU23 average</c:v>
                </c:pt>
                <c:pt idx="17">
                  <c:v>Australia</c:v>
                </c:pt>
                <c:pt idx="18">
                  <c:v>Poland</c:v>
                </c:pt>
                <c:pt idx="19">
                  <c:v>Canada</c:v>
                </c:pt>
                <c:pt idx="20">
                  <c:v>Israel</c:v>
                </c:pt>
                <c:pt idx="21">
                  <c:v>Denmark</c:v>
                </c:pt>
                <c:pt idx="22">
                  <c:v>Ireland</c:v>
                </c:pt>
                <c:pt idx="23">
                  <c:v>Czech Republic</c:v>
                </c:pt>
                <c:pt idx="24">
                  <c:v>Portugal</c:v>
                </c:pt>
                <c:pt idx="25">
                  <c:v>Argentina</c:v>
                </c:pt>
                <c:pt idx="26">
                  <c:v>Latvia</c:v>
                </c:pt>
                <c:pt idx="27">
                  <c:v>Finland</c:v>
                </c:pt>
                <c:pt idx="28">
                  <c:v>United States</c:v>
                </c:pt>
                <c:pt idx="29">
                  <c:v>Slovenia</c:v>
                </c:pt>
                <c:pt idx="30">
                  <c:v>Hungary</c:v>
                </c:pt>
                <c:pt idx="31">
                  <c:v>Austria</c:v>
                </c:pt>
                <c:pt idx="32">
                  <c:v>Luxembourg</c:v>
                </c:pt>
                <c:pt idx="33">
                  <c:v>New Zealand</c:v>
                </c:pt>
                <c:pt idx="34">
                  <c:v>United Kingdom</c:v>
                </c:pt>
                <c:pt idx="35">
                  <c:v>Germany</c:v>
                </c:pt>
                <c:pt idx="36">
                  <c:v>Switzerland</c:v>
                </c:pt>
                <c:pt idx="37">
                  <c:v>Lithuania</c:v>
                </c:pt>
                <c:pt idx="38">
                  <c:v>Sweden</c:v>
                </c:pt>
                <c:pt idx="39">
                  <c:v>Norway</c:v>
                </c:pt>
                <c:pt idx="40">
                  <c:v>Netherlands</c:v>
                </c:pt>
                <c:pt idx="41">
                  <c:v>Iceland</c:v>
                </c:pt>
              </c:strCache>
              <c:extLst xmlns:c15="http://schemas.microsoft.com/office/drawing/2012/chart"/>
            </c:strRef>
          </c:cat>
          <c:val>
            <c:numRef>
              <c:f>'Figure A2.4.'!List_var3</c:f>
              <c:numCache>
                <c:formatCode>_(* #,##0.0_);_(* \(#,##0.0\);_(* "-"??_);_(@_)</c:formatCode>
                <c:ptCount val="42"/>
                <c:pt idx="0">
                  <c:v>51.812762999999997</c:v>
                </c:pt>
                <c:pt idx="1">
                  <c:v>43.755237999999999</c:v>
                </c:pt>
                <c:pt idx="2">
                  <c:v>50.954318999999998</c:v>
                </c:pt>
                <c:pt idx="3">
                  <c:v>60.895598999999997</c:v>
                </c:pt>
                <c:pt idx="4">
                  <c:v>68.976517000000001</c:v>
                </c:pt>
                <c:pt idx="5">
                  <c:v>39.150039999999997</c:v>
                </c:pt>
                <c:pt idx="6">
                  <c:v>36.341262999999998</c:v>
                </c:pt>
                <c:pt idx="7">
                  <c:v>28.994888</c:v>
                </c:pt>
                <c:pt idx="8">
                  <c:v>35.337783999999999</c:v>
                </c:pt>
                <c:pt idx="9">
                  <c:v>29.843938999999999</c:v>
                </c:pt>
                <c:pt idx="10">
                  <c:v>37.673695000000002</c:v>
                </c:pt>
                <c:pt idx="11">
                  <c:v>22.078918000000002</c:v>
                </c:pt>
                <c:pt idx="12">
                  <c:v>41.696914999999997</c:v>
                </c:pt>
                <c:pt idx="13">
                  <c:v>52.562550000000002</c:v>
                </c:pt>
                <c:pt idx="14">
                  <c:v>49.542335999999999</c:v>
                </c:pt>
                <c:pt idx="15">
                  <c:v>40.119155999999997</c:v>
                </c:pt>
                <c:pt idx="16">
                  <c:v>43.192677000000003</c:v>
                </c:pt>
                <c:pt idx="17">
                  <c:v>33.737479999999998</c:v>
                </c:pt>
                <c:pt idx="18">
                  <c:v>52.5</c:v>
                </c:pt>
                <c:pt idx="19">
                  <c:v>42.857143000000001</c:v>
                </c:pt>
                <c:pt idx="20">
                  <c:v>40.29</c:v>
                </c:pt>
                <c:pt idx="21">
                  <c:v>36.645755999999999</c:v>
                </c:pt>
                <c:pt idx="22">
                  <c:v>53.879848000000003</c:v>
                </c:pt>
                <c:pt idx="23">
                  <c:v>53.499084000000003</c:v>
                </c:pt>
                <c:pt idx="24">
                  <c:v>24.367231</c:v>
                </c:pt>
                <c:pt idx="25">
                  <c:v>35.164608000000001</c:v>
                </c:pt>
                <c:pt idx="26">
                  <c:v>31.199452999999998</c:v>
                </c:pt>
                <c:pt idx="27">
                  <c:v>40.625</c:v>
                </c:pt>
                <c:pt idx="28">
                  <c:v>42.755820999999997</c:v>
                </c:pt>
                <c:pt idx="29">
                  <c:v>50</c:v>
                </c:pt>
                <c:pt idx="30">
                  <c:v>44.703189999999999</c:v>
                </c:pt>
                <c:pt idx="31">
                  <c:v>44.398299999999999</c:v>
                </c:pt>
                <c:pt idx="32">
                  <c:v>34.509087000000001</c:v>
                </c:pt>
                <c:pt idx="33">
                  <c:v>23.908047</c:v>
                </c:pt>
                <c:pt idx="34">
                  <c:v>35.283420999999997</c:v>
                </c:pt>
                <c:pt idx="35">
                  <c:v>40.879738000000003</c:v>
                </c:pt>
                <c:pt idx="36">
                  <c:v>36.838935999999997</c:v>
                </c:pt>
                <c:pt idx="37">
                  <c:v>62.330193000000001</c:v>
                </c:pt>
                <c:pt idx="38">
                  <c:v>24.586454</c:v>
                </c:pt>
                <c:pt idx="39">
                  <c:v>30.549906</c:v>
                </c:pt>
                <c:pt idx="40">
                  <c:v>28.947368999999998</c:v>
                </c:pt>
                <c:pt idx="41" formatCode="_(* #,##0_);_(* \(#,##0\);_(* &quot;-&quot;??_);_(@_)">
                  <c:v>15.372372</c:v>
                </c:pt>
              </c:numCache>
            </c:numRef>
          </c:val>
          <c:smooth val="0"/>
          <c:extLst>
            <c:ext xmlns:c16="http://schemas.microsoft.com/office/drawing/2014/chart" uri="{C3380CC4-5D6E-409C-BE32-E72D297353CC}">
              <c16:uniqueId val="{00000000-0CCB-4F47-BE62-92A468018996}"/>
            </c:ext>
          </c:extLst>
        </c:ser>
        <c:ser>
          <c:idx val="2"/>
          <c:order val="1"/>
          <c:tx>
            <c:strRef>
              <c:f>'Figure A2.4.'!$G$34</c:f>
              <c:strCache>
                <c:ptCount val="1"/>
                <c:pt idx="0">
                  <c:v>Upper secondary or post-secondary non-tertiary</c:v>
                </c:pt>
              </c:strCache>
            </c:strRef>
          </c:tx>
          <c:spPr>
            <a:ln w="25400">
              <a:noFill/>
            </a:ln>
            <a:effectLst/>
          </c:spPr>
          <c:marker>
            <c:symbol val="circle"/>
            <c:size val="6"/>
            <c:spPr>
              <a:solidFill>
                <a:schemeClr val="accent2"/>
              </a:solidFill>
              <a:ln w="6350" cap="flat" cmpd="sng" algn="ctr">
                <a:solidFill>
                  <a:schemeClr val="accent2"/>
                </a:solidFill>
                <a:prstDash val="solid"/>
                <a:round/>
              </a:ln>
              <a:effectLst/>
            </c:spPr>
          </c:marker>
          <c:cat>
            <c:strRef>
              <c:f>'Figure A2.4.'!List_country</c:f>
              <c:strCache>
                <c:ptCount val="42"/>
                <c:pt idx="0">
                  <c:v>Greece</c:v>
                </c:pt>
                <c:pt idx="1">
                  <c:v>Turkey</c:v>
                </c:pt>
                <c:pt idx="2">
                  <c:v>Italy</c:v>
                </c:pt>
                <c:pt idx="3">
                  <c:v>South Africa</c:v>
                </c:pt>
                <c:pt idx="4">
                  <c:v>Slovak Republic</c:v>
                </c:pt>
                <c:pt idx="5">
                  <c:v>Spain</c:v>
                </c:pt>
                <c:pt idx="6">
                  <c:v>Chile1</c:v>
                </c:pt>
                <c:pt idx="7">
                  <c:v>Colombia</c:v>
                </c:pt>
                <c:pt idx="8">
                  <c:v>Mexico</c:v>
                </c:pt>
                <c:pt idx="9">
                  <c:v>Costa Rica</c:v>
                </c:pt>
                <c:pt idx="10">
                  <c:v>Brazil</c:v>
                </c:pt>
                <c:pt idx="11">
                  <c:v>Estonia</c:v>
                </c:pt>
                <c:pt idx="12">
                  <c:v>Russian Federation</c:v>
                </c:pt>
                <c:pt idx="13">
                  <c:v>France</c:v>
                </c:pt>
                <c:pt idx="14">
                  <c:v>Belgium</c:v>
                </c:pt>
                <c:pt idx="15">
                  <c:v>OECD average</c:v>
                </c:pt>
                <c:pt idx="16">
                  <c:v>EU23 average</c:v>
                </c:pt>
                <c:pt idx="17">
                  <c:v>Australia</c:v>
                </c:pt>
                <c:pt idx="18">
                  <c:v>Poland</c:v>
                </c:pt>
                <c:pt idx="19">
                  <c:v>Canada</c:v>
                </c:pt>
                <c:pt idx="20">
                  <c:v>Israel</c:v>
                </c:pt>
                <c:pt idx="21">
                  <c:v>Denmark</c:v>
                </c:pt>
                <c:pt idx="22">
                  <c:v>Ireland</c:v>
                </c:pt>
                <c:pt idx="23">
                  <c:v>Czech Republic</c:v>
                </c:pt>
                <c:pt idx="24">
                  <c:v>Portugal</c:v>
                </c:pt>
                <c:pt idx="25">
                  <c:v>Argentina</c:v>
                </c:pt>
                <c:pt idx="26">
                  <c:v>Latvia</c:v>
                </c:pt>
                <c:pt idx="27">
                  <c:v>Finland</c:v>
                </c:pt>
                <c:pt idx="28">
                  <c:v>United States</c:v>
                </c:pt>
                <c:pt idx="29">
                  <c:v>Slovenia</c:v>
                </c:pt>
                <c:pt idx="30">
                  <c:v>Hungary</c:v>
                </c:pt>
                <c:pt idx="31">
                  <c:v>Austria</c:v>
                </c:pt>
                <c:pt idx="32">
                  <c:v>Luxembourg</c:v>
                </c:pt>
                <c:pt idx="33">
                  <c:v>New Zealand</c:v>
                </c:pt>
                <c:pt idx="34">
                  <c:v>United Kingdom</c:v>
                </c:pt>
                <c:pt idx="35">
                  <c:v>Germany</c:v>
                </c:pt>
                <c:pt idx="36">
                  <c:v>Switzerland</c:v>
                </c:pt>
                <c:pt idx="37">
                  <c:v>Lithuania</c:v>
                </c:pt>
                <c:pt idx="38">
                  <c:v>Sweden</c:v>
                </c:pt>
                <c:pt idx="39">
                  <c:v>Norway</c:v>
                </c:pt>
                <c:pt idx="40">
                  <c:v>Netherlands</c:v>
                </c:pt>
                <c:pt idx="41">
                  <c:v>Iceland</c:v>
                </c:pt>
              </c:strCache>
              <c:extLst xmlns:c15="http://schemas.microsoft.com/office/drawing/2012/chart"/>
            </c:strRef>
          </c:cat>
          <c:val>
            <c:numRef>
              <c:f>'Figure A2.4.'!List_var2</c:f>
              <c:numCache>
                <c:formatCode>_(* #,##0.0_);_(* \(#,##0.0\);_(* "-"??_);_(@_)</c:formatCode>
                <c:ptCount val="42"/>
                <c:pt idx="0">
                  <c:v>29.355426999999999</c:v>
                </c:pt>
                <c:pt idx="1">
                  <c:v>29.729731000000001</c:v>
                </c:pt>
                <c:pt idx="2">
                  <c:v>27.556183000000001</c:v>
                </c:pt>
                <c:pt idx="3">
                  <c:v>51.922122999999999</c:v>
                </c:pt>
                <c:pt idx="4">
                  <c:v>16.896156000000001</c:v>
                </c:pt>
                <c:pt idx="5">
                  <c:v>24.875332</c:v>
                </c:pt>
                <c:pt idx="6">
                  <c:v>18.908325000000001</c:v>
                </c:pt>
                <c:pt idx="7">
                  <c:v>21.859995000000001</c:v>
                </c:pt>
                <c:pt idx="8">
                  <c:v>24.512543000000001</c:v>
                </c:pt>
                <c:pt idx="9">
                  <c:v>33.413525</c:v>
                </c:pt>
                <c:pt idx="10">
                  <c:v>24.494247000000001</c:v>
                </c:pt>
                <c:pt idx="11">
                  <c:v>17.174641000000001</c:v>
                </c:pt>
                <c:pt idx="12">
                  <c:v>17.005842000000001</c:v>
                </c:pt>
                <c:pt idx="13">
                  <c:v>24.609556000000001</c:v>
                </c:pt>
                <c:pt idx="14">
                  <c:v>17.046206999999999</c:v>
                </c:pt>
                <c:pt idx="15">
                  <c:v>16.769418000000002</c:v>
                </c:pt>
                <c:pt idx="16">
                  <c:v>16.505568</c:v>
                </c:pt>
                <c:pt idx="17">
                  <c:v>14.669394</c:v>
                </c:pt>
                <c:pt idx="18">
                  <c:v>19.481539000000001</c:v>
                </c:pt>
                <c:pt idx="19">
                  <c:v>20.386006999999999</c:v>
                </c:pt>
                <c:pt idx="20">
                  <c:v>15.15</c:v>
                </c:pt>
                <c:pt idx="21">
                  <c:v>11.837063000000001</c:v>
                </c:pt>
                <c:pt idx="22">
                  <c:v>20.764296999999999</c:v>
                </c:pt>
                <c:pt idx="23">
                  <c:v>15.728262000000001</c:v>
                </c:pt>
                <c:pt idx="24">
                  <c:v>12.668498</c:v>
                </c:pt>
                <c:pt idx="25">
                  <c:v>28.165703000000001</c:v>
                </c:pt>
                <c:pt idx="26">
                  <c:v>15.945278999999999</c:v>
                </c:pt>
                <c:pt idx="27">
                  <c:v>16.666665999999999</c:v>
                </c:pt>
                <c:pt idx="28">
                  <c:v>19.160361999999999</c:v>
                </c:pt>
                <c:pt idx="29">
                  <c:v>13.561847999999999</c:v>
                </c:pt>
                <c:pt idx="30">
                  <c:v>15.320529000000001</c:v>
                </c:pt>
                <c:pt idx="31">
                  <c:v>12.159405</c:v>
                </c:pt>
                <c:pt idx="32">
                  <c:v>11.133001</c:v>
                </c:pt>
                <c:pt idx="33">
                  <c:v>14.411028</c:v>
                </c:pt>
                <c:pt idx="34">
                  <c:v>13.880641000000001</c:v>
                </c:pt>
                <c:pt idx="35">
                  <c:v>9.4795350999999997</c:v>
                </c:pt>
                <c:pt idx="36">
                  <c:v>8.6186647000000001</c:v>
                </c:pt>
                <c:pt idx="37">
                  <c:v>15.889004999999999</c:v>
                </c:pt>
                <c:pt idx="38">
                  <c:v>7.8149804999999999</c:v>
                </c:pt>
                <c:pt idx="39">
                  <c:v>13.346479</c:v>
                </c:pt>
                <c:pt idx="40">
                  <c:v>9.7840176000000003</c:v>
                </c:pt>
                <c:pt idx="41" formatCode="_(* #,##0_);_(* \(#,##0\);_(* &quot;-&quot;??_);_(@_)">
                  <c:v>6.5490174000000003</c:v>
                </c:pt>
              </c:numCache>
            </c:numRef>
          </c:val>
          <c:smooth val="0"/>
          <c:extLst>
            <c:ext xmlns:c16="http://schemas.microsoft.com/office/drawing/2014/chart" uri="{C3380CC4-5D6E-409C-BE32-E72D297353CC}">
              <c16:uniqueId val="{00000001-0CCB-4F47-BE62-92A468018996}"/>
            </c:ext>
          </c:extLst>
        </c:ser>
        <c:ser>
          <c:idx val="3"/>
          <c:order val="2"/>
          <c:tx>
            <c:strRef>
              <c:f>'Figure A2.4.'!$F$34</c:f>
              <c:strCache>
                <c:ptCount val="1"/>
                <c:pt idx="0">
                  <c:v>Tertiary</c:v>
                </c:pt>
              </c:strCache>
            </c:strRef>
          </c:tx>
          <c:spPr>
            <a:ln w="25400">
              <a:noFill/>
            </a:ln>
            <a:effectLst/>
          </c:spPr>
          <c:marker>
            <c:symbol val="diamond"/>
            <c:size val="7"/>
            <c:spPr>
              <a:solidFill>
                <a:schemeClr val="accent5"/>
              </a:solidFill>
              <a:ln w="6350" cap="flat" cmpd="sng" algn="ctr">
                <a:solidFill>
                  <a:schemeClr val="accent5"/>
                </a:solidFill>
                <a:prstDash val="solid"/>
                <a:round/>
              </a:ln>
              <a:effectLst/>
            </c:spPr>
          </c:marker>
          <c:cat>
            <c:strRef>
              <c:f>'Figure A2.4.'!List_country</c:f>
              <c:strCache>
                <c:ptCount val="42"/>
                <c:pt idx="0">
                  <c:v>Greece</c:v>
                </c:pt>
                <c:pt idx="1">
                  <c:v>Turkey</c:v>
                </c:pt>
                <c:pt idx="2">
                  <c:v>Italy</c:v>
                </c:pt>
                <c:pt idx="3">
                  <c:v>South Africa</c:v>
                </c:pt>
                <c:pt idx="4">
                  <c:v>Slovak Republic</c:v>
                </c:pt>
                <c:pt idx="5">
                  <c:v>Spain</c:v>
                </c:pt>
                <c:pt idx="6">
                  <c:v>Chile1</c:v>
                </c:pt>
                <c:pt idx="7">
                  <c:v>Colombia</c:v>
                </c:pt>
                <c:pt idx="8">
                  <c:v>Mexico</c:v>
                </c:pt>
                <c:pt idx="9">
                  <c:v>Costa Rica</c:v>
                </c:pt>
                <c:pt idx="10">
                  <c:v>Brazil</c:v>
                </c:pt>
                <c:pt idx="11">
                  <c:v>Estonia</c:v>
                </c:pt>
                <c:pt idx="12">
                  <c:v>Russian Federation</c:v>
                </c:pt>
                <c:pt idx="13">
                  <c:v>France</c:v>
                </c:pt>
                <c:pt idx="14">
                  <c:v>Belgium</c:v>
                </c:pt>
                <c:pt idx="15">
                  <c:v>OECD average</c:v>
                </c:pt>
                <c:pt idx="16">
                  <c:v>EU23 average</c:v>
                </c:pt>
                <c:pt idx="17">
                  <c:v>Australia</c:v>
                </c:pt>
                <c:pt idx="18">
                  <c:v>Poland</c:v>
                </c:pt>
                <c:pt idx="19">
                  <c:v>Canada</c:v>
                </c:pt>
                <c:pt idx="20">
                  <c:v>Israel</c:v>
                </c:pt>
                <c:pt idx="21">
                  <c:v>Denmark</c:v>
                </c:pt>
                <c:pt idx="22">
                  <c:v>Ireland</c:v>
                </c:pt>
                <c:pt idx="23">
                  <c:v>Czech Republic</c:v>
                </c:pt>
                <c:pt idx="24">
                  <c:v>Portugal</c:v>
                </c:pt>
                <c:pt idx="25">
                  <c:v>Argentina</c:v>
                </c:pt>
                <c:pt idx="26">
                  <c:v>Latvia</c:v>
                </c:pt>
                <c:pt idx="27">
                  <c:v>Finland</c:v>
                </c:pt>
                <c:pt idx="28">
                  <c:v>United States</c:v>
                </c:pt>
                <c:pt idx="29">
                  <c:v>Slovenia</c:v>
                </c:pt>
                <c:pt idx="30">
                  <c:v>Hungary</c:v>
                </c:pt>
                <c:pt idx="31">
                  <c:v>Austria</c:v>
                </c:pt>
                <c:pt idx="32">
                  <c:v>Luxembourg</c:v>
                </c:pt>
                <c:pt idx="33">
                  <c:v>New Zealand</c:v>
                </c:pt>
                <c:pt idx="34">
                  <c:v>United Kingdom</c:v>
                </c:pt>
                <c:pt idx="35">
                  <c:v>Germany</c:v>
                </c:pt>
                <c:pt idx="36">
                  <c:v>Switzerland</c:v>
                </c:pt>
                <c:pt idx="37">
                  <c:v>Lithuania</c:v>
                </c:pt>
                <c:pt idx="38">
                  <c:v>Sweden</c:v>
                </c:pt>
                <c:pt idx="39">
                  <c:v>Norway</c:v>
                </c:pt>
                <c:pt idx="40">
                  <c:v>Netherlands</c:v>
                </c:pt>
                <c:pt idx="41">
                  <c:v>Iceland</c:v>
                </c:pt>
              </c:strCache>
              <c:extLst xmlns:c15="http://schemas.microsoft.com/office/drawing/2012/chart"/>
            </c:strRef>
          </c:cat>
          <c:val>
            <c:numRef>
              <c:f>'Figure A2.4.'!List_var1</c:f>
              <c:numCache>
                <c:formatCode>_(* #,##0.0_);_(* \(#,##0.0\);_(* "-"??_);_(@_)</c:formatCode>
                <c:ptCount val="42"/>
                <c:pt idx="0">
                  <c:v>32.086449000000002</c:v>
                </c:pt>
                <c:pt idx="1">
                  <c:v>23.242971000000001</c:v>
                </c:pt>
                <c:pt idx="2">
                  <c:v>22.529852000000002</c:v>
                </c:pt>
                <c:pt idx="3">
                  <c:v>21.450220000000002</c:v>
                </c:pt>
                <c:pt idx="4">
                  <c:v>17.736042000000001</c:v>
                </c:pt>
                <c:pt idx="5">
                  <c:v>17.241409000000001</c:v>
                </c:pt>
                <c:pt idx="6">
                  <c:v>17.237777999999999</c:v>
                </c:pt>
                <c:pt idx="7">
                  <c:v>17.183295999999999</c:v>
                </c:pt>
                <c:pt idx="8">
                  <c:v>14.609982</c:v>
                </c:pt>
                <c:pt idx="9">
                  <c:v>14.050732999999999</c:v>
                </c:pt>
                <c:pt idx="10">
                  <c:v>13.859387999999999</c:v>
                </c:pt>
                <c:pt idx="11">
                  <c:v>11.589463</c:v>
                </c:pt>
                <c:pt idx="12">
                  <c:v>11.308916999999999</c:v>
                </c:pt>
                <c:pt idx="13">
                  <c:v>11.111110999999999</c:v>
                </c:pt>
                <c:pt idx="14">
                  <c:v>10.919748999999999</c:v>
                </c:pt>
                <c:pt idx="15">
                  <c:v>10.843506</c:v>
                </c:pt>
                <c:pt idx="16">
                  <c:v>10.771324</c:v>
                </c:pt>
                <c:pt idx="17">
                  <c:v>9.9194192999999995</c:v>
                </c:pt>
                <c:pt idx="18">
                  <c:v>9.8000001999999995</c:v>
                </c:pt>
                <c:pt idx="19">
                  <c:v>9.7924775999999998</c:v>
                </c:pt>
                <c:pt idx="20">
                  <c:v>9.61</c:v>
                </c:pt>
                <c:pt idx="21">
                  <c:v>9.4582757999999991</c:v>
                </c:pt>
                <c:pt idx="22">
                  <c:v>9.3499966000000008</c:v>
                </c:pt>
                <c:pt idx="23">
                  <c:v>9.1318531000000007</c:v>
                </c:pt>
                <c:pt idx="24">
                  <c:v>9.0781050000000008</c:v>
                </c:pt>
                <c:pt idx="25">
                  <c:v>9.0306931000000006</c:v>
                </c:pt>
                <c:pt idx="26">
                  <c:v>8.9626713000000002</c:v>
                </c:pt>
                <c:pt idx="27">
                  <c:v>8.9552239999999994</c:v>
                </c:pt>
                <c:pt idx="28">
                  <c:v>8.9169272999999993</c:v>
                </c:pt>
                <c:pt idx="29">
                  <c:v>8.5585585000000002</c:v>
                </c:pt>
                <c:pt idx="30">
                  <c:v>8.3586186999999992</c:v>
                </c:pt>
                <c:pt idx="31">
                  <c:v>8.3335571000000002</c:v>
                </c:pt>
                <c:pt idx="32">
                  <c:v>7.3919053000000003</c:v>
                </c:pt>
                <c:pt idx="33">
                  <c:v>7.0270270999999997</c:v>
                </c:pt>
                <c:pt idx="34">
                  <c:v>6.7888513000000001</c:v>
                </c:pt>
                <c:pt idx="35">
                  <c:v>6.1470804000000001</c:v>
                </c:pt>
                <c:pt idx="36">
                  <c:v>5.9512514999999997</c:v>
                </c:pt>
                <c:pt idx="37">
                  <c:v>5.1971148999999999</c:v>
                </c:pt>
                <c:pt idx="38">
                  <c:v>4.6416864000000002</c:v>
                </c:pt>
                <c:pt idx="39">
                  <c:v>4.5536298999999998</c:v>
                </c:pt>
                <c:pt idx="40">
                  <c:v>4.3728880999999999</c:v>
                </c:pt>
                <c:pt idx="41" formatCode="_(* #,##0_);_(* \(#,##0\);_(* &quot;-&quot;??_);_(@_)">
                  <c:v>3.7374735000000001</c:v>
                </c:pt>
              </c:numCache>
            </c:numRef>
          </c:val>
          <c:smooth val="0"/>
          <c:extLst>
            <c:ext xmlns:c16="http://schemas.microsoft.com/office/drawing/2014/chart" uri="{C3380CC4-5D6E-409C-BE32-E72D297353CC}">
              <c16:uniqueId val="{00000002-0CCB-4F47-BE62-92A468018996}"/>
            </c:ext>
          </c:extLst>
        </c:ser>
        <c:dLbls>
          <c:showLegendKey val="0"/>
          <c:showVal val="0"/>
          <c:showCatName val="0"/>
          <c:showSerName val="0"/>
          <c:showPercent val="0"/>
          <c:showBubbleSize val="0"/>
        </c:dLbls>
        <c:hiLowLines>
          <c:spPr>
            <a:ln w="6350">
              <a:solidFill>
                <a:schemeClr val="bg1"/>
              </a:solidFill>
            </a:ln>
          </c:spPr>
        </c:hiLowLines>
        <c:marker val="1"/>
        <c:smooth val="0"/>
        <c:axId val="242430720"/>
        <c:axId val="242432256"/>
      </c:lineChart>
      <c:catAx>
        <c:axId val="242430720"/>
        <c:scaling>
          <c:orientation val="minMax"/>
        </c:scaling>
        <c:delete val="0"/>
        <c:axPos val="b"/>
        <c:numFmt formatCode="General" sourceLinked="0"/>
        <c:majorTickMark val="in"/>
        <c:minorTickMark val="none"/>
        <c:tickLblPos val="low"/>
        <c:spPr>
          <a:noFill/>
          <a:ln w="9525">
            <a:solidFill>
              <a:schemeClr val="bg1"/>
            </a:solidFill>
            <a:prstDash val="solid"/>
          </a:ln>
          <a:extLst>
            <a:ext uri="{909E8E84-426E-40DD-AFC4-6F175D3DCCD1}">
              <a14:hiddenFill xmlns:a14="http://schemas.microsoft.com/office/drawing/2010/main">
                <a:noFill/>
              </a14:hiddenFill>
            </a:ext>
          </a:extLst>
        </c:spPr>
        <c:txPr>
          <a:bodyPr rot="-2700000" vert="horz"/>
          <a:lstStyle/>
          <a:p>
            <a:pPr>
              <a:defRPr/>
            </a:pPr>
            <a:endParaRPr lang="en-US"/>
          </a:p>
        </c:txPr>
        <c:crossAx val="242432256"/>
        <c:crosses val="autoZero"/>
        <c:auto val="1"/>
        <c:lblAlgn val="ctr"/>
        <c:lblOffset val="0"/>
        <c:tickLblSkip val="1"/>
        <c:noMultiLvlLbl val="0"/>
      </c:catAx>
      <c:valAx>
        <c:axId val="242432256"/>
        <c:scaling>
          <c:orientation val="minMax"/>
          <c:max val="70"/>
        </c:scaling>
        <c:delete val="0"/>
        <c:axPos val="l"/>
        <c:majorGridlines>
          <c:spPr>
            <a:ln w="9525" cmpd="sng">
              <a:solidFill>
                <a:schemeClr val="bg1">
                  <a:lumMod val="50000"/>
                </a:schemeClr>
              </a:solidFill>
              <a:prstDash val="solid"/>
            </a:ln>
          </c:spPr>
        </c:majorGridlines>
        <c:numFmt formatCode="General" sourceLinked="0"/>
        <c:majorTickMark val="in"/>
        <c:minorTickMark val="none"/>
        <c:tickLblPos val="nextTo"/>
        <c:spPr>
          <a:noFill/>
          <a:ln w="9525">
            <a:solidFill>
              <a:schemeClr val="bg1"/>
            </a:solidFill>
            <a:prstDash val="solid"/>
          </a:ln>
        </c:spPr>
        <c:txPr>
          <a:bodyPr rot="-60000000" vert="horz"/>
          <a:lstStyle/>
          <a:p>
            <a:pPr>
              <a:defRPr/>
            </a:pPr>
            <a:endParaRPr lang="en-US"/>
          </a:p>
        </c:txPr>
        <c:crossAx val="242430720"/>
        <c:crosses val="autoZero"/>
        <c:crossBetween val="between"/>
      </c:valAx>
      <c:spPr>
        <a:noFill/>
        <a:ln w="9525">
          <a:solidFill>
            <a:srgbClr val="000000"/>
          </a:solidFill>
        </a:ln>
      </c:spPr>
    </c:plotArea>
    <c:legend>
      <c:legendPos val="t"/>
      <c:overlay val="0"/>
    </c:legend>
    <c:plotVisOnly val="1"/>
    <c:dispBlanksAs val="gap"/>
    <c:showDLblsOverMax val="1"/>
  </c:chart>
  <c:spPr>
    <a:noFill/>
    <a:ln w="9525">
      <a:noFill/>
      <a:prstDash val="solid"/>
      <a:round/>
    </a:ln>
    <a:effectLst/>
  </c:spPr>
  <c:txPr>
    <a:bodyPr rot="0" vert="horz"/>
    <a:lstStyle/>
    <a:p>
      <a:pPr>
        <a:defRPr lang="en-US" sz="1200" u="none" baseline="0">
          <a:solidFill>
            <a:schemeClr val="bg1"/>
          </a:solidFill>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099431660942492E-2"/>
          <c:y val="9.3828808570279573E-2"/>
          <c:w val="0.93525000000000003"/>
          <c:h val="0.80599462180747095"/>
        </c:manualLayout>
      </c:layout>
      <c:barChart>
        <c:barDir val="col"/>
        <c:grouping val="clustered"/>
        <c:varyColors val="0"/>
        <c:ser>
          <c:idx val="2"/>
          <c:order val="0"/>
          <c:tx>
            <c:strRef>
              <c:f>'Figure A3.2.'!$B$29</c:f>
              <c:strCache>
                <c:ptCount val="1"/>
                <c:pt idx="0">
                  <c:v>Tertiary</c:v>
                </c:pt>
              </c:strCache>
            </c:strRef>
          </c:tx>
          <c:spPr>
            <a:solidFill>
              <a:schemeClr val="accent5"/>
            </a:solidFill>
            <a:ln>
              <a:solidFill>
                <a:prstClr val="black"/>
              </a:solidFill>
            </a:ln>
            <a:effectLst/>
          </c:spPr>
          <c:invertIfNegative val="0"/>
          <c:cat>
            <c:strRef>
              <c:f>'Figure A3.2.'!$A$30:$A$69</c:f>
              <c:strCache>
                <c:ptCount val="40"/>
                <c:pt idx="0">
                  <c:v>Greece (18%)</c:v>
                </c:pt>
                <c:pt idx="1">
                  <c:v>Italy (9%)</c:v>
                </c:pt>
                <c:pt idx="2">
                  <c:v>Portugal (6%)</c:v>
                </c:pt>
                <c:pt idx="3">
                  <c:v>Israel (4%)</c:v>
                </c:pt>
                <c:pt idx="4">
                  <c:v>Brazil (9%)</c:v>
                </c:pt>
                <c:pt idx="5">
                  <c:v>Russian Federation (4%)</c:v>
                </c:pt>
                <c:pt idx="6">
                  <c:v>Belgium (5%)</c:v>
                </c:pt>
                <c:pt idx="7">
                  <c:v>Slovak Republic (6%)</c:v>
                </c:pt>
                <c:pt idx="8">
                  <c:v>Slovenia (5%)</c:v>
                </c:pt>
                <c:pt idx="9">
                  <c:v>Spain (14%)</c:v>
                </c:pt>
                <c:pt idx="10">
                  <c:v>Argentina (7%)</c:v>
                </c:pt>
                <c:pt idx="11">
                  <c:v>Switzerland (4%)</c:v>
                </c:pt>
                <c:pt idx="12">
                  <c:v>France (8%)</c:v>
                </c:pt>
                <c:pt idx="13">
                  <c:v>Netherlands (3%)</c:v>
                </c:pt>
                <c:pt idx="14">
                  <c:v>Turkey (9%)</c:v>
                </c:pt>
                <c:pt idx="15">
                  <c:v>Germany (3%)</c:v>
                </c:pt>
                <c:pt idx="16">
                  <c:v>Hungary (3%)</c:v>
                </c:pt>
                <c:pt idx="17">
                  <c:v>EU23 average (6%)</c:v>
                </c:pt>
                <c:pt idx="18">
                  <c:v>Latvia (7%)</c:v>
                </c:pt>
                <c:pt idx="19">
                  <c:v>Ireland (5%)</c:v>
                </c:pt>
                <c:pt idx="20">
                  <c:v>Denmark (4%)</c:v>
                </c:pt>
                <c:pt idx="21">
                  <c:v>OECD Average (5%)</c:v>
                </c:pt>
                <c:pt idx="22">
                  <c:v>Norway (3%)</c:v>
                </c:pt>
                <c:pt idx="23">
                  <c:v>Austria (4%)</c:v>
                </c:pt>
                <c:pt idx="24">
                  <c:v>Finland (6%)</c:v>
                </c:pt>
                <c:pt idx="25">
                  <c:v>Luxembourg (5%)</c:v>
                </c:pt>
                <c:pt idx="26">
                  <c:v>United Kingdom (3%)</c:v>
                </c:pt>
                <c:pt idx="27">
                  <c:v>Australia (4%)</c:v>
                </c:pt>
                <c:pt idx="28">
                  <c:v>Lithuania (6%)</c:v>
                </c:pt>
                <c:pt idx="29">
                  <c:v>Poland (3%)</c:v>
                </c:pt>
                <c:pt idx="30">
                  <c:v>Estonia (5%)</c:v>
                </c:pt>
                <c:pt idx="31">
                  <c:v>Costa Rica (7%)</c:v>
                </c:pt>
                <c:pt idx="32">
                  <c:v>Sweden (5%)</c:v>
                </c:pt>
                <c:pt idx="33">
                  <c:v>Colombia (8%)</c:v>
                </c:pt>
                <c:pt idx="34">
                  <c:v>United States (4%)</c:v>
                </c:pt>
                <c:pt idx="35">
                  <c:v>Czech Republic (2%)</c:v>
                </c:pt>
                <c:pt idx="36">
                  <c:v>New Zealand (3%)</c:v>
                </c:pt>
                <c:pt idx="37">
                  <c:v>Canada (5%)</c:v>
                </c:pt>
                <c:pt idx="38">
                  <c:v>Chile (6%)</c:v>
                </c:pt>
                <c:pt idx="39">
                  <c:v>Mexico (3%)</c:v>
                </c:pt>
              </c:strCache>
            </c:strRef>
          </c:cat>
          <c:val>
            <c:numRef>
              <c:f>'Figure A3.2.'!$B$30:$B$69</c:f>
              <c:numCache>
                <c:formatCode>#,##0.00</c:formatCode>
                <c:ptCount val="40"/>
                <c:pt idx="0">
                  <c:v>69.488190000000003</c:v>
                </c:pt>
                <c:pt idx="1">
                  <c:v>49.350650999999999</c:v>
                </c:pt>
                <c:pt idx="2">
                  <c:v>48.710827000000002</c:v>
                </c:pt>
                <c:pt idx="3">
                  <c:v>48.005558000000001</c:v>
                </c:pt>
                <c:pt idx="4">
                  <c:v>47.245659000000003</c:v>
                </c:pt>
                <c:pt idx="5">
                  <c:v>45.669685000000001</c:v>
                </c:pt>
                <c:pt idx="6">
                  <c:v>43.259929999999997</c:v>
                </c:pt>
                <c:pt idx="7">
                  <c:v>41.396769999999997</c:v>
                </c:pt>
                <c:pt idx="8">
                  <c:v>40.587615999999997</c:v>
                </c:pt>
                <c:pt idx="9">
                  <c:v>40</c:v>
                </c:pt>
                <c:pt idx="10">
                  <c:v>39.994061000000002</c:v>
                </c:pt>
                <c:pt idx="11">
                  <c:v>38.749462000000001</c:v>
                </c:pt>
                <c:pt idx="12">
                  <c:v>37.275204000000002</c:v>
                </c:pt>
                <c:pt idx="13">
                  <c:v>34.897362000000001</c:v>
                </c:pt>
                <c:pt idx="14">
                  <c:v>34.848483999999999</c:v>
                </c:pt>
                <c:pt idx="15">
                  <c:v>34.215705999999997</c:v>
                </c:pt>
                <c:pt idx="16">
                  <c:v>33.798954000000002</c:v>
                </c:pt>
                <c:pt idx="17">
                  <c:v>33.090845000000002</c:v>
                </c:pt>
                <c:pt idx="18">
                  <c:v>32.720581000000003</c:v>
                </c:pt>
                <c:pt idx="19">
                  <c:v>31.080708999999999</c:v>
                </c:pt>
                <c:pt idx="20">
                  <c:v>30.025766000000001</c:v>
                </c:pt>
                <c:pt idx="21">
                  <c:v>29.288221</c:v>
                </c:pt>
                <c:pt idx="22">
                  <c:v>27.724322999999998</c:v>
                </c:pt>
                <c:pt idx="23">
                  <c:v>26.942693999999999</c:v>
                </c:pt>
                <c:pt idx="24">
                  <c:v>26.31579</c:v>
                </c:pt>
                <c:pt idx="25">
                  <c:v>25.122216999999999</c:v>
                </c:pt>
                <c:pt idx="26">
                  <c:v>23.027263999999999</c:v>
                </c:pt>
                <c:pt idx="27">
                  <c:v>20.486937000000001</c:v>
                </c:pt>
                <c:pt idx="28">
                  <c:v>20.282608</c:v>
                </c:pt>
                <c:pt idx="29">
                  <c:v>20</c:v>
                </c:pt>
                <c:pt idx="30">
                  <c:v>19.403424999999999</c:v>
                </c:pt>
                <c:pt idx="31">
                  <c:v>18.638876</c:v>
                </c:pt>
                <c:pt idx="32">
                  <c:v>18.435929999999999</c:v>
                </c:pt>
                <c:pt idx="33">
                  <c:v>15.911353999999999</c:v>
                </c:pt>
                <c:pt idx="34">
                  <c:v>15.208266</c:v>
                </c:pt>
                <c:pt idx="35">
                  <c:v>14.751248</c:v>
                </c:pt>
                <c:pt idx="36">
                  <c:v>12.299465</c:v>
                </c:pt>
                <c:pt idx="37">
                  <c:v>11.195929</c:v>
                </c:pt>
                <c:pt idx="38">
                  <c:v>6.7586823000000003</c:v>
                </c:pt>
                <c:pt idx="39">
                  <c:v>3.5216017000000002</c:v>
                </c:pt>
              </c:numCache>
            </c:numRef>
          </c:val>
          <c:extLst>
            <c:ext xmlns:c16="http://schemas.microsoft.com/office/drawing/2014/chart" uri="{C3380CC4-5D6E-409C-BE32-E72D297353CC}">
              <c16:uniqueId val="{00000000-743E-4AC4-B6A6-3F4B268EA98F}"/>
            </c:ext>
          </c:extLst>
        </c:ser>
        <c:dLbls>
          <c:showLegendKey val="0"/>
          <c:showVal val="0"/>
          <c:showCatName val="0"/>
          <c:showSerName val="0"/>
          <c:showPercent val="0"/>
          <c:showBubbleSize val="0"/>
        </c:dLbls>
        <c:gapWidth val="150"/>
        <c:axId val="264715264"/>
        <c:axId val="264725632"/>
      </c:barChart>
      <c:lineChart>
        <c:grouping val="standard"/>
        <c:varyColors val="0"/>
        <c:ser>
          <c:idx val="1"/>
          <c:order val="1"/>
          <c:tx>
            <c:strRef>
              <c:f>'Figure A3.2.'!$C$29</c:f>
              <c:strCache>
                <c:ptCount val="1"/>
                <c:pt idx="0">
                  <c:v>Upper secondary or post-secondary non-tertiary</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circle"/>
            <c:size val="7"/>
            <c:spPr>
              <a:solidFill>
                <a:prstClr val="white"/>
              </a:solidFill>
              <a:ln w="9525" cap="flat" cmpd="sng" algn="ctr">
                <a:solidFill>
                  <a:prstClr val="black"/>
                </a:solidFill>
                <a:prstDash val="solid"/>
                <a:round/>
              </a:ln>
              <a:effectLst/>
            </c:spPr>
          </c:marker>
          <c:cat>
            <c:strRef>
              <c:f>'Figure A3.2.'!$A$30:$A$69</c:f>
              <c:strCache>
                <c:ptCount val="40"/>
                <c:pt idx="0">
                  <c:v>Greece (18%)</c:v>
                </c:pt>
                <c:pt idx="1">
                  <c:v>Italy (9%)</c:v>
                </c:pt>
                <c:pt idx="2">
                  <c:v>Portugal (6%)</c:v>
                </c:pt>
                <c:pt idx="3">
                  <c:v>Israel (4%)</c:v>
                </c:pt>
                <c:pt idx="4">
                  <c:v>Brazil (9%)</c:v>
                </c:pt>
                <c:pt idx="5">
                  <c:v>Russian Federation (4%)</c:v>
                </c:pt>
                <c:pt idx="6">
                  <c:v>Belgium (5%)</c:v>
                </c:pt>
                <c:pt idx="7">
                  <c:v>Slovak Republic (6%)</c:v>
                </c:pt>
                <c:pt idx="8">
                  <c:v>Slovenia (5%)</c:v>
                </c:pt>
                <c:pt idx="9">
                  <c:v>Spain (14%)</c:v>
                </c:pt>
                <c:pt idx="10">
                  <c:v>Argentina (7%)</c:v>
                </c:pt>
                <c:pt idx="11">
                  <c:v>Switzerland (4%)</c:v>
                </c:pt>
                <c:pt idx="12">
                  <c:v>France (8%)</c:v>
                </c:pt>
                <c:pt idx="13">
                  <c:v>Netherlands (3%)</c:v>
                </c:pt>
                <c:pt idx="14">
                  <c:v>Turkey (9%)</c:v>
                </c:pt>
                <c:pt idx="15">
                  <c:v>Germany (3%)</c:v>
                </c:pt>
                <c:pt idx="16">
                  <c:v>Hungary (3%)</c:v>
                </c:pt>
                <c:pt idx="17">
                  <c:v>EU23 average (6%)</c:v>
                </c:pt>
                <c:pt idx="18">
                  <c:v>Latvia (7%)</c:v>
                </c:pt>
                <c:pt idx="19">
                  <c:v>Ireland (5%)</c:v>
                </c:pt>
                <c:pt idx="20">
                  <c:v>Denmark (4%)</c:v>
                </c:pt>
                <c:pt idx="21">
                  <c:v>OECD Average (5%)</c:v>
                </c:pt>
                <c:pt idx="22">
                  <c:v>Norway (3%)</c:v>
                </c:pt>
                <c:pt idx="23">
                  <c:v>Austria (4%)</c:v>
                </c:pt>
                <c:pt idx="24">
                  <c:v>Finland (6%)</c:v>
                </c:pt>
                <c:pt idx="25">
                  <c:v>Luxembourg (5%)</c:v>
                </c:pt>
                <c:pt idx="26">
                  <c:v>United Kingdom (3%)</c:v>
                </c:pt>
                <c:pt idx="27">
                  <c:v>Australia (4%)</c:v>
                </c:pt>
                <c:pt idx="28">
                  <c:v>Lithuania (6%)</c:v>
                </c:pt>
                <c:pt idx="29">
                  <c:v>Poland (3%)</c:v>
                </c:pt>
                <c:pt idx="30">
                  <c:v>Estonia (5%)</c:v>
                </c:pt>
                <c:pt idx="31">
                  <c:v>Costa Rica (7%)</c:v>
                </c:pt>
                <c:pt idx="32">
                  <c:v>Sweden (5%)</c:v>
                </c:pt>
                <c:pt idx="33">
                  <c:v>Colombia (8%)</c:v>
                </c:pt>
                <c:pt idx="34">
                  <c:v>United States (4%)</c:v>
                </c:pt>
                <c:pt idx="35">
                  <c:v>Czech Republic (2%)</c:v>
                </c:pt>
                <c:pt idx="36">
                  <c:v>New Zealand (3%)</c:v>
                </c:pt>
                <c:pt idx="37">
                  <c:v>Canada (5%)</c:v>
                </c:pt>
                <c:pt idx="38">
                  <c:v>Chile (6%)</c:v>
                </c:pt>
                <c:pt idx="39">
                  <c:v>Mexico (3%)</c:v>
                </c:pt>
              </c:strCache>
            </c:strRef>
          </c:cat>
          <c:val>
            <c:numRef>
              <c:f>'Figure A3.2.'!$C$30:$C$69</c:f>
              <c:numCache>
                <c:formatCode>#,##0.00</c:formatCode>
                <c:ptCount val="40"/>
                <c:pt idx="0">
                  <c:v>72.838890000000006</c:v>
                </c:pt>
                <c:pt idx="1">
                  <c:v>60</c:v>
                </c:pt>
                <c:pt idx="2">
                  <c:v>50.110348000000002</c:v>
                </c:pt>
                <c:pt idx="3">
                  <c:v>44.569031000000003</c:v>
                </c:pt>
                <c:pt idx="4">
                  <c:v>47.627673999999999</c:v>
                </c:pt>
                <c:pt idx="5">
                  <c:v>47.765846000000003</c:v>
                </c:pt>
                <c:pt idx="6">
                  <c:v>55.148601999999997</c:v>
                </c:pt>
                <c:pt idx="7">
                  <c:v>64.135390999999998</c:v>
                </c:pt>
                <c:pt idx="8">
                  <c:v>51.142634999999999</c:v>
                </c:pt>
                <c:pt idx="9">
                  <c:v>43.899375999999997</c:v>
                </c:pt>
                <c:pt idx="10">
                  <c:v>50.821944999999999</c:v>
                </c:pt>
                <c:pt idx="11">
                  <c:v>42.359572999999997</c:v>
                </c:pt>
                <c:pt idx="12">
                  <c:v>46.104244000000001</c:v>
                </c:pt>
                <c:pt idx="13">
                  <c:v>43.868923000000002</c:v>
                </c:pt>
                <c:pt idx="14">
                  <c:v>27.272728000000001</c:v>
                </c:pt>
                <c:pt idx="15">
                  <c:v>48.146301000000001</c:v>
                </c:pt>
                <c:pt idx="16">
                  <c:v>45.367859000000003</c:v>
                </c:pt>
                <c:pt idx="17">
                  <c:v>42.482171000000001</c:v>
                </c:pt>
                <c:pt idx="18">
                  <c:v>44.673167999999997</c:v>
                </c:pt>
                <c:pt idx="19">
                  <c:v>45.655788000000001</c:v>
                </c:pt>
                <c:pt idx="20">
                  <c:v>28.574755</c:v>
                </c:pt>
                <c:pt idx="21">
                  <c:v>35.849671000000001</c:v>
                </c:pt>
                <c:pt idx="22">
                  <c:v>34.286079000000001</c:v>
                </c:pt>
                <c:pt idx="23">
                  <c:v>33.584662999999999</c:v>
                </c:pt>
                <c:pt idx="24">
                  <c:v>28.787877999999999</c:v>
                </c:pt>
                <c:pt idx="25">
                  <c:v>34.871948000000003</c:v>
                </c:pt>
                <c:pt idx="26">
                  <c:v>32.858283999999998</c:v>
                </c:pt>
                <c:pt idx="27">
                  <c:v>32.775120000000001</c:v>
                </c:pt>
                <c:pt idx="28">
                  <c:v>37.820011000000001</c:v>
                </c:pt>
                <c:pt idx="29">
                  <c:v>31.419938999999999</c:v>
                </c:pt>
                <c:pt idx="30">
                  <c:v>33.251246999999999</c:v>
                </c:pt>
                <c:pt idx="31">
                  <c:v>22.454647000000001</c:v>
                </c:pt>
                <c:pt idx="32">
                  <c:v>21.346729</c:v>
                </c:pt>
                <c:pt idx="33">
                  <c:v>11.952254999999999</c:v>
                </c:pt>
                <c:pt idx="34">
                  <c:v>16.156801000000002</c:v>
                </c:pt>
                <c:pt idx="35">
                  <c:v>23.482965</c:v>
                </c:pt>
                <c:pt idx="36">
                  <c:v>16.605165</c:v>
                </c:pt>
                <c:pt idx="37">
                  <c:v>11.486485999999999</c:v>
                </c:pt>
                <c:pt idx="38">
                  <c:v>2.9398859000000002</c:v>
                </c:pt>
                <c:pt idx="39">
                  <c:v>1.3957409000000001</c:v>
                </c:pt>
              </c:numCache>
            </c:numRef>
          </c:val>
          <c:smooth val="0"/>
          <c:extLst>
            <c:ext xmlns:c16="http://schemas.microsoft.com/office/drawing/2014/chart" uri="{C3380CC4-5D6E-409C-BE32-E72D297353CC}">
              <c16:uniqueId val="{00000001-743E-4AC4-B6A6-3F4B268EA98F}"/>
            </c:ext>
          </c:extLst>
        </c:ser>
        <c:ser>
          <c:idx val="0"/>
          <c:order val="2"/>
          <c:tx>
            <c:strRef>
              <c:f>'Figure A3.2.'!$D$29</c:f>
              <c:strCache>
                <c:ptCount val="1"/>
                <c:pt idx="0">
                  <c:v>Below upper secondary</c:v>
                </c:pt>
              </c:strCache>
            </c:strRef>
          </c:tx>
          <c:spPr>
            <a:ln w="6350" cap="rnd" cmpd="sng" algn="ctr">
              <a:noFill/>
              <a:prstDash val="solid"/>
              <a:round/>
            </a:ln>
            <a:effectLst/>
            <a:extLst>
              <a:ext uri="{91240B29-F687-4F45-9708-019B960494DF}">
                <a14:hiddenLine xmlns:a14="http://schemas.microsoft.com/office/drawing/2010/main" w="6350" cap="rnd" cmpd="sng" algn="ctr">
                  <a:solidFill>
                    <a:sysClr val="windowText" lastClr="000000"/>
                  </a:solidFill>
                  <a:prstDash val="solid"/>
                  <a:round/>
                </a14:hiddenLine>
              </a:ext>
            </a:extLst>
          </c:spPr>
          <c:marker>
            <c:symbol val="circle"/>
            <c:size val="7"/>
            <c:spPr>
              <a:solidFill>
                <a:schemeClr val="accent6"/>
              </a:solidFill>
              <a:ln w="9525" cap="flat" cmpd="sng" algn="ctr">
                <a:solidFill>
                  <a:schemeClr val="accent6"/>
                </a:solidFill>
                <a:prstDash val="solid"/>
                <a:round/>
              </a:ln>
              <a:effectLst/>
            </c:spPr>
          </c:marker>
          <c:cat>
            <c:strRef>
              <c:f>'Figure A3.2.'!$A$30:$A$69</c:f>
              <c:strCache>
                <c:ptCount val="40"/>
                <c:pt idx="0">
                  <c:v>Greece (18%)</c:v>
                </c:pt>
                <c:pt idx="1">
                  <c:v>Italy (9%)</c:v>
                </c:pt>
                <c:pt idx="2">
                  <c:v>Portugal (6%)</c:v>
                </c:pt>
                <c:pt idx="3">
                  <c:v>Israel (4%)</c:v>
                </c:pt>
                <c:pt idx="4">
                  <c:v>Brazil (9%)</c:v>
                </c:pt>
                <c:pt idx="5">
                  <c:v>Russian Federation (4%)</c:v>
                </c:pt>
                <c:pt idx="6">
                  <c:v>Belgium (5%)</c:v>
                </c:pt>
                <c:pt idx="7">
                  <c:v>Slovak Republic (6%)</c:v>
                </c:pt>
                <c:pt idx="8">
                  <c:v>Slovenia (5%)</c:v>
                </c:pt>
                <c:pt idx="9">
                  <c:v>Spain (14%)</c:v>
                </c:pt>
                <c:pt idx="10">
                  <c:v>Argentina (7%)</c:v>
                </c:pt>
                <c:pt idx="11">
                  <c:v>Switzerland (4%)</c:v>
                </c:pt>
                <c:pt idx="12">
                  <c:v>France (8%)</c:v>
                </c:pt>
                <c:pt idx="13">
                  <c:v>Netherlands (3%)</c:v>
                </c:pt>
                <c:pt idx="14">
                  <c:v>Turkey (9%)</c:v>
                </c:pt>
                <c:pt idx="15">
                  <c:v>Germany (3%)</c:v>
                </c:pt>
                <c:pt idx="16">
                  <c:v>Hungary (3%)</c:v>
                </c:pt>
                <c:pt idx="17">
                  <c:v>EU23 average (6%)</c:v>
                </c:pt>
                <c:pt idx="18">
                  <c:v>Latvia (7%)</c:v>
                </c:pt>
                <c:pt idx="19">
                  <c:v>Ireland (5%)</c:v>
                </c:pt>
                <c:pt idx="20">
                  <c:v>Denmark (4%)</c:v>
                </c:pt>
                <c:pt idx="21">
                  <c:v>OECD Average (5%)</c:v>
                </c:pt>
                <c:pt idx="22">
                  <c:v>Norway (3%)</c:v>
                </c:pt>
                <c:pt idx="23">
                  <c:v>Austria (4%)</c:v>
                </c:pt>
                <c:pt idx="24">
                  <c:v>Finland (6%)</c:v>
                </c:pt>
                <c:pt idx="25">
                  <c:v>Luxembourg (5%)</c:v>
                </c:pt>
                <c:pt idx="26">
                  <c:v>United Kingdom (3%)</c:v>
                </c:pt>
                <c:pt idx="27">
                  <c:v>Australia (4%)</c:v>
                </c:pt>
                <c:pt idx="28">
                  <c:v>Lithuania (6%)</c:v>
                </c:pt>
                <c:pt idx="29">
                  <c:v>Poland (3%)</c:v>
                </c:pt>
                <c:pt idx="30">
                  <c:v>Estonia (5%)</c:v>
                </c:pt>
                <c:pt idx="31">
                  <c:v>Costa Rica (7%)</c:v>
                </c:pt>
                <c:pt idx="32">
                  <c:v>Sweden (5%)</c:v>
                </c:pt>
                <c:pt idx="33">
                  <c:v>Colombia (8%)</c:v>
                </c:pt>
                <c:pt idx="34">
                  <c:v>United States (4%)</c:v>
                </c:pt>
                <c:pt idx="35">
                  <c:v>Czech Republic (2%)</c:v>
                </c:pt>
                <c:pt idx="36">
                  <c:v>New Zealand (3%)</c:v>
                </c:pt>
                <c:pt idx="37">
                  <c:v>Canada (5%)</c:v>
                </c:pt>
                <c:pt idx="38">
                  <c:v>Chile (6%)</c:v>
                </c:pt>
                <c:pt idx="39">
                  <c:v>Mexico (3%)</c:v>
                </c:pt>
              </c:strCache>
            </c:strRef>
          </c:cat>
          <c:val>
            <c:numRef>
              <c:f>'Figure A3.2.'!$D$30:$D$69</c:f>
              <c:numCache>
                <c:formatCode>#,##0.00</c:formatCode>
                <c:ptCount val="40"/>
                <c:pt idx="0">
                  <c:v>73.761725999999996</c:v>
                </c:pt>
                <c:pt idx="1">
                  <c:v>65.510406000000003</c:v>
                </c:pt>
                <c:pt idx="2">
                  <c:v>64.054053999999994</c:v>
                </c:pt>
                <c:pt idx="3">
                  <c:v>53.388817000000003</c:v>
                </c:pt>
                <c:pt idx="4">
                  <c:v>40.037337999999998</c:v>
                </c:pt>
                <c:pt idx="5">
                  <c:v>52.123756</c:v>
                </c:pt>
                <c:pt idx="6">
                  <c:v>63.684280000000001</c:v>
                </c:pt>
                <c:pt idx="7">
                  <c:v>72.493056999999993</c:v>
                </c:pt>
                <c:pt idx="8">
                  <c:v>53.776694999999997</c:v>
                </c:pt>
                <c:pt idx="9">
                  <c:v>47.582321</c:v>
                </c:pt>
                <c:pt idx="10">
                  <c:v>46.047001000000002</c:v>
                </c:pt>
                <c:pt idx="11">
                  <c:v>57.893517000000003</c:v>
                </c:pt>
                <c:pt idx="12">
                  <c:v>55.561047000000002</c:v>
                </c:pt>
                <c:pt idx="13">
                  <c:v>52.561985</c:v>
                </c:pt>
                <c:pt idx="14">
                  <c:v>20.111732</c:v>
                </c:pt>
                <c:pt idx="15">
                  <c:v>55.895457999999998</c:v>
                </c:pt>
                <c:pt idx="16">
                  <c:v>41.497211</c:v>
                </c:pt>
                <c:pt idx="17">
                  <c:v>49.205928</c:v>
                </c:pt>
                <c:pt idx="18">
                  <c:v>53.205092999999998</c:v>
                </c:pt>
                <c:pt idx="19">
                  <c:v>63.183750000000003</c:v>
                </c:pt>
                <c:pt idx="20">
                  <c:v>36.000179000000003</c:v>
                </c:pt>
                <c:pt idx="21">
                  <c:v>41.427081999999999</c:v>
                </c:pt>
                <c:pt idx="22">
                  <c:v>36.514972999999998</c:v>
                </c:pt>
                <c:pt idx="23">
                  <c:v>38.528396999999998</c:v>
                </c:pt>
                <c:pt idx="24">
                  <c:v>41.176471999999997</c:v>
                </c:pt>
                <c:pt idx="25">
                  <c:v>44.477893999999999</c:v>
                </c:pt>
                <c:pt idx="26">
                  <c:v>42.175674000000001</c:v>
                </c:pt>
                <c:pt idx="27">
                  <c:v>39.238261999999999</c:v>
                </c:pt>
                <c:pt idx="28">
                  <c:v>45.574832999999998</c:v>
                </c:pt>
                <c:pt idx="29">
                  <c:v>36.231884000000001</c:v>
                </c:pt>
                <c:pt idx="30">
                  <c:v>24.339570999999999</c:v>
                </c:pt>
                <c:pt idx="31">
                  <c:v>13.500833</c:v>
                </c:pt>
                <c:pt idx="32">
                  <c:v>31.694448000000001</c:v>
                </c:pt>
                <c:pt idx="33">
                  <c:v>7.7931413999999997</c:v>
                </c:pt>
                <c:pt idx="34">
                  <c:v>19.136782</c:v>
                </c:pt>
                <c:pt idx="35">
                  <c:v>28.769905000000001</c:v>
                </c:pt>
                <c:pt idx="36">
                  <c:v>27.950310000000002</c:v>
                </c:pt>
                <c:pt idx="37">
                  <c:v>10.256411</c:v>
                </c:pt>
                <c:pt idx="38">
                  <c:v>3.3822760999999999</c:v>
                </c:pt>
                <c:pt idx="39">
                  <c:v>1.1182297000000001</c:v>
                </c:pt>
              </c:numCache>
            </c:numRef>
          </c:val>
          <c:smooth val="0"/>
          <c:extLst>
            <c:ext xmlns:c16="http://schemas.microsoft.com/office/drawing/2014/chart" uri="{C3380CC4-5D6E-409C-BE32-E72D297353CC}">
              <c16:uniqueId val="{00000002-743E-4AC4-B6A6-3F4B268EA98F}"/>
            </c:ext>
          </c:extLst>
        </c:ser>
        <c:dLbls>
          <c:showLegendKey val="0"/>
          <c:showVal val="0"/>
          <c:showCatName val="0"/>
          <c:showSerName val="0"/>
          <c:showPercent val="0"/>
          <c:showBubbleSize val="0"/>
        </c:dLbls>
        <c:dropLines>
          <c:spPr>
            <a:ln w="9525" cap="flat" cmpd="sng" algn="ctr">
              <a:solidFill>
                <a:schemeClr val="bg1"/>
              </a:solidFill>
              <a:prstDash val="solid"/>
              <a:round/>
            </a:ln>
            <a:effectLst/>
          </c:spPr>
        </c:dropLines>
        <c:marker val="1"/>
        <c:smooth val="0"/>
        <c:axId val="264715264"/>
        <c:axId val="264725632"/>
      </c:lineChart>
      <c:catAx>
        <c:axId val="264715264"/>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264725632"/>
        <c:crosses val="autoZero"/>
        <c:auto val="1"/>
        <c:lblAlgn val="ctr"/>
        <c:lblOffset val="0"/>
        <c:tickLblSkip val="1"/>
        <c:noMultiLvlLbl val="0"/>
      </c:catAx>
      <c:valAx>
        <c:axId val="264725632"/>
        <c:scaling>
          <c:orientation val="minMax"/>
          <c:max val="100"/>
          <c:min val="0"/>
        </c:scaling>
        <c:delete val="0"/>
        <c:axPos val="l"/>
        <c:majorGridlines>
          <c:spPr>
            <a:ln w="9525" cap="flat" cmpd="sng" algn="ctr">
              <a:solidFill>
                <a:schemeClr val="bg1">
                  <a:lumMod val="50000"/>
                </a:schemeClr>
              </a:solidFill>
              <a:prstDash val="solid"/>
              <a:round/>
            </a:ln>
            <a:effectLst/>
          </c:spPr>
        </c:majorGridlines>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264715264"/>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2"/>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3.8634515537969559E-2"/>
          <c:y val="1.1926948847006829E-2"/>
          <c:w val="0.92642415378423282"/>
          <c:h val="4.4726058176275611E-2"/>
        </c:manualLayout>
      </c:layout>
      <c:overlay val="1"/>
      <c:spPr>
        <a:noFill/>
        <a:ln>
          <a:noFill/>
          <a:round/>
        </a:ln>
        <a:effectLst/>
        <a:extLst>
          <a:ext uri="{909E8E84-426E-40DD-AFC4-6F175D3DCCD1}">
            <a14:hiddenFill xmlns:a14="http://schemas.microsoft.com/office/drawing/2010/main">
              <a:noFill/>
            </a14:hiddenFill>
          </a:ext>
        </a:extLst>
      </c:spPr>
      <c:txPr>
        <a:bodyPr rot="0" spcFirstLastPara="1" vertOverflow="ellipsis" vert="horz" wrap="square" anchor="ctr" anchorCtr="1"/>
        <a:lstStyle/>
        <a:p>
          <a:pPr>
            <a:defRPr lang="en-US"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372958633782781E-2"/>
          <c:y val="0.13978800799530694"/>
          <c:w val="0.92250486647421293"/>
          <c:h val="0.59339094193415376"/>
        </c:manualLayout>
      </c:layout>
      <c:lineChart>
        <c:grouping val="standard"/>
        <c:varyColors val="0"/>
        <c:ser>
          <c:idx val="4"/>
          <c:order val="0"/>
          <c:tx>
            <c:strRef>
              <c:f>'Figure A4.2.'!$B$31</c:f>
              <c:strCache>
                <c:ptCount val="1"/>
                <c:pt idx="0">
                  <c:v>45-54 year-old workers</c:v>
                </c:pt>
              </c:strCache>
            </c:strRef>
          </c:tx>
          <c:spPr>
            <a:ln w="6350" cap="rnd" cmpd="sng" algn="ctr">
              <a:noFill/>
              <a:prstDash val="solid"/>
              <a:round/>
            </a:ln>
            <a:effectLst/>
          </c:spPr>
          <c:marker>
            <c:symbol val="diamond"/>
            <c:size val="6"/>
            <c:spPr>
              <a:solidFill>
                <a:schemeClr val="accent3"/>
              </a:solidFill>
              <a:ln w="9525" cap="flat" cmpd="sng" algn="ctr">
                <a:solidFill>
                  <a:schemeClr val="accent3"/>
                </a:solidFill>
                <a:prstDash val="solid"/>
                <a:round/>
              </a:ln>
              <a:effectLst/>
            </c:spPr>
          </c:marker>
          <c:cat>
            <c:strRef>
              <c:f>'Figure A4.2.'!$A$32:$A$68</c:f>
              <c:strCache>
                <c:ptCount val="37"/>
                <c:pt idx="0">
                  <c:v>Chile</c:v>
                </c:pt>
                <c:pt idx="1">
                  <c:v>Colombia</c:v>
                </c:pt>
                <c:pt idx="2">
                  <c:v>Ireland</c:v>
                </c:pt>
                <c:pt idx="3">
                  <c:v>Costa Rica</c:v>
                </c:pt>
                <c:pt idx="4">
                  <c:v>Portugal</c:v>
                </c:pt>
                <c:pt idx="5">
                  <c:v>Hungary</c:v>
                </c:pt>
                <c:pt idx="6">
                  <c:v>Mexico</c:v>
                </c:pt>
                <c:pt idx="7">
                  <c:v>Slovak Republic</c:v>
                </c:pt>
                <c:pt idx="8">
                  <c:v>Germany</c:v>
                </c:pt>
                <c:pt idx="9">
                  <c:v>Czech Republic</c:v>
                </c:pt>
                <c:pt idx="10">
                  <c:v>Lithuania</c:v>
                </c:pt>
                <c:pt idx="11">
                  <c:v>Turkey</c:v>
                </c:pt>
                <c:pt idx="12">
                  <c:v>France</c:v>
                </c:pt>
                <c:pt idx="13">
                  <c:v>Spain</c:v>
                </c:pt>
                <c:pt idx="14">
                  <c:v>United States</c:v>
                </c:pt>
                <c:pt idx="15">
                  <c:v>Netherlands</c:v>
                </c:pt>
                <c:pt idx="16">
                  <c:v>Poland</c:v>
                </c:pt>
                <c:pt idx="17">
                  <c:v>OECD average</c:v>
                </c:pt>
                <c:pt idx="18">
                  <c:v>Switzerland</c:v>
                </c:pt>
                <c:pt idx="19">
                  <c:v>Austria</c:v>
                </c:pt>
                <c:pt idx="20">
                  <c:v>Korea</c:v>
                </c:pt>
                <c:pt idx="21">
                  <c:v>EU23 Average</c:v>
                </c:pt>
                <c:pt idx="22">
                  <c:v>Luxembourg</c:v>
                </c:pt>
                <c:pt idx="23">
                  <c:v>Israel</c:v>
                </c:pt>
                <c:pt idx="24">
                  <c:v>Canada</c:v>
                </c:pt>
                <c:pt idx="25">
                  <c:v>United Kingdom</c:v>
                </c:pt>
                <c:pt idx="26">
                  <c:v>Greece</c:v>
                </c:pt>
                <c:pt idx="27">
                  <c:v>Australia</c:v>
                </c:pt>
                <c:pt idx="28">
                  <c:v>Latvia</c:v>
                </c:pt>
                <c:pt idx="29">
                  <c:v>Italy</c:v>
                </c:pt>
                <c:pt idx="30">
                  <c:v>Finland</c:v>
                </c:pt>
                <c:pt idx="31">
                  <c:v>Denmark</c:v>
                </c:pt>
                <c:pt idx="32">
                  <c:v>Norway</c:v>
                </c:pt>
                <c:pt idx="33">
                  <c:v>Belgium</c:v>
                </c:pt>
                <c:pt idx="34">
                  <c:v>New Zealand</c:v>
                </c:pt>
                <c:pt idx="35">
                  <c:v>Sweden</c:v>
                </c:pt>
                <c:pt idx="36">
                  <c:v>Estonia</c:v>
                </c:pt>
              </c:strCache>
            </c:strRef>
          </c:cat>
          <c:val>
            <c:numRef>
              <c:f>'Figure A4.2.'!$B$32:$B$68</c:f>
              <c:numCache>
                <c:formatCode>#,##0.00</c:formatCode>
                <c:ptCount val="37"/>
                <c:pt idx="0">
                  <c:v>278.94470000000001</c:v>
                </c:pt>
                <c:pt idx="1">
                  <c:v>265.66430000000003</c:v>
                </c:pt>
                <c:pt idx="2">
                  <c:v>215.88910000000001</c:v>
                </c:pt>
                <c:pt idx="3">
                  <c:v>202.56739999999999</c:v>
                </c:pt>
                <c:pt idx="4">
                  <c:v>194.77850000000001</c:v>
                </c:pt>
                <c:pt idx="5">
                  <c:v>190.1934</c:v>
                </c:pt>
                <c:pt idx="6">
                  <c:v>189.68340000000001</c:v>
                </c:pt>
                <c:pt idx="7">
                  <c:v>187.27119999999999</c:v>
                </c:pt>
                <c:pt idx="8">
                  <c:v>184.5993</c:v>
                </c:pt>
                <c:pt idx="9">
                  <c:v>181.89779999999999</c:v>
                </c:pt>
                <c:pt idx="10">
                  <c:v>180.45320000000001</c:v>
                </c:pt>
                <c:pt idx="11">
                  <c:v>179.54300000000001</c:v>
                </c:pt>
                <c:pt idx="12">
                  <c:v>177.53700000000001</c:v>
                </c:pt>
                <c:pt idx="13">
                  <c:v>175.9179</c:v>
                </c:pt>
                <c:pt idx="14">
                  <c:v>175.87209999999999</c:v>
                </c:pt>
                <c:pt idx="15">
                  <c:v>174.0367</c:v>
                </c:pt>
                <c:pt idx="16">
                  <c:v>171.47190000000001</c:v>
                </c:pt>
                <c:pt idx="17">
                  <c:v>170.24218823529409</c:v>
                </c:pt>
                <c:pt idx="18">
                  <c:v>168.9265</c:v>
                </c:pt>
                <c:pt idx="19">
                  <c:v>168.14680000000001</c:v>
                </c:pt>
                <c:pt idx="20">
                  <c:v>165.23779999999999</c:v>
                </c:pt>
                <c:pt idx="21">
                  <c:v>165.14179999999999</c:v>
                </c:pt>
                <c:pt idx="22">
                  <c:v>157.91810000000001</c:v>
                </c:pt>
                <c:pt idx="23">
                  <c:v>155.4213</c:v>
                </c:pt>
                <c:pt idx="24">
                  <c:v>154.50059999999999</c:v>
                </c:pt>
                <c:pt idx="25">
                  <c:v>148.9383</c:v>
                </c:pt>
                <c:pt idx="26">
                  <c:v>148.41290000000001</c:v>
                </c:pt>
                <c:pt idx="27">
                  <c:v>148.27080000000001</c:v>
                </c:pt>
                <c:pt idx="28">
                  <c:v>146.45779999999999</c:v>
                </c:pt>
                <c:pt idx="29">
                  <c:v>143.6045</c:v>
                </c:pt>
                <c:pt idx="30">
                  <c:v>143.16200000000001</c:v>
                </c:pt>
                <c:pt idx="31">
                  <c:v>141.4477</c:v>
                </c:pt>
                <c:pt idx="32">
                  <c:v>138.66290000000001</c:v>
                </c:pt>
                <c:pt idx="33">
                  <c:v>137.44829999999999</c:v>
                </c:pt>
                <c:pt idx="34">
                  <c:v>134.38749999999999</c:v>
                </c:pt>
                <c:pt idx="35">
                  <c:v>134.0153</c:v>
                </c:pt>
                <c:pt idx="36">
                  <c:v>129.52180000000001</c:v>
                </c:pt>
              </c:numCache>
            </c:numRef>
          </c:val>
          <c:smooth val="0"/>
          <c:extLst>
            <c:ext xmlns:c16="http://schemas.microsoft.com/office/drawing/2014/chart" uri="{C3380CC4-5D6E-409C-BE32-E72D297353CC}">
              <c16:uniqueId val="{00000000-457F-4E1C-BBA4-9361F7025A84}"/>
            </c:ext>
          </c:extLst>
        </c:ser>
        <c:ser>
          <c:idx val="1"/>
          <c:order val="1"/>
          <c:tx>
            <c:strRef>
              <c:f>'Figure A4.2.'!$C$31</c:f>
              <c:strCache>
                <c:ptCount val="1"/>
                <c:pt idx="0">
                  <c:v>25-34 year-old workers</c:v>
                </c:pt>
              </c:strCache>
            </c:strRef>
          </c:tx>
          <c:spPr>
            <a:ln w="6350" cap="rnd" cmpd="sng" algn="ctr">
              <a:noFill/>
              <a:prstDash val="solid"/>
              <a:round/>
            </a:ln>
            <a:effectLst/>
          </c:spPr>
          <c:marker>
            <c:symbol val="dash"/>
            <c:size val="7"/>
            <c:spPr>
              <a:solidFill>
                <a:schemeClr val="accent1"/>
              </a:solidFill>
              <a:ln w="9525" cap="flat" cmpd="sng" algn="ctr">
                <a:solidFill>
                  <a:schemeClr val="accent1"/>
                </a:solidFill>
                <a:prstDash val="solid"/>
                <a:round/>
              </a:ln>
              <a:effectLst/>
            </c:spPr>
          </c:marker>
          <c:cat>
            <c:strRef>
              <c:f>'Figure A4.2.'!$A$32:$A$68</c:f>
              <c:strCache>
                <c:ptCount val="37"/>
                <c:pt idx="0">
                  <c:v>Chile</c:v>
                </c:pt>
                <c:pt idx="1">
                  <c:v>Colombia</c:v>
                </c:pt>
                <c:pt idx="2">
                  <c:v>Ireland</c:v>
                </c:pt>
                <c:pt idx="3">
                  <c:v>Costa Rica</c:v>
                </c:pt>
                <c:pt idx="4">
                  <c:v>Portugal</c:v>
                </c:pt>
                <c:pt idx="5">
                  <c:v>Hungary</c:v>
                </c:pt>
                <c:pt idx="6">
                  <c:v>Mexico</c:v>
                </c:pt>
                <c:pt idx="7">
                  <c:v>Slovak Republic</c:v>
                </c:pt>
                <c:pt idx="8">
                  <c:v>Germany</c:v>
                </c:pt>
                <c:pt idx="9">
                  <c:v>Czech Republic</c:v>
                </c:pt>
                <c:pt idx="10">
                  <c:v>Lithuania</c:v>
                </c:pt>
                <c:pt idx="11">
                  <c:v>Turkey</c:v>
                </c:pt>
                <c:pt idx="12">
                  <c:v>France</c:v>
                </c:pt>
                <c:pt idx="13">
                  <c:v>Spain</c:v>
                </c:pt>
                <c:pt idx="14">
                  <c:v>United States</c:v>
                </c:pt>
                <c:pt idx="15">
                  <c:v>Netherlands</c:v>
                </c:pt>
                <c:pt idx="16">
                  <c:v>Poland</c:v>
                </c:pt>
                <c:pt idx="17">
                  <c:v>OECD average</c:v>
                </c:pt>
                <c:pt idx="18">
                  <c:v>Switzerland</c:v>
                </c:pt>
                <c:pt idx="19">
                  <c:v>Austria</c:v>
                </c:pt>
                <c:pt idx="20">
                  <c:v>Korea</c:v>
                </c:pt>
                <c:pt idx="21">
                  <c:v>EU23 Average</c:v>
                </c:pt>
                <c:pt idx="22">
                  <c:v>Luxembourg</c:v>
                </c:pt>
                <c:pt idx="23">
                  <c:v>Israel</c:v>
                </c:pt>
                <c:pt idx="24">
                  <c:v>Canada</c:v>
                </c:pt>
                <c:pt idx="25">
                  <c:v>United Kingdom</c:v>
                </c:pt>
                <c:pt idx="26">
                  <c:v>Greece</c:v>
                </c:pt>
                <c:pt idx="27">
                  <c:v>Australia</c:v>
                </c:pt>
                <c:pt idx="28">
                  <c:v>Latvia</c:v>
                </c:pt>
                <c:pt idx="29">
                  <c:v>Italy</c:v>
                </c:pt>
                <c:pt idx="30">
                  <c:v>Finland</c:v>
                </c:pt>
                <c:pt idx="31">
                  <c:v>Denmark</c:v>
                </c:pt>
                <c:pt idx="32">
                  <c:v>Norway</c:v>
                </c:pt>
                <c:pt idx="33">
                  <c:v>Belgium</c:v>
                </c:pt>
                <c:pt idx="34">
                  <c:v>New Zealand</c:v>
                </c:pt>
                <c:pt idx="35">
                  <c:v>Sweden</c:v>
                </c:pt>
                <c:pt idx="36">
                  <c:v>Estonia</c:v>
                </c:pt>
              </c:strCache>
            </c:strRef>
          </c:cat>
          <c:val>
            <c:numRef>
              <c:f>'Figure A4.2.'!$C$32:$C$68</c:f>
              <c:numCache>
                <c:formatCode>#,##0.00</c:formatCode>
                <c:ptCount val="37"/>
                <c:pt idx="0">
                  <c:v>191.4425</c:v>
                </c:pt>
                <c:pt idx="1">
                  <c:v>195.1885</c:v>
                </c:pt>
                <c:pt idx="2">
                  <c:v>141.8837</c:v>
                </c:pt>
                <c:pt idx="3">
                  <c:v>180.19909999999999</c:v>
                </c:pt>
                <c:pt idx="4">
                  <c:v>150.44970000000001</c:v>
                </c:pt>
                <c:pt idx="5">
                  <c:v>148.80459999999999</c:v>
                </c:pt>
                <c:pt idx="6">
                  <c:v>177.84</c:v>
                </c:pt>
                <c:pt idx="7">
                  <c:v>131.5762</c:v>
                </c:pt>
                <c:pt idx="8">
                  <c:v>140.6009</c:v>
                </c:pt>
                <c:pt idx="9">
                  <c:v>143.45650000000001</c:v>
                </c:pt>
                <c:pt idx="10">
                  <c:v>163.24809999999999</c:v>
                </c:pt>
                <c:pt idx="11">
                  <c:v>154.57320000000001</c:v>
                </c:pt>
                <c:pt idx="12">
                  <c:v>145.04560000000001</c:v>
                </c:pt>
                <c:pt idx="13">
                  <c:v>142.9093</c:v>
                </c:pt>
                <c:pt idx="14">
                  <c:v>169.3828</c:v>
                </c:pt>
                <c:pt idx="15">
                  <c:v>124.1837</c:v>
                </c:pt>
                <c:pt idx="16">
                  <c:v>136.54429999999999</c:v>
                </c:pt>
                <c:pt idx="17">
                  <c:v>138.29188529411766</c:v>
                </c:pt>
                <c:pt idx="18">
                  <c:v>132.3843</c:v>
                </c:pt>
                <c:pt idx="19">
                  <c:v>126.88939999999999</c:v>
                </c:pt>
                <c:pt idx="20">
                  <c:v>124.0885</c:v>
                </c:pt>
                <c:pt idx="21">
                  <c:v>133.23009999999999</c:v>
                </c:pt>
                <c:pt idx="22">
                  <c:v>137.24170000000001</c:v>
                </c:pt>
                <c:pt idx="23">
                  <c:v>139.60480000000001</c:v>
                </c:pt>
                <c:pt idx="24">
                  <c:v>138.1798</c:v>
                </c:pt>
                <c:pt idx="25">
                  <c:v>134.28630000000001</c:v>
                </c:pt>
                <c:pt idx="26">
                  <c:v>127.07940000000001</c:v>
                </c:pt>
                <c:pt idx="27">
                  <c:v>114.6592</c:v>
                </c:pt>
                <c:pt idx="28">
                  <c:v>125.9049</c:v>
                </c:pt>
                <c:pt idx="29">
                  <c:v>118.7362</c:v>
                </c:pt>
                <c:pt idx="30">
                  <c:v>126.3879</c:v>
                </c:pt>
                <c:pt idx="31">
                  <c:v>114.09059999999999</c:v>
                </c:pt>
                <c:pt idx="32">
                  <c:v>105.599</c:v>
                </c:pt>
                <c:pt idx="33">
                  <c:v>120.2222</c:v>
                </c:pt>
                <c:pt idx="34">
                  <c:v>127.91849999999999</c:v>
                </c:pt>
                <c:pt idx="35">
                  <c:v>104.8493</c:v>
                </c:pt>
                <c:pt idx="36">
                  <c:v>126.6725</c:v>
                </c:pt>
              </c:numCache>
            </c:numRef>
          </c:val>
          <c:smooth val="0"/>
          <c:extLst>
            <c:ext xmlns:c16="http://schemas.microsoft.com/office/drawing/2014/chart" uri="{C3380CC4-5D6E-409C-BE32-E72D297353CC}">
              <c16:uniqueId val="{00000001-457F-4E1C-BBA4-9361F7025A84}"/>
            </c:ext>
          </c:extLst>
        </c:ser>
        <c:dLbls>
          <c:showLegendKey val="0"/>
          <c:showVal val="0"/>
          <c:showCatName val="0"/>
          <c:showSerName val="0"/>
          <c:showPercent val="0"/>
          <c:showBubbleSize val="0"/>
        </c:dLbls>
        <c:hiLowLines>
          <c:spPr>
            <a:ln w="9525" cap="flat" cmpd="sng" algn="ctr">
              <a:solidFill>
                <a:schemeClr val="bg1"/>
              </a:solidFill>
              <a:prstDash val="solid"/>
              <a:round/>
            </a:ln>
            <a:effectLst/>
          </c:spPr>
        </c:hiLowLines>
        <c:marker val="1"/>
        <c:smooth val="0"/>
        <c:axId val="200692096"/>
        <c:axId val="200694016"/>
        <c:extLst>
          <c:ext xmlns:c15="http://schemas.microsoft.com/office/drawing/2012/chart" uri="{02D57815-91ED-43cb-92C2-25804820EDAC}">
            <c15:filteredLineSeries>
              <c15:ser>
                <c:idx val="2"/>
                <c:order val="2"/>
                <c:tx>
                  <c:strRef>
                    <c:extLst>
                      <c:ext uri="{02D57815-91ED-43cb-92C2-25804820EDAC}">
                        <c15:formulaRef>
                          <c15:sqref>'Figure A4.2.'!$G$116</c15:sqref>
                        </c15:formulaRef>
                      </c:ext>
                    </c:extLst>
                    <c:strCache>
                      <c:ptCount val="1"/>
                    </c:strCache>
                  </c:strRef>
                </c:tx>
                <c:spPr>
                  <a:ln w="28575" cap="rnd" cmpd="sng" algn="ctr">
                    <a:noFill/>
                    <a:prstDash val="solid"/>
                    <a:round/>
                  </a:ln>
                  <a:effectLst/>
                </c:spPr>
                <c:marker>
                  <c:symbol val="triangle"/>
                  <c:size val="7"/>
                  <c:spPr>
                    <a:solidFill>
                      <a:schemeClr val="accent3"/>
                    </a:solidFill>
                    <a:ln w="9525" cap="flat" cmpd="sng" algn="ctr">
                      <a:solidFill>
                        <a:schemeClr val="accent3">
                          <a:shade val="95000"/>
                          <a:satMod val="105000"/>
                        </a:schemeClr>
                      </a:solidFill>
                      <a:prstDash val="solid"/>
                      <a:round/>
                    </a:ln>
                    <a:effectLst/>
                  </c:spPr>
                </c:marker>
                <c:cat>
                  <c:strRef>
                    <c:extLst>
                      <c:ext uri="{02D57815-91ED-43cb-92C2-25804820EDAC}">
                        <c15:formulaRef>
                          <c15:sqref>'Figure A4.2.'!$A$32:$A$68</c15:sqref>
                        </c15:formulaRef>
                      </c:ext>
                    </c:extLst>
                    <c:strCache>
                      <c:ptCount val="37"/>
                      <c:pt idx="0">
                        <c:v>Chile</c:v>
                      </c:pt>
                      <c:pt idx="1">
                        <c:v>Colombia</c:v>
                      </c:pt>
                      <c:pt idx="2">
                        <c:v>Ireland</c:v>
                      </c:pt>
                      <c:pt idx="3">
                        <c:v>Costa Rica</c:v>
                      </c:pt>
                      <c:pt idx="4">
                        <c:v>Portugal</c:v>
                      </c:pt>
                      <c:pt idx="5">
                        <c:v>Hungary</c:v>
                      </c:pt>
                      <c:pt idx="6">
                        <c:v>Mexico</c:v>
                      </c:pt>
                      <c:pt idx="7">
                        <c:v>Slovak Republic</c:v>
                      </c:pt>
                      <c:pt idx="8">
                        <c:v>Germany</c:v>
                      </c:pt>
                      <c:pt idx="9">
                        <c:v>Czech Republic</c:v>
                      </c:pt>
                      <c:pt idx="10">
                        <c:v>Lithuania</c:v>
                      </c:pt>
                      <c:pt idx="11">
                        <c:v>Turkey</c:v>
                      </c:pt>
                      <c:pt idx="12">
                        <c:v>France</c:v>
                      </c:pt>
                      <c:pt idx="13">
                        <c:v>Spain</c:v>
                      </c:pt>
                      <c:pt idx="14">
                        <c:v>United States</c:v>
                      </c:pt>
                      <c:pt idx="15">
                        <c:v>Netherlands</c:v>
                      </c:pt>
                      <c:pt idx="16">
                        <c:v>Poland</c:v>
                      </c:pt>
                      <c:pt idx="17">
                        <c:v>OECD average</c:v>
                      </c:pt>
                      <c:pt idx="18">
                        <c:v>Switzerland</c:v>
                      </c:pt>
                      <c:pt idx="19">
                        <c:v>Austria</c:v>
                      </c:pt>
                      <c:pt idx="20">
                        <c:v>Korea</c:v>
                      </c:pt>
                      <c:pt idx="21">
                        <c:v>EU23 Average</c:v>
                      </c:pt>
                      <c:pt idx="22">
                        <c:v>Luxembourg</c:v>
                      </c:pt>
                      <c:pt idx="23">
                        <c:v>Israel</c:v>
                      </c:pt>
                      <c:pt idx="24">
                        <c:v>Canada</c:v>
                      </c:pt>
                      <c:pt idx="25">
                        <c:v>United Kingdom</c:v>
                      </c:pt>
                      <c:pt idx="26">
                        <c:v>Greece</c:v>
                      </c:pt>
                      <c:pt idx="27">
                        <c:v>Australia</c:v>
                      </c:pt>
                      <c:pt idx="28">
                        <c:v>Latvia</c:v>
                      </c:pt>
                      <c:pt idx="29">
                        <c:v>Italy</c:v>
                      </c:pt>
                      <c:pt idx="30">
                        <c:v>Finland</c:v>
                      </c:pt>
                      <c:pt idx="31">
                        <c:v>Denmark</c:v>
                      </c:pt>
                      <c:pt idx="32">
                        <c:v>Norway</c:v>
                      </c:pt>
                      <c:pt idx="33">
                        <c:v>Belgium</c:v>
                      </c:pt>
                      <c:pt idx="34">
                        <c:v>New Zealand</c:v>
                      </c:pt>
                      <c:pt idx="35">
                        <c:v>Sweden</c:v>
                      </c:pt>
                      <c:pt idx="36">
                        <c:v>Estonia</c:v>
                      </c:pt>
                    </c:strCache>
                  </c:strRef>
                </c:cat>
                <c:val>
                  <c:numRef>
                    <c:extLst>
                      <c:ext uri="{02D57815-91ED-43cb-92C2-25804820EDAC}">
                        <c15:formulaRef>
                          <c15:sqref>'Figure A4.2.'!$G$117:$G$149</c15:sqref>
                        </c15:formulaRef>
                      </c:ext>
                    </c:extLst>
                    <c:numCache>
                      <c:formatCode>_(* #,##0_);_(* \(#,##0\);_(* "-"??_);_(@_)</c:formatCode>
                      <c:ptCount val="33"/>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numCache>
                  </c:numRef>
                </c:val>
                <c:smooth val="0"/>
                <c:extLst>
                  <c:ext xmlns:c16="http://schemas.microsoft.com/office/drawing/2014/chart" uri="{C3380CC4-5D6E-409C-BE32-E72D297353CC}">
                    <c16:uniqueId val="{00000002-457F-4E1C-BBA4-9361F7025A84}"/>
                  </c:ext>
                </c:extLst>
              </c15:ser>
            </c15:filteredLineSeries>
          </c:ext>
        </c:extLst>
      </c:lineChart>
      <c:catAx>
        <c:axId val="200692096"/>
        <c:scaling>
          <c:orientation val="minMax"/>
        </c:scaling>
        <c:delete val="0"/>
        <c:axPos val="b"/>
        <c:majorGridlines>
          <c:spPr>
            <a:ln w="9525" cap="flat" cmpd="sng" algn="ctr">
              <a:noFill/>
              <a:prstDash val="solid"/>
              <a:round/>
            </a:ln>
            <a:effectLst/>
          </c:spPr>
        </c:majorGridlines>
        <c:numFmt formatCode="General" sourceLinked="0"/>
        <c:majorTickMark val="in"/>
        <c:minorTickMark val="none"/>
        <c:tickLblPos val="nextTo"/>
        <c:spPr>
          <a:noFill/>
          <a:ln w="9525" cap="flat" cmpd="sng" algn="ctr">
            <a:solidFill>
              <a:srgbClr val="FFFFFF"/>
            </a:solidFill>
            <a:prstDash val="solid"/>
            <a:round/>
          </a:ln>
          <a:effectLst/>
        </c:spPr>
        <c:txPr>
          <a:bodyPr rot="-2700000" spcFirstLastPara="1" vertOverflow="ellipsis" wrap="square" anchor="ctr" anchorCtr="1"/>
          <a:lstStyle/>
          <a:p>
            <a:pPr>
              <a:defRPr sz="1050" b="0" i="0" u="none" strike="noStrike" kern="1200" baseline="0">
                <a:solidFill>
                  <a:srgbClr val="FFFFFF"/>
                </a:solidFill>
                <a:latin typeface="Arial"/>
                <a:ea typeface="Arial"/>
                <a:cs typeface="Arial"/>
              </a:defRPr>
            </a:pPr>
            <a:endParaRPr lang="en-US"/>
          </a:p>
        </c:txPr>
        <c:crossAx val="200694016"/>
        <c:crosses val="autoZero"/>
        <c:auto val="1"/>
        <c:lblAlgn val="ctr"/>
        <c:lblOffset val="0"/>
        <c:noMultiLvlLbl val="0"/>
      </c:catAx>
      <c:valAx>
        <c:axId val="200694016"/>
        <c:scaling>
          <c:orientation val="minMax"/>
          <c:min val="100"/>
        </c:scaling>
        <c:delete val="0"/>
        <c:axPos val="l"/>
        <c:majorGridlines>
          <c:spPr>
            <a:ln w="9525" cap="flat" cmpd="sng" algn="ctr">
              <a:noFill/>
              <a:prstDash val="solid"/>
              <a:round/>
            </a:ln>
            <a:effectLst/>
          </c:spPr>
        </c:majorGridlines>
        <c:numFmt formatCode="#\ ##0" sourceLinked="0"/>
        <c:majorTickMark val="none"/>
        <c:minorTickMark val="none"/>
        <c:tickLblPos val="nextTo"/>
        <c:spPr>
          <a:noFill/>
          <a:ln w="9525" cap="flat" cmpd="sng" algn="ctr">
            <a:solidFill>
              <a:srgbClr val="FFFFFF"/>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crossAx val="200692096"/>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FFFFFF"/>
                </a:solidFill>
                <a:latin typeface="Arial"/>
                <a:ea typeface="Arial"/>
                <a:cs typeface="Arial"/>
              </a:defRPr>
            </a:pPr>
            <a:endParaRPr lang="en-US"/>
          </a:p>
        </c:txPr>
      </c:legendEntry>
      <c:layout>
        <c:manualLayout>
          <c:xMode val="edge"/>
          <c:yMode val="edge"/>
          <c:x val="0.26179790927512075"/>
          <c:y val="6.9723608777916113E-2"/>
          <c:w val="0.54147860808956538"/>
          <c:h val="5.1230306129961559E-2"/>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429174715551588E-2"/>
          <c:y val="9.1756680683539815E-2"/>
          <c:w val="0.92125000000000001"/>
          <c:h val="0.74572612614438161"/>
        </c:manualLayout>
      </c:layout>
      <c:barChart>
        <c:barDir val="col"/>
        <c:grouping val="stacked"/>
        <c:varyColors val="0"/>
        <c:ser>
          <c:idx val="0"/>
          <c:order val="0"/>
          <c:tx>
            <c:strRef>
              <c:f>'Figure A3.3.'!$B$29</c:f>
              <c:strCache>
                <c:ptCount val="1"/>
                <c:pt idx="0">
                  <c:v>Employment</c:v>
                </c:pt>
              </c:strCache>
            </c:strRef>
          </c:tx>
          <c:spPr>
            <a:solidFill>
              <a:schemeClr val="accent1"/>
            </a:solidFill>
            <a:ln>
              <a:noFill/>
            </a:ln>
            <a:effectLst/>
          </c:spPr>
          <c:invertIfNegative val="0"/>
          <c:cat>
            <c:strRef>
              <c:f>'Figure A3.3.'!$A$30:$A$74</c:f>
              <c:strCache>
                <c:ptCount val="45"/>
                <c:pt idx="0">
                  <c:v>Lithuania</c:v>
                </c:pt>
                <c:pt idx="1">
                  <c:v>Iceland</c:v>
                </c:pt>
                <c:pt idx="2">
                  <c:v>Netherlands</c:v>
                </c:pt>
                <c:pt idx="3">
                  <c:v>United Kingdom</c:v>
                </c:pt>
                <c:pt idx="4">
                  <c:v>Latvia</c:v>
                </c:pt>
                <c:pt idx="5">
                  <c:v>Norway</c:v>
                </c:pt>
                <c:pt idx="6">
                  <c:v>Switzerland</c:v>
                </c:pt>
                <c:pt idx="7">
                  <c:v>Poland</c:v>
                </c:pt>
                <c:pt idx="8">
                  <c:v>Germany</c:v>
                </c:pt>
                <c:pt idx="9">
                  <c:v>Russian Federation</c:v>
                </c:pt>
                <c:pt idx="10">
                  <c:v>Belgium</c:v>
                </c:pt>
                <c:pt idx="11">
                  <c:v>New Zealand</c:v>
                </c:pt>
                <c:pt idx="12">
                  <c:v>Japan</c:v>
                </c:pt>
                <c:pt idx="13">
                  <c:v>Luxembourg</c:v>
                </c:pt>
                <c:pt idx="14">
                  <c:v>Sweden</c:v>
                </c:pt>
                <c:pt idx="15">
                  <c:v>Ireland</c:v>
                </c:pt>
                <c:pt idx="16">
                  <c:v>Israel</c:v>
                </c:pt>
                <c:pt idx="17">
                  <c:v>Portugal</c:v>
                </c:pt>
                <c:pt idx="18">
                  <c:v>Canada</c:v>
                </c:pt>
                <c:pt idx="19">
                  <c:v>Slovenia</c:v>
                </c:pt>
                <c:pt idx="20">
                  <c:v>France</c:v>
                </c:pt>
                <c:pt idx="21">
                  <c:v>Austria</c:v>
                </c:pt>
                <c:pt idx="22">
                  <c:v>United States</c:v>
                </c:pt>
                <c:pt idx="23">
                  <c:v>Denmark</c:v>
                </c:pt>
                <c:pt idx="24">
                  <c:v>Finland</c:v>
                </c:pt>
                <c:pt idx="25">
                  <c:v>Brazil</c:v>
                </c:pt>
                <c:pt idx="26">
                  <c:v>Chile</c:v>
                </c:pt>
                <c:pt idx="27">
                  <c:v>Australia</c:v>
                </c:pt>
                <c:pt idx="28">
                  <c:v>OECD Average</c:v>
                </c:pt>
                <c:pt idx="29">
                  <c:v>EU23 Average</c:v>
                </c:pt>
                <c:pt idx="30">
                  <c:v>Indonesia</c:v>
                </c:pt>
                <c:pt idx="31">
                  <c:v>Hungary</c:v>
                </c:pt>
                <c:pt idx="32">
                  <c:v>Estonia</c:v>
                </c:pt>
                <c:pt idx="33">
                  <c:v>Colombia</c:v>
                </c:pt>
                <c:pt idx="34">
                  <c:v>South Africa</c:v>
                </c:pt>
                <c:pt idx="35">
                  <c:v>Costa Rica</c:v>
                </c:pt>
                <c:pt idx="36">
                  <c:v>Mexico</c:v>
                </c:pt>
                <c:pt idx="37">
                  <c:v>Czech Republic</c:v>
                </c:pt>
                <c:pt idx="38">
                  <c:v>Spain</c:v>
                </c:pt>
                <c:pt idx="39">
                  <c:v>Argentina</c:v>
                </c:pt>
                <c:pt idx="40">
                  <c:v>Slovak Republic</c:v>
                </c:pt>
                <c:pt idx="41">
                  <c:v>Korea</c:v>
                </c:pt>
                <c:pt idx="42">
                  <c:v>Turkey</c:v>
                </c:pt>
                <c:pt idx="43">
                  <c:v>Greece</c:v>
                </c:pt>
                <c:pt idx="44">
                  <c:v>Italy</c:v>
                </c:pt>
              </c:strCache>
            </c:strRef>
          </c:cat>
          <c:val>
            <c:numRef>
              <c:f>'Figure A3.3.'!$B$30:$B$74</c:f>
              <c:numCache>
                <c:formatCode>#,##0.00</c:formatCode>
                <c:ptCount val="45"/>
                <c:pt idx="0">
                  <c:v>92.795883000000003</c:v>
                </c:pt>
                <c:pt idx="1">
                  <c:v>92.463820999999996</c:v>
                </c:pt>
                <c:pt idx="2">
                  <c:v>91.537627999999998</c:v>
                </c:pt>
                <c:pt idx="3">
                  <c:v>89.885384000000002</c:v>
                </c:pt>
                <c:pt idx="4">
                  <c:v>89.525077999999993</c:v>
                </c:pt>
                <c:pt idx="5">
                  <c:v>89.275902000000002</c:v>
                </c:pt>
                <c:pt idx="6">
                  <c:v>88.923255999999995</c:v>
                </c:pt>
                <c:pt idx="7">
                  <c:v>87.944839000000002</c:v>
                </c:pt>
                <c:pt idx="8">
                  <c:v>87.682227999999995</c:v>
                </c:pt>
                <c:pt idx="9">
                  <c:v>87.652191000000002</c:v>
                </c:pt>
                <c:pt idx="10">
                  <c:v>87.533028000000002</c:v>
                </c:pt>
                <c:pt idx="11">
                  <c:v>87.496071000000001</c:v>
                </c:pt>
                <c:pt idx="12">
                  <c:v>87.451988</c:v>
                </c:pt>
                <c:pt idx="13">
                  <c:v>87.405449000000004</c:v>
                </c:pt>
                <c:pt idx="14">
                  <c:v>87.263237000000004</c:v>
                </c:pt>
                <c:pt idx="15">
                  <c:v>86.678618999999998</c:v>
                </c:pt>
                <c:pt idx="16">
                  <c:v>86.646041999999994</c:v>
                </c:pt>
                <c:pt idx="17">
                  <c:v>86.280304000000001</c:v>
                </c:pt>
                <c:pt idx="18">
                  <c:v>85.892516999999998</c:v>
                </c:pt>
                <c:pt idx="19">
                  <c:v>85.465453999999994</c:v>
                </c:pt>
                <c:pt idx="20">
                  <c:v>85.398155000000003</c:v>
                </c:pt>
                <c:pt idx="21">
                  <c:v>85.315062999999995</c:v>
                </c:pt>
                <c:pt idx="22">
                  <c:v>85.186942999999999</c:v>
                </c:pt>
                <c:pt idx="23">
                  <c:v>85.185256999999993</c:v>
                </c:pt>
                <c:pt idx="24">
                  <c:v>85.159012000000004</c:v>
                </c:pt>
                <c:pt idx="25">
                  <c:v>85.152748000000003</c:v>
                </c:pt>
                <c:pt idx="26">
                  <c:v>84.918007000000003</c:v>
                </c:pt>
                <c:pt idx="27">
                  <c:v>84.549446000000003</c:v>
                </c:pt>
                <c:pt idx="28">
                  <c:v>84.433599999999998</c:v>
                </c:pt>
                <c:pt idx="29">
                  <c:v>84.336489</c:v>
                </c:pt>
                <c:pt idx="30">
                  <c:v>84.048241000000004</c:v>
                </c:pt>
                <c:pt idx="31">
                  <c:v>83.793457000000004</c:v>
                </c:pt>
                <c:pt idx="32">
                  <c:v>82.971633999999995</c:v>
                </c:pt>
                <c:pt idx="33">
                  <c:v>81.542229000000006</c:v>
                </c:pt>
                <c:pt idx="34">
                  <c:v>81.406120000000001</c:v>
                </c:pt>
                <c:pt idx="35">
                  <c:v>81.256966000000006</c:v>
                </c:pt>
                <c:pt idx="36">
                  <c:v>80.827415000000002</c:v>
                </c:pt>
                <c:pt idx="37">
                  <c:v>79.901038999999997</c:v>
                </c:pt>
                <c:pt idx="38">
                  <c:v>78.373565999999997</c:v>
                </c:pt>
                <c:pt idx="39">
                  <c:v>77.647812000000002</c:v>
                </c:pt>
                <c:pt idx="40">
                  <c:v>76.524901999999997</c:v>
                </c:pt>
                <c:pt idx="41">
                  <c:v>76.260520999999997</c:v>
                </c:pt>
                <c:pt idx="42">
                  <c:v>72.869781000000003</c:v>
                </c:pt>
                <c:pt idx="43">
                  <c:v>69.894172999999995</c:v>
                </c:pt>
                <c:pt idx="44">
                  <c:v>67.225868000000006</c:v>
                </c:pt>
              </c:numCache>
            </c:numRef>
          </c:val>
          <c:extLst>
            <c:ext xmlns:c16="http://schemas.microsoft.com/office/drawing/2014/chart" uri="{C3380CC4-5D6E-409C-BE32-E72D297353CC}">
              <c16:uniqueId val="{00000000-B565-478E-AB46-3B51B7CF441C}"/>
            </c:ext>
          </c:extLst>
        </c:ser>
        <c:ser>
          <c:idx val="2"/>
          <c:order val="1"/>
          <c:tx>
            <c:strRef>
              <c:f>'Figure A3.3.'!$C$29</c:f>
              <c:strCache>
                <c:ptCount val="1"/>
                <c:pt idx="0">
                  <c:v>Inactivity</c:v>
                </c:pt>
              </c:strCache>
            </c:strRef>
          </c:tx>
          <c:spPr>
            <a:solidFill>
              <a:schemeClr val="accent3"/>
            </a:solidFill>
            <a:ln>
              <a:noFill/>
            </a:ln>
            <a:effectLst/>
          </c:spPr>
          <c:invertIfNegative val="0"/>
          <c:cat>
            <c:strRef>
              <c:f>'Figure A3.3.'!$A$30:$A$74</c:f>
              <c:strCache>
                <c:ptCount val="45"/>
                <c:pt idx="0">
                  <c:v>Lithuania</c:v>
                </c:pt>
                <c:pt idx="1">
                  <c:v>Iceland</c:v>
                </c:pt>
                <c:pt idx="2">
                  <c:v>Netherlands</c:v>
                </c:pt>
                <c:pt idx="3">
                  <c:v>United Kingdom</c:v>
                </c:pt>
                <c:pt idx="4">
                  <c:v>Latvia</c:v>
                </c:pt>
                <c:pt idx="5">
                  <c:v>Norway</c:v>
                </c:pt>
                <c:pt idx="6">
                  <c:v>Switzerland</c:v>
                </c:pt>
                <c:pt idx="7">
                  <c:v>Poland</c:v>
                </c:pt>
                <c:pt idx="8">
                  <c:v>Germany</c:v>
                </c:pt>
                <c:pt idx="9">
                  <c:v>Russian Federation</c:v>
                </c:pt>
                <c:pt idx="10">
                  <c:v>Belgium</c:v>
                </c:pt>
                <c:pt idx="11">
                  <c:v>New Zealand</c:v>
                </c:pt>
                <c:pt idx="12">
                  <c:v>Japan</c:v>
                </c:pt>
                <c:pt idx="13">
                  <c:v>Luxembourg</c:v>
                </c:pt>
                <c:pt idx="14">
                  <c:v>Sweden</c:v>
                </c:pt>
                <c:pt idx="15">
                  <c:v>Ireland</c:v>
                </c:pt>
                <c:pt idx="16">
                  <c:v>Israel</c:v>
                </c:pt>
                <c:pt idx="17">
                  <c:v>Portugal</c:v>
                </c:pt>
                <c:pt idx="18">
                  <c:v>Canada</c:v>
                </c:pt>
                <c:pt idx="19">
                  <c:v>Slovenia</c:v>
                </c:pt>
                <c:pt idx="20">
                  <c:v>France</c:v>
                </c:pt>
                <c:pt idx="21">
                  <c:v>Austria</c:v>
                </c:pt>
                <c:pt idx="22">
                  <c:v>United States</c:v>
                </c:pt>
                <c:pt idx="23">
                  <c:v>Denmark</c:v>
                </c:pt>
                <c:pt idx="24">
                  <c:v>Finland</c:v>
                </c:pt>
                <c:pt idx="25">
                  <c:v>Brazil</c:v>
                </c:pt>
                <c:pt idx="26">
                  <c:v>Chile</c:v>
                </c:pt>
                <c:pt idx="27">
                  <c:v>Australia</c:v>
                </c:pt>
                <c:pt idx="28">
                  <c:v>OECD Average</c:v>
                </c:pt>
                <c:pt idx="29">
                  <c:v>EU23 Average</c:v>
                </c:pt>
                <c:pt idx="30">
                  <c:v>Indonesia</c:v>
                </c:pt>
                <c:pt idx="31">
                  <c:v>Hungary</c:v>
                </c:pt>
                <c:pt idx="32">
                  <c:v>Estonia</c:v>
                </c:pt>
                <c:pt idx="33">
                  <c:v>Colombia</c:v>
                </c:pt>
                <c:pt idx="34">
                  <c:v>South Africa</c:v>
                </c:pt>
                <c:pt idx="35">
                  <c:v>Costa Rica</c:v>
                </c:pt>
                <c:pt idx="36">
                  <c:v>Mexico</c:v>
                </c:pt>
                <c:pt idx="37">
                  <c:v>Czech Republic</c:v>
                </c:pt>
                <c:pt idx="38">
                  <c:v>Spain</c:v>
                </c:pt>
                <c:pt idx="39">
                  <c:v>Argentina</c:v>
                </c:pt>
                <c:pt idx="40">
                  <c:v>Slovak Republic</c:v>
                </c:pt>
                <c:pt idx="41">
                  <c:v>Korea</c:v>
                </c:pt>
                <c:pt idx="42">
                  <c:v>Turkey</c:v>
                </c:pt>
                <c:pt idx="43">
                  <c:v>Greece</c:v>
                </c:pt>
                <c:pt idx="44">
                  <c:v>Italy</c:v>
                </c:pt>
              </c:strCache>
            </c:strRef>
          </c:cat>
          <c:val>
            <c:numRef>
              <c:f>'Figure A3.3.'!$C$30:$C$74</c:f>
              <c:numCache>
                <c:formatCode>#,##0.00</c:formatCode>
                <c:ptCount val="45"/>
                <c:pt idx="0">
                  <c:v>5.0411967999999998</c:v>
                </c:pt>
                <c:pt idx="1">
                  <c:v>5.0535683999999996</c:v>
                </c:pt>
                <c:pt idx="2">
                  <c:v>6.3714370999999996</c:v>
                </c:pt>
                <c:pt idx="3">
                  <c:v>7.9954982000000001</c:v>
                </c:pt>
                <c:pt idx="4">
                  <c:v>6.2282413999999999</c:v>
                </c:pt>
                <c:pt idx="5">
                  <c:v>8.1260290000000008</c:v>
                </c:pt>
                <c:pt idx="6">
                  <c:v>7.2641821000000002</c:v>
                </c:pt>
                <c:pt idx="7">
                  <c:v>9.4750890999999999</c:v>
                </c:pt>
                <c:pt idx="8">
                  <c:v>9.8175706999999992</c:v>
                </c:pt>
                <c:pt idx="9">
                  <c:v>8.3106097999999999</c:v>
                </c:pt>
                <c:pt idx="10">
                  <c:v>8.8333072999999995</c:v>
                </c:pt>
                <c:pt idx="11">
                  <c:v>10.273327</c:v>
                </c:pt>
                <c:pt idx="12">
                  <c:v>10.243278</c:v>
                </c:pt>
                <c:pt idx="13">
                  <c:v>7.3955579</c:v>
                </c:pt>
                <c:pt idx="14">
                  <c:v>8.7495136000000002</c:v>
                </c:pt>
                <c:pt idx="15">
                  <c:v>9.3175573000000007</c:v>
                </c:pt>
                <c:pt idx="16">
                  <c:v>9.9715652000000006</c:v>
                </c:pt>
                <c:pt idx="17">
                  <c:v>7.7841363000000001</c:v>
                </c:pt>
                <c:pt idx="18">
                  <c:v>10.012795000000001</c:v>
                </c:pt>
                <c:pt idx="19">
                  <c:v>8.3823729</c:v>
                </c:pt>
                <c:pt idx="20">
                  <c:v>8.7274437000000002</c:v>
                </c:pt>
                <c:pt idx="21">
                  <c:v>11.315989999999999</c:v>
                </c:pt>
                <c:pt idx="22">
                  <c:v>12.889745</c:v>
                </c:pt>
                <c:pt idx="23">
                  <c:v>8.3792600999999998</c:v>
                </c:pt>
                <c:pt idx="24">
                  <c:v>10.600707</c:v>
                </c:pt>
                <c:pt idx="25">
                  <c:v>7.8334083999999997</c:v>
                </c:pt>
                <c:pt idx="26">
                  <c:v>7.8361225000000001</c:v>
                </c:pt>
                <c:pt idx="27">
                  <c:v>12.370085</c:v>
                </c:pt>
                <c:pt idx="28">
                  <c:v>10.671989999999999</c:v>
                </c:pt>
                <c:pt idx="29">
                  <c:v>10.631909</c:v>
                </c:pt>
                <c:pt idx="30">
                  <c:v>11.244674</c:v>
                </c:pt>
                <c:pt idx="31">
                  <c:v>14.755034</c:v>
                </c:pt>
                <c:pt idx="32">
                  <c:v>14.124037</c:v>
                </c:pt>
                <c:pt idx="33">
                  <c:v>7.6257067000000003</c:v>
                </c:pt>
                <c:pt idx="34">
                  <c:v>9.5276089000000006</c:v>
                </c:pt>
                <c:pt idx="35">
                  <c:v>10.539739000000001</c:v>
                </c:pt>
                <c:pt idx="36">
                  <c:v>14.586854000000001</c:v>
                </c:pt>
                <c:pt idx="37">
                  <c:v>18.748007000000001</c:v>
                </c:pt>
                <c:pt idx="38">
                  <c:v>10.53055</c:v>
                </c:pt>
                <c:pt idx="39">
                  <c:v>16.764875</c:v>
                </c:pt>
                <c:pt idx="40">
                  <c:v>19.587327999999999</c:v>
                </c:pt>
                <c:pt idx="41">
                  <c:v>18.678259000000001</c:v>
                </c:pt>
                <c:pt idx="42">
                  <c:v>15.398230999999999</c:v>
                </c:pt>
                <c:pt idx="43">
                  <c:v>9.0406350999999994</c:v>
                </c:pt>
                <c:pt idx="44">
                  <c:v>23.333428999999999</c:v>
                </c:pt>
              </c:numCache>
            </c:numRef>
          </c:val>
          <c:extLst>
            <c:ext xmlns:c16="http://schemas.microsoft.com/office/drawing/2014/chart" uri="{C3380CC4-5D6E-409C-BE32-E72D297353CC}">
              <c16:uniqueId val="{00000001-B565-478E-AB46-3B51B7CF441C}"/>
            </c:ext>
          </c:extLst>
        </c:ser>
        <c:dLbls>
          <c:showLegendKey val="0"/>
          <c:showVal val="0"/>
          <c:showCatName val="0"/>
          <c:showSerName val="0"/>
          <c:showPercent val="0"/>
          <c:showBubbleSize val="0"/>
        </c:dLbls>
        <c:gapWidth val="150"/>
        <c:overlap val="100"/>
        <c:axId val="265061888"/>
        <c:axId val="265063424"/>
      </c:barChart>
      <c:catAx>
        <c:axId val="265061888"/>
        <c:scaling>
          <c:orientation val="minMax"/>
        </c:scaling>
        <c:delete val="0"/>
        <c:axPos val="b"/>
        <c:majorGridlines>
          <c:spPr>
            <a:ln w="9525" cap="flat" cmpd="sng" algn="ctr">
              <a:noFill/>
              <a:prstDash val="solid"/>
              <a:round/>
            </a:ln>
            <a:effectLst/>
          </c:spPr>
        </c:majorGridlines>
        <c:numFmt formatCode="General" sourceLinked="1"/>
        <c:majorTickMark val="in"/>
        <c:minorTickMark val="none"/>
        <c:tickLblPos val="low"/>
        <c:spPr>
          <a:noFill/>
          <a:ln w="9525" cap="flat" cmpd="sng" algn="ctr">
            <a:solidFill>
              <a:srgbClr val="FFFFFF"/>
            </a:solidFill>
            <a:prstDash val="solid"/>
            <a:round/>
          </a:ln>
          <a:effectLst/>
        </c:spPr>
        <c:txPr>
          <a:bodyPr rot="-2700000" spcFirstLastPara="1" vertOverflow="ellipsis" wrap="square" anchor="ctr" anchorCtr="1"/>
          <a:lstStyle/>
          <a:p>
            <a:pPr>
              <a:defRPr lang="en-US" sz="1200" b="0" i="0" u="none" strike="noStrike" kern="1200" baseline="0">
                <a:solidFill>
                  <a:srgbClr val="FFFFFF"/>
                </a:solidFill>
                <a:latin typeface="Arial"/>
                <a:ea typeface="Arial"/>
                <a:cs typeface="Arial"/>
              </a:defRPr>
            </a:pPr>
            <a:endParaRPr lang="en-US"/>
          </a:p>
        </c:txPr>
        <c:crossAx val="265063424"/>
        <c:crosses val="autoZero"/>
        <c:auto val="0"/>
        <c:lblAlgn val="ctr"/>
        <c:lblOffset val="0"/>
        <c:tickLblSkip val="1"/>
        <c:noMultiLvlLbl val="0"/>
      </c:catAx>
      <c:valAx>
        <c:axId val="265063424"/>
        <c:scaling>
          <c:orientation val="minMax"/>
          <c:max val="100"/>
          <c:min val="50"/>
        </c:scaling>
        <c:delete val="0"/>
        <c:axPos val="l"/>
        <c:majorGridlines>
          <c:spPr>
            <a:ln w="9525" cap="flat" cmpd="sng" algn="ctr">
              <a:solidFill>
                <a:schemeClr val="bg1">
                  <a:lumMod val="50000"/>
                </a:schemeClr>
              </a:solidFill>
              <a:prstDash val="solid"/>
              <a:round/>
            </a:ln>
            <a:effectLst/>
          </c:spPr>
        </c:majorGridlines>
        <c:title>
          <c:tx>
            <c:rich>
              <a:bodyPr rot="0" spcFirstLastPara="1" vertOverflow="ellipsis" wrap="square" anchor="ctr" anchorCtr="1"/>
              <a:lstStyle/>
              <a:p>
                <a:pPr>
                  <a:defRPr lang="en-US" sz="1200" b="1" i="0" u="none" strike="noStrike" kern="1200" baseline="0">
                    <a:solidFill>
                      <a:srgbClr val="FFFFFF"/>
                    </a:solidFill>
                    <a:latin typeface="Arial" panose="020B0604020202020204" pitchFamily="34" charset="0"/>
                    <a:ea typeface="+mn-ea"/>
                    <a:cs typeface="+mn-cs"/>
                  </a:defRPr>
                </a:pPr>
                <a:r>
                  <a:rPr lang="en-US" sz="1200" dirty="0">
                    <a:solidFill>
                      <a:srgbClr val="FFFFFF"/>
                    </a:solidFill>
                    <a:latin typeface="Arial" panose="020B0604020202020204" pitchFamily="34" charset="0"/>
                  </a:rPr>
                  <a:t>%</a:t>
                </a:r>
              </a:p>
            </c:rich>
          </c:tx>
          <c:layout>
            <c:manualLayout>
              <c:xMode val="edge"/>
              <c:yMode val="edge"/>
              <c:x val="1.1321365033155426E-2"/>
              <c:y val="2.6201578101400558E-2"/>
            </c:manualLayout>
          </c:layout>
          <c:overlay val="0"/>
          <c:spPr>
            <a:noFill/>
            <a:ln>
              <a:noFill/>
            </a:ln>
            <a:effectLst/>
          </c:spPr>
          <c:txPr>
            <a:bodyPr rot="0" spcFirstLastPara="1" vertOverflow="ellipsis" wrap="square" anchor="ctr" anchorCtr="1"/>
            <a:lstStyle/>
            <a:p>
              <a:pPr>
                <a:defRPr lang="en-US" sz="1200" b="1" i="0" u="none" strike="noStrike" kern="1200" baseline="0">
                  <a:solidFill>
                    <a:srgbClr val="FFFFFF"/>
                  </a:solidFill>
                  <a:latin typeface="Arial" panose="020B0604020202020204" pitchFamily="34" charset="0"/>
                  <a:ea typeface="+mn-ea"/>
                  <a:cs typeface="+mn-cs"/>
                </a:defRPr>
              </a:pPr>
              <a:endParaRPr lang="en-US"/>
            </a:p>
          </c:txPr>
        </c:title>
        <c:numFmt formatCode="#\ ##0" sourceLinked="0"/>
        <c:majorTickMark val="in"/>
        <c:minorTickMark val="none"/>
        <c:tickLblPos val="nextTo"/>
        <c:spPr>
          <a:noFill/>
          <a:ln w="9525" cap="flat" cmpd="sng" algn="ctr">
            <a:solidFill>
              <a:srgbClr val="FFFFFF"/>
            </a:solidFill>
            <a:prstDash val="solid"/>
            <a:round/>
          </a:ln>
          <a:effectLst/>
        </c:spPr>
        <c:txPr>
          <a:bodyPr rot="-6000000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crossAx val="265061888"/>
        <c:crosses val="autoZero"/>
        <c:crossBetween val="between"/>
      </c:valAx>
      <c:spPr>
        <a:noFill/>
        <a:ln w="9525">
          <a:noFill/>
        </a:ln>
        <a:effectLst/>
        <a:extLst>
          <a:ext uri="{909E8E84-426E-40DD-AFC4-6F175D3DCCD1}">
            <a14:hiddenFill xmlns:a14="http://schemas.microsoft.com/office/drawing/2010/main">
              <a:solidFill>
                <a:srgbClr val="F4FFFF"/>
              </a:solidFill>
            </a14:hiddenFill>
          </a:ext>
        </a:extLst>
      </c:spPr>
    </c:plotArea>
    <c:legend>
      <c:legendPos val="t"/>
      <c:legendEntry>
        <c:idx val="0"/>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egendEntry>
        <c:idx val="1"/>
        <c:txPr>
          <a:bodyPr rot="0" spcFirstLastPara="1" vertOverflow="ellipsis" vert="horz" wrap="square" anchor="ctr" anchorCtr="1"/>
          <a:lstStyle/>
          <a:p>
            <a:pPr>
              <a:defRPr lang="en-US" sz="1200" b="0" i="0" u="none" strike="noStrike" kern="1200" baseline="0">
                <a:solidFill>
                  <a:srgbClr val="FFFFFF"/>
                </a:solidFill>
                <a:latin typeface="Arial"/>
                <a:ea typeface="Arial"/>
                <a:cs typeface="Arial"/>
              </a:defRPr>
            </a:pPr>
            <a:endParaRPr lang="en-US"/>
          </a:p>
        </c:txPr>
      </c:legendEntry>
      <c:layout>
        <c:manualLayout>
          <c:xMode val="edge"/>
          <c:yMode val="edge"/>
          <c:x val="3.9429195956183709E-2"/>
          <c:y val="1.2150432883089635E-2"/>
          <c:w val="0.92125003104895797"/>
          <c:h val="4.556412331158613E-2"/>
        </c:manualLayout>
      </c:layout>
      <c:overlay val="1"/>
      <c:spPr>
        <a:noFill/>
        <a:ln>
          <a:noFill/>
          <a:round/>
        </a:ln>
        <a:effectLst/>
        <a:extLst>
          <a:ext uri="{909E8E84-426E-40DD-AFC4-6F175D3DCCD1}">
            <a14:hiddenFill xmlns:a14="http://schemas.microsoft.com/office/drawing/2010/main">
              <a:noFill/>
            </a14:hiddenFill>
          </a:ext>
          <a:ext uri="{91240B29-F687-4F45-9708-019B960494DF}">
            <a14:hiddenLine xmlns:a14="http://schemas.microsoft.com/office/drawing/2010/main">
              <a:noFill/>
              <a:round/>
            </a14:hiddenLine>
          </a:ext>
        </a:extLst>
      </c:spPr>
      <c:txPr>
        <a:bodyPr rot="0" spcFirstLastPara="1" vertOverflow="ellipsis" vert="horz" wrap="square" anchor="ctr" anchorCtr="1"/>
        <a:lstStyle/>
        <a:p>
          <a:pPr>
            <a:defRPr lang="en-US" sz="750" b="0" i="0" u="none" strike="noStrike" kern="1200" baseline="0">
              <a:solidFill>
                <a:srgbClr val="000000"/>
              </a:solidFill>
              <a:latin typeface="Arial Narrow"/>
              <a:ea typeface="Arial Narrow"/>
              <a:cs typeface="Arial Narrow"/>
            </a:defRPr>
          </a:pPr>
          <a:endParaRPr lang="en-US"/>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noFill/>
        </a14:hiddenFill>
      </a:ext>
    </a:extLst>
  </c:spPr>
  <c:txPr>
    <a:bodyPr rot="0" vert="horz"/>
    <a:lstStyle/>
    <a:p>
      <a:pPr>
        <a:defRPr lang="en-US" u="none" baseline="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2.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5.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8.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0.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0.53174</cdr:x>
      <cdr:y>0.13565</cdr:y>
    </cdr:from>
    <cdr:to>
      <cdr:x>0.55619</cdr:x>
      <cdr:y>0.74465</cdr:y>
    </cdr:to>
    <cdr:sp macro="" textlink="">
      <cdr:nvSpPr>
        <cdr:cNvPr id="2" name="Rectangle 1"/>
        <cdr:cNvSpPr/>
      </cdr:nvSpPr>
      <cdr:spPr>
        <a:xfrm xmlns:a="http://schemas.openxmlformats.org/drawingml/2006/main">
          <a:off x="4517865" y="515306"/>
          <a:ext cx="207683" cy="2313542"/>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0.60493</cdr:x>
      <cdr:y>0.13456</cdr:y>
    </cdr:from>
    <cdr:to>
      <cdr:x>0.62915</cdr:x>
      <cdr:y>0.74634</cdr:y>
    </cdr:to>
    <cdr:sp macro="" textlink="">
      <cdr:nvSpPr>
        <cdr:cNvPr id="3" name="Rectangle 2"/>
        <cdr:cNvSpPr/>
      </cdr:nvSpPr>
      <cdr:spPr>
        <a:xfrm xmlns:a="http://schemas.openxmlformats.org/drawingml/2006/main">
          <a:off x="5139690" y="511175"/>
          <a:ext cx="205740" cy="232410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10.xml><?xml version="1.0" encoding="utf-8"?>
<c:userShapes xmlns:c="http://schemas.openxmlformats.org/drawingml/2006/chart">
  <cdr:relSizeAnchor xmlns:cdr="http://schemas.openxmlformats.org/drawingml/2006/chartDrawing">
    <cdr:from>
      <cdr:x>0.34998</cdr:x>
      <cdr:y>0.94782</cdr:y>
    </cdr:from>
    <cdr:to>
      <cdr:x>0.75003</cdr:x>
      <cdr:y>1</cdr:y>
    </cdr:to>
    <cdr:sp macro="" textlink="">
      <cdr:nvSpPr>
        <cdr:cNvPr id="2" name="TextBox 1"/>
        <cdr:cNvSpPr txBox="1"/>
      </cdr:nvSpPr>
      <cdr:spPr>
        <a:xfrm xmlns:a="http://schemas.openxmlformats.org/drawingml/2006/main">
          <a:off x="2015902" y="3600673"/>
          <a:ext cx="2304256" cy="198215"/>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square" rtlCol="0" anchor="ctr"/>
        <a:lstStyle xmlns:a="http://schemas.openxmlformats.org/drawingml/2006/main"/>
        <a:p xmlns:a="http://schemas.openxmlformats.org/drawingml/2006/main">
          <a:r>
            <a:rPr lang="en-GB" sz="1000" dirty="0">
              <a:solidFill>
                <a:schemeClr val="bg1"/>
              </a:solidFill>
              <a:latin typeface="Arial" panose="020B0604020202020204" pitchFamily="34" charset="0"/>
              <a:cs typeface="Arial" panose="020B0604020202020204" pitchFamily="34" charset="0"/>
            </a:rPr>
            <a:t>Adult Education Survey (AES)</a:t>
          </a: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0.94313</cdr:y>
    </cdr:from>
    <cdr:to>
      <cdr:x>1</cdr:x>
      <cdr:y>1</cdr:y>
    </cdr:to>
    <cdr:sp macro="" textlink="">
      <cdr:nvSpPr>
        <cdr:cNvPr id="2" name="TextBox 1"/>
        <cdr:cNvSpPr txBox="1"/>
      </cdr:nvSpPr>
      <cdr:spPr>
        <a:xfrm xmlns:a="http://schemas.openxmlformats.org/drawingml/2006/main">
          <a:off x="0" y="3685156"/>
          <a:ext cx="2880000" cy="22222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none" lIns="0" tIns="0" rIns="0" bIns="0" rtlCol="0" anchor="ctr"/>
        <a:lstStyle xmlns:a="http://schemas.openxmlformats.org/drawingml/2006/main"/>
        <a:p xmlns:a="http://schemas.openxmlformats.org/drawingml/2006/main">
          <a:r>
            <a:rPr lang="en-US" sz="1000" dirty="0">
              <a:solidFill>
                <a:schemeClr val="bg1"/>
              </a:solidFill>
              <a:latin typeface="Arial" panose="020B0604020202020204" pitchFamily="34" charset="0"/>
              <a:cs typeface="Arial" panose="020B0604020202020204" pitchFamily="34" charset="0"/>
            </a:rPr>
            <a:t>Survey of Adult Skills (PIAAC) or national surveys</a:t>
          </a:r>
          <a:endParaRPr lang="en-GB" sz="1000" dirty="0">
            <a:solidFill>
              <a:schemeClr val="bg1"/>
            </a:solidFill>
            <a:latin typeface="Arial" panose="020B0604020202020204" pitchFamily="34" charset="0"/>
            <a:cs typeface="Arial" panose="020B0604020202020204" pitchFamily="34"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1.11283E-7</cdr:x>
      <cdr:y>0.01741</cdr:y>
    </cdr:from>
    <cdr:to>
      <cdr:x>0.04977</cdr:x>
      <cdr:y>0.08289</cdr:y>
    </cdr:to>
    <cdr:sp macro="" textlink="">
      <cdr:nvSpPr>
        <cdr:cNvPr id="2" name="TextBox 1"/>
        <cdr:cNvSpPr txBox="1"/>
      </cdr:nvSpPr>
      <cdr:spPr>
        <a:xfrm xmlns:a="http://schemas.openxmlformats.org/drawingml/2006/main">
          <a:off x="1" y="73746"/>
          <a:ext cx="447219" cy="277353"/>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200" b="0" i="0">
              <a:solidFill>
                <a:srgbClr val="FFFFFF"/>
              </a:solidFill>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0.58282</cdr:x>
      <cdr:y>0.09365</cdr:y>
    </cdr:from>
    <cdr:to>
      <cdr:x>0.6078</cdr:x>
      <cdr:y>0.74379</cdr:y>
    </cdr:to>
    <cdr:sp macro="" textlink="">
      <cdr:nvSpPr>
        <cdr:cNvPr id="3" name="Rectangle 2"/>
        <cdr:cNvSpPr/>
      </cdr:nvSpPr>
      <cdr:spPr>
        <a:xfrm xmlns:a="http://schemas.openxmlformats.org/drawingml/2006/main">
          <a:off x="4826160" y="355740"/>
          <a:ext cx="206829" cy="24694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0.35634</cdr:x>
      <cdr:y>0.09509</cdr:y>
    </cdr:from>
    <cdr:to>
      <cdr:x>0.38132</cdr:x>
      <cdr:y>0.74523</cdr:y>
    </cdr:to>
    <cdr:sp macro="" textlink="">
      <cdr:nvSpPr>
        <cdr:cNvPr id="4" name="Rectangle 3"/>
        <cdr:cNvSpPr/>
      </cdr:nvSpPr>
      <cdr:spPr>
        <a:xfrm xmlns:a="http://schemas.openxmlformats.org/drawingml/2006/main">
          <a:off x="2950754" y="361208"/>
          <a:ext cx="206829" cy="24694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13.xml><?xml version="1.0" encoding="utf-8"?>
<c:userShapes xmlns:c="http://schemas.openxmlformats.org/drawingml/2006/chart">
  <cdr:relSizeAnchor xmlns:cdr="http://schemas.openxmlformats.org/drawingml/2006/chartDrawing">
    <cdr:from>
      <cdr:x>0.03444</cdr:x>
      <cdr:y>0.01129</cdr:y>
    </cdr:from>
    <cdr:to>
      <cdr:x>0.08421</cdr:x>
      <cdr:y>0.07677</cdr:y>
    </cdr:to>
    <cdr:sp macro="" textlink="">
      <cdr:nvSpPr>
        <cdr:cNvPr id="2" name="TextBox 1"/>
        <cdr:cNvSpPr txBox="1"/>
      </cdr:nvSpPr>
      <cdr:spPr>
        <a:xfrm xmlns:a="http://schemas.openxmlformats.org/drawingml/2006/main">
          <a:off x="292610" y="42877"/>
          <a:ext cx="422892" cy="248720"/>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200" b="0" i="0" dirty="0">
              <a:solidFill>
                <a:srgbClr val="FFFFFF"/>
              </a:solidFill>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0.36956</cdr:x>
      <cdr:y>0.09601</cdr:y>
    </cdr:from>
    <cdr:to>
      <cdr:x>0.40456</cdr:x>
      <cdr:y>0.74614</cdr:y>
    </cdr:to>
    <cdr:sp macro="" textlink="">
      <cdr:nvSpPr>
        <cdr:cNvPr id="3" name="Rectangle 2"/>
        <cdr:cNvSpPr/>
      </cdr:nvSpPr>
      <cdr:spPr>
        <a:xfrm xmlns:a="http://schemas.openxmlformats.org/drawingml/2006/main">
          <a:off x="3140108" y="364695"/>
          <a:ext cx="297379" cy="24694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0.40467</cdr:x>
      <cdr:y>0.09509</cdr:y>
    </cdr:from>
    <cdr:to>
      <cdr:x>0.44246</cdr:x>
      <cdr:y>0.74523</cdr:y>
    </cdr:to>
    <cdr:sp macro="" textlink="">
      <cdr:nvSpPr>
        <cdr:cNvPr id="4" name="Rectangle 3"/>
        <cdr:cNvSpPr/>
      </cdr:nvSpPr>
      <cdr:spPr>
        <a:xfrm xmlns:a="http://schemas.openxmlformats.org/drawingml/2006/main">
          <a:off x="3438435" y="361208"/>
          <a:ext cx="321128" cy="24694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14.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cdr:x>
      <cdr:y>0.697</cdr:y>
    </cdr:from>
    <cdr:to>
      <cdr:x>0.961</cdr:x>
      <cdr:y>0.99975</cdr:y>
    </cdr:to>
    <cdr:sp macro="" textlink="">
      <cdr:nvSpPr>
        <cdr:cNvPr id="9" name="Footnote"/>
        <cdr:cNvSpPr txBox="1"/>
      </cdr:nvSpPr>
      <cdr:spPr>
        <a:xfrm xmlns:a="http://schemas.openxmlformats.org/drawingml/2006/main">
          <a:off x="0" y="2247900"/>
          <a:ext cx="7267575" cy="981075"/>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800">
            <a:solidFill>
              <a:schemeClr val="tx1"/>
            </a:solidFill>
          </a:endParaRPr>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cdr:x>
      <cdr:y>0.697</cdr:y>
    </cdr:from>
    <cdr:to>
      <cdr:x>0.961</cdr:x>
      <cdr:y>0.99975</cdr:y>
    </cdr:to>
    <cdr:sp macro="" textlink="">
      <cdr:nvSpPr>
        <cdr:cNvPr id="4" name="Footnote"/>
        <cdr:cNvSpPr txBox="1"/>
      </cdr:nvSpPr>
      <cdr:spPr>
        <a:xfrm xmlns:a="http://schemas.openxmlformats.org/drawingml/2006/main">
          <a:off x="0" y="2247900"/>
          <a:ext cx="7267575" cy="981075"/>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800">
            <a:solidFill>
              <a:schemeClr val="tx1"/>
            </a:solidFill>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0.05782</cdr:x>
      <cdr:y>0.84023</cdr:y>
    </cdr:from>
    <cdr:to>
      <cdr:x>0.17104</cdr:x>
      <cdr:y>0.98316</cdr:y>
    </cdr:to>
    <cdr:sp macro="" textlink="">
      <cdr:nvSpPr>
        <cdr:cNvPr id="2" name="TextBox 1"/>
        <cdr:cNvSpPr txBox="1"/>
      </cdr:nvSpPr>
      <cdr:spPr>
        <a:xfrm xmlns:a="http://schemas.openxmlformats.org/drawingml/2006/main">
          <a:off x="503734" y="3191922"/>
          <a:ext cx="986445" cy="542975"/>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1000" dirty="0">
              <a:solidFill>
                <a:schemeClr val="bg1"/>
              </a:solidFill>
            </a:rPr>
            <a:t>Information and communication technologies</a:t>
          </a:r>
        </a:p>
      </cdr:txBody>
    </cdr:sp>
  </cdr:relSizeAnchor>
  <cdr:relSizeAnchor xmlns:cdr="http://schemas.openxmlformats.org/drawingml/2006/chartDrawing">
    <cdr:from>
      <cdr:x>0.17682</cdr:x>
      <cdr:y>0.83938</cdr:y>
    </cdr:from>
    <cdr:to>
      <cdr:x>0.29004</cdr:x>
      <cdr:y>0.98232</cdr:y>
    </cdr:to>
    <cdr:sp macro="" textlink="">
      <cdr:nvSpPr>
        <cdr:cNvPr id="3" name="TextBox 1"/>
        <cdr:cNvSpPr txBox="1"/>
      </cdr:nvSpPr>
      <cdr:spPr>
        <a:xfrm xmlns:a="http://schemas.openxmlformats.org/drawingml/2006/main">
          <a:off x="1540596" y="3188711"/>
          <a:ext cx="986446" cy="543014"/>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1000" dirty="0">
              <a:solidFill>
                <a:schemeClr val="bg1"/>
              </a:solidFill>
            </a:rPr>
            <a:t>Engineering, manufacturing and</a:t>
          </a:r>
          <a:r>
            <a:rPr lang="en-GB" sz="1000" baseline="0" dirty="0">
              <a:solidFill>
                <a:schemeClr val="bg1"/>
              </a:solidFill>
            </a:rPr>
            <a:t> construction</a:t>
          </a:r>
          <a:endParaRPr lang="en-GB" sz="1000" dirty="0">
            <a:solidFill>
              <a:schemeClr val="bg1"/>
            </a:solidFill>
          </a:endParaRPr>
        </a:p>
      </cdr:txBody>
    </cdr:sp>
  </cdr:relSizeAnchor>
  <cdr:relSizeAnchor xmlns:cdr="http://schemas.openxmlformats.org/drawingml/2006/chartDrawing">
    <cdr:from>
      <cdr:x>0.55397</cdr:x>
      <cdr:y>0.84064</cdr:y>
    </cdr:from>
    <cdr:to>
      <cdr:x>0.67168</cdr:x>
      <cdr:y>0.98107</cdr:y>
    </cdr:to>
    <cdr:sp macro="" textlink="">
      <cdr:nvSpPr>
        <cdr:cNvPr id="4" name="TextBox 1"/>
        <cdr:cNvSpPr txBox="1"/>
      </cdr:nvSpPr>
      <cdr:spPr>
        <a:xfrm xmlns:a="http://schemas.openxmlformats.org/drawingml/2006/main">
          <a:off x="4826566" y="3193479"/>
          <a:ext cx="1025566" cy="53347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1000" dirty="0">
              <a:solidFill>
                <a:schemeClr val="bg1"/>
              </a:solidFill>
            </a:rPr>
            <a:t>Natural</a:t>
          </a:r>
          <a:r>
            <a:rPr lang="en-GB" sz="1000" baseline="0" dirty="0">
              <a:solidFill>
                <a:schemeClr val="bg1"/>
              </a:solidFill>
            </a:rPr>
            <a:t> sciences, mathematics and statistics</a:t>
          </a:r>
          <a:endParaRPr lang="en-GB" sz="1000" dirty="0">
            <a:solidFill>
              <a:schemeClr val="bg1"/>
            </a:solidFill>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0.48475</cdr:x>
      <cdr:y>0.15261</cdr:y>
    </cdr:from>
    <cdr:to>
      <cdr:x>0.50514</cdr:x>
      <cdr:y>0.6982</cdr:y>
    </cdr:to>
    <cdr:sp macro="" textlink="">
      <cdr:nvSpPr>
        <cdr:cNvPr id="2" name="Rectangle 1"/>
        <cdr:cNvSpPr/>
      </cdr:nvSpPr>
      <cdr:spPr>
        <a:xfrm xmlns:a="http://schemas.openxmlformats.org/drawingml/2006/main">
          <a:off x="4356404" y="579748"/>
          <a:ext cx="183212" cy="2072636"/>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17.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userShapes>
</file>

<file path=ppt/drawings/drawing18.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userShapes>
</file>

<file path=ppt/drawings/drawing19.xml><?xml version="1.0" encoding="utf-8"?>
<c:userShapes xmlns:c="http://schemas.openxmlformats.org/drawingml/2006/chart">
  <cdr:relSizeAnchor xmlns:cdr="http://schemas.openxmlformats.org/drawingml/2006/chartDrawing">
    <cdr:from>
      <cdr:x>0.91525</cdr:x>
      <cdr:y>0.1327</cdr:y>
    </cdr:from>
    <cdr:to>
      <cdr:x>1</cdr:x>
      <cdr:y>0.18767</cdr:y>
    </cdr:to>
    <cdr:sp macro="" textlink="">
      <cdr:nvSpPr>
        <cdr:cNvPr id="10" name="TextBox 9"/>
        <cdr:cNvSpPr txBox="1"/>
      </cdr:nvSpPr>
      <cdr:spPr>
        <a:xfrm xmlns:a="http://schemas.openxmlformats.org/drawingml/2006/main">
          <a:off x="7776865" y="504057"/>
          <a:ext cx="720079" cy="20877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gn="r"/>
          <a:r>
            <a:rPr lang="en-GB" sz="900" dirty="0">
              <a:solidFill>
                <a:srgbClr val="FFFFFF"/>
              </a:solidFill>
              <a:latin typeface="Arial" panose="020B0604020202020204" pitchFamily="34" charset="0"/>
              <a:cs typeface="Arial" panose="020B0604020202020204" pitchFamily="34" charset="0"/>
            </a:rPr>
            <a:t>Total, 5.3</a:t>
          </a:r>
        </a:p>
      </cdr:txBody>
    </cdr:sp>
  </cdr:relSizeAnchor>
  <cdr:relSizeAnchor xmlns:cdr="http://schemas.openxmlformats.org/drawingml/2006/chartDrawing">
    <cdr:from>
      <cdr:x>0.76271</cdr:x>
      <cdr:y>0.30332</cdr:y>
    </cdr:from>
    <cdr:to>
      <cdr:x>0.89421</cdr:x>
      <cdr:y>0.3731</cdr:y>
    </cdr:to>
    <cdr:sp macro="" textlink="">
      <cdr:nvSpPr>
        <cdr:cNvPr id="11" name="TextBox 1"/>
        <cdr:cNvSpPr txBox="1"/>
      </cdr:nvSpPr>
      <cdr:spPr>
        <a:xfrm xmlns:a="http://schemas.openxmlformats.org/drawingml/2006/main">
          <a:off x="6480721" y="1152129"/>
          <a:ext cx="1117348" cy="265081"/>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dirty="0">
              <a:solidFill>
                <a:srgbClr val="FFFFFF"/>
              </a:solidFill>
              <a:latin typeface="Arial" panose="020B0604020202020204" pitchFamily="34" charset="0"/>
              <a:cs typeface="Arial" panose="020B0604020202020204" pitchFamily="34" charset="0"/>
            </a:rPr>
            <a:t>Non-OECD, 1.6</a:t>
          </a:r>
        </a:p>
      </cdr:txBody>
    </cdr:sp>
  </cdr:relSizeAnchor>
  <cdr:relSizeAnchor xmlns:cdr="http://schemas.openxmlformats.org/drawingml/2006/chartDrawing">
    <cdr:from>
      <cdr:x>0.76271</cdr:x>
      <cdr:y>0.60664</cdr:y>
    </cdr:from>
    <cdr:to>
      <cdr:x>0.88871</cdr:x>
      <cdr:y>0.6769</cdr:y>
    </cdr:to>
    <cdr:sp macro="" textlink="">
      <cdr:nvSpPr>
        <cdr:cNvPr id="12" name="TextBox 1"/>
        <cdr:cNvSpPr txBox="1"/>
      </cdr:nvSpPr>
      <cdr:spPr>
        <a:xfrm xmlns:a="http://schemas.openxmlformats.org/drawingml/2006/main">
          <a:off x="6480721" y="2304257"/>
          <a:ext cx="1070615" cy="26689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900" dirty="0">
              <a:solidFill>
                <a:srgbClr val="FFFFFF"/>
              </a:solidFill>
              <a:latin typeface="Arial" panose="020B0604020202020204" pitchFamily="34" charset="0"/>
              <a:cs typeface="Arial" panose="020B0604020202020204" pitchFamily="34" charset="0"/>
            </a:rPr>
            <a:t>OECD, 3.7</a:t>
          </a:r>
        </a:p>
      </cdr:txBody>
    </cdr:sp>
  </cdr:relSizeAnchor>
  <cdr:relSizeAnchor xmlns:cdr="http://schemas.openxmlformats.org/drawingml/2006/chartDrawing">
    <cdr:from>
      <cdr:x>0.89133</cdr:x>
      <cdr:y>0.17007</cdr:y>
    </cdr:from>
    <cdr:to>
      <cdr:x>0.92373</cdr:x>
      <cdr:y>0.17062</cdr:y>
    </cdr:to>
    <cdr:cxnSp macro="">
      <cdr:nvCxnSpPr>
        <cdr:cNvPr id="3" name="Straight Arrow Connector 2">
          <a:extLst xmlns:a="http://schemas.openxmlformats.org/drawingml/2006/main">
            <a:ext uri="{FF2B5EF4-FFF2-40B4-BE49-F238E27FC236}">
              <a16:creationId xmlns:a16="http://schemas.microsoft.com/office/drawing/2014/main" id="{4FB242DB-1BA0-4C35-ACA6-74EF673AB9D6}"/>
            </a:ext>
          </a:extLst>
        </cdr:cNvPr>
        <cdr:cNvCxnSpPr/>
      </cdr:nvCxnSpPr>
      <cdr:spPr>
        <a:xfrm xmlns:a="http://schemas.openxmlformats.org/drawingml/2006/main" flipH="1" flipV="1">
          <a:off x="7573583" y="645998"/>
          <a:ext cx="275290" cy="2075"/>
        </a:xfrm>
        <a:prstGeom xmlns:a="http://schemas.openxmlformats.org/drawingml/2006/main" prst="straightConnector1">
          <a:avLst/>
        </a:prstGeom>
        <a:ln xmlns:a="http://schemas.openxmlformats.org/drawingml/2006/main" w="19050">
          <a:solidFill>
            <a:schemeClr val="bg1"/>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0.02021</cdr:x>
      <cdr:y>0.11448</cdr:y>
    </cdr:from>
    <cdr:to>
      <cdr:x>0.03928</cdr:x>
      <cdr:y>0.14946</cdr:y>
    </cdr:to>
    <cdr:sp macro="" textlink="">
      <cdr:nvSpPr>
        <cdr:cNvPr id="2" name="TextBox 1"/>
        <cdr:cNvSpPr txBox="1"/>
      </cdr:nvSpPr>
      <cdr:spPr>
        <a:xfrm xmlns:a="http://schemas.openxmlformats.org/drawingml/2006/main">
          <a:off x="151967" y="389343"/>
          <a:ext cx="143424" cy="11896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0" i="0">
              <a:solidFill>
                <a:srgbClr val="FFFFFF"/>
              </a:solidFill>
              <a:latin typeface="Arial" panose="020B0604020202020204" pitchFamily="34" charset="0"/>
            </a:rPr>
            <a:t>%</a:t>
          </a:r>
        </a:p>
      </cdr:txBody>
    </cdr:sp>
  </cdr:relSizeAnchor>
  <cdr:relSizeAnchor xmlns:cdr="http://schemas.openxmlformats.org/drawingml/2006/chartDrawing">
    <cdr:from>
      <cdr:x>0.41951</cdr:x>
      <cdr:y>0.09759</cdr:y>
    </cdr:from>
    <cdr:to>
      <cdr:x>0.43683</cdr:x>
      <cdr:y>0.62723</cdr:y>
    </cdr:to>
    <cdr:sp macro="" textlink="">
      <cdr:nvSpPr>
        <cdr:cNvPr id="3" name="Rectangle 2"/>
        <cdr:cNvSpPr/>
      </cdr:nvSpPr>
      <cdr:spPr>
        <a:xfrm xmlns:a="http://schemas.openxmlformats.org/drawingml/2006/main">
          <a:off x="3910850" y="392089"/>
          <a:ext cx="161482" cy="2127828"/>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0.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47625" y="161925"/>
          <a:ext cx="1933575"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0.005</cdr:x>
      <cdr:y>0.02925</cdr:y>
    </cdr:from>
    <cdr:to>
      <cdr:x>0.153</cdr:x>
      <cdr:y>0.12075</cdr:y>
    </cdr:to>
    <cdr:sp macro="" textlink="">
      <cdr:nvSpPr>
        <cdr:cNvPr id="5" name="TextBox 1"/>
        <cdr:cNvSpPr txBox="1"/>
      </cdr:nvSpPr>
      <cdr:spPr>
        <a:xfrm xmlns:a="http://schemas.openxmlformats.org/drawingml/2006/main">
          <a:off x="28575" y="85725"/>
          <a:ext cx="990600" cy="29527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47625" y="161925"/>
          <a:ext cx="1933575"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0.005</cdr:x>
      <cdr:y>0.02925</cdr:y>
    </cdr:from>
    <cdr:to>
      <cdr:x>0.153</cdr:x>
      <cdr:y>0.12075</cdr:y>
    </cdr:to>
    <cdr:sp macro="" textlink="">
      <cdr:nvSpPr>
        <cdr:cNvPr id="4" name="TextBox 1"/>
        <cdr:cNvSpPr txBox="1"/>
      </cdr:nvSpPr>
      <cdr:spPr>
        <a:xfrm xmlns:a="http://schemas.openxmlformats.org/drawingml/2006/main">
          <a:off x="28575" y="85725"/>
          <a:ext cx="990600" cy="29527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dr:relSizeAnchor xmlns:cdr="http://schemas.openxmlformats.org/drawingml/2006/chartDrawing">
    <cdr:from>
      <cdr:x>0.04725</cdr:x>
      <cdr:y>0.04101</cdr:y>
    </cdr:from>
    <cdr:to>
      <cdr:x>0.05924</cdr:x>
      <cdr:y>0.085</cdr:y>
    </cdr:to>
    <cdr:grpSp>
      <cdr:nvGrpSpPr>
        <cdr:cNvPr id="13" name="Group 12">
          <a:extLst xmlns:a="http://schemas.openxmlformats.org/drawingml/2006/main">
            <a:ext uri="{FF2B5EF4-FFF2-40B4-BE49-F238E27FC236}">
              <a16:creationId xmlns:a16="http://schemas.microsoft.com/office/drawing/2014/main" id="{183C6A87-7F35-417B-BAF1-4D06F285B40D}"/>
            </a:ext>
          </a:extLst>
        </cdr:cNvPr>
        <cdr:cNvGrpSpPr/>
      </cdr:nvGrpSpPr>
      <cdr:grpSpPr>
        <a:xfrm xmlns:a="http://schemas.openxmlformats.org/drawingml/2006/main">
          <a:off x="428700" y="155773"/>
          <a:ext cx="108785" cy="167093"/>
          <a:chOff x="351980" y="136705"/>
          <a:chExt cx="89296" cy="146663"/>
        </a:xfrm>
      </cdr:grpSpPr>
      <cdr:sp macro="" textlink="">
        <cdr:nvSpPr>
          <cdr:cNvPr id="10" name="Isosceles Triangle 9"/>
          <cdr:cNvSpPr/>
        </cdr:nvSpPr>
        <cdr:spPr>
          <a:xfrm xmlns:a="http://schemas.openxmlformats.org/drawingml/2006/main">
            <a:off x="357380" y="136705"/>
            <a:ext cx="73263" cy="81989"/>
          </a:xfrm>
          <a:prstGeom xmlns:a="http://schemas.openxmlformats.org/drawingml/2006/main" prst="triangle">
            <a:avLst/>
          </a:prstGeom>
          <a:solidFill xmlns:a="http://schemas.openxmlformats.org/drawingml/2006/main">
            <a:schemeClr val="accent3"/>
          </a:solidFill>
          <a:ln xmlns:a="http://schemas.openxmlformats.org/drawingml/2006/main" w="9525">
            <a:solidFill>
              <a:schemeClr val="accent3"/>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bg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100" dirty="0"/>
          </a:p>
        </cdr:txBody>
      </cdr:sp>
      <cdr:sp macro="" textlink="">
        <cdr:nvSpPr>
          <cdr:cNvPr id="11" name="Straight Connector 10"/>
          <cdr:cNvSpPr/>
        </cdr:nvSpPr>
        <cdr:spPr>
          <a:xfrm xmlns:a="http://schemas.openxmlformats.org/drawingml/2006/main" flipV="1">
            <a:off x="351980" y="280035"/>
            <a:ext cx="89296" cy="796"/>
          </a:xfrm>
          <a:prstGeom xmlns:a="http://schemas.openxmlformats.org/drawingml/2006/main" prst="line">
            <a:avLst/>
          </a:prstGeom>
          <a:ln xmlns:a="http://schemas.openxmlformats.org/drawingml/2006/main" w="28575">
            <a:solidFill>
              <a:schemeClr val="accent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sp>
      <cdr:sp macro="" textlink="">
        <cdr:nvSpPr>
          <cdr:cNvPr id="12" name="Straight Connector 11"/>
          <cdr:cNvSpPr/>
        </cdr:nvSpPr>
        <cdr:spPr>
          <a:xfrm xmlns:a="http://schemas.openxmlformats.org/drawingml/2006/main" flipV="1">
            <a:off x="392905" y="224027"/>
            <a:ext cx="522" cy="59341"/>
          </a:xfrm>
          <a:prstGeom xmlns:a="http://schemas.openxmlformats.org/drawingml/2006/main" prst="line">
            <a:avLst/>
          </a:prstGeom>
          <a:ln xmlns:a="http://schemas.openxmlformats.org/drawingml/2006/main">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sp>
    </cdr:grpSp>
  </cdr:relSizeAnchor>
  <cdr:relSizeAnchor xmlns:cdr="http://schemas.openxmlformats.org/drawingml/2006/chartDrawing">
    <cdr:from>
      <cdr:x>0.05552</cdr:x>
      <cdr:y>0.03248</cdr:y>
    </cdr:from>
    <cdr:to>
      <cdr:x>0.09789</cdr:x>
      <cdr:y>0.10831</cdr:y>
    </cdr:to>
    <cdr:sp macro="" textlink="">
      <cdr:nvSpPr>
        <cdr:cNvPr id="14" name="TextBox 3"/>
        <cdr:cNvSpPr txBox="1"/>
      </cdr:nvSpPr>
      <cdr:spPr>
        <a:xfrm xmlns:a="http://schemas.openxmlformats.org/drawingml/2006/main">
          <a:off x="471734" y="123383"/>
          <a:ext cx="360040" cy="28803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rgbClr val="000000"/>
        </a:lnRef>
        <a:fillRef xmlns:a="http://schemas.openxmlformats.org/drawingml/2006/main" idx="0">
          <a:srgbClr val="000000"/>
        </a:fillRef>
        <a:effectRef xmlns:a="http://schemas.openxmlformats.org/drawingml/2006/main" idx="0">
          <a:srgbClr val="000000"/>
        </a:effectRef>
        <a:fontRef xmlns:a="http://schemas.openxmlformats.org/drawingml/2006/main" idx="minor">
          <a:schemeClr val="tx1"/>
        </a:fontRef>
      </cdr:style>
      <cdr:txBody>
        <a:bodyPr xmlns:a="http://schemas.openxmlformats.org/drawingml/2006/main" wrap="square" rtlCol="0" anchor="t"/>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GB" sz="800" dirty="0">
              <a:solidFill>
                <a:srgbClr val="FFFFFF"/>
              </a:solidFill>
              <a:latin typeface="Arial" panose="020B0604020202020204" pitchFamily="34" charset="0"/>
            </a:rPr>
            <a:t>=47 </a:t>
          </a:r>
        </a:p>
        <a:p xmlns:a="http://schemas.openxmlformats.org/drawingml/2006/main">
          <a:r>
            <a:rPr lang="en-GB" sz="800" dirty="0">
              <a:solidFill>
                <a:srgbClr val="FFFFFF"/>
              </a:solidFill>
              <a:latin typeface="Arial" panose="020B0604020202020204" pitchFamily="34" charset="0"/>
            </a:rPr>
            <a:t>=44</a:t>
          </a:r>
        </a:p>
      </cdr:txBody>
    </cdr:sp>
  </cdr:relSizeAnchor>
</c:userShapes>
</file>

<file path=ppt/drawings/drawing21.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47625" y="161925"/>
          <a:ext cx="1933575"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0.005</cdr:x>
      <cdr:y>0.02925</cdr:y>
    </cdr:from>
    <cdr:to>
      <cdr:x>0.153</cdr:x>
      <cdr:y>0.12075</cdr:y>
    </cdr:to>
    <cdr:sp macro="" textlink="">
      <cdr:nvSpPr>
        <cdr:cNvPr id="5" name="TextBox 1"/>
        <cdr:cNvSpPr txBox="1"/>
      </cdr:nvSpPr>
      <cdr:spPr>
        <a:xfrm xmlns:a="http://schemas.openxmlformats.org/drawingml/2006/main">
          <a:off x="28575" y="85725"/>
          <a:ext cx="990600" cy="29527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47625" y="161925"/>
          <a:ext cx="1933575"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0.005</cdr:x>
      <cdr:y>0.02925</cdr:y>
    </cdr:from>
    <cdr:to>
      <cdr:x>0.153</cdr:x>
      <cdr:y>0.12075</cdr:y>
    </cdr:to>
    <cdr:sp macro="" textlink="">
      <cdr:nvSpPr>
        <cdr:cNvPr id="4" name="TextBox 1"/>
        <cdr:cNvSpPr txBox="1"/>
      </cdr:nvSpPr>
      <cdr:spPr>
        <a:xfrm xmlns:a="http://schemas.openxmlformats.org/drawingml/2006/main">
          <a:off x="28575" y="85725"/>
          <a:ext cx="990600" cy="29527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dr:relSizeAnchor xmlns:cdr="http://schemas.openxmlformats.org/drawingml/2006/chartDrawing">
    <cdr:from>
      <cdr:x>0.068</cdr:x>
      <cdr:y>0.03791</cdr:y>
    </cdr:from>
    <cdr:to>
      <cdr:x>0.13381</cdr:x>
      <cdr:y>0.14141</cdr:y>
    </cdr:to>
    <cdr:grpSp>
      <cdr:nvGrpSpPr>
        <cdr:cNvPr id="8" name="Group 7">
          <a:extLst xmlns:a="http://schemas.openxmlformats.org/drawingml/2006/main">
            <a:ext uri="{FF2B5EF4-FFF2-40B4-BE49-F238E27FC236}">
              <a16:creationId xmlns:a16="http://schemas.microsoft.com/office/drawing/2014/main" id="{A796266D-B4CA-4A50-A9E7-034687CF87DD}"/>
            </a:ext>
          </a:extLst>
        </cdr:cNvPr>
        <cdr:cNvGrpSpPr>
          <a:grpSpLocks xmlns:a="http://schemas.openxmlformats.org/drawingml/2006/main"/>
        </cdr:cNvGrpSpPr>
      </cdr:nvGrpSpPr>
      <cdr:grpSpPr>
        <a:xfrm xmlns:a="http://schemas.openxmlformats.org/drawingml/2006/main">
          <a:off x="616964" y="156859"/>
          <a:ext cx="597095" cy="428250"/>
          <a:chOff x="0" y="27344"/>
          <a:chExt cx="440864" cy="336323"/>
        </a:xfrm>
      </cdr:grpSpPr>
      <cdr:sp macro="" textlink="">
        <cdr:nvSpPr>
          <cdr:cNvPr id="10" name="Isosceles Triangle 9"/>
          <cdr:cNvSpPr/>
        </cdr:nvSpPr>
        <cdr:spPr>
          <a:xfrm xmlns:a="http://schemas.openxmlformats.org/drawingml/2006/main">
            <a:off x="2470" y="53980"/>
            <a:ext cx="83494" cy="83492"/>
          </a:xfrm>
          <a:prstGeom xmlns:a="http://schemas.openxmlformats.org/drawingml/2006/main" prst="triangle">
            <a:avLst/>
          </a:prstGeom>
          <a:solidFill xmlns:a="http://schemas.openxmlformats.org/drawingml/2006/main">
            <a:schemeClr val="accent6"/>
          </a:solidFill>
          <a:ln xmlns:a="http://schemas.openxmlformats.org/drawingml/2006/main" w="6350">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bg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sp macro="" textlink="">
        <cdr:nvSpPr>
          <cdr:cNvPr id="11" name="Rectangle 10"/>
          <cdr:cNvSpPr/>
        </cdr:nvSpPr>
        <cdr:spPr>
          <a:xfrm xmlns:a="http://schemas.openxmlformats.org/drawingml/2006/main">
            <a:off x="0" y="149748"/>
            <a:ext cx="88335" cy="90807"/>
          </a:xfrm>
          <a:prstGeom xmlns:a="http://schemas.openxmlformats.org/drawingml/2006/main" prst="rect">
            <a:avLst/>
          </a:prstGeom>
          <a:solidFill xmlns:a="http://schemas.openxmlformats.org/drawingml/2006/main">
            <a:schemeClr val="accent3"/>
          </a:solidFill>
          <a:ln xmlns:a="http://schemas.openxmlformats.org/drawingml/2006/main" w="9525">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bg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sp macro="" textlink="">
        <cdr:nvSpPr>
          <cdr:cNvPr id="12" name="TextBox 4"/>
          <cdr:cNvSpPr txBox="1"/>
        </cdr:nvSpPr>
        <cdr:spPr>
          <a:xfrm xmlns:a="http://schemas.openxmlformats.org/drawingml/2006/main">
            <a:off x="55409" y="27344"/>
            <a:ext cx="385455" cy="336323"/>
          </a:xfrm>
          <a:prstGeom xmlns:a="http://schemas.openxmlformats.org/drawingml/2006/main" prst="rect">
            <a:avLst/>
          </a:prstGeom>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700" dirty="0">
                <a:solidFill>
                  <a:schemeClr val="bg1"/>
                </a:solidFill>
                <a:latin typeface="Arial Narrow" panose="020B0606020202030204" pitchFamily="34" charset="0"/>
              </a:rPr>
              <a:t>=85</a:t>
            </a:r>
          </a:p>
          <a:p xmlns:a="http://schemas.openxmlformats.org/drawingml/2006/main">
            <a:r>
              <a:rPr lang="en-GB" sz="700" dirty="0">
                <a:solidFill>
                  <a:schemeClr val="bg1"/>
                </a:solidFill>
                <a:latin typeface="Arial Narrow" panose="020B0606020202030204" pitchFamily="34" charset="0"/>
              </a:rPr>
              <a:t>=76</a:t>
            </a:r>
          </a:p>
        </cdr:txBody>
      </cdr:sp>
    </cdr:grpSp>
  </cdr:relSizeAnchor>
  <cdr:relSizeAnchor xmlns:cdr="http://schemas.openxmlformats.org/drawingml/2006/chartDrawing">
    <cdr:from>
      <cdr:x>0.50673</cdr:x>
      <cdr:y>0.08056</cdr:y>
    </cdr:from>
    <cdr:to>
      <cdr:x>0.52522</cdr:x>
      <cdr:y>0.65725</cdr:y>
    </cdr:to>
    <cdr:sp macro="" textlink="">
      <cdr:nvSpPr>
        <cdr:cNvPr id="13" name="Rectangle 12"/>
        <cdr:cNvSpPr/>
      </cdr:nvSpPr>
      <cdr:spPr>
        <a:xfrm xmlns:a="http://schemas.openxmlformats.org/drawingml/2006/main">
          <a:off x="4305622" y="306003"/>
          <a:ext cx="157165" cy="219051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0.29849</cdr:x>
      <cdr:y>0.08395</cdr:y>
    </cdr:from>
    <cdr:to>
      <cdr:x>0.31616</cdr:x>
      <cdr:y>0.66064</cdr:y>
    </cdr:to>
    <cdr:sp macro="" textlink="">
      <cdr:nvSpPr>
        <cdr:cNvPr id="14" name="Rectangle 13"/>
        <cdr:cNvSpPr/>
      </cdr:nvSpPr>
      <cdr:spPr>
        <a:xfrm xmlns:a="http://schemas.openxmlformats.org/drawingml/2006/main">
          <a:off x="2536263" y="318863"/>
          <a:ext cx="150161" cy="2190509"/>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2.xml><?xml version="1.0" encoding="utf-8"?>
<c:userShapes xmlns:c="http://schemas.openxmlformats.org/drawingml/2006/chart">
  <cdr:relSizeAnchor xmlns:cdr="http://schemas.openxmlformats.org/drawingml/2006/chartDrawing">
    <cdr:from>
      <cdr:x>0.44469</cdr:x>
      <cdr:y>0.13365</cdr:y>
    </cdr:from>
    <cdr:to>
      <cdr:x>0.47181</cdr:x>
      <cdr:y>0.70315</cdr:y>
    </cdr:to>
    <cdr:sp macro="" textlink="">
      <cdr:nvSpPr>
        <cdr:cNvPr id="2" name="Rectangle 1"/>
        <cdr:cNvSpPr/>
      </cdr:nvSpPr>
      <cdr:spPr>
        <a:xfrm xmlns:a="http://schemas.openxmlformats.org/drawingml/2006/main">
          <a:off x="3778250" y="507721"/>
          <a:ext cx="230389" cy="216346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0.48532</cdr:x>
      <cdr:y>0.13129</cdr:y>
    </cdr:from>
    <cdr:to>
      <cdr:x>0.51196</cdr:x>
      <cdr:y>0.70079</cdr:y>
    </cdr:to>
    <cdr:sp macro="" textlink="">
      <cdr:nvSpPr>
        <cdr:cNvPr id="3" name="Rectangle 2"/>
        <cdr:cNvSpPr/>
      </cdr:nvSpPr>
      <cdr:spPr>
        <a:xfrm xmlns:a="http://schemas.openxmlformats.org/drawingml/2006/main">
          <a:off x="4123459" y="498756"/>
          <a:ext cx="226307" cy="216346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3.xml><?xml version="1.0" encoding="utf-8"?>
<c:userShapes xmlns:c="http://schemas.openxmlformats.org/drawingml/2006/chart">
  <cdr:relSizeAnchor xmlns:cdr="http://schemas.openxmlformats.org/drawingml/2006/chartDrawing">
    <cdr:from>
      <cdr:x>0</cdr:x>
      <cdr:y>0</cdr:y>
    </cdr:from>
    <cdr:to>
      <cdr:x>0.05655</cdr:x>
      <cdr:y>0.05847</cdr:y>
    </cdr:to>
    <cdr:sp macro="" textlink="">
      <cdr:nvSpPr>
        <cdr:cNvPr id="2" name="TextBox 1"/>
        <cdr:cNvSpPr txBox="1"/>
      </cdr:nvSpPr>
      <cdr:spPr>
        <a:xfrm xmlns:a="http://schemas.openxmlformats.org/drawingml/2006/main">
          <a:off x="0" y="-1378819"/>
          <a:ext cx="480501" cy="222094"/>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endParaRPr lang="en-GB" sz="1200" b="0" i="0" dirty="0">
            <a:solidFill>
              <a:srgbClr val="FFFFFF"/>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0.00631</cdr:y>
    </cdr:from>
    <cdr:to>
      <cdr:x>0.07627</cdr:x>
      <cdr:y>0.07454</cdr:y>
    </cdr:to>
    <cdr:sp macro="" textlink="">
      <cdr:nvSpPr>
        <cdr:cNvPr id="3" name="Rectangle 2"/>
        <cdr:cNvSpPr/>
      </cdr:nvSpPr>
      <cdr:spPr>
        <a:xfrm xmlns:a="http://schemas.openxmlformats.org/drawingml/2006/main">
          <a:off x="-323528" y="24188"/>
          <a:ext cx="648072" cy="261610"/>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GB" sz="1100" dirty="0">
              <a:solidFill>
                <a:srgbClr val="FFFFFF"/>
              </a:solidFill>
              <a:latin typeface="Arial" panose="020B0604020202020204" pitchFamily="34" charset="0"/>
              <a:cs typeface="Arial" panose="020B0604020202020204" pitchFamily="34" charset="0"/>
            </a:rPr>
            <a:t>Index</a:t>
          </a:r>
        </a:p>
      </cdr:txBody>
    </cdr:sp>
  </cdr:relSizeAnchor>
  <cdr:relSizeAnchor xmlns:cdr="http://schemas.openxmlformats.org/drawingml/2006/chartDrawing">
    <cdr:from>
      <cdr:x>0.65295</cdr:x>
      <cdr:y>0.10014</cdr:y>
    </cdr:from>
    <cdr:to>
      <cdr:x>0.67985</cdr:x>
      <cdr:y>0.74905</cdr:y>
    </cdr:to>
    <cdr:sp macro="" textlink="">
      <cdr:nvSpPr>
        <cdr:cNvPr id="4" name="Rectangle 3"/>
        <cdr:cNvSpPr/>
      </cdr:nvSpPr>
      <cdr:spPr>
        <a:xfrm xmlns:a="http://schemas.openxmlformats.org/drawingml/2006/main">
          <a:off x="5548085" y="383941"/>
          <a:ext cx="228600" cy="2488065"/>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0.53986</cdr:x>
      <cdr:y>0.10266</cdr:y>
    </cdr:from>
    <cdr:to>
      <cdr:x>0.56726</cdr:x>
      <cdr:y>0.75158</cdr:y>
    </cdr:to>
    <cdr:sp macro="" textlink="">
      <cdr:nvSpPr>
        <cdr:cNvPr id="5" name="Rectangle 4"/>
        <cdr:cNvSpPr/>
      </cdr:nvSpPr>
      <cdr:spPr>
        <a:xfrm xmlns:a="http://schemas.openxmlformats.org/drawingml/2006/main">
          <a:off x="4587119" y="393617"/>
          <a:ext cx="232834" cy="2488065"/>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4.xml><?xml version="1.0" encoding="utf-8"?>
<c:userShapes xmlns:c="http://schemas.openxmlformats.org/drawingml/2006/chart">
  <cdr:relSizeAnchor xmlns:cdr="http://schemas.openxmlformats.org/drawingml/2006/chartDrawing">
    <cdr:from>
      <cdr:x>0.43857</cdr:x>
      <cdr:y>0.02023</cdr:y>
    </cdr:from>
    <cdr:to>
      <cdr:x>0.47085</cdr:x>
      <cdr:y>0.70522</cdr:y>
    </cdr:to>
    <cdr:sp macro="" textlink="">
      <cdr:nvSpPr>
        <cdr:cNvPr id="2" name="Rectangle 1"/>
        <cdr:cNvSpPr/>
      </cdr:nvSpPr>
      <cdr:spPr>
        <a:xfrm xmlns:a="http://schemas.openxmlformats.org/drawingml/2006/main">
          <a:off x="3726180" y="76835"/>
          <a:ext cx="274320" cy="260223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0.53139</cdr:x>
      <cdr:y>0.02223</cdr:y>
    </cdr:from>
    <cdr:to>
      <cdr:x>0.56323</cdr:x>
      <cdr:y>0.70422</cdr:y>
    </cdr:to>
    <cdr:sp macro="" textlink="">
      <cdr:nvSpPr>
        <cdr:cNvPr id="3" name="Rectangle 2"/>
        <cdr:cNvSpPr/>
      </cdr:nvSpPr>
      <cdr:spPr>
        <a:xfrm xmlns:a="http://schemas.openxmlformats.org/drawingml/2006/main">
          <a:off x="4514850" y="84455"/>
          <a:ext cx="270510" cy="259080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5.xml><?xml version="1.0" encoding="utf-8"?>
<c:userShapes xmlns:c="http://schemas.openxmlformats.org/drawingml/2006/chart">
  <cdr:relSizeAnchor xmlns:cdr="http://schemas.openxmlformats.org/drawingml/2006/chartDrawing">
    <cdr:from>
      <cdr:x>2.35379E-7</cdr:x>
      <cdr:y>0</cdr:y>
    </cdr:from>
    <cdr:to>
      <cdr:x>0.11864</cdr:x>
      <cdr:y>0.08289</cdr:y>
    </cdr:to>
    <cdr:sp macro="" textlink="">
      <cdr:nvSpPr>
        <cdr:cNvPr id="2" name="TextBox 1"/>
        <cdr:cNvSpPr txBox="1"/>
      </cdr:nvSpPr>
      <cdr:spPr>
        <a:xfrm xmlns:a="http://schemas.openxmlformats.org/drawingml/2006/main">
          <a:off x="2" y="0"/>
          <a:ext cx="1008110" cy="314851"/>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000" b="0" i="0" dirty="0">
              <a:solidFill>
                <a:srgbClr val="FFFFFF"/>
              </a:solidFill>
              <a:latin typeface="Arial" panose="020B0604020202020204" pitchFamily="34" charset="0"/>
              <a:cs typeface="Arial" panose="020B0604020202020204" pitchFamily="34" charset="0"/>
            </a:rPr>
            <a:t>Equivalent USD</a:t>
          </a:r>
        </a:p>
      </cdr:txBody>
    </cdr:sp>
  </cdr:relSizeAnchor>
  <cdr:relSizeAnchor xmlns:cdr="http://schemas.openxmlformats.org/drawingml/2006/chartDrawing">
    <cdr:from>
      <cdr:x>0.4214</cdr:x>
      <cdr:y>0.09525</cdr:y>
    </cdr:from>
    <cdr:to>
      <cdr:x>0.44602</cdr:x>
      <cdr:y>0.74509</cdr:y>
    </cdr:to>
    <cdr:sp macro="" textlink="">
      <cdr:nvSpPr>
        <cdr:cNvPr id="3" name="Rectangle 2"/>
        <cdr:cNvSpPr/>
      </cdr:nvSpPr>
      <cdr:spPr>
        <a:xfrm xmlns:a="http://schemas.openxmlformats.org/drawingml/2006/main">
          <a:off x="3580600" y="361789"/>
          <a:ext cx="209234" cy="246836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0.44619</cdr:x>
      <cdr:y>0.09606</cdr:y>
    </cdr:from>
    <cdr:to>
      <cdr:x>0.47011</cdr:x>
      <cdr:y>0.74589</cdr:y>
    </cdr:to>
    <cdr:sp macro="" textlink="">
      <cdr:nvSpPr>
        <cdr:cNvPr id="4" name="Rectangle 3"/>
        <cdr:cNvSpPr/>
      </cdr:nvSpPr>
      <cdr:spPr>
        <a:xfrm xmlns:a="http://schemas.openxmlformats.org/drawingml/2006/main">
          <a:off x="3791273" y="364862"/>
          <a:ext cx="203200" cy="246836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6.xml><?xml version="1.0" encoding="utf-8"?>
<c:userShapes xmlns:c="http://schemas.openxmlformats.org/drawingml/2006/chart">
  <cdr:relSizeAnchor xmlns:cdr="http://schemas.openxmlformats.org/drawingml/2006/chartDrawing">
    <cdr:from>
      <cdr:x>0.51779</cdr:x>
      <cdr:y>0.10412</cdr:y>
    </cdr:from>
    <cdr:to>
      <cdr:x>0.54189</cdr:x>
      <cdr:y>0.72199</cdr:y>
    </cdr:to>
    <cdr:sp macro="" textlink="">
      <cdr:nvSpPr>
        <cdr:cNvPr id="2" name="Rectangle 1"/>
        <cdr:cNvSpPr/>
      </cdr:nvSpPr>
      <cdr:spPr>
        <a:xfrm xmlns:a="http://schemas.openxmlformats.org/drawingml/2006/main">
          <a:off x="4697913" y="425629"/>
          <a:ext cx="218659" cy="2525785"/>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0.34699</cdr:x>
      <cdr:y>0.10424</cdr:y>
    </cdr:from>
    <cdr:to>
      <cdr:x>0.37109</cdr:x>
      <cdr:y>0.71204</cdr:y>
    </cdr:to>
    <cdr:sp macro="" textlink="">
      <cdr:nvSpPr>
        <cdr:cNvPr id="3" name="Rectangle 2"/>
        <cdr:cNvSpPr/>
      </cdr:nvSpPr>
      <cdr:spPr>
        <a:xfrm xmlns:a="http://schemas.openxmlformats.org/drawingml/2006/main">
          <a:off x="3148249" y="426113"/>
          <a:ext cx="218660" cy="2484605"/>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7.xml><?xml version="1.0" encoding="utf-8"?>
<c:userShapes xmlns:c="http://schemas.openxmlformats.org/drawingml/2006/chart">
  <cdr:relSizeAnchor xmlns:cdr="http://schemas.openxmlformats.org/drawingml/2006/chartDrawing">
    <cdr:from>
      <cdr:x>0.036</cdr:x>
      <cdr:y>0.05864</cdr:y>
    </cdr:from>
    <cdr:to>
      <cdr:x>0.05574</cdr:x>
      <cdr:y>0.09929</cdr:y>
    </cdr:to>
    <cdr:sp macro="" textlink="">
      <cdr:nvSpPr>
        <cdr:cNvPr id="2" name="TextBox 1"/>
        <cdr:cNvSpPr txBox="1"/>
      </cdr:nvSpPr>
      <cdr:spPr>
        <a:xfrm xmlns:a="http://schemas.openxmlformats.org/drawingml/2006/main">
          <a:off x="214439" y="175700"/>
          <a:ext cx="117580" cy="12180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0" i="0">
              <a:solidFill>
                <a:srgbClr val="FFFFFF"/>
              </a:solidFill>
              <a:latin typeface="Arial" panose="020B0604020202020204" pitchFamily="34" charset="0"/>
            </a:rPr>
            <a:t>%</a:t>
          </a:r>
        </a:p>
      </cdr:txBody>
    </cdr:sp>
  </cdr:relSizeAnchor>
  <cdr:relSizeAnchor xmlns:cdr="http://schemas.openxmlformats.org/drawingml/2006/chartDrawing">
    <cdr:from>
      <cdr:x>0.74576</cdr:x>
      <cdr:y>0.15166</cdr:y>
    </cdr:from>
    <cdr:to>
      <cdr:x>0.97455</cdr:x>
      <cdr:y>0.21743</cdr:y>
    </cdr:to>
    <cdr:sp macro="" textlink="">
      <cdr:nvSpPr>
        <cdr:cNvPr id="4" name="TextBox 3"/>
        <cdr:cNvSpPr txBox="1"/>
      </cdr:nvSpPr>
      <cdr:spPr>
        <a:xfrm xmlns:a="http://schemas.openxmlformats.org/drawingml/2006/main">
          <a:off x="6336705" y="576065"/>
          <a:ext cx="1944018" cy="249822"/>
        </a:xfrm>
        <a:prstGeom xmlns:a="http://schemas.openxmlformats.org/drawingml/2006/main" prst="rect">
          <a:avLst/>
        </a:prstGeom>
        <a:solidFill xmlns:a="http://schemas.openxmlformats.org/drawingml/2006/main">
          <a:schemeClr val="tx1">
            <a:lumMod val="75000"/>
            <a:lumOff val="25000"/>
          </a:schemeClr>
        </a:solidFill>
      </cdr:spPr>
      <cdr:txBody>
        <a:bodyPr xmlns:a="http://schemas.openxmlformats.org/drawingml/2006/main" vertOverflow="clip" wrap="none" lIns="0" tIns="0" rIns="0" bIns="0" rtlCol="0"/>
        <a:lstStyle xmlns:a="http://schemas.openxmlformats.org/drawingml/2006/main"/>
        <a:p xmlns:a="http://schemas.openxmlformats.org/drawingml/2006/main">
          <a:r>
            <a:rPr lang="en-GB" sz="1200" dirty="0">
              <a:solidFill>
                <a:srgbClr val="FFFFFF"/>
              </a:solidFill>
              <a:latin typeface="Arial" panose="020B0604020202020204" pitchFamily="34" charset="0"/>
            </a:rPr>
            <a:t>Women earn </a:t>
          </a:r>
          <a:r>
            <a:rPr lang="en-GB" sz="1200" b="1" u="sng" dirty="0">
              <a:solidFill>
                <a:srgbClr val="FFFFFF"/>
              </a:solidFill>
              <a:latin typeface="Arial" panose="020B0604020202020204" pitchFamily="34" charset="0"/>
            </a:rPr>
            <a:t>more</a:t>
          </a:r>
          <a:r>
            <a:rPr lang="en-GB" sz="1200" dirty="0">
              <a:solidFill>
                <a:srgbClr val="FFFFFF"/>
              </a:solidFill>
              <a:latin typeface="Arial" panose="020B0604020202020204" pitchFamily="34" charset="0"/>
            </a:rPr>
            <a:t> than men</a:t>
          </a:r>
        </a:p>
      </cdr:txBody>
    </cdr:sp>
  </cdr:relSizeAnchor>
  <cdr:relSizeAnchor xmlns:cdr="http://schemas.openxmlformats.org/drawingml/2006/chartDrawing">
    <cdr:from>
      <cdr:x>0.74576</cdr:x>
      <cdr:y>0.2654</cdr:y>
    </cdr:from>
    <cdr:to>
      <cdr:x>0.98305</cdr:x>
      <cdr:y>0.33118</cdr:y>
    </cdr:to>
    <cdr:sp macro="" textlink="">
      <cdr:nvSpPr>
        <cdr:cNvPr id="7" name="TextBox 1"/>
        <cdr:cNvSpPr txBox="1"/>
      </cdr:nvSpPr>
      <cdr:spPr>
        <a:xfrm xmlns:a="http://schemas.openxmlformats.org/drawingml/2006/main">
          <a:off x="6336705" y="1008113"/>
          <a:ext cx="2016224" cy="249860"/>
        </a:xfrm>
        <a:prstGeom xmlns:a="http://schemas.openxmlformats.org/drawingml/2006/main" prst="rect">
          <a:avLst/>
        </a:prstGeom>
        <a:solidFill xmlns:a="http://schemas.openxmlformats.org/drawingml/2006/main">
          <a:schemeClr val="tx1">
            <a:lumMod val="75000"/>
            <a:lumOff val="25000"/>
          </a:schemeClr>
        </a:solidFill>
      </cdr:spPr>
      <cdr:txBody>
        <a:bodyPr xmlns:a="http://schemas.openxmlformats.org/drawingml/2006/main" wrap="non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dirty="0">
              <a:solidFill>
                <a:srgbClr val="FFFFFF"/>
              </a:solidFill>
              <a:latin typeface="Arial" panose="020B0604020202020204" pitchFamily="34" charset="0"/>
            </a:rPr>
            <a:t>Women earn </a:t>
          </a:r>
          <a:r>
            <a:rPr lang="en-GB" sz="1200" b="1" u="sng" dirty="0">
              <a:solidFill>
                <a:srgbClr val="FFFFFF"/>
              </a:solidFill>
              <a:latin typeface="Arial" panose="020B0604020202020204" pitchFamily="34" charset="0"/>
            </a:rPr>
            <a:t>less</a:t>
          </a:r>
          <a:r>
            <a:rPr lang="en-GB" sz="1200" dirty="0">
              <a:solidFill>
                <a:srgbClr val="FFFFFF"/>
              </a:solidFill>
              <a:latin typeface="Arial" panose="020B0604020202020204" pitchFamily="34" charset="0"/>
            </a:rPr>
            <a:t> than men</a:t>
          </a:r>
        </a:p>
      </cdr:txBody>
    </cdr:sp>
  </cdr:relSizeAnchor>
  <cdr:relSizeAnchor xmlns:cdr="http://schemas.openxmlformats.org/drawingml/2006/chartDrawing">
    <cdr:from>
      <cdr:x>0.06189</cdr:x>
      <cdr:y>0.23883</cdr:y>
    </cdr:from>
    <cdr:to>
      <cdr:x>0.98472</cdr:x>
      <cdr:y>0.24078</cdr:y>
    </cdr:to>
    <cdr:cxnSp macro="">
      <cdr:nvCxnSpPr>
        <cdr:cNvPr id="6" name="Straight Connector 5">
          <a:extLst xmlns:a="http://schemas.openxmlformats.org/drawingml/2006/main">
            <a:ext uri="{FF2B5EF4-FFF2-40B4-BE49-F238E27FC236}">
              <a16:creationId xmlns:a16="http://schemas.microsoft.com/office/drawing/2014/main" id="{21277CB0-30E4-4ED9-A286-CE2B7A483644}"/>
            </a:ext>
          </a:extLst>
        </cdr:cNvPr>
        <cdr:cNvCxnSpPr/>
      </cdr:nvCxnSpPr>
      <cdr:spPr>
        <a:xfrm xmlns:a="http://schemas.openxmlformats.org/drawingml/2006/main" flipV="1">
          <a:off x="386995" y="692087"/>
          <a:ext cx="5770284" cy="5670"/>
        </a:xfrm>
        <a:prstGeom xmlns:a="http://schemas.openxmlformats.org/drawingml/2006/main" prst="line">
          <a:avLst/>
        </a:prstGeom>
        <a:ln xmlns:a="http://schemas.openxmlformats.org/drawingml/2006/main" w="31750">
          <a:solidFill>
            <a:schemeClr val="bg1"/>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0.47489</cdr:x>
      <cdr:y>0.13556</cdr:y>
    </cdr:from>
    <cdr:to>
      <cdr:x>0.4991</cdr:x>
      <cdr:y>0.77041</cdr:y>
    </cdr:to>
    <cdr:sp macro="" textlink="">
      <cdr:nvSpPr>
        <cdr:cNvPr id="3" name="Rectangle 2"/>
        <cdr:cNvSpPr/>
      </cdr:nvSpPr>
      <cdr:spPr>
        <a:xfrm xmlns:a="http://schemas.openxmlformats.org/drawingml/2006/main">
          <a:off x="4034790" y="514985"/>
          <a:ext cx="205740" cy="241173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0.54798</cdr:x>
      <cdr:y>0.13556</cdr:y>
    </cdr:from>
    <cdr:to>
      <cdr:x>0.5713</cdr:x>
      <cdr:y>0.77041</cdr:y>
    </cdr:to>
    <cdr:sp macro="" textlink="">
      <cdr:nvSpPr>
        <cdr:cNvPr id="5" name="Rectangle 4"/>
        <cdr:cNvSpPr/>
      </cdr:nvSpPr>
      <cdr:spPr>
        <a:xfrm xmlns:a="http://schemas.openxmlformats.org/drawingml/2006/main">
          <a:off x="4655820" y="514985"/>
          <a:ext cx="198120" cy="241173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8.xml><?xml version="1.0" encoding="utf-8"?>
<c:userShapes xmlns:c="http://schemas.openxmlformats.org/drawingml/2006/chart">
  <cdr:relSizeAnchor xmlns:cdr="http://schemas.openxmlformats.org/drawingml/2006/chartDrawing">
    <cdr:from>
      <cdr:x>0.00775</cdr:x>
      <cdr:y>0.05225</cdr:y>
    </cdr:from>
    <cdr:to>
      <cdr:x>0.297</cdr:x>
      <cdr:y>0.1015</cdr:y>
    </cdr:to>
    <cdr:sp macro="" textlink="">
      <cdr:nvSpPr>
        <cdr:cNvPr id="3"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0.00775</cdr:x>
      <cdr:y>0.05225</cdr:y>
    </cdr:from>
    <cdr:to>
      <cdr:x>0.297</cdr:x>
      <cdr:y>0.1015</cdr:y>
    </cdr:to>
    <cdr:sp macro="" textlink="">
      <cdr:nvSpPr>
        <cdr:cNvPr id="2" name="TextBox 2"/>
        <cdr:cNvSpPr txBox="1"/>
      </cdr:nvSpPr>
      <cdr:spPr>
        <a:xfrm xmlns:a="http://schemas.openxmlformats.org/drawingml/2006/main">
          <a:off x="57150" y="161925"/>
          <a:ext cx="2190750" cy="161925"/>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cdr:x>
      <cdr:y>0</cdr:y>
    </cdr:from>
    <cdr:to>
      <cdr:x>0.20729</cdr:x>
      <cdr:y>0.12</cdr:y>
    </cdr:to>
    <cdr:sp macro="" textlink="">
      <cdr:nvSpPr>
        <cdr:cNvPr id="5" name="TextBox 4"/>
        <cdr:cNvSpPr txBox="1"/>
      </cdr:nvSpPr>
      <cdr:spPr>
        <a:xfrm xmlns:a="http://schemas.openxmlformats.org/drawingml/2006/main">
          <a:off x="0" y="0"/>
          <a:ext cx="1290515" cy="381000"/>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GB" sz="1200" dirty="0">
              <a:solidFill>
                <a:srgbClr val="FFFFFF"/>
              </a:solidFill>
              <a:latin typeface="Arial" panose="020B0604020202020204" pitchFamily="34" charset="0"/>
            </a:rPr>
            <a:t>In equivalent USD converted using PPPs</a:t>
          </a:r>
        </a:p>
      </cdr:txBody>
    </cdr:sp>
  </cdr:relSizeAnchor>
  <cdr:relSizeAnchor xmlns:cdr="http://schemas.openxmlformats.org/drawingml/2006/chartDrawing">
    <cdr:from>
      <cdr:x>0.48251</cdr:x>
      <cdr:y>0.1476</cdr:y>
    </cdr:from>
    <cdr:to>
      <cdr:x>0.51031</cdr:x>
      <cdr:y>0.67814</cdr:y>
    </cdr:to>
    <cdr:sp macro="" textlink="">
      <cdr:nvSpPr>
        <cdr:cNvPr id="4" name="Rectangle 3"/>
        <cdr:cNvSpPr/>
      </cdr:nvSpPr>
      <cdr:spPr>
        <a:xfrm xmlns:a="http://schemas.openxmlformats.org/drawingml/2006/main">
          <a:off x="4099560" y="560705"/>
          <a:ext cx="236220" cy="201549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0.39686</cdr:x>
      <cdr:y>0.1476</cdr:y>
    </cdr:from>
    <cdr:to>
      <cdr:x>0.42466</cdr:x>
      <cdr:y>0.68015</cdr:y>
    </cdr:to>
    <cdr:sp macro="" textlink="">
      <cdr:nvSpPr>
        <cdr:cNvPr id="6" name="Rectangle 5"/>
        <cdr:cNvSpPr/>
      </cdr:nvSpPr>
      <cdr:spPr>
        <a:xfrm xmlns:a="http://schemas.openxmlformats.org/drawingml/2006/main">
          <a:off x="3371850" y="560705"/>
          <a:ext cx="236220" cy="202311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9.xml><?xml version="1.0" encoding="utf-8"?>
<c:userShapes xmlns:c="http://schemas.openxmlformats.org/drawingml/2006/chart">
  <cdr:relSizeAnchor xmlns:cdr="http://schemas.openxmlformats.org/drawingml/2006/chartDrawing">
    <cdr:from>
      <cdr:x>0.61772</cdr:x>
      <cdr:y>0.12603</cdr:y>
    </cdr:from>
    <cdr:to>
      <cdr:x>0.64178</cdr:x>
      <cdr:y>0.70195</cdr:y>
    </cdr:to>
    <cdr:sp macro="" textlink="">
      <cdr:nvSpPr>
        <cdr:cNvPr id="2" name="Rectangle 1"/>
        <cdr:cNvSpPr/>
      </cdr:nvSpPr>
      <cdr:spPr>
        <a:xfrm xmlns:a="http://schemas.openxmlformats.org/drawingml/2006/main">
          <a:off x="5248711" y="478719"/>
          <a:ext cx="204448" cy="21875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0.64185</cdr:x>
      <cdr:y>0.12603</cdr:y>
    </cdr:from>
    <cdr:to>
      <cdr:x>0.66875</cdr:x>
      <cdr:y>0.70195</cdr:y>
    </cdr:to>
    <cdr:sp macro="" textlink="">
      <cdr:nvSpPr>
        <cdr:cNvPr id="3" name="Rectangle 2"/>
        <cdr:cNvSpPr/>
      </cdr:nvSpPr>
      <cdr:spPr>
        <a:xfrm xmlns:a="http://schemas.openxmlformats.org/drawingml/2006/main">
          <a:off x="5453744" y="478734"/>
          <a:ext cx="228599" cy="218757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0.03791</cdr:y>
    </cdr:from>
    <cdr:to>
      <cdr:x>0.03725</cdr:x>
      <cdr:y>0.09491</cdr:y>
    </cdr:to>
    <cdr:sp macro="" textlink="">
      <cdr:nvSpPr>
        <cdr:cNvPr id="2" name="TextBox 1"/>
        <cdr:cNvSpPr txBox="1"/>
      </cdr:nvSpPr>
      <cdr:spPr>
        <a:xfrm xmlns:a="http://schemas.openxmlformats.org/drawingml/2006/main">
          <a:off x="-323527" y="144016"/>
          <a:ext cx="316511" cy="216510"/>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r>
            <a:rPr lang="en-GB" sz="1200" b="0" i="0" dirty="0">
              <a:solidFill>
                <a:srgbClr val="FFFFFF"/>
              </a:solidFill>
              <a:latin typeface="Arial" panose="020B0604020202020204" pitchFamily="34" charset="0"/>
            </a:rPr>
            <a:t>%</a:t>
          </a:r>
        </a:p>
      </cdr:txBody>
    </cdr:sp>
  </cdr:relSizeAnchor>
  <cdr:relSizeAnchor xmlns:cdr="http://schemas.openxmlformats.org/drawingml/2006/chartDrawing">
    <cdr:from>
      <cdr:x>0.97551</cdr:x>
      <cdr:y>0.78895</cdr:y>
    </cdr:from>
    <cdr:to>
      <cdr:x>0.97551</cdr:x>
      <cdr:y>0.81258</cdr:y>
    </cdr:to>
    <cdr:sp macro="" textlink="">
      <cdr:nvSpPr>
        <cdr:cNvPr id="7" name="xlamTextsS2P46"/>
        <cdr:cNvSpPr txBox="1"/>
      </cdr:nvSpPr>
      <cdr:spPr>
        <a:xfrm xmlns:a="http://schemas.openxmlformats.org/drawingml/2006/main">
          <a:off x="7888647" y="3193753"/>
          <a:ext cx="65" cy="95667"/>
        </a:xfrm>
        <a:prstGeom xmlns:a="http://schemas.openxmlformats.org/drawingml/2006/main" prst="rect">
          <a:avLst/>
        </a:prstGeom>
      </cdr:spPr>
      <cdr:txBody>
        <a:bodyPr xmlns:a="http://schemas.openxmlformats.org/drawingml/2006/main" vertOverflow="clip" vert="horz" wrap="none" lIns="0" tIns="0" rIns="0" bIns="0" rtlCol="0">
          <a:spAutoFit/>
        </a:bodyPr>
        <a:lstStyle xmlns:a="http://schemas.openxmlformats.org/drawingml/2006/main"/>
        <a:p xmlns:a="http://schemas.openxmlformats.org/drawingml/2006/main">
          <a:pPr algn="ctr"/>
          <a:endParaRPr lang="en-GB" sz="650" b="1">
            <a:latin typeface="Arial Narrow" panose="020B0606020202030204" pitchFamily="34" charset="0"/>
          </a:endParaRPr>
        </a:p>
      </cdr:txBody>
    </cdr:sp>
  </cdr:relSizeAnchor>
  <cdr:relSizeAnchor xmlns:cdr="http://schemas.openxmlformats.org/drawingml/2006/chartDrawing">
    <cdr:from>
      <cdr:x>0.62541</cdr:x>
      <cdr:y>0.07069</cdr:y>
    </cdr:from>
    <cdr:to>
      <cdr:x>0.64604</cdr:x>
      <cdr:y>0.63634</cdr:y>
    </cdr:to>
    <cdr:sp macro="" textlink="">
      <cdr:nvSpPr>
        <cdr:cNvPr id="4" name="Rectangle 3"/>
        <cdr:cNvSpPr/>
      </cdr:nvSpPr>
      <cdr:spPr>
        <a:xfrm xmlns:a="http://schemas.openxmlformats.org/drawingml/2006/main">
          <a:off x="5313636" y="268534"/>
          <a:ext cx="175279" cy="2148841"/>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0.66663</cdr:x>
      <cdr:y>0.06519</cdr:y>
    </cdr:from>
    <cdr:to>
      <cdr:x>0.68771</cdr:x>
      <cdr:y>0.63084</cdr:y>
    </cdr:to>
    <cdr:sp macro="" textlink="">
      <cdr:nvSpPr>
        <cdr:cNvPr id="3" name="Rectangle 2"/>
        <cdr:cNvSpPr/>
      </cdr:nvSpPr>
      <cdr:spPr>
        <a:xfrm xmlns:a="http://schemas.openxmlformats.org/drawingml/2006/main">
          <a:off x="5663872" y="247636"/>
          <a:ext cx="179102" cy="2148841"/>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0.xml><?xml version="1.0" encoding="utf-8"?>
<c:userShapes xmlns:c="http://schemas.openxmlformats.org/drawingml/2006/chart">
  <cdr:relSizeAnchor xmlns:cdr="http://schemas.openxmlformats.org/drawingml/2006/chartDrawing">
    <cdr:from>
      <cdr:x>0.38214</cdr:x>
      <cdr:y>0.13011</cdr:y>
    </cdr:from>
    <cdr:to>
      <cdr:x>0.41028</cdr:x>
      <cdr:y>0.74706</cdr:y>
    </cdr:to>
    <cdr:sp macro="" textlink="">
      <cdr:nvSpPr>
        <cdr:cNvPr id="2" name="Rectangle 1"/>
        <cdr:cNvSpPr/>
      </cdr:nvSpPr>
      <cdr:spPr>
        <a:xfrm xmlns:a="http://schemas.openxmlformats.org/drawingml/2006/main">
          <a:off x="3246986" y="508868"/>
          <a:ext cx="239165" cy="241300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0.30032</cdr:x>
      <cdr:y>0.13116</cdr:y>
    </cdr:from>
    <cdr:to>
      <cdr:x>0.32705</cdr:x>
      <cdr:y>0.74812</cdr:y>
    </cdr:to>
    <cdr:sp macro="" textlink="">
      <cdr:nvSpPr>
        <cdr:cNvPr id="3" name="Rectangle 2"/>
        <cdr:cNvSpPr/>
      </cdr:nvSpPr>
      <cdr:spPr>
        <a:xfrm xmlns:a="http://schemas.openxmlformats.org/drawingml/2006/main">
          <a:off x="2551792" y="513004"/>
          <a:ext cx="227109" cy="241300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1.xml><?xml version="1.0" encoding="utf-8"?>
<c:userShapes xmlns:c="http://schemas.openxmlformats.org/drawingml/2006/chart">
  <cdr:relSizeAnchor xmlns:cdr="http://schemas.openxmlformats.org/drawingml/2006/chartDrawing">
    <cdr:from>
      <cdr:x>0.41504</cdr:x>
      <cdr:y>0.1004</cdr:y>
    </cdr:from>
    <cdr:to>
      <cdr:x>0.43926</cdr:x>
      <cdr:y>0.78849</cdr:y>
    </cdr:to>
    <cdr:sp macro="" textlink="">
      <cdr:nvSpPr>
        <cdr:cNvPr id="2" name="Rectangle 1"/>
        <cdr:cNvSpPr/>
      </cdr:nvSpPr>
      <cdr:spPr>
        <a:xfrm xmlns:a="http://schemas.openxmlformats.org/drawingml/2006/main">
          <a:off x="3526610" y="381361"/>
          <a:ext cx="205740" cy="2613659"/>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0.36149</cdr:x>
      <cdr:y>0.10414</cdr:y>
    </cdr:from>
    <cdr:to>
      <cdr:x>0.38686</cdr:x>
      <cdr:y>0.79223</cdr:y>
    </cdr:to>
    <cdr:sp macro="" textlink="">
      <cdr:nvSpPr>
        <cdr:cNvPr id="3" name="Rectangle 2"/>
        <cdr:cNvSpPr/>
      </cdr:nvSpPr>
      <cdr:spPr>
        <a:xfrm xmlns:a="http://schemas.openxmlformats.org/drawingml/2006/main">
          <a:off x="3071586" y="395549"/>
          <a:ext cx="215537" cy="2613659"/>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2.xml><?xml version="1.0" encoding="utf-8"?>
<c:userShapes xmlns:c="http://schemas.openxmlformats.org/drawingml/2006/chart">
  <cdr:relSizeAnchor xmlns:cdr="http://schemas.openxmlformats.org/drawingml/2006/chartDrawing">
    <cdr:from>
      <cdr:x>0.34755</cdr:x>
      <cdr:y>0.14119</cdr:y>
    </cdr:from>
    <cdr:to>
      <cdr:x>0.37469</cdr:x>
      <cdr:y>0.73959</cdr:y>
    </cdr:to>
    <cdr:sp macro="" textlink="">
      <cdr:nvSpPr>
        <cdr:cNvPr id="2" name="Rectangle 1"/>
        <cdr:cNvSpPr/>
      </cdr:nvSpPr>
      <cdr:spPr>
        <a:xfrm xmlns:a="http://schemas.openxmlformats.org/drawingml/2006/main">
          <a:off x="2953072" y="536302"/>
          <a:ext cx="230637" cy="227297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0.32064</cdr:x>
      <cdr:y>0.14262</cdr:y>
    </cdr:from>
    <cdr:to>
      <cdr:x>0.34755</cdr:x>
      <cdr:y>0.74102</cdr:y>
    </cdr:to>
    <cdr:sp macro="" textlink="">
      <cdr:nvSpPr>
        <cdr:cNvPr id="3" name="Rectangle 2"/>
        <cdr:cNvSpPr/>
      </cdr:nvSpPr>
      <cdr:spPr>
        <a:xfrm xmlns:a="http://schemas.openxmlformats.org/drawingml/2006/main">
          <a:off x="2724473" y="541746"/>
          <a:ext cx="228600" cy="227297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3.xml><?xml version="1.0" encoding="utf-8"?>
<c:userShapes xmlns:c="http://schemas.openxmlformats.org/drawingml/2006/chart">
  <cdr:relSizeAnchor xmlns:cdr="http://schemas.openxmlformats.org/drawingml/2006/chartDrawing">
    <cdr:from>
      <cdr:x>1.11283E-7</cdr:x>
      <cdr:y>0.01741</cdr:y>
    </cdr:from>
    <cdr:to>
      <cdr:x>0.04977</cdr:x>
      <cdr:y>0.08289</cdr:y>
    </cdr:to>
    <cdr:sp macro="" textlink="">
      <cdr:nvSpPr>
        <cdr:cNvPr id="2" name="TextBox 1"/>
        <cdr:cNvSpPr txBox="1"/>
      </cdr:nvSpPr>
      <cdr:spPr>
        <a:xfrm xmlns:a="http://schemas.openxmlformats.org/drawingml/2006/main">
          <a:off x="1" y="73746"/>
          <a:ext cx="447219" cy="277353"/>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endParaRPr lang="en-GB" sz="1000" b="0" i="0">
            <a:solidFill>
              <a:srgbClr val="000000"/>
            </a:solidFill>
            <a:latin typeface="Arial Narrow"/>
            <a:cs typeface="Arial" panose="020B0604020202020204" pitchFamily="34" charset="0"/>
          </a:endParaRPr>
        </a:p>
      </cdr:txBody>
    </cdr:sp>
  </cdr:relSizeAnchor>
  <cdr:relSizeAnchor xmlns:cdr="http://schemas.openxmlformats.org/drawingml/2006/chartDrawing">
    <cdr:from>
      <cdr:x>0</cdr:x>
      <cdr:y>0.11374</cdr:y>
    </cdr:from>
    <cdr:to>
      <cdr:x>0.08475</cdr:x>
      <cdr:y>0.17479</cdr:y>
    </cdr:to>
    <cdr:sp macro="" textlink="">
      <cdr:nvSpPr>
        <cdr:cNvPr id="3" name="TextBox 2"/>
        <cdr:cNvSpPr txBox="1"/>
      </cdr:nvSpPr>
      <cdr:spPr>
        <a:xfrm xmlns:a="http://schemas.openxmlformats.org/drawingml/2006/main">
          <a:off x="0" y="432048"/>
          <a:ext cx="720080" cy="2318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dirty="0">
              <a:solidFill>
                <a:srgbClr val="FFFFFF"/>
              </a:solidFill>
              <a:latin typeface="Arial" panose="020B0604020202020204" pitchFamily="34" charset="0"/>
            </a:rPr>
            <a:t>Index</a:t>
          </a:r>
        </a:p>
      </cdr:txBody>
    </cdr:sp>
  </cdr:relSizeAnchor>
  <cdr:relSizeAnchor xmlns:cdr="http://schemas.openxmlformats.org/drawingml/2006/chartDrawing">
    <cdr:from>
      <cdr:x>0.45516</cdr:x>
      <cdr:y>0.21929</cdr:y>
    </cdr:from>
    <cdr:to>
      <cdr:x>0.48655</cdr:x>
      <cdr:y>0.75947</cdr:y>
    </cdr:to>
    <cdr:sp macro="" textlink="">
      <cdr:nvSpPr>
        <cdr:cNvPr id="4" name="Rectangle 3"/>
        <cdr:cNvSpPr/>
      </cdr:nvSpPr>
      <cdr:spPr>
        <a:xfrm xmlns:a="http://schemas.openxmlformats.org/drawingml/2006/main">
          <a:off x="3867472" y="876320"/>
          <a:ext cx="266700" cy="215867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0.42559</cdr:x>
      <cdr:y>0.21466</cdr:y>
    </cdr:from>
    <cdr:to>
      <cdr:x>0.45516</cdr:x>
      <cdr:y>0.75484</cdr:y>
    </cdr:to>
    <cdr:sp macro="" textlink="">
      <cdr:nvSpPr>
        <cdr:cNvPr id="5" name="Rectangle 4"/>
        <cdr:cNvSpPr/>
      </cdr:nvSpPr>
      <cdr:spPr>
        <a:xfrm xmlns:a="http://schemas.openxmlformats.org/drawingml/2006/main">
          <a:off x="3616208" y="857810"/>
          <a:ext cx="251264" cy="215867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4.xml><?xml version="1.0" encoding="utf-8"?>
<c:userShapes xmlns:c="http://schemas.openxmlformats.org/drawingml/2006/chart">
  <cdr:relSizeAnchor xmlns:cdr="http://schemas.openxmlformats.org/drawingml/2006/chartDrawing">
    <cdr:from>
      <cdr:x>0</cdr:x>
      <cdr:y>0.00058</cdr:y>
    </cdr:from>
    <cdr:to>
      <cdr:x>0.04237</cdr:x>
      <cdr:y>0.05941</cdr:y>
    </cdr:to>
    <cdr:sp macro="" textlink="">
      <cdr:nvSpPr>
        <cdr:cNvPr id="2" name="TextBox 1"/>
        <cdr:cNvSpPr txBox="1"/>
      </cdr:nvSpPr>
      <cdr:spPr>
        <a:xfrm xmlns:a="http://schemas.openxmlformats.org/drawingml/2006/main">
          <a:off x="0" y="2302"/>
          <a:ext cx="360038" cy="235096"/>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200" b="0" i="0" dirty="0">
              <a:solidFill>
                <a:srgbClr val="FFFFFF"/>
              </a:solidFill>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0.56579</cdr:x>
      <cdr:y>0.09203</cdr:y>
    </cdr:from>
    <cdr:to>
      <cdr:x>0.5918</cdr:x>
      <cdr:y>0.78476</cdr:y>
    </cdr:to>
    <cdr:sp macro="" textlink="">
      <cdr:nvSpPr>
        <cdr:cNvPr id="4" name="Rectangle 3"/>
        <cdr:cNvSpPr/>
      </cdr:nvSpPr>
      <cdr:spPr>
        <a:xfrm xmlns:a="http://schemas.openxmlformats.org/drawingml/2006/main">
          <a:off x="4807495" y="367776"/>
          <a:ext cx="220980" cy="276827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0.51741</cdr:x>
      <cdr:y>0.09344</cdr:y>
    </cdr:from>
    <cdr:to>
      <cdr:x>0.54252</cdr:x>
      <cdr:y>0.78616</cdr:y>
    </cdr:to>
    <cdr:sp macro="" textlink="">
      <cdr:nvSpPr>
        <cdr:cNvPr id="5" name="Rectangle 4"/>
        <cdr:cNvSpPr/>
      </cdr:nvSpPr>
      <cdr:spPr>
        <a:xfrm xmlns:a="http://schemas.openxmlformats.org/drawingml/2006/main">
          <a:off x="4396377" y="373397"/>
          <a:ext cx="213360" cy="2768276"/>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5.xml><?xml version="1.0" encoding="utf-8"?>
<c:userShapes xmlns:c="http://schemas.openxmlformats.org/drawingml/2006/chart">
  <cdr:relSizeAnchor xmlns:cdr="http://schemas.openxmlformats.org/drawingml/2006/chartDrawing">
    <cdr:from>
      <cdr:x>0</cdr:x>
      <cdr:y>0.04175</cdr:y>
    </cdr:from>
    <cdr:to>
      <cdr:x>0.16949</cdr:x>
      <cdr:y>0.10286</cdr:y>
    </cdr:to>
    <cdr:sp macro="" textlink="">
      <cdr:nvSpPr>
        <cdr:cNvPr id="2" name="TextBox 1"/>
        <cdr:cNvSpPr txBox="1"/>
      </cdr:nvSpPr>
      <cdr:spPr>
        <a:xfrm xmlns:a="http://schemas.openxmlformats.org/drawingml/2006/main">
          <a:off x="0" y="162281"/>
          <a:ext cx="1440147" cy="237550"/>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200" b="0" i="0" dirty="0">
              <a:solidFill>
                <a:srgbClr val="FFFFFF"/>
              </a:solidFill>
              <a:latin typeface="Arial" panose="020B0604020202020204" pitchFamily="34" charset="0"/>
              <a:cs typeface="Arial" panose="020B0604020202020204" pitchFamily="34" charset="0"/>
            </a:rPr>
            <a:t>Percentage</a:t>
          </a:r>
          <a:r>
            <a:rPr lang="en-GB" sz="1200" b="0" i="0" baseline="0" dirty="0">
              <a:solidFill>
                <a:srgbClr val="FFFFFF"/>
              </a:solidFill>
              <a:latin typeface="Arial" panose="020B0604020202020204" pitchFamily="34" charset="0"/>
              <a:cs typeface="Arial" panose="020B0604020202020204" pitchFamily="34" charset="0"/>
            </a:rPr>
            <a:t> points</a:t>
          </a:r>
          <a:endParaRPr lang="en-GB" sz="1200" b="0" i="0" dirty="0">
            <a:solidFill>
              <a:srgbClr val="FFFFFF"/>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0.78606</cdr:x>
      <cdr:y>0.1358</cdr:y>
    </cdr:from>
    <cdr:to>
      <cdr:x>0.81386</cdr:x>
      <cdr:y>0.74797</cdr:y>
    </cdr:to>
    <cdr:sp macro="" textlink="">
      <cdr:nvSpPr>
        <cdr:cNvPr id="3" name="Rectangle 2"/>
        <cdr:cNvSpPr/>
      </cdr:nvSpPr>
      <cdr:spPr>
        <a:xfrm xmlns:a="http://schemas.openxmlformats.org/drawingml/2006/main">
          <a:off x="6679112" y="527891"/>
          <a:ext cx="236220" cy="2379656"/>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0.75237</cdr:x>
      <cdr:y>0.1372</cdr:y>
    </cdr:from>
    <cdr:to>
      <cdr:x>0.78644</cdr:x>
      <cdr:y>0.74937</cdr:y>
    </cdr:to>
    <cdr:sp macro="" textlink="">
      <cdr:nvSpPr>
        <cdr:cNvPr id="4" name="Rectangle 3"/>
        <cdr:cNvSpPr/>
      </cdr:nvSpPr>
      <cdr:spPr>
        <a:xfrm xmlns:a="http://schemas.openxmlformats.org/drawingml/2006/main">
          <a:off x="6392817" y="533333"/>
          <a:ext cx="289560" cy="2379656"/>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6.xml><?xml version="1.0" encoding="utf-8"?>
<c:userShapes xmlns:c="http://schemas.openxmlformats.org/drawingml/2006/chart">
  <cdr:relSizeAnchor xmlns:cdr="http://schemas.openxmlformats.org/drawingml/2006/chartDrawing">
    <cdr:from>
      <cdr:x>0</cdr:x>
      <cdr:y>0</cdr:y>
    </cdr:from>
    <cdr:to>
      <cdr:x>0.12712</cdr:x>
      <cdr:y>0.08289</cdr:y>
    </cdr:to>
    <cdr:sp macro="" textlink="">
      <cdr:nvSpPr>
        <cdr:cNvPr id="2" name="TextBox 1"/>
        <cdr:cNvSpPr txBox="1"/>
      </cdr:nvSpPr>
      <cdr:spPr>
        <a:xfrm xmlns:a="http://schemas.openxmlformats.org/drawingml/2006/main">
          <a:off x="-323528" y="-1203598"/>
          <a:ext cx="1080119" cy="314851"/>
        </a:xfrm>
        <a:prstGeom xmlns:a="http://schemas.openxmlformats.org/drawingml/2006/main" prst="rect">
          <a:avLst/>
        </a:prstGeom>
      </cdr:spPr>
      <cdr:txBody>
        <a:bodyPr xmlns:a="http://schemas.openxmlformats.org/drawingml/2006/main" vertOverflow="clip" wrap="square" lIns="36000" rIns="36000" rtlCol="0" anchor="ctr"/>
        <a:lstStyle xmlns:a="http://schemas.openxmlformats.org/drawingml/2006/main"/>
        <a:p xmlns:a="http://schemas.openxmlformats.org/drawingml/2006/main">
          <a:pPr algn="ctr"/>
          <a:r>
            <a:rPr lang="en-GB" sz="1000" b="0" i="0" dirty="0">
              <a:solidFill>
                <a:srgbClr val="FFFFFF"/>
              </a:solidFill>
              <a:latin typeface="Arial" panose="020B0604020202020204" pitchFamily="34" charset="0"/>
              <a:cs typeface="Arial" panose="020B0604020202020204" pitchFamily="34" charset="0"/>
            </a:rPr>
            <a:t>Equivalent</a:t>
          </a:r>
          <a:r>
            <a:rPr lang="en-GB" sz="1050" b="0" i="0" dirty="0">
              <a:solidFill>
                <a:srgbClr val="FFFFFF"/>
              </a:solidFill>
              <a:latin typeface="Arial" panose="020B0604020202020204" pitchFamily="34" charset="0"/>
              <a:cs typeface="Arial" panose="020B0604020202020204" pitchFamily="34" charset="0"/>
            </a:rPr>
            <a:t> USD</a:t>
          </a:r>
        </a:p>
      </cdr:txBody>
    </cdr:sp>
  </cdr:relSizeAnchor>
  <cdr:relSizeAnchor xmlns:cdr="http://schemas.openxmlformats.org/drawingml/2006/chartDrawing">
    <cdr:from>
      <cdr:x>0.5</cdr:x>
      <cdr:y>0.09782</cdr:y>
    </cdr:from>
    <cdr:to>
      <cdr:x>0.52498</cdr:x>
      <cdr:y>0.78248</cdr:y>
    </cdr:to>
    <cdr:sp macro="" textlink="">
      <cdr:nvSpPr>
        <cdr:cNvPr id="4" name="Rectangle 3"/>
        <cdr:cNvSpPr/>
      </cdr:nvSpPr>
      <cdr:spPr>
        <a:xfrm xmlns:a="http://schemas.openxmlformats.org/drawingml/2006/main">
          <a:off x="4248471" y="371563"/>
          <a:ext cx="212271" cy="260063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0.45339</cdr:x>
      <cdr:y>0.09753</cdr:y>
    </cdr:from>
    <cdr:to>
      <cdr:x>0.47671</cdr:x>
      <cdr:y>0.7822</cdr:y>
    </cdr:to>
    <cdr:sp macro="" textlink="">
      <cdr:nvSpPr>
        <cdr:cNvPr id="5" name="Rectangle 4"/>
        <cdr:cNvSpPr/>
      </cdr:nvSpPr>
      <cdr:spPr>
        <a:xfrm xmlns:a="http://schemas.openxmlformats.org/drawingml/2006/main">
          <a:off x="3852428" y="370470"/>
          <a:ext cx="198120" cy="260063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7.xml><?xml version="1.0" encoding="utf-8"?>
<c:userShapes xmlns:c="http://schemas.openxmlformats.org/drawingml/2006/chart">
  <cdr:relSizeAnchor xmlns:cdr="http://schemas.openxmlformats.org/drawingml/2006/chartDrawing">
    <cdr:from>
      <cdr:x>0.64709</cdr:x>
      <cdr:y>0.10046</cdr:y>
    </cdr:from>
    <cdr:to>
      <cdr:x>0.67848</cdr:x>
      <cdr:y>0.72463</cdr:y>
    </cdr:to>
    <cdr:sp macro="" textlink="">
      <cdr:nvSpPr>
        <cdr:cNvPr id="2" name="Rectangle 1"/>
        <cdr:cNvSpPr/>
      </cdr:nvSpPr>
      <cdr:spPr>
        <a:xfrm xmlns:a="http://schemas.openxmlformats.org/drawingml/2006/main">
          <a:off x="5916053" y="415671"/>
          <a:ext cx="286985" cy="258262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0.36457</cdr:x>
      <cdr:y>0.09946</cdr:y>
    </cdr:from>
    <cdr:to>
      <cdr:x>0.39552</cdr:x>
      <cdr:y>0.72463</cdr:y>
    </cdr:to>
    <cdr:sp macro="" textlink="">
      <cdr:nvSpPr>
        <cdr:cNvPr id="3" name="Rectangle 2"/>
        <cdr:cNvSpPr/>
      </cdr:nvSpPr>
      <cdr:spPr>
        <a:xfrm xmlns:a="http://schemas.openxmlformats.org/drawingml/2006/main">
          <a:off x="3333100" y="411534"/>
          <a:ext cx="282962" cy="2586757"/>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8.xml><?xml version="1.0" encoding="utf-8"?>
<c:userShapes xmlns:c="http://schemas.openxmlformats.org/drawingml/2006/chart">
  <cdr:relSizeAnchor xmlns:cdr="http://schemas.openxmlformats.org/drawingml/2006/chartDrawing">
    <cdr:from>
      <cdr:x>0.00799</cdr:x>
      <cdr:y>0.05233</cdr:y>
    </cdr:from>
    <cdr:to>
      <cdr:x>0.2974</cdr:x>
      <cdr:y>0.10221</cdr:y>
    </cdr:to>
    <cdr:sp macro="" textlink="">
      <cdr:nvSpPr>
        <cdr:cNvPr id="3" name="TextBox 2"/>
        <cdr:cNvSpPr txBox="1"/>
      </cdr:nvSpPr>
      <cdr:spPr>
        <a:xfrm xmlns:a="http://schemas.openxmlformats.org/drawingml/2006/main">
          <a:off x="63688" y="200729"/>
          <a:ext cx="2307988" cy="1913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nSpc>
              <a:spcPts val="1100"/>
            </a:lnSpc>
          </a:pPr>
          <a:endParaRPr lang="en-US" sz="1100"/>
        </a:p>
      </cdr:txBody>
    </cdr:sp>
  </cdr:relSizeAnchor>
  <cdr:relSizeAnchor xmlns:cdr="http://schemas.openxmlformats.org/drawingml/2006/chartDrawing">
    <cdr:from>
      <cdr:x>0.00502</cdr:x>
      <cdr:y>0.0293</cdr:y>
    </cdr:from>
    <cdr:to>
      <cdr:x>0.15318</cdr:x>
      <cdr:y>0.12104</cdr:y>
    </cdr:to>
    <cdr:sp macro="" textlink="">
      <cdr:nvSpPr>
        <cdr:cNvPr id="5" name="TextBox 1"/>
        <cdr:cNvSpPr txBox="1"/>
      </cdr:nvSpPr>
      <cdr:spPr>
        <a:xfrm xmlns:a="http://schemas.openxmlformats.org/drawingml/2006/main">
          <a:off x="40033" y="112399"/>
          <a:ext cx="1181547" cy="3519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a:p>
      </cdr:txBody>
    </cdr:sp>
  </cdr:relSizeAnchor>
  <cdr:relSizeAnchor xmlns:cdr="http://schemas.openxmlformats.org/drawingml/2006/chartDrawing">
    <cdr:from>
      <cdr:x>0.48251</cdr:x>
      <cdr:y>0.13276</cdr:y>
    </cdr:from>
    <cdr:to>
      <cdr:x>0.50314</cdr:x>
      <cdr:y>0.66856</cdr:y>
    </cdr:to>
    <cdr:sp macro="" textlink="">
      <cdr:nvSpPr>
        <cdr:cNvPr id="8" name="Rectangle 3"/>
        <cdr:cNvSpPr>
          <a:spLocks xmlns:a="http://schemas.openxmlformats.org/drawingml/2006/main" noChangeArrowheads="1"/>
        </cdr:cNvSpPr>
      </cdr:nvSpPr>
      <cdr:spPr bwMode="auto">
        <a:xfrm xmlns:a="http://schemas.openxmlformats.org/drawingml/2006/main">
          <a:off x="4099550" y="504341"/>
          <a:ext cx="175278" cy="2035454"/>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w="9525" algn="ctr">
          <a:noFill/>
          <a:round/>
          <a:headEnd/>
          <a:tailEnd/>
        </a:ln>
      </cdr:spPr>
      <cdr:txBody>
        <a:bodyPr xmlns:a="http://schemas.openxmlformats.org/drawingml/2006/main"/>
        <a:lstStyle xmlns:a="http://schemas.openxmlformats.org/drawingml/2006/main"/>
        <a:p xmlns:a="http://schemas.openxmlformats.org/drawingml/2006/main">
          <a:endParaRPr lang="en-GB"/>
        </a:p>
      </cdr:txBody>
    </cdr:sp>
  </cdr:relSizeAnchor>
  <cdr:relSizeAnchor xmlns:cdr="http://schemas.openxmlformats.org/drawingml/2006/chartDrawing">
    <cdr:from>
      <cdr:x>0.00886</cdr:x>
      <cdr:y>0.01221</cdr:y>
    </cdr:from>
    <cdr:to>
      <cdr:x>0.18644</cdr:x>
      <cdr:y>0.1327</cdr:y>
    </cdr:to>
    <cdr:sp macro="" textlink="">
      <cdr:nvSpPr>
        <cdr:cNvPr id="7" name="TextBox 1"/>
        <cdr:cNvSpPr txBox="1"/>
      </cdr:nvSpPr>
      <cdr:spPr>
        <a:xfrm xmlns:a="http://schemas.openxmlformats.org/drawingml/2006/main">
          <a:off x="75282" y="46379"/>
          <a:ext cx="1508893" cy="4576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800" b="0" i="0" u="none" strike="noStrike" kern="1200" baseline="0">
              <a:solidFill>
                <a:srgbClr val="000000"/>
              </a:solidFill>
              <a:latin typeface="Arial"/>
              <a:ea typeface="Arial"/>
              <a:cs typeface="Arial"/>
            </a:defRPr>
          </a:pPr>
          <a:r>
            <a:rPr lang="en-US" sz="1000" dirty="0">
              <a:solidFill>
                <a:srgbClr val="FFFFFF"/>
              </a:solidFill>
              <a:latin typeface="Arial" panose="020B0604020202020204" pitchFamily="34" charset="0"/>
            </a:rPr>
            <a:t>Equivalent USD converted using PPPs</a:t>
          </a:r>
        </a:p>
        <a:p xmlns:a="http://schemas.openxmlformats.org/drawingml/2006/main">
          <a:pPr>
            <a:lnSpc>
              <a:spcPts val="1100"/>
            </a:lnSpc>
          </a:pPr>
          <a:endParaRPr lang="en-US" sz="1000" dirty="0">
            <a:solidFill>
              <a:srgbClr val="FFFFFF"/>
            </a:solidFill>
            <a:latin typeface="Arial" panose="020B0604020202020204" pitchFamily="34" charset="0"/>
          </a:endParaRPr>
        </a:p>
      </cdr:txBody>
    </cdr:sp>
  </cdr:relSizeAnchor>
  <cdr:relSizeAnchor xmlns:cdr="http://schemas.openxmlformats.org/drawingml/2006/chartDrawing">
    <cdr:from>
      <cdr:x>0.46188</cdr:x>
      <cdr:y>0.13356</cdr:y>
    </cdr:from>
    <cdr:to>
      <cdr:x>0.48296</cdr:x>
      <cdr:y>0.6651</cdr:y>
    </cdr:to>
    <cdr:sp macro="" textlink="">
      <cdr:nvSpPr>
        <cdr:cNvPr id="2" name="Rectangle 1"/>
        <cdr:cNvSpPr/>
      </cdr:nvSpPr>
      <cdr:spPr>
        <a:xfrm xmlns:a="http://schemas.openxmlformats.org/drawingml/2006/main">
          <a:off x="3924271" y="507379"/>
          <a:ext cx="179102" cy="2019259"/>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9.xml><?xml version="1.0" encoding="utf-8"?>
<c:userShapes xmlns:c="http://schemas.openxmlformats.org/drawingml/2006/chart">
  <cdr:relSizeAnchor xmlns:cdr="http://schemas.openxmlformats.org/drawingml/2006/chartDrawing">
    <cdr:from>
      <cdr:x>0.49417</cdr:x>
      <cdr:y>0.10848</cdr:y>
    </cdr:from>
    <cdr:to>
      <cdr:x>0.51839</cdr:x>
      <cdr:y>0.70422</cdr:y>
    </cdr:to>
    <cdr:sp macro="" textlink="">
      <cdr:nvSpPr>
        <cdr:cNvPr id="2" name="Rectangle 1"/>
        <cdr:cNvSpPr/>
      </cdr:nvSpPr>
      <cdr:spPr>
        <a:xfrm xmlns:a="http://schemas.openxmlformats.org/drawingml/2006/main">
          <a:off x="4198620" y="412115"/>
          <a:ext cx="205740" cy="226314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0.02117</cdr:x>
      <cdr:y>0.02771</cdr:y>
    </cdr:from>
    <cdr:to>
      <cdr:x>0.06354</cdr:x>
      <cdr:y>0.08459</cdr:y>
    </cdr:to>
    <cdr:sp macro="" textlink="">
      <cdr:nvSpPr>
        <cdr:cNvPr id="2" name="TextBox 1"/>
        <cdr:cNvSpPr txBox="1"/>
      </cdr:nvSpPr>
      <cdr:spPr>
        <a:xfrm xmlns:a="http://schemas.openxmlformats.org/drawingml/2006/main">
          <a:off x="188761" y="111799"/>
          <a:ext cx="377790" cy="229481"/>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Overflow="clip" wrap="none" lIns="0" tIns="0" rIns="0" bIns="0" rtlCol="0" anchor="ctr"/>
        <a:lstStyle xmlns:a="http://schemas.openxmlformats.org/drawingml/2006/main"/>
        <a:p xmlns:a="http://schemas.openxmlformats.org/drawingml/2006/main">
          <a:r>
            <a:rPr lang="en-GB" sz="1200" dirty="0">
              <a:solidFill>
                <a:schemeClr val="bg1"/>
              </a:solidFill>
              <a:latin typeface="Arial" panose="020B0604020202020204" pitchFamily="34" charset="0"/>
              <a:cs typeface="Arial" panose="020B0604020202020204" pitchFamily="34" charset="0"/>
            </a:rPr>
            <a:t>Index</a:t>
          </a:r>
        </a:p>
      </cdr:txBody>
    </cdr:sp>
  </cdr:relSizeAnchor>
</c:userShapes>
</file>

<file path=ppt/drawings/drawing40.xml><?xml version="1.0" encoding="utf-8"?>
<c:userShapes xmlns:c="http://schemas.openxmlformats.org/drawingml/2006/chart">
  <cdr:relSizeAnchor xmlns:cdr="http://schemas.openxmlformats.org/drawingml/2006/chartDrawing">
    <cdr:from>
      <cdr:x>0.0124</cdr:x>
      <cdr:y>0</cdr:y>
    </cdr:from>
    <cdr:to>
      <cdr:x>0.21186</cdr:x>
      <cdr:y>0.09479</cdr:y>
    </cdr:to>
    <cdr:sp macro="" textlink="">
      <cdr:nvSpPr>
        <cdr:cNvPr id="2" name="TextBox 1"/>
        <cdr:cNvSpPr txBox="1"/>
      </cdr:nvSpPr>
      <cdr:spPr>
        <a:xfrm xmlns:a="http://schemas.openxmlformats.org/drawingml/2006/main">
          <a:off x="105362" y="0"/>
          <a:ext cx="1694838" cy="360040"/>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GB" sz="1000" b="0" i="0" dirty="0">
              <a:solidFill>
                <a:srgbClr val="FFFFFF"/>
              </a:solidFill>
              <a:latin typeface="Arial" panose="020B0604020202020204" pitchFamily="34" charset="0"/>
              <a:cs typeface="Arial" panose="020B0604020202020204" pitchFamily="34" charset="0"/>
            </a:rPr>
            <a:t>Percentage of total statutory </a:t>
          </a:r>
          <a:br>
            <a:rPr lang="en-GB" sz="1000" b="0" i="0" dirty="0">
              <a:solidFill>
                <a:srgbClr val="FFFFFF"/>
              </a:solidFill>
              <a:latin typeface="Arial" panose="020B0604020202020204" pitchFamily="34" charset="0"/>
              <a:cs typeface="Arial" panose="020B0604020202020204" pitchFamily="34" charset="0"/>
            </a:rPr>
          </a:br>
          <a:r>
            <a:rPr lang="en-GB" sz="1000" b="0" i="0" dirty="0">
              <a:solidFill>
                <a:srgbClr val="FFFFFF"/>
              </a:solidFill>
              <a:latin typeface="Arial" panose="020B0604020202020204" pitchFamily="34" charset="0"/>
              <a:cs typeface="Arial" panose="020B0604020202020204" pitchFamily="34" charset="0"/>
            </a:rPr>
            <a:t>working time spent teaching</a:t>
          </a:r>
        </a:p>
      </cdr:txBody>
    </cdr:sp>
  </cdr:relSizeAnchor>
  <cdr:relSizeAnchor xmlns:cdr="http://schemas.openxmlformats.org/drawingml/2006/chartDrawing">
    <cdr:from>
      <cdr:x>0.45339</cdr:x>
      <cdr:y>0.1327</cdr:y>
    </cdr:from>
    <cdr:to>
      <cdr:x>0.46552</cdr:x>
      <cdr:y>0.39524</cdr:y>
    </cdr:to>
    <cdr:sp macro="" textlink="">
      <cdr:nvSpPr>
        <cdr:cNvPr id="16" name="TextBox 1"/>
        <cdr:cNvSpPr txBox="1"/>
      </cdr:nvSpPr>
      <cdr:spPr>
        <a:xfrm xmlns:a="http://schemas.openxmlformats.org/drawingml/2006/main" rot="16200000">
          <a:off x="3405343" y="951141"/>
          <a:ext cx="997238" cy="10306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GB" sz="1000" b="0" i="0" dirty="0">
              <a:solidFill>
                <a:srgbClr val="FFFFFF"/>
              </a:solidFill>
              <a:latin typeface="Arial" panose="020B0604020202020204" pitchFamily="34" charset="0"/>
            </a:rPr>
            <a:t>Country average</a:t>
          </a:r>
        </a:p>
      </cdr:txBody>
    </cdr:sp>
  </cdr:relSizeAnchor>
  <cdr:relSizeAnchor xmlns:cdr="http://schemas.openxmlformats.org/drawingml/2006/chartDrawing">
    <cdr:from>
      <cdr:x>0.83898</cdr:x>
      <cdr:y>0.64455</cdr:y>
    </cdr:from>
    <cdr:to>
      <cdr:x>0.95027</cdr:x>
      <cdr:y>0.67854</cdr:y>
    </cdr:to>
    <cdr:sp macro="" textlink="">
      <cdr:nvSpPr>
        <cdr:cNvPr id="23" name="TextBox 1"/>
        <cdr:cNvSpPr txBox="1"/>
      </cdr:nvSpPr>
      <cdr:spPr>
        <a:xfrm xmlns:a="http://schemas.openxmlformats.org/drawingml/2006/main">
          <a:off x="7128792" y="2448272"/>
          <a:ext cx="945625" cy="12910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lIns="0" tIns="0" rIns="0" bIns="0"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GB" sz="1000" b="0" i="0" dirty="0">
              <a:solidFill>
                <a:srgbClr val="FFFFFF"/>
              </a:solidFill>
              <a:latin typeface="Arial" panose="020B0604020202020204" pitchFamily="34" charset="0"/>
            </a:rPr>
            <a:t>Country average</a:t>
          </a:r>
        </a:p>
      </cdr:txBody>
    </cdr:sp>
  </cdr:relSizeAnchor>
  <cdr:relSizeAnchor xmlns:cdr="http://schemas.openxmlformats.org/drawingml/2006/chartDrawing">
    <cdr:from>
      <cdr:x>0.84521</cdr:x>
      <cdr:y>0.94313</cdr:y>
    </cdr:from>
    <cdr:to>
      <cdr:x>0.99775</cdr:x>
      <cdr:y>1</cdr:y>
    </cdr:to>
    <cdr:sp macro="" textlink="">
      <cdr:nvSpPr>
        <cdr:cNvPr id="5" name="TextBox 1"/>
        <cdr:cNvSpPr txBox="1"/>
      </cdr:nvSpPr>
      <cdr:spPr>
        <a:xfrm xmlns:a="http://schemas.openxmlformats.org/drawingml/2006/main">
          <a:off x="7181720" y="3582398"/>
          <a:ext cx="1296144" cy="216024"/>
        </a:xfrm>
        <a:prstGeom xmlns:a="http://schemas.openxmlformats.org/drawingml/2006/main" prst="rect">
          <a:avLst/>
        </a:prstGeom>
      </cdr:spPr>
      <cdr:txBody>
        <a:bodyPr xmlns:a="http://schemas.openxmlformats.org/drawingml/2006/main" wrap="non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0" i="0" dirty="0">
              <a:solidFill>
                <a:srgbClr val="FFFFFF"/>
              </a:solidFill>
              <a:latin typeface="Arial" panose="020B0604020202020204" pitchFamily="34" charset="0"/>
              <a:cs typeface="Arial" panose="020B0604020202020204" pitchFamily="34" charset="0"/>
            </a:rPr>
            <a:t>Net teaching hours</a:t>
          </a:r>
        </a:p>
      </cdr:txBody>
    </cdr:sp>
  </cdr:relSizeAnchor>
</c:userShapes>
</file>

<file path=ppt/drawings/drawing41.xml><?xml version="1.0" encoding="utf-8"?>
<c:userShapes xmlns:c="http://schemas.openxmlformats.org/drawingml/2006/chart">
  <cdr:relSizeAnchor xmlns:cdr="http://schemas.openxmlformats.org/drawingml/2006/chartDrawing">
    <cdr:from>
      <cdr:x>0</cdr:x>
      <cdr:y>0</cdr:y>
    </cdr:from>
    <cdr:to>
      <cdr:x>0.20075</cdr:x>
      <cdr:y>0.06573</cdr:y>
    </cdr:to>
    <cdr:sp macro="" textlink="">
      <cdr:nvSpPr>
        <cdr:cNvPr id="2" name="TextBox 13"/>
        <cdr:cNvSpPr txBox="1"/>
      </cdr:nvSpPr>
      <cdr:spPr>
        <a:xfrm xmlns:a="http://schemas.openxmlformats.org/drawingml/2006/main">
          <a:off x="0" y="-658125"/>
          <a:ext cx="1835658" cy="296976"/>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GB" sz="1050" dirty="0">
              <a:solidFill>
                <a:srgbClr val="FFFFFF"/>
              </a:solidFill>
              <a:latin typeface="Arial" panose="020B0604020202020204" pitchFamily="34" charset="0"/>
            </a:rPr>
            <a:t>USD</a:t>
          </a:r>
          <a:r>
            <a:rPr lang="en-GB" sz="1050" baseline="0" dirty="0">
              <a:solidFill>
                <a:srgbClr val="FFFFFF"/>
              </a:solidFill>
              <a:latin typeface="Arial" panose="020B0604020202020204" pitchFamily="34" charset="0"/>
            </a:rPr>
            <a:t> converted using PPPs</a:t>
          </a:r>
          <a:endParaRPr lang="en-GB" sz="1050" dirty="0">
            <a:solidFill>
              <a:srgbClr val="FFFFFF"/>
            </a:solidFill>
            <a:latin typeface="Arial" panose="020B0604020202020204" pitchFamily="34" charset="0"/>
          </a:endParaRPr>
        </a:p>
      </cdr:txBody>
    </cdr:sp>
  </cdr:relSizeAnchor>
</c:userShapes>
</file>

<file path=ppt/drawings/drawing42.xml><?xml version="1.0" encoding="utf-8"?>
<c:userShapes xmlns:c="http://schemas.openxmlformats.org/drawingml/2006/chart">
  <cdr:relSizeAnchor xmlns:cdr="http://schemas.openxmlformats.org/drawingml/2006/chartDrawing">
    <cdr:from>
      <cdr:x>0.55336</cdr:x>
      <cdr:y>0.11952</cdr:y>
    </cdr:from>
    <cdr:to>
      <cdr:x>0.57803</cdr:x>
      <cdr:y>0.74033</cdr:y>
    </cdr:to>
    <cdr:sp macro="" textlink="">
      <cdr:nvSpPr>
        <cdr:cNvPr id="2" name="Rectangle 1"/>
        <cdr:cNvSpPr/>
      </cdr:nvSpPr>
      <cdr:spPr>
        <a:xfrm xmlns:a="http://schemas.openxmlformats.org/drawingml/2006/main">
          <a:off x="4701540" y="454025"/>
          <a:ext cx="209550" cy="235839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0.4565</cdr:x>
      <cdr:y>0.12252</cdr:y>
    </cdr:from>
    <cdr:to>
      <cdr:x>0.48027</cdr:x>
      <cdr:y>0.74133</cdr:y>
    </cdr:to>
    <cdr:sp macro="" textlink="">
      <cdr:nvSpPr>
        <cdr:cNvPr id="3" name="Rectangle 2"/>
        <cdr:cNvSpPr/>
      </cdr:nvSpPr>
      <cdr:spPr>
        <a:xfrm xmlns:a="http://schemas.openxmlformats.org/drawingml/2006/main">
          <a:off x="3878580" y="465455"/>
          <a:ext cx="201930" cy="235077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0.08957</cdr:y>
    </cdr:from>
    <cdr:to>
      <cdr:x>0.06213</cdr:x>
      <cdr:y>0.15266</cdr:y>
    </cdr:to>
    <cdr:sp macro="" textlink="">
      <cdr:nvSpPr>
        <cdr:cNvPr id="2" name="TextBox 1"/>
        <cdr:cNvSpPr txBox="1"/>
      </cdr:nvSpPr>
      <cdr:spPr>
        <a:xfrm xmlns:a="http://schemas.openxmlformats.org/drawingml/2006/main">
          <a:off x="0" y="340183"/>
          <a:ext cx="527858" cy="239630"/>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200" b="0" i="0">
              <a:solidFill>
                <a:schemeClr val="bg1"/>
              </a:solidFill>
              <a:latin typeface="Arial" panose="020B0604020202020204" pitchFamily="34" charset="0"/>
              <a:cs typeface="Arial" panose="020B0604020202020204" pitchFamily="34" charset="0"/>
            </a:rPr>
            <a:t>Index</a:t>
          </a:r>
        </a:p>
      </cdr:txBody>
    </cdr:sp>
  </cdr:relSizeAnchor>
</c:userShapes>
</file>

<file path=ppt/drawings/drawing6.xml><?xml version="1.0" encoding="utf-8"?>
<c:userShapes xmlns:c="http://schemas.openxmlformats.org/drawingml/2006/chart">
  <cdr:relSizeAnchor xmlns:cdr="http://schemas.openxmlformats.org/drawingml/2006/chartDrawing">
    <cdr:from>
      <cdr:x>0.00897</cdr:x>
      <cdr:y>0</cdr:y>
    </cdr:from>
    <cdr:to>
      <cdr:x>0.03297</cdr:x>
      <cdr:y>0.03225</cdr:y>
    </cdr:to>
    <cdr:sp macro="" textlink="">
      <cdr:nvSpPr>
        <cdr:cNvPr id="2" name="TextBox 1"/>
        <cdr:cNvSpPr txBox="1"/>
      </cdr:nvSpPr>
      <cdr:spPr>
        <a:xfrm xmlns:a="http://schemas.openxmlformats.org/drawingml/2006/main">
          <a:off x="76200" y="0"/>
          <a:ext cx="203912" cy="122514"/>
        </a:xfrm>
        <a:prstGeom xmlns:a="http://schemas.openxmlformats.org/drawingml/2006/main" prst="rect">
          <a:avLst/>
        </a:prstGeom>
        <a:ln xmlns:a="http://schemas.openxmlformats.org/drawingml/2006/main">
          <a:noFill/>
        </a:ln>
      </cdr:spPr>
      <cdr:txBody>
        <a:bodyPr xmlns:a="http://schemas.openxmlformats.org/drawingml/2006/main" wrap="square" lIns="0" r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200" b="0" i="0" dirty="0">
              <a:solidFill>
                <a:schemeClr val="bg1"/>
              </a:solidFill>
              <a:latin typeface="Arial" panose="020B0604020202020204" pitchFamily="34" charset="0"/>
              <a:cs typeface="Arial" panose="020B0604020202020204" pitchFamily="34" charset="0"/>
            </a:rPr>
            <a:t>%</a:t>
          </a:r>
        </a:p>
      </cdr:txBody>
    </cdr:sp>
  </cdr:relSizeAnchor>
</c:userShapes>
</file>

<file path=ppt/drawings/drawing7.xml><?xml version="1.0" encoding="utf-8"?>
<c:userShapes xmlns:c="http://schemas.openxmlformats.org/drawingml/2006/chart">
  <cdr:relSizeAnchor xmlns:cdr="http://schemas.openxmlformats.org/drawingml/2006/chartDrawing">
    <cdr:from>
      <cdr:x>0.01356</cdr:x>
      <cdr:y>0.01048</cdr:y>
    </cdr:from>
    <cdr:to>
      <cdr:x>0.05081</cdr:x>
      <cdr:y>0.06548</cdr:y>
    </cdr:to>
    <cdr:sp macro="" textlink="">
      <cdr:nvSpPr>
        <cdr:cNvPr id="2" name="TextBox 1"/>
        <cdr:cNvSpPr txBox="1"/>
      </cdr:nvSpPr>
      <cdr:spPr>
        <a:xfrm xmlns:a="http://schemas.openxmlformats.org/drawingml/2006/main">
          <a:off x="115239" y="39819"/>
          <a:ext cx="316487" cy="208939"/>
        </a:xfrm>
        <a:prstGeom xmlns:a="http://schemas.openxmlformats.org/drawingml/2006/main" prst="rect">
          <a:avLst/>
        </a:prstGeom>
        <a:ln xmlns:a="http://schemas.openxmlformats.org/drawingml/2006/main">
          <a:noFill/>
        </a:ln>
      </cdr:spPr>
      <cdr:txBody>
        <a:bodyPr xmlns:a="http://schemas.openxmlformats.org/drawingml/2006/main" vertOverflow="clip" wrap="square" rtlCol="0"/>
        <a:lstStyle xmlns:a="http://schemas.openxmlformats.org/drawingml/2006/main"/>
        <a:p xmlns:a="http://schemas.openxmlformats.org/drawingml/2006/main">
          <a:r>
            <a:rPr lang="en-GB" sz="1200" b="0" i="0" dirty="0">
              <a:solidFill>
                <a:srgbClr val="FFFFFF"/>
              </a:solidFill>
              <a:latin typeface="Arial" panose="020B0604020202020204" pitchFamily="34" charset="0"/>
            </a:rPr>
            <a:t>%</a:t>
          </a:r>
        </a:p>
      </cdr:txBody>
    </cdr:sp>
  </cdr:relSizeAnchor>
  <cdr:relSizeAnchor xmlns:cdr="http://schemas.openxmlformats.org/drawingml/2006/chartDrawing">
    <cdr:from>
      <cdr:x>0.54981</cdr:x>
      <cdr:y>0.09304</cdr:y>
    </cdr:from>
    <cdr:to>
      <cdr:x>0.57214</cdr:x>
      <cdr:y>0.65025</cdr:y>
    </cdr:to>
    <cdr:sp macro="" textlink="">
      <cdr:nvSpPr>
        <cdr:cNvPr id="3" name="Rectangle 2"/>
        <cdr:cNvSpPr/>
      </cdr:nvSpPr>
      <cdr:spPr>
        <a:xfrm xmlns:a="http://schemas.openxmlformats.org/drawingml/2006/main">
          <a:off x="5007974" y="399235"/>
          <a:ext cx="203364" cy="2390933"/>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0.46032</cdr:x>
      <cdr:y>0.09131</cdr:y>
    </cdr:from>
    <cdr:to>
      <cdr:x>0.48236</cdr:x>
      <cdr:y>0.64852</cdr:y>
    </cdr:to>
    <cdr:sp macro="" textlink="">
      <cdr:nvSpPr>
        <cdr:cNvPr id="4" name="Rectangle 3"/>
        <cdr:cNvSpPr/>
      </cdr:nvSpPr>
      <cdr:spPr>
        <a:xfrm xmlns:a="http://schemas.openxmlformats.org/drawingml/2006/main">
          <a:off x="4192859" y="391801"/>
          <a:ext cx="200721" cy="2390933"/>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8.xml><?xml version="1.0" encoding="utf-8"?>
<c:userShapes xmlns:c="http://schemas.openxmlformats.org/drawingml/2006/chart">
  <cdr:relSizeAnchor xmlns:cdr="http://schemas.openxmlformats.org/drawingml/2006/chartDrawing">
    <cdr:from>
      <cdr:x>0.0111</cdr:x>
      <cdr:y>0.0435</cdr:y>
    </cdr:from>
    <cdr:to>
      <cdr:x>0.08475</cdr:x>
      <cdr:y>0.09388</cdr:y>
    </cdr:to>
    <cdr:sp macro="" textlink="">
      <cdr:nvSpPr>
        <cdr:cNvPr id="2" name="TextBox 2"/>
        <cdr:cNvSpPr txBox="1"/>
      </cdr:nvSpPr>
      <cdr:spPr>
        <a:xfrm xmlns:a="http://schemas.openxmlformats.org/drawingml/2006/main">
          <a:off x="94315" y="165231"/>
          <a:ext cx="625765" cy="19136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GB" sz="1200">
              <a:solidFill>
                <a:srgbClr val="FFFFFF"/>
              </a:solidFill>
              <a:latin typeface="Arial" panose="020B0604020202020204" pitchFamily="34" charset="0"/>
            </a:rPr>
            <a:t>Index</a:t>
          </a:r>
        </a:p>
      </cdr:txBody>
    </cdr:sp>
  </cdr:relSizeAnchor>
  <cdr:relSizeAnchor xmlns:cdr="http://schemas.openxmlformats.org/drawingml/2006/chartDrawing">
    <cdr:from>
      <cdr:x>0.58415</cdr:x>
      <cdr:y>0.1392</cdr:y>
    </cdr:from>
    <cdr:to>
      <cdr:x>0.6082</cdr:x>
      <cdr:y>0.73409</cdr:y>
    </cdr:to>
    <cdr:sp macro="" textlink="">
      <cdr:nvSpPr>
        <cdr:cNvPr id="3" name="Rectangle 2"/>
        <cdr:cNvSpPr/>
      </cdr:nvSpPr>
      <cdr:spPr>
        <a:xfrm xmlns:a="http://schemas.openxmlformats.org/drawingml/2006/main">
          <a:off x="5089718" y="556281"/>
          <a:ext cx="209550" cy="237744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0.48402</cdr:x>
      <cdr:y>0.13824</cdr:y>
    </cdr:from>
    <cdr:to>
      <cdr:x>0.51069</cdr:x>
      <cdr:y>0.73219</cdr:y>
    </cdr:to>
    <cdr:sp macro="" textlink="">
      <cdr:nvSpPr>
        <cdr:cNvPr id="4" name="Rectangle 3"/>
        <cdr:cNvSpPr/>
      </cdr:nvSpPr>
      <cdr:spPr>
        <a:xfrm xmlns:a="http://schemas.openxmlformats.org/drawingml/2006/main">
          <a:off x="4217228" y="552471"/>
          <a:ext cx="232410" cy="237363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9.xml><?xml version="1.0" encoding="utf-8"?>
<c:userShapes xmlns:c="http://schemas.openxmlformats.org/drawingml/2006/chart">
  <cdr:relSizeAnchor xmlns:cdr="http://schemas.openxmlformats.org/drawingml/2006/chartDrawing">
    <cdr:from>
      <cdr:x>0.62646</cdr:x>
      <cdr:y>0.08943</cdr:y>
    </cdr:from>
    <cdr:to>
      <cdr:x>0.64709</cdr:x>
      <cdr:y>0.70021</cdr:y>
    </cdr:to>
    <cdr:sp macro="" textlink="">
      <cdr:nvSpPr>
        <cdr:cNvPr id="2" name="Rectangle 1"/>
        <cdr:cNvSpPr/>
      </cdr:nvSpPr>
      <cdr:spPr>
        <a:xfrm xmlns:a="http://schemas.openxmlformats.org/drawingml/2006/main">
          <a:off x="5322570" y="339725"/>
          <a:ext cx="175260" cy="232029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0.64664</cdr:x>
      <cdr:y>0.09143</cdr:y>
    </cdr:from>
    <cdr:to>
      <cdr:x>0.66726</cdr:x>
      <cdr:y>0.70221</cdr:y>
    </cdr:to>
    <cdr:sp macro="" textlink="">
      <cdr:nvSpPr>
        <cdr:cNvPr id="3" name="Rectangle 2"/>
        <cdr:cNvSpPr/>
      </cdr:nvSpPr>
      <cdr:spPr>
        <a:xfrm xmlns:a="http://schemas.openxmlformats.org/drawingml/2006/main">
          <a:off x="5494020" y="347345"/>
          <a:ext cx="175260" cy="2320290"/>
        </a:xfrm>
        <a:prstGeom xmlns:a="http://schemas.openxmlformats.org/drawingml/2006/main" prst="rect">
          <a:avLst/>
        </a:prstGeom>
        <a:solidFill xmlns:a="http://schemas.openxmlformats.org/drawingml/2006/main">
          <a:schemeClr val="bg1">
            <a:lumMod val="50000"/>
            <a:alpha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E96BFFD8-F80B-438C-9E41-CCC5B64AC322}" type="datetimeFigureOut">
              <a:rPr lang="en-GB" smtClean="0"/>
              <a:t>09/09/2019</a:t>
            </a:fld>
            <a:endParaRPr lang="en-GB"/>
          </a:p>
        </p:txBody>
      </p:sp>
      <p:sp>
        <p:nvSpPr>
          <p:cNvPr id="4" name="Footer Placeholder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39058DAC-5102-41AE-A35D-1C5ADE3C1C37}" type="slidenum">
              <a:rPr lang="en-GB" smtClean="0"/>
              <a:t>‹#›</a:t>
            </a:fld>
            <a:endParaRPr lang="en-GB"/>
          </a:p>
        </p:txBody>
      </p:sp>
    </p:spTree>
    <p:extLst>
      <p:ext uri="{BB962C8B-B14F-4D97-AF65-F5344CB8AC3E}">
        <p14:creationId xmlns:p14="http://schemas.microsoft.com/office/powerpoint/2010/main" val="625631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95E5BCDF-78BD-44EF-A691-AC9CF8A283A5}" type="datetimeFigureOut">
              <a:rPr lang="en-GB" smtClean="0"/>
              <a:t>09/09/2019</a:t>
            </a:fld>
            <a:endParaRPr lang="en-GB"/>
          </a:p>
        </p:txBody>
      </p:sp>
      <p:sp>
        <p:nvSpPr>
          <p:cNvPr id="4" name="Slide Image Placeholder 3"/>
          <p:cNvSpPr>
            <a:spLocks noGrp="1" noRot="1" noChangeAspect="1"/>
          </p:cNvSpPr>
          <p:nvPr>
            <p:ph type="sldImg" idx="2"/>
          </p:nvPr>
        </p:nvSpPr>
        <p:spPr>
          <a:xfrm>
            <a:off x="88900" y="746125"/>
            <a:ext cx="6629400"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FEBEEF35-2ACB-486D-BC80-775C546A08B0}" type="slidenum">
              <a:rPr lang="en-GB" smtClean="0"/>
              <a:t>‹#›</a:t>
            </a:fld>
            <a:endParaRPr lang="en-GB"/>
          </a:p>
        </p:txBody>
      </p:sp>
    </p:spTree>
    <p:extLst>
      <p:ext uri="{BB962C8B-B14F-4D97-AF65-F5344CB8AC3E}">
        <p14:creationId xmlns:p14="http://schemas.microsoft.com/office/powerpoint/2010/main" val="349126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1</a:t>
            </a:fld>
            <a:endParaRPr lang="en-GB" dirty="0"/>
          </a:p>
        </p:txBody>
      </p:sp>
    </p:spTree>
    <p:extLst>
      <p:ext uri="{BB962C8B-B14F-4D97-AF65-F5344CB8AC3E}">
        <p14:creationId xmlns:p14="http://schemas.microsoft.com/office/powerpoint/2010/main" val="1089713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FEBEEF35-2ACB-486D-BC80-775C546A08B0}" type="slidenum">
              <a:rPr lang="en-GB" smtClean="0"/>
              <a:t>38</a:t>
            </a:fld>
            <a:endParaRPr lang="en-GB"/>
          </a:p>
        </p:txBody>
      </p:sp>
    </p:spTree>
    <p:extLst>
      <p:ext uri="{BB962C8B-B14F-4D97-AF65-F5344CB8AC3E}">
        <p14:creationId xmlns:p14="http://schemas.microsoft.com/office/powerpoint/2010/main" val="2304404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41</a:t>
            </a:fld>
            <a:endParaRPr lang="en-GB"/>
          </a:p>
        </p:txBody>
      </p:sp>
    </p:spTree>
    <p:extLst>
      <p:ext uri="{BB962C8B-B14F-4D97-AF65-F5344CB8AC3E}">
        <p14:creationId xmlns:p14="http://schemas.microsoft.com/office/powerpoint/2010/main" val="2559274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42</a:t>
            </a:fld>
            <a:endParaRPr lang="en-GB"/>
          </a:p>
        </p:txBody>
      </p:sp>
    </p:spTree>
    <p:extLst>
      <p:ext uri="{BB962C8B-B14F-4D97-AF65-F5344CB8AC3E}">
        <p14:creationId xmlns:p14="http://schemas.microsoft.com/office/powerpoint/2010/main" val="3569708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FEBEEF35-2ACB-486D-BC80-775C546A08B0}" type="slidenum">
              <a:rPr lang="en-GB" smtClean="0"/>
              <a:t>43</a:t>
            </a:fld>
            <a:endParaRPr lang="en-GB"/>
          </a:p>
        </p:txBody>
      </p:sp>
    </p:spTree>
    <p:extLst>
      <p:ext uri="{BB962C8B-B14F-4D97-AF65-F5344CB8AC3E}">
        <p14:creationId xmlns:p14="http://schemas.microsoft.com/office/powerpoint/2010/main" val="1302962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44</a:t>
            </a:fld>
            <a:endParaRPr lang="en-GB"/>
          </a:p>
        </p:txBody>
      </p:sp>
    </p:spTree>
    <p:extLst>
      <p:ext uri="{BB962C8B-B14F-4D97-AF65-F5344CB8AC3E}">
        <p14:creationId xmlns:p14="http://schemas.microsoft.com/office/powerpoint/2010/main" val="3623362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45</a:t>
            </a:fld>
            <a:endParaRPr lang="en-GB"/>
          </a:p>
        </p:txBody>
      </p:sp>
    </p:spTree>
    <p:extLst>
      <p:ext uri="{BB962C8B-B14F-4D97-AF65-F5344CB8AC3E}">
        <p14:creationId xmlns:p14="http://schemas.microsoft.com/office/powerpoint/2010/main" val="768656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46</a:t>
            </a:fld>
            <a:endParaRPr lang="en-GB"/>
          </a:p>
        </p:txBody>
      </p:sp>
    </p:spTree>
    <p:extLst>
      <p:ext uri="{BB962C8B-B14F-4D97-AF65-F5344CB8AC3E}">
        <p14:creationId xmlns:p14="http://schemas.microsoft.com/office/powerpoint/2010/main" val="10374273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FEBEEF35-2ACB-486D-BC80-775C546A08B0}" type="slidenum">
              <a:rPr lang="en-GB" smtClean="0"/>
              <a:t>47</a:t>
            </a:fld>
            <a:endParaRPr lang="en-GB"/>
          </a:p>
        </p:txBody>
      </p:sp>
    </p:spTree>
    <p:extLst>
      <p:ext uri="{BB962C8B-B14F-4D97-AF65-F5344CB8AC3E}">
        <p14:creationId xmlns:p14="http://schemas.microsoft.com/office/powerpoint/2010/main" val="366759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48</a:t>
            </a:fld>
            <a:endParaRPr lang="en-GB"/>
          </a:p>
        </p:txBody>
      </p:sp>
    </p:spTree>
    <p:extLst>
      <p:ext uri="{BB962C8B-B14F-4D97-AF65-F5344CB8AC3E}">
        <p14:creationId xmlns:p14="http://schemas.microsoft.com/office/powerpoint/2010/main" val="296340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49</a:t>
            </a:fld>
            <a:endParaRPr lang="en-GB"/>
          </a:p>
        </p:txBody>
      </p:sp>
    </p:spTree>
    <p:extLst>
      <p:ext uri="{BB962C8B-B14F-4D97-AF65-F5344CB8AC3E}">
        <p14:creationId xmlns:p14="http://schemas.microsoft.com/office/powerpoint/2010/main" val="7885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3</a:t>
            </a:fld>
            <a:endParaRPr lang="en-GB"/>
          </a:p>
        </p:txBody>
      </p:sp>
    </p:spTree>
    <p:extLst>
      <p:ext uri="{BB962C8B-B14F-4D97-AF65-F5344CB8AC3E}">
        <p14:creationId xmlns:p14="http://schemas.microsoft.com/office/powerpoint/2010/main" val="854790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52</a:t>
            </a:fld>
            <a:endParaRPr lang="en-GB"/>
          </a:p>
        </p:txBody>
      </p:sp>
    </p:spTree>
    <p:extLst>
      <p:ext uri="{BB962C8B-B14F-4D97-AF65-F5344CB8AC3E}">
        <p14:creationId xmlns:p14="http://schemas.microsoft.com/office/powerpoint/2010/main" val="23260612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53</a:t>
            </a:fld>
            <a:endParaRPr lang="en-GB"/>
          </a:p>
        </p:txBody>
      </p:sp>
    </p:spTree>
    <p:extLst>
      <p:ext uri="{BB962C8B-B14F-4D97-AF65-F5344CB8AC3E}">
        <p14:creationId xmlns:p14="http://schemas.microsoft.com/office/powerpoint/2010/main" val="10595581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a:p>
        </p:txBody>
      </p:sp>
      <p:sp>
        <p:nvSpPr>
          <p:cNvPr id="4" name="Slide Number Placeholder 3"/>
          <p:cNvSpPr>
            <a:spLocks noGrp="1"/>
          </p:cNvSpPr>
          <p:nvPr>
            <p:ph type="sldNum" sz="quarter" idx="10"/>
          </p:nvPr>
        </p:nvSpPr>
        <p:spPr/>
        <p:txBody>
          <a:bodyPr/>
          <a:lstStyle/>
          <a:p>
            <a:fld id="{FEBEEF35-2ACB-486D-BC80-775C546A08B0}" type="slidenum">
              <a:rPr lang="en-GB" smtClean="0"/>
              <a:t>55</a:t>
            </a:fld>
            <a:endParaRPr lang="en-GB" dirty="0"/>
          </a:p>
        </p:txBody>
      </p:sp>
    </p:spTree>
    <p:extLst>
      <p:ext uri="{BB962C8B-B14F-4D97-AF65-F5344CB8AC3E}">
        <p14:creationId xmlns:p14="http://schemas.microsoft.com/office/powerpoint/2010/main" val="7384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8</a:t>
            </a:fld>
            <a:endParaRPr lang="en-GB" dirty="0"/>
          </a:p>
        </p:txBody>
      </p:sp>
    </p:spTree>
    <p:extLst>
      <p:ext uri="{BB962C8B-B14F-4D97-AF65-F5344CB8AC3E}">
        <p14:creationId xmlns:p14="http://schemas.microsoft.com/office/powerpoint/2010/main" val="2159802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10</a:t>
            </a:fld>
            <a:endParaRPr lang="en-GB" dirty="0"/>
          </a:p>
        </p:txBody>
      </p:sp>
    </p:spTree>
    <p:extLst>
      <p:ext uri="{BB962C8B-B14F-4D97-AF65-F5344CB8AC3E}">
        <p14:creationId xmlns:p14="http://schemas.microsoft.com/office/powerpoint/2010/main" val="344373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15</a:t>
            </a:fld>
            <a:endParaRPr lang="en-GB"/>
          </a:p>
        </p:txBody>
      </p:sp>
    </p:spTree>
    <p:extLst>
      <p:ext uri="{BB962C8B-B14F-4D97-AF65-F5344CB8AC3E}">
        <p14:creationId xmlns:p14="http://schemas.microsoft.com/office/powerpoint/2010/main" val="1858593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26</a:t>
            </a:fld>
            <a:endParaRPr lang="en-GB"/>
          </a:p>
        </p:txBody>
      </p:sp>
    </p:spTree>
    <p:extLst>
      <p:ext uri="{BB962C8B-B14F-4D97-AF65-F5344CB8AC3E}">
        <p14:creationId xmlns:p14="http://schemas.microsoft.com/office/powerpoint/2010/main" val="3798661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FEBEEF35-2ACB-486D-BC80-775C546A08B0}" type="slidenum">
              <a:rPr lang="en-GB" smtClean="0"/>
              <a:t>34</a:t>
            </a:fld>
            <a:endParaRPr lang="en-GB" dirty="0"/>
          </a:p>
        </p:txBody>
      </p:sp>
    </p:spTree>
    <p:extLst>
      <p:ext uri="{BB962C8B-B14F-4D97-AF65-F5344CB8AC3E}">
        <p14:creationId xmlns:p14="http://schemas.microsoft.com/office/powerpoint/2010/main" val="2117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FEBEEF35-2ACB-486D-BC80-775C546A08B0}" type="slidenum">
              <a:rPr lang="en-GB" smtClean="0"/>
              <a:t>35</a:t>
            </a:fld>
            <a:endParaRPr lang="en-GB" dirty="0"/>
          </a:p>
        </p:txBody>
      </p:sp>
    </p:spTree>
    <p:extLst>
      <p:ext uri="{BB962C8B-B14F-4D97-AF65-F5344CB8AC3E}">
        <p14:creationId xmlns:p14="http://schemas.microsoft.com/office/powerpoint/2010/main" val="1287383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EBEEF35-2ACB-486D-BC80-775C546A08B0}" type="slidenum">
              <a:rPr lang="en-GB" smtClean="0"/>
              <a:t>36</a:t>
            </a:fld>
            <a:endParaRPr lang="en-GB" dirty="0"/>
          </a:p>
        </p:txBody>
      </p:sp>
    </p:spTree>
    <p:extLst>
      <p:ext uri="{BB962C8B-B14F-4D97-AF65-F5344CB8AC3E}">
        <p14:creationId xmlns:p14="http://schemas.microsoft.com/office/powerpoint/2010/main" val="772790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Slide_1">
    <p:spTree>
      <p:nvGrpSpPr>
        <p:cNvPr id="1" name=""/>
        <p:cNvGrpSpPr/>
        <p:nvPr/>
      </p:nvGrpSpPr>
      <p:grpSpPr>
        <a:xfrm>
          <a:off x="0" y="0"/>
          <a:ext cx="0" cy="0"/>
          <a:chOff x="0" y="0"/>
          <a:chExt cx="0" cy="0"/>
        </a:xfrm>
      </p:grpSpPr>
      <p:pic>
        <p:nvPicPr>
          <p:cNvPr id="2050" name="Picture 2" descr="C:\Users\torpie_c\AppData\Local\Microsoft\Windows\Temporary Internet Files\Content.Outlook\OEJ00D0C\shutterstock_419238478.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29198"/>
          <a:stretch/>
        </p:blipFill>
        <p:spPr bwMode="auto">
          <a:xfrm>
            <a:off x="2267744" y="3291830"/>
            <a:ext cx="4176464" cy="185167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torpie_c\AppData\Local\Microsoft\Windows\Temporary Internet Files\Content.Outlook\OEJ00D0C\shutterstock_126952121.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25732"/>
          <a:stretch/>
        </p:blipFill>
        <p:spPr bwMode="auto">
          <a:xfrm>
            <a:off x="3923928" y="1683081"/>
            <a:ext cx="3888432" cy="1752765"/>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2052" name="Picture 4" descr="C:\Users\torpie_c\AppData\Local\Microsoft\Windows\Temporary Internet Files\Content.Outlook\OEJ00D0C\iStock_22614014_MEDIUM.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36478"/>
          <a:stretch/>
        </p:blipFill>
        <p:spPr bwMode="auto">
          <a:xfrm>
            <a:off x="4499992" y="-915"/>
            <a:ext cx="4644008" cy="1832863"/>
          </a:xfrm>
          <a:prstGeom prst="rect">
            <a:avLst/>
          </a:prstGeom>
          <a:noFill/>
          <a:extLst>
            <a:ext uri="{909E8E84-426E-40DD-AFC4-6F175D3DCCD1}">
              <a14:hiddenFill xmlns:a14="http://schemas.microsoft.com/office/drawing/2010/main">
                <a:solidFill>
                  <a:srgbClr val="FFFFFF"/>
                </a:solidFill>
              </a14:hiddenFill>
            </a:ext>
          </a:extLst>
        </p:spPr>
      </p:pic>
      <p:sp>
        <p:nvSpPr>
          <p:cNvPr id="26" name="Right Triangle 21"/>
          <p:cNvSpPr/>
          <p:nvPr/>
        </p:nvSpPr>
        <p:spPr>
          <a:xfrm flipH="1">
            <a:off x="4860032" y="267494"/>
            <a:ext cx="4283968" cy="4876006"/>
          </a:xfrm>
          <a:prstGeom prst="rtTriangle">
            <a:avLst/>
          </a:prstGeom>
          <a:solidFill>
            <a:sysClr val="window" lastClr="FFFFFF"/>
          </a:solidFill>
          <a:ln w="19050" cap="flat" cmpd="sng" algn="ctr">
            <a:noFill/>
            <a:prstDash val="solid"/>
          </a:ln>
          <a:effectLst/>
        </p:spPr>
        <p:txBody>
          <a:bodyPr rtlCol="0" anchor="ctr"/>
          <a:lstStyle/>
          <a:p>
            <a:pPr algn="ctr" latinLnBrk="0">
              <a:defRPr/>
            </a:pPr>
            <a:endParaRPr lang="en-GB" kern="0" noProof="0" dirty="0">
              <a:solidFill>
                <a:sysClr val="window" lastClr="FFFFFF"/>
              </a:solidFill>
              <a:latin typeface="Arial" pitchFamily="34" charset="0"/>
              <a:cs typeface="Arial" pitchFamily="34" charset="0"/>
            </a:endParaRPr>
          </a:p>
        </p:txBody>
      </p:sp>
      <p:sp>
        <p:nvSpPr>
          <p:cNvPr id="3" name="부제목 2"/>
          <p:cNvSpPr>
            <a:spLocks noGrp="1"/>
          </p:cNvSpPr>
          <p:nvPr>
            <p:ph type="subTitle" idx="1" hasCustomPrompt="1"/>
          </p:nvPr>
        </p:nvSpPr>
        <p:spPr>
          <a:xfrm>
            <a:off x="457200" y="951570"/>
            <a:ext cx="4176464" cy="1314450"/>
          </a:xfrm>
        </p:spPr>
        <p:txBody>
          <a:bodyPr>
            <a:normAutofit/>
          </a:bodyPr>
          <a:lstStyle>
            <a:lvl1pPr marL="0" indent="0" algn="l">
              <a:buNone/>
              <a:defRPr sz="2800" i="1">
                <a:solidFill>
                  <a:schemeClr val="bg1">
                    <a:lumMod val="50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ltLang="ko-KR" noProof="0" dirty="0"/>
              <a:t>Subtitle</a:t>
            </a:r>
          </a:p>
        </p:txBody>
      </p:sp>
      <p:sp>
        <p:nvSpPr>
          <p:cNvPr id="33" name="제목 32"/>
          <p:cNvSpPr>
            <a:spLocks noGrp="1"/>
          </p:cNvSpPr>
          <p:nvPr>
            <p:ph type="title" hasCustomPrompt="1"/>
          </p:nvPr>
        </p:nvSpPr>
        <p:spPr>
          <a:xfrm>
            <a:off x="457200" y="465516"/>
            <a:ext cx="5050904" cy="486054"/>
          </a:xfrm>
        </p:spPr>
        <p:txBody>
          <a:bodyPr>
            <a:normAutofit/>
          </a:bodyPr>
          <a:lstStyle>
            <a:lvl1pPr algn="l">
              <a:defRPr sz="4000" b="1">
                <a:solidFill>
                  <a:schemeClr val="tx1">
                    <a:lumMod val="65000"/>
                    <a:lumOff val="35000"/>
                  </a:schemeClr>
                </a:solidFill>
                <a:latin typeface="Arial" pitchFamily="34" charset="0"/>
                <a:cs typeface="Arial" pitchFamily="34" charset="0"/>
              </a:defRPr>
            </a:lvl1pPr>
          </a:lstStyle>
          <a:p>
            <a:r>
              <a:rPr lang="en-GB" altLang="ko-KR" noProof="0" dirty="0"/>
              <a:t>TITLE</a:t>
            </a:r>
          </a:p>
        </p:txBody>
      </p:sp>
      <p:pic>
        <p:nvPicPr>
          <p:cNvPr id="27" name="Picture 7" descr="OECD_TEXT_20cm.png"/>
          <p:cNvPicPr>
            <a:picLocks noChangeAspect="1"/>
          </p:cNvPicPr>
          <p:nvPr/>
        </p:nvPicPr>
        <p:blipFill>
          <a:blip r:embed="rId5" cstate="print"/>
          <a:stretch>
            <a:fillRect/>
          </a:stretch>
        </p:blipFill>
        <p:spPr>
          <a:xfrm>
            <a:off x="6936511" y="4217665"/>
            <a:ext cx="1690902" cy="476749"/>
          </a:xfrm>
          <a:prstGeom prst="rect">
            <a:avLst/>
          </a:prstGeom>
        </p:spPr>
      </p:pic>
      <p:grpSp>
        <p:nvGrpSpPr>
          <p:cNvPr id="14" name="Group 13"/>
          <p:cNvGrpSpPr/>
          <p:nvPr userDrawn="1"/>
        </p:nvGrpSpPr>
        <p:grpSpPr>
          <a:xfrm>
            <a:off x="-2282" y="-975654"/>
            <a:ext cx="6326360" cy="7070234"/>
            <a:chOff x="-36512" y="-974732"/>
            <a:chExt cx="6326360" cy="7070234"/>
          </a:xfrm>
        </p:grpSpPr>
        <p:sp>
          <p:nvSpPr>
            <p:cNvPr id="15" name="Rectangle 14"/>
            <p:cNvSpPr/>
            <p:nvPr userDrawn="1"/>
          </p:nvSpPr>
          <p:spPr>
            <a:xfrm>
              <a:off x="-36512" y="-915"/>
              <a:ext cx="1944216" cy="51444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Triangle 15"/>
            <p:cNvSpPr/>
            <p:nvPr userDrawn="1"/>
          </p:nvSpPr>
          <p:spPr>
            <a:xfrm flipV="1">
              <a:off x="1907704" y="-2"/>
              <a:ext cx="4382144" cy="514350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rot="2422969" flipH="1">
              <a:off x="4156363" y="-974732"/>
              <a:ext cx="358457" cy="7070234"/>
            </a:xfrm>
            <a:prstGeom prst="rect">
              <a:avLst/>
            </a:prstGeom>
            <a:solidFill>
              <a:srgbClr val="EA5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2651835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DED0F7-3BF9-49F7-9DE5-2D4C4CA1E700}"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194587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ED0F7-3BF9-49F7-9DE5-2D4C4CA1E700}" type="datetimeFigureOut">
              <a:rPr lang="en-GB" smtClean="0"/>
              <a:t>09/09/2019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2494699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ED0F7-3BF9-49F7-9DE5-2D4C4CA1E700}"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3762206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ED0F7-3BF9-49F7-9DE5-2D4C4CA1E700}"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1814723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DED0F7-3BF9-49F7-9DE5-2D4C4CA1E700}"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856469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DED0F7-3BF9-49F7-9DE5-2D4C4CA1E700}"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2711736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Slide_1">
    <p:spTree>
      <p:nvGrpSpPr>
        <p:cNvPr id="1" name=""/>
        <p:cNvGrpSpPr/>
        <p:nvPr/>
      </p:nvGrpSpPr>
      <p:grpSpPr>
        <a:xfrm>
          <a:off x="0" y="0"/>
          <a:ext cx="0" cy="0"/>
          <a:chOff x="0" y="0"/>
          <a:chExt cx="0" cy="0"/>
        </a:xfrm>
      </p:grpSpPr>
      <p:sp>
        <p:nvSpPr>
          <p:cNvPr id="8" name="차트 개체 틀 7"/>
          <p:cNvSpPr>
            <a:spLocks noGrp="1"/>
          </p:cNvSpPr>
          <p:nvPr>
            <p:ph type="chart" sz="quarter" idx="10" hasCustomPrompt="1"/>
          </p:nvPr>
        </p:nvSpPr>
        <p:spPr>
          <a:xfrm>
            <a:off x="323528" y="1203598"/>
            <a:ext cx="8496944" cy="3798422"/>
          </a:xfrm>
        </p:spPr>
        <p:txBody>
          <a:bodyPr/>
          <a:lstStyle>
            <a:lvl1pPr marL="0" indent="0">
              <a:buNone/>
              <a:defRPr/>
            </a:lvl1pPr>
          </a:lstStyle>
          <a:p>
            <a:r>
              <a:rPr lang="en-GB" altLang="ko-KR" noProof="0" dirty="0"/>
              <a:t> </a:t>
            </a:r>
          </a:p>
        </p:txBody>
      </p:sp>
      <p:sp>
        <p:nvSpPr>
          <p:cNvPr id="17" name="제목 31"/>
          <p:cNvSpPr>
            <a:spLocks noGrp="1"/>
          </p:cNvSpPr>
          <p:nvPr>
            <p:ph type="title"/>
          </p:nvPr>
        </p:nvSpPr>
        <p:spPr>
          <a:xfrm>
            <a:off x="827584" y="0"/>
            <a:ext cx="6696744" cy="627534"/>
          </a:xfrm>
        </p:spPr>
        <p:txBody>
          <a:bodyPr>
            <a:noAutofit/>
          </a:bodyPr>
          <a:lstStyle>
            <a:lvl1pPr algn="l" latinLnBrk="0">
              <a:defRPr sz="2000" b="1">
                <a:solidFill>
                  <a:schemeClr val="bg1"/>
                </a:solidFill>
              </a:defRPr>
            </a:lvl1pPr>
          </a:lstStyle>
          <a:p>
            <a:r>
              <a:rPr lang="en-CA" altLang="ko-KR" noProof="0" dirty="0"/>
              <a:t>Click to edit Master title style</a:t>
            </a:r>
          </a:p>
        </p:txBody>
      </p:sp>
      <p:sp>
        <p:nvSpPr>
          <p:cNvPr id="14" name="Content Placeholder 4"/>
          <p:cNvSpPr>
            <a:spLocks noGrp="1"/>
          </p:cNvSpPr>
          <p:nvPr>
            <p:ph sz="quarter" idx="17" hasCustomPrompt="1"/>
          </p:nvPr>
        </p:nvSpPr>
        <p:spPr>
          <a:xfrm>
            <a:off x="7740650" y="339502"/>
            <a:ext cx="863600" cy="252413"/>
          </a:xfrm>
        </p:spPr>
        <p:txBody>
          <a:bodyPr>
            <a:normAutofit/>
          </a:bodyPr>
          <a:lstStyle>
            <a:lvl1pPr marL="0" indent="0">
              <a:buNone/>
              <a:defRPr sz="1400">
                <a:solidFill>
                  <a:schemeClr val="accent1"/>
                </a:solidFill>
              </a:defRPr>
            </a:lvl1pPr>
          </a:lstStyle>
          <a:p>
            <a:pPr lvl="0"/>
            <a:r>
              <a:rPr lang="en-GB" noProof="0" dirty="0"/>
              <a:t>Chart #</a:t>
            </a:r>
          </a:p>
        </p:txBody>
      </p:sp>
      <p:sp>
        <p:nvSpPr>
          <p:cNvPr id="12" name="Content Placeholder 5"/>
          <p:cNvSpPr>
            <a:spLocks noGrp="1"/>
          </p:cNvSpPr>
          <p:nvPr>
            <p:ph sz="quarter" idx="18" hasCustomPrompt="1"/>
          </p:nvPr>
        </p:nvSpPr>
        <p:spPr>
          <a:xfrm>
            <a:off x="35496" y="735547"/>
            <a:ext cx="9073008" cy="270272"/>
          </a:xfrm>
        </p:spPr>
        <p:txBody>
          <a:bodyPr>
            <a:normAutofit/>
          </a:bodyPr>
          <a:lstStyle>
            <a:lvl1pPr marL="0" indent="0" algn="ctr">
              <a:buNone/>
              <a:defRPr sz="1300"/>
            </a:lvl1pPr>
          </a:lstStyle>
          <a:p>
            <a:pPr lvl="0"/>
            <a:r>
              <a:rPr lang="en-CA" noProof="0" dirty="0"/>
              <a:t>Click to enter subtitle</a:t>
            </a:r>
          </a:p>
        </p:txBody>
      </p:sp>
      <p:grpSp>
        <p:nvGrpSpPr>
          <p:cNvPr id="7" name="Group 6"/>
          <p:cNvGrpSpPr/>
          <p:nvPr userDrawn="1"/>
        </p:nvGrpSpPr>
        <p:grpSpPr>
          <a:xfrm>
            <a:off x="0" y="0"/>
            <a:ext cx="9108504" cy="627534"/>
            <a:chOff x="0" y="-18758"/>
            <a:chExt cx="9108504" cy="627534"/>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5602"/>
            <a:stretch/>
          </p:blipFill>
          <p:spPr>
            <a:xfrm>
              <a:off x="0" y="-18758"/>
              <a:ext cx="9108504" cy="627534"/>
            </a:xfrm>
            <a:prstGeom prst="rect">
              <a:avLst/>
            </a:prstGeom>
          </p:spPr>
        </p:pic>
        <p:sp>
          <p:nvSpPr>
            <p:cNvPr id="10" name="Rectangle 9"/>
            <p:cNvSpPr/>
            <p:nvPr userDrawn="1"/>
          </p:nvSpPr>
          <p:spPr>
            <a:xfrm>
              <a:off x="827584" y="-18758"/>
              <a:ext cx="6696744" cy="627534"/>
            </a:xfrm>
            <a:prstGeom prst="rect">
              <a:avLst/>
            </a:prstGeom>
            <a:solidFill>
              <a:srgbClr val="EA5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1" name="Right Triangle 10"/>
            <p:cNvSpPr/>
            <p:nvPr userDrawn="1"/>
          </p:nvSpPr>
          <p:spPr>
            <a:xfrm flipH="1">
              <a:off x="251519" y="-18758"/>
              <a:ext cx="576063" cy="627534"/>
            </a:xfrm>
            <a:prstGeom prst="rtTriangle">
              <a:avLst/>
            </a:prstGeom>
            <a:solidFill>
              <a:srgbClr val="EA5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3" name="Right Triangle 12"/>
            <p:cNvSpPr/>
            <p:nvPr userDrawn="1"/>
          </p:nvSpPr>
          <p:spPr>
            <a:xfrm flipV="1">
              <a:off x="7524328" y="-17368"/>
              <a:ext cx="504056" cy="626143"/>
            </a:xfrm>
            <a:prstGeom prst="rtTriangle">
              <a:avLst/>
            </a:prstGeom>
            <a:solidFill>
              <a:srgbClr val="EA5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grpSp>
    </p:spTree>
    <p:extLst>
      <p:ext uri="{BB962C8B-B14F-4D97-AF65-F5344CB8AC3E}">
        <p14:creationId xmlns:p14="http://schemas.microsoft.com/office/powerpoint/2010/main" val="4240490603"/>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Header_1">
    <p:spTree>
      <p:nvGrpSpPr>
        <p:cNvPr id="1" name=""/>
        <p:cNvGrpSpPr/>
        <p:nvPr/>
      </p:nvGrpSpPr>
      <p:grpSpPr>
        <a:xfrm>
          <a:off x="0" y="0"/>
          <a:ext cx="0" cy="0"/>
          <a:chOff x="0" y="0"/>
          <a:chExt cx="0" cy="0"/>
        </a:xfrm>
      </p:grpSpPr>
      <p:sp>
        <p:nvSpPr>
          <p:cNvPr id="2" name="Title 1"/>
          <p:cNvSpPr>
            <a:spLocks noGrp="1"/>
          </p:cNvSpPr>
          <p:nvPr>
            <p:ph type="title"/>
          </p:nvPr>
        </p:nvSpPr>
        <p:spPr>
          <a:xfrm>
            <a:off x="33688" y="1977684"/>
            <a:ext cx="9076624" cy="857250"/>
          </a:xfrm>
        </p:spPr>
        <p:txBody>
          <a:bodyPr>
            <a:normAutofit/>
          </a:bodyPr>
          <a:lstStyle>
            <a:lvl1pPr>
              <a:defRPr sz="2800"/>
            </a:lvl1pPr>
          </a:lstStyle>
          <a:p>
            <a:r>
              <a:rPr lang="en-US" dirty="0"/>
              <a:t>Click to edit Master title style</a:t>
            </a:r>
            <a:endParaRPr lang="en-CA" dirty="0"/>
          </a:p>
        </p:txBody>
      </p:sp>
    </p:spTree>
    <p:extLst>
      <p:ext uri="{BB962C8B-B14F-4D97-AF65-F5344CB8AC3E}">
        <p14:creationId xmlns:p14="http://schemas.microsoft.com/office/powerpoint/2010/main" val="40538457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457200" y="1063625"/>
            <a:ext cx="8229600" cy="0"/>
          </a:xfrm>
          <a:prstGeom prst="line">
            <a:avLst/>
          </a:prstGeom>
          <a:ln>
            <a:solidFill>
              <a:srgbClr val="D04432"/>
            </a:solidFill>
          </a:ln>
          <a:effectLst/>
        </p:spPr>
        <p:style>
          <a:lnRef idx="2">
            <a:schemeClr val="accent1"/>
          </a:lnRef>
          <a:fillRef idx="0">
            <a:schemeClr val="accent1"/>
          </a:fillRef>
          <a:effectRef idx="1">
            <a:schemeClr val="accent1"/>
          </a:effectRef>
          <a:fontRef idx="minor">
            <a:schemeClr val="tx1"/>
          </a:fontRef>
        </p:style>
      </p:cxnSp>
      <p:pic>
        <p:nvPicPr>
          <p:cNvPr id="4" name="Picture 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1146175"/>
            <a:ext cx="82296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4131290382"/>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DED0F7-3BF9-49F7-9DE5-2D4C4CA1E700}"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22169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DED0F7-3BF9-49F7-9DE5-2D4C4CA1E700}"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7498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DED0F7-3BF9-49F7-9DE5-2D4C4CA1E700}"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195791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DED0F7-3BF9-49F7-9DE5-2D4C4CA1E700}"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297873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DED0F7-3BF9-49F7-9DE5-2D4C4CA1E700}" type="datetimeFigureOut">
              <a:rPr lang="en-GB" smtClean="0"/>
              <a:t>09/09/2019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236DD1-C768-4136-A322-53733904A71C}" type="slidenum">
              <a:rPr lang="en-GB" smtClean="0"/>
              <a:t>‹#›</a:t>
            </a:fld>
            <a:endParaRPr lang="en-GB"/>
          </a:p>
        </p:txBody>
      </p:sp>
    </p:spTree>
    <p:extLst>
      <p:ext uri="{BB962C8B-B14F-4D97-AF65-F5344CB8AC3E}">
        <p14:creationId xmlns:p14="http://schemas.microsoft.com/office/powerpoint/2010/main" val="1866002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4B4B4B"/>
        </a:solidFill>
        <a:effectLst/>
      </p:bgPr>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CA" noProof="0" dirty="0">
                <a:effectLst/>
              </a:rPr>
              <a:t>Click to edit Master title style</a:t>
            </a:r>
            <a:endParaRPr lang="en-CA" altLang="ko-KR" noProof="0" dirty="0"/>
          </a:p>
        </p:txBody>
      </p:sp>
      <p:sp>
        <p:nvSpPr>
          <p:cNvPr id="3" name="텍스트 개체 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CA" noProof="0" dirty="0">
                <a:effectLst/>
              </a:rPr>
              <a:t>Click to edit Master text styles</a:t>
            </a:r>
            <a:endParaRPr lang="en-CA" altLang="ko-KR" noProof="0" dirty="0"/>
          </a:p>
          <a:p>
            <a:pPr lvl="1"/>
            <a:r>
              <a:rPr lang="en-CA" noProof="0" dirty="0">
                <a:effectLst/>
              </a:rPr>
              <a:t>Second level</a:t>
            </a:r>
            <a:endParaRPr lang="en-CA" altLang="ko-KR" noProof="0" dirty="0"/>
          </a:p>
          <a:p>
            <a:pPr lvl="2"/>
            <a:r>
              <a:rPr lang="en-CA" altLang="ko-KR" noProof="0" dirty="0"/>
              <a:t>Third level</a:t>
            </a:r>
          </a:p>
          <a:p>
            <a:pPr lvl="3"/>
            <a:r>
              <a:rPr lang="en-CA" altLang="ko-KR" noProof="0" dirty="0"/>
              <a:t>Fourth level</a:t>
            </a:r>
          </a:p>
          <a:p>
            <a:pPr lvl="4"/>
            <a:r>
              <a:rPr lang="en-CA" altLang="ko-KR" noProof="0" dirty="0"/>
              <a:t>Fifth level</a:t>
            </a:r>
          </a:p>
        </p:txBody>
      </p:sp>
    </p:spTree>
    <p:extLst>
      <p:ext uri="{BB962C8B-B14F-4D97-AF65-F5344CB8AC3E}">
        <p14:creationId xmlns:p14="http://schemas.microsoft.com/office/powerpoint/2010/main" val="2702094510"/>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71" r:id="rId3"/>
    <p:sldLayoutId id="2147483684" r:id="rId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ctr" defTabSz="914400" rtl="0" eaLnBrk="1" latinLnBrk="1" hangingPunct="1">
        <a:spcBef>
          <a:spcPct val="0"/>
        </a:spcBef>
        <a:buNone/>
        <a:defRPr sz="4400" kern="1200">
          <a:solidFill>
            <a:schemeClr val="bg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bg1"/>
          </a:solidFill>
          <a:latin typeface="Arial" pitchFamily="34" charset="0"/>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bg1"/>
          </a:solidFill>
          <a:latin typeface="Arial" pitchFamily="34" charset="0"/>
          <a:ea typeface="+mn-ea"/>
          <a:cs typeface="Arial" pitchFamily="34" charset="0"/>
        </a:defRPr>
      </a:lvl2pPr>
      <a:lvl3pPr marL="1143000" indent="-228600" algn="l" defTabSz="914400" rtl="0" eaLnBrk="1" latinLnBrk="1" hangingPunct="1">
        <a:spcBef>
          <a:spcPct val="20000"/>
        </a:spcBef>
        <a:buFont typeface="Arial" pitchFamily="34" charset="0"/>
        <a:buChar char="•"/>
        <a:defRPr sz="2400" kern="1200">
          <a:solidFill>
            <a:schemeClr val="bg1"/>
          </a:solidFill>
          <a:latin typeface="Arial" pitchFamily="34" charset="0"/>
          <a:ea typeface="+mn-ea"/>
          <a:cs typeface="Arial" pitchFamily="34" charset="0"/>
        </a:defRPr>
      </a:lvl3pPr>
      <a:lvl4pPr marL="1600200" indent="-228600" algn="l" defTabSz="914400" rtl="0" eaLnBrk="1" latinLnBrk="1" hangingPunct="1">
        <a:spcBef>
          <a:spcPct val="20000"/>
        </a:spcBef>
        <a:buFont typeface="Arial" pitchFamily="34" charset="0"/>
        <a:buChar char="–"/>
        <a:defRPr sz="2000" kern="1200">
          <a:solidFill>
            <a:schemeClr val="bg1"/>
          </a:solidFill>
          <a:latin typeface="Arial" pitchFamily="34" charset="0"/>
          <a:ea typeface="+mn-ea"/>
          <a:cs typeface="Arial" pitchFamily="34" charset="0"/>
        </a:defRPr>
      </a:lvl4pPr>
      <a:lvl5pPr marL="2057400" indent="-228600" algn="l" defTabSz="914400" rtl="0" eaLnBrk="1" latinLnBrk="1" hangingPunct="1">
        <a:spcBef>
          <a:spcPct val="20000"/>
        </a:spcBef>
        <a:buFont typeface="Arial" pitchFamily="34" charset="0"/>
        <a:buChar char="»"/>
        <a:defRPr sz="2000" kern="1200" baseline="0">
          <a:solidFill>
            <a:schemeClr val="bg1"/>
          </a:solidFill>
          <a:latin typeface="Arial" pitchFamily="34" charset="0"/>
          <a:ea typeface="+mn-ea"/>
          <a:cs typeface="Arial" pitchFamily="34" charset="0"/>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73DED0F7-3BF9-49F7-9DE5-2D4C4CA1E700}" type="datetimeFigureOut">
              <a:rPr lang="en-GB" smtClean="0"/>
              <a:t>09/09/2019</a:t>
            </a:fld>
            <a:endParaRPr lang="en-GB"/>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A236DD1-C768-4136-A322-53733904A71C}" type="slidenum">
              <a:rPr lang="en-GB" smtClean="0"/>
              <a:t>‹#›</a:t>
            </a:fld>
            <a:endParaRPr lang="en-GB"/>
          </a:p>
        </p:txBody>
      </p:sp>
    </p:spTree>
    <p:extLst>
      <p:ext uri="{BB962C8B-B14F-4D97-AF65-F5344CB8AC3E}">
        <p14:creationId xmlns:p14="http://schemas.microsoft.com/office/powerpoint/2010/main" val="15217025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2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2.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6.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9.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chart" Target="../charts/chart44.xml"/><Relationship Id="rId7"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20"/>
          <p:cNvSpPr>
            <a:spLocks noGrp="1"/>
          </p:cNvSpPr>
          <p:nvPr>
            <p:ph type="subTitle" idx="1"/>
          </p:nvPr>
        </p:nvSpPr>
        <p:spPr/>
        <p:txBody>
          <a:bodyPr/>
          <a:lstStyle/>
          <a:p>
            <a:r>
              <a:rPr lang="en-CA" dirty="0"/>
              <a:t>OECD Indicators 2019</a:t>
            </a:r>
          </a:p>
          <a:p>
            <a:endParaRPr lang="en-CA" dirty="0"/>
          </a:p>
        </p:txBody>
      </p:sp>
      <p:sp>
        <p:nvSpPr>
          <p:cNvPr id="20" name="Title 19"/>
          <p:cNvSpPr>
            <a:spLocks noGrp="1"/>
          </p:cNvSpPr>
          <p:nvPr>
            <p:ph type="title"/>
          </p:nvPr>
        </p:nvSpPr>
        <p:spPr/>
        <p:txBody>
          <a:bodyPr>
            <a:normAutofit fontScale="90000"/>
          </a:bodyPr>
          <a:lstStyle/>
          <a:p>
            <a:r>
              <a:rPr lang="en-CA" dirty="0"/>
              <a:t>Education at a Glance</a:t>
            </a:r>
          </a:p>
        </p:txBody>
      </p:sp>
      <p:pic>
        <p:nvPicPr>
          <p:cNvPr id="3" name="Picture 2">
            <a:extLst>
              <a:ext uri="{FF2B5EF4-FFF2-40B4-BE49-F238E27FC236}">
                <a16:creationId xmlns:a16="http://schemas.microsoft.com/office/drawing/2014/main" id="{DEE92762-DE13-4326-8285-3A45D4C575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252" y="1608795"/>
            <a:ext cx="2438400" cy="2438400"/>
          </a:xfrm>
          <a:prstGeom prst="rect">
            <a:avLst/>
          </a:prstGeom>
        </p:spPr>
      </p:pic>
      <p:sp>
        <p:nvSpPr>
          <p:cNvPr id="2" name="Rectangle 1">
            <a:extLst>
              <a:ext uri="{FF2B5EF4-FFF2-40B4-BE49-F238E27FC236}">
                <a16:creationId xmlns:a16="http://schemas.microsoft.com/office/drawing/2014/main" id="{A6E680A8-B091-ED48-A7DC-B690A576FA94}"/>
              </a:ext>
            </a:extLst>
          </p:cNvPr>
          <p:cNvSpPr/>
          <p:nvPr/>
        </p:nvSpPr>
        <p:spPr>
          <a:xfrm>
            <a:off x="6835698" y="2861902"/>
            <a:ext cx="2308302" cy="1323439"/>
          </a:xfrm>
          <a:prstGeom prst="rect">
            <a:avLst/>
          </a:prstGeom>
          <a:solidFill>
            <a:schemeClr val="accent6"/>
          </a:solidFill>
        </p:spPr>
        <p:txBody>
          <a:bodyPr wrap="square">
            <a:spAutoFit/>
          </a:bodyPr>
          <a:lstStyle/>
          <a:p>
            <a:pPr>
              <a:spcAft>
                <a:spcPts val="0"/>
              </a:spcAft>
            </a:pPr>
            <a:r>
              <a:rPr lang="en-GB" sz="2000" b="1" u="sng" dirty="0">
                <a:solidFill>
                  <a:srgbClr val="FF0000"/>
                </a:solidFill>
                <a:latin typeface="Calibri" panose="020F0502020204030204" pitchFamily="34" charset="0"/>
                <a:ea typeface="Calibri" panose="020F0502020204030204" pitchFamily="34" charset="0"/>
                <a:cs typeface="Calibri" panose="020F0502020204030204" pitchFamily="34" charset="0"/>
              </a:rPr>
              <a:t>Embargo:</a:t>
            </a:r>
          </a:p>
          <a:p>
            <a:pPr>
              <a:spcAft>
                <a:spcPts val="0"/>
              </a:spcAft>
            </a:pPr>
            <a:r>
              <a:rPr lang="en-GB" sz="2000" b="1" u="sng" dirty="0">
                <a:solidFill>
                  <a:srgbClr val="FF0000"/>
                </a:solidFill>
                <a:latin typeface="Calibri" panose="020F0502020204030204" pitchFamily="34" charset="0"/>
                <a:ea typeface="Calibri" panose="020F0502020204030204" pitchFamily="34" charset="0"/>
                <a:cs typeface="Calibri" panose="020F0502020204030204" pitchFamily="34" charset="0"/>
              </a:rPr>
              <a:t>11am CEST</a:t>
            </a:r>
          </a:p>
          <a:p>
            <a:pPr>
              <a:spcAft>
                <a:spcPts val="0"/>
              </a:spcAft>
            </a:pPr>
            <a:r>
              <a:rPr lang="en-GB" sz="2000" b="1" u="sng" dirty="0">
                <a:solidFill>
                  <a:srgbClr val="FF0000"/>
                </a:solidFill>
                <a:latin typeface="Calibri" panose="020F0502020204030204" pitchFamily="34" charset="0"/>
                <a:ea typeface="Calibri" panose="020F0502020204030204" pitchFamily="34" charset="0"/>
                <a:cs typeface="Calibri" panose="020F0502020204030204" pitchFamily="34" charset="0"/>
              </a:rPr>
              <a:t>10am GMT</a:t>
            </a:r>
          </a:p>
          <a:p>
            <a:pPr>
              <a:spcAft>
                <a:spcPts val="0"/>
              </a:spcAft>
            </a:pPr>
            <a:r>
              <a:rPr lang="en-GB" sz="2000" b="1" u="sng" dirty="0">
                <a:solidFill>
                  <a:srgbClr val="FF0000"/>
                </a:solidFill>
                <a:latin typeface="Calibri" panose="020F0502020204030204" pitchFamily="34" charset="0"/>
                <a:ea typeface="Calibri" panose="020F0502020204030204" pitchFamily="34" charset="0"/>
                <a:cs typeface="Calibri" panose="020F0502020204030204" pitchFamily="34" charset="0"/>
              </a:rPr>
              <a:t>10 September 2019</a:t>
            </a: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49277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0"/>
            <a:ext cx="6912768" cy="627534"/>
          </a:xfrm>
        </p:spPr>
        <p:txBody>
          <a:bodyPr/>
          <a:lstStyle/>
          <a:p>
            <a:r>
              <a:rPr lang="en-US" dirty="0"/>
              <a:t>In some countries, a significant share of tertiary-educated adults are inactive</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A3.3</a:t>
            </a:r>
          </a:p>
        </p:txBody>
      </p:sp>
      <p:sp>
        <p:nvSpPr>
          <p:cNvPr id="5" name="Content Placeholder 4"/>
          <p:cNvSpPr>
            <a:spLocks noGrp="1"/>
          </p:cNvSpPr>
          <p:nvPr>
            <p:ph sz="quarter" idx="18"/>
          </p:nvPr>
        </p:nvSpPr>
        <p:spPr/>
        <p:txBody>
          <a:bodyPr>
            <a:normAutofit lnSpcReduction="10000"/>
          </a:bodyPr>
          <a:lstStyle/>
          <a:p>
            <a:r>
              <a:rPr lang="en-US" dirty="0"/>
              <a:t>Employment and inactivity rates of tertiary-educated 25-34 year-olds (2018)</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378122295"/>
              </p:ext>
            </p:extLst>
          </p:nvPr>
        </p:nvGraphicFramePr>
        <p:xfrm>
          <a:off x="35496" y="1005820"/>
          <a:ext cx="9108504" cy="4137680"/>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F89A0CDE-2581-45C0-89B4-864190EA05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6283" y="3479533"/>
            <a:ext cx="588035" cy="588035"/>
          </a:xfrm>
          <a:prstGeom prst="rect">
            <a:avLst/>
          </a:prstGeom>
        </p:spPr>
      </p:pic>
      <p:pic>
        <p:nvPicPr>
          <p:cNvPr id="8" name="Picture 7" descr="A screen shot of a computer&#10;&#10;Description automatically generated">
            <a:extLst>
              <a:ext uri="{FF2B5EF4-FFF2-40B4-BE49-F238E27FC236}">
                <a16:creationId xmlns:a16="http://schemas.microsoft.com/office/drawing/2014/main" id="{D6EF9ADF-F72D-41A4-BC43-68383D6ED7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27983" y="2196567"/>
            <a:ext cx="580521" cy="580521"/>
          </a:xfrm>
          <a:prstGeom prst="rect">
            <a:avLst/>
          </a:prstGeom>
        </p:spPr>
      </p:pic>
    </p:spTree>
    <p:extLst>
      <p:ext uri="{BB962C8B-B14F-4D97-AF65-F5344CB8AC3E}">
        <p14:creationId xmlns:p14="http://schemas.microsoft.com/office/powerpoint/2010/main" val="17882809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fade">
                                      <p:cBhvr>
                                        <p:cTn id="7" dur="500"/>
                                        <p:tgtEl>
                                          <p:spTgt spid="6">
                                            <p:graphicEl>
                                              <a:chart seriesIdx="0" categoryIdx="-4" bldStep="series"/>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fade">
                                      <p:cBhvr>
                                        <p:cTn id="11" dur="500"/>
                                        <p:tgtEl>
                                          <p:spTgt spid="6">
                                            <p:graphicEl>
                                              <a:chart seriesIdx="1" categoryIdx="-4" bldStep="series"/>
                                            </p:graphic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err="1"/>
              <a:t>Tertiary</a:t>
            </a:r>
            <a:r>
              <a:rPr lang="fr-FR" dirty="0"/>
              <a:t> </a:t>
            </a:r>
            <a:r>
              <a:rPr lang="fr-FR" dirty="0" err="1"/>
              <a:t>graduates</a:t>
            </a:r>
            <a:r>
              <a:rPr lang="fr-FR" dirty="0"/>
              <a:t> are more </a:t>
            </a:r>
            <a:r>
              <a:rPr lang="fr-FR" dirty="0" err="1"/>
              <a:t>likely</a:t>
            </a:r>
            <a:r>
              <a:rPr lang="fr-FR" dirty="0"/>
              <a:t> to </a:t>
            </a:r>
            <a:r>
              <a:rPr lang="fr-FR" dirty="0" err="1"/>
              <a:t>keep</a:t>
            </a:r>
            <a:r>
              <a:rPr lang="fr-FR" dirty="0"/>
              <a:t> </a:t>
            </a:r>
            <a:r>
              <a:rPr lang="fr-FR" dirty="0" err="1"/>
              <a:t>improving</a:t>
            </a:r>
            <a:r>
              <a:rPr lang="fr-FR" dirty="0"/>
              <a:t> </a:t>
            </a:r>
            <a:r>
              <a:rPr lang="fr-FR" dirty="0" err="1"/>
              <a:t>their</a:t>
            </a:r>
            <a:r>
              <a:rPr lang="fr-FR" dirty="0"/>
              <a:t> </a:t>
            </a:r>
            <a:r>
              <a:rPr lang="fr-FR" dirty="0" err="1"/>
              <a:t>skills</a:t>
            </a:r>
            <a:r>
              <a:rPr lang="fr-FR" dirty="0"/>
              <a:t> </a:t>
            </a:r>
            <a:r>
              <a:rPr lang="fr-FR" dirty="0" err="1"/>
              <a:t>through</a:t>
            </a:r>
            <a:r>
              <a:rPr lang="fr-FR" dirty="0"/>
              <a:t> </a:t>
            </a:r>
            <a:r>
              <a:rPr lang="fr-FR" dirty="0" err="1"/>
              <a:t>continuous</a:t>
            </a:r>
            <a:r>
              <a:rPr lang="fr-FR" dirty="0"/>
              <a:t> </a:t>
            </a:r>
            <a:r>
              <a:rPr lang="fr-FR" dirty="0" err="1"/>
              <a:t>adult</a:t>
            </a:r>
            <a:r>
              <a:rPr lang="fr-FR" dirty="0"/>
              <a:t> </a:t>
            </a:r>
            <a:r>
              <a:rPr lang="fr-FR" dirty="0" err="1"/>
              <a:t>learning</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A7.1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Participation </a:t>
            </a:r>
            <a:r>
              <a:rPr lang="en-US"/>
              <a:t>of 25-64 </a:t>
            </a:r>
            <a:r>
              <a:rPr lang="en-US" dirty="0"/>
              <a:t>year-olds in education and training, by educational attainment(2016)</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644369368"/>
              </p:ext>
            </p:extLst>
          </p:nvPr>
        </p:nvGraphicFramePr>
        <p:xfrm>
          <a:off x="35496" y="1203325"/>
          <a:ext cx="6048354" cy="3798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762437257"/>
              </p:ext>
            </p:extLst>
          </p:nvPr>
        </p:nvGraphicFramePr>
        <p:xfrm>
          <a:off x="5940152" y="1184654"/>
          <a:ext cx="2880000" cy="3907376"/>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a:extLst>
              <a:ext uri="{FF2B5EF4-FFF2-40B4-BE49-F238E27FC236}">
                <a16:creationId xmlns:a16="http://schemas.microsoft.com/office/drawing/2014/main" id="{A5B4C5C8-C9A7-42AC-9170-ADE941BD66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65655" y="3664691"/>
            <a:ext cx="588035" cy="588035"/>
          </a:xfrm>
          <a:prstGeom prst="rect">
            <a:avLst/>
          </a:prstGeom>
        </p:spPr>
      </p:pic>
    </p:spTree>
    <p:extLst>
      <p:ext uri="{BB962C8B-B14F-4D97-AF65-F5344CB8AC3E}">
        <p14:creationId xmlns:p14="http://schemas.microsoft.com/office/powerpoint/2010/main" val="111417643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977684"/>
            <a:ext cx="6912768" cy="857250"/>
          </a:xfrm>
        </p:spPr>
        <p:txBody>
          <a:bodyPr>
            <a:normAutofit/>
          </a:bodyPr>
          <a:lstStyle/>
          <a:p>
            <a:r>
              <a:rPr lang="en-GB" dirty="0"/>
              <a:t>Facilitating access to tertiary education</a:t>
            </a:r>
          </a:p>
        </p:txBody>
      </p:sp>
    </p:spTree>
    <p:extLst>
      <p:ext uri="{BB962C8B-B14F-4D97-AF65-F5344CB8AC3E}">
        <p14:creationId xmlns:p14="http://schemas.microsoft.com/office/powerpoint/2010/main" val="1044603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err="1"/>
              <a:t>Governments</a:t>
            </a:r>
            <a:r>
              <a:rPr lang="fr-FR" dirty="0"/>
              <a:t> </a:t>
            </a:r>
            <a:r>
              <a:rPr lang="fr-FR" dirty="0" err="1"/>
              <a:t>fund</a:t>
            </a:r>
            <a:r>
              <a:rPr lang="fr-FR" dirty="0"/>
              <a:t> a </a:t>
            </a:r>
            <a:r>
              <a:rPr lang="fr-FR" dirty="0" err="1"/>
              <a:t>varying</a:t>
            </a:r>
            <a:r>
              <a:rPr lang="fr-FR" dirty="0"/>
              <a:t> </a:t>
            </a:r>
            <a:r>
              <a:rPr lang="fr-FR" dirty="0" err="1"/>
              <a:t>share</a:t>
            </a:r>
            <a:r>
              <a:rPr lang="fr-FR" dirty="0"/>
              <a:t> of </a:t>
            </a:r>
            <a:r>
              <a:rPr lang="fr-FR" dirty="0" err="1"/>
              <a:t>tertiary</a:t>
            </a:r>
            <a:r>
              <a:rPr lang="fr-FR" dirty="0"/>
              <a:t> </a:t>
            </a:r>
            <a:r>
              <a:rPr lang="fr-FR" dirty="0" err="1"/>
              <a:t>expenditure</a:t>
            </a:r>
            <a:r>
              <a:rPr lang="fr-FR" dirty="0"/>
              <a:t> </a:t>
            </a:r>
            <a:r>
              <a:rPr lang="fr-FR"/>
              <a:t>in OECD </a:t>
            </a:r>
            <a:r>
              <a:rPr lang="fr-FR" dirty="0"/>
              <a:t>countries</a:t>
            </a:r>
            <a:endParaRPr lang="en-GB" dirty="0"/>
          </a:p>
        </p:txBody>
      </p:sp>
      <p:sp>
        <p:nvSpPr>
          <p:cNvPr id="4" name="Content Placeholder 3"/>
          <p:cNvSpPr>
            <a:spLocks noGrp="1"/>
          </p:cNvSpPr>
          <p:nvPr>
            <p:ph sz="quarter" idx="17"/>
          </p:nvPr>
        </p:nvSpPr>
        <p:spPr/>
        <p:txBody>
          <a:bodyPr>
            <a:normAutofit fontScale="62500" lnSpcReduction="20000"/>
          </a:bodyPr>
          <a:lstStyle/>
          <a:p>
            <a:r>
              <a:rPr lang="fr-FR" dirty="0">
                <a:solidFill>
                  <a:srgbClr val="EA5611"/>
                </a:solidFill>
              </a:rPr>
              <a:t>Figure C3.2b</a:t>
            </a:r>
            <a:endParaRPr lang="en-GB" dirty="0">
              <a:solidFill>
                <a:srgbClr val="EA5611"/>
              </a:solidFill>
            </a:endParaRPr>
          </a:p>
        </p:txBody>
      </p:sp>
      <p:sp>
        <p:nvSpPr>
          <p:cNvPr id="5" name="Content Placeholder 4"/>
          <p:cNvSpPr>
            <a:spLocks noGrp="1"/>
          </p:cNvSpPr>
          <p:nvPr>
            <p:ph sz="quarter" idx="18"/>
          </p:nvPr>
        </p:nvSpPr>
        <p:spPr/>
        <p:txBody>
          <a:bodyPr>
            <a:normAutofit fontScale="92500" lnSpcReduction="10000"/>
          </a:bodyPr>
          <a:lstStyle/>
          <a:p>
            <a:r>
              <a:rPr lang="en-US" dirty="0"/>
              <a:t>Distribution of public and private expenditure on tertiary educational institutions, final source of funds (2016)</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2696151299"/>
              </p:ext>
            </p:extLst>
          </p:nvPr>
        </p:nvGraphicFramePr>
        <p:xfrm>
          <a:off x="72957" y="1205272"/>
          <a:ext cx="8973766" cy="379842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8FF5A2F5-3AC8-495C-B18C-4E8CF3013F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9876" y="3508853"/>
            <a:ext cx="588035" cy="588035"/>
          </a:xfrm>
          <a:prstGeom prst="rect">
            <a:avLst/>
          </a:prstGeom>
        </p:spPr>
      </p:pic>
    </p:spTree>
    <p:extLst>
      <p:ext uri="{BB962C8B-B14F-4D97-AF65-F5344CB8AC3E}">
        <p14:creationId xmlns:p14="http://schemas.microsoft.com/office/powerpoint/2010/main" val="404290841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6">
                                            <p:graphicEl>
                                              <a:chart seriesIdx="2" categoryIdx="-4" bldStep="series"/>
                                            </p:graphic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6">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B4B4B"/>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Public to </a:t>
            </a:r>
            <a:r>
              <a:rPr lang="fr-FR" dirty="0" err="1"/>
              <a:t>private</a:t>
            </a:r>
            <a:r>
              <a:rPr lang="fr-FR" dirty="0"/>
              <a:t> </a:t>
            </a:r>
            <a:r>
              <a:rPr lang="fr-FR" dirty="0" err="1"/>
              <a:t>transfers</a:t>
            </a:r>
            <a:r>
              <a:rPr lang="fr-FR" dirty="0"/>
              <a:t> help support </a:t>
            </a:r>
            <a:r>
              <a:rPr lang="fr-FR" dirty="0" err="1"/>
              <a:t>students</a:t>
            </a:r>
            <a:r>
              <a:rPr lang="fr-FR" dirty="0"/>
              <a:t> in countries </a:t>
            </a:r>
            <a:r>
              <a:rPr lang="fr-FR" dirty="0" err="1"/>
              <a:t>with</a:t>
            </a:r>
            <a:r>
              <a:rPr lang="fr-FR" dirty="0"/>
              <a:t> high </a:t>
            </a:r>
            <a:r>
              <a:rPr lang="fr-FR" dirty="0" err="1"/>
              <a:t>private</a:t>
            </a:r>
            <a:r>
              <a:rPr lang="fr-FR" dirty="0"/>
              <a:t> </a:t>
            </a:r>
            <a:r>
              <a:rPr lang="fr-FR" dirty="0" err="1"/>
              <a:t>costs</a:t>
            </a:r>
            <a:endParaRPr lang="en-GB" dirty="0"/>
          </a:p>
        </p:txBody>
      </p:sp>
      <p:sp>
        <p:nvSpPr>
          <p:cNvPr id="4" name="Content Placeholder 3"/>
          <p:cNvSpPr>
            <a:spLocks noGrp="1"/>
          </p:cNvSpPr>
          <p:nvPr>
            <p:ph sz="quarter" idx="17"/>
          </p:nvPr>
        </p:nvSpPr>
        <p:spPr/>
        <p:txBody>
          <a:bodyPr vert="horz" lIns="91440" tIns="45720" rIns="91440" bIns="45720" rtlCol="0">
            <a:normAutofit fontScale="70000" lnSpcReduction="20000"/>
          </a:bodyPr>
          <a:lstStyle/>
          <a:p>
            <a:r>
              <a:rPr lang="fr-FR" dirty="0">
                <a:solidFill>
                  <a:srgbClr val="EA5611"/>
                </a:solidFill>
              </a:rPr>
              <a:t>Figure C3.1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Distribution of transfers and public and private expenditure on educational institutions (2016)</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1572798695"/>
              </p:ext>
            </p:extLst>
          </p:nvPr>
        </p:nvGraphicFramePr>
        <p:xfrm>
          <a:off x="35496" y="1113832"/>
          <a:ext cx="9001500" cy="3798422"/>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C5818E46-8DFE-48B5-9C29-C4AB1FCA34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619" y="3409997"/>
            <a:ext cx="588035" cy="588035"/>
          </a:xfrm>
          <a:prstGeom prst="rect">
            <a:avLst/>
          </a:prstGeom>
        </p:spPr>
      </p:pic>
    </p:spTree>
    <p:extLst>
      <p:ext uri="{BB962C8B-B14F-4D97-AF65-F5344CB8AC3E}">
        <p14:creationId xmlns:p14="http://schemas.microsoft.com/office/powerpoint/2010/main" val="23356192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6324" y="16996"/>
            <a:ext cx="6831348" cy="627534"/>
          </a:xfrm>
        </p:spPr>
        <p:txBody>
          <a:bodyPr/>
          <a:lstStyle/>
          <a:p>
            <a:r>
              <a:rPr lang="fr-FR" dirty="0"/>
              <a:t>Grants or </a:t>
            </a:r>
            <a:r>
              <a:rPr lang="fr-FR" dirty="0" err="1"/>
              <a:t>loans</a:t>
            </a:r>
            <a:endParaRPr lang="en-GB" dirty="0"/>
          </a:p>
        </p:txBody>
      </p:sp>
      <p:sp>
        <p:nvSpPr>
          <p:cNvPr id="4" name="Content Placeholder 3"/>
          <p:cNvSpPr>
            <a:spLocks noGrp="1"/>
          </p:cNvSpPr>
          <p:nvPr>
            <p:ph sz="quarter" idx="17"/>
          </p:nvPr>
        </p:nvSpPr>
        <p:spPr/>
        <p:txBody>
          <a:bodyPr vert="horz" lIns="91440" tIns="45720" rIns="91440" bIns="45720" rtlCol="0">
            <a:normAutofit fontScale="70000" lnSpcReduction="20000"/>
          </a:bodyPr>
          <a:lstStyle/>
          <a:p>
            <a:r>
              <a:rPr lang="fr-FR" dirty="0">
                <a:solidFill>
                  <a:srgbClr val="EA5611"/>
                </a:solidFill>
              </a:rPr>
              <a:t>Figure C5.3</a:t>
            </a:r>
            <a:endParaRPr lang="en-GB" dirty="0">
              <a:solidFill>
                <a:srgbClr val="EA5611"/>
              </a:solidFill>
            </a:endParaRPr>
          </a:p>
        </p:txBody>
      </p:sp>
      <p:sp>
        <p:nvSpPr>
          <p:cNvPr id="5" name="Content Placeholder 4"/>
          <p:cNvSpPr>
            <a:spLocks noGrp="1"/>
          </p:cNvSpPr>
          <p:nvPr>
            <p:ph sz="quarter" idx="18"/>
          </p:nvPr>
        </p:nvSpPr>
        <p:spPr>
          <a:xfrm>
            <a:off x="35496" y="611979"/>
            <a:ext cx="9073008" cy="270272"/>
          </a:xfrm>
        </p:spPr>
        <p:txBody>
          <a:bodyPr>
            <a:normAutofit fontScale="70000" lnSpcReduction="20000"/>
          </a:bodyPr>
          <a:lstStyle/>
          <a:p>
            <a:r>
              <a:rPr lang="en-US" dirty="0"/>
              <a:t>Distribution of students benefiting from public/government-guaranteed loans and scholarships/grants in bachelor's and master's long first degrees or equivalent (2017/18)</a:t>
            </a:r>
            <a:endParaRPr lang="en-GB" dirty="0"/>
          </a:p>
        </p:txBody>
      </p:sp>
      <p:sp>
        <p:nvSpPr>
          <p:cNvPr id="2" name="Rectangle 1"/>
          <p:cNvSpPr/>
          <p:nvPr/>
        </p:nvSpPr>
        <p:spPr>
          <a:xfrm>
            <a:off x="287524" y="4741332"/>
            <a:ext cx="8568952" cy="369332"/>
          </a:xfrm>
          <a:prstGeom prst="rect">
            <a:avLst/>
          </a:prstGeom>
        </p:spPr>
        <p:txBody>
          <a:bodyPr wrap="square">
            <a:spAutoFit/>
          </a:bodyPr>
          <a:lstStyle/>
          <a:p>
            <a:pPr algn="just"/>
            <a:r>
              <a:rPr lang="en-US" sz="900" b="1" dirty="0">
                <a:solidFill>
                  <a:schemeClr val="bg1"/>
                </a:solidFill>
                <a:latin typeface="Arial" pitchFamily="34" charset="0"/>
                <a:cs typeface="Arial" pitchFamily="34" charset="0"/>
              </a:rPr>
              <a:t>Note: </a:t>
            </a:r>
            <a:r>
              <a:rPr lang="en-US" sz="900" dirty="0">
                <a:solidFill>
                  <a:schemeClr val="bg1"/>
                </a:solidFill>
                <a:latin typeface="Arial" pitchFamily="34" charset="0"/>
                <a:cs typeface="Arial" pitchFamily="34" charset="0"/>
              </a:rPr>
              <a:t>Annual average (or most common) tuition fees charged by public institutions for national students at the bachelor's level are indicated in parenthesis (USD converted using PPPs). The year of reference may differ across countries and economies. Please see Annex 3 for details. </a:t>
            </a:r>
            <a:endParaRPr lang="en-GB" sz="900" dirty="0">
              <a:solidFill>
                <a:schemeClr val="bg1"/>
              </a:solidFill>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249816291"/>
              </p:ext>
            </p:extLst>
          </p:nvPr>
        </p:nvGraphicFramePr>
        <p:xfrm>
          <a:off x="35496" y="870683"/>
          <a:ext cx="9073008" cy="3942054"/>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1846017C-8BE5-41C4-BC4A-52BDCFB500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16215" y="1596253"/>
            <a:ext cx="588035" cy="588035"/>
          </a:xfrm>
          <a:prstGeom prst="rect">
            <a:avLst/>
          </a:prstGeom>
        </p:spPr>
      </p:pic>
      <p:pic>
        <p:nvPicPr>
          <p:cNvPr id="11" name="Picture 10">
            <a:extLst>
              <a:ext uri="{FF2B5EF4-FFF2-40B4-BE49-F238E27FC236}">
                <a16:creationId xmlns:a16="http://schemas.microsoft.com/office/drawing/2014/main" id="{A014302F-FD86-46F1-A15C-CE1B1BF3346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90671" y="2501588"/>
            <a:ext cx="606444" cy="606444"/>
          </a:xfrm>
          <a:prstGeom prst="rect">
            <a:avLst/>
          </a:prstGeom>
        </p:spPr>
      </p:pic>
      <p:pic>
        <p:nvPicPr>
          <p:cNvPr id="17" name="Picture 16">
            <a:extLst>
              <a:ext uri="{FF2B5EF4-FFF2-40B4-BE49-F238E27FC236}">
                <a16:creationId xmlns:a16="http://schemas.microsoft.com/office/drawing/2014/main" id="{CFB80D35-C67D-4944-8801-E8A8007B7BB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61835" y="4066998"/>
            <a:ext cx="670560" cy="670560"/>
          </a:xfrm>
          <a:prstGeom prst="rect">
            <a:avLst/>
          </a:prstGeom>
        </p:spPr>
      </p:pic>
      <p:pic>
        <p:nvPicPr>
          <p:cNvPr id="19" name="Picture 18">
            <a:extLst>
              <a:ext uri="{FF2B5EF4-FFF2-40B4-BE49-F238E27FC236}">
                <a16:creationId xmlns:a16="http://schemas.microsoft.com/office/drawing/2014/main" id="{8ECE6083-2B04-4AE6-9640-353A3F285BB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36256" y="2841710"/>
            <a:ext cx="636872" cy="636872"/>
          </a:xfrm>
          <a:prstGeom prst="rect">
            <a:avLst/>
          </a:prstGeom>
        </p:spPr>
      </p:pic>
    </p:spTree>
    <p:extLst>
      <p:ext uri="{BB962C8B-B14F-4D97-AF65-F5344CB8AC3E}">
        <p14:creationId xmlns:p14="http://schemas.microsoft.com/office/powerpoint/2010/main" val="33412606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
                                            <p:graphicEl>
                                              <a:chart seriesIdx="0" categoryIdx="-4" bldStep="series"/>
                                            </p:graphicEl>
                                          </p:spTgt>
                                        </p:tgtEl>
                                        <p:attrNameLst>
                                          <p:attrName>style.visibility</p:attrName>
                                        </p:attrNameLst>
                                      </p:cBhvr>
                                      <p:to>
                                        <p:strVal val="visible"/>
                                      </p:to>
                                    </p:set>
                                  </p:childTnLst>
                                </p:cTn>
                              </p:par>
                            </p:childTnLst>
                          </p:cTn>
                        </p:par>
                        <p:par>
                          <p:cTn id="7" fill="hold">
                            <p:stCondLst>
                              <p:cond delay="500"/>
                            </p:stCondLst>
                            <p:childTnLst>
                              <p:par>
                                <p:cTn id="8" presetID="10" presetClass="entr" presetSubtype="0" fill="hold" nodeType="after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
                                            <p:graphicEl>
                                              <a:chart seriesIdx="1" categoryIdx="-4" bldStep="series"/>
                                            </p:graphicEl>
                                          </p:spTgt>
                                        </p:tgtEl>
                                        <p:attrNameLst>
                                          <p:attrName>style.visibility</p:attrName>
                                        </p:attrNameLst>
                                      </p:cBhvr>
                                      <p:to>
                                        <p:strVal val="visible"/>
                                      </p:to>
                                    </p:set>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
                                            <p:graphicEl>
                                              <a:chart seriesIdx="2" categoryIdx="-4" bldStep="series"/>
                                            </p:graphicEl>
                                          </p:spTgt>
                                        </p:tgtEl>
                                        <p:attrNameLst>
                                          <p:attrName>style.visibility</p:attrName>
                                        </p:attrNameLst>
                                      </p:cBhvr>
                                      <p:to>
                                        <p:strVal val="visible"/>
                                      </p:to>
                                    </p:se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
                                            <p:graphicEl>
                                              <a:chart seriesIdx="3" categoryIdx="-4" bldStep="series"/>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animBg="0"/>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977684"/>
            <a:ext cx="6912768" cy="857250"/>
          </a:xfrm>
        </p:spPr>
        <p:txBody>
          <a:bodyPr>
            <a:normAutofit fontScale="90000"/>
          </a:bodyPr>
          <a:lstStyle/>
          <a:p>
            <a:r>
              <a:rPr lang="en-GB" dirty="0"/>
              <a:t>Fields in high demand still struggle to find the </a:t>
            </a:r>
            <a:br>
              <a:rPr lang="en-GB" dirty="0"/>
            </a:br>
            <a:r>
              <a:rPr lang="en-GB" dirty="0"/>
              <a:t>skilled workers they need</a:t>
            </a:r>
          </a:p>
        </p:txBody>
      </p:sp>
    </p:spTree>
    <p:extLst>
      <p:ext uri="{BB962C8B-B14F-4D97-AF65-F5344CB8AC3E}">
        <p14:creationId xmlns:p14="http://schemas.microsoft.com/office/powerpoint/2010/main" val="35143065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Engineering and ICT </a:t>
            </a:r>
            <a:r>
              <a:rPr lang="fr-FR" dirty="0" err="1"/>
              <a:t>graduates</a:t>
            </a:r>
            <a:r>
              <a:rPr lang="fr-FR" dirty="0"/>
              <a:t> have the </a:t>
            </a:r>
            <a:r>
              <a:rPr lang="fr-FR" dirty="0" err="1"/>
              <a:t>highest</a:t>
            </a:r>
            <a:r>
              <a:rPr lang="fr-FR" dirty="0"/>
              <a:t> </a:t>
            </a:r>
            <a:r>
              <a:rPr lang="fr-FR" dirty="0" err="1"/>
              <a:t>employment</a:t>
            </a:r>
            <a:r>
              <a:rPr lang="fr-FR" dirty="0"/>
              <a:t> rates…</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A3.1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Employment rates of tertiary-educated adults, by field of study (2018)</a:t>
            </a:r>
            <a:endParaRPr lang="en-GB" dirty="0"/>
          </a:p>
        </p:txBody>
      </p:sp>
      <p:graphicFrame>
        <p:nvGraphicFramePr>
          <p:cNvPr id="7" name="Chart Placeholder 6"/>
          <p:cNvGraphicFramePr>
            <a:graphicFrameLocks noGrp="1"/>
          </p:cNvGraphicFramePr>
          <p:nvPr>
            <p:ph type="chart" sz="quarter" idx="10"/>
            <p:extLst>
              <p:ext uri="{D42A27DB-BD31-4B8C-83A1-F6EECF244321}">
                <p14:modId xmlns:p14="http://schemas.microsoft.com/office/powerpoint/2010/main" val="3588782884"/>
              </p:ext>
            </p:extLst>
          </p:nvPr>
        </p:nvGraphicFramePr>
        <p:xfrm>
          <a:off x="155643" y="1203325"/>
          <a:ext cx="8880853" cy="379888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1"/>
          <p:cNvSpPr txBox="1"/>
          <p:nvPr/>
        </p:nvSpPr>
        <p:spPr>
          <a:xfrm>
            <a:off x="2883222" y="4375476"/>
            <a:ext cx="961951" cy="543014"/>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000" dirty="0">
                <a:solidFill>
                  <a:schemeClr val="bg1"/>
                </a:solidFill>
              </a:rPr>
              <a:t>Health and Welfare</a:t>
            </a:r>
          </a:p>
        </p:txBody>
      </p:sp>
      <p:sp>
        <p:nvSpPr>
          <p:cNvPr id="9" name="TextBox 1"/>
          <p:cNvSpPr txBox="1"/>
          <p:nvPr/>
        </p:nvSpPr>
        <p:spPr>
          <a:xfrm>
            <a:off x="3995936" y="4392036"/>
            <a:ext cx="961951" cy="543014"/>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000" dirty="0">
                <a:solidFill>
                  <a:schemeClr val="bg1"/>
                </a:solidFill>
              </a:rPr>
              <a:t>Business, administration and law</a:t>
            </a:r>
          </a:p>
        </p:txBody>
      </p:sp>
      <p:sp>
        <p:nvSpPr>
          <p:cNvPr id="10" name="TextBox 1"/>
          <p:cNvSpPr txBox="1"/>
          <p:nvPr/>
        </p:nvSpPr>
        <p:spPr>
          <a:xfrm>
            <a:off x="6300192" y="4392036"/>
            <a:ext cx="961951" cy="543014"/>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000" dirty="0">
                <a:solidFill>
                  <a:schemeClr val="bg1"/>
                </a:solidFill>
              </a:rPr>
              <a:t>Education</a:t>
            </a:r>
          </a:p>
        </p:txBody>
      </p:sp>
      <p:sp>
        <p:nvSpPr>
          <p:cNvPr id="11" name="TextBox 1"/>
          <p:cNvSpPr txBox="1"/>
          <p:nvPr/>
        </p:nvSpPr>
        <p:spPr>
          <a:xfrm>
            <a:off x="7286310" y="4392036"/>
            <a:ext cx="1223839" cy="543014"/>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000" dirty="0">
                <a:solidFill>
                  <a:schemeClr val="bg1"/>
                </a:solidFill>
              </a:rPr>
              <a:t>Arts and humanities, social sciences and information</a:t>
            </a:r>
          </a:p>
        </p:txBody>
      </p:sp>
    </p:spTree>
    <p:extLst>
      <p:ext uri="{BB962C8B-B14F-4D97-AF65-F5344CB8AC3E}">
        <p14:creationId xmlns:p14="http://schemas.microsoft.com/office/powerpoint/2010/main" val="35268011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Change in share of graduates by field of study</a:t>
            </a:r>
          </a:p>
        </p:txBody>
      </p:sp>
      <p:sp>
        <p:nvSpPr>
          <p:cNvPr id="4" name="Content Placeholder 3"/>
          <p:cNvSpPr>
            <a:spLocks noGrp="1"/>
          </p:cNvSpPr>
          <p:nvPr>
            <p:ph sz="quarter" idx="17"/>
          </p:nvPr>
        </p:nvSpPr>
        <p:spPr/>
        <p:txBody>
          <a:bodyPr>
            <a:normAutofit fontScale="92500" lnSpcReduction="20000"/>
          </a:bodyPr>
          <a:lstStyle/>
          <a:p>
            <a:endParaRPr lang="en-GB"/>
          </a:p>
        </p:txBody>
      </p:sp>
      <p:sp>
        <p:nvSpPr>
          <p:cNvPr id="5" name="Content Placeholder 4"/>
          <p:cNvSpPr>
            <a:spLocks noGrp="1"/>
          </p:cNvSpPr>
          <p:nvPr>
            <p:ph sz="quarter" idx="18"/>
          </p:nvPr>
        </p:nvSpPr>
        <p:spPr/>
        <p:txBody>
          <a:bodyPr>
            <a:normAutofit fontScale="85000" lnSpcReduction="10000"/>
          </a:bodyPr>
          <a:lstStyle/>
          <a:p>
            <a:r>
              <a:rPr lang="en-US" dirty="0"/>
              <a:t>Distribution of recent tertiary graduates by field of study, compared with fields of study of all tertiary-education 25-64 year-olds (2017 and 2018)</a:t>
            </a:r>
            <a:endParaRPr lang="en-GB" dirty="0"/>
          </a:p>
          <a:p>
            <a:endParaRPr lang="en-GB" dirty="0"/>
          </a:p>
        </p:txBody>
      </p:sp>
      <p:graphicFrame>
        <p:nvGraphicFramePr>
          <p:cNvPr id="6" name="Chart Placeholder 5">
            <a:extLst>
              <a:ext uri="{FF2B5EF4-FFF2-40B4-BE49-F238E27FC236}">
                <a16:creationId xmlns:a16="http://schemas.microsoft.com/office/drawing/2014/main" id="{00000000-0008-0000-0900-000002000000}"/>
              </a:ext>
            </a:extLst>
          </p:cNvPr>
          <p:cNvGraphicFramePr>
            <a:graphicFrameLocks noGrp="1"/>
          </p:cNvGraphicFramePr>
          <p:nvPr>
            <p:ph type="chart" sz="quarter" idx="10"/>
          </p:nvPr>
        </p:nvGraphicFramePr>
        <p:xfrm>
          <a:off x="323850" y="1203325"/>
          <a:ext cx="8496300" cy="379888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12B2E8FF-9440-45A2-A3F6-C8DF7B6D39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584" y="1005819"/>
            <a:ext cx="588035" cy="588035"/>
          </a:xfrm>
          <a:prstGeom prst="rect">
            <a:avLst/>
          </a:prstGeom>
        </p:spPr>
      </p:pic>
      <p:sp>
        <p:nvSpPr>
          <p:cNvPr id="2" name="Arrow: Down 1">
            <a:extLst>
              <a:ext uri="{FF2B5EF4-FFF2-40B4-BE49-F238E27FC236}">
                <a16:creationId xmlns:a16="http://schemas.microsoft.com/office/drawing/2014/main" id="{545EE92C-E350-4C47-8017-959654DFF66D}"/>
              </a:ext>
            </a:extLst>
          </p:cNvPr>
          <p:cNvSpPr/>
          <p:nvPr/>
        </p:nvSpPr>
        <p:spPr>
          <a:xfrm>
            <a:off x="1973180" y="2738388"/>
            <a:ext cx="178066" cy="683393"/>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8A9C89DA-F230-4964-8087-2279B2810CB9}"/>
              </a:ext>
            </a:extLst>
          </p:cNvPr>
          <p:cNvSpPr/>
          <p:nvPr/>
        </p:nvSpPr>
        <p:spPr>
          <a:xfrm rot="10800000">
            <a:off x="4267201" y="2242685"/>
            <a:ext cx="178066" cy="93204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0742D183-1E3D-4DF7-A4F2-6F6B59F4D4EC}"/>
              </a:ext>
            </a:extLst>
          </p:cNvPr>
          <p:cNvSpPr/>
          <p:nvPr/>
        </p:nvSpPr>
        <p:spPr>
          <a:xfrm rot="10800000">
            <a:off x="8299585" y="3137835"/>
            <a:ext cx="178066" cy="74515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1593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…in </a:t>
            </a:r>
            <a:r>
              <a:rPr lang="fr-FR" dirty="0" err="1"/>
              <a:t>particular</a:t>
            </a:r>
            <a:r>
              <a:rPr lang="fr-FR" dirty="0"/>
              <a:t> </a:t>
            </a:r>
            <a:r>
              <a:rPr lang="fr-FR" dirty="0" err="1"/>
              <a:t>among</a:t>
            </a:r>
            <a:r>
              <a:rPr lang="fr-FR" dirty="0"/>
              <a:t> </a:t>
            </a:r>
            <a:r>
              <a:rPr lang="fr-FR" dirty="0" err="1"/>
              <a:t>those</a:t>
            </a:r>
            <a:r>
              <a:rPr lang="fr-FR" dirty="0"/>
              <a:t> </a:t>
            </a:r>
            <a:r>
              <a:rPr lang="fr-FR" dirty="0" err="1"/>
              <a:t>studying</a:t>
            </a:r>
            <a:r>
              <a:rPr lang="fr-FR" dirty="0"/>
              <a:t> engineering, </a:t>
            </a:r>
            <a:r>
              <a:rPr lang="fr-FR" dirty="0" err="1"/>
              <a:t>manufacturing</a:t>
            </a:r>
            <a:r>
              <a:rPr lang="fr-FR" dirty="0"/>
              <a:t> and construction</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A1.b</a:t>
            </a:r>
            <a:endParaRPr lang="en-GB" dirty="0">
              <a:solidFill>
                <a:srgbClr val="EA5611"/>
              </a:solidFill>
            </a:endParaRPr>
          </a:p>
        </p:txBody>
      </p:sp>
      <p:sp>
        <p:nvSpPr>
          <p:cNvPr id="5" name="Content Placeholder 4"/>
          <p:cNvSpPr>
            <a:spLocks noGrp="1"/>
          </p:cNvSpPr>
          <p:nvPr>
            <p:ph sz="quarter" idx="18"/>
          </p:nvPr>
        </p:nvSpPr>
        <p:spPr/>
        <p:txBody>
          <a:bodyPr>
            <a:normAutofit fontScale="77500" lnSpcReduction="20000"/>
          </a:bodyPr>
          <a:lstStyle/>
          <a:p>
            <a:r>
              <a:rPr lang="en-US" dirty="0"/>
              <a:t>Share of engineering, manufacturing and construction graduates among all tertiary-educated 25-64 year-olds and recent graduates (2017 and 2018)</a:t>
            </a:r>
            <a:endParaRPr lang="en-GB" dirty="0"/>
          </a:p>
        </p:txBody>
      </p:sp>
      <p:graphicFrame>
        <p:nvGraphicFramePr>
          <p:cNvPr id="6" name="Chart Placeholder 5">
            <a:extLst>
              <a:ext uri="{FF2B5EF4-FFF2-40B4-BE49-F238E27FC236}">
                <a16:creationId xmlns:a16="http://schemas.microsoft.com/office/drawing/2014/main" id="{00000000-0008-0000-0A00-000002000000}"/>
              </a:ext>
            </a:extLst>
          </p:cNvPr>
          <p:cNvGraphicFramePr>
            <a:graphicFrameLocks noGrp="1"/>
          </p:cNvGraphicFramePr>
          <p:nvPr>
            <p:ph type="chart" sz="quarter" idx="10"/>
            <p:extLst>
              <p:ext uri="{D42A27DB-BD31-4B8C-83A1-F6EECF244321}">
                <p14:modId xmlns:p14="http://schemas.microsoft.com/office/powerpoint/2010/main" val="2353043054"/>
              </p:ext>
            </p:extLst>
          </p:nvPr>
        </p:nvGraphicFramePr>
        <p:xfrm>
          <a:off x="121594" y="1208189"/>
          <a:ext cx="8986909" cy="379888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2AAAF801-E7DD-4985-BAD1-A6742C0922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5324" y="3819918"/>
            <a:ext cx="588035" cy="588035"/>
          </a:xfrm>
          <a:prstGeom prst="rect">
            <a:avLst/>
          </a:prstGeom>
        </p:spPr>
      </p:pic>
    </p:spTree>
    <p:extLst>
      <p:ext uri="{BB962C8B-B14F-4D97-AF65-F5344CB8AC3E}">
        <p14:creationId xmlns:p14="http://schemas.microsoft.com/office/powerpoint/2010/main" val="29355215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fade">
                                      <p:cBhvr>
                                        <p:cTn id="7" dur="500"/>
                                        <p:tgtEl>
                                          <p:spTgt spid="6">
                                            <p:graphicEl>
                                              <a:chart seriesIdx="0" categoryIdx="-4" bldStep="series"/>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fade">
                                      <p:cBhvr>
                                        <p:cTn id="11" dur="500"/>
                                        <p:tgtEl>
                                          <p:spTgt spid="6">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animBg="0"/>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Tertiary attainment has expanded in the </a:t>
            </a:r>
            <a:r>
              <a:rPr lang="en-GB" dirty="0"/>
              <a:t>past</a:t>
            </a:r>
            <a:r>
              <a:rPr lang="fr-FR" dirty="0"/>
              <a:t> </a:t>
            </a:r>
            <a:r>
              <a:rPr lang="fr-FR" dirty="0" err="1"/>
              <a:t>decade</a:t>
            </a:r>
            <a:br>
              <a:rPr lang="fr-FR" dirty="0"/>
            </a:br>
            <a:r>
              <a:rPr lang="fr-FR" dirty="0"/>
              <a:t>(</a:t>
            </a:r>
            <a:r>
              <a:rPr lang="fr-FR" dirty="0" err="1"/>
              <a:t>though</a:t>
            </a:r>
            <a:r>
              <a:rPr lang="fr-FR" dirty="0"/>
              <a:t> the UK </a:t>
            </a:r>
            <a:r>
              <a:rPr lang="fr-FR" dirty="0" err="1"/>
              <a:t>slipped</a:t>
            </a:r>
            <a:r>
              <a:rPr lang="fr-FR" dirty="0"/>
              <a:t> </a:t>
            </a:r>
            <a:r>
              <a:rPr lang="fr-FR" dirty="0" err="1"/>
              <a:t>slightly</a:t>
            </a:r>
            <a:r>
              <a:rPr lang="fr-FR" dirty="0"/>
              <a:t> in relative </a:t>
            </a:r>
            <a:r>
              <a:rPr lang="fr-FR" dirty="0" err="1"/>
              <a:t>terms</a:t>
            </a:r>
            <a:r>
              <a:rPr lang="fr-FR" dirty="0"/>
              <a:t>)</a:t>
            </a:r>
            <a:endParaRPr lang="en-GB" dirty="0"/>
          </a:p>
        </p:txBody>
      </p:sp>
      <p:sp>
        <p:nvSpPr>
          <p:cNvPr id="4" name="Content Placeholder 3"/>
          <p:cNvSpPr>
            <a:spLocks noGrp="1"/>
          </p:cNvSpPr>
          <p:nvPr>
            <p:ph sz="quarter" idx="17"/>
          </p:nvPr>
        </p:nvSpPr>
        <p:spPr/>
        <p:txBody>
          <a:bodyPr vert="horz" lIns="91440" tIns="45720" rIns="91440" bIns="45720" rtlCol="0">
            <a:normAutofit fontScale="77500" lnSpcReduction="20000"/>
          </a:bodyPr>
          <a:lstStyle/>
          <a:p>
            <a:r>
              <a:rPr lang="it-IT" dirty="0" err="1">
                <a:solidFill>
                  <a:srgbClr val="EA5611"/>
                </a:solidFill>
              </a:rPr>
              <a:t>Table</a:t>
            </a:r>
            <a:r>
              <a:rPr lang="it-IT" dirty="0">
                <a:solidFill>
                  <a:srgbClr val="EA5611"/>
                </a:solidFill>
              </a:rPr>
              <a:t> A1.2</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Trends in tertiary educational attainment of 25-34 year-olds, 2008 and 2018</a:t>
            </a:r>
          </a:p>
          <a:p>
            <a:endParaRPr lang="en-GB" dirty="0"/>
          </a:p>
        </p:txBody>
      </p:sp>
      <p:graphicFrame>
        <p:nvGraphicFramePr>
          <p:cNvPr id="10" name="Chart Placeholder 9"/>
          <p:cNvGraphicFramePr>
            <a:graphicFrameLocks noGrp="1"/>
          </p:cNvGraphicFramePr>
          <p:nvPr>
            <p:ph type="chart" sz="quarter" idx="10"/>
            <p:extLst>
              <p:ext uri="{D42A27DB-BD31-4B8C-83A1-F6EECF244321}">
                <p14:modId xmlns:p14="http://schemas.microsoft.com/office/powerpoint/2010/main" val="939578331"/>
              </p:ext>
            </p:extLst>
          </p:nvPr>
        </p:nvGraphicFramePr>
        <p:xfrm>
          <a:off x="323850" y="1203325"/>
          <a:ext cx="8496300" cy="3798888"/>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id="{DD9FB317-14C3-42D8-9F7D-F65F589327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6953" y="3500875"/>
            <a:ext cx="588035" cy="588035"/>
          </a:xfrm>
          <a:prstGeom prst="rect">
            <a:avLst/>
          </a:prstGeom>
        </p:spPr>
      </p:pic>
      <p:sp>
        <p:nvSpPr>
          <p:cNvPr id="2" name="Speech Bubble: Rectangle with Corners Rounded 1">
            <a:extLst>
              <a:ext uri="{FF2B5EF4-FFF2-40B4-BE49-F238E27FC236}">
                <a16:creationId xmlns:a16="http://schemas.microsoft.com/office/drawing/2014/main" id="{8ECEA299-94CC-48E6-8979-A5DB3E53E2F9}"/>
              </a:ext>
            </a:extLst>
          </p:cNvPr>
          <p:cNvSpPr/>
          <p:nvPr/>
        </p:nvSpPr>
        <p:spPr>
          <a:xfrm>
            <a:off x="1778508" y="2921508"/>
            <a:ext cx="676656" cy="381861"/>
          </a:xfrm>
          <a:prstGeom prst="wedgeRoundRectCallout">
            <a:avLst>
              <a:gd name="adj1" fmla="val -10725"/>
              <a:gd name="adj2" fmla="val -7040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050" b="1" dirty="0"/>
              <a:t>Rank 6</a:t>
            </a:r>
            <a:endParaRPr lang="en-US" sz="1050" b="1" dirty="0"/>
          </a:p>
        </p:txBody>
      </p:sp>
      <p:sp>
        <p:nvSpPr>
          <p:cNvPr id="8" name="Speech Bubble: Rectangle with Corners Rounded 7">
            <a:extLst>
              <a:ext uri="{FF2B5EF4-FFF2-40B4-BE49-F238E27FC236}">
                <a16:creationId xmlns:a16="http://schemas.microsoft.com/office/drawing/2014/main" id="{F8008612-E447-494D-BD53-3B938035697D}"/>
              </a:ext>
            </a:extLst>
          </p:cNvPr>
          <p:cNvSpPr/>
          <p:nvPr/>
        </p:nvSpPr>
        <p:spPr>
          <a:xfrm>
            <a:off x="1743456" y="2136648"/>
            <a:ext cx="676656" cy="381861"/>
          </a:xfrm>
          <a:prstGeom prst="wedgeRoundRectCallout">
            <a:avLst>
              <a:gd name="adj1" fmla="val -3968"/>
              <a:gd name="adj2" fmla="val 7447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050" b="1" dirty="0"/>
              <a:t>Rank 9</a:t>
            </a:r>
            <a:endParaRPr lang="en-US" sz="1050" b="1" dirty="0"/>
          </a:p>
        </p:txBody>
      </p:sp>
      <p:pic>
        <p:nvPicPr>
          <p:cNvPr id="9" name="Picture 8">
            <a:extLst>
              <a:ext uri="{FF2B5EF4-FFF2-40B4-BE49-F238E27FC236}">
                <a16:creationId xmlns:a16="http://schemas.microsoft.com/office/drawing/2014/main" id="{3EB55FB2-DFAC-4F3B-84E0-5DAE057B36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9994"/>
            <a:ext cx="319501" cy="319501"/>
          </a:xfrm>
          <a:prstGeom prst="rect">
            <a:avLst/>
          </a:prstGeom>
        </p:spPr>
      </p:pic>
    </p:spTree>
    <p:extLst>
      <p:ext uri="{BB962C8B-B14F-4D97-AF65-F5344CB8AC3E}">
        <p14:creationId xmlns:p14="http://schemas.microsoft.com/office/powerpoint/2010/main" val="13324204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977684"/>
            <a:ext cx="7200800" cy="857250"/>
          </a:xfrm>
        </p:spPr>
        <p:txBody>
          <a:bodyPr>
            <a:normAutofit fontScale="90000"/>
          </a:bodyPr>
          <a:lstStyle/>
          <a:p>
            <a:r>
              <a:rPr lang="en-GB" dirty="0"/>
              <a:t>Despite expanding access, progression through </a:t>
            </a:r>
            <a:br>
              <a:rPr lang="en-GB" dirty="0"/>
            </a:br>
            <a:r>
              <a:rPr lang="en-GB" dirty="0"/>
              <a:t>tertiary education is uneven</a:t>
            </a:r>
          </a:p>
        </p:txBody>
      </p:sp>
    </p:spTree>
    <p:extLst>
      <p:ext uri="{BB962C8B-B14F-4D97-AF65-F5344CB8AC3E}">
        <p14:creationId xmlns:p14="http://schemas.microsoft.com/office/powerpoint/2010/main" val="36000812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7583" y="0"/>
            <a:ext cx="7114149" cy="627534"/>
          </a:xfrm>
        </p:spPr>
        <p:txBody>
          <a:bodyPr/>
          <a:lstStyle/>
          <a:p>
            <a:r>
              <a:rPr lang="fr-FR" dirty="0" err="1"/>
              <a:t>Only</a:t>
            </a:r>
            <a:r>
              <a:rPr lang="fr-FR" dirty="0"/>
              <a:t> 40% of </a:t>
            </a:r>
            <a:r>
              <a:rPr lang="fr-FR" dirty="0" err="1"/>
              <a:t>students</a:t>
            </a:r>
            <a:r>
              <a:rPr lang="fr-FR" dirty="0"/>
              <a:t> </a:t>
            </a:r>
            <a:r>
              <a:rPr lang="fr-FR" dirty="0" err="1"/>
              <a:t>entering</a:t>
            </a:r>
            <a:r>
              <a:rPr lang="fr-FR" dirty="0"/>
              <a:t> a </a:t>
            </a:r>
            <a:r>
              <a:rPr lang="fr-FR" dirty="0" err="1"/>
              <a:t>bachelor’s</a:t>
            </a:r>
            <a:r>
              <a:rPr lang="fr-FR" dirty="0"/>
              <a:t> programme </a:t>
            </a:r>
            <a:r>
              <a:rPr lang="fr-FR" dirty="0" err="1"/>
              <a:t>graduate</a:t>
            </a:r>
            <a:r>
              <a:rPr lang="fr-FR" dirty="0"/>
              <a:t> </a:t>
            </a:r>
            <a:r>
              <a:rPr lang="fr-FR" dirty="0" err="1"/>
              <a:t>within</a:t>
            </a:r>
            <a:r>
              <a:rPr lang="fr-FR" dirty="0"/>
              <a:t> the </a:t>
            </a:r>
            <a:r>
              <a:rPr lang="fr-FR" dirty="0" err="1"/>
              <a:t>theoretical</a:t>
            </a:r>
            <a:r>
              <a:rPr lang="fr-FR" dirty="0"/>
              <a:t> duration, on </a:t>
            </a:r>
            <a:r>
              <a:rPr lang="fr-FR" dirty="0" err="1"/>
              <a:t>average</a:t>
            </a:r>
            <a:endParaRPr lang="en-GB" dirty="0"/>
          </a:p>
        </p:txBody>
      </p:sp>
      <p:sp>
        <p:nvSpPr>
          <p:cNvPr id="4" name="Content Placeholder 3"/>
          <p:cNvSpPr>
            <a:spLocks noGrp="1"/>
          </p:cNvSpPr>
          <p:nvPr>
            <p:ph sz="quarter" idx="17"/>
          </p:nvPr>
        </p:nvSpPr>
        <p:spPr/>
        <p:txBody>
          <a:bodyPr>
            <a:normAutofit fontScale="62500" lnSpcReduction="20000"/>
          </a:bodyPr>
          <a:lstStyle/>
          <a:p>
            <a:r>
              <a:rPr lang="fr-FR" dirty="0">
                <a:solidFill>
                  <a:srgbClr val="EA5611"/>
                </a:solidFill>
              </a:rPr>
              <a:t>Figure B5.1a</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Completion rate of full-time students who entered a bachelor's or equivalent </a:t>
            </a:r>
            <a:r>
              <a:rPr lang="en-US" dirty="0" err="1"/>
              <a:t>programme</a:t>
            </a:r>
            <a:r>
              <a:rPr lang="en-US" dirty="0"/>
              <a:t>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679618062"/>
              </p:ext>
            </p:extLst>
          </p:nvPr>
        </p:nvGraphicFramePr>
        <p:xfrm>
          <a:off x="35496" y="931417"/>
          <a:ext cx="9006364" cy="4314026"/>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4ED7B8C5-9542-4342-AC75-566989D823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8853" y="2808790"/>
            <a:ext cx="588035" cy="588035"/>
          </a:xfrm>
          <a:prstGeom prst="rect">
            <a:avLst/>
          </a:prstGeom>
        </p:spPr>
      </p:pic>
    </p:spTree>
    <p:extLst>
      <p:ext uri="{BB962C8B-B14F-4D97-AF65-F5344CB8AC3E}">
        <p14:creationId xmlns:p14="http://schemas.microsoft.com/office/powerpoint/2010/main" val="4209392538"/>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In </a:t>
            </a:r>
            <a:r>
              <a:rPr lang="fr-FR" dirty="0" err="1"/>
              <a:t>some</a:t>
            </a:r>
            <a:r>
              <a:rPr lang="fr-FR" dirty="0"/>
              <a:t> countries, </a:t>
            </a:r>
            <a:r>
              <a:rPr lang="fr-FR" dirty="0" err="1"/>
              <a:t>most</a:t>
            </a:r>
            <a:r>
              <a:rPr lang="fr-FR" dirty="0"/>
              <a:t> </a:t>
            </a:r>
            <a:r>
              <a:rPr lang="fr-FR" dirty="0" err="1"/>
              <a:t>students</a:t>
            </a:r>
            <a:r>
              <a:rPr lang="fr-FR" dirty="0"/>
              <a:t> </a:t>
            </a:r>
            <a:r>
              <a:rPr lang="fr-FR" dirty="0" err="1"/>
              <a:t>who</a:t>
            </a:r>
            <a:r>
              <a:rPr lang="fr-FR" dirty="0"/>
              <a:t> drop-out of a </a:t>
            </a:r>
            <a:r>
              <a:rPr lang="fr-FR" dirty="0" err="1"/>
              <a:t>tertiary</a:t>
            </a:r>
            <a:r>
              <a:rPr lang="fr-FR" dirty="0"/>
              <a:t> programme do </a:t>
            </a:r>
            <a:r>
              <a:rPr lang="fr-FR" dirty="0" err="1"/>
              <a:t>so</a:t>
            </a:r>
            <a:r>
              <a:rPr lang="fr-FR" dirty="0"/>
              <a:t> </a:t>
            </a:r>
            <a:r>
              <a:rPr lang="fr-FR" dirty="0" err="1"/>
              <a:t>after</a:t>
            </a:r>
            <a:r>
              <a:rPr lang="fr-FR" dirty="0"/>
              <a:t> the first </a:t>
            </a:r>
            <a:r>
              <a:rPr lang="fr-FR" dirty="0" err="1"/>
              <a:t>year</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B5.3</a:t>
            </a:r>
            <a:endParaRPr lang="en-GB" dirty="0">
              <a:solidFill>
                <a:srgbClr val="EA5611"/>
              </a:solidFill>
            </a:endParaRPr>
          </a:p>
        </p:txBody>
      </p:sp>
      <p:sp>
        <p:nvSpPr>
          <p:cNvPr id="5" name="Content Placeholder 4"/>
          <p:cNvSpPr>
            <a:spLocks noGrp="1"/>
          </p:cNvSpPr>
          <p:nvPr>
            <p:ph sz="quarter" idx="18"/>
          </p:nvPr>
        </p:nvSpPr>
        <p:spPr/>
        <p:txBody>
          <a:bodyPr>
            <a:normAutofit fontScale="77500" lnSpcReduction="20000"/>
          </a:bodyPr>
          <a:lstStyle/>
          <a:p>
            <a:r>
              <a:rPr lang="en-US" dirty="0"/>
              <a:t>Share of full-time bachelor's students who are no longer enrolled in tertiary education (and have not graduated) at various timeframes after entry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3007559625"/>
              </p:ext>
            </p:extLst>
          </p:nvPr>
        </p:nvGraphicFramePr>
        <p:xfrm>
          <a:off x="82685" y="883508"/>
          <a:ext cx="8973766" cy="411851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811062A6-E283-4A16-A69B-91B6C2F770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7832" y="3256770"/>
            <a:ext cx="588035" cy="588035"/>
          </a:xfrm>
          <a:prstGeom prst="rect">
            <a:avLst/>
          </a:prstGeom>
        </p:spPr>
      </p:pic>
    </p:spTree>
    <p:extLst>
      <p:ext uri="{BB962C8B-B14F-4D97-AF65-F5344CB8AC3E}">
        <p14:creationId xmlns:p14="http://schemas.microsoft.com/office/powerpoint/2010/main" val="39911781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graphicEl>
                                              <a:chart seriesIdx="-3" categoryIdx="-3" bldStep="gridLegend"/>
                                            </p:graphic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More tertiary students are studying abroad</a:t>
            </a:r>
          </a:p>
        </p:txBody>
      </p:sp>
    </p:spTree>
    <p:extLst>
      <p:ext uri="{BB962C8B-B14F-4D97-AF65-F5344CB8AC3E}">
        <p14:creationId xmlns:p14="http://schemas.microsoft.com/office/powerpoint/2010/main" val="10828292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number of international students has more than doubled in less than 20 years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B6.2</a:t>
            </a:r>
          </a:p>
        </p:txBody>
      </p:sp>
      <p:sp>
        <p:nvSpPr>
          <p:cNvPr id="5" name="Content Placeholder 4"/>
          <p:cNvSpPr>
            <a:spLocks noGrp="1"/>
          </p:cNvSpPr>
          <p:nvPr>
            <p:ph sz="quarter" idx="18"/>
          </p:nvPr>
        </p:nvSpPr>
        <p:spPr/>
        <p:txBody>
          <a:bodyPr>
            <a:noAutofit/>
          </a:bodyPr>
          <a:lstStyle/>
          <a:p>
            <a:r>
              <a:rPr lang="en-US" sz="1200" dirty="0"/>
              <a:t>Growth in international or foreign enrolment in tertiary education worldwide (1998 to 2017)</a:t>
            </a:r>
            <a:endParaRPr lang="en-GB" sz="1200" dirty="0"/>
          </a:p>
        </p:txBody>
      </p:sp>
      <p:graphicFrame>
        <p:nvGraphicFramePr>
          <p:cNvPr id="6" name="Chart 5"/>
          <p:cNvGraphicFramePr>
            <a:graphicFrameLocks/>
          </p:cNvGraphicFramePr>
          <p:nvPr>
            <p:extLst>
              <p:ext uri="{D42A27DB-BD31-4B8C-83A1-F6EECF244321}">
                <p14:modId xmlns:p14="http://schemas.microsoft.com/office/powerpoint/2010/main" val="2581792490"/>
              </p:ext>
            </p:extLst>
          </p:nvPr>
        </p:nvGraphicFramePr>
        <p:xfrm>
          <a:off x="0" y="1203598"/>
          <a:ext cx="9073008" cy="37984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8108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7" dur="500"/>
                                        <p:tgtEl>
                                          <p:spTgt spid="6">
                                            <p:graphicEl>
                                              <a:chart seriesIdx="0" categoryIdx="-4" bldStep="series"/>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left)">
                                      <p:cBhvr>
                                        <p:cTn id="11" dur="500"/>
                                        <p:tgtEl>
                                          <p:spTgt spid="6">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The </a:t>
            </a:r>
            <a:r>
              <a:rPr lang="fr-FR" dirty="0" err="1"/>
              <a:t>share</a:t>
            </a:r>
            <a:r>
              <a:rPr lang="fr-FR" dirty="0"/>
              <a:t> of international </a:t>
            </a:r>
            <a:r>
              <a:rPr lang="fr-FR" dirty="0" err="1"/>
              <a:t>students</a:t>
            </a:r>
            <a:r>
              <a:rPr lang="fr-FR" dirty="0"/>
              <a:t> has </a:t>
            </a:r>
            <a:r>
              <a:rPr lang="fr-FR" dirty="0" err="1"/>
              <a:t>increased</a:t>
            </a:r>
            <a:r>
              <a:rPr lang="fr-FR" dirty="0"/>
              <a:t> </a:t>
            </a:r>
            <a:r>
              <a:rPr lang="fr-FR" dirty="0" err="1"/>
              <a:t>since</a:t>
            </a:r>
            <a:r>
              <a:rPr lang="fr-FR" dirty="0"/>
              <a:t> 2010 in </a:t>
            </a:r>
            <a:r>
              <a:rPr lang="fr-FR" dirty="0" err="1"/>
              <a:t>most</a:t>
            </a:r>
            <a:r>
              <a:rPr lang="fr-FR" dirty="0"/>
              <a:t> OECD countries</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B6.1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Incoming student mobility in tertiary education in 2010 and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2121006343"/>
              </p:ext>
            </p:extLst>
          </p:nvPr>
        </p:nvGraphicFramePr>
        <p:xfrm>
          <a:off x="35495" y="1224231"/>
          <a:ext cx="9073007" cy="379842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436A7FDD-E922-4055-980F-DD6EBE1E50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584" y="3775896"/>
            <a:ext cx="588035" cy="588035"/>
          </a:xfrm>
          <a:prstGeom prst="rect">
            <a:avLst/>
          </a:prstGeom>
        </p:spPr>
      </p:pic>
      <p:pic>
        <p:nvPicPr>
          <p:cNvPr id="8" name="Picture 7">
            <a:extLst>
              <a:ext uri="{FF2B5EF4-FFF2-40B4-BE49-F238E27FC236}">
                <a16:creationId xmlns:a16="http://schemas.microsoft.com/office/drawing/2014/main" id="{8568475A-DBBA-4875-8F49-AAB907FE2A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14762" y="3771083"/>
            <a:ext cx="651309" cy="651309"/>
          </a:xfrm>
          <a:prstGeom prst="rect">
            <a:avLst/>
          </a:prstGeom>
        </p:spPr>
      </p:pic>
      <p:sp>
        <p:nvSpPr>
          <p:cNvPr id="11" name="Speech Bubble: Rectangle with Corners Rounded 10">
            <a:extLst>
              <a:ext uri="{FF2B5EF4-FFF2-40B4-BE49-F238E27FC236}">
                <a16:creationId xmlns:a16="http://schemas.microsoft.com/office/drawing/2014/main" id="{A254C228-CCDA-4319-AA12-8E3CAAE44A27}"/>
              </a:ext>
            </a:extLst>
          </p:cNvPr>
          <p:cNvSpPr/>
          <p:nvPr/>
        </p:nvSpPr>
        <p:spPr>
          <a:xfrm>
            <a:off x="746696" y="2372114"/>
            <a:ext cx="771207" cy="381861"/>
          </a:xfrm>
          <a:prstGeom prst="wedgeRoundRectCallout">
            <a:avLst>
              <a:gd name="adj1" fmla="val -590"/>
              <a:gd name="adj2" fmla="val -69202"/>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050" b="1" dirty="0"/>
              <a:t>30% from EU</a:t>
            </a:r>
            <a:endParaRPr lang="en-US" sz="1050" b="1" dirty="0"/>
          </a:p>
        </p:txBody>
      </p:sp>
    </p:spTree>
    <p:extLst>
      <p:ext uri="{BB962C8B-B14F-4D97-AF65-F5344CB8AC3E}">
        <p14:creationId xmlns:p14="http://schemas.microsoft.com/office/powerpoint/2010/main" val="201752467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47"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share of international students grows with each successive level of tertiary education</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B6.3</a:t>
            </a:r>
          </a:p>
        </p:txBody>
      </p:sp>
      <p:sp>
        <p:nvSpPr>
          <p:cNvPr id="5" name="Content Placeholder 4"/>
          <p:cNvSpPr>
            <a:spLocks noGrp="1"/>
          </p:cNvSpPr>
          <p:nvPr>
            <p:ph sz="quarter" idx="18"/>
          </p:nvPr>
        </p:nvSpPr>
        <p:spPr/>
        <p:txBody>
          <a:bodyPr>
            <a:normAutofit lnSpcReduction="10000"/>
          </a:bodyPr>
          <a:lstStyle/>
          <a:p>
            <a:r>
              <a:rPr lang="en-US" dirty="0"/>
              <a:t>Incoming student mobility in tertiary education, by level of study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1905850119"/>
              </p:ext>
            </p:extLst>
          </p:nvPr>
        </p:nvGraphicFramePr>
        <p:xfrm>
          <a:off x="35495" y="1005818"/>
          <a:ext cx="9073007" cy="4137681"/>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B96FCFD4-7AD6-4D94-9E0E-DDF706B219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7924" y="3219699"/>
            <a:ext cx="588035" cy="588035"/>
          </a:xfrm>
          <a:prstGeom prst="rect">
            <a:avLst/>
          </a:prstGeom>
        </p:spPr>
      </p:pic>
    </p:spTree>
    <p:extLst>
      <p:ext uri="{BB962C8B-B14F-4D97-AF65-F5344CB8AC3E}">
        <p14:creationId xmlns:p14="http://schemas.microsoft.com/office/powerpoint/2010/main" val="1419342876"/>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Increased financial and human resources have sustained the </a:t>
            </a:r>
            <a:br>
              <a:rPr lang="en-GB" dirty="0"/>
            </a:br>
            <a:r>
              <a:rPr lang="en-GB" dirty="0"/>
              <a:t>expansion of tertiary education</a:t>
            </a:r>
          </a:p>
        </p:txBody>
      </p:sp>
    </p:spTree>
    <p:extLst>
      <p:ext uri="{BB962C8B-B14F-4D97-AF65-F5344CB8AC3E}">
        <p14:creationId xmlns:p14="http://schemas.microsoft.com/office/powerpoint/2010/main" val="34246788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677334" y="0"/>
            <a:ext cx="7391400" cy="627534"/>
          </a:xfrm>
        </p:spPr>
        <p:txBody>
          <a:bodyPr/>
          <a:lstStyle/>
          <a:p>
            <a:r>
              <a:rPr lang="fr-FR" sz="1800" dirty="0" err="1"/>
              <a:t>Spending</a:t>
            </a:r>
            <a:r>
              <a:rPr lang="fr-FR" sz="1800" dirty="0"/>
              <a:t> has </a:t>
            </a:r>
            <a:r>
              <a:rPr lang="fr-FR" sz="1800" dirty="0" err="1"/>
              <a:t>increased</a:t>
            </a:r>
            <a:r>
              <a:rPr lang="fr-FR" sz="1800" dirty="0"/>
              <a:t> by 9% </a:t>
            </a:r>
            <a:r>
              <a:rPr lang="fr-FR" sz="1800" dirty="0" err="1"/>
              <a:t>since</a:t>
            </a:r>
            <a:r>
              <a:rPr lang="fr-FR" sz="1800" dirty="0"/>
              <a:t> 2010, </a:t>
            </a:r>
            <a:r>
              <a:rPr lang="fr-FR" sz="1800" dirty="0" err="1"/>
              <a:t>three</a:t>
            </a:r>
            <a:r>
              <a:rPr lang="fr-FR" sz="1800" dirty="0"/>
              <a:t> times more </a:t>
            </a:r>
            <a:r>
              <a:rPr lang="fr-FR" sz="1800" dirty="0" err="1"/>
              <a:t>than</a:t>
            </a:r>
            <a:r>
              <a:rPr lang="fr-FR" sz="1800" dirty="0"/>
              <a:t> the </a:t>
            </a:r>
            <a:r>
              <a:rPr lang="fr-FR" sz="1800" dirty="0" err="1"/>
              <a:t>increase</a:t>
            </a:r>
            <a:r>
              <a:rPr lang="fr-FR" sz="1800" dirty="0"/>
              <a:t> in the </a:t>
            </a:r>
            <a:r>
              <a:rPr lang="fr-FR" sz="1800" dirty="0" err="1"/>
              <a:t>number</a:t>
            </a:r>
            <a:r>
              <a:rPr lang="fr-FR" sz="1800" dirty="0"/>
              <a:t> of </a:t>
            </a:r>
            <a:r>
              <a:rPr lang="fr-FR" sz="1800" dirty="0" err="1"/>
              <a:t>tertiary</a:t>
            </a:r>
            <a:r>
              <a:rPr lang="fr-FR" sz="1800" dirty="0"/>
              <a:t> </a:t>
            </a:r>
            <a:r>
              <a:rPr lang="fr-FR" sz="1800" dirty="0" err="1"/>
              <a:t>students</a:t>
            </a:r>
            <a:r>
              <a:rPr lang="fr-FR" sz="1800" dirty="0"/>
              <a:t>, on </a:t>
            </a:r>
            <a:r>
              <a:rPr lang="fr-FR" sz="1800" dirty="0" err="1"/>
              <a:t>average</a:t>
            </a:r>
            <a:endParaRPr lang="en-GB" sz="1800" dirty="0"/>
          </a:p>
        </p:txBody>
      </p:sp>
      <p:sp>
        <p:nvSpPr>
          <p:cNvPr id="5" name="Content Placeholder 4"/>
          <p:cNvSpPr>
            <a:spLocks noGrp="1"/>
          </p:cNvSpPr>
          <p:nvPr>
            <p:ph sz="quarter" idx="18"/>
          </p:nvPr>
        </p:nvSpPr>
        <p:spPr/>
        <p:txBody>
          <a:bodyPr>
            <a:normAutofit fontScale="92500" lnSpcReduction="10000"/>
          </a:bodyPr>
          <a:lstStyle/>
          <a:p>
            <a:r>
              <a:rPr lang="en-US" dirty="0"/>
              <a:t>Index of change in total expenditure on tertiary educational institutions per full-time equivalent student (2016)</a:t>
            </a:r>
            <a:endParaRPr lang="en-GB" dirty="0"/>
          </a:p>
        </p:txBody>
      </p:sp>
      <p:sp>
        <p:nvSpPr>
          <p:cNvPr id="7" name="Content Placeholder 6"/>
          <p:cNvSpPr>
            <a:spLocks noGrp="1"/>
          </p:cNvSpPr>
          <p:nvPr>
            <p:ph sz="quarter" idx="17"/>
          </p:nvPr>
        </p:nvSpPr>
        <p:spPr>
          <a:xfrm>
            <a:off x="7812360" y="123478"/>
            <a:ext cx="1079500" cy="414563"/>
          </a:xfrm>
        </p:spPr>
        <p:txBody>
          <a:bodyPr>
            <a:noAutofit/>
          </a:bodyPr>
          <a:lstStyle/>
          <a:p>
            <a:r>
              <a:rPr lang="it-IT" sz="900" dirty="0" err="1">
                <a:solidFill>
                  <a:srgbClr val="EA5611"/>
                </a:solidFill>
              </a:rPr>
              <a:t>Table</a:t>
            </a:r>
            <a:r>
              <a:rPr lang="it-IT" sz="900" dirty="0">
                <a:solidFill>
                  <a:srgbClr val="EA5611"/>
                </a:solidFill>
              </a:rPr>
              <a:t> C1.3 </a:t>
            </a:r>
          </a:p>
          <a:p>
            <a:r>
              <a:rPr lang="it-IT" sz="900" dirty="0">
                <a:solidFill>
                  <a:srgbClr val="EA5611"/>
                </a:solidFill>
              </a:rPr>
              <a:t>Col. 12,15 &amp; 18</a:t>
            </a:r>
            <a:endParaRPr lang="en-GB" sz="900" dirty="0">
              <a:solidFill>
                <a:srgbClr val="EA5611"/>
              </a:solidFill>
            </a:endParaRPr>
          </a:p>
          <a:p>
            <a:endParaRPr lang="en-GB" sz="900" dirty="0">
              <a:solidFill>
                <a:srgbClr val="EA5611"/>
              </a:solidFill>
            </a:endParaRPr>
          </a:p>
        </p:txBody>
      </p:sp>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863687129"/>
              </p:ext>
            </p:extLst>
          </p:nvPr>
        </p:nvGraphicFramePr>
        <p:xfrm>
          <a:off x="0" y="1203324"/>
          <a:ext cx="9144000" cy="39401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614766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
                                            <p:graphicEl>
                                              <a:chart seriesIdx="-3" categoryIdx="-3" bldStep="gridLegend"/>
                                            </p:graphic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8">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620183" y="0"/>
            <a:ext cx="7156450" cy="627534"/>
          </a:xfrm>
        </p:spPr>
        <p:txBody>
          <a:bodyPr/>
          <a:lstStyle/>
          <a:p>
            <a:r>
              <a:rPr lang="fr-FR" sz="1800" dirty="0" err="1"/>
              <a:t>Despite</a:t>
            </a:r>
            <a:r>
              <a:rPr lang="fr-FR" sz="1800" dirty="0"/>
              <a:t> </a:t>
            </a:r>
            <a:r>
              <a:rPr lang="fr-FR" sz="1800" dirty="0" err="1"/>
              <a:t>recent</a:t>
            </a:r>
            <a:r>
              <a:rPr lang="fr-FR" sz="1800" dirty="0"/>
              <a:t> </a:t>
            </a:r>
            <a:r>
              <a:rPr lang="fr-FR" sz="1800" dirty="0" err="1"/>
              <a:t>increases</a:t>
            </a:r>
            <a:r>
              <a:rPr lang="fr-FR" sz="1800" dirty="0"/>
              <a:t> in public </a:t>
            </a:r>
            <a:r>
              <a:rPr lang="fr-FR" sz="1800" dirty="0" err="1"/>
              <a:t>expenditure</a:t>
            </a:r>
            <a:r>
              <a:rPr lang="fr-FR" sz="1800" dirty="0"/>
              <a:t>, </a:t>
            </a:r>
            <a:r>
              <a:rPr lang="fr-FR" sz="1800" dirty="0" err="1"/>
              <a:t>average</a:t>
            </a:r>
            <a:r>
              <a:rPr lang="fr-FR" sz="1800" dirty="0"/>
              <a:t> </a:t>
            </a:r>
            <a:r>
              <a:rPr lang="fr-FR" sz="1800" dirty="0" err="1"/>
              <a:t>spending</a:t>
            </a:r>
            <a:r>
              <a:rPr lang="fr-FR" sz="1800" dirty="0"/>
              <a:t> on </a:t>
            </a:r>
            <a:r>
              <a:rPr lang="fr-FR" sz="1800" dirty="0" err="1"/>
              <a:t>tertiary</a:t>
            </a:r>
            <a:r>
              <a:rPr lang="fr-FR" sz="1800" dirty="0"/>
              <a:t> institutions, as a </a:t>
            </a:r>
            <a:r>
              <a:rPr lang="fr-FR" sz="1800" dirty="0" err="1"/>
              <a:t>share</a:t>
            </a:r>
            <a:r>
              <a:rPr lang="fr-FR" sz="1800" dirty="0"/>
              <a:t> of GDP, has </a:t>
            </a:r>
            <a:r>
              <a:rPr lang="fr-FR" sz="1800" dirty="0" err="1"/>
              <a:t>fallen</a:t>
            </a:r>
            <a:endParaRPr lang="en-GB" sz="1800"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C2.3</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Index of change in public expenditure on educational institutions as a percentage of GDP (2010 and 2016)</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1791026702"/>
              </p:ext>
            </p:extLst>
          </p:nvPr>
        </p:nvGraphicFramePr>
        <p:xfrm>
          <a:off x="92413" y="1113832"/>
          <a:ext cx="9016091" cy="4029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276571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0"/>
            <a:ext cx="6912768" cy="627534"/>
          </a:xfrm>
        </p:spPr>
        <p:txBody>
          <a:bodyPr/>
          <a:lstStyle/>
          <a:p>
            <a:r>
              <a:rPr lang="en-US" dirty="0"/>
              <a:t>A bachelor’s degree is the most common level of tertiary attainment, on average across OECD countries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A1.3</a:t>
            </a:r>
          </a:p>
        </p:txBody>
      </p:sp>
      <p:sp>
        <p:nvSpPr>
          <p:cNvPr id="5" name="Content Placeholder 4"/>
          <p:cNvSpPr>
            <a:spLocks noGrp="1"/>
          </p:cNvSpPr>
          <p:nvPr>
            <p:ph sz="quarter" idx="18"/>
          </p:nvPr>
        </p:nvSpPr>
        <p:spPr/>
        <p:txBody>
          <a:bodyPr>
            <a:normAutofit lnSpcReduction="10000"/>
          </a:bodyPr>
          <a:lstStyle/>
          <a:p>
            <a:r>
              <a:rPr lang="en-US" dirty="0"/>
              <a:t>Distribution of 25-34 year-olds with tertiary education, by level of tertiary education (2018)</a:t>
            </a:r>
            <a:endParaRPr lang="en-GB" dirty="0"/>
          </a:p>
        </p:txBody>
      </p:sp>
      <p:graphicFrame>
        <p:nvGraphicFramePr>
          <p:cNvPr id="6" name="Chart Placeholder 5">
            <a:extLst>
              <a:ext uri="{FF2B5EF4-FFF2-40B4-BE49-F238E27FC236}">
                <a16:creationId xmlns:a16="http://schemas.microsoft.com/office/drawing/2014/main" id="{00000000-0008-0000-0700-000003000000}"/>
              </a:ext>
            </a:extLst>
          </p:cNvPr>
          <p:cNvGraphicFramePr>
            <a:graphicFrameLocks noGrp="1"/>
          </p:cNvGraphicFramePr>
          <p:nvPr>
            <p:ph type="chart" sz="quarter" idx="10"/>
            <p:extLst>
              <p:ext uri="{D42A27DB-BD31-4B8C-83A1-F6EECF244321}">
                <p14:modId xmlns:p14="http://schemas.microsoft.com/office/powerpoint/2010/main" val="1144685257"/>
              </p:ext>
            </p:extLst>
          </p:nvPr>
        </p:nvGraphicFramePr>
        <p:xfrm>
          <a:off x="-214009" y="1079770"/>
          <a:ext cx="9322513" cy="4017523"/>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4798846" y="1471860"/>
            <a:ext cx="137427" cy="2127828"/>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8" name="Picture 7">
            <a:extLst>
              <a:ext uri="{FF2B5EF4-FFF2-40B4-BE49-F238E27FC236}">
                <a16:creationId xmlns:a16="http://schemas.microsoft.com/office/drawing/2014/main" id="{B8DB05C1-2C2C-4635-B298-7748982A9C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4266" y="3599687"/>
            <a:ext cx="588035" cy="588035"/>
          </a:xfrm>
          <a:prstGeom prst="rect">
            <a:avLst/>
          </a:prstGeom>
        </p:spPr>
      </p:pic>
      <p:sp>
        <p:nvSpPr>
          <p:cNvPr id="9" name="Speech Bubble: Rectangle with Corners Rounded 8">
            <a:extLst>
              <a:ext uri="{FF2B5EF4-FFF2-40B4-BE49-F238E27FC236}">
                <a16:creationId xmlns:a16="http://schemas.microsoft.com/office/drawing/2014/main" id="{8965836F-A23C-4FA0-8341-BB8020606CC2}"/>
              </a:ext>
            </a:extLst>
          </p:cNvPr>
          <p:cNvSpPr/>
          <p:nvPr/>
        </p:nvSpPr>
        <p:spPr>
          <a:xfrm>
            <a:off x="1867916" y="2921508"/>
            <a:ext cx="763778" cy="381861"/>
          </a:xfrm>
          <a:prstGeom prst="wedgeRoundRectCallout">
            <a:avLst>
              <a:gd name="adj1" fmla="val -10725"/>
              <a:gd name="adj2" fmla="val -70400"/>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050" b="1" dirty="0"/>
              <a:t>Rank 7</a:t>
            </a:r>
            <a:endParaRPr lang="en-US" sz="1050" b="1" dirty="0"/>
          </a:p>
        </p:txBody>
      </p:sp>
      <p:sp>
        <p:nvSpPr>
          <p:cNvPr id="10" name="Speech Bubble: Rectangle with Corners Rounded 9">
            <a:extLst>
              <a:ext uri="{FF2B5EF4-FFF2-40B4-BE49-F238E27FC236}">
                <a16:creationId xmlns:a16="http://schemas.microsoft.com/office/drawing/2014/main" id="{86E804E7-BEAA-4C7B-B2B7-8A072075DED0}"/>
              </a:ext>
            </a:extLst>
          </p:cNvPr>
          <p:cNvSpPr/>
          <p:nvPr/>
        </p:nvSpPr>
        <p:spPr>
          <a:xfrm>
            <a:off x="1822196" y="1821006"/>
            <a:ext cx="763778" cy="381861"/>
          </a:xfrm>
          <a:prstGeom prst="wedgeRoundRectCallout">
            <a:avLst>
              <a:gd name="adj1" fmla="val -3968"/>
              <a:gd name="adj2" fmla="val 74473"/>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GB" sz="1050" b="1" dirty="0"/>
              <a:t>Rank 26</a:t>
            </a:r>
            <a:endParaRPr lang="en-US" sz="1050" b="1" dirty="0"/>
          </a:p>
        </p:txBody>
      </p:sp>
      <p:pic>
        <p:nvPicPr>
          <p:cNvPr id="11" name="Picture 10">
            <a:extLst>
              <a:ext uri="{FF2B5EF4-FFF2-40B4-BE49-F238E27FC236}">
                <a16:creationId xmlns:a16="http://schemas.microsoft.com/office/drawing/2014/main" id="{4A14A638-E86D-43CA-82AC-D7E8441759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9994"/>
            <a:ext cx="319501" cy="319501"/>
          </a:xfrm>
          <a:prstGeom prst="rect">
            <a:avLst/>
          </a:prstGeom>
        </p:spPr>
      </p:pic>
    </p:spTree>
    <p:extLst>
      <p:ext uri="{BB962C8B-B14F-4D97-AF65-F5344CB8AC3E}">
        <p14:creationId xmlns:p14="http://schemas.microsoft.com/office/powerpoint/2010/main" val="21006774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827584" y="0"/>
            <a:ext cx="7128792" cy="627534"/>
          </a:xfrm>
        </p:spPr>
        <p:txBody>
          <a:bodyPr/>
          <a:lstStyle/>
          <a:p>
            <a:r>
              <a:rPr lang="fr-FR" dirty="0"/>
              <a:t>The </a:t>
            </a:r>
            <a:r>
              <a:rPr lang="fr-FR" dirty="0" err="1"/>
              <a:t>number</a:t>
            </a:r>
            <a:r>
              <a:rPr lang="fr-FR" dirty="0"/>
              <a:t> of </a:t>
            </a:r>
            <a:r>
              <a:rPr lang="fr-FR" dirty="0" err="1"/>
              <a:t>tertiary</a:t>
            </a:r>
            <a:r>
              <a:rPr lang="fr-FR" dirty="0"/>
              <a:t> </a:t>
            </a:r>
            <a:r>
              <a:rPr lang="fr-FR" dirty="0" err="1"/>
              <a:t>teachers</a:t>
            </a:r>
            <a:r>
              <a:rPr lang="fr-FR" dirty="0"/>
              <a:t> has </a:t>
            </a:r>
            <a:r>
              <a:rPr lang="fr-FR" dirty="0" err="1"/>
              <a:t>increased</a:t>
            </a:r>
            <a:r>
              <a:rPr lang="fr-FR" dirty="0"/>
              <a:t> by 1% per </a:t>
            </a:r>
            <a:r>
              <a:rPr lang="fr-FR" dirty="0" err="1"/>
              <a:t>year</a:t>
            </a:r>
            <a:r>
              <a:rPr lang="fr-FR" dirty="0"/>
              <a:t>, on </a:t>
            </a:r>
            <a:r>
              <a:rPr lang="fr-FR" dirty="0" err="1"/>
              <a:t>average</a:t>
            </a:r>
            <a:r>
              <a:rPr lang="fr-FR" dirty="0"/>
              <a:t>, on par </a:t>
            </a:r>
            <a:r>
              <a:rPr lang="fr-FR" dirty="0" err="1"/>
              <a:t>with</a:t>
            </a:r>
            <a:r>
              <a:rPr lang="fr-FR" dirty="0"/>
              <a:t> the </a:t>
            </a:r>
            <a:r>
              <a:rPr lang="fr-FR" dirty="0" err="1"/>
              <a:t>number</a:t>
            </a:r>
            <a:r>
              <a:rPr lang="fr-FR" dirty="0"/>
              <a:t> of </a:t>
            </a:r>
            <a:r>
              <a:rPr lang="fr-FR" dirty="0" err="1"/>
              <a:t>students</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D2.2</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Average annual growth rates of the numbers of students and teaching staff in tertiary education (2005-17)</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1023083896"/>
              </p:ext>
            </p:extLst>
          </p:nvPr>
        </p:nvGraphicFramePr>
        <p:xfrm>
          <a:off x="35495" y="1203325"/>
          <a:ext cx="9020955" cy="379888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68E84C99-8FED-4C73-BCBA-F145F4AC99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4746" y="3352140"/>
            <a:ext cx="588035" cy="588035"/>
          </a:xfrm>
          <a:prstGeom prst="rect">
            <a:avLst/>
          </a:prstGeom>
        </p:spPr>
      </p:pic>
    </p:spTree>
    <p:extLst>
      <p:ext uri="{BB962C8B-B14F-4D97-AF65-F5344CB8AC3E}">
        <p14:creationId xmlns:p14="http://schemas.microsoft.com/office/powerpoint/2010/main" val="2046780077"/>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7584" y="0"/>
            <a:ext cx="7171010" cy="627534"/>
          </a:xfrm>
        </p:spPr>
        <p:txBody>
          <a:bodyPr/>
          <a:lstStyle/>
          <a:p>
            <a:r>
              <a:rPr lang="fr-FR" dirty="0" err="1"/>
              <a:t>Spending</a:t>
            </a:r>
            <a:r>
              <a:rPr lang="fr-FR" dirty="0"/>
              <a:t> on </a:t>
            </a:r>
            <a:r>
              <a:rPr lang="fr-FR" dirty="0" err="1"/>
              <a:t>tertiary</a:t>
            </a:r>
            <a:r>
              <a:rPr lang="fr-FR" dirty="0"/>
              <a:t> institutions by </a:t>
            </a:r>
            <a:r>
              <a:rPr lang="fr-FR" dirty="0" err="1"/>
              <a:t>spending</a:t>
            </a:r>
            <a:r>
              <a:rPr lang="fr-FR" dirty="0"/>
              <a:t> </a:t>
            </a:r>
            <a:r>
              <a:rPr lang="fr-FR" dirty="0" err="1"/>
              <a:t>category</a:t>
            </a:r>
            <a:endParaRPr lang="en-GB" dirty="0"/>
          </a:p>
        </p:txBody>
      </p:sp>
      <p:sp>
        <p:nvSpPr>
          <p:cNvPr id="4" name="Content Placeholder 3"/>
          <p:cNvSpPr>
            <a:spLocks noGrp="1"/>
          </p:cNvSpPr>
          <p:nvPr>
            <p:ph sz="quarter" idx="17"/>
          </p:nvPr>
        </p:nvSpPr>
        <p:spPr/>
        <p:txBody>
          <a:bodyPr>
            <a:normAutofit fontScale="62500" lnSpcReduction="20000"/>
          </a:bodyPr>
          <a:lstStyle/>
          <a:p>
            <a:r>
              <a:rPr lang="fr-FR" dirty="0">
                <a:solidFill>
                  <a:srgbClr val="EA5611"/>
                </a:solidFill>
              </a:rPr>
              <a:t>Figure C1.2b</a:t>
            </a:r>
            <a:endParaRPr lang="en-GB" dirty="0">
              <a:solidFill>
                <a:srgbClr val="EA5611"/>
              </a:solidFill>
            </a:endParaRPr>
          </a:p>
        </p:txBody>
      </p:sp>
      <p:sp>
        <p:nvSpPr>
          <p:cNvPr id="5" name="Content Placeholder 4"/>
          <p:cNvSpPr>
            <a:spLocks noGrp="1"/>
          </p:cNvSpPr>
          <p:nvPr>
            <p:ph sz="quarter" idx="18"/>
          </p:nvPr>
        </p:nvSpPr>
        <p:spPr/>
        <p:txBody>
          <a:bodyPr>
            <a:normAutofit fontScale="92500" lnSpcReduction="10000"/>
          </a:bodyPr>
          <a:lstStyle/>
          <a:p>
            <a:r>
              <a:rPr lang="en-US" dirty="0"/>
              <a:t>Total expenditure on educational institutions per full-time equivalent student by types of service (2016))</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2926071797"/>
              </p:ext>
            </p:extLst>
          </p:nvPr>
        </p:nvGraphicFramePr>
        <p:xfrm>
          <a:off x="111867" y="1117388"/>
          <a:ext cx="8959175" cy="379842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70BED8CE-90A3-4F70-818F-FD9BCFA23A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2703" y="3417406"/>
            <a:ext cx="588035" cy="588035"/>
          </a:xfrm>
          <a:prstGeom prst="rect">
            <a:avLst/>
          </a:prstGeom>
        </p:spPr>
      </p:pic>
    </p:spTree>
    <p:extLst>
      <p:ext uri="{BB962C8B-B14F-4D97-AF65-F5344CB8AC3E}">
        <p14:creationId xmlns:p14="http://schemas.microsoft.com/office/powerpoint/2010/main" val="911479132"/>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Gender affects participation in education </a:t>
            </a:r>
            <a:br>
              <a:rPr lang="en-CA" dirty="0"/>
            </a:br>
            <a:r>
              <a:rPr lang="en-CA" dirty="0"/>
              <a:t>and employment, but in different ways</a:t>
            </a:r>
          </a:p>
        </p:txBody>
      </p:sp>
    </p:spTree>
    <p:extLst>
      <p:ext uri="{BB962C8B-B14F-4D97-AF65-F5344CB8AC3E}">
        <p14:creationId xmlns:p14="http://schemas.microsoft.com/office/powerpoint/2010/main" val="150863149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err="1"/>
              <a:t>Women</a:t>
            </a:r>
            <a:r>
              <a:rPr lang="fr-FR" dirty="0"/>
              <a:t> are over-</a:t>
            </a:r>
            <a:r>
              <a:rPr lang="fr-FR" dirty="0" err="1"/>
              <a:t>represented</a:t>
            </a:r>
            <a:r>
              <a:rPr lang="fr-FR" dirty="0"/>
              <a:t> in science at </a:t>
            </a:r>
            <a:r>
              <a:rPr lang="fr-FR" dirty="0" err="1"/>
              <a:t>master’s</a:t>
            </a:r>
            <a:r>
              <a:rPr lang="fr-FR" dirty="0"/>
              <a:t> </a:t>
            </a:r>
            <a:r>
              <a:rPr lang="fr-FR" dirty="0" err="1"/>
              <a:t>level</a:t>
            </a:r>
            <a:r>
              <a:rPr lang="fr-FR" dirty="0"/>
              <a:t>, but </a:t>
            </a:r>
            <a:r>
              <a:rPr lang="fr-FR" dirty="0" err="1"/>
              <a:t>under-represented</a:t>
            </a:r>
            <a:r>
              <a:rPr lang="fr-FR" dirty="0"/>
              <a:t> at </a:t>
            </a:r>
            <a:r>
              <a:rPr lang="fr-FR" dirty="0" err="1"/>
              <a:t>doctorate</a:t>
            </a:r>
            <a:r>
              <a:rPr lang="fr-FR" dirty="0"/>
              <a:t> </a:t>
            </a:r>
            <a:r>
              <a:rPr lang="fr-FR" dirty="0" err="1"/>
              <a:t>level</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B7.4</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Share of female graduates in natural sciences, mathematics and statistics at master's and doctoral levels (2017)</a:t>
            </a:r>
            <a:endParaRPr lang="en-GB" dirty="0"/>
          </a:p>
        </p:txBody>
      </p:sp>
      <p:graphicFrame>
        <p:nvGraphicFramePr>
          <p:cNvPr id="8" name="Chart 7"/>
          <p:cNvGraphicFramePr>
            <a:graphicFrameLocks/>
          </p:cNvGraphicFramePr>
          <p:nvPr>
            <p:extLst>
              <p:ext uri="{D42A27DB-BD31-4B8C-83A1-F6EECF244321}">
                <p14:modId xmlns:p14="http://schemas.microsoft.com/office/powerpoint/2010/main" val="1900338146"/>
              </p:ext>
            </p:extLst>
          </p:nvPr>
        </p:nvGraphicFramePr>
        <p:xfrm>
          <a:off x="111868" y="1236133"/>
          <a:ext cx="8996636" cy="3831978"/>
        </p:xfrm>
        <a:graphic>
          <a:graphicData uri="http://schemas.openxmlformats.org/drawingml/2006/chart">
            <c:chart xmlns:c="http://schemas.openxmlformats.org/drawingml/2006/chart" xmlns:r="http://schemas.openxmlformats.org/officeDocument/2006/relationships" r:id="rId2"/>
          </a:graphicData>
        </a:graphic>
      </p:graphicFrame>
      <p:pic>
        <p:nvPicPr>
          <p:cNvPr id="11" name="Picture 10">
            <a:extLst>
              <a:ext uri="{FF2B5EF4-FFF2-40B4-BE49-F238E27FC236}">
                <a16:creationId xmlns:a16="http://schemas.microsoft.com/office/drawing/2014/main" id="{9E8E7BB8-14A3-4925-84E8-CE013286F6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3092" y="3540975"/>
            <a:ext cx="588035" cy="588035"/>
          </a:xfrm>
          <a:prstGeom prst="rect">
            <a:avLst/>
          </a:prstGeom>
        </p:spPr>
      </p:pic>
      <p:cxnSp>
        <p:nvCxnSpPr>
          <p:cNvPr id="6" name="Straight Connector 5">
            <a:extLst>
              <a:ext uri="{FF2B5EF4-FFF2-40B4-BE49-F238E27FC236}">
                <a16:creationId xmlns:a16="http://schemas.microsoft.com/office/drawing/2014/main" id="{0BCBA4DC-7A7E-4A67-9652-EF30E063D2E0}"/>
              </a:ext>
            </a:extLst>
          </p:cNvPr>
          <p:cNvCxnSpPr/>
          <p:nvPr/>
        </p:nvCxnSpPr>
        <p:spPr>
          <a:xfrm>
            <a:off x="630195" y="2848232"/>
            <a:ext cx="8328454" cy="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0149610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employment advantage of a doctorate over a master’s degree is greater for women than for men</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B7.5</a:t>
            </a:r>
          </a:p>
        </p:txBody>
      </p:sp>
      <p:sp>
        <p:nvSpPr>
          <p:cNvPr id="5" name="Content Placeholder 4"/>
          <p:cNvSpPr>
            <a:spLocks noGrp="1"/>
          </p:cNvSpPr>
          <p:nvPr>
            <p:ph sz="quarter" idx="18"/>
          </p:nvPr>
        </p:nvSpPr>
        <p:spPr>
          <a:xfrm>
            <a:off x="35496" y="663103"/>
            <a:ext cx="9073008" cy="270272"/>
          </a:xfrm>
        </p:spPr>
        <p:txBody>
          <a:bodyPr>
            <a:noAutofit/>
          </a:bodyPr>
          <a:lstStyle/>
          <a:p>
            <a:r>
              <a:rPr lang="en-US" sz="1400" dirty="0"/>
              <a:t>Relative employment rate of 25-64 year-old doctorate holders compared to master's holders (2018)</a:t>
            </a:r>
            <a:endParaRPr lang="en-GB" sz="1400" dirty="0"/>
          </a:p>
        </p:txBody>
      </p:sp>
      <p:graphicFrame>
        <p:nvGraphicFramePr>
          <p:cNvPr id="7" name="Chart 6"/>
          <p:cNvGraphicFramePr>
            <a:graphicFrameLocks/>
          </p:cNvGraphicFramePr>
          <p:nvPr>
            <p:extLst>
              <p:ext uri="{D42A27DB-BD31-4B8C-83A1-F6EECF244321}">
                <p14:modId xmlns:p14="http://schemas.microsoft.com/office/powerpoint/2010/main" val="2980509438"/>
              </p:ext>
            </p:extLst>
          </p:nvPr>
        </p:nvGraphicFramePr>
        <p:xfrm>
          <a:off x="0" y="1004564"/>
          <a:ext cx="9073008" cy="4087866"/>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a16="http://schemas.microsoft.com/office/drawing/2014/main" id="{AFF4DB96-043D-4E23-B52A-AE19982B15A9}"/>
              </a:ext>
            </a:extLst>
          </p:cNvPr>
          <p:cNvCxnSpPr/>
          <p:nvPr/>
        </p:nvCxnSpPr>
        <p:spPr>
          <a:xfrm>
            <a:off x="630195" y="3534038"/>
            <a:ext cx="8328454" cy="0"/>
          </a:xfrm>
          <a:prstGeom prst="line">
            <a:avLst/>
          </a:prstGeom>
        </p:spPr>
        <p:style>
          <a:lnRef idx="3">
            <a:schemeClr val="accent4"/>
          </a:lnRef>
          <a:fillRef idx="0">
            <a:schemeClr val="accent4"/>
          </a:fillRef>
          <a:effectRef idx="2">
            <a:schemeClr val="accent4"/>
          </a:effectRef>
          <a:fontRef idx="minor">
            <a:schemeClr val="tx1"/>
          </a:fontRef>
        </p:style>
      </p:cxnSp>
      <p:pic>
        <p:nvPicPr>
          <p:cNvPr id="9" name="Picture 8">
            <a:extLst>
              <a:ext uri="{FF2B5EF4-FFF2-40B4-BE49-F238E27FC236}">
                <a16:creationId xmlns:a16="http://schemas.microsoft.com/office/drawing/2014/main" id="{62D4CC91-DF6C-4188-A9E5-CB8979FC2F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3622" y="3429764"/>
            <a:ext cx="588035" cy="588035"/>
          </a:xfrm>
          <a:prstGeom prst="rect">
            <a:avLst/>
          </a:prstGeom>
        </p:spPr>
      </p:pic>
    </p:spTree>
    <p:extLst>
      <p:ext uri="{BB962C8B-B14F-4D97-AF65-F5344CB8AC3E}">
        <p14:creationId xmlns:p14="http://schemas.microsoft.com/office/powerpoint/2010/main" val="319489659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name="Figure A4.1._LTU 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Tertiary-educated women earn less than men, even among those who studied similar fields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A4.5</a:t>
            </a:r>
          </a:p>
        </p:txBody>
      </p:sp>
      <p:sp>
        <p:nvSpPr>
          <p:cNvPr id="5" name="Content Placeholder 4"/>
          <p:cNvSpPr>
            <a:spLocks noGrp="1"/>
          </p:cNvSpPr>
          <p:nvPr>
            <p:ph sz="quarter" idx="18"/>
          </p:nvPr>
        </p:nvSpPr>
        <p:spPr>
          <a:xfrm>
            <a:off x="35496" y="663103"/>
            <a:ext cx="9073008" cy="270272"/>
          </a:xfrm>
        </p:spPr>
        <p:txBody>
          <a:bodyPr>
            <a:noAutofit/>
          </a:bodyPr>
          <a:lstStyle/>
          <a:p>
            <a:r>
              <a:rPr lang="en-US" sz="1400" dirty="0"/>
              <a:t>Women's earnings as a percentage of men's earnings, by field of study (2017)</a:t>
            </a:r>
            <a:endParaRPr lang="en-GB" sz="1400"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3578084989"/>
              </p:ext>
            </p:extLst>
          </p:nvPr>
        </p:nvGraphicFramePr>
        <p:xfrm>
          <a:off x="92413" y="1203325"/>
          <a:ext cx="8929991" cy="3798888"/>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28243680-FACC-4B81-9DC2-8C30580A57C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32969" y="4084672"/>
            <a:ext cx="588035" cy="588035"/>
          </a:xfrm>
          <a:prstGeom prst="rect">
            <a:avLst/>
          </a:prstGeom>
        </p:spPr>
      </p:pic>
      <p:cxnSp>
        <p:nvCxnSpPr>
          <p:cNvPr id="8" name="Straight Connector 7">
            <a:extLst>
              <a:ext uri="{FF2B5EF4-FFF2-40B4-BE49-F238E27FC236}">
                <a16:creationId xmlns:a16="http://schemas.microsoft.com/office/drawing/2014/main" id="{9B137227-EF25-4649-9E42-169C161EC9A7}"/>
              </a:ext>
            </a:extLst>
          </p:cNvPr>
          <p:cNvCxnSpPr/>
          <p:nvPr/>
        </p:nvCxnSpPr>
        <p:spPr>
          <a:xfrm>
            <a:off x="630195" y="2119128"/>
            <a:ext cx="8328454" cy="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91715439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name="Figure A5.1.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Lower earnings for tertiary-educated women results in lower financial returns to their education</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A5.1</a:t>
            </a:r>
          </a:p>
        </p:txBody>
      </p:sp>
      <p:sp>
        <p:nvSpPr>
          <p:cNvPr id="5" name="Content Placeholder 4"/>
          <p:cNvSpPr>
            <a:spLocks noGrp="1"/>
          </p:cNvSpPr>
          <p:nvPr>
            <p:ph sz="quarter" idx="18"/>
          </p:nvPr>
        </p:nvSpPr>
        <p:spPr/>
        <p:txBody>
          <a:bodyPr>
            <a:noAutofit/>
          </a:bodyPr>
          <a:lstStyle/>
          <a:p>
            <a:r>
              <a:rPr lang="en-US" sz="1400" dirty="0"/>
              <a:t>Private net financial returns for a man or a woman attaining tertiary education (2016)</a:t>
            </a:r>
            <a:endParaRPr lang="en-GB" sz="1400"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93927814"/>
              </p:ext>
            </p:extLst>
          </p:nvPr>
        </p:nvGraphicFramePr>
        <p:xfrm>
          <a:off x="184825" y="1203325"/>
          <a:ext cx="8876489" cy="3798888"/>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885D2840-00A7-4040-951A-B9EF291C86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29033" y="3732505"/>
            <a:ext cx="588035" cy="588035"/>
          </a:xfrm>
          <a:prstGeom prst="rect">
            <a:avLst/>
          </a:prstGeom>
        </p:spPr>
      </p:pic>
    </p:spTree>
    <p:extLst>
      <p:ext uri="{BB962C8B-B14F-4D97-AF65-F5344CB8AC3E}">
        <p14:creationId xmlns:p14="http://schemas.microsoft.com/office/powerpoint/2010/main" val="3058632288"/>
      </p:ext>
    </p:extLst>
  </p:cSld>
  <p:clrMapOvr>
    <a:masterClrMapping/>
  </p:clrMapOvr>
  <p:transition spd="med">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977684"/>
            <a:ext cx="7128792" cy="857250"/>
          </a:xfrm>
        </p:spPr>
        <p:txBody>
          <a:bodyPr>
            <a:normAutofit fontScale="90000"/>
          </a:bodyPr>
          <a:lstStyle/>
          <a:p>
            <a:r>
              <a:rPr lang="en-CA" dirty="0"/>
              <a:t>Vocational programmes can </a:t>
            </a:r>
            <a:br>
              <a:rPr lang="en-CA" dirty="0"/>
            </a:br>
            <a:r>
              <a:rPr lang="en-CA" dirty="0"/>
              <a:t>provide adults with labour market-relevant skills</a:t>
            </a:r>
          </a:p>
        </p:txBody>
      </p:sp>
    </p:spTree>
    <p:extLst>
      <p:ext uri="{BB962C8B-B14F-4D97-AF65-F5344CB8AC3E}">
        <p14:creationId xmlns:p14="http://schemas.microsoft.com/office/powerpoint/2010/main" val="10542891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name="Figure B3.3._LTU1">
    <p:spTree>
      <p:nvGrpSpPr>
        <p:cNvPr id="1" name=""/>
        <p:cNvGrpSpPr/>
        <p:nvPr/>
      </p:nvGrpSpPr>
      <p:grpSpPr>
        <a:xfrm>
          <a:off x="0" y="0"/>
          <a:ext cx="0" cy="0"/>
          <a:chOff x="0" y="0"/>
          <a:chExt cx="0" cy="0"/>
        </a:xfrm>
      </p:grpSpPr>
      <p:sp>
        <p:nvSpPr>
          <p:cNvPr id="3" name="Title 2"/>
          <p:cNvSpPr>
            <a:spLocks noGrp="1"/>
          </p:cNvSpPr>
          <p:nvPr>
            <p:ph type="title"/>
          </p:nvPr>
        </p:nvSpPr>
        <p:spPr>
          <a:xfrm>
            <a:off x="827584" y="0"/>
            <a:ext cx="7344816" cy="627534"/>
          </a:xfrm>
        </p:spPr>
        <p:txBody>
          <a:bodyPr/>
          <a:lstStyle/>
          <a:p>
            <a:r>
              <a:rPr lang="en-GB" dirty="0"/>
              <a:t>Engineering, manufacturing and construction are popular fields among upper secondary vocational graduates</a:t>
            </a:r>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B3.3</a:t>
            </a:r>
          </a:p>
        </p:txBody>
      </p:sp>
      <p:sp>
        <p:nvSpPr>
          <p:cNvPr id="5" name="Content Placeholder 4"/>
          <p:cNvSpPr>
            <a:spLocks noGrp="1"/>
          </p:cNvSpPr>
          <p:nvPr>
            <p:ph sz="quarter" idx="18"/>
          </p:nvPr>
        </p:nvSpPr>
        <p:spPr/>
        <p:txBody>
          <a:bodyPr>
            <a:noAutofit/>
          </a:bodyPr>
          <a:lstStyle/>
          <a:p>
            <a:r>
              <a:rPr lang="en-US" sz="1400" dirty="0"/>
              <a:t>Distribution of upper secondary vocational </a:t>
            </a:r>
            <a:r>
              <a:rPr lang="en-US" sz="1400" dirty="0" err="1"/>
              <a:t>programmes</a:t>
            </a:r>
            <a:r>
              <a:rPr lang="en-US" sz="1400" dirty="0"/>
              <a:t> by selected field of study (2017)</a:t>
            </a:r>
            <a:endParaRPr lang="en-GB" sz="1400" dirty="0"/>
          </a:p>
        </p:txBody>
      </p:sp>
      <p:graphicFrame>
        <p:nvGraphicFramePr>
          <p:cNvPr id="6" name="Chart 5"/>
          <p:cNvGraphicFramePr>
            <a:graphicFrameLocks/>
          </p:cNvGraphicFramePr>
          <p:nvPr>
            <p:extLst>
              <p:ext uri="{D42A27DB-BD31-4B8C-83A1-F6EECF244321}">
                <p14:modId xmlns:p14="http://schemas.microsoft.com/office/powerpoint/2010/main" val="1482747035"/>
              </p:ext>
            </p:extLst>
          </p:nvPr>
        </p:nvGraphicFramePr>
        <p:xfrm>
          <a:off x="72957" y="1146881"/>
          <a:ext cx="8973766" cy="3798422"/>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E280B563-6BC9-4033-8AA5-CFF1819B62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20469" y="3819918"/>
            <a:ext cx="588035" cy="588035"/>
          </a:xfrm>
          <a:prstGeom prst="rect">
            <a:avLst/>
          </a:prstGeom>
        </p:spPr>
      </p:pic>
    </p:spTree>
    <p:extLst>
      <p:ext uri="{BB962C8B-B14F-4D97-AF65-F5344CB8AC3E}">
        <p14:creationId xmlns:p14="http://schemas.microsoft.com/office/powerpoint/2010/main" val="15855954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graphicEl>
                                              <a:chart seriesIdx="1" categoryIdx="-4" bldStep="series"/>
                                            </p:graphic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6">
                                            <p:graphicEl>
                                              <a:chart seriesIdx="2"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name="Figure B4.2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 some countries, young adults turn to vocational upper secondary education to improve their skills </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B3.1</a:t>
            </a:r>
          </a:p>
        </p:txBody>
      </p:sp>
      <p:sp>
        <p:nvSpPr>
          <p:cNvPr id="5" name="Content Placeholder 4"/>
          <p:cNvSpPr>
            <a:spLocks noGrp="1"/>
          </p:cNvSpPr>
          <p:nvPr>
            <p:ph sz="quarter" idx="18"/>
          </p:nvPr>
        </p:nvSpPr>
        <p:spPr/>
        <p:txBody>
          <a:bodyPr>
            <a:normAutofit lnSpcReduction="10000"/>
          </a:bodyPr>
          <a:lstStyle/>
          <a:p>
            <a:r>
              <a:rPr lang="en-US" dirty="0"/>
              <a:t>Average age of first-time upper secondary and post-secondary non-tertiary graduates, by </a:t>
            </a:r>
            <a:r>
              <a:rPr lang="en-US" dirty="0" err="1"/>
              <a:t>programme</a:t>
            </a:r>
            <a:r>
              <a:rPr lang="en-US" dirty="0"/>
              <a:t> orientation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3263276558"/>
              </p:ext>
            </p:extLst>
          </p:nvPr>
        </p:nvGraphicFramePr>
        <p:xfrm>
          <a:off x="92413" y="1059582"/>
          <a:ext cx="8920264" cy="3911161"/>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6218053C-50DA-4EF5-A019-52632B5FCA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40942" y="3930213"/>
            <a:ext cx="588035" cy="588035"/>
          </a:xfrm>
          <a:prstGeom prst="rect">
            <a:avLst/>
          </a:prstGeom>
        </p:spPr>
      </p:pic>
      <p:sp>
        <p:nvSpPr>
          <p:cNvPr id="2" name="TextBox 1">
            <a:extLst>
              <a:ext uri="{FF2B5EF4-FFF2-40B4-BE49-F238E27FC236}">
                <a16:creationId xmlns:a16="http://schemas.microsoft.com/office/drawing/2014/main" id="{1BC77EFD-ABA9-41D1-9C10-612EC881A007}"/>
              </a:ext>
            </a:extLst>
          </p:cNvPr>
          <p:cNvSpPr txBox="1"/>
          <p:nvPr/>
        </p:nvSpPr>
        <p:spPr>
          <a:xfrm>
            <a:off x="92413" y="1230695"/>
            <a:ext cx="470665" cy="276999"/>
          </a:xfrm>
          <a:prstGeom prst="rect">
            <a:avLst/>
          </a:prstGeom>
          <a:noFill/>
          <a:ln>
            <a:noFill/>
          </a:ln>
        </p:spPr>
        <p:txBody>
          <a:bodyPr wrap="square" rtlCol="0" anchor="ctr">
            <a:spAutoFit/>
          </a:bodyPr>
          <a:lstStyle/>
          <a:p>
            <a:r>
              <a:rPr lang="en-GB" sz="1200" dirty="0">
                <a:solidFill>
                  <a:schemeClr val="bg1"/>
                </a:solidFill>
                <a:latin typeface="Arial" panose="020B0604020202020204" pitchFamily="34" charset="0"/>
                <a:cs typeface="Arial" panose="020B0604020202020204" pitchFamily="34" charset="0"/>
              </a:rPr>
              <a:t>Age</a:t>
            </a:r>
            <a:endParaRPr lang="en-US" sz="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462343"/>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7584" y="0"/>
            <a:ext cx="6913066" cy="627534"/>
          </a:xfrm>
        </p:spPr>
        <p:txBody>
          <a:bodyPr/>
          <a:lstStyle/>
          <a:p>
            <a:r>
              <a:rPr lang="fr-FR" dirty="0"/>
              <a:t>The </a:t>
            </a:r>
            <a:r>
              <a:rPr lang="fr-FR" dirty="0" err="1"/>
              <a:t>employment</a:t>
            </a:r>
            <a:r>
              <a:rPr lang="fr-FR" dirty="0"/>
              <a:t> value of </a:t>
            </a:r>
            <a:r>
              <a:rPr lang="fr-FR" dirty="0" err="1"/>
              <a:t>different</a:t>
            </a:r>
            <a:r>
              <a:rPr lang="fr-FR" dirty="0"/>
              <a:t> qualifications</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A3.5</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Employment rates of tertiary-educated younger adults, by levels of tertiary education (2018)</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67388155"/>
              </p:ext>
            </p:extLst>
          </p:nvPr>
        </p:nvGraphicFramePr>
        <p:xfrm>
          <a:off x="323850" y="1203325"/>
          <a:ext cx="8496300" cy="379888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9B172EB3-D19B-4F08-8CC5-0918D67ADA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9347" y="3102769"/>
            <a:ext cx="588035" cy="588035"/>
          </a:xfrm>
          <a:prstGeom prst="rect">
            <a:avLst/>
          </a:prstGeom>
        </p:spPr>
      </p:pic>
      <p:sp>
        <p:nvSpPr>
          <p:cNvPr id="2" name="Oval 1">
            <a:extLst>
              <a:ext uri="{FF2B5EF4-FFF2-40B4-BE49-F238E27FC236}">
                <a16:creationId xmlns:a16="http://schemas.microsoft.com/office/drawing/2014/main" id="{6697F6D4-E785-480B-A619-5327321FDB40}"/>
              </a:ext>
            </a:extLst>
          </p:cNvPr>
          <p:cNvSpPr/>
          <p:nvPr/>
        </p:nvSpPr>
        <p:spPr>
          <a:xfrm>
            <a:off x="2595880" y="1798320"/>
            <a:ext cx="325120" cy="320040"/>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E37ACB80-8C23-49A3-ACBB-0A31240D99DD}"/>
              </a:ext>
            </a:extLst>
          </p:cNvPr>
          <p:cNvSpPr/>
          <p:nvPr/>
        </p:nvSpPr>
        <p:spPr>
          <a:xfrm>
            <a:off x="6766560" y="1751960"/>
            <a:ext cx="325120" cy="320040"/>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88927095-249D-4A34-8D85-4959F3755352}"/>
              </a:ext>
            </a:extLst>
          </p:cNvPr>
          <p:cNvSpPr/>
          <p:nvPr/>
        </p:nvSpPr>
        <p:spPr>
          <a:xfrm>
            <a:off x="8314690" y="2072000"/>
            <a:ext cx="325120" cy="320040"/>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371182C-FDDE-4970-B43E-91C58B6F4E09}"/>
              </a:ext>
            </a:extLst>
          </p:cNvPr>
          <p:cNvSpPr/>
          <p:nvPr/>
        </p:nvSpPr>
        <p:spPr>
          <a:xfrm>
            <a:off x="873164" y="2320920"/>
            <a:ext cx="325120" cy="32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4EC4B71-E372-4BCA-8A9A-A02414CF7776}"/>
              </a:ext>
            </a:extLst>
          </p:cNvPr>
          <p:cNvSpPr/>
          <p:nvPr/>
        </p:nvSpPr>
        <p:spPr>
          <a:xfrm>
            <a:off x="7805743" y="2838107"/>
            <a:ext cx="325120" cy="32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AD055FC-D2FF-424C-9024-E9B9B5FBF64E}"/>
              </a:ext>
            </a:extLst>
          </p:cNvPr>
          <p:cNvSpPr/>
          <p:nvPr/>
        </p:nvSpPr>
        <p:spPr>
          <a:xfrm>
            <a:off x="5028377" y="1681944"/>
            <a:ext cx="325120" cy="32004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31BB9F0-0D86-48FB-8956-05D70EFBA537}"/>
              </a:ext>
            </a:extLst>
          </p:cNvPr>
          <p:cNvSpPr/>
          <p:nvPr/>
        </p:nvSpPr>
        <p:spPr>
          <a:xfrm>
            <a:off x="7453596" y="1911980"/>
            <a:ext cx="325120" cy="32004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57598B73-2AFF-4F0B-9DAB-1946ED2A1994}"/>
              </a:ext>
            </a:extLst>
          </p:cNvPr>
          <p:cNvSpPr/>
          <p:nvPr/>
        </p:nvSpPr>
        <p:spPr>
          <a:xfrm>
            <a:off x="859601" y="2149539"/>
            <a:ext cx="325120" cy="32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D5843-B1DC-47E3-8E9A-F43C4AAC21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9994"/>
            <a:ext cx="319501" cy="319501"/>
          </a:xfrm>
          <a:prstGeom prst="rect">
            <a:avLst/>
          </a:prstGeom>
        </p:spPr>
      </p:pic>
      <p:pic>
        <p:nvPicPr>
          <p:cNvPr id="19" name="Picture 18" descr="A screen shot of a computer&#10;&#10;Description automatically generated">
            <a:extLst>
              <a:ext uri="{FF2B5EF4-FFF2-40B4-BE49-F238E27FC236}">
                <a16:creationId xmlns:a16="http://schemas.microsoft.com/office/drawing/2014/main" id="{1E73EB0A-1396-4F32-8342-E6ED71D70F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35181" y="3119196"/>
            <a:ext cx="554182" cy="554182"/>
          </a:xfrm>
          <a:prstGeom prst="rect">
            <a:avLst/>
          </a:prstGeom>
        </p:spPr>
      </p:pic>
    </p:spTree>
    <p:extLst>
      <p:ext uri="{BB962C8B-B14F-4D97-AF65-F5344CB8AC3E}">
        <p14:creationId xmlns:p14="http://schemas.microsoft.com/office/powerpoint/2010/main" val="7964447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strVal val="4*#ppt_w"/>
                                          </p:val>
                                        </p:tav>
                                        <p:tav tm="100000">
                                          <p:val>
                                            <p:strVal val="#ppt_w"/>
                                          </p:val>
                                        </p:tav>
                                      </p:tavLst>
                                    </p:anim>
                                    <p:anim calcmode="lin" valueType="num">
                                      <p:cBhvr>
                                        <p:cTn id="13" dur="500" fill="hold"/>
                                        <p:tgtEl>
                                          <p:spTgt spid="2"/>
                                        </p:tgtEl>
                                        <p:attrNameLst>
                                          <p:attrName>ppt_h</p:attrName>
                                        </p:attrNameLst>
                                      </p:cBhvr>
                                      <p:tavLst>
                                        <p:tav tm="0">
                                          <p:val>
                                            <p:strVal val="4*#ppt_h"/>
                                          </p:val>
                                        </p:tav>
                                        <p:tav tm="100000">
                                          <p:val>
                                            <p:strVal val="#ppt_h"/>
                                          </p:val>
                                        </p:tav>
                                      </p:tavLst>
                                    </p:anim>
                                  </p:childTnLst>
                                </p:cTn>
                              </p:par>
                            </p:childTnLst>
                          </p:cTn>
                        </p:par>
                        <p:par>
                          <p:cTn id="14" fill="hold">
                            <p:stCondLst>
                              <p:cond delay="500"/>
                            </p:stCondLst>
                            <p:childTnLst>
                              <p:par>
                                <p:cTn id="15" presetID="23" presetClass="entr" presetSubtype="32"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strVal val="4*#ppt_w"/>
                                          </p:val>
                                        </p:tav>
                                        <p:tav tm="100000">
                                          <p:val>
                                            <p:strVal val="#ppt_w"/>
                                          </p:val>
                                        </p:tav>
                                      </p:tavLst>
                                    </p:anim>
                                    <p:anim calcmode="lin" valueType="num">
                                      <p:cBhvr>
                                        <p:cTn id="18" dur="500" fill="hold"/>
                                        <p:tgtEl>
                                          <p:spTgt spid="8"/>
                                        </p:tgtEl>
                                        <p:attrNameLst>
                                          <p:attrName>ppt_h</p:attrName>
                                        </p:attrNameLst>
                                      </p:cBhvr>
                                      <p:tavLst>
                                        <p:tav tm="0">
                                          <p:val>
                                            <p:strVal val="4*#ppt_h"/>
                                          </p:val>
                                        </p:tav>
                                        <p:tav tm="100000">
                                          <p:val>
                                            <p:strVal val="#ppt_h"/>
                                          </p:val>
                                        </p:tav>
                                      </p:tavLst>
                                    </p:anim>
                                  </p:childTnLst>
                                </p:cTn>
                              </p:par>
                            </p:childTnLst>
                          </p:cTn>
                        </p:par>
                        <p:par>
                          <p:cTn id="19" fill="hold">
                            <p:stCondLst>
                              <p:cond delay="1000"/>
                            </p:stCondLst>
                            <p:childTnLst>
                              <p:par>
                                <p:cTn id="20" presetID="23" presetClass="entr" presetSubtype="3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strVal val="4*#ppt_w"/>
                                          </p:val>
                                        </p:tav>
                                        <p:tav tm="100000">
                                          <p:val>
                                            <p:strVal val="#ppt_w"/>
                                          </p:val>
                                        </p:tav>
                                      </p:tavLst>
                                    </p:anim>
                                    <p:anim calcmode="lin" valueType="num">
                                      <p:cBhvr>
                                        <p:cTn id="23" dur="500" fill="hold"/>
                                        <p:tgtEl>
                                          <p:spTgt spid="9"/>
                                        </p:tgtEl>
                                        <p:attrNameLst>
                                          <p:attrName>ppt_h</p:attrName>
                                        </p:attrNameLst>
                                      </p:cBhvr>
                                      <p:tavLst>
                                        <p:tav tm="0">
                                          <p:val>
                                            <p:strVal val="4*#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32"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strVal val="4*#ppt_w"/>
                                          </p:val>
                                        </p:tav>
                                        <p:tav tm="100000">
                                          <p:val>
                                            <p:strVal val="#ppt_w"/>
                                          </p:val>
                                        </p:tav>
                                      </p:tavLst>
                                    </p:anim>
                                    <p:anim calcmode="lin" valueType="num">
                                      <p:cBhvr>
                                        <p:cTn id="29" dur="500" fill="hold"/>
                                        <p:tgtEl>
                                          <p:spTgt spid="10"/>
                                        </p:tgtEl>
                                        <p:attrNameLst>
                                          <p:attrName>ppt_h</p:attrName>
                                        </p:attrNameLst>
                                      </p:cBhvr>
                                      <p:tavLst>
                                        <p:tav tm="0">
                                          <p:val>
                                            <p:strVal val="4*#ppt_h"/>
                                          </p:val>
                                        </p:tav>
                                        <p:tav tm="100000">
                                          <p:val>
                                            <p:strVal val="#ppt_h"/>
                                          </p:val>
                                        </p:tav>
                                      </p:tavLst>
                                    </p:anim>
                                  </p:childTnLst>
                                </p:cTn>
                              </p:par>
                            </p:childTnLst>
                          </p:cTn>
                        </p:par>
                        <p:par>
                          <p:cTn id="30" fill="hold">
                            <p:stCondLst>
                              <p:cond delay="500"/>
                            </p:stCondLst>
                            <p:childTnLst>
                              <p:par>
                                <p:cTn id="31" presetID="23" presetClass="entr" presetSubtype="32"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strVal val="4*#ppt_w"/>
                                          </p:val>
                                        </p:tav>
                                        <p:tav tm="100000">
                                          <p:val>
                                            <p:strVal val="#ppt_w"/>
                                          </p:val>
                                        </p:tav>
                                      </p:tavLst>
                                    </p:anim>
                                    <p:anim calcmode="lin" valueType="num">
                                      <p:cBhvr>
                                        <p:cTn id="34" dur="500" fill="hold"/>
                                        <p:tgtEl>
                                          <p:spTgt spid="11"/>
                                        </p:tgtEl>
                                        <p:attrNameLst>
                                          <p:attrName>ppt_h</p:attrName>
                                        </p:attrNameLst>
                                      </p:cBhvr>
                                      <p:tavLst>
                                        <p:tav tm="0">
                                          <p:val>
                                            <p:strVal val="4*#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2"/>
                                        </p:tgtEl>
                                      </p:cBhvr>
                                    </p:animEffect>
                                    <p:set>
                                      <p:cBhvr>
                                        <p:cTn id="39" dur="1" fill="hold">
                                          <p:stCondLst>
                                            <p:cond delay="499"/>
                                          </p:stCondLst>
                                        </p:cTn>
                                        <p:tgtEl>
                                          <p:spTgt spid="2"/>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9"/>
                                        </p:tgtEl>
                                      </p:cBhvr>
                                    </p:animEffect>
                                    <p:set>
                                      <p:cBhvr>
                                        <p:cTn id="45" dur="1" fill="hold">
                                          <p:stCondLst>
                                            <p:cond delay="499"/>
                                          </p:stCondLst>
                                        </p:cTn>
                                        <p:tgtEl>
                                          <p:spTgt spid="9"/>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10"/>
                                        </p:tgtEl>
                                      </p:cBhvr>
                                    </p:animEffect>
                                    <p:set>
                                      <p:cBhvr>
                                        <p:cTn id="48" dur="1" fill="hold">
                                          <p:stCondLst>
                                            <p:cond delay="499"/>
                                          </p:stCondLst>
                                        </p:cTn>
                                        <p:tgtEl>
                                          <p:spTgt spid="10"/>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11"/>
                                        </p:tgtEl>
                                      </p:cBhvr>
                                    </p:animEffect>
                                    <p:set>
                                      <p:cBhvr>
                                        <p:cTn id="51" dur="1" fill="hold">
                                          <p:stCondLst>
                                            <p:cond delay="499"/>
                                          </p:stCondLst>
                                        </p:cTn>
                                        <p:tgtEl>
                                          <p:spTgt spid="11"/>
                                        </p:tgtEl>
                                        <p:attrNameLst>
                                          <p:attrName>style.visibility</p:attrName>
                                        </p:attrNameLst>
                                      </p:cBhvr>
                                      <p:to>
                                        <p:strVal val="hidden"/>
                                      </p:to>
                                    </p:set>
                                  </p:childTnLst>
                                </p:cTn>
                              </p:par>
                            </p:childTnLst>
                          </p:cTn>
                        </p:par>
                        <p:par>
                          <p:cTn id="52" fill="hold">
                            <p:stCondLst>
                              <p:cond delay="500"/>
                            </p:stCondLst>
                            <p:childTnLst>
                              <p:par>
                                <p:cTn id="53" presetID="23" presetClass="entr" presetSubtype="32" fill="hold" grpId="0" nodeType="after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500" fill="hold"/>
                                        <p:tgtEl>
                                          <p:spTgt spid="12"/>
                                        </p:tgtEl>
                                        <p:attrNameLst>
                                          <p:attrName>ppt_w</p:attrName>
                                        </p:attrNameLst>
                                      </p:cBhvr>
                                      <p:tavLst>
                                        <p:tav tm="0">
                                          <p:val>
                                            <p:strVal val="4*#ppt_w"/>
                                          </p:val>
                                        </p:tav>
                                        <p:tav tm="100000">
                                          <p:val>
                                            <p:strVal val="#ppt_w"/>
                                          </p:val>
                                        </p:tav>
                                      </p:tavLst>
                                    </p:anim>
                                    <p:anim calcmode="lin" valueType="num">
                                      <p:cBhvr>
                                        <p:cTn id="56" dur="500" fill="hold"/>
                                        <p:tgtEl>
                                          <p:spTgt spid="12"/>
                                        </p:tgtEl>
                                        <p:attrNameLst>
                                          <p:attrName>ppt_h</p:attrName>
                                        </p:attrNameLst>
                                      </p:cBhvr>
                                      <p:tavLst>
                                        <p:tav tm="0">
                                          <p:val>
                                            <p:strVal val="4*#ppt_h"/>
                                          </p:val>
                                        </p:tav>
                                        <p:tav tm="100000">
                                          <p:val>
                                            <p:strVal val="#ppt_h"/>
                                          </p:val>
                                        </p:tav>
                                      </p:tavLst>
                                    </p:anim>
                                  </p:childTnLst>
                                </p:cTn>
                              </p:par>
                            </p:childTnLst>
                          </p:cTn>
                        </p:par>
                        <p:par>
                          <p:cTn id="57" fill="hold">
                            <p:stCondLst>
                              <p:cond delay="1000"/>
                            </p:stCondLst>
                            <p:childTnLst>
                              <p:par>
                                <p:cTn id="58" presetID="23" presetClass="entr" presetSubtype="32"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500" fill="hold"/>
                                        <p:tgtEl>
                                          <p:spTgt spid="13"/>
                                        </p:tgtEl>
                                        <p:attrNameLst>
                                          <p:attrName>ppt_w</p:attrName>
                                        </p:attrNameLst>
                                      </p:cBhvr>
                                      <p:tavLst>
                                        <p:tav tm="0">
                                          <p:val>
                                            <p:strVal val="4*#ppt_w"/>
                                          </p:val>
                                        </p:tav>
                                        <p:tav tm="100000">
                                          <p:val>
                                            <p:strVal val="#ppt_w"/>
                                          </p:val>
                                        </p:tav>
                                      </p:tavLst>
                                    </p:anim>
                                    <p:anim calcmode="lin" valueType="num">
                                      <p:cBhvr>
                                        <p:cTn id="61" dur="500" fill="hold"/>
                                        <p:tgtEl>
                                          <p:spTgt spid="13"/>
                                        </p:tgtEl>
                                        <p:attrNameLst>
                                          <p:attrName>ppt_h</p:attrName>
                                        </p:attrNameLst>
                                      </p:cBhvr>
                                      <p:tavLst>
                                        <p:tav tm="0">
                                          <p:val>
                                            <p:strVal val="4*#ppt_h"/>
                                          </p:val>
                                        </p:tav>
                                        <p:tav tm="100000">
                                          <p:val>
                                            <p:strVal val="#ppt_h"/>
                                          </p:val>
                                        </p:tav>
                                      </p:tavLst>
                                    </p:anim>
                                  </p:childTnLst>
                                </p:cTn>
                              </p:par>
                            </p:childTnLst>
                          </p:cTn>
                        </p:par>
                      </p:childTnLst>
                    </p:cTn>
                  </p:par>
                  <p:par>
                    <p:cTn id="62" fill="hold">
                      <p:stCondLst>
                        <p:cond delay="indefinite"/>
                      </p:stCondLst>
                      <p:childTnLst>
                        <p:par>
                          <p:cTn id="63" fill="hold">
                            <p:stCondLst>
                              <p:cond delay="0"/>
                            </p:stCondLst>
                            <p:childTnLst>
                              <p:par>
                                <p:cTn id="64" presetID="23" presetClass="entr" presetSubtype="32"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 calcmode="lin" valueType="num">
                                      <p:cBhvr>
                                        <p:cTn id="66" dur="500" fill="hold"/>
                                        <p:tgtEl>
                                          <p:spTgt spid="14"/>
                                        </p:tgtEl>
                                        <p:attrNameLst>
                                          <p:attrName>ppt_w</p:attrName>
                                        </p:attrNameLst>
                                      </p:cBhvr>
                                      <p:tavLst>
                                        <p:tav tm="0">
                                          <p:val>
                                            <p:strVal val="4*#ppt_w"/>
                                          </p:val>
                                        </p:tav>
                                        <p:tav tm="100000">
                                          <p:val>
                                            <p:strVal val="#ppt_w"/>
                                          </p:val>
                                        </p:tav>
                                      </p:tavLst>
                                    </p:anim>
                                    <p:anim calcmode="lin" valueType="num">
                                      <p:cBhvr>
                                        <p:cTn id="67" dur="500" fill="hold"/>
                                        <p:tgtEl>
                                          <p:spTgt spid="1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8" grpId="0" animBg="1"/>
      <p:bldP spid="8" grpId="1" animBg="1"/>
      <p:bldP spid="9" grpId="0" animBg="1"/>
      <p:bldP spid="9" grpId="1" animBg="1"/>
      <p:bldP spid="10" grpId="0" animBg="1"/>
      <p:bldP spid="10" grpId="1" animBg="1"/>
      <p:bldP spid="11" grpId="0" animBg="1"/>
      <p:bldP spid="11" grpId="1" animBg="1"/>
      <p:bldP spid="12" grpId="0" animBg="1"/>
      <p:bldP spid="13" grpId="0" animBg="1"/>
      <p:bldP spid="1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Starting strong</a:t>
            </a:r>
          </a:p>
        </p:txBody>
      </p:sp>
    </p:spTree>
    <p:extLst>
      <p:ext uri="{BB962C8B-B14F-4D97-AF65-F5344CB8AC3E}">
        <p14:creationId xmlns:p14="http://schemas.microsoft.com/office/powerpoint/2010/main" val="96788820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name="Figure B2.4._LTU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Greater spending on early childhood education and care can improve quality and access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B2.3</a:t>
            </a:r>
          </a:p>
        </p:txBody>
      </p:sp>
      <p:sp>
        <p:nvSpPr>
          <p:cNvPr id="5" name="Content Placeholder 4"/>
          <p:cNvSpPr>
            <a:spLocks noGrp="1"/>
          </p:cNvSpPr>
          <p:nvPr>
            <p:ph sz="quarter" idx="18"/>
          </p:nvPr>
        </p:nvSpPr>
        <p:spPr/>
        <p:txBody>
          <a:bodyPr>
            <a:noAutofit/>
          </a:bodyPr>
          <a:lstStyle/>
          <a:p>
            <a:r>
              <a:rPr lang="en-US" sz="1400" dirty="0"/>
              <a:t>Expenditure on all children aged 3 to 5 enrolled in early childhood education and care (ISCED 0)  and primary </a:t>
            </a:r>
          </a:p>
          <a:p>
            <a:r>
              <a:rPr lang="en-US" sz="1400" dirty="0"/>
              <a:t>education as a percentage of GDP (2016)</a:t>
            </a:r>
            <a:endParaRPr lang="en-GB" sz="1400" dirty="0"/>
          </a:p>
        </p:txBody>
      </p:sp>
      <p:graphicFrame>
        <p:nvGraphicFramePr>
          <p:cNvPr id="7" name="Chart 6"/>
          <p:cNvGraphicFramePr>
            <a:graphicFrameLocks/>
          </p:cNvGraphicFramePr>
          <p:nvPr>
            <p:extLst>
              <p:ext uri="{D42A27DB-BD31-4B8C-83A1-F6EECF244321}">
                <p14:modId xmlns:p14="http://schemas.microsoft.com/office/powerpoint/2010/main" val="2337090097"/>
              </p:ext>
            </p:extLst>
          </p:nvPr>
        </p:nvGraphicFramePr>
        <p:xfrm>
          <a:off x="35496" y="1203598"/>
          <a:ext cx="9073008" cy="3879104"/>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77C196FF-DC2F-4289-B4DF-26483428D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6974" y="3726327"/>
            <a:ext cx="588035" cy="588035"/>
          </a:xfrm>
          <a:prstGeom prst="rect">
            <a:avLst/>
          </a:prstGeom>
        </p:spPr>
      </p:pic>
    </p:spTree>
    <p:extLst>
      <p:ext uri="{BB962C8B-B14F-4D97-AF65-F5344CB8AC3E}">
        <p14:creationId xmlns:p14="http://schemas.microsoft.com/office/powerpoint/2010/main" val="3285883418"/>
      </p:ext>
    </p:extLst>
  </p:cSld>
  <p:clrMapOvr>
    <a:masterClrMapping/>
  </p:clrMapOvr>
  <p:transition spd="med">
    <p:pull/>
  </p:transition>
</p:sld>
</file>

<file path=ppt/slides/slide42.xml><?xml version="1.0" encoding="utf-8"?>
<p:sld xmlns:a="http://schemas.openxmlformats.org/drawingml/2006/main" xmlns:r="http://schemas.openxmlformats.org/officeDocument/2006/relationships" xmlns:p="http://schemas.openxmlformats.org/presentationml/2006/main">
  <p:cSld name="Figure B2.51">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487461772"/>
              </p:ext>
            </p:extLst>
          </p:nvPr>
        </p:nvGraphicFramePr>
        <p:xfrm>
          <a:off x="247328" y="897806"/>
          <a:ext cx="8496944" cy="379842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827584" y="0"/>
            <a:ext cx="6913066" cy="627534"/>
          </a:xfrm>
        </p:spPr>
        <p:txBody>
          <a:bodyPr/>
          <a:lstStyle/>
          <a:p>
            <a:r>
              <a:rPr lang="en-US" dirty="0"/>
              <a:t>Pre-primary education relies heavily on teaching aides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B2.4</a:t>
            </a:r>
          </a:p>
        </p:txBody>
      </p:sp>
      <p:sp>
        <p:nvSpPr>
          <p:cNvPr id="5" name="Content Placeholder 4"/>
          <p:cNvSpPr>
            <a:spLocks noGrp="1"/>
          </p:cNvSpPr>
          <p:nvPr>
            <p:ph sz="quarter" idx="18"/>
          </p:nvPr>
        </p:nvSpPr>
        <p:spPr>
          <a:xfrm>
            <a:off x="57672" y="627534"/>
            <a:ext cx="9073008" cy="270272"/>
          </a:xfrm>
        </p:spPr>
        <p:txBody>
          <a:bodyPr>
            <a:noAutofit/>
          </a:bodyPr>
          <a:lstStyle/>
          <a:p>
            <a:r>
              <a:rPr lang="en-US" sz="1400" dirty="0"/>
              <a:t>Ratio of children to staff in pre-primary (ISCED 02) education (2017)</a:t>
            </a:r>
            <a:endParaRPr lang="en-GB" sz="1400" dirty="0"/>
          </a:p>
        </p:txBody>
      </p:sp>
      <p:sp>
        <p:nvSpPr>
          <p:cNvPr id="2" name="Rectangle 1"/>
          <p:cNvSpPr/>
          <p:nvPr/>
        </p:nvSpPr>
        <p:spPr>
          <a:xfrm>
            <a:off x="1358267" y="4928056"/>
            <a:ext cx="8136904" cy="215444"/>
          </a:xfrm>
          <a:prstGeom prst="rect">
            <a:avLst/>
          </a:prstGeom>
        </p:spPr>
        <p:txBody>
          <a:bodyPr wrap="square">
            <a:spAutoFit/>
          </a:bodyPr>
          <a:lstStyle/>
          <a:p>
            <a:r>
              <a:rPr lang="en-GB" sz="800" b="1" dirty="0">
                <a:solidFill>
                  <a:schemeClr val="bg1"/>
                </a:solidFill>
                <a:latin typeface="Arial" pitchFamily="34" charset="0"/>
                <a:cs typeface="Arial" pitchFamily="34" charset="0"/>
              </a:rPr>
              <a:t>Note: </a:t>
            </a:r>
            <a:r>
              <a:rPr lang="en-GB" sz="800" dirty="0">
                <a:solidFill>
                  <a:schemeClr val="bg1"/>
                </a:solidFill>
                <a:latin typeface="Arial" pitchFamily="34" charset="0"/>
                <a:cs typeface="Arial" pitchFamily="34" charset="0"/>
              </a:rPr>
              <a:t>Figures in parentheses show the percentages of teachers' aides among ECEC contact staff (teachers and teachers' aides).</a:t>
            </a:r>
          </a:p>
        </p:txBody>
      </p:sp>
      <p:pic>
        <p:nvPicPr>
          <p:cNvPr id="7" name="Picture 6">
            <a:extLst>
              <a:ext uri="{FF2B5EF4-FFF2-40B4-BE49-F238E27FC236}">
                <a16:creationId xmlns:a16="http://schemas.microsoft.com/office/drawing/2014/main" id="{DB496D90-37A0-403F-BB8E-E177498F3B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300" y="3657659"/>
            <a:ext cx="588035" cy="588035"/>
          </a:xfrm>
          <a:prstGeom prst="rect">
            <a:avLst/>
          </a:prstGeom>
        </p:spPr>
      </p:pic>
    </p:spTree>
    <p:extLst>
      <p:ext uri="{BB962C8B-B14F-4D97-AF65-F5344CB8AC3E}">
        <p14:creationId xmlns:p14="http://schemas.microsoft.com/office/powerpoint/2010/main" val="5514358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
                                            <p:graphicEl>
                                              <a:chart seriesIdx="0" categoryIdx="-4" bldStep="series"/>
                                            </p:graphic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9">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Chart bld="series"/>
        </p:bldSub>
      </p:bldGraphic>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Allocating adequate resources helps sustain </a:t>
            </a:r>
            <a:br>
              <a:rPr lang="en-CA" dirty="0"/>
            </a:br>
            <a:r>
              <a:rPr lang="en-CA" dirty="0"/>
              <a:t>quality learning at all levels of education</a:t>
            </a:r>
          </a:p>
        </p:txBody>
      </p:sp>
    </p:spTree>
    <p:extLst>
      <p:ext uri="{BB962C8B-B14F-4D97-AF65-F5344CB8AC3E}">
        <p14:creationId xmlns:p14="http://schemas.microsoft.com/office/powerpoint/2010/main" val="37318447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name="Figure C4.11">
    <p:spTree>
      <p:nvGrpSpPr>
        <p:cNvPr id="1" name=""/>
        <p:cNvGrpSpPr/>
        <p:nvPr/>
      </p:nvGrpSpPr>
      <p:grpSpPr>
        <a:xfrm>
          <a:off x="0" y="0"/>
          <a:ext cx="0" cy="0"/>
          <a:chOff x="0" y="0"/>
          <a:chExt cx="0" cy="0"/>
        </a:xfrm>
      </p:grpSpPr>
      <p:sp>
        <p:nvSpPr>
          <p:cNvPr id="3" name="Title 2"/>
          <p:cNvSpPr>
            <a:spLocks noGrp="1"/>
          </p:cNvSpPr>
          <p:nvPr>
            <p:ph type="title"/>
          </p:nvPr>
        </p:nvSpPr>
        <p:spPr>
          <a:xfrm>
            <a:off x="827583" y="0"/>
            <a:ext cx="7131083" cy="627534"/>
          </a:xfrm>
        </p:spPr>
        <p:txBody>
          <a:bodyPr/>
          <a:lstStyle/>
          <a:p>
            <a:r>
              <a:rPr lang="en-US" dirty="0"/>
              <a:t>Total public expenditure on education increased between 2010 and 2016, on average across OECD countries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C4.2</a:t>
            </a:r>
          </a:p>
        </p:txBody>
      </p:sp>
      <p:sp>
        <p:nvSpPr>
          <p:cNvPr id="5" name="Content Placeholder 4"/>
          <p:cNvSpPr>
            <a:spLocks noGrp="1"/>
          </p:cNvSpPr>
          <p:nvPr>
            <p:ph sz="quarter" idx="18"/>
          </p:nvPr>
        </p:nvSpPr>
        <p:spPr>
          <a:xfrm>
            <a:off x="0" y="646738"/>
            <a:ext cx="9073008" cy="359081"/>
          </a:xfrm>
        </p:spPr>
        <p:txBody>
          <a:bodyPr>
            <a:noAutofit/>
          </a:bodyPr>
          <a:lstStyle/>
          <a:p>
            <a:r>
              <a:rPr lang="en-US" sz="1200" dirty="0">
                <a:latin typeface="+mn-lt"/>
              </a:rPr>
              <a:t>Index of change in total public expenditure on education as a share of total government expenditure (2010 and 2016)</a:t>
            </a:r>
            <a:endParaRPr lang="en-GB" sz="1200" dirty="0">
              <a:latin typeface="+mn-lt"/>
            </a:endParaRPr>
          </a:p>
        </p:txBody>
      </p:sp>
      <p:graphicFrame>
        <p:nvGraphicFramePr>
          <p:cNvPr id="6" name="Chart 5"/>
          <p:cNvGraphicFramePr>
            <a:graphicFrameLocks/>
          </p:cNvGraphicFramePr>
          <p:nvPr>
            <p:extLst>
              <p:ext uri="{D42A27DB-BD31-4B8C-83A1-F6EECF244321}">
                <p14:modId xmlns:p14="http://schemas.microsoft.com/office/powerpoint/2010/main" val="1575211953"/>
              </p:ext>
            </p:extLst>
          </p:nvPr>
        </p:nvGraphicFramePr>
        <p:xfrm>
          <a:off x="107004" y="1005819"/>
          <a:ext cx="8966004" cy="3996201"/>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Connector 6">
            <a:extLst>
              <a:ext uri="{FF2B5EF4-FFF2-40B4-BE49-F238E27FC236}">
                <a16:creationId xmlns:a16="http://schemas.microsoft.com/office/drawing/2014/main" id="{920124A6-EEF3-470F-9DDC-7EF22B3CC324}"/>
              </a:ext>
            </a:extLst>
          </p:cNvPr>
          <p:cNvCxnSpPr/>
          <p:nvPr/>
        </p:nvCxnSpPr>
        <p:spPr>
          <a:xfrm>
            <a:off x="580771" y="3175694"/>
            <a:ext cx="8328454" cy="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7097301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graphicEl>
                                              <a:chart seriesIdx="2" categoryIdx="-4" bldStep="series"/>
                                            </p:graphicEl>
                                          </p:spTgt>
                                        </p:tgtEl>
                                        <p:attrNameLst>
                                          <p:attrName>style.visibility</p:attrName>
                                        </p:attrNameLst>
                                      </p:cBhvr>
                                      <p:to>
                                        <p:strVal val="visible"/>
                                      </p:to>
                                    </p:se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name="Figure C2.1._LTU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Spending on education institutions ranges from 3% of GDP in Russia to 6% in Norway </a:t>
            </a:r>
            <a:endParaRPr lang="en-GB" dirty="0"/>
          </a:p>
        </p:txBody>
      </p:sp>
      <p:sp>
        <p:nvSpPr>
          <p:cNvPr id="4" name="Content Placeholder 3"/>
          <p:cNvSpPr>
            <a:spLocks noGrp="1"/>
          </p:cNvSpPr>
          <p:nvPr>
            <p:ph sz="quarter" idx="17"/>
          </p:nvPr>
        </p:nvSpPr>
        <p:spPr/>
        <p:txBody>
          <a:bodyPr>
            <a:normAutofit fontScale="62500" lnSpcReduction="20000"/>
          </a:bodyPr>
          <a:lstStyle/>
          <a:p>
            <a:r>
              <a:rPr lang="en-GB" dirty="0">
                <a:solidFill>
                  <a:srgbClr val="EA5611"/>
                </a:solidFill>
              </a:rPr>
              <a:t>Figure C2.1.</a:t>
            </a:r>
          </a:p>
        </p:txBody>
      </p:sp>
      <p:sp>
        <p:nvSpPr>
          <p:cNvPr id="5" name="Content Placeholder 4"/>
          <p:cNvSpPr>
            <a:spLocks noGrp="1"/>
          </p:cNvSpPr>
          <p:nvPr>
            <p:ph sz="quarter" idx="18"/>
          </p:nvPr>
        </p:nvSpPr>
        <p:spPr/>
        <p:txBody>
          <a:bodyPr>
            <a:noAutofit/>
          </a:bodyPr>
          <a:lstStyle/>
          <a:p>
            <a:r>
              <a:rPr lang="en-US" sz="1400" dirty="0"/>
              <a:t>Total expenditure on educational institutions as a percentage of GDP (2016) </a:t>
            </a:r>
            <a:endParaRPr lang="en-GB" sz="1400" dirty="0"/>
          </a:p>
        </p:txBody>
      </p:sp>
      <p:graphicFrame>
        <p:nvGraphicFramePr>
          <p:cNvPr id="6" name="Chart 5"/>
          <p:cNvGraphicFramePr>
            <a:graphicFrameLocks/>
          </p:cNvGraphicFramePr>
          <p:nvPr>
            <p:extLst>
              <p:ext uri="{D42A27DB-BD31-4B8C-83A1-F6EECF244321}">
                <p14:modId xmlns:p14="http://schemas.microsoft.com/office/powerpoint/2010/main" val="3349232685"/>
              </p:ext>
            </p:extLst>
          </p:nvPr>
        </p:nvGraphicFramePr>
        <p:xfrm>
          <a:off x="111867" y="1080024"/>
          <a:ext cx="8959175" cy="3996201"/>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B717F5D0-66DF-4776-9D06-DC60BDCC96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0854" y="4158813"/>
            <a:ext cx="588035" cy="588035"/>
          </a:xfrm>
          <a:prstGeom prst="rect">
            <a:avLst/>
          </a:prstGeom>
        </p:spPr>
      </p:pic>
    </p:spTree>
    <p:extLst>
      <p:ext uri="{BB962C8B-B14F-4D97-AF65-F5344CB8AC3E}">
        <p14:creationId xmlns:p14="http://schemas.microsoft.com/office/powerpoint/2010/main" val="3394130922"/>
      </p:ext>
    </p:extLst>
  </p:cSld>
  <p:clrMapOvr>
    <a:masterClrMapping/>
  </p:clrMapOvr>
  <p:transition spd="med">
    <p:pull/>
  </p:transition>
</p:sld>
</file>

<file path=ppt/slides/slide46.xml><?xml version="1.0" encoding="utf-8"?>
<p:sld xmlns:a="http://schemas.openxmlformats.org/drawingml/2006/main" xmlns:r="http://schemas.openxmlformats.org/officeDocument/2006/relationships" xmlns:p="http://schemas.openxmlformats.org/presentationml/2006/main" show="0">
  <p:cSld name="Figure C3.3._LTU1">
    <p:spTree>
      <p:nvGrpSpPr>
        <p:cNvPr id="1" name=""/>
        <p:cNvGrpSpPr/>
        <p:nvPr/>
      </p:nvGrpSpPr>
      <p:grpSpPr>
        <a:xfrm>
          <a:off x="0" y="0"/>
          <a:ext cx="0" cy="0"/>
          <a:chOff x="0" y="0"/>
          <a:chExt cx="0" cy="0"/>
        </a:xfrm>
      </p:grpSpPr>
      <p:sp>
        <p:nvSpPr>
          <p:cNvPr id="3" name="Title 2"/>
          <p:cNvSpPr>
            <a:spLocks noGrp="1"/>
          </p:cNvSpPr>
          <p:nvPr>
            <p:ph type="title"/>
          </p:nvPr>
        </p:nvSpPr>
        <p:spPr>
          <a:xfrm>
            <a:off x="611559" y="0"/>
            <a:ext cx="7288031" cy="627534"/>
          </a:xfrm>
        </p:spPr>
        <p:txBody>
          <a:bodyPr/>
          <a:lstStyle/>
          <a:p>
            <a:r>
              <a:rPr lang="en-US" dirty="0"/>
              <a:t>But the share of private spending on primary to tertiary educational institutions has increased in many countries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C3.3</a:t>
            </a:r>
          </a:p>
        </p:txBody>
      </p:sp>
      <p:sp>
        <p:nvSpPr>
          <p:cNvPr id="5" name="Content Placeholder 4"/>
          <p:cNvSpPr>
            <a:spLocks noGrp="1"/>
          </p:cNvSpPr>
          <p:nvPr>
            <p:ph sz="quarter" idx="18"/>
          </p:nvPr>
        </p:nvSpPr>
        <p:spPr>
          <a:xfrm>
            <a:off x="313590" y="663103"/>
            <a:ext cx="8232973" cy="270272"/>
          </a:xfrm>
        </p:spPr>
        <p:txBody>
          <a:bodyPr>
            <a:noAutofit/>
          </a:bodyPr>
          <a:lstStyle/>
          <a:p>
            <a:r>
              <a:rPr lang="en-US" sz="1400" dirty="0"/>
              <a:t>Change in the relative share of public, private and international expenditure on primary to tertiary</a:t>
            </a:r>
          </a:p>
          <a:p>
            <a:r>
              <a:rPr lang="en-US" sz="1400" dirty="0"/>
              <a:t> educational institutions (2010, 2016)</a:t>
            </a:r>
            <a:endParaRPr lang="en-GB" sz="1400" dirty="0"/>
          </a:p>
        </p:txBody>
      </p:sp>
      <p:graphicFrame>
        <p:nvGraphicFramePr>
          <p:cNvPr id="6" name="Chart 5"/>
          <p:cNvGraphicFramePr>
            <a:graphicFrameLocks/>
          </p:cNvGraphicFramePr>
          <p:nvPr>
            <p:extLst>
              <p:ext uri="{D42A27DB-BD31-4B8C-83A1-F6EECF244321}">
                <p14:modId xmlns:p14="http://schemas.microsoft.com/office/powerpoint/2010/main" val="1683974199"/>
              </p:ext>
            </p:extLst>
          </p:nvPr>
        </p:nvGraphicFramePr>
        <p:xfrm>
          <a:off x="87549" y="1131590"/>
          <a:ext cx="9022404" cy="3887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941427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47.xml><?xml version="1.0" encoding="utf-8"?>
<p:sld xmlns:a="http://schemas.openxmlformats.org/drawingml/2006/main" xmlns:r="http://schemas.openxmlformats.org/officeDocument/2006/relationships" xmlns:p="http://schemas.openxmlformats.org/presentationml/2006/main">
  <p:cSld name="Figure C1.2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OECD countries spend about USD 90 700 per student on average, in primary and secondary education</a:t>
            </a:r>
            <a:endParaRPr lang="en-GB" dirty="0"/>
          </a:p>
        </p:txBody>
      </p:sp>
      <p:sp>
        <p:nvSpPr>
          <p:cNvPr id="4" name="Content Placeholder 3"/>
          <p:cNvSpPr>
            <a:spLocks noGrp="1"/>
          </p:cNvSpPr>
          <p:nvPr>
            <p:ph sz="quarter" idx="17"/>
          </p:nvPr>
        </p:nvSpPr>
        <p:spPr/>
        <p:txBody>
          <a:bodyPr>
            <a:normAutofit fontScale="62500" lnSpcReduction="20000"/>
          </a:bodyPr>
          <a:lstStyle/>
          <a:p>
            <a:r>
              <a:rPr lang="en-GB" dirty="0">
                <a:solidFill>
                  <a:srgbClr val="EA5611"/>
                </a:solidFill>
              </a:rPr>
              <a:t>Figure C1.3.</a:t>
            </a:r>
          </a:p>
        </p:txBody>
      </p:sp>
      <p:sp>
        <p:nvSpPr>
          <p:cNvPr id="5" name="Content Placeholder 4"/>
          <p:cNvSpPr>
            <a:spLocks noGrp="1"/>
          </p:cNvSpPr>
          <p:nvPr>
            <p:ph sz="quarter" idx="18"/>
          </p:nvPr>
        </p:nvSpPr>
        <p:spPr>
          <a:xfrm>
            <a:off x="501992" y="771550"/>
            <a:ext cx="8064896" cy="270272"/>
          </a:xfrm>
        </p:spPr>
        <p:txBody>
          <a:bodyPr>
            <a:noAutofit/>
          </a:bodyPr>
          <a:lstStyle/>
          <a:p>
            <a:r>
              <a:rPr lang="en-US" sz="1400" dirty="0"/>
              <a:t>Cumulative expenditure on educational institutions per full-time equivalent student between the age of 6 and 15 (2016)</a:t>
            </a:r>
            <a:endParaRPr lang="en-GB" sz="1400" dirty="0"/>
          </a:p>
        </p:txBody>
      </p:sp>
      <p:graphicFrame>
        <p:nvGraphicFramePr>
          <p:cNvPr id="8" name="Chart 7"/>
          <p:cNvGraphicFramePr>
            <a:graphicFrameLocks/>
          </p:cNvGraphicFramePr>
          <p:nvPr>
            <p:extLst>
              <p:ext uri="{D42A27DB-BD31-4B8C-83A1-F6EECF244321}">
                <p14:modId xmlns:p14="http://schemas.microsoft.com/office/powerpoint/2010/main" val="3899804295"/>
              </p:ext>
            </p:extLst>
          </p:nvPr>
        </p:nvGraphicFramePr>
        <p:xfrm>
          <a:off x="121596" y="1203598"/>
          <a:ext cx="8847306" cy="3798422"/>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7CF91CA1-2996-45D6-ACE7-AC9A715111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6722" y="3645884"/>
            <a:ext cx="588035" cy="588035"/>
          </a:xfrm>
          <a:prstGeom prst="rect">
            <a:avLst/>
          </a:prstGeom>
        </p:spPr>
      </p:pic>
    </p:spTree>
    <p:extLst>
      <p:ext uri="{BB962C8B-B14F-4D97-AF65-F5344CB8AC3E}">
        <p14:creationId xmlns:p14="http://schemas.microsoft.com/office/powerpoint/2010/main" val="3336178711"/>
      </p:ext>
    </p:extLst>
  </p:cSld>
  <p:clrMapOvr>
    <a:masterClrMapping/>
  </p:clrMapOvr>
  <p:transition spd="med">
    <p:pull/>
  </p:transition>
</p:sld>
</file>

<file path=ppt/slides/slide48.xml><?xml version="1.0" encoding="utf-8"?>
<p:sld xmlns:a="http://schemas.openxmlformats.org/drawingml/2006/main" xmlns:r="http://schemas.openxmlformats.org/officeDocument/2006/relationships" xmlns:p="http://schemas.openxmlformats.org/presentationml/2006/main">
  <p:cSld name="Figure D2.1 (2) Slide 58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While average class size decreased in most OECD countries, it increased in the UK</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D2.3</a:t>
            </a:r>
          </a:p>
        </p:txBody>
      </p:sp>
      <p:sp>
        <p:nvSpPr>
          <p:cNvPr id="5" name="Content Placeholder 4"/>
          <p:cNvSpPr>
            <a:spLocks noGrp="1"/>
          </p:cNvSpPr>
          <p:nvPr>
            <p:ph sz="quarter" idx="18"/>
          </p:nvPr>
        </p:nvSpPr>
        <p:spPr/>
        <p:txBody>
          <a:bodyPr>
            <a:noAutofit/>
          </a:bodyPr>
          <a:lstStyle/>
          <a:p>
            <a:r>
              <a:rPr lang="en-US" sz="1400" dirty="0"/>
              <a:t>Average class size in primary education (2005 and 2017)</a:t>
            </a:r>
            <a:endParaRPr lang="en-GB" sz="1400"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394856758"/>
              </p:ext>
            </p:extLst>
          </p:nvPr>
        </p:nvGraphicFramePr>
        <p:xfrm>
          <a:off x="-34047" y="1005818"/>
          <a:ext cx="9142551" cy="4137681"/>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84ECB7F1-DA5F-4BBC-8F62-54F4C86EE5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73031" y="3473008"/>
            <a:ext cx="588035" cy="588035"/>
          </a:xfrm>
          <a:prstGeom prst="rect">
            <a:avLst/>
          </a:prstGeom>
        </p:spPr>
      </p:pic>
    </p:spTree>
    <p:extLst>
      <p:ext uri="{BB962C8B-B14F-4D97-AF65-F5344CB8AC3E}">
        <p14:creationId xmlns:p14="http://schemas.microsoft.com/office/powerpoint/2010/main" val="297104321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fade">
                                      <p:cBhvr>
                                        <p:cTn id="7" dur="500"/>
                                        <p:tgtEl>
                                          <p:spTgt spid="6">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fade">
                                      <p:cBhvr>
                                        <p:cTn id="12" dur="500"/>
                                        <p:tgtEl>
                                          <p:spTgt spid="6">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animBg="0"/>
        </p:bldSub>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name="Figure D3.1._LTU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Yet in many countries teachers’ salaries are still low and the earnings progression is flat</a:t>
            </a:r>
            <a:endParaRPr lang="en-GB" dirty="0"/>
          </a:p>
        </p:txBody>
      </p:sp>
      <p:sp>
        <p:nvSpPr>
          <p:cNvPr id="4" name="Content Placeholder 3"/>
          <p:cNvSpPr>
            <a:spLocks noGrp="1"/>
          </p:cNvSpPr>
          <p:nvPr>
            <p:ph sz="quarter" idx="17"/>
          </p:nvPr>
        </p:nvSpPr>
        <p:spPr/>
        <p:txBody>
          <a:bodyPr>
            <a:normAutofit fontScale="62500" lnSpcReduction="20000"/>
          </a:bodyPr>
          <a:lstStyle/>
          <a:p>
            <a:r>
              <a:rPr lang="en-GB" dirty="0">
                <a:solidFill>
                  <a:srgbClr val="EA5611"/>
                </a:solidFill>
              </a:rPr>
              <a:t>Figure D3.2.</a:t>
            </a:r>
          </a:p>
        </p:txBody>
      </p:sp>
      <p:sp>
        <p:nvSpPr>
          <p:cNvPr id="5" name="Content Placeholder 4"/>
          <p:cNvSpPr>
            <a:spLocks noGrp="1"/>
          </p:cNvSpPr>
          <p:nvPr>
            <p:ph sz="quarter" idx="18"/>
          </p:nvPr>
        </p:nvSpPr>
        <p:spPr>
          <a:xfrm>
            <a:off x="14118" y="627534"/>
            <a:ext cx="9073008" cy="270272"/>
          </a:xfrm>
        </p:spPr>
        <p:txBody>
          <a:bodyPr>
            <a:normAutofit fontScale="92500" lnSpcReduction="10000"/>
          </a:bodyPr>
          <a:lstStyle/>
          <a:p>
            <a:r>
              <a:rPr lang="en-US" sz="1400" dirty="0"/>
              <a:t>Lower secondary teachers’ statutory salaries at different points in teachers' careers (2018)</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2251348577"/>
              </p:ext>
            </p:extLst>
          </p:nvPr>
        </p:nvGraphicFramePr>
        <p:xfrm>
          <a:off x="-53502" y="897806"/>
          <a:ext cx="9183384" cy="4194624"/>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D4459BD8-70C7-4F4D-9884-17217DF444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5784" y="3300018"/>
            <a:ext cx="588035" cy="588035"/>
          </a:xfrm>
          <a:prstGeom prst="rect">
            <a:avLst/>
          </a:prstGeom>
        </p:spPr>
      </p:pic>
      <p:pic>
        <p:nvPicPr>
          <p:cNvPr id="8" name="Picture 7">
            <a:extLst>
              <a:ext uri="{FF2B5EF4-FFF2-40B4-BE49-F238E27FC236}">
                <a16:creationId xmlns:a16="http://schemas.microsoft.com/office/drawing/2014/main" id="{4C73BE84-6CD0-45BA-BDD3-8E62CA9E15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9759" y="3300017"/>
            <a:ext cx="588035" cy="588035"/>
          </a:xfrm>
          <a:prstGeom prst="rect">
            <a:avLst/>
          </a:prstGeom>
        </p:spPr>
      </p:pic>
    </p:spTree>
    <p:extLst>
      <p:ext uri="{BB962C8B-B14F-4D97-AF65-F5344CB8AC3E}">
        <p14:creationId xmlns:p14="http://schemas.microsoft.com/office/powerpoint/2010/main" val="53305322"/>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The </a:t>
            </a:r>
            <a:r>
              <a:rPr lang="fr-FR" dirty="0" err="1"/>
              <a:t>earnings</a:t>
            </a:r>
            <a:r>
              <a:rPr lang="fr-FR" dirty="0"/>
              <a:t> value of </a:t>
            </a:r>
            <a:r>
              <a:rPr lang="fr-FR" dirty="0" err="1"/>
              <a:t>different</a:t>
            </a:r>
            <a:r>
              <a:rPr lang="fr-FR" dirty="0"/>
              <a:t> qualifications</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A4.1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Relative earnings of tertiary-educated adults, by educational attainment (2017)</a:t>
            </a:r>
            <a:endParaRPr lang="en-GB" dirty="0"/>
          </a:p>
        </p:txBody>
      </p:sp>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1790582232"/>
              </p:ext>
            </p:extLst>
          </p:nvPr>
        </p:nvGraphicFramePr>
        <p:xfrm>
          <a:off x="141051" y="1050324"/>
          <a:ext cx="8916452" cy="4034481"/>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E36AC416-FC33-4518-AE17-D79945E720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3676" y="4093176"/>
            <a:ext cx="588035" cy="588035"/>
          </a:xfrm>
          <a:prstGeom prst="rect">
            <a:avLst/>
          </a:prstGeom>
        </p:spPr>
      </p:pic>
      <p:sp>
        <p:nvSpPr>
          <p:cNvPr id="9" name="Speech Bubble: Rectangle with Corners Rounded 8">
            <a:extLst>
              <a:ext uri="{FF2B5EF4-FFF2-40B4-BE49-F238E27FC236}">
                <a16:creationId xmlns:a16="http://schemas.microsoft.com/office/drawing/2014/main" id="{0865B14E-52E9-4D26-AB07-9216CF7222FC}"/>
              </a:ext>
            </a:extLst>
          </p:cNvPr>
          <p:cNvSpPr/>
          <p:nvPr/>
        </p:nvSpPr>
        <p:spPr>
          <a:xfrm>
            <a:off x="4889667" y="3838544"/>
            <a:ext cx="1902126" cy="381861"/>
          </a:xfrm>
          <a:prstGeom prst="wedgeRoundRectCallout">
            <a:avLst>
              <a:gd name="adj1" fmla="val -61401"/>
              <a:gd name="adj2" fmla="val -6943"/>
              <a:gd name="adj3" fmla="val 16667"/>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1050" b="1" dirty="0">
                <a:solidFill>
                  <a:srgbClr val="00B050"/>
                </a:solidFill>
              </a:rPr>
              <a:t>2013: 123%, 2017: 113%</a:t>
            </a:r>
            <a:endParaRPr lang="en-US" sz="1050" b="1" dirty="0">
              <a:solidFill>
                <a:srgbClr val="00B050"/>
              </a:solidFill>
            </a:endParaRPr>
          </a:p>
        </p:txBody>
      </p:sp>
      <p:sp>
        <p:nvSpPr>
          <p:cNvPr id="10" name="Speech Bubble: Rectangle with Corners Rounded 9">
            <a:extLst>
              <a:ext uri="{FF2B5EF4-FFF2-40B4-BE49-F238E27FC236}">
                <a16:creationId xmlns:a16="http://schemas.microsoft.com/office/drawing/2014/main" id="{68638C03-991F-4185-B1FC-06C805F89ECA}"/>
              </a:ext>
            </a:extLst>
          </p:cNvPr>
          <p:cNvSpPr/>
          <p:nvPr/>
        </p:nvSpPr>
        <p:spPr>
          <a:xfrm>
            <a:off x="4886619" y="3542888"/>
            <a:ext cx="1902126" cy="381861"/>
          </a:xfrm>
          <a:prstGeom prst="wedgeRoundRectCallout">
            <a:avLst>
              <a:gd name="adj1" fmla="val -61401"/>
              <a:gd name="adj2" fmla="val -6943"/>
              <a:gd name="adj3" fmla="val 16667"/>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1050" b="1" dirty="0">
                <a:solidFill>
                  <a:schemeClr val="accent2">
                    <a:lumMod val="75000"/>
                  </a:schemeClr>
                </a:solidFill>
              </a:rPr>
              <a:t>2013: 154%, 2017: 142%</a:t>
            </a:r>
            <a:endParaRPr lang="en-US" sz="1050" b="1" dirty="0">
              <a:solidFill>
                <a:schemeClr val="accent2">
                  <a:lumMod val="75000"/>
                </a:schemeClr>
              </a:solidFill>
            </a:endParaRPr>
          </a:p>
        </p:txBody>
      </p:sp>
      <p:sp>
        <p:nvSpPr>
          <p:cNvPr id="11" name="Speech Bubble: Rectangle with Corners Rounded 10">
            <a:extLst>
              <a:ext uri="{FF2B5EF4-FFF2-40B4-BE49-F238E27FC236}">
                <a16:creationId xmlns:a16="http://schemas.microsoft.com/office/drawing/2014/main" id="{314E092A-6ED5-4524-8835-AC387EF45F61}"/>
              </a:ext>
            </a:extLst>
          </p:cNvPr>
          <p:cNvSpPr/>
          <p:nvPr/>
        </p:nvSpPr>
        <p:spPr>
          <a:xfrm>
            <a:off x="4906431" y="3288525"/>
            <a:ext cx="1902126" cy="381861"/>
          </a:xfrm>
          <a:prstGeom prst="wedgeRoundRectCallout">
            <a:avLst>
              <a:gd name="adj1" fmla="val -61401"/>
              <a:gd name="adj2" fmla="val -6943"/>
              <a:gd name="adj3" fmla="val 16667"/>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1050" b="1" dirty="0">
                <a:solidFill>
                  <a:schemeClr val="accent3">
                    <a:lumMod val="75000"/>
                  </a:schemeClr>
                </a:solidFill>
              </a:rPr>
              <a:t>2013: 174%, 2017: 165%</a:t>
            </a:r>
            <a:endParaRPr lang="en-US" sz="1050" b="1" dirty="0">
              <a:solidFill>
                <a:schemeClr val="accent3">
                  <a:lumMod val="75000"/>
                </a:schemeClr>
              </a:solidFill>
            </a:endParaRPr>
          </a:p>
        </p:txBody>
      </p:sp>
      <p:sp>
        <p:nvSpPr>
          <p:cNvPr id="2" name="Speech Bubble: Rectangle with Corners Rounded 1">
            <a:extLst>
              <a:ext uri="{FF2B5EF4-FFF2-40B4-BE49-F238E27FC236}">
                <a16:creationId xmlns:a16="http://schemas.microsoft.com/office/drawing/2014/main" id="{B9A61A8B-65F4-4F8E-98E5-369024F20E07}"/>
              </a:ext>
            </a:extLst>
          </p:cNvPr>
          <p:cNvSpPr/>
          <p:nvPr/>
        </p:nvSpPr>
        <p:spPr>
          <a:xfrm>
            <a:off x="2972562" y="713440"/>
            <a:ext cx="5769864" cy="2368642"/>
          </a:xfrm>
          <a:prstGeom prst="wedgeRoundRectCallou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graphicFrame>
        <p:nvGraphicFramePr>
          <p:cNvPr id="15" name="Chart 14">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182920924"/>
              </p:ext>
            </p:extLst>
          </p:nvPr>
        </p:nvGraphicFramePr>
        <p:xfrm>
          <a:off x="3167755" y="773628"/>
          <a:ext cx="5339853" cy="226844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256610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fade">
                                      <p:cBhvr>
                                        <p:cTn id="7" dur="500"/>
                                        <p:tgtEl>
                                          <p:spTgt spid="8">
                                            <p:graphicEl>
                                              <a:chart seriesIdx="0" categoryIdx="-4" bldStep="series"/>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graphicEl>
                                              <a:chart seriesIdx="1" categoryIdx="-4" bldStep="series"/>
                                            </p:graphicEl>
                                          </p:spTgt>
                                        </p:tgtEl>
                                        <p:attrNameLst>
                                          <p:attrName>style.visibility</p:attrName>
                                        </p:attrNameLst>
                                      </p:cBhvr>
                                      <p:to>
                                        <p:strVal val="visible"/>
                                      </p:to>
                                    </p:set>
                                    <p:animEffect transition="in" filter="fade">
                                      <p:cBhvr>
                                        <p:cTn id="16" dur="500"/>
                                        <p:tgtEl>
                                          <p:spTgt spid="8">
                                            <p:graphicEl>
                                              <a:chart seriesIdx="1" categoryIdx="-4" bldStep="series"/>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graphicEl>
                                              <a:chart seriesIdx="2" categoryIdx="-4" bldStep="series"/>
                                            </p:graphicEl>
                                          </p:spTgt>
                                        </p:tgtEl>
                                        <p:attrNameLst>
                                          <p:attrName>style.visibility</p:attrName>
                                        </p:attrNameLst>
                                      </p:cBhvr>
                                      <p:to>
                                        <p:strVal val="visible"/>
                                      </p:to>
                                    </p:set>
                                    <p:animEffect transition="in" filter="fade">
                                      <p:cBhvr>
                                        <p:cTn id="24" dur="500"/>
                                        <p:tgtEl>
                                          <p:spTgt spid="8">
                                            <p:graphicEl>
                                              <a:chart seriesIdx="2" categoryIdx="-4" bldStep="series"/>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anim calcmode="lin" valueType="num">
                                      <p:cBhvr>
                                        <p:cTn id="33" dur="1000" fill="hold"/>
                                        <p:tgtEl>
                                          <p:spTgt spid="2"/>
                                        </p:tgtEl>
                                        <p:attrNameLst>
                                          <p:attrName>ppt_x</p:attrName>
                                        </p:attrNameLst>
                                      </p:cBhvr>
                                      <p:tavLst>
                                        <p:tav tm="0">
                                          <p:val>
                                            <p:strVal val="#ppt_x"/>
                                          </p:val>
                                        </p:tav>
                                        <p:tav tm="100000">
                                          <p:val>
                                            <p:strVal val="#ppt_x"/>
                                          </p:val>
                                        </p:tav>
                                      </p:tavLst>
                                    </p:anim>
                                    <p:anim calcmode="lin" valueType="num">
                                      <p:cBhvr>
                                        <p:cTn id="34" dur="1000" fill="hold"/>
                                        <p:tgtEl>
                                          <p:spTgt spid="2"/>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animBg="0"/>
        </p:bldSub>
      </p:bldGraphic>
      <p:bldP spid="9" grpId="0" animBg="1"/>
      <p:bldP spid="10" grpId="0" animBg="1"/>
      <p:bldP spid="11" grpId="0" animBg="1"/>
      <p:bldP spid="2" grpId="0" animBg="1"/>
      <p:bldGraphic spid="15"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err="1"/>
              <a:t>School</a:t>
            </a:r>
            <a:r>
              <a:rPr lang="fr-FR" dirty="0"/>
              <a:t> </a:t>
            </a:r>
            <a:r>
              <a:rPr lang="fr-FR" dirty="0" err="1"/>
              <a:t>heads</a:t>
            </a:r>
            <a:r>
              <a:rPr lang="fr-FR" dirty="0"/>
              <a:t> </a:t>
            </a:r>
            <a:r>
              <a:rPr lang="fr-FR" dirty="0" err="1"/>
              <a:t>earn</a:t>
            </a:r>
            <a:r>
              <a:rPr lang="fr-FR" dirty="0"/>
              <a:t> more </a:t>
            </a:r>
            <a:r>
              <a:rPr lang="fr-FR" dirty="0" err="1"/>
              <a:t>than</a:t>
            </a:r>
            <a:r>
              <a:rPr lang="fr-FR" dirty="0"/>
              <a:t> </a:t>
            </a:r>
            <a:r>
              <a:rPr lang="fr-FR" dirty="0" err="1"/>
              <a:t>other</a:t>
            </a:r>
            <a:r>
              <a:rPr lang="fr-FR" dirty="0"/>
              <a:t> </a:t>
            </a:r>
            <a:r>
              <a:rPr lang="fr-FR" dirty="0" err="1"/>
              <a:t>tertiary-educated</a:t>
            </a:r>
            <a:r>
              <a:rPr lang="fr-FR" dirty="0"/>
              <a:t> </a:t>
            </a:r>
            <a:r>
              <a:rPr lang="fr-FR" dirty="0" err="1"/>
              <a:t>workers</a:t>
            </a:r>
            <a:r>
              <a:rPr lang="fr-FR" dirty="0"/>
              <a:t>, </a:t>
            </a:r>
            <a:r>
              <a:rPr lang="fr-FR" dirty="0" err="1"/>
              <a:t>while</a:t>
            </a:r>
            <a:r>
              <a:rPr lang="fr-FR" dirty="0"/>
              <a:t> </a:t>
            </a:r>
            <a:r>
              <a:rPr lang="fr-FR" dirty="0" err="1"/>
              <a:t>teachers</a:t>
            </a:r>
            <a:r>
              <a:rPr lang="fr-FR" dirty="0"/>
              <a:t> </a:t>
            </a:r>
            <a:r>
              <a:rPr lang="fr-FR" dirty="0" err="1"/>
              <a:t>earn</a:t>
            </a:r>
            <a:r>
              <a:rPr lang="fr-FR" dirty="0"/>
              <a:t> </a:t>
            </a:r>
            <a:r>
              <a:rPr lang="fr-FR" dirty="0" err="1"/>
              <a:t>less</a:t>
            </a:r>
            <a:r>
              <a:rPr lang="fr-FR" dirty="0"/>
              <a:t>, on </a:t>
            </a:r>
            <a:r>
              <a:rPr lang="fr-FR" dirty="0" err="1"/>
              <a:t>average</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D3.1</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Lower secondary teachers' and school heads' salaries relative to earnings for tertiary-educated workers (2017)</a:t>
            </a:r>
            <a:endParaRPr lang="en-GB" dirty="0"/>
          </a:p>
        </p:txBody>
      </p:sp>
      <p:graphicFrame>
        <p:nvGraphicFramePr>
          <p:cNvPr id="7" name="Chart Placeholder 6"/>
          <p:cNvGraphicFramePr>
            <a:graphicFrameLocks noGrp="1"/>
          </p:cNvGraphicFramePr>
          <p:nvPr>
            <p:ph type="chart" sz="quarter" idx="10"/>
            <p:extLst>
              <p:ext uri="{D42A27DB-BD31-4B8C-83A1-F6EECF244321}">
                <p14:modId xmlns:p14="http://schemas.microsoft.com/office/powerpoint/2010/main" val="3968041267"/>
              </p:ext>
            </p:extLst>
          </p:nvPr>
        </p:nvGraphicFramePr>
        <p:xfrm>
          <a:off x="-34047" y="1005820"/>
          <a:ext cx="9216957" cy="413768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id="{2DD2742E-E786-4A11-A772-FAE1F7B24D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0989" y="3386516"/>
            <a:ext cx="588035" cy="588035"/>
          </a:xfrm>
          <a:prstGeom prst="rect">
            <a:avLst/>
          </a:prstGeom>
        </p:spPr>
      </p:pic>
      <p:pic>
        <p:nvPicPr>
          <p:cNvPr id="8" name="Picture 7">
            <a:extLst>
              <a:ext uri="{FF2B5EF4-FFF2-40B4-BE49-F238E27FC236}">
                <a16:creationId xmlns:a16="http://schemas.microsoft.com/office/drawing/2014/main" id="{4CBAA53A-86A6-4D09-8216-D6958E52F8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1773" y="3386515"/>
            <a:ext cx="588035" cy="588035"/>
          </a:xfrm>
          <a:prstGeom prst="rect">
            <a:avLst/>
          </a:prstGeom>
        </p:spPr>
      </p:pic>
      <p:cxnSp>
        <p:nvCxnSpPr>
          <p:cNvPr id="9" name="Straight Connector 8">
            <a:extLst>
              <a:ext uri="{FF2B5EF4-FFF2-40B4-BE49-F238E27FC236}">
                <a16:creationId xmlns:a16="http://schemas.microsoft.com/office/drawing/2014/main" id="{3D07B93E-BC25-48CD-BC86-C465785FF24D}"/>
              </a:ext>
            </a:extLst>
          </p:cNvPr>
          <p:cNvCxnSpPr/>
          <p:nvPr/>
        </p:nvCxnSpPr>
        <p:spPr>
          <a:xfrm>
            <a:off x="512808" y="2804989"/>
            <a:ext cx="8328454" cy="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87630658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fade">
                                      <p:cBhvr>
                                        <p:cTn id="7" dur="500"/>
                                        <p:tgtEl>
                                          <p:spTgt spid="7">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12" dur="500"/>
                                        <p:tgtEl>
                                          <p:spTgt spid="7">
                                            <p:graphicEl>
                                              <a:chart seriesIdx="1" categoryIdx="-4" bldStep="series"/>
                                            </p:graphic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animBg="0"/>
        </p:bldSub>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Balancing teachers’ salaries and reducing class size</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C7.3</a:t>
            </a:r>
            <a:endParaRPr lang="en-GB" dirty="0">
              <a:solidFill>
                <a:srgbClr val="EA5611"/>
              </a:solidFill>
            </a:endParaRPr>
          </a:p>
        </p:txBody>
      </p:sp>
      <p:sp>
        <p:nvSpPr>
          <p:cNvPr id="5" name="Content Placeholder 4"/>
          <p:cNvSpPr>
            <a:spLocks noGrp="1"/>
          </p:cNvSpPr>
          <p:nvPr>
            <p:ph sz="quarter" idx="18"/>
          </p:nvPr>
        </p:nvSpPr>
        <p:spPr/>
        <p:txBody>
          <a:bodyPr>
            <a:normAutofit lnSpcReduction="10000"/>
          </a:bodyPr>
          <a:lstStyle/>
          <a:p>
            <a:r>
              <a:rPr lang="en-US" dirty="0"/>
              <a:t>Index of change in teachers' salaries and in average class size in primary education between 2005 and 2017</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2875556879"/>
              </p:ext>
            </p:extLst>
          </p:nvPr>
        </p:nvGraphicFramePr>
        <p:xfrm>
          <a:off x="323528" y="1203598"/>
          <a:ext cx="8496944" cy="379842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35AC7FEA-78A7-4187-8C38-00F9A86423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49211" y="2045808"/>
            <a:ext cx="588035" cy="588035"/>
          </a:xfrm>
          <a:prstGeom prst="rect">
            <a:avLst/>
          </a:prstGeom>
        </p:spPr>
      </p:pic>
      <p:cxnSp>
        <p:nvCxnSpPr>
          <p:cNvPr id="8" name="Straight Connector 7">
            <a:extLst>
              <a:ext uri="{FF2B5EF4-FFF2-40B4-BE49-F238E27FC236}">
                <a16:creationId xmlns:a16="http://schemas.microsoft.com/office/drawing/2014/main" id="{7A489AE0-4985-47BA-B12D-6162F4ABF914}"/>
              </a:ext>
            </a:extLst>
          </p:cNvPr>
          <p:cNvCxnSpPr>
            <a:cxnSpLocks/>
          </p:cNvCxnSpPr>
          <p:nvPr/>
        </p:nvCxnSpPr>
        <p:spPr>
          <a:xfrm>
            <a:off x="1020027" y="2638892"/>
            <a:ext cx="764271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 name="Straight Connector 8">
            <a:extLst>
              <a:ext uri="{FF2B5EF4-FFF2-40B4-BE49-F238E27FC236}">
                <a16:creationId xmlns:a16="http://schemas.microsoft.com/office/drawing/2014/main" id="{A46F194E-4CE1-4D2A-9613-751BC770ED04}"/>
              </a:ext>
            </a:extLst>
          </p:cNvPr>
          <p:cNvCxnSpPr>
            <a:cxnSpLocks/>
          </p:cNvCxnSpPr>
          <p:nvPr/>
        </p:nvCxnSpPr>
        <p:spPr>
          <a:xfrm flipV="1">
            <a:off x="4426017" y="1453415"/>
            <a:ext cx="0" cy="2748013"/>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53731629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000"/>
                                        <p:tgtEl>
                                          <p:spTgt spid="8"/>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2000"/>
                                        <p:tgtEl>
                                          <p:spTgt spid="9"/>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name="Figure D4.4 Slide 60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Share of teachers’ working time spent on teaching and </a:t>
            </a:r>
            <a:r>
              <a:rPr lang="en-US"/>
              <a:t>other activities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D4.4</a:t>
            </a:r>
          </a:p>
        </p:txBody>
      </p:sp>
      <p:sp>
        <p:nvSpPr>
          <p:cNvPr id="5" name="Content Placeholder 4"/>
          <p:cNvSpPr>
            <a:spLocks noGrp="1"/>
          </p:cNvSpPr>
          <p:nvPr>
            <p:ph sz="quarter" idx="18"/>
          </p:nvPr>
        </p:nvSpPr>
        <p:spPr/>
        <p:txBody>
          <a:bodyPr>
            <a:noAutofit/>
          </a:bodyPr>
          <a:lstStyle/>
          <a:p>
            <a:r>
              <a:rPr lang="en-US" sz="1400" dirty="0"/>
              <a:t>Percentage of lower secondary teachers' working time spent teaching (2018)</a:t>
            </a:r>
            <a:endParaRPr lang="en-GB" sz="1400" dirty="0"/>
          </a:p>
        </p:txBody>
      </p:sp>
      <p:graphicFrame>
        <p:nvGraphicFramePr>
          <p:cNvPr id="6" name="Chart 5"/>
          <p:cNvGraphicFramePr>
            <a:graphicFrameLocks/>
          </p:cNvGraphicFramePr>
          <p:nvPr>
            <p:extLst>
              <p:ext uri="{D42A27DB-BD31-4B8C-83A1-F6EECF244321}">
                <p14:modId xmlns:p14="http://schemas.microsoft.com/office/powerpoint/2010/main" val="215184238"/>
              </p:ext>
            </p:extLst>
          </p:nvPr>
        </p:nvGraphicFramePr>
        <p:xfrm>
          <a:off x="323528" y="1203598"/>
          <a:ext cx="8496944" cy="3798422"/>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4AA9DAC3-5159-4190-B4EE-E9D0F01F3A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16675" y="1946647"/>
            <a:ext cx="588035" cy="588035"/>
          </a:xfrm>
          <a:prstGeom prst="rect">
            <a:avLst/>
          </a:prstGeom>
        </p:spPr>
      </p:pic>
    </p:spTree>
    <p:extLst>
      <p:ext uri="{BB962C8B-B14F-4D97-AF65-F5344CB8AC3E}">
        <p14:creationId xmlns:p14="http://schemas.microsoft.com/office/powerpoint/2010/main" val="2718247753"/>
      </p:ext>
    </p:extLst>
  </p:cSld>
  <p:clrMapOvr>
    <a:masterClrMapping/>
  </p:clrMapOvr>
  <p:transition spd="med">
    <p:pull/>
  </p:transition>
</p:sld>
</file>

<file path=ppt/slides/slide53.xml><?xml version="1.0" encoding="utf-8"?>
<p:sld xmlns:a="http://schemas.openxmlformats.org/drawingml/2006/main" xmlns:r="http://schemas.openxmlformats.org/officeDocument/2006/relationships" xmlns:p="http://schemas.openxmlformats.org/presentationml/2006/main">
  <p:cSld name="Figure C7.21">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4196224774"/>
              </p:ext>
            </p:extLst>
          </p:nvPr>
        </p:nvGraphicFramePr>
        <p:xfrm>
          <a:off x="0" y="658125"/>
          <a:ext cx="9144000" cy="4518119"/>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sz="1800" dirty="0"/>
              <a:t>Contribution of various factors to salary cost of teachers per student in public institutions, primary education (2017)</a:t>
            </a:r>
            <a:endParaRPr lang="en-GB" sz="1800"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C7.2</a:t>
            </a:r>
          </a:p>
        </p:txBody>
      </p:sp>
      <p:pic>
        <p:nvPicPr>
          <p:cNvPr id="5" name="Picture 4">
            <a:extLst>
              <a:ext uri="{FF2B5EF4-FFF2-40B4-BE49-F238E27FC236}">
                <a16:creationId xmlns:a16="http://schemas.microsoft.com/office/drawing/2014/main" id="{7AC34AE0-F4F8-48C9-A473-C54E730730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63252" y="3157086"/>
            <a:ext cx="662739" cy="662739"/>
          </a:xfrm>
          <a:prstGeom prst="rect">
            <a:avLst/>
          </a:prstGeom>
        </p:spPr>
      </p:pic>
      <p:pic>
        <p:nvPicPr>
          <p:cNvPr id="8" name="Picture 7">
            <a:extLst>
              <a:ext uri="{FF2B5EF4-FFF2-40B4-BE49-F238E27FC236}">
                <a16:creationId xmlns:a16="http://schemas.microsoft.com/office/drawing/2014/main" id="{9EE5F201-AE92-4130-8164-3ADCEE882B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14021" y="3157086"/>
            <a:ext cx="662739" cy="662739"/>
          </a:xfrm>
          <a:prstGeom prst="rect">
            <a:avLst/>
          </a:prstGeom>
        </p:spPr>
      </p:pic>
      <p:pic>
        <p:nvPicPr>
          <p:cNvPr id="10" name="Picture 9">
            <a:extLst>
              <a:ext uri="{FF2B5EF4-FFF2-40B4-BE49-F238E27FC236}">
                <a16:creationId xmlns:a16="http://schemas.microsoft.com/office/drawing/2014/main" id="{4A32FD3F-3357-4392-AEF0-554AECAC58C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2056" y="519063"/>
            <a:ext cx="633864" cy="633864"/>
          </a:xfrm>
          <a:prstGeom prst="rect">
            <a:avLst/>
          </a:prstGeom>
        </p:spPr>
      </p:pic>
      <p:pic>
        <p:nvPicPr>
          <p:cNvPr id="12" name="Picture 11">
            <a:extLst>
              <a:ext uri="{FF2B5EF4-FFF2-40B4-BE49-F238E27FC236}">
                <a16:creationId xmlns:a16="http://schemas.microsoft.com/office/drawing/2014/main" id="{45DB8587-229A-45FB-ACC2-BD3145FA507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62288" y="531195"/>
            <a:ext cx="633864" cy="633864"/>
          </a:xfrm>
          <a:prstGeom prst="rect">
            <a:avLst/>
          </a:prstGeom>
        </p:spPr>
      </p:pic>
      <p:pic>
        <p:nvPicPr>
          <p:cNvPr id="14" name="Picture 13">
            <a:extLst>
              <a:ext uri="{FF2B5EF4-FFF2-40B4-BE49-F238E27FC236}">
                <a16:creationId xmlns:a16="http://schemas.microsoft.com/office/drawing/2014/main" id="{3B7A9895-D6BA-4E15-A2C9-8DA7C2BC3D5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59065" y="531195"/>
            <a:ext cx="662739" cy="662739"/>
          </a:xfrm>
          <a:prstGeom prst="rect">
            <a:avLst/>
          </a:prstGeom>
        </p:spPr>
      </p:pic>
      <p:pic>
        <p:nvPicPr>
          <p:cNvPr id="16" name="Picture 15">
            <a:extLst>
              <a:ext uri="{FF2B5EF4-FFF2-40B4-BE49-F238E27FC236}">
                <a16:creationId xmlns:a16="http://schemas.microsoft.com/office/drawing/2014/main" id="{5069BA58-415D-45B2-829A-3CEC95C1D83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91388" y="519063"/>
            <a:ext cx="662739" cy="662739"/>
          </a:xfrm>
          <a:prstGeom prst="rect">
            <a:avLst/>
          </a:prstGeom>
        </p:spPr>
      </p:pic>
    </p:spTree>
    <p:extLst>
      <p:ext uri="{BB962C8B-B14F-4D97-AF65-F5344CB8AC3E}">
        <p14:creationId xmlns:p14="http://schemas.microsoft.com/office/powerpoint/2010/main" val="293701589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
                                            <p:graphicEl>
                                              <a:chart seriesIdx="0" categoryIdx="-4" bldStep="series"/>
                                            </p:graphicEl>
                                          </p:spTgt>
                                        </p:tgtEl>
                                        <p:attrNameLst>
                                          <p:attrName>style.visibility</p:attrName>
                                        </p:attrNameLst>
                                      </p:cBhvr>
                                      <p:to>
                                        <p:strVal val="visible"/>
                                      </p:to>
                                    </p:set>
                                  </p:childTnLst>
                                </p:cTn>
                              </p:par>
                            </p:childTnLst>
                          </p:cTn>
                        </p:par>
                        <p:par>
                          <p:cTn id="7" fill="hold">
                            <p:stCondLst>
                              <p:cond delay="500"/>
                            </p:stCondLst>
                            <p:childTnLst>
                              <p:par>
                                <p:cTn id="8" presetID="10"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graphicEl>
                                              <a:chart seriesIdx="1" categoryIdx="-4" bldStep="series"/>
                                            </p:graphicEl>
                                          </p:spTgt>
                                        </p:tgtEl>
                                        <p:attrNameLst>
                                          <p:attrName>style.visibility</p:attrName>
                                        </p:attrNameLst>
                                      </p:cBhvr>
                                      <p:to>
                                        <p:strVal val="visible"/>
                                      </p:to>
                                    </p:set>
                                  </p:childTnLst>
                                </p:cTn>
                              </p:par>
                            </p:childTnLst>
                          </p:cTn>
                        </p:par>
                        <p:par>
                          <p:cTn id="15" fill="hold">
                            <p:stCondLst>
                              <p:cond delay="500"/>
                            </p:stCondLst>
                            <p:childTnLst>
                              <p:par>
                                <p:cTn id="16" presetID="10" presetClass="entr" presetSubtype="0"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
                                            <p:graphicEl>
                                              <a:chart seriesIdx="2" categoryIdx="-4" bldStep="series"/>
                                            </p:graphicEl>
                                          </p:spTgt>
                                        </p:tgtEl>
                                        <p:attrNameLst>
                                          <p:attrName>style.visibility</p:attrName>
                                        </p:attrNameLst>
                                      </p:cBhvr>
                                      <p:to>
                                        <p:strVal val="visible"/>
                                      </p:to>
                                    </p:se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
                                            <p:graphicEl>
                                              <a:chart seriesIdx="3" categoryIdx="-4" bldStep="series"/>
                                            </p:graphicEl>
                                          </p:spTgt>
                                        </p:tgtEl>
                                        <p:attrNameLst>
                                          <p:attrName>style.visibility</p:attrName>
                                        </p:attrNameLst>
                                      </p:cBhvr>
                                      <p:to>
                                        <p:strVal val="visible"/>
                                      </p:to>
                                    </p:se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
                                            <p:graphicEl>
                                              <a:chart seriesIdx="4" categoryIdx="-4" bldStep="series"/>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par>
                                <p:cTn id="44" presetID="10" presetClass="entr" presetSubtype="0" fill="hold"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The teaching workforce is ageing</a:t>
            </a:r>
          </a:p>
        </p:txBody>
      </p:sp>
    </p:spTree>
    <p:extLst>
      <p:ext uri="{BB962C8B-B14F-4D97-AF65-F5344CB8AC3E}">
        <p14:creationId xmlns:p14="http://schemas.microsoft.com/office/powerpoint/2010/main" val="148735483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name="Figure D5.3 Slide 671">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share of teachers under 30 decreases as the level of education taught rises</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D5.2</a:t>
            </a:r>
          </a:p>
        </p:txBody>
      </p:sp>
      <p:sp>
        <p:nvSpPr>
          <p:cNvPr id="5" name="Content Placeholder 4"/>
          <p:cNvSpPr>
            <a:spLocks noGrp="1"/>
          </p:cNvSpPr>
          <p:nvPr>
            <p:ph sz="quarter" idx="18"/>
          </p:nvPr>
        </p:nvSpPr>
        <p:spPr/>
        <p:txBody>
          <a:bodyPr>
            <a:noAutofit/>
          </a:bodyPr>
          <a:lstStyle/>
          <a:p>
            <a:r>
              <a:rPr lang="en-US" sz="1400" dirty="0"/>
              <a:t>Share of teachers less than 30 years old, by level of education (2017)</a:t>
            </a:r>
            <a:endParaRPr lang="en-GB" sz="1400"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3508742748"/>
              </p:ext>
            </p:extLst>
          </p:nvPr>
        </p:nvGraphicFramePr>
        <p:xfrm>
          <a:off x="0" y="1203325"/>
          <a:ext cx="9027268" cy="3798888"/>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A76D9299-F76E-4C92-97A2-D0F74B5B37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864" y="3485370"/>
            <a:ext cx="588035" cy="588035"/>
          </a:xfrm>
          <a:prstGeom prst="rect">
            <a:avLst/>
          </a:prstGeom>
        </p:spPr>
      </p:pic>
    </p:spTree>
    <p:extLst>
      <p:ext uri="{BB962C8B-B14F-4D97-AF65-F5344CB8AC3E}">
        <p14:creationId xmlns:p14="http://schemas.microsoft.com/office/powerpoint/2010/main" val="3863134442"/>
      </p:ext>
    </p:extLst>
  </p:cSld>
  <p:clrMapOvr>
    <a:masterClrMapping/>
  </p:clrMapOvr>
  <p:transition spd="med">
    <p:pull/>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3" name="Picture 2" descr="C:\Users\Schleicher_A\Downloads\shutterstock_14899572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44000" cy="610076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 y="0"/>
            <a:ext cx="9144001" cy="6100760"/>
          </a:xfrm>
          <a:prstGeom prst="rect">
            <a:avLst/>
          </a:prstGeom>
          <a:solidFill>
            <a:schemeClr val="bg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FF"/>
              </a:solidFill>
            </a:endParaRPr>
          </a:p>
        </p:txBody>
      </p:sp>
      <p:sp>
        <p:nvSpPr>
          <p:cNvPr id="12" name="Rectangle 3"/>
          <p:cNvSpPr txBox="1">
            <a:spLocks noChangeArrowheads="1"/>
          </p:cNvSpPr>
          <p:nvPr/>
        </p:nvSpPr>
        <p:spPr bwMode="auto">
          <a:xfrm>
            <a:off x="76197" y="1420389"/>
            <a:ext cx="9067803" cy="3871913"/>
          </a:xfrm>
          <a:prstGeom prst="rect">
            <a:avLst/>
          </a:prstGeom>
          <a:noFill/>
          <a:ln w="12700">
            <a:noFill/>
            <a:miter lim="800000"/>
            <a:headEnd/>
            <a:tailEnd/>
          </a:ln>
        </p:spPr>
        <p:txBody>
          <a:bodyPr vert="horz" wrap="square" lIns="67866" tIns="33338" rIns="67866" bIns="33338" numCol="1" anchor="t" anchorCtr="0" compatLnSpc="1">
            <a:prstTxWarp prst="textNoShape">
              <a:avLst/>
            </a:prstTxWarp>
          </a:bodyPr>
          <a:lstStyle>
            <a:lvl1pPr marL="342900" indent="-342900" algn="l" rtl="0" eaLnBrk="0" fontAlgn="base" hangingPunct="0">
              <a:spcBef>
                <a:spcPct val="20000"/>
              </a:spcBef>
              <a:spcAft>
                <a:spcPct val="0"/>
              </a:spcAft>
              <a:buSzPct val="75000"/>
              <a:buFont typeface="Monotype Sorts"/>
              <a:buChar char="r"/>
              <a:tabLst>
                <a:tab pos="7712075" algn="r"/>
              </a:tabLst>
              <a:defRPr sz="2800">
                <a:solidFill>
                  <a:srgbClr val="FFFF00"/>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SzPct val="50000"/>
              <a:buFont typeface="Wingdings" pitchFamily="2" charset="2"/>
              <a:buChar char="l"/>
              <a:tabLst>
                <a:tab pos="7712075" algn="r"/>
              </a:tabLst>
              <a:defRPr sz="2400">
                <a:solidFill>
                  <a:srgbClr val="FFFFFF"/>
                </a:solidFill>
                <a:latin typeface="Calibri" panose="020F0502020204030204" pitchFamily="34" charset="0"/>
              </a:defRPr>
            </a:lvl2pPr>
            <a:lvl3pPr marL="1143000" indent="-228600" algn="l" rtl="0" eaLnBrk="0" fontAlgn="base" hangingPunct="0">
              <a:spcBef>
                <a:spcPct val="20000"/>
              </a:spcBef>
              <a:spcAft>
                <a:spcPct val="0"/>
              </a:spcAft>
              <a:buSzPct val="100000"/>
              <a:buChar char="–"/>
              <a:tabLst>
                <a:tab pos="7712075" algn="r"/>
              </a:tabLst>
              <a:defRPr sz="2000">
                <a:solidFill>
                  <a:srgbClr val="FFFF00"/>
                </a:solidFill>
                <a:latin typeface="Calibri" panose="020F0502020204030204" pitchFamily="34" charset="0"/>
              </a:defRPr>
            </a:lvl3pPr>
            <a:lvl4pPr marL="1562100" indent="-228600" algn="l" rtl="0" eaLnBrk="0" fontAlgn="base" hangingPunct="0">
              <a:spcBef>
                <a:spcPct val="20000"/>
              </a:spcBef>
              <a:spcAft>
                <a:spcPct val="0"/>
              </a:spcAft>
              <a:buSzPct val="100000"/>
              <a:buChar char="–"/>
              <a:tabLst>
                <a:tab pos="7712075" algn="r"/>
              </a:tabLst>
              <a:defRPr sz="2000">
                <a:solidFill>
                  <a:srgbClr val="FFFFFF"/>
                </a:solidFill>
                <a:latin typeface="Calibri" panose="020F0502020204030204" pitchFamily="34" charset="0"/>
              </a:defRPr>
            </a:lvl4pPr>
            <a:lvl5pPr marL="1981200" indent="-228600" algn="r" rtl="0" eaLnBrk="0" fontAlgn="base" hangingPunct="0">
              <a:lnSpc>
                <a:spcPct val="85000"/>
              </a:lnSpc>
              <a:spcBef>
                <a:spcPct val="0"/>
              </a:spcBef>
              <a:spcAft>
                <a:spcPct val="0"/>
              </a:spcAft>
              <a:buSzPct val="100000"/>
              <a:buChar char="•"/>
              <a:tabLst>
                <a:tab pos="7712075" algn="r"/>
              </a:tabLst>
              <a:defRPr sz="2000">
                <a:solidFill>
                  <a:srgbClr val="FFCC00"/>
                </a:solidFill>
                <a:latin typeface="Calibri" panose="020F0502020204030204" pitchFamily="34" charset="0"/>
              </a:defRPr>
            </a:lvl5pPr>
            <a:lvl6pPr marL="2438400" indent="-228600" algn="r" rtl="0" eaLnBrk="0" fontAlgn="base" hangingPunct="0">
              <a:lnSpc>
                <a:spcPct val="85000"/>
              </a:lnSpc>
              <a:spcBef>
                <a:spcPct val="0"/>
              </a:spcBef>
              <a:spcAft>
                <a:spcPct val="0"/>
              </a:spcAft>
              <a:buSzPct val="100000"/>
              <a:buChar char="•"/>
              <a:tabLst>
                <a:tab pos="7712075" algn="r"/>
              </a:tabLst>
              <a:defRPr sz="2000">
                <a:solidFill>
                  <a:srgbClr val="FFCC00"/>
                </a:solidFill>
                <a:latin typeface="+mn-lt"/>
              </a:defRPr>
            </a:lvl6pPr>
            <a:lvl7pPr marL="2895600" indent="-228600" algn="r" rtl="0" eaLnBrk="0" fontAlgn="base" hangingPunct="0">
              <a:lnSpc>
                <a:spcPct val="85000"/>
              </a:lnSpc>
              <a:spcBef>
                <a:spcPct val="0"/>
              </a:spcBef>
              <a:spcAft>
                <a:spcPct val="0"/>
              </a:spcAft>
              <a:buSzPct val="100000"/>
              <a:buChar char="•"/>
              <a:tabLst>
                <a:tab pos="7712075" algn="r"/>
              </a:tabLst>
              <a:defRPr sz="2000">
                <a:solidFill>
                  <a:srgbClr val="FFCC00"/>
                </a:solidFill>
                <a:latin typeface="+mn-lt"/>
              </a:defRPr>
            </a:lvl7pPr>
            <a:lvl8pPr marL="3352800" indent="-228600" algn="r" rtl="0" eaLnBrk="0" fontAlgn="base" hangingPunct="0">
              <a:lnSpc>
                <a:spcPct val="85000"/>
              </a:lnSpc>
              <a:spcBef>
                <a:spcPct val="0"/>
              </a:spcBef>
              <a:spcAft>
                <a:spcPct val="0"/>
              </a:spcAft>
              <a:buSzPct val="100000"/>
              <a:buChar char="•"/>
              <a:tabLst>
                <a:tab pos="7712075" algn="r"/>
              </a:tabLst>
              <a:defRPr sz="2000">
                <a:solidFill>
                  <a:srgbClr val="FFCC00"/>
                </a:solidFill>
                <a:latin typeface="+mn-lt"/>
              </a:defRPr>
            </a:lvl8pPr>
            <a:lvl9pPr marL="3810000" indent="-228600" algn="r" rtl="0" eaLnBrk="0" fontAlgn="base" hangingPunct="0">
              <a:lnSpc>
                <a:spcPct val="85000"/>
              </a:lnSpc>
              <a:spcBef>
                <a:spcPct val="0"/>
              </a:spcBef>
              <a:spcAft>
                <a:spcPct val="0"/>
              </a:spcAft>
              <a:buSzPct val="100000"/>
              <a:buChar char="•"/>
              <a:tabLst>
                <a:tab pos="7712075" algn="r"/>
              </a:tabLst>
              <a:defRPr sz="2000">
                <a:solidFill>
                  <a:srgbClr val="FFCC00"/>
                </a:solidFill>
                <a:latin typeface="+mn-lt"/>
              </a:defRPr>
            </a:lvl9pPr>
          </a:lstStyle>
          <a:p>
            <a:pPr lvl="1" latinLnBrk="0">
              <a:buFont typeface="Wingdings" pitchFamily="2" charset="2"/>
              <a:buNone/>
            </a:pPr>
            <a:r>
              <a:rPr lang="en-GB" sz="2800" b="1" kern="0" dirty="0">
                <a:solidFill>
                  <a:srgbClr val="003366"/>
                </a:solidFill>
              </a:rPr>
              <a:t>Find out more about our work at </a:t>
            </a:r>
            <a:r>
              <a:rPr lang="en-GB" sz="2800" b="1" u="sng" kern="0" dirty="0">
                <a:solidFill>
                  <a:srgbClr val="003366"/>
                </a:solidFill>
              </a:rPr>
              <a:t>www.oecd.org/edu</a:t>
            </a:r>
          </a:p>
          <a:p>
            <a:pPr lvl="2" latinLnBrk="0"/>
            <a:r>
              <a:rPr lang="en-US" altLang="ja-JP" sz="2400" b="1" kern="0" dirty="0">
                <a:solidFill>
                  <a:srgbClr val="003366"/>
                </a:solidFill>
              </a:rPr>
              <a:t>All publications</a:t>
            </a:r>
          </a:p>
          <a:p>
            <a:pPr lvl="2" latinLnBrk="0"/>
            <a:r>
              <a:rPr lang="en-US" altLang="ja-JP" sz="2400" b="1" kern="0" dirty="0">
                <a:solidFill>
                  <a:srgbClr val="003366"/>
                </a:solidFill>
              </a:rPr>
              <a:t>The complete micro-level database</a:t>
            </a:r>
          </a:p>
          <a:p>
            <a:pPr lvl="1" latinLnBrk="0"/>
            <a:endParaRPr lang="en-GB" sz="2800" kern="0" dirty="0">
              <a:solidFill>
                <a:srgbClr val="003366"/>
              </a:solidFill>
            </a:endParaRPr>
          </a:p>
          <a:p>
            <a:pPr lvl="1" latinLnBrk="0"/>
            <a:endParaRPr lang="en-GB" sz="2800" kern="0" dirty="0">
              <a:solidFill>
                <a:srgbClr val="003366"/>
              </a:solidFill>
            </a:endParaRPr>
          </a:p>
        </p:txBody>
      </p:sp>
      <p:cxnSp>
        <p:nvCxnSpPr>
          <p:cNvPr id="14" name="Straight Connector 13"/>
          <p:cNvCxnSpPr/>
          <p:nvPr/>
        </p:nvCxnSpPr>
        <p:spPr>
          <a:xfrm>
            <a:off x="457200" y="1063625"/>
            <a:ext cx="8229600" cy="0"/>
          </a:xfrm>
          <a:prstGeom prst="line">
            <a:avLst/>
          </a:prstGeom>
          <a:ln>
            <a:solidFill>
              <a:srgbClr val="D04432"/>
            </a:solidFill>
          </a:ln>
          <a:effectLst/>
        </p:spPr>
        <p:style>
          <a:lnRef idx="2">
            <a:schemeClr val="accent1"/>
          </a:lnRef>
          <a:fillRef idx="0">
            <a:schemeClr val="accent1"/>
          </a:fillRef>
          <a:effectRef idx="1">
            <a:schemeClr val="accent1"/>
          </a:effectRef>
          <a:fontRef idx="minor">
            <a:schemeClr val="tx1"/>
          </a:fontRef>
        </p:style>
      </p:cxnSp>
      <p:pic>
        <p:nvPicPr>
          <p:cNvPr id="15"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146175"/>
            <a:ext cx="82296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title"/>
          </p:nvPr>
        </p:nvSpPr>
        <p:spPr>
          <a:xfrm>
            <a:off x="457200" y="206375"/>
            <a:ext cx="8229600" cy="857250"/>
          </a:xfrm>
        </p:spPr>
        <p:txBody>
          <a:bodyPr/>
          <a:lstStyle/>
          <a:p>
            <a:r>
              <a:rPr lang="en-US" sz="4000" dirty="0">
                <a:solidFill>
                  <a:schemeClr val="bg1"/>
                </a:solidFill>
              </a:rPr>
              <a:t>Thank you</a:t>
            </a:r>
            <a:endParaRPr lang="en-US" dirty="0">
              <a:solidFill>
                <a:schemeClr val="bg1"/>
              </a:solidFill>
            </a:endParaRPr>
          </a:p>
        </p:txBody>
      </p:sp>
    </p:spTree>
    <p:extLst>
      <p:ext uri="{BB962C8B-B14F-4D97-AF65-F5344CB8AC3E}">
        <p14:creationId xmlns:p14="http://schemas.microsoft.com/office/powerpoint/2010/main" val="3160551521"/>
      </p:ext>
    </p:extLst>
  </p:cSld>
  <p:clrMapOvr>
    <a:masterClrMapping/>
  </p:clrMapOvr>
  <mc:AlternateContent xmlns:mc="http://schemas.openxmlformats.org/markup-compatibility/2006" xmlns:p14="http://schemas.microsoft.com/office/powerpoint/2010/main">
    <mc:Choice Requires="p14">
      <p:transition spd="slow" p14:dur="4500">
        <p14:flythrough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childTnLst>
                                </p:cTn>
                              </p:par>
                              <p:par>
                                <p:cTn id="8" presetID="28" presetClass="entr" presetSubtype="0" repeatCount="indefinite"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 calcmode="lin" valueType="num">
                                      <p:cBhvr>
                                        <p:cTn id="10" dur="20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1" dur="20000" fill="hold"/>
                                        <p:tgtEl>
                                          <p:spTgt spid="12">
                                            <p:txEl>
                                              <p:pRg st="0" end="0"/>
                                            </p:txEl>
                                          </p:spTgt>
                                        </p:tgtEl>
                                        <p:attrNameLst>
                                          <p:attrName>ppt_y</p:attrName>
                                        </p:attrNameLst>
                                      </p:cBhvr>
                                      <p:tavLst>
                                        <p:tav tm="0">
                                          <p:val>
                                            <p:strVal val="#ppt_y+1"/>
                                          </p:val>
                                        </p:tav>
                                        <p:tav tm="100000">
                                          <p:val>
                                            <p:strVal val="#ppt_y-1"/>
                                          </p:val>
                                        </p:tav>
                                      </p:tavLst>
                                    </p:anim>
                                  </p:childTnLst>
                                </p:cTn>
                              </p:par>
                              <p:par>
                                <p:cTn id="12" presetID="28" presetClass="entr" presetSubtype="0" repeatCount="indefinite" fill="hold" grpId="0" nodeType="with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 calcmode="lin" valueType="num">
                                      <p:cBhvr>
                                        <p:cTn id="14" dur="20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5" dur="20000" fill="hold"/>
                                        <p:tgtEl>
                                          <p:spTgt spid="12">
                                            <p:txEl>
                                              <p:pRg st="1" end="1"/>
                                            </p:txEl>
                                          </p:spTgt>
                                        </p:tgtEl>
                                        <p:attrNameLst>
                                          <p:attrName>ppt_y</p:attrName>
                                        </p:attrNameLst>
                                      </p:cBhvr>
                                      <p:tavLst>
                                        <p:tav tm="0">
                                          <p:val>
                                            <p:strVal val="#ppt_y+1"/>
                                          </p:val>
                                        </p:tav>
                                        <p:tav tm="100000">
                                          <p:val>
                                            <p:strVal val="#ppt_y-1"/>
                                          </p:val>
                                        </p:tav>
                                      </p:tavLst>
                                    </p:anim>
                                  </p:childTnLst>
                                </p:cTn>
                              </p:par>
                              <p:par>
                                <p:cTn id="16" presetID="28" presetClass="entr" presetSubtype="0" repeatCount="indefinite" fill="hold" grpId="0" nodeType="withEffect">
                                  <p:stCondLst>
                                    <p:cond delay="0"/>
                                  </p:stCondLst>
                                  <p:childTnLst>
                                    <p:set>
                                      <p:cBhvr>
                                        <p:cTn id="17" dur="1" fill="hold">
                                          <p:stCondLst>
                                            <p:cond delay="0"/>
                                          </p:stCondLst>
                                        </p:cTn>
                                        <p:tgtEl>
                                          <p:spTgt spid="12">
                                            <p:txEl>
                                              <p:pRg st="2" end="2"/>
                                            </p:txEl>
                                          </p:spTgt>
                                        </p:tgtEl>
                                        <p:attrNameLst>
                                          <p:attrName>style.visibility</p:attrName>
                                        </p:attrNameLst>
                                      </p:cBhvr>
                                      <p:to>
                                        <p:strVal val="visible"/>
                                      </p:to>
                                    </p:set>
                                    <p:anim calcmode="lin" valueType="num">
                                      <p:cBhvr>
                                        <p:cTn id="18" dur="20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9" dur="20000" fill="hold"/>
                                        <p:tgtEl>
                                          <p:spTgt spid="12">
                                            <p:txEl>
                                              <p:pRg st="2" end="2"/>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834" y="1977684"/>
            <a:ext cx="7685598" cy="857250"/>
          </a:xfrm>
        </p:spPr>
        <p:txBody>
          <a:bodyPr vert="horz" lIns="91440" tIns="45720" rIns="91440" bIns="45720" rtlCol="0" anchor="ctr">
            <a:noAutofit/>
          </a:bodyPr>
          <a:lstStyle/>
          <a:p>
            <a:r>
              <a:rPr lang="en-GB" sz="2400" dirty="0"/>
              <a:t>Education matters</a:t>
            </a:r>
          </a:p>
        </p:txBody>
      </p:sp>
    </p:spTree>
    <p:extLst>
      <p:ext uri="{BB962C8B-B14F-4D97-AF65-F5344CB8AC3E}">
        <p14:creationId xmlns:p14="http://schemas.microsoft.com/office/powerpoint/2010/main" val="13843313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7584" y="0"/>
            <a:ext cx="7002568" cy="627534"/>
          </a:xfrm>
        </p:spPr>
        <p:txBody>
          <a:bodyPr/>
          <a:lstStyle/>
          <a:p>
            <a:r>
              <a:rPr lang="fr-FR" dirty="0" err="1"/>
              <a:t>Those</a:t>
            </a:r>
            <a:r>
              <a:rPr lang="fr-FR" dirty="0"/>
              <a:t> </a:t>
            </a:r>
            <a:r>
              <a:rPr lang="fr-FR" dirty="0" err="1"/>
              <a:t>with</a:t>
            </a:r>
            <a:r>
              <a:rPr lang="fr-FR" dirty="0"/>
              <a:t> </a:t>
            </a:r>
            <a:r>
              <a:rPr lang="fr-FR" dirty="0" err="1"/>
              <a:t>tertiary</a:t>
            </a:r>
            <a:r>
              <a:rPr lang="fr-FR" dirty="0"/>
              <a:t> </a:t>
            </a:r>
            <a:r>
              <a:rPr lang="fr-FR" dirty="0" err="1"/>
              <a:t>education</a:t>
            </a:r>
            <a:r>
              <a:rPr lang="fr-FR" dirty="0"/>
              <a:t> are </a:t>
            </a:r>
            <a:r>
              <a:rPr lang="fr-FR" dirty="0" err="1"/>
              <a:t>less</a:t>
            </a:r>
            <a:r>
              <a:rPr lang="fr-FR" dirty="0"/>
              <a:t> </a:t>
            </a:r>
            <a:r>
              <a:rPr lang="fr-FR" dirty="0" err="1"/>
              <a:t>likely</a:t>
            </a:r>
            <a:r>
              <a:rPr lang="fr-FR" dirty="0"/>
              <a:t> to </a:t>
            </a:r>
            <a:r>
              <a:rPr lang="fr-FR" dirty="0" err="1"/>
              <a:t>be</a:t>
            </a:r>
            <a:r>
              <a:rPr lang="fr-FR" dirty="0"/>
              <a:t> NEET</a:t>
            </a:r>
            <a:endParaRPr lang="en-GB" dirty="0"/>
          </a:p>
        </p:txBody>
      </p:sp>
      <p:sp>
        <p:nvSpPr>
          <p:cNvPr id="4" name="Content Placeholder 3"/>
          <p:cNvSpPr>
            <a:spLocks noGrp="1"/>
          </p:cNvSpPr>
          <p:nvPr>
            <p:ph sz="quarter" idx="17"/>
          </p:nvPr>
        </p:nvSpPr>
        <p:spPr/>
        <p:txBody>
          <a:bodyPr vert="horz" lIns="91440" tIns="45720" rIns="91440" bIns="45720" rtlCol="0">
            <a:normAutofit fontScale="85000" lnSpcReduction="20000"/>
          </a:bodyPr>
          <a:lstStyle/>
          <a:p>
            <a:r>
              <a:rPr lang="fr-FR" dirty="0">
                <a:solidFill>
                  <a:srgbClr val="EA5611"/>
                </a:solidFill>
              </a:rPr>
              <a:t>Fig.A2.4</a:t>
            </a:r>
            <a:endParaRPr lang="en-GB" dirty="0">
              <a:solidFill>
                <a:srgbClr val="EA5611"/>
              </a:solidFill>
            </a:endParaRPr>
          </a:p>
        </p:txBody>
      </p:sp>
      <p:sp>
        <p:nvSpPr>
          <p:cNvPr id="5" name="Content Placeholder 4"/>
          <p:cNvSpPr>
            <a:spLocks noGrp="1"/>
          </p:cNvSpPr>
          <p:nvPr>
            <p:ph sz="quarter" idx="18"/>
          </p:nvPr>
        </p:nvSpPr>
        <p:spPr/>
        <p:txBody>
          <a:bodyPr>
            <a:normAutofit fontScale="92500" lnSpcReduction="10000"/>
          </a:bodyPr>
          <a:lstStyle/>
          <a:p>
            <a:r>
              <a:rPr lang="en-US" dirty="0"/>
              <a:t>Percentage of NEETs (</a:t>
            </a:r>
            <a:r>
              <a:rPr lang="en-GB" dirty="0"/>
              <a:t>neither employed nor in education or training</a:t>
            </a:r>
            <a:r>
              <a:rPr lang="en-US" dirty="0"/>
              <a:t>) among 25-29 year-olds, by educational attainment (2018)</a:t>
            </a:r>
            <a:endParaRPr lang="en-GB" dirty="0"/>
          </a:p>
        </p:txBody>
      </p:sp>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2579053100"/>
              </p:ext>
            </p:extLst>
          </p:nvPr>
        </p:nvGraphicFramePr>
        <p:xfrm>
          <a:off x="105039" y="1203325"/>
          <a:ext cx="9073007" cy="3798888"/>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3483435" y="1659464"/>
            <a:ext cx="180773" cy="2174025"/>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0" name="Rectangle 9"/>
          <p:cNvSpPr/>
          <p:nvPr/>
        </p:nvSpPr>
        <p:spPr>
          <a:xfrm>
            <a:off x="3664208" y="1659464"/>
            <a:ext cx="223851" cy="2174025"/>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11" name="Picture 10">
            <a:extLst>
              <a:ext uri="{FF2B5EF4-FFF2-40B4-BE49-F238E27FC236}">
                <a16:creationId xmlns:a16="http://schemas.microsoft.com/office/drawing/2014/main" id="{6788BB71-0886-4226-8910-B16EF02A0A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5111" y="3766399"/>
            <a:ext cx="588035" cy="588035"/>
          </a:xfrm>
          <a:prstGeom prst="rect">
            <a:avLst/>
          </a:prstGeom>
        </p:spPr>
      </p:pic>
    </p:spTree>
    <p:extLst>
      <p:ext uri="{BB962C8B-B14F-4D97-AF65-F5344CB8AC3E}">
        <p14:creationId xmlns:p14="http://schemas.microsoft.com/office/powerpoint/2010/main" val="46013613"/>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0"/>
            <a:ext cx="6912768" cy="627534"/>
          </a:xfrm>
        </p:spPr>
        <p:txBody>
          <a:bodyPr/>
          <a:lstStyle/>
          <a:p>
            <a:r>
              <a:rPr lang="en-US" dirty="0"/>
              <a:t>Tertiary-educated adults are more resilient against long-term unemployment</a:t>
            </a:r>
            <a:endParaRPr lang="en-GB" dirty="0"/>
          </a:p>
        </p:txBody>
      </p:sp>
      <p:sp>
        <p:nvSpPr>
          <p:cNvPr id="4" name="Content Placeholder 3"/>
          <p:cNvSpPr>
            <a:spLocks noGrp="1"/>
          </p:cNvSpPr>
          <p:nvPr>
            <p:ph sz="quarter" idx="17"/>
          </p:nvPr>
        </p:nvSpPr>
        <p:spPr/>
        <p:txBody>
          <a:bodyPr>
            <a:normAutofit fontScale="70000" lnSpcReduction="20000"/>
          </a:bodyPr>
          <a:lstStyle/>
          <a:p>
            <a:r>
              <a:rPr lang="en-GB" dirty="0">
                <a:solidFill>
                  <a:srgbClr val="EA5611"/>
                </a:solidFill>
              </a:rPr>
              <a:t>Figure A3.2</a:t>
            </a:r>
          </a:p>
        </p:txBody>
      </p:sp>
      <p:sp>
        <p:nvSpPr>
          <p:cNvPr id="5" name="Content Placeholder 4"/>
          <p:cNvSpPr>
            <a:spLocks noGrp="1"/>
          </p:cNvSpPr>
          <p:nvPr>
            <p:ph sz="quarter" idx="18"/>
          </p:nvPr>
        </p:nvSpPr>
        <p:spPr/>
        <p:txBody>
          <a:bodyPr>
            <a:normAutofit lnSpcReduction="10000"/>
          </a:bodyPr>
          <a:lstStyle/>
          <a:p>
            <a:r>
              <a:rPr lang="en-US" dirty="0"/>
              <a:t>Percentage of long-term unemployed 25-64 year-olds, by educational attainment (2018)</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3991569326"/>
              </p:ext>
            </p:extLst>
          </p:nvPr>
        </p:nvGraphicFramePr>
        <p:xfrm>
          <a:off x="0" y="1005819"/>
          <a:ext cx="9108504" cy="4290892"/>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149EE7B4-1066-4878-9B3A-E192B55CEB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0243" y="3281413"/>
            <a:ext cx="588035" cy="588035"/>
          </a:xfrm>
          <a:prstGeom prst="rect">
            <a:avLst/>
          </a:prstGeom>
        </p:spPr>
      </p:pic>
    </p:spTree>
    <p:extLst>
      <p:ext uri="{BB962C8B-B14F-4D97-AF65-F5344CB8AC3E}">
        <p14:creationId xmlns:p14="http://schemas.microsoft.com/office/powerpoint/2010/main" val="1330336638"/>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The relative </a:t>
            </a:r>
            <a:r>
              <a:rPr lang="fr-FR" dirty="0" err="1"/>
              <a:t>earnings</a:t>
            </a:r>
            <a:r>
              <a:rPr lang="fr-FR" dirty="0"/>
              <a:t> of </a:t>
            </a:r>
            <a:r>
              <a:rPr lang="fr-FR" dirty="0" err="1"/>
              <a:t>tertiary-educated</a:t>
            </a:r>
            <a:r>
              <a:rPr lang="fr-FR" dirty="0"/>
              <a:t> </a:t>
            </a:r>
            <a:r>
              <a:rPr lang="fr-FR" dirty="0" err="1"/>
              <a:t>adults</a:t>
            </a:r>
            <a:r>
              <a:rPr lang="fr-FR" dirty="0"/>
              <a:t> </a:t>
            </a:r>
            <a:r>
              <a:rPr lang="fr-FR" dirty="0" err="1"/>
              <a:t>increases</a:t>
            </a:r>
            <a:r>
              <a:rPr lang="fr-FR" dirty="0"/>
              <a:t> </a:t>
            </a:r>
            <a:r>
              <a:rPr lang="fr-FR" dirty="0" err="1"/>
              <a:t>with</a:t>
            </a:r>
            <a:r>
              <a:rPr lang="fr-FR" dirty="0"/>
              <a:t> </a:t>
            </a:r>
            <a:r>
              <a:rPr lang="fr-FR" dirty="0" err="1"/>
              <a:t>professional</a:t>
            </a:r>
            <a:r>
              <a:rPr lang="fr-FR" dirty="0"/>
              <a:t> </a:t>
            </a:r>
            <a:r>
              <a:rPr lang="fr-FR" dirty="0" err="1"/>
              <a:t>experience</a:t>
            </a:r>
            <a:endParaRPr lang="en-GB" dirty="0"/>
          </a:p>
        </p:txBody>
      </p:sp>
      <p:sp>
        <p:nvSpPr>
          <p:cNvPr id="4" name="Content Placeholder 3"/>
          <p:cNvSpPr>
            <a:spLocks noGrp="1"/>
          </p:cNvSpPr>
          <p:nvPr>
            <p:ph sz="quarter" idx="17"/>
          </p:nvPr>
        </p:nvSpPr>
        <p:spPr/>
        <p:txBody>
          <a:bodyPr>
            <a:normAutofit fontScale="70000" lnSpcReduction="20000"/>
          </a:bodyPr>
          <a:lstStyle/>
          <a:p>
            <a:r>
              <a:rPr lang="fr-FR" dirty="0">
                <a:solidFill>
                  <a:srgbClr val="EA5611"/>
                </a:solidFill>
              </a:rPr>
              <a:t>Figure A4.2</a:t>
            </a:r>
            <a:endParaRPr lang="en-GB" dirty="0">
              <a:solidFill>
                <a:srgbClr val="EA5611"/>
              </a:solidFill>
            </a:endParaRPr>
          </a:p>
        </p:txBody>
      </p:sp>
      <p:sp>
        <p:nvSpPr>
          <p:cNvPr id="5" name="Content Placeholder 4"/>
          <p:cNvSpPr>
            <a:spLocks noGrp="1"/>
          </p:cNvSpPr>
          <p:nvPr>
            <p:ph sz="quarter" idx="18"/>
          </p:nvPr>
        </p:nvSpPr>
        <p:spPr/>
        <p:txBody>
          <a:bodyPr>
            <a:normAutofit fontScale="92500" lnSpcReduction="10000"/>
          </a:bodyPr>
          <a:lstStyle/>
          <a:p>
            <a:r>
              <a:rPr lang="en-US" dirty="0"/>
              <a:t>Relative earnings of tertiary-educated adults compared to those with upper secondary education, by age group (2017)</a:t>
            </a:r>
            <a:endParaRPr lang="en-GB" dirty="0"/>
          </a:p>
        </p:txBody>
      </p:sp>
      <p:graphicFrame>
        <p:nvGraphicFramePr>
          <p:cNvPr id="6" name="Chart Placeholder 5"/>
          <p:cNvGraphicFramePr>
            <a:graphicFrameLocks noGrp="1"/>
          </p:cNvGraphicFramePr>
          <p:nvPr>
            <p:ph type="chart" sz="quarter" idx="10"/>
            <p:extLst>
              <p:ext uri="{D42A27DB-BD31-4B8C-83A1-F6EECF244321}">
                <p14:modId xmlns:p14="http://schemas.microsoft.com/office/powerpoint/2010/main" val="834689227"/>
              </p:ext>
            </p:extLst>
          </p:nvPr>
        </p:nvGraphicFramePr>
        <p:xfrm>
          <a:off x="179511" y="1005819"/>
          <a:ext cx="8881803" cy="399639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0C23C2AE-7CFB-47B1-9C26-5FE22A9958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41838" y="3891912"/>
            <a:ext cx="588035" cy="588035"/>
          </a:xfrm>
          <a:prstGeom prst="rect">
            <a:avLst/>
          </a:prstGeom>
        </p:spPr>
      </p:pic>
    </p:spTree>
    <p:extLst>
      <p:ext uri="{BB962C8B-B14F-4D97-AF65-F5344CB8AC3E}">
        <p14:creationId xmlns:p14="http://schemas.microsoft.com/office/powerpoint/2010/main" val="3755396763"/>
      </p:ext>
    </p:extLst>
  </p:cSld>
  <p:clrMapOvr>
    <a:masterClrMapping/>
  </p:clrMapOvr>
  <p:transition spd="med">
    <p:pull/>
  </p:transition>
</p:sld>
</file>

<file path=ppt/theme/theme1.xml><?xml version="1.0" encoding="utf-8"?>
<a:theme xmlns:a="http://schemas.openxmlformats.org/drawingml/2006/main" name="OECD_EAG_theme">
  <a:themeElements>
    <a:clrScheme name="Custom 2">
      <a:dk1>
        <a:sysClr val="windowText" lastClr="000000"/>
      </a:dk1>
      <a:lt1>
        <a:sysClr val="window" lastClr="FFFFFF"/>
      </a:lt1>
      <a:dk2>
        <a:srgbClr val="505050"/>
      </a:dk2>
      <a:lt2>
        <a:srgbClr val="B4DCFA"/>
      </a:lt2>
      <a:accent1>
        <a:srgbClr val="95C11F"/>
      </a:accent1>
      <a:accent2>
        <a:srgbClr val="5ECCF3"/>
      </a:accent2>
      <a:accent3>
        <a:srgbClr val="7C7EE0"/>
      </a:accent3>
      <a:accent4>
        <a:srgbClr val="DC0000"/>
      </a:accent4>
      <a:accent5>
        <a:srgbClr val="FF9A00"/>
      </a:accent5>
      <a:accent6>
        <a:srgbClr val="FCF60A"/>
      </a:accent6>
      <a:hlink>
        <a:srgbClr val="56C7AA"/>
      </a:hlink>
      <a:folHlink>
        <a:srgbClr val="59A8D1"/>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rgbClr val="5A9000"/>
        </a:solidFill>
        <a:ln>
          <a:noFill/>
        </a:ln>
      </a:spPr>
      <a:bodyPr anchor="ctr"/>
      <a:lstStyle>
        <a:defPPr>
          <a:defRPr sz="1200" dirty="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505050"/>
    </a:dk2>
    <a:lt2>
      <a:srgbClr val="B4DCFA"/>
    </a:lt2>
    <a:accent1>
      <a:srgbClr val="95C11F"/>
    </a:accent1>
    <a:accent2>
      <a:srgbClr val="5ECCF3"/>
    </a:accent2>
    <a:accent3>
      <a:srgbClr val="7C7EE0"/>
    </a:accent3>
    <a:accent4>
      <a:srgbClr val="DC0000"/>
    </a:accent4>
    <a:accent5>
      <a:srgbClr val="FF9A00"/>
    </a:accent5>
    <a:accent6>
      <a:srgbClr val="FCF60A"/>
    </a:accent6>
    <a:hlink>
      <a:srgbClr val="56C7AA"/>
    </a:hlink>
    <a:folHlink>
      <a:srgbClr val="59A8D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OECDProjectMembers xmlns="e17e282e-9611-44ec-9739-20d5a34fe778">
      <UserInfo>
        <DisplayName/>
        <AccountId xsi:nil="true"/>
        <AccountType/>
      </UserInfo>
    </OECDProjectMembers>
    <OECDKimBussinessContext xmlns="54c4cd27-f286-408f-9ce0-33c1e0f3ab39" xsi:nil="true"/>
    <OECDlanguage xmlns="ca82dde9-3436-4d3d-bddd-d31447390034">English</OECDlanguage>
    <OECDMainProject xmlns="e17e282e-9611-44ec-9739-20d5a34fe778" xsi:nil="true"/>
    <eSharePWBTaxHTField0 xmlns="c9f238dd-bb73-4aef-a7a5-d644ad823e52">
      <Terms xmlns="http://schemas.microsoft.com/office/infopath/2007/PartnerControls">
        <TermInfo xmlns="http://schemas.microsoft.com/office/infopath/2007/PartnerControls">
          <TermName xmlns="http://schemas.microsoft.com/office/infopath/2007/PartnerControls">2.1.1.1.1 INES: Education at a Glance - Flagship Publication</TermName>
          <TermId xmlns="http://schemas.microsoft.com/office/infopath/2007/PartnerControls">27372e3c-5222-4b52-a97b-7705d66f768e</TermId>
        </TermInfo>
      </Terms>
    </eSharePWBTaxHTField0>
    <kd75f6e4f01741a8b1cee43ec2c0a7ac xmlns="e17e282e-9611-44ec-9739-20d5a34fe778">
      <Terms xmlns="http://schemas.microsoft.com/office/infopath/2007/PartnerControls"/>
    </kd75f6e4f01741a8b1cee43ec2c0a7ac>
    <OECDExpirationDate xmlns="1684bd79-52b6-45ad-8153-7a6215e64acc" xsi:nil="true"/>
    <IconOverlay xmlns="http://schemas.microsoft.com/sharepoint/v4" xsi:nil="true"/>
    <OECDCommunityDocumentID xmlns="e17e282e-9611-44ec-9739-20d5a34fe778" xsi:nil="true"/>
    <OECDProjectManager xmlns="e17e282e-9611-44ec-9739-20d5a34fe778">
      <UserInfo>
        <DisplayName/>
        <AccountId xsi:nil="true"/>
        <AccountType/>
      </UserInfo>
    </OECDProjectManager>
    <OECDTagsCache xmlns="e17e282e-9611-44ec-9739-20d5a34fe778" xsi:nil="true"/>
    <OECDMeetingDate xmlns="54c4cd27-f286-408f-9ce0-33c1e0f3ab39" xsi:nil="true"/>
    <OECDSharingStatus xmlns="e17e282e-9611-44ec-9739-20d5a34fe778" xsi:nil="true"/>
    <eShareCommitteeTaxHTField0 xmlns="c9f238dd-bb73-4aef-a7a5-d644ad823e52">
      <Terms xmlns="http://schemas.microsoft.com/office/infopath/2007/PartnerControls">
        <TermInfo xmlns="http://schemas.microsoft.com/office/infopath/2007/PartnerControls">
          <TermName xmlns="http://schemas.microsoft.com/office/infopath/2007/PartnerControls">Education Policy Committee</TermName>
          <TermId xmlns="http://schemas.microsoft.com/office/infopath/2007/PartnerControls">c67b295a-63a1-442e-96af-7f8610159b9a</TermId>
        </TermInfo>
      </Terms>
    </eShareCommitteeTaxHTField0>
    <OECDCommunityDocumentURL xmlns="e17e282e-9611-44ec-9739-20d5a34fe778" xsi:nil="true"/>
    <OECDPinnedBy xmlns="e17e282e-9611-44ec-9739-20d5a34fe778">
      <UserInfo>
        <DisplayName/>
        <AccountId xsi:nil="true"/>
        <AccountType/>
      </UserInfo>
    </OECDPinnedBy>
    <OECDKimProvenance xmlns="54c4cd27-f286-408f-9ce0-33c1e0f3ab39" xsi:nil="true"/>
    <OECDKimStatus xmlns="54c4cd27-f286-408f-9ce0-33c1e0f3ab39">Draft</OECDKimStatus>
    <eShareCountryTaxHTField0 xmlns="c9f238dd-bb73-4aef-a7a5-d644ad823e52">
      <Terms xmlns="http://schemas.microsoft.com/office/infopath/2007/PartnerControls"/>
    </eShareCountryTaxHTField0>
    <eShareTopicTaxHTField0 xmlns="c9f238dd-bb73-4aef-a7a5-d644ad823e52">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efa18019-c5e7-4d07-b5cf-a61d17d44208</TermId>
        </TermInfo>
      </Terms>
    </eShareTopicTaxHTField0>
    <OECDProjectLookup xmlns="e17e282e-9611-44ec-9739-20d5a34fe778" xsi:nil="true"/>
    <eShareKeywordsTaxHTField0 xmlns="c9f238dd-bb73-4aef-a7a5-d644ad823e52">
      <Terms xmlns="http://schemas.microsoft.com/office/infopath/2007/PartnerControls"/>
    </eShareKeywordsTaxHTField0>
    <fa9e4784786d4da6a600e050e04c81aa xmlns="e17e282e-9611-44ec-9739-20d5a34fe778" xsi:nil="true"/>
    <OECDAllRelatedUsers xmlns="1684bd79-52b6-45ad-8153-7a6215e64acc">
      <UserInfo>
        <DisplayName/>
        <AccountId xsi:nil="true"/>
        <AccountType/>
      </UserInfo>
    </OECDAllRelatedUsers>
    <f94ef5d5be104a9b994d4c7c4f3d268a xmlns="e17e282e-9611-44ec-9739-20d5a34fe778" xsi:nil="true"/>
    <TaxCatchAll xmlns="ca82dde9-3436-4d3d-bddd-d31447390034"/>
    <m49dce442af64f59b762f831aa8de435 xmlns="1684bd79-52b6-45ad-8153-7a6215e64acc">
      <Terms xmlns="http://schemas.microsoft.com/office/infopath/2007/PartnerControls"/>
    </m49dce442af64f59b762f831aa8de435>
    <eShareHorizProjTaxHTField0 xmlns="1684bd79-52b6-45ad-8153-7a6215e64acc" xsi:nil="true"/>
  </documentManagement>
</p:properties>
</file>

<file path=customXml/item2.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OECDListFormCollapsible</Display>
  <Edit>OECDListFormCollapsible</Edit>
  <New>OECDListFormCollapsible</New>
</FormTemplates>
</file>

<file path=customXml/item5.xml><?xml version="1.0" encoding="utf-8"?>
<?mso-contentType ?>
<CtFieldPriority xmlns="http://www.oecd.org/eshare/projectsentre/CtFieldPriority/" xmlns:i="http://www.w3.org/2001/XMLSchema-instance">
  <PriorityFields xmlns:a="http://schemas.microsoft.com/2003/10/Serialization/Arrays">
    <a:string>Title</a:string>
    <a:string>OECDCountry</a:string>
    <a:string>OECDTopic</a:string>
    <a:string>OECDKeywords</a:string>
  </PriorityFields>
</CtFieldPriority>
</file>

<file path=customXml/item6.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14A2018E1BB9544A8FBAB2EE07D37855" ma:contentTypeVersion="130" ma:contentTypeDescription="" ma:contentTypeScope="" ma:versionID="e402b873dc90a413fce2533b7678c26d">
  <xsd:schema xmlns:xsd="http://www.w3.org/2001/XMLSchema" xmlns:xs="http://www.w3.org/2001/XMLSchema" xmlns:p="http://schemas.microsoft.com/office/2006/metadata/properties" xmlns:ns2="54c4cd27-f286-408f-9ce0-33c1e0f3ab39" xmlns:ns3="1684bd79-52b6-45ad-8153-7a6215e64acc" xmlns:ns4="ca82dde9-3436-4d3d-bddd-d31447390034" xmlns:ns5="e17e282e-9611-44ec-9739-20d5a34fe778" xmlns:ns6="c9f238dd-bb73-4aef-a7a5-d644ad823e52" xmlns:ns7="http://schemas.microsoft.com/sharepoint/v4" targetNamespace="http://schemas.microsoft.com/office/2006/metadata/properties" ma:root="true" ma:fieldsID="acf09deadb6f5fa63e6ece83e4fcfac4" ns2:_="" ns3:_="" ns4:_="" ns5:_="" ns6:_="" ns7:_="">
    <xsd:import namespace="54c4cd27-f286-408f-9ce0-33c1e0f3ab39"/>
    <xsd:import namespace="1684bd79-52b6-45ad-8153-7a6215e64acc"/>
    <xsd:import namespace="ca82dde9-3436-4d3d-bddd-d31447390034"/>
    <xsd:import namespace="e17e282e-9611-44ec-9739-20d5a34fe778"/>
    <xsd:import namespace="c9f238dd-bb73-4aef-a7a5-d644ad823e52"/>
    <xsd:import namespace="http://schemas.microsoft.com/sharepoint/v4"/>
    <xsd:element name="properties">
      <xsd:complexType>
        <xsd:sequence>
          <xsd:element name="documentManagement">
            <xsd:complexType>
              <xsd:all>
                <xsd:element ref="ns2:OECDMeetingDate" minOccurs="0"/>
                <xsd:element ref="ns4:OECDlanguage" minOccurs="0"/>
                <xsd:element ref="ns3:OECDExpirationDate" minOccurs="0"/>
                <xsd:element ref="ns5:OECDProjectLookup" minOccurs="0"/>
                <xsd:element ref="ns5:OECDProjectManager" minOccurs="0"/>
                <xsd:element ref="ns5:OECDProjectMembers" minOccurs="0"/>
                <xsd:element ref="ns5:OECDMainProject" minOccurs="0"/>
                <xsd:element ref="ns5:OECDPinnedBy" minOccurs="0"/>
                <xsd:element ref="ns2:OECDKimStatus" minOccurs="0"/>
                <xsd:element ref="ns5:OECDTagsCache" minOccurs="0"/>
                <xsd:element ref="ns3:_dlc_DocIdUrl" minOccurs="0"/>
                <xsd:element ref="ns6:eShareCountryTaxHTField0" minOccurs="0"/>
                <xsd:element ref="ns6:eShareTopicTaxHTField0" minOccurs="0"/>
                <xsd:element ref="ns6:eShareKeywordsTaxHTField0" minOccurs="0"/>
                <xsd:element ref="ns6:eShareCommitteeTaxHTField0" minOccurs="0"/>
                <xsd:element ref="ns6:eSharePWBTaxHTField0" minOccurs="0"/>
                <xsd:element ref="ns5:f94ef5d5be104a9b994d4c7c4f3d268a" minOccurs="0"/>
                <xsd:element ref="ns4:TaxCatchAll" minOccurs="0"/>
                <xsd:element ref="ns3:_dlc_DocIdPersistId" minOccurs="0"/>
                <xsd:element ref="ns4:TaxCatchAllLabel" minOccurs="0"/>
                <xsd:element ref="ns2:OECDKimProvenance" minOccurs="0"/>
                <xsd:element ref="ns3:_dlc_DocId" minOccurs="0"/>
                <xsd:element ref="ns5:fa9e4784786d4da6a600e050e04c81aa" minOccurs="0"/>
                <xsd:element ref="ns2:OECDKimBussinessContext" minOccurs="0"/>
                <xsd:element ref="ns5:Project_x003a_Project_x0020_status" minOccurs="0"/>
                <xsd:element ref="ns3:m49dce442af64f59b762f831aa8de435" minOccurs="0"/>
                <xsd:element ref="ns5:kd75f6e4f01741a8b1cee43ec2c0a7ac" minOccurs="0"/>
                <xsd:element ref="ns5:OECDSharingStatus" minOccurs="0"/>
                <xsd:element ref="ns5:OECDCommunityDocumentURL" minOccurs="0"/>
                <xsd:element ref="ns5:OECDCommunityDocumentID" minOccurs="0"/>
                <xsd:element ref="ns3:eShareHorizProjTaxHTField0" minOccurs="0"/>
                <xsd:element ref="ns3:OECDAllRelatedUsers" minOccurs="0"/>
                <xsd:element ref="ns5:SharedWithUsers" minOccurs="0"/>
                <xsd:element ref="ns7: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MeetingDate" ma:index="4" nillable="true" ma:displayName="Meeting Date" ma:default="" ma:format="DateOnly" ma:hidden="true" ma:internalName="OECDMeetingDate" ma:readOnly="false">
      <xsd:simpleType>
        <xsd:restriction base="dms:DateTime"/>
      </xsd:simpleType>
    </xsd:element>
    <xsd:element name="OECDKimStatus" ma:index="16" nillable="true" ma:displayName="Kim status" ma:default="Draft" ma:description="" ma:format="Dropdown" ma:hidden="true" ma:internalName="OECDKimStatus">
      <xsd:simpleType>
        <xsd:restriction base="dms:Choice">
          <xsd:enumeration value="Draft"/>
          <xsd:enumeration value="Final"/>
        </xsd:restriction>
      </xsd:simpleType>
    </xsd:element>
    <xsd:element name="OECDKimProvenance" ma:index="29" nillable="true" ma:displayName="Kim provenance" ma:description="" ma:hidden="true" ma:internalName="OECDKimProvenance" ma:readOnly="false">
      <xsd:simpleType>
        <xsd:restriction base="dms:Text">
          <xsd:maxLength value="255"/>
        </xsd:restriction>
      </xsd:simpleType>
    </xsd:element>
    <xsd:element name="OECDKimBussinessContext" ma:index="36" nillable="true" ma:displayName="Kim business context" ma:description="" ma:hidden="true" ma:internalName="OECDKimBussinessContex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84bd79-52b6-45ad-8153-7a6215e64acc"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_dlc_DocIdUrl" ma:index="18" nillable="true" ma:displayName="Document ID" ma:description=""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element name="_dlc_DocId" ma:index="30" nillable="true" ma:displayName="Document ID" ma:description="" ma:hidden="true" ma:internalName="_dlc_DocId" ma:readOnly="true">
      <xsd:simpleType>
        <xsd:restriction base="dms:Text"/>
      </xsd:simpleType>
    </xsd:element>
    <xsd:element name="m49dce442af64f59b762f831aa8de435" ma:index="38" nillable="true" ma:taxonomy="true" ma:internalName="m49dce442af64f59b762f831aa8de435" ma:taxonomyFieldName="OECDHorizontalProjects" ma:displayName="Horizontal project" ma:readOnly="false" ma:default="" ma:fieldId="649dce44-2af6-4f59-b762-f831aa8de435"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44" nillable="true" ma:displayName="OECDHorizontalProjects_0" ma:description="" ma:hidden="true" ma:internalName="eShareHorizProjTaxHTField0">
      <xsd:simpleType>
        <xsd:restriction base="dms:Note"/>
      </xsd:simpleType>
    </xsd:element>
    <xsd:element name="OECDAllRelatedUsers" ma:index="47"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OECDlanguage" ma:index="5"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element name="TaxCatchAll" ma:index="26" nillable="true" ma:displayName="Taxonomy Catch All Column" ma:hidden="true" ma:list="{510acfa0-d58a-46a0-af1e-eb8c813eb6b2}" ma:internalName="TaxCatchAll" ma:showField="CatchAllData" ma:web="1684bd79-52b6-45ad-8153-7a6215e64acc">
      <xsd:complexType>
        <xsd:complexContent>
          <xsd:extension base="dms:MultiChoiceLookup">
            <xsd:sequence>
              <xsd:element name="Value" type="dms:Lookup" maxOccurs="unbounded" minOccurs="0" nillable="true"/>
            </xsd:sequence>
          </xsd:extension>
        </xsd:complexContent>
      </xsd:complexType>
    </xsd:element>
    <xsd:element name="TaxCatchAllLabel" ma:index="28" nillable="true" ma:displayName="Taxonomy Catch All Column1" ma:hidden="true" ma:list="{510acfa0-d58a-46a0-af1e-eb8c813eb6b2}" ma:internalName="TaxCatchAllLabel" ma:readOnly="true" ma:showField="CatchAllDataLabel" ma:web="1684bd79-52b6-45ad-8153-7a6215e64a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17e282e-9611-44ec-9739-20d5a34fe778"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e121798c-086c-442d-894f-40b8a8686382" ma:internalName="OECDProjectLookup" ma:readOnly="false" ma:showField="OECDShortProjectName" ma:web="e17e282e-9611-44ec-9739-20d5a34fe778">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e121798c-086c-442d-894f-40b8a8686382" ma:internalName="OECDMainProject" ma:readOnly="false"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TagsCache" ma:index="17" nillable="true" ma:displayName="Tags cache" ma:description="" ma:hidden="true" ma:internalName="OECDTagsCache">
      <xsd:simpleType>
        <xsd:restriction base="dms:Note"/>
      </xsd:simpleType>
    </xsd:element>
    <xsd:element name="f94ef5d5be104a9b994d4c7c4f3d268a" ma:index="25" nillable="true" ma:displayName="Deliverable partners_0" ma:hidden="true" ma:internalName="f94ef5d5be104a9b994d4c7c4f3d268a">
      <xsd:simpleType>
        <xsd:restriction base="dms:Note"/>
      </xsd:simpleType>
    </xsd:element>
    <xsd:element name="fa9e4784786d4da6a600e050e04c81aa" ma:index="32" nillable="true" ma:displayName="Deliverable owner_0" ma:hidden="true" ma:internalName="fa9e4784786d4da6a600e050e04c81aa">
      <xsd:simpleType>
        <xsd:restriction base="dms:Note"/>
      </xsd:simpleType>
    </xsd:element>
    <xsd:element name="Project_x003a_Project_x0020_status" ma:index="37" nillable="true" ma:displayName="Project:Project status" ma:hidden="true" ma:list="e121798c-086c-442d-894f-40b8a8686382" ma:internalName="Project_x003A_Project_x0020_status" ma:readOnly="true" ma:showField="OECDProjectStatus" ma:web="e17e282e-9611-44ec-9739-20d5a34fe778">
      <xsd:simpleType>
        <xsd:restriction base="dms:Lookup"/>
      </xsd:simpleType>
    </xsd:element>
    <xsd:element name="kd75f6e4f01741a8b1cee43ec2c0a7ac" ma:index="39" nillable="true" ma:taxonomy="true" ma:internalName="kd75f6e4f01741a8b1cee43ec2c0a7ac" ma:taxonomyFieldName="OECDProjectOwnerStructure" ma:displayName="Project owner" ma:readOnly="false" ma:default="" ma:fieldId="4d75f6e4-f017-41a8-b1ce-e43ec2c0a7ac"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41" nillable="true" ma:displayName="O.N.E Document Sharing Status" ma:description="" ma:hidden="true" ma:internalName="OECDSharingStatus">
      <xsd:simpleType>
        <xsd:restriction base="dms:Text"/>
      </xsd:simpleType>
    </xsd:element>
    <xsd:element name="OECDCommunityDocumentURL" ma:index="42" nillable="true" ma:displayName="O.N.E Community Document URL" ma:description="" ma:hidden="true" ma:internalName="OECDCommunityDocumentURL">
      <xsd:simpleType>
        <xsd:restriction base="dms:Text"/>
      </xsd:simpleType>
    </xsd:element>
    <xsd:element name="OECDCommunityDocumentID" ma:index="43" nillable="true" ma:displayName="O.N.E Community Document ID" ma:decimals="0" ma:description="" ma:hidden="true" ma:internalName="OECDCommunityDocumentID">
      <xsd:simpleType>
        <xsd:restriction base="dms:Number"/>
      </xsd:simpleType>
    </xsd:element>
    <xsd:element name="SharedWithUsers" ma:index="4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20"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21"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2"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3" nillable="true" ma:taxonomy="true" ma:internalName="eShareCommitteeTaxHTField0" ma:taxonomyFieldName="OECDCommittee" ma:displayName="Committee" ma:readOnly="false"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4" nillable="true" ma:taxonomy="true" ma:internalName="eSharePWBTaxHTField0" ma:taxonomyFieldName="OECDPWB" ma:displayName="PWB" ma:readOnly="false" ma:fieldId="{fe327ce1-b783-48aa-9b0b-52ad26d1c9f6}" ma:taxonomyMulti="true"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4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1"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21397A-7538-42BE-888C-44A97576DD0D}">
  <ds:schemaRefs>
    <ds:schemaRef ds:uri="http://schemas.microsoft.com/office/2006/metadata/properties"/>
    <ds:schemaRef ds:uri="ca82dde9-3436-4d3d-bddd-d31447390034"/>
    <ds:schemaRef ds:uri="c9f238dd-bb73-4aef-a7a5-d644ad823e52"/>
    <ds:schemaRef ds:uri="http://schemas.microsoft.com/office/infopath/2007/PartnerControls"/>
    <ds:schemaRef ds:uri="http://purl.org/dc/terms/"/>
    <ds:schemaRef ds:uri="54c4cd27-f286-408f-9ce0-33c1e0f3ab39"/>
    <ds:schemaRef ds:uri="http://schemas.microsoft.com/office/2006/documentManagement/types"/>
    <ds:schemaRef ds:uri="http://schemas.openxmlformats.org/package/2006/metadata/core-properties"/>
    <ds:schemaRef ds:uri="http://schemas.microsoft.com/sharepoint/v4"/>
    <ds:schemaRef ds:uri="e17e282e-9611-44ec-9739-20d5a34fe778"/>
    <ds:schemaRef ds:uri="http://purl.org/dc/elements/1.1/"/>
    <ds:schemaRef ds:uri="1684bd79-52b6-45ad-8153-7a6215e64acc"/>
    <ds:schemaRef ds:uri="http://www.w3.org/XML/1998/namespace"/>
    <ds:schemaRef ds:uri="http://purl.org/dc/dcmitype/"/>
  </ds:schemaRefs>
</ds:datastoreItem>
</file>

<file path=customXml/itemProps2.xml><?xml version="1.0" encoding="utf-8"?>
<ds:datastoreItem xmlns:ds="http://schemas.openxmlformats.org/officeDocument/2006/customXml" ds:itemID="{238BF785-6069-4C78-86AC-8B28BE968F4A}">
  <ds:schemaRefs>
    <ds:schemaRef ds:uri="Microsoft.SharePoint.Taxonomy.ContentTypeSync"/>
  </ds:schemaRefs>
</ds:datastoreItem>
</file>

<file path=customXml/itemProps3.xml><?xml version="1.0" encoding="utf-8"?>
<ds:datastoreItem xmlns:ds="http://schemas.openxmlformats.org/officeDocument/2006/customXml" ds:itemID="{41EA277D-0A11-44CD-BA7B-CB0BCC2B9FF6}">
  <ds:schemaRefs>
    <ds:schemaRef ds:uri="http://schemas.microsoft.com/sharepoint/events"/>
  </ds:schemaRefs>
</ds:datastoreItem>
</file>

<file path=customXml/itemProps4.xml><?xml version="1.0" encoding="utf-8"?>
<ds:datastoreItem xmlns:ds="http://schemas.openxmlformats.org/officeDocument/2006/customXml" ds:itemID="{3598ECCA-A8F1-4CE0-B326-77F76A4D27B7}">
  <ds:schemaRefs>
    <ds:schemaRef ds:uri="http://schemas.microsoft.com/sharepoint/v3/contenttype/forms"/>
  </ds:schemaRefs>
</ds:datastoreItem>
</file>

<file path=customXml/itemProps5.xml><?xml version="1.0" encoding="utf-8"?>
<ds:datastoreItem xmlns:ds="http://schemas.openxmlformats.org/officeDocument/2006/customXml" ds:itemID="{288AD3C6-283C-4936-9E40-A915513450AF}">
  <ds:schemaRefs>
    <ds:schemaRef ds:uri="http://www.oecd.org/eshare/projectsentre/CtFieldPriority/"/>
    <ds:schemaRef ds:uri="http://schemas.microsoft.com/2003/10/Serialization/Arrays"/>
  </ds:schemaRefs>
</ds:datastoreItem>
</file>

<file path=customXml/itemProps6.xml><?xml version="1.0" encoding="utf-8"?>
<ds:datastoreItem xmlns:ds="http://schemas.openxmlformats.org/officeDocument/2006/customXml" ds:itemID="{242C863F-2CE1-4587-B8DF-558481C940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c4cd27-f286-408f-9ce0-33c1e0f3ab39"/>
    <ds:schemaRef ds:uri="1684bd79-52b6-45ad-8153-7a6215e64acc"/>
    <ds:schemaRef ds:uri="ca82dde9-3436-4d3d-bddd-d31447390034"/>
    <ds:schemaRef ds:uri="e17e282e-9611-44ec-9739-20d5a34fe778"/>
    <ds:schemaRef ds:uri="c9f238dd-bb73-4aef-a7a5-d644ad823e5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26148</TotalTime>
  <Words>1878</Words>
  <Application>Microsoft Macintosh PowerPoint</Application>
  <PresentationFormat>On-screen Show (16:9)</PresentationFormat>
  <Paragraphs>319</Paragraphs>
  <Slides>56</Slides>
  <Notes>22</Notes>
  <HiddenSlides>7</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56</vt:i4>
      </vt:variant>
    </vt:vector>
  </HeadingPairs>
  <TitlesOfParts>
    <vt:vector size="63" baseType="lpstr">
      <vt:lpstr>맑은 고딕</vt:lpstr>
      <vt:lpstr>Arial</vt:lpstr>
      <vt:lpstr>Arial Narrow</vt:lpstr>
      <vt:lpstr>Calibri</vt:lpstr>
      <vt:lpstr>Wingdings</vt:lpstr>
      <vt:lpstr>OECD_EAG_theme</vt:lpstr>
      <vt:lpstr>Custom Design</vt:lpstr>
      <vt:lpstr>Education at a Glance</vt:lpstr>
      <vt:lpstr>Tertiary attainment has expanded in the past decade (though the UK slipped slightly in relative terms)</vt:lpstr>
      <vt:lpstr>A bachelor’s degree is the most common level of tertiary attainment, on average across OECD countries</vt:lpstr>
      <vt:lpstr>The employment value of different qualifications</vt:lpstr>
      <vt:lpstr>The earnings value of different qualifications</vt:lpstr>
      <vt:lpstr>Education matters</vt:lpstr>
      <vt:lpstr>Those with tertiary education are less likely to be NEET</vt:lpstr>
      <vt:lpstr>Tertiary-educated adults are more resilient against long-term unemployment</vt:lpstr>
      <vt:lpstr>The relative earnings of tertiary-educated adults increases with professional experience</vt:lpstr>
      <vt:lpstr>In some countries, a significant share of tertiary-educated adults are inactive</vt:lpstr>
      <vt:lpstr>Tertiary graduates are more likely to keep improving their skills through continuous adult learning</vt:lpstr>
      <vt:lpstr>Facilitating access to tertiary education</vt:lpstr>
      <vt:lpstr>Governments fund a varying share of tertiary expenditure in OECD countries</vt:lpstr>
      <vt:lpstr>Public to private transfers help support students in countries with high private costs</vt:lpstr>
      <vt:lpstr>Grants or loans</vt:lpstr>
      <vt:lpstr>Fields in high demand still struggle to find the  skilled workers they need</vt:lpstr>
      <vt:lpstr>Engineering and ICT graduates have the highest employment rates…</vt:lpstr>
      <vt:lpstr>Change in share of graduates by field of study</vt:lpstr>
      <vt:lpstr>…in particular among those studying engineering, manufacturing and construction</vt:lpstr>
      <vt:lpstr>Despite expanding access, progression through  tertiary education is uneven</vt:lpstr>
      <vt:lpstr>Only 40% of students entering a bachelor’s programme graduate within the theoretical duration, on average</vt:lpstr>
      <vt:lpstr>In some countries, most students who drop-out of a tertiary programme do so after the first year</vt:lpstr>
      <vt:lpstr>More tertiary students are studying abroad</vt:lpstr>
      <vt:lpstr>The number of international students has more than doubled in less than 20 years</vt:lpstr>
      <vt:lpstr>The share of international students has increased since 2010 in most OECD countries</vt:lpstr>
      <vt:lpstr>The share of international students grows with each successive level of tertiary education</vt:lpstr>
      <vt:lpstr>Increased financial and human resources have sustained the  expansion of tertiary education</vt:lpstr>
      <vt:lpstr>Spending has increased by 9% since 2010, three times more than the increase in the number of tertiary students, on average</vt:lpstr>
      <vt:lpstr>Despite recent increases in public expenditure, average spending on tertiary institutions, as a share of GDP, has fallen</vt:lpstr>
      <vt:lpstr>The number of tertiary teachers has increased by 1% per year, on average, on par with the number of students</vt:lpstr>
      <vt:lpstr>Spending on tertiary institutions by spending category</vt:lpstr>
      <vt:lpstr>Gender affects participation in education  and employment, but in different ways</vt:lpstr>
      <vt:lpstr>Women are over-represented in science at master’s level, but under-represented at doctorate level</vt:lpstr>
      <vt:lpstr>The employment advantage of a doctorate over a master’s degree is greater for women than for men</vt:lpstr>
      <vt:lpstr>Tertiary-educated women earn less than men, even among those who studied similar fields</vt:lpstr>
      <vt:lpstr>Lower earnings for tertiary-educated women results in lower financial returns to their education</vt:lpstr>
      <vt:lpstr>Vocational programmes can  provide adults with labour market-relevant skills</vt:lpstr>
      <vt:lpstr>Engineering, manufacturing and construction are popular fields among upper secondary vocational graduates</vt:lpstr>
      <vt:lpstr>In some countries, young adults turn to vocational upper secondary education to improve their skills </vt:lpstr>
      <vt:lpstr>Starting strong</vt:lpstr>
      <vt:lpstr>Greater spending on early childhood education and care can improve quality and access</vt:lpstr>
      <vt:lpstr>Pre-primary education relies heavily on teaching aides</vt:lpstr>
      <vt:lpstr>Allocating adequate resources helps sustain  quality learning at all levels of education</vt:lpstr>
      <vt:lpstr>Total public expenditure on education increased between 2010 and 2016, on average across OECD countries</vt:lpstr>
      <vt:lpstr>Spending on education institutions ranges from 3% of GDP in Russia to 6% in Norway </vt:lpstr>
      <vt:lpstr>But the share of private spending on primary to tertiary educational institutions has increased in many countries</vt:lpstr>
      <vt:lpstr>OECD countries spend about USD 90 700 per student on average, in primary and secondary education</vt:lpstr>
      <vt:lpstr>While average class size decreased in most OECD countries, it increased in the UK</vt:lpstr>
      <vt:lpstr>Yet in many countries teachers’ salaries are still low and the earnings progression is flat</vt:lpstr>
      <vt:lpstr>School heads earn more than other tertiary-educated workers, while teachers earn less, on average</vt:lpstr>
      <vt:lpstr>Balancing teachers’ salaries and reducing class size</vt:lpstr>
      <vt:lpstr>Share of teachers’ working time spent on teaching and other activities</vt:lpstr>
      <vt:lpstr>Contribution of various factors to salary cost of teachers per student in public institutions, primary education (2017)</vt:lpstr>
      <vt:lpstr>The teaching workforce is ageing</vt:lpstr>
      <vt:lpstr>The share of teachers under 30 decreases as the level of education taught rises</vt:lpstr>
      <vt:lpstr>Thank you</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 MORAES Camila</dc:creator>
  <cp:lastModifiedBy>Nick Hillman</cp:lastModifiedBy>
  <cp:revision>1953</cp:revision>
  <cp:lastPrinted>2019-09-09T11:39:56Z</cp:lastPrinted>
  <dcterms:created xsi:type="dcterms:W3CDTF">2014-07-25T11:27:25Z</dcterms:created>
  <dcterms:modified xsi:type="dcterms:W3CDTF">2019-09-09T11:40:09Z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0x0101008B4DD370EC31429186F3AD49F0D3098F00D44DBCB9EB4F45278CB5C9765BE5299500A4858B360C6A491AA753F8BCA47AA9100014A2018E1BB9544A8FBAB2EE07D37855</vt:lpwstr>
  </property>
  <property fmtid="{D5CDD505-2E9C-101B-9397-08002B2CF9AE}" name="NXPowerLiteLastOptimized" pid="3">
    <vt:lpwstr>822019</vt:lpwstr>
  </property>
  <property fmtid="{D5CDD505-2E9C-101B-9397-08002B2CF9AE}" name="NXPowerLiteSettings" pid="4">
    <vt:lpwstr>C7000400038000</vt:lpwstr>
  </property>
  <property fmtid="{D5CDD505-2E9C-101B-9397-08002B2CF9AE}" name="NXPowerLiteVersion" pid="5">
    <vt:lpwstr>S8.2.2</vt:lpwstr>
  </property>
</Properties>
</file>